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26744"/>
            <a:ext cx="7122159" cy="10541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14"/>
            <a:ext cx="7241537" cy="190245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900430" y="1217574"/>
            <a:ext cx="7415530" cy="2471420"/>
          </a:xfrm>
          <a:custGeom>
            <a:avLst/>
            <a:gdLst/>
            <a:ahLst/>
            <a:cxnLst/>
            <a:rect l="l" t="t" r="r" b="b"/>
            <a:pathLst>
              <a:path w="7415530" h="2471420">
                <a:moveTo>
                  <a:pt x="7415530" y="0"/>
                </a:moveTo>
                <a:lnTo>
                  <a:pt x="0" y="0"/>
                </a:lnTo>
                <a:lnTo>
                  <a:pt x="0" y="2471420"/>
                </a:lnTo>
                <a:lnTo>
                  <a:pt x="3708400" y="2471420"/>
                </a:lnTo>
                <a:lnTo>
                  <a:pt x="7415530" y="2471420"/>
                </a:lnTo>
                <a:lnTo>
                  <a:pt x="7415530" y="0"/>
                </a:lnTo>
                <a:close/>
              </a:path>
            </a:pathLst>
          </a:custGeom>
          <a:solidFill>
            <a:srgbClr val="000000">
              <a:alpha val="3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00430" y="1198524"/>
            <a:ext cx="7415530" cy="2471420"/>
          </a:xfrm>
          <a:custGeom>
            <a:avLst/>
            <a:gdLst/>
            <a:ahLst/>
            <a:cxnLst/>
            <a:rect l="l" t="t" r="r" b="b"/>
            <a:pathLst>
              <a:path w="7415530" h="2471420">
                <a:moveTo>
                  <a:pt x="7415530" y="0"/>
                </a:moveTo>
                <a:lnTo>
                  <a:pt x="0" y="0"/>
                </a:lnTo>
                <a:lnTo>
                  <a:pt x="0" y="2471420"/>
                </a:lnTo>
                <a:lnTo>
                  <a:pt x="3708400" y="2471420"/>
                </a:lnTo>
                <a:lnTo>
                  <a:pt x="7415530" y="2471420"/>
                </a:lnTo>
                <a:lnTo>
                  <a:pt x="741553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64970" y="1820824"/>
            <a:ext cx="588137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B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B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926744"/>
            <a:ext cx="7122159" cy="10541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914"/>
            <a:ext cx="7241537" cy="19024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914"/>
            <a:ext cx="8962390" cy="764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6269" y="1754784"/>
            <a:ext cx="7943215" cy="2037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B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26" Type="http://schemas.openxmlformats.org/officeDocument/2006/relationships/image" Target="../media/image116.png"/><Relationship Id="rId21" Type="http://schemas.openxmlformats.org/officeDocument/2006/relationships/image" Target="../media/image111.png"/><Relationship Id="rId34" Type="http://schemas.openxmlformats.org/officeDocument/2006/relationships/image" Target="../media/image124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5" Type="http://schemas.openxmlformats.org/officeDocument/2006/relationships/image" Target="../media/image115.png"/><Relationship Id="rId33" Type="http://schemas.openxmlformats.org/officeDocument/2006/relationships/image" Target="../media/image123.png"/><Relationship Id="rId38" Type="http://schemas.openxmlformats.org/officeDocument/2006/relationships/image" Target="../media/image128.png"/><Relationship Id="rId2" Type="http://schemas.openxmlformats.org/officeDocument/2006/relationships/image" Target="../media/image92.png"/><Relationship Id="rId16" Type="http://schemas.openxmlformats.org/officeDocument/2006/relationships/image" Target="../media/image106.png"/><Relationship Id="rId20" Type="http://schemas.openxmlformats.org/officeDocument/2006/relationships/image" Target="../media/image110.png"/><Relationship Id="rId29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24" Type="http://schemas.openxmlformats.org/officeDocument/2006/relationships/image" Target="../media/image114.png"/><Relationship Id="rId32" Type="http://schemas.openxmlformats.org/officeDocument/2006/relationships/image" Target="../media/image122.png"/><Relationship Id="rId37" Type="http://schemas.openxmlformats.org/officeDocument/2006/relationships/image" Target="../media/image127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23" Type="http://schemas.openxmlformats.org/officeDocument/2006/relationships/image" Target="../media/image113.png"/><Relationship Id="rId28" Type="http://schemas.openxmlformats.org/officeDocument/2006/relationships/image" Target="../media/image118.png"/><Relationship Id="rId36" Type="http://schemas.openxmlformats.org/officeDocument/2006/relationships/image" Target="../media/image126.pn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31" Type="http://schemas.openxmlformats.org/officeDocument/2006/relationships/image" Target="../media/image121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Relationship Id="rId22" Type="http://schemas.openxmlformats.org/officeDocument/2006/relationships/image" Target="../media/image112.png"/><Relationship Id="rId27" Type="http://schemas.openxmlformats.org/officeDocument/2006/relationships/image" Target="../media/image117.png"/><Relationship Id="rId30" Type="http://schemas.openxmlformats.org/officeDocument/2006/relationships/image" Target="../media/image120.png"/><Relationship Id="rId35" Type="http://schemas.openxmlformats.org/officeDocument/2006/relationships/image" Target="../media/image125.png"/><Relationship Id="rId8" Type="http://schemas.openxmlformats.org/officeDocument/2006/relationships/image" Target="../media/image98.png"/><Relationship Id="rId3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g"/><Relationship Id="rId13" Type="http://schemas.openxmlformats.org/officeDocument/2006/relationships/image" Target="../media/image141.jp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jp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41.jp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76400" y="1981200"/>
            <a:ext cx="586994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BF0000"/>
                </a:solidFill>
              </a:rPr>
              <a:t>Основні</a:t>
            </a:r>
            <a:r>
              <a:rPr sz="3200" spc="-6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принципи</a:t>
            </a:r>
            <a:r>
              <a:rPr sz="3200" spc="-5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та</a:t>
            </a:r>
            <a:r>
              <a:rPr sz="3200" spc="-65" dirty="0">
                <a:solidFill>
                  <a:srgbClr val="BF0000"/>
                </a:solidFill>
              </a:rPr>
              <a:t> </a:t>
            </a:r>
            <a:r>
              <a:rPr sz="3200" spc="-10" dirty="0">
                <a:solidFill>
                  <a:srgbClr val="BF0000"/>
                </a:solidFill>
              </a:rPr>
              <a:t>методи </a:t>
            </a:r>
            <a:r>
              <a:rPr sz="3200" dirty="0">
                <a:solidFill>
                  <a:srgbClr val="BF0000"/>
                </a:solidFill>
              </a:rPr>
              <a:t>формування</a:t>
            </a:r>
            <a:r>
              <a:rPr sz="3200" spc="-105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системи</a:t>
            </a:r>
            <a:r>
              <a:rPr sz="3200" spc="-11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цін</a:t>
            </a:r>
            <a:r>
              <a:rPr sz="3200" spc="-105" dirty="0">
                <a:solidFill>
                  <a:srgbClr val="BF0000"/>
                </a:solidFill>
              </a:rPr>
              <a:t> </a:t>
            </a:r>
            <a:r>
              <a:rPr sz="3200" spc="-25" dirty="0">
                <a:solidFill>
                  <a:srgbClr val="BF0000"/>
                </a:solidFill>
              </a:rPr>
              <a:t>на </a:t>
            </a:r>
            <a:r>
              <a:rPr sz="3200" dirty="0">
                <a:solidFill>
                  <a:srgbClr val="BF0000"/>
                </a:solidFill>
              </a:rPr>
              <a:t>лікарські</a:t>
            </a:r>
            <a:r>
              <a:rPr sz="3200" spc="-70" dirty="0">
                <a:solidFill>
                  <a:srgbClr val="BF0000"/>
                </a:solidFill>
              </a:rPr>
              <a:t> </a:t>
            </a:r>
            <a:r>
              <a:rPr sz="3200" spc="-10" dirty="0">
                <a:solidFill>
                  <a:srgbClr val="BF0000"/>
                </a:solidFill>
              </a:rPr>
              <a:t>засоби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4343400" y="4495800"/>
            <a:ext cx="3962400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lang="uk-UA" sz="2000" b="1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uk-UA" sz="2000" b="1" dirty="0" smtClean="0">
                <a:latin typeface="Arial"/>
                <a:cs typeface="Arial"/>
              </a:rPr>
              <a:t>Кафедра менеджменту охорони здоров'я </a:t>
            </a:r>
            <a:endParaRPr sz="2000" b="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4011574"/>
            <a:ext cx="3352800" cy="2236826"/>
          </a:xfrm>
          <a:prstGeom prst="rect">
            <a:avLst/>
          </a:prstGeom>
        </p:spPr>
      </p:pic>
      <p:sp>
        <p:nvSpPr>
          <p:cNvPr id="10" name="object 3"/>
          <p:cNvSpPr txBox="1"/>
          <p:nvPr/>
        </p:nvSpPr>
        <p:spPr>
          <a:xfrm>
            <a:off x="1219200" y="527103"/>
            <a:ext cx="6934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Одеський національний медичний університет</a:t>
            </a:r>
            <a:endParaRPr sz="3200" b="1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070" y="61874"/>
            <a:ext cx="8983980" cy="1228090"/>
            <a:chOff x="179070" y="61874"/>
            <a:chExt cx="8983980" cy="1228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070" y="61874"/>
              <a:ext cx="1553210" cy="12280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64030" y="209194"/>
              <a:ext cx="7379970" cy="720090"/>
            </a:xfrm>
            <a:custGeom>
              <a:avLst/>
              <a:gdLst/>
              <a:ahLst/>
              <a:cxnLst/>
              <a:rect l="l" t="t" r="r" b="b"/>
              <a:pathLst>
                <a:path w="7379970" h="720090">
                  <a:moveTo>
                    <a:pt x="7284720" y="2540"/>
                  </a:moveTo>
                  <a:lnTo>
                    <a:pt x="95250" y="2540"/>
                  </a:lnTo>
                  <a:lnTo>
                    <a:pt x="88900" y="5079"/>
                  </a:lnTo>
                  <a:lnTo>
                    <a:pt x="82550" y="6350"/>
                  </a:lnTo>
                  <a:lnTo>
                    <a:pt x="76200" y="8890"/>
                  </a:lnTo>
                  <a:lnTo>
                    <a:pt x="71119" y="11429"/>
                  </a:lnTo>
                  <a:lnTo>
                    <a:pt x="64769" y="13970"/>
                  </a:lnTo>
                  <a:lnTo>
                    <a:pt x="59689" y="16509"/>
                  </a:lnTo>
                  <a:lnTo>
                    <a:pt x="49530" y="24129"/>
                  </a:lnTo>
                  <a:lnTo>
                    <a:pt x="44450" y="26670"/>
                  </a:lnTo>
                  <a:lnTo>
                    <a:pt x="39369" y="31750"/>
                  </a:lnTo>
                  <a:lnTo>
                    <a:pt x="34289" y="35559"/>
                  </a:lnTo>
                  <a:lnTo>
                    <a:pt x="30480" y="40640"/>
                  </a:lnTo>
                  <a:lnTo>
                    <a:pt x="26669" y="44450"/>
                  </a:lnTo>
                  <a:lnTo>
                    <a:pt x="15239" y="59690"/>
                  </a:lnTo>
                  <a:lnTo>
                    <a:pt x="10159" y="72390"/>
                  </a:lnTo>
                  <a:lnTo>
                    <a:pt x="7619" y="77470"/>
                  </a:lnTo>
                  <a:lnTo>
                    <a:pt x="5080" y="83820"/>
                  </a:lnTo>
                  <a:lnTo>
                    <a:pt x="3809" y="88900"/>
                  </a:lnTo>
                  <a:lnTo>
                    <a:pt x="0" y="107950"/>
                  </a:lnTo>
                  <a:lnTo>
                    <a:pt x="0" y="612139"/>
                  </a:lnTo>
                  <a:lnTo>
                    <a:pt x="5080" y="637539"/>
                  </a:lnTo>
                  <a:lnTo>
                    <a:pt x="7619" y="642620"/>
                  </a:lnTo>
                  <a:lnTo>
                    <a:pt x="10159" y="648970"/>
                  </a:lnTo>
                  <a:lnTo>
                    <a:pt x="12700" y="654050"/>
                  </a:lnTo>
                  <a:lnTo>
                    <a:pt x="15239" y="660400"/>
                  </a:lnTo>
                  <a:lnTo>
                    <a:pt x="30480" y="680720"/>
                  </a:lnTo>
                  <a:lnTo>
                    <a:pt x="34289" y="684529"/>
                  </a:lnTo>
                  <a:lnTo>
                    <a:pt x="39369" y="688339"/>
                  </a:lnTo>
                  <a:lnTo>
                    <a:pt x="44450" y="693420"/>
                  </a:lnTo>
                  <a:lnTo>
                    <a:pt x="49530" y="697229"/>
                  </a:lnTo>
                  <a:lnTo>
                    <a:pt x="54609" y="699770"/>
                  </a:lnTo>
                  <a:lnTo>
                    <a:pt x="64769" y="707389"/>
                  </a:lnTo>
                  <a:lnTo>
                    <a:pt x="71119" y="709929"/>
                  </a:lnTo>
                  <a:lnTo>
                    <a:pt x="76200" y="712470"/>
                  </a:lnTo>
                  <a:lnTo>
                    <a:pt x="82550" y="713739"/>
                  </a:lnTo>
                  <a:lnTo>
                    <a:pt x="88900" y="716279"/>
                  </a:lnTo>
                  <a:lnTo>
                    <a:pt x="95250" y="717550"/>
                  </a:lnTo>
                  <a:lnTo>
                    <a:pt x="100330" y="718820"/>
                  </a:lnTo>
                  <a:lnTo>
                    <a:pt x="106680" y="718820"/>
                  </a:lnTo>
                  <a:lnTo>
                    <a:pt x="113030" y="720089"/>
                  </a:lnTo>
                  <a:lnTo>
                    <a:pt x="7273290" y="718820"/>
                  </a:lnTo>
                  <a:lnTo>
                    <a:pt x="7278370" y="717550"/>
                  </a:lnTo>
                  <a:lnTo>
                    <a:pt x="7284720" y="717550"/>
                  </a:lnTo>
                  <a:lnTo>
                    <a:pt x="7291070" y="715010"/>
                  </a:lnTo>
                  <a:lnTo>
                    <a:pt x="7297420" y="713739"/>
                  </a:lnTo>
                  <a:lnTo>
                    <a:pt x="7302500" y="711200"/>
                  </a:lnTo>
                  <a:lnTo>
                    <a:pt x="7308850" y="708660"/>
                  </a:lnTo>
                  <a:lnTo>
                    <a:pt x="7313930" y="706120"/>
                  </a:lnTo>
                  <a:lnTo>
                    <a:pt x="7320280" y="703579"/>
                  </a:lnTo>
                  <a:lnTo>
                    <a:pt x="7330440" y="695960"/>
                  </a:lnTo>
                  <a:lnTo>
                    <a:pt x="7360920" y="664210"/>
                  </a:lnTo>
                  <a:lnTo>
                    <a:pt x="7363460" y="659129"/>
                  </a:lnTo>
                  <a:lnTo>
                    <a:pt x="7367270" y="654050"/>
                  </a:lnTo>
                  <a:lnTo>
                    <a:pt x="7369810" y="647700"/>
                  </a:lnTo>
                  <a:lnTo>
                    <a:pt x="7372350" y="642620"/>
                  </a:lnTo>
                  <a:lnTo>
                    <a:pt x="7373620" y="636270"/>
                  </a:lnTo>
                  <a:lnTo>
                    <a:pt x="7376160" y="629920"/>
                  </a:lnTo>
                  <a:lnTo>
                    <a:pt x="7377430" y="624839"/>
                  </a:lnTo>
                  <a:lnTo>
                    <a:pt x="7378700" y="618489"/>
                  </a:lnTo>
                  <a:lnTo>
                    <a:pt x="7378700" y="612139"/>
                  </a:lnTo>
                  <a:lnTo>
                    <a:pt x="7379970" y="605789"/>
                  </a:lnTo>
                  <a:lnTo>
                    <a:pt x="7379970" y="114300"/>
                  </a:lnTo>
                  <a:lnTo>
                    <a:pt x="7378700" y="107950"/>
                  </a:lnTo>
                  <a:lnTo>
                    <a:pt x="7378700" y="101600"/>
                  </a:lnTo>
                  <a:lnTo>
                    <a:pt x="7376160" y="88900"/>
                  </a:lnTo>
                  <a:lnTo>
                    <a:pt x="7373620" y="83820"/>
                  </a:lnTo>
                  <a:lnTo>
                    <a:pt x="7371080" y="77470"/>
                  </a:lnTo>
                  <a:lnTo>
                    <a:pt x="7368540" y="72390"/>
                  </a:lnTo>
                  <a:lnTo>
                    <a:pt x="7367270" y="66040"/>
                  </a:lnTo>
                  <a:lnTo>
                    <a:pt x="7363460" y="60959"/>
                  </a:lnTo>
                  <a:lnTo>
                    <a:pt x="7359650" y="54609"/>
                  </a:lnTo>
                  <a:lnTo>
                    <a:pt x="7357110" y="49529"/>
                  </a:lnTo>
                  <a:lnTo>
                    <a:pt x="7353300" y="44450"/>
                  </a:lnTo>
                  <a:lnTo>
                    <a:pt x="7348220" y="40640"/>
                  </a:lnTo>
                  <a:lnTo>
                    <a:pt x="7344410" y="35559"/>
                  </a:lnTo>
                  <a:lnTo>
                    <a:pt x="7335520" y="26670"/>
                  </a:lnTo>
                  <a:lnTo>
                    <a:pt x="7330440" y="24129"/>
                  </a:lnTo>
                  <a:lnTo>
                    <a:pt x="7320280" y="16509"/>
                  </a:lnTo>
                  <a:lnTo>
                    <a:pt x="7313930" y="13970"/>
                  </a:lnTo>
                  <a:lnTo>
                    <a:pt x="7308850" y="11429"/>
                  </a:lnTo>
                  <a:lnTo>
                    <a:pt x="7302500" y="8890"/>
                  </a:lnTo>
                  <a:lnTo>
                    <a:pt x="7297420" y="6350"/>
                  </a:lnTo>
                  <a:lnTo>
                    <a:pt x="7291070" y="5079"/>
                  </a:lnTo>
                  <a:lnTo>
                    <a:pt x="7284720" y="2540"/>
                  </a:lnTo>
                  <a:close/>
                </a:path>
                <a:path w="7379970" h="720090">
                  <a:moveTo>
                    <a:pt x="7265670" y="0"/>
                  </a:moveTo>
                  <a:lnTo>
                    <a:pt x="113030" y="0"/>
                  </a:lnTo>
                  <a:lnTo>
                    <a:pt x="100330" y="2540"/>
                  </a:lnTo>
                  <a:lnTo>
                    <a:pt x="7278370" y="2540"/>
                  </a:lnTo>
                  <a:lnTo>
                    <a:pt x="726567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4030" y="209194"/>
              <a:ext cx="7379970" cy="720090"/>
            </a:xfrm>
            <a:custGeom>
              <a:avLst/>
              <a:gdLst/>
              <a:ahLst/>
              <a:cxnLst/>
              <a:rect l="l" t="t" r="r" b="b"/>
              <a:pathLst>
                <a:path w="7379970" h="720090">
                  <a:moveTo>
                    <a:pt x="0" y="120650"/>
                  </a:moveTo>
                  <a:lnTo>
                    <a:pt x="0" y="114300"/>
                  </a:lnTo>
                  <a:lnTo>
                    <a:pt x="0" y="107950"/>
                  </a:lnTo>
                  <a:lnTo>
                    <a:pt x="1269" y="101600"/>
                  </a:lnTo>
                  <a:lnTo>
                    <a:pt x="2539" y="95250"/>
                  </a:lnTo>
                  <a:lnTo>
                    <a:pt x="3809" y="88900"/>
                  </a:lnTo>
                  <a:lnTo>
                    <a:pt x="5080" y="83820"/>
                  </a:lnTo>
                  <a:lnTo>
                    <a:pt x="7619" y="77470"/>
                  </a:lnTo>
                  <a:lnTo>
                    <a:pt x="10159" y="72390"/>
                  </a:lnTo>
                  <a:lnTo>
                    <a:pt x="12700" y="66040"/>
                  </a:lnTo>
                  <a:lnTo>
                    <a:pt x="30480" y="40640"/>
                  </a:lnTo>
                  <a:lnTo>
                    <a:pt x="34289" y="35559"/>
                  </a:lnTo>
                  <a:lnTo>
                    <a:pt x="39369" y="31750"/>
                  </a:lnTo>
                  <a:lnTo>
                    <a:pt x="44450" y="26670"/>
                  </a:lnTo>
                  <a:lnTo>
                    <a:pt x="49530" y="24129"/>
                  </a:lnTo>
                  <a:lnTo>
                    <a:pt x="54609" y="20320"/>
                  </a:lnTo>
                  <a:lnTo>
                    <a:pt x="59689" y="16509"/>
                  </a:lnTo>
                  <a:lnTo>
                    <a:pt x="64769" y="13970"/>
                  </a:lnTo>
                  <a:lnTo>
                    <a:pt x="71119" y="11429"/>
                  </a:lnTo>
                  <a:lnTo>
                    <a:pt x="76200" y="8890"/>
                  </a:lnTo>
                  <a:lnTo>
                    <a:pt x="82550" y="6350"/>
                  </a:lnTo>
                  <a:lnTo>
                    <a:pt x="88900" y="5079"/>
                  </a:lnTo>
                  <a:lnTo>
                    <a:pt x="95250" y="2540"/>
                  </a:lnTo>
                  <a:lnTo>
                    <a:pt x="100330" y="2540"/>
                  </a:lnTo>
                  <a:lnTo>
                    <a:pt x="106680" y="1270"/>
                  </a:lnTo>
                  <a:lnTo>
                    <a:pt x="113030" y="0"/>
                  </a:lnTo>
                  <a:lnTo>
                    <a:pt x="119380" y="0"/>
                  </a:lnTo>
                  <a:lnTo>
                    <a:pt x="7259320" y="0"/>
                  </a:lnTo>
                  <a:lnTo>
                    <a:pt x="7265670" y="0"/>
                  </a:lnTo>
                  <a:lnTo>
                    <a:pt x="7272020" y="1270"/>
                  </a:lnTo>
                  <a:lnTo>
                    <a:pt x="7278370" y="2540"/>
                  </a:lnTo>
                  <a:lnTo>
                    <a:pt x="7284720" y="2540"/>
                  </a:lnTo>
                  <a:lnTo>
                    <a:pt x="7291070" y="5079"/>
                  </a:lnTo>
                  <a:lnTo>
                    <a:pt x="7297420" y="6350"/>
                  </a:lnTo>
                  <a:lnTo>
                    <a:pt x="7302500" y="8890"/>
                  </a:lnTo>
                  <a:lnTo>
                    <a:pt x="7308850" y="11429"/>
                  </a:lnTo>
                  <a:lnTo>
                    <a:pt x="7313930" y="13970"/>
                  </a:lnTo>
                  <a:lnTo>
                    <a:pt x="7320280" y="16509"/>
                  </a:lnTo>
                  <a:lnTo>
                    <a:pt x="7325360" y="20320"/>
                  </a:lnTo>
                  <a:lnTo>
                    <a:pt x="7330440" y="24129"/>
                  </a:lnTo>
                  <a:lnTo>
                    <a:pt x="7335520" y="26670"/>
                  </a:lnTo>
                  <a:lnTo>
                    <a:pt x="7340600" y="31750"/>
                  </a:lnTo>
                  <a:lnTo>
                    <a:pt x="7344410" y="35559"/>
                  </a:lnTo>
                  <a:lnTo>
                    <a:pt x="7348220" y="40640"/>
                  </a:lnTo>
                  <a:lnTo>
                    <a:pt x="7353300" y="44450"/>
                  </a:lnTo>
                  <a:lnTo>
                    <a:pt x="7357110" y="49529"/>
                  </a:lnTo>
                  <a:lnTo>
                    <a:pt x="7359650" y="54609"/>
                  </a:lnTo>
                  <a:lnTo>
                    <a:pt x="7363460" y="60959"/>
                  </a:lnTo>
                  <a:lnTo>
                    <a:pt x="7367270" y="66040"/>
                  </a:lnTo>
                  <a:lnTo>
                    <a:pt x="7368540" y="72390"/>
                  </a:lnTo>
                  <a:lnTo>
                    <a:pt x="7371080" y="77470"/>
                  </a:lnTo>
                  <a:lnTo>
                    <a:pt x="7373620" y="83820"/>
                  </a:lnTo>
                  <a:lnTo>
                    <a:pt x="7376160" y="88900"/>
                  </a:lnTo>
                  <a:lnTo>
                    <a:pt x="7377430" y="95250"/>
                  </a:lnTo>
                  <a:lnTo>
                    <a:pt x="7378700" y="101600"/>
                  </a:lnTo>
                  <a:lnTo>
                    <a:pt x="7378700" y="107950"/>
                  </a:lnTo>
                  <a:lnTo>
                    <a:pt x="7379970" y="114300"/>
                  </a:lnTo>
                  <a:lnTo>
                    <a:pt x="7379970" y="120650"/>
                  </a:lnTo>
                  <a:lnTo>
                    <a:pt x="7379970" y="599439"/>
                  </a:lnTo>
                  <a:lnTo>
                    <a:pt x="7379970" y="605789"/>
                  </a:lnTo>
                  <a:lnTo>
                    <a:pt x="7378700" y="612139"/>
                  </a:lnTo>
                  <a:lnTo>
                    <a:pt x="7378700" y="618489"/>
                  </a:lnTo>
                  <a:lnTo>
                    <a:pt x="7377430" y="624839"/>
                  </a:lnTo>
                  <a:lnTo>
                    <a:pt x="7376160" y="629920"/>
                  </a:lnTo>
                  <a:lnTo>
                    <a:pt x="7373620" y="636270"/>
                  </a:lnTo>
                  <a:lnTo>
                    <a:pt x="7372350" y="642620"/>
                  </a:lnTo>
                  <a:lnTo>
                    <a:pt x="7369810" y="647700"/>
                  </a:lnTo>
                  <a:lnTo>
                    <a:pt x="7367270" y="654050"/>
                  </a:lnTo>
                  <a:lnTo>
                    <a:pt x="7363460" y="659129"/>
                  </a:lnTo>
                  <a:lnTo>
                    <a:pt x="7340600" y="688339"/>
                  </a:lnTo>
                  <a:lnTo>
                    <a:pt x="7335520" y="693420"/>
                  </a:lnTo>
                  <a:lnTo>
                    <a:pt x="7330440" y="695960"/>
                  </a:lnTo>
                  <a:lnTo>
                    <a:pt x="7325360" y="699770"/>
                  </a:lnTo>
                  <a:lnTo>
                    <a:pt x="7320280" y="703579"/>
                  </a:lnTo>
                  <a:lnTo>
                    <a:pt x="7313930" y="706120"/>
                  </a:lnTo>
                  <a:lnTo>
                    <a:pt x="7308850" y="708660"/>
                  </a:lnTo>
                  <a:lnTo>
                    <a:pt x="7302500" y="711200"/>
                  </a:lnTo>
                  <a:lnTo>
                    <a:pt x="7297420" y="713739"/>
                  </a:lnTo>
                  <a:lnTo>
                    <a:pt x="7291070" y="715010"/>
                  </a:lnTo>
                  <a:lnTo>
                    <a:pt x="7284720" y="717550"/>
                  </a:lnTo>
                  <a:lnTo>
                    <a:pt x="7278370" y="717550"/>
                  </a:lnTo>
                  <a:lnTo>
                    <a:pt x="7273290" y="718820"/>
                  </a:lnTo>
                  <a:lnTo>
                    <a:pt x="7265670" y="718820"/>
                  </a:lnTo>
                  <a:lnTo>
                    <a:pt x="7260590" y="718820"/>
                  </a:lnTo>
                  <a:lnTo>
                    <a:pt x="119380" y="720089"/>
                  </a:lnTo>
                  <a:lnTo>
                    <a:pt x="113030" y="720089"/>
                  </a:lnTo>
                  <a:lnTo>
                    <a:pt x="106680" y="718820"/>
                  </a:lnTo>
                  <a:lnTo>
                    <a:pt x="100330" y="718820"/>
                  </a:lnTo>
                  <a:lnTo>
                    <a:pt x="95250" y="717550"/>
                  </a:lnTo>
                  <a:lnTo>
                    <a:pt x="88900" y="716279"/>
                  </a:lnTo>
                  <a:lnTo>
                    <a:pt x="82550" y="713739"/>
                  </a:lnTo>
                  <a:lnTo>
                    <a:pt x="76200" y="712470"/>
                  </a:lnTo>
                  <a:lnTo>
                    <a:pt x="71119" y="709929"/>
                  </a:lnTo>
                  <a:lnTo>
                    <a:pt x="64769" y="707389"/>
                  </a:lnTo>
                  <a:lnTo>
                    <a:pt x="59689" y="703579"/>
                  </a:lnTo>
                  <a:lnTo>
                    <a:pt x="54609" y="699770"/>
                  </a:lnTo>
                  <a:lnTo>
                    <a:pt x="49530" y="697229"/>
                  </a:lnTo>
                  <a:lnTo>
                    <a:pt x="44450" y="693420"/>
                  </a:lnTo>
                  <a:lnTo>
                    <a:pt x="39369" y="688339"/>
                  </a:lnTo>
                  <a:lnTo>
                    <a:pt x="34289" y="684529"/>
                  </a:lnTo>
                  <a:lnTo>
                    <a:pt x="30480" y="680720"/>
                  </a:lnTo>
                  <a:lnTo>
                    <a:pt x="26669" y="675639"/>
                  </a:lnTo>
                  <a:lnTo>
                    <a:pt x="22859" y="670560"/>
                  </a:lnTo>
                  <a:lnTo>
                    <a:pt x="19050" y="665479"/>
                  </a:lnTo>
                  <a:lnTo>
                    <a:pt x="15239" y="660400"/>
                  </a:lnTo>
                  <a:lnTo>
                    <a:pt x="12700" y="654050"/>
                  </a:lnTo>
                  <a:lnTo>
                    <a:pt x="10159" y="648970"/>
                  </a:lnTo>
                  <a:lnTo>
                    <a:pt x="7619" y="642620"/>
                  </a:lnTo>
                  <a:lnTo>
                    <a:pt x="5080" y="637539"/>
                  </a:lnTo>
                  <a:lnTo>
                    <a:pt x="3809" y="631189"/>
                  </a:lnTo>
                  <a:lnTo>
                    <a:pt x="2539" y="624839"/>
                  </a:lnTo>
                  <a:lnTo>
                    <a:pt x="1269" y="618489"/>
                  </a:lnTo>
                  <a:lnTo>
                    <a:pt x="0" y="612139"/>
                  </a:lnTo>
                  <a:lnTo>
                    <a:pt x="0" y="605789"/>
                  </a:lnTo>
                  <a:lnTo>
                    <a:pt x="0" y="599439"/>
                  </a:lnTo>
                  <a:lnTo>
                    <a:pt x="0" y="120650"/>
                  </a:lnTo>
                  <a:close/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44980" y="190156"/>
              <a:ext cx="7418070" cy="758190"/>
            </a:xfrm>
            <a:custGeom>
              <a:avLst/>
              <a:gdLst/>
              <a:ahLst/>
              <a:cxnLst/>
              <a:rect l="l" t="t" r="r" b="b"/>
              <a:pathLst>
                <a:path w="7418070" h="758190">
                  <a:moveTo>
                    <a:pt x="38087" y="19037"/>
                  </a:moveTo>
                  <a:lnTo>
                    <a:pt x="32512" y="5575"/>
                  </a:lnTo>
                  <a:lnTo>
                    <a:pt x="19050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50" y="38087"/>
                  </a:lnTo>
                  <a:lnTo>
                    <a:pt x="32512" y="32512"/>
                  </a:lnTo>
                  <a:lnTo>
                    <a:pt x="38087" y="19037"/>
                  </a:lnTo>
                  <a:close/>
                </a:path>
                <a:path w="7418070" h="758190">
                  <a:moveTo>
                    <a:pt x="7418057" y="739127"/>
                  </a:moveTo>
                  <a:lnTo>
                    <a:pt x="7412482" y="725665"/>
                  </a:lnTo>
                  <a:lnTo>
                    <a:pt x="7399020" y="720090"/>
                  </a:lnTo>
                  <a:lnTo>
                    <a:pt x="7385545" y="725665"/>
                  </a:lnTo>
                  <a:lnTo>
                    <a:pt x="7379970" y="739127"/>
                  </a:lnTo>
                  <a:lnTo>
                    <a:pt x="7385545" y="752602"/>
                  </a:lnTo>
                  <a:lnTo>
                    <a:pt x="7399020" y="758177"/>
                  </a:lnTo>
                  <a:lnTo>
                    <a:pt x="7412482" y="752602"/>
                  </a:lnTo>
                  <a:lnTo>
                    <a:pt x="7418057" y="739127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64030" y="190144"/>
              <a:ext cx="7379970" cy="718820"/>
            </a:xfrm>
            <a:custGeom>
              <a:avLst/>
              <a:gdLst/>
              <a:ahLst/>
              <a:cxnLst/>
              <a:rect l="l" t="t" r="r" b="b"/>
              <a:pathLst>
                <a:path w="7379970" h="718819">
                  <a:moveTo>
                    <a:pt x="7272020" y="0"/>
                  </a:moveTo>
                  <a:lnTo>
                    <a:pt x="106680" y="0"/>
                  </a:lnTo>
                  <a:lnTo>
                    <a:pt x="100330" y="1270"/>
                  </a:lnTo>
                  <a:lnTo>
                    <a:pt x="95250" y="2540"/>
                  </a:lnTo>
                  <a:lnTo>
                    <a:pt x="82550" y="5079"/>
                  </a:lnTo>
                  <a:lnTo>
                    <a:pt x="76200" y="7620"/>
                  </a:lnTo>
                  <a:lnTo>
                    <a:pt x="71119" y="10159"/>
                  </a:lnTo>
                  <a:lnTo>
                    <a:pt x="64769" y="12700"/>
                  </a:lnTo>
                  <a:lnTo>
                    <a:pt x="59689" y="15240"/>
                  </a:lnTo>
                  <a:lnTo>
                    <a:pt x="34289" y="34290"/>
                  </a:lnTo>
                  <a:lnTo>
                    <a:pt x="30480" y="39370"/>
                  </a:lnTo>
                  <a:lnTo>
                    <a:pt x="26669" y="43179"/>
                  </a:lnTo>
                  <a:lnTo>
                    <a:pt x="22859" y="48259"/>
                  </a:lnTo>
                  <a:lnTo>
                    <a:pt x="19050" y="54609"/>
                  </a:lnTo>
                  <a:lnTo>
                    <a:pt x="15239" y="59690"/>
                  </a:lnTo>
                  <a:lnTo>
                    <a:pt x="12700" y="64770"/>
                  </a:lnTo>
                  <a:lnTo>
                    <a:pt x="10159" y="71120"/>
                  </a:lnTo>
                  <a:lnTo>
                    <a:pt x="7619" y="76200"/>
                  </a:lnTo>
                  <a:lnTo>
                    <a:pt x="5080" y="82550"/>
                  </a:lnTo>
                  <a:lnTo>
                    <a:pt x="3809" y="88900"/>
                  </a:lnTo>
                  <a:lnTo>
                    <a:pt x="2539" y="93979"/>
                  </a:lnTo>
                  <a:lnTo>
                    <a:pt x="0" y="106679"/>
                  </a:lnTo>
                  <a:lnTo>
                    <a:pt x="0" y="610870"/>
                  </a:lnTo>
                  <a:lnTo>
                    <a:pt x="5080" y="636270"/>
                  </a:lnTo>
                  <a:lnTo>
                    <a:pt x="7619" y="641350"/>
                  </a:lnTo>
                  <a:lnTo>
                    <a:pt x="10159" y="647700"/>
                  </a:lnTo>
                  <a:lnTo>
                    <a:pt x="12700" y="652779"/>
                  </a:lnTo>
                  <a:lnTo>
                    <a:pt x="15239" y="659129"/>
                  </a:lnTo>
                  <a:lnTo>
                    <a:pt x="30480" y="679450"/>
                  </a:lnTo>
                  <a:lnTo>
                    <a:pt x="39369" y="688339"/>
                  </a:lnTo>
                  <a:lnTo>
                    <a:pt x="54609" y="699770"/>
                  </a:lnTo>
                  <a:lnTo>
                    <a:pt x="59689" y="702310"/>
                  </a:lnTo>
                  <a:lnTo>
                    <a:pt x="64769" y="706120"/>
                  </a:lnTo>
                  <a:lnTo>
                    <a:pt x="71119" y="708660"/>
                  </a:lnTo>
                  <a:lnTo>
                    <a:pt x="76200" y="711200"/>
                  </a:lnTo>
                  <a:lnTo>
                    <a:pt x="82550" y="712470"/>
                  </a:lnTo>
                  <a:lnTo>
                    <a:pt x="88900" y="715010"/>
                  </a:lnTo>
                  <a:lnTo>
                    <a:pt x="95250" y="716279"/>
                  </a:lnTo>
                  <a:lnTo>
                    <a:pt x="100330" y="717550"/>
                  </a:lnTo>
                  <a:lnTo>
                    <a:pt x="106680" y="717550"/>
                  </a:lnTo>
                  <a:lnTo>
                    <a:pt x="113030" y="718820"/>
                  </a:lnTo>
                  <a:lnTo>
                    <a:pt x="7265670" y="718820"/>
                  </a:lnTo>
                  <a:lnTo>
                    <a:pt x="7273290" y="717550"/>
                  </a:lnTo>
                  <a:lnTo>
                    <a:pt x="7278370" y="716279"/>
                  </a:lnTo>
                  <a:lnTo>
                    <a:pt x="7284720" y="716279"/>
                  </a:lnTo>
                  <a:lnTo>
                    <a:pt x="7291070" y="713739"/>
                  </a:lnTo>
                  <a:lnTo>
                    <a:pt x="7297420" y="712470"/>
                  </a:lnTo>
                  <a:lnTo>
                    <a:pt x="7302500" y="709929"/>
                  </a:lnTo>
                  <a:lnTo>
                    <a:pt x="7308850" y="707389"/>
                  </a:lnTo>
                  <a:lnTo>
                    <a:pt x="7313930" y="704850"/>
                  </a:lnTo>
                  <a:lnTo>
                    <a:pt x="7320280" y="702310"/>
                  </a:lnTo>
                  <a:lnTo>
                    <a:pt x="7330440" y="694689"/>
                  </a:lnTo>
                  <a:lnTo>
                    <a:pt x="7335520" y="692150"/>
                  </a:lnTo>
                  <a:lnTo>
                    <a:pt x="7353300" y="674370"/>
                  </a:lnTo>
                  <a:lnTo>
                    <a:pt x="7360920" y="664210"/>
                  </a:lnTo>
                  <a:lnTo>
                    <a:pt x="7363460" y="657860"/>
                  </a:lnTo>
                  <a:lnTo>
                    <a:pt x="7367270" y="652779"/>
                  </a:lnTo>
                  <a:lnTo>
                    <a:pt x="7369810" y="646429"/>
                  </a:lnTo>
                  <a:lnTo>
                    <a:pt x="7372350" y="641350"/>
                  </a:lnTo>
                  <a:lnTo>
                    <a:pt x="7373620" y="635000"/>
                  </a:lnTo>
                  <a:lnTo>
                    <a:pt x="7376160" y="629920"/>
                  </a:lnTo>
                  <a:lnTo>
                    <a:pt x="7378700" y="617220"/>
                  </a:lnTo>
                  <a:lnTo>
                    <a:pt x="7378700" y="610870"/>
                  </a:lnTo>
                  <a:lnTo>
                    <a:pt x="7379970" y="604520"/>
                  </a:lnTo>
                  <a:lnTo>
                    <a:pt x="7379970" y="113029"/>
                  </a:lnTo>
                  <a:lnTo>
                    <a:pt x="7378700" y="106679"/>
                  </a:lnTo>
                  <a:lnTo>
                    <a:pt x="7378700" y="100329"/>
                  </a:lnTo>
                  <a:lnTo>
                    <a:pt x="7377430" y="93979"/>
                  </a:lnTo>
                  <a:lnTo>
                    <a:pt x="7376160" y="88900"/>
                  </a:lnTo>
                  <a:lnTo>
                    <a:pt x="7371080" y="76200"/>
                  </a:lnTo>
                  <a:lnTo>
                    <a:pt x="7368540" y="71120"/>
                  </a:lnTo>
                  <a:lnTo>
                    <a:pt x="7367270" y="64770"/>
                  </a:lnTo>
                  <a:lnTo>
                    <a:pt x="7359650" y="54609"/>
                  </a:lnTo>
                  <a:lnTo>
                    <a:pt x="7357110" y="48259"/>
                  </a:lnTo>
                  <a:lnTo>
                    <a:pt x="7353300" y="43179"/>
                  </a:lnTo>
                  <a:lnTo>
                    <a:pt x="7348220" y="39370"/>
                  </a:lnTo>
                  <a:lnTo>
                    <a:pt x="7344410" y="34290"/>
                  </a:lnTo>
                  <a:lnTo>
                    <a:pt x="7340600" y="30479"/>
                  </a:lnTo>
                  <a:lnTo>
                    <a:pt x="7320280" y="15240"/>
                  </a:lnTo>
                  <a:lnTo>
                    <a:pt x="7313930" y="12700"/>
                  </a:lnTo>
                  <a:lnTo>
                    <a:pt x="7308850" y="10159"/>
                  </a:lnTo>
                  <a:lnTo>
                    <a:pt x="7302500" y="7620"/>
                  </a:lnTo>
                  <a:lnTo>
                    <a:pt x="7297420" y="5079"/>
                  </a:lnTo>
                  <a:lnTo>
                    <a:pt x="72720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4030" y="190144"/>
              <a:ext cx="7379970" cy="718820"/>
            </a:xfrm>
            <a:custGeom>
              <a:avLst/>
              <a:gdLst/>
              <a:ahLst/>
              <a:cxnLst/>
              <a:rect l="l" t="t" r="r" b="b"/>
              <a:pathLst>
                <a:path w="7379970" h="718819">
                  <a:moveTo>
                    <a:pt x="0" y="119379"/>
                  </a:moveTo>
                  <a:lnTo>
                    <a:pt x="0" y="113029"/>
                  </a:lnTo>
                  <a:lnTo>
                    <a:pt x="0" y="106679"/>
                  </a:lnTo>
                  <a:lnTo>
                    <a:pt x="1269" y="100329"/>
                  </a:lnTo>
                  <a:lnTo>
                    <a:pt x="2539" y="93979"/>
                  </a:lnTo>
                  <a:lnTo>
                    <a:pt x="3809" y="88900"/>
                  </a:lnTo>
                  <a:lnTo>
                    <a:pt x="5080" y="82550"/>
                  </a:lnTo>
                  <a:lnTo>
                    <a:pt x="7619" y="76200"/>
                  </a:lnTo>
                  <a:lnTo>
                    <a:pt x="10159" y="71120"/>
                  </a:lnTo>
                  <a:lnTo>
                    <a:pt x="12700" y="64770"/>
                  </a:lnTo>
                  <a:lnTo>
                    <a:pt x="15239" y="59690"/>
                  </a:lnTo>
                  <a:lnTo>
                    <a:pt x="19050" y="54609"/>
                  </a:lnTo>
                  <a:lnTo>
                    <a:pt x="22859" y="48259"/>
                  </a:lnTo>
                  <a:lnTo>
                    <a:pt x="26669" y="43179"/>
                  </a:lnTo>
                  <a:lnTo>
                    <a:pt x="30480" y="39370"/>
                  </a:lnTo>
                  <a:lnTo>
                    <a:pt x="34289" y="34290"/>
                  </a:lnTo>
                  <a:lnTo>
                    <a:pt x="39369" y="30479"/>
                  </a:lnTo>
                  <a:lnTo>
                    <a:pt x="44450" y="26670"/>
                  </a:lnTo>
                  <a:lnTo>
                    <a:pt x="49530" y="22859"/>
                  </a:lnTo>
                  <a:lnTo>
                    <a:pt x="54609" y="19050"/>
                  </a:lnTo>
                  <a:lnTo>
                    <a:pt x="59689" y="15240"/>
                  </a:lnTo>
                  <a:lnTo>
                    <a:pt x="64769" y="12700"/>
                  </a:lnTo>
                  <a:lnTo>
                    <a:pt x="71119" y="10159"/>
                  </a:lnTo>
                  <a:lnTo>
                    <a:pt x="76200" y="7620"/>
                  </a:lnTo>
                  <a:lnTo>
                    <a:pt x="82550" y="5079"/>
                  </a:lnTo>
                  <a:lnTo>
                    <a:pt x="88900" y="3809"/>
                  </a:lnTo>
                  <a:lnTo>
                    <a:pt x="95250" y="2540"/>
                  </a:lnTo>
                  <a:lnTo>
                    <a:pt x="100330" y="1270"/>
                  </a:lnTo>
                  <a:lnTo>
                    <a:pt x="106680" y="0"/>
                  </a:lnTo>
                  <a:lnTo>
                    <a:pt x="113030" y="0"/>
                  </a:lnTo>
                  <a:lnTo>
                    <a:pt x="119380" y="0"/>
                  </a:lnTo>
                  <a:lnTo>
                    <a:pt x="7259320" y="0"/>
                  </a:lnTo>
                  <a:lnTo>
                    <a:pt x="7265670" y="0"/>
                  </a:lnTo>
                  <a:lnTo>
                    <a:pt x="7272020" y="0"/>
                  </a:lnTo>
                  <a:lnTo>
                    <a:pt x="7278370" y="1270"/>
                  </a:lnTo>
                  <a:lnTo>
                    <a:pt x="7284720" y="2540"/>
                  </a:lnTo>
                  <a:lnTo>
                    <a:pt x="7291070" y="3809"/>
                  </a:lnTo>
                  <a:lnTo>
                    <a:pt x="7297420" y="5079"/>
                  </a:lnTo>
                  <a:lnTo>
                    <a:pt x="7302500" y="7620"/>
                  </a:lnTo>
                  <a:lnTo>
                    <a:pt x="7308850" y="10159"/>
                  </a:lnTo>
                  <a:lnTo>
                    <a:pt x="7313930" y="12700"/>
                  </a:lnTo>
                  <a:lnTo>
                    <a:pt x="7320280" y="15240"/>
                  </a:lnTo>
                  <a:lnTo>
                    <a:pt x="7325360" y="19050"/>
                  </a:lnTo>
                  <a:lnTo>
                    <a:pt x="7330440" y="22859"/>
                  </a:lnTo>
                  <a:lnTo>
                    <a:pt x="7335520" y="26670"/>
                  </a:lnTo>
                  <a:lnTo>
                    <a:pt x="7340600" y="30479"/>
                  </a:lnTo>
                  <a:lnTo>
                    <a:pt x="7344410" y="34290"/>
                  </a:lnTo>
                  <a:lnTo>
                    <a:pt x="7348220" y="39370"/>
                  </a:lnTo>
                  <a:lnTo>
                    <a:pt x="7353300" y="43179"/>
                  </a:lnTo>
                  <a:lnTo>
                    <a:pt x="7357110" y="48259"/>
                  </a:lnTo>
                  <a:lnTo>
                    <a:pt x="7359650" y="54609"/>
                  </a:lnTo>
                  <a:lnTo>
                    <a:pt x="7363460" y="59690"/>
                  </a:lnTo>
                  <a:lnTo>
                    <a:pt x="7367270" y="64770"/>
                  </a:lnTo>
                  <a:lnTo>
                    <a:pt x="7368540" y="71120"/>
                  </a:lnTo>
                  <a:lnTo>
                    <a:pt x="7371080" y="76200"/>
                  </a:lnTo>
                  <a:lnTo>
                    <a:pt x="7373620" y="82550"/>
                  </a:lnTo>
                  <a:lnTo>
                    <a:pt x="7376160" y="88900"/>
                  </a:lnTo>
                  <a:lnTo>
                    <a:pt x="7377430" y="93979"/>
                  </a:lnTo>
                  <a:lnTo>
                    <a:pt x="7378700" y="100329"/>
                  </a:lnTo>
                  <a:lnTo>
                    <a:pt x="7378700" y="106679"/>
                  </a:lnTo>
                  <a:lnTo>
                    <a:pt x="7379970" y="113029"/>
                  </a:lnTo>
                  <a:lnTo>
                    <a:pt x="7379970" y="119379"/>
                  </a:lnTo>
                  <a:lnTo>
                    <a:pt x="7379970" y="598170"/>
                  </a:lnTo>
                  <a:lnTo>
                    <a:pt x="7379970" y="604520"/>
                  </a:lnTo>
                  <a:lnTo>
                    <a:pt x="7378700" y="610870"/>
                  </a:lnTo>
                  <a:lnTo>
                    <a:pt x="7378700" y="617220"/>
                  </a:lnTo>
                  <a:lnTo>
                    <a:pt x="7377430" y="623570"/>
                  </a:lnTo>
                  <a:lnTo>
                    <a:pt x="7376160" y="629920"/>
                  </a:lnTo>
                  <a:lnTo>
                    <a:pt x="7373620" y="635000"/>
                  </a:lnTo>
                  <a:lnTo>
                    <a:pt x="7372350" y="641350"/>
                  </a:lnTo>
                  <a:lnTo>
                    <a:pt x="7369810" y="646429"/>
                  </a:lnTo>
                  <a:lnTo>
                    <a:pt x="7367270" y="652779"/>
                  </a:lnTo>
                  <a:lnTo>
                    <a:pt x="7363460" y="657860"/>
                  </a:lnTo>
                  <a:lnTo>
                    <a:pt x="7360920" y="664210"/>
                  </a:lnTo>
                  <a:lnTo>
                    <a:pt x="7357110" y="669289"/>
                  </a:lnTo>
                  <a:lnTo>
                    <a:pt x="7353300" y="674370"/>
                  </a:lnTo>
                  <a:lnTo>
                    <a:pt x="7349490" y="678179"/>
                  </a:lnTo>
                  <a:lnTo>
                    <a:pt x="7344410" y="683260"/>
                  </a:lnTo>
                  <a:lnTo>
                    <a:pt x="7340600" y="687070"/>
                  </a:lnTo>
                  <a:lnTo>
                    <a:pt x="7335520" y="692150"/>
                  </a:lnTo>
                  <a:lnTo>
                    <a:pt x="7330440" y="694689"/>
                  </a:lnTo>
                  <a:lnTo>
                    <a:pt x="7325360" y="698500"/>
                  </a:lnTo>
                  <a:lnTo>
                    <a:pt x="7320280" y="702310"/>
                  </a:lnTo>
                  <a:lnTo>
                    <a:pt x="7313930" y="704850"/>
                  </a:lnTo>
                  <a:lnTo>
                    <a:pt x="7308850" y="707389"/>
                  </a:lnTo>
                  <a:lnTo>
                    <a:pt x="7302500" y="709929"/>
                  </a:lnTo>
                  <a:lnTo>
                    <a:pt x="7297420" y="712470"/>
                  </a:lnTo>
                  <a:lnTo>
                    <a:pt x="7291070" y="713739"/>
                  </a:lnTo>
                  <a:lnTo>
                    <a:pt x="7284720" y="716279"/>
                  </a:lnTo>
                  <a:lnTo>
                    <a:pt x="7278370" y="716279"/>
                  </a:lnTo>
                  <a:lnTo>
                    <a:pt x="7273290" y="717550"/>
                  </a:lnTo>
                  <a:lnTo>
                    <a:pt x="7265670" y="718820"/>
                  </a:lnTo>
                  <a:lnTo>
                    <a:pt x="7260590" y="718820"/>
                  </a:lnTo>
                  <a:lnTo>
                    <a:pt x="119380" y="718820"/>
                  </a:lnTo>
                  <a:lnTo>
                    <a:pt x="113030" y="718820"/>
                  </a:lnTo>
                  <a:lnTo>
                    <a:pt x="106680" y="717550"/>
                  </a:lnTo>
                  <a:lnTo>
                    <a:pt x="100330" y="717550"/>
                  </a:lnTo>
                  <a:lnTo>
                    <a:pt x="95250" y="716279"/>
                  </a:lnTo>
                  <a:lnTo>
                    <a:pt x="88900" y="715010"/>
                  </a:lnTo>
                  <a:lnTo>
                    <a:pt x="82550" y="712470"/>
                  </a:lnTo>
                  <a:lnTo>
                    <a:pt x="76200" y="711200"/>
                  </a:lnTo>
                  <a:lnTo>
                    <a:pt x="71119" y="708660"/>
                  </a:lnTo>
                  <a:lnTo>
                    <a:pt x="64769" y="706120"/>
                  </a:lnTo>
                  <a:lnTo>
                    <a:pt x="59689" y="702310"/>
                  </a:lnTo>
                  <a:lnTo>
                    <a:pt x="54609" y="699770"/>
                  </a:lnTo>
                  <a:lnTo>
                    <a:pt x="49530" y="695960"/>
                  </a:lnTo>
                  <a:lnTo>
                    <a:pt x="44450" y="692150"/>
                  </a:lnTo>
                  <a:lnTo>
                    <a:pt x="39369" y="688339"/>
                  </a:lnTo>
                  <a:lnTo>
                    <a:pt x="34289" y="683260"/>
                  </a:lnTo>
                  <a:lnTo>
                    <a:pt x="30480" y="679450"/>
                  </a:lnTo>
                  <a:lnTo>
                    <a:pt x="26669" y="674370"/>
                  </a:lnTo>
                  <a:lnTo>
                    <a:pt x="22859" y="669289"/>
                  </a:lnTo>
                  <a:lnTo>
                    <a:pt x="19050" y="664210"/>
                  </a:lnTo>
                  <a:lnTo>
                    <a:pt x="15239" y="659129"/>
                  </a:lnTo>
                  <a:lnTo>
                    <a:pt x="12700" y="652779"/>
                  </a:lnTo>
                  <a:lnTo>
                    <a:pt x="10159" y="647700"/>
                  </a:lnTo>
                  <a:lnTo>
                    <a:pt x="7619" y="641350"/>
                  </a:lnTo>
                  <a:lnTo>
                    <a:pt x="5080" y="636270"/>
                  </a:lnTo>
                  <a:lnTo>
                    <a:pt x="3809" y="629920"/>
                  </a:lnTo>
                  <a:lnTo>
                    <a:pt x="2539" y="623570"/>
                  </a:lnTo>
                  <a:lnTo>
                    <a:pt x="1269" y="617220"/>
                  </a:lnTo>
                  <a:lnTo>
                    <a:pt x="0" y="610870"/>
                  </a:lnTo>
                  <a:lnTo>
                    <a:pt x="0" y="604520"/>
                  </a:lnTo>
                  <a:lnTo>
                    <a:pt x="0" y="599439"/>
                  </a:lnTo>
                  <a:lnTo>
                    <a:pt x="0" y="119379"/>
                  </a:lnTo>
                  <a:close/>
                </a:path>
              </a:pathLst>
            </a:custGeom>
            <a:ln w="380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44980" y="171106"/>
              <a:ext cx="7418070" cy="756920"/>
            </a:xfrm>
            <a:custGeom>
              <a:avLst/>
              <a:gdLst/>
              <a:ahLst/>
              <a:cxnLst/>
              <a:rect l="l" t="t" r="r" b="b"/>
              <a:pathLst>
                <a:path w="7418070" h="756919">
                  <a:moveTo>
                    <a:pt x="38087" y="19037"/>
                  </a:moveTo>
                  <a:lnTo>
                    <a:pt x="32512" y="5575"/>
                  </a:lnTo>
                  <a:lnTo>
                    <a:pt x="19050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50" y="38087"/>
                  </a:lnTo>
                  <a:lnTo>
                    <a:pt x="32512" y="32512"/>
                  </a:lnTo>
                  <a:lnTo>
                    <a:pt x="38087" y="19037"/>
                  </a:lnTo>
                  <a:close/>
                </a:path>
                <a:path w="7418070" h="756919">
                  <a:moveTo>
                    <a:pt x="7418057" y="737857"/>
                  </a:moveTo>
                  <a:lnTo>
                    <a:pt x="7412482" y="724395"/>
                  </a:lnTo>
                  <a:lnTo>
                    <a:pt x="7399020" y="718820"/>
                  </a:lnTo>
                  <a:lnTo>
                    <a:pt x="7385545" y="724395"/>
                  </a:lnTo>
                  <a:lnTo>
                    <a:pt x="7379970" y="737857"/>
                  </a:lnTo>
                  <a:lnTo>
                    <a:pt x="7385545" y="751332"/>
                  </a:lnTo>
                  <a:lnTo>
                    <a:pt x="7399020" y="756907"/>
                  </a:lnTo>
                  <a:lnTo>
                    <a:pt x="7412482" y="751332"/>
                  </a:lnTo>
                  <a:lnTo>
                    <a:pt x="7418057" y="737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329639" y="1330604"/>
            <a:ext cx="1404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лікарські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700" y="1330604"/>
            <a:ext cx="67633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8630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  <a:tab pos="2026920" algn="l"/>
                <a:tab pos="3839845" algn="l"/>
                <a:tab pos="6396355" algn="l"/>
              </a:tabLst>
            </a:pPr>
            <a:r>
              <a:rPr sz="1900" b="1" spc="-25" dirty="0">
                <a:solidFill>
                  <a:srgbClr val="3333CC"/>
                </a:solidFill>
                <a:latin typeface="Arial"/>
                <a:cs typeface="Arial"/>
              </a:rPr>
              <a:t>1.</a:t>
            </a:r>
            <a:r>
              <a:rPr sz="1900" b="1" dirty="0">
                <a:solidFill>
                  <a:srgbClr val="3333CC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Основні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принципи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ціноутворення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на </a:t>
            </a:r>
            <a:r>
              <a:rPr sz="2400" b="1" spc="-10" dirty="0">
                <a:latin typeface="Arial"/>
                <a:cs typeface="Arial"/>
              </a:rPr>
              <a:t>засоби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6700" y="2163724"/>
            <a:ext cx="8470265" cy="242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8630" marR="6350" indent="-455930">
              <a:lnSpc>
                <a:spcPct val="100000"/>
              </a:lnSpc>
              <a:spcBef>
                <a:spcPts val="100"/>
              </a:spcBef>
              <a:buClr>
                <a:srgbClr val="3333CC"/>
              </a:buClr>
              <a:buSzPct val="79166"/>
              <a:buAutoNum type="arabicPeriod" startAt="2"/>
              <a:tabLst>
                <a:tab pos="468630" algn="l"/>
                <a:tab pos="1398270" algn="l"/>
                <a:tab pos="1859280" algn="l"/>
                <a:tab pos="3500120" algn="l"/>
                <a:tab pos="4098925" algn="l"/>
                <a:tab pos="4593590" algn="l"/>
                <a:tab pos="5640070" algn="l"/>
                <a:tab pos="5866765" algn="l"/>
              </a:tabLst>
            </a:pPr>
            <a:r>
              <a:rPr sz="2400" b="1" spc="-20" dirty="0">
                <a:latin typeface="Arial"/>
                <a:cs typeface="Arial"/>
              </a:rPr>
              <a:t>Види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та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структура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цін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на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готові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0" dirty="0">
                <a:latin typeface="Arial"/>
                <a:cs typeface="Arial"/>
              </a:rPr>
              <a:t>і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екстремпоральні </a:t>
            </a:r>
            <a:r>
              <a:rPr sz="2400" b="1" dirty="0">
                <a:latin typeface="Arial"/>
                <a:cs typeface="Arial"/>
              </a:rPr>
              <a:t>лікарські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засоби</a:t>
            </a:r>
            <a:endParaRPr sz="2400" dirty="0">
              <a:latin typeface="Arial"/>
              <a:cs typeface="Arial"/>
            </a:endParaRPr>
          </a:p>
          <a:p>
            <a:pPr marL="468630" marR="5715" indent="-455930">
              <a:lnSpc>
                <a:spcPct val="100000"/>
              </a:lnSpc>
              <a:spcBef>
                <a:spcPts val="800"/>
              </a:spcBef>
              <a:buClr>
                <a:srgbClr val="3333CC"/>
              </a:buClr>
              <a:buSzPct val="79166"/>
              <a:buAutoNum type="arabicPeriod" startAt="2"/>
              <a:tabLst>
                <a:tab pos="468630" algn="l"/>
                <a:tab pos="2898775" algn="l"/>
                <a:tab pos="3415665" algn="l"/>
                <a:tab pos="4956810" algn="l"/>
                <a:tab pos="6167120" algn="l"/>
                <a:tab pos="6659245" algn="l"/>
              </a:tabLst>
            </a:pPr>
            <a:r>
              <a:rPr sz="2400" b="1" spc="-10" dirty="0">
                <a:latin typeface="Arial"/>
                <a:cs typeface="Arial"/>
              </a:rPr>
              <a:t>Ціноутворення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на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лікарські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засоби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як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міжнародна проблема</a:t>
            </a:r>
            <a:endParaRPr sz="2400" dirty="0">
              <a:latin typeface="Arial"/>
              <a:cs typeface="Arial"/>
            </a:endParaRPr>
          </a:p>
          <a:p>
            <a:pPr marL="468630" marR="5080" indent="-455930">
              <a:lnSpc>
                <a:spcPct val="100000"/>
              </a:lnSpc>
              <a:spcBef>
                <a:spcPts val="800"/>
              </a:spcBef>
              <a:buClr>
                <a:srgbClr val="3333CC"/>
              </a:buClr>
              <a:buSzPct val="79166"/>
              <a:buAutoNum type="arabicPeriod" startAt="2"/>
              <a:tabLst>
                <a:tab pos="468630" algn="l"/>
                <a:tab pos="1795780" algn="l"/>
                <a:tab pos="3797300" algn="l"/>
                <a:tab pos="5996305" algn="l"/>
                <a:tab pos="7447280" algn="l"/>
                <a:tab pos="8103234" algn="l"/>
              </a:tabLst>
            </a:pPr>
            <a:r>
              <a:rPr sz="2400" b="1" spc="-10" dirty="0">
                <a:latin typeface="Arial"/>
                <a:cs typeface="Arial"/>
              </a:rPr>
              <a:t>Методи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державного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регулювання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системи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цін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на </a:t>
            </a:r>
            <a:r>
              <a:rPr sz="2400" b="1" dirty="0">
                <a:latin typeface="Arial"/>
                <a:cs typeface="Arial"/>
              </a:rPr>
              <a:t>лікарські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засоби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6700" y="4724044"/>
            <a:ext cx="228600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b="1" spc="-25" dirty="0">
                <a:solidFill>
                  <a:srgbClr val="3333CC"/>
                </a:solidFill>
                <a:latin typeface="Arial"/>
                <a:cs typeface="Arial"/>
              </a:rPr>
              <a:t>5.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700" y="4663084"/>
            <a:ext cx="8471535" cy="122428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468630" marR="5080" indent="368300" algn="l">
              <a:lnSpc>
                <a:spcPct val="100000"/>
              </a:lnSpc>
              <a:spcBef>
                <a:spcPts val="100"/>
              </a:spcBef>
              <a:tabLst>
                <a:tab pos="2743200" algn="l"/>
                <a:tab pos="4911725" algn="l"/>
                <a:tab pos="7280909" algn="l"/>
                <a:tab pos="8104505" algn="l"/>
              </a:tabLst>
            </a:pPr>
            <a:r>
              <a:rPr sz="2400" b="1" spc="-10" dirty="0">
                <a:latin typeface="Arial"/>
                <a:cs typeface="Arial"/>
              </a:rPr>
              <a:t>Проблеми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державного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регулювання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цін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на </a:t>
            </a:r>
            <a:r>
              <a:rPr sz="2400" b="1" dirty="0">
                <a:latin typeface="Arial"/>
                <a:cs typeface="Arial"/>
              </a:rPr>
              <a:t>лікарські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засоби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в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Україні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467995" algn="l"/>
              </a:tabLst>
            </a:pPr>
            <a:r>
              <a:rPr sz="1900" b="1" spc="-25" dirty="0">
                <a:solidFill>
                  <a:srgbClr val="3333CC"/>
                </a:solidFill>
                <a:latin typeface="Arial"/>
                <a:cs typeface="Arial"/>
              </a:rPr>
              <a:t>6.</a:t>
            </a:r>
            <a:r>
              <a:rPr sz="1900" b="1" dirty="0">
                <a:solidFill>
                  <a:srgbClr val="3333CC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Референтне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ціноутворення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на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лікарські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засоби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317230" y="6166764"/>
            <a:ext cx="575310" cy="364490"/>
          </a:xfrm>
          <a:custGeom>
            <a:avLst/>
            <a:gdLst/>
            <a:ahLst/>
            <a:cxnLst/>
            <a:rect l="l" t="t" r="r" b="b"/>
            <a:pathLst>
              <a:path w="575309" h="364490">
                <a:moveTo>
                  <a:pt x="575310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5310" y="364489"/>
                </a:lnTo>
                <a:lnTo>
                  <a:pt x="575310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317230" y="6166764"/>
            <a:ext cx="57531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b="1" spc="-50" dirty="0">
                <a:solidFill>
                  <a:srgbClr val="4962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151629" y="262534"/>
            <a:ext cx="2604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BF0000"/>
                </a:solidFill>
              </a:rPr>
              <a:t>План</a:t>
            </a:r>
            <a:r>
              <a:rPr sz="3600" spc="-10" dirty="0">
                <a:solidFill>
                  <a:srgbClr val="BF0000"/>
                </a:solidFill>
              </a:rPr>
              <a:t> лекції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72" y="153721"/>
            <a:ext cx="8973185" cy="534035"/>
            <a:chOff x="-4672" y="153721"/>
            <a:chExt cx="8973185" cy="5340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8714"/>
              <a:ext cx="8963660" cy="5029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78714"/>
              <a:ext cx="8964930" cy="504190"/>
            </a:xfrm>
            <a:custGeom>
              <a:avLst/>
              <a:gdLst/>
              <a:ahLst/>
              <a:cxnLst/>
              <a:rect l="l" t="t" r="r" b="b"/>
              <a:pathLst>
                <a:path w="8964930" h="504190">
                  <a:moveTo>
                    <a:pt x="0" y="504189"/>
                  </a:moveTo>
                  <a:lnTo>
                    <a:pt x="8964930" y="504189"/>
                  </a:lnTo>
                  <a:lnTo>
                    <a:pt x="8964930" y="0"/>
                  </a:lnTo>
                  <a:lnTo>
                    <a:pt x="0" y="0"/>
                  </a:lnTo>
                  <a:lnTo>
                    <a:pt x="0" y="5041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77444"/>
              <a:ext cx="8963660" cy="505459"/>
            </a:xfrm>
            <a:custGeom>
              <a:avLst/>
              <a:gdLst/>
              <a:ahLst/>
              <a:cxnLst/>
              <a:rect l="l" t="t" r="r" b="b"/>
              <a:pathLst>
                <a:path w="8963660" h="505459">
                  <a:moveTo>
                    <a:pt x="4481830" y="505460"/>
                  </a:moveTo>
                  <a:lnTo>
                    <a:pt x="0" y="505460"/>
                  </a:lnTo>
                  <a:lnTo>
                    <a:pt x="0" y="0"/>
                  </a:lnTo>
                  <a:lnTo>
                    <a:pt x="8963660" y="0"/>
                  </a:lnTo>
                  <a:lnTo>
                    <a:pt x="8963660" y="505460"/>
                  </a:lnTo>
                  <a:lnTo>
                    <a:pt x="4481830" y="5054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8394"/>
              <a:ext cx="8963660" cy="504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58394"/>
              <a:ext cx="8963660" cy="504190"/>
            </a:xfrm>
            <a:custGeom>
              <a:avLst/>
              <a:gdLst/>
              <a:ahLst/>
              <a:cxnLst/>
              <a:rect l="l" t="t" r="r" b="b"/>
              <a:pathLst>
                <a:path w="8963660" h="504190">
                  <a:moveTo>
                    <a:pt x="4481830" y="504189"/>
                  </a:moveTo>
                  <a:lnTo>
                    <a:pt x="0" y="504189"/>
                  </a:lnTo>
                  <a:lnTo>
                    <a:pt x="0" y="0"/>
                  </a:lnTo>
                  <a:lnTo>
                    <a:pt x="8963660" y="0"/>
                  </a:lnTo>
                  <a:lnTo>
                    <a:pt x="8963660" y="504189"/>
                  </a:lnTo>
                  <a:lnTo>
                    <a:pt x="4481830" y="50418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185064"/>
            <a:ext cx="89636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5930" algn="ctr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BF0000"/>
                </a:solidFill>
              </a:rPr>
              <a:t>Інформаційні</a:t>
            </a:r>
            <a:r>
              <a:rPr sz="2800" spc="-160" dirty="0">
                <a:solidFill>
                  <a:srgbClr val="BF0000"/>
                </a:solidFill>
              </a:rPr>
              <a:t> </a:t>
            </a:r>
            <a:r>
              <a:rPr sz="2800" spc="-10" dirty="0">
                <a:solidFill>
                  <a:srgbClr val="BF0000"/>
                </a:solidFill>
              </a:rPr>
              <a:t>ресурси</a:t>
            </a:r>
            <a:endParaRPr sz="2800"/>
          </a:p>
        </p:txBody>
      </p:sp>
      <p:grpSp>
        <p:nvGrpSpPr>
          <p:cNvPr id="9" name="object 9"/>
          <p:cNvGrpSpPr/>
          <p:nvPr/>
        </p:nvGrpSpPr>
        <p:grpSpPr>
          <a:xfrm>
            <a:off x="293687" y="791171"/>
            <a:ext cx="7595234" cy="4702175"/>
            <a:chOff x="293687" y="791171"/>
            <a:chExt cx="7595234" cy="47021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450" y="816254"/>
              <a:ext cx="7584439" cy="467233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8450" y="816254"/>
              <a:ext cx="7586980" cy="4672330"/>
            </a:xfrm>
            <a:custGeom>
              <a:avLst/>
              <a:gdLst/>
              <a:ahLst/>
              <a:cxnLst/>
              <a:rect l="l" t="t" r="r" b="b"/>
              <a:pathLst>
                <a:path w="7586980" h="4672330">
                  <a:moveTo>
                    <a:pt x="0" y="4672330"/>
                  </a:moveTo>
                  <a:lnTo>
                    <a:pt x="7586980" y="4672330"/>
                  </a:lnTo>
                  <a:lnTo>
                    <a:pt x="7586980" y="0"/>
                  </a:lnTo>
                  <a:lnTo>
                    <a:pt x="0" y="0"/>
                  </a:lnTo>
                  <a:lnTo>
                    <a:pt x="0" y="4672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8450" y="816254"/>
              <a:ext cx="7585709" cy="4672330"/>
            </a:xfrm>
            <a:custGeom>
              <a:avLst/>
              <a:gdLst/>
              <a:ahLst/>
              <a:cxnLst/>
              <a:rect l="l" t="t" r="r" b="b"/>
              <a:pathLst>
                <a:path w="7585709" h="4672330">
                  <a:moveTo>
                    <a:pt x="3793490" y="4672330"/>
                  </a:moveTo>
                  <a:lnTo>
                    <a:pt x="0" y="4672330"/>
                  </a:lnTo>
                  <a:lnTo>
                    <a:pt x="0" y="0"/>
                  </a:lnTo>
                  <a:lnTo>
                    <a:pt x="7585709" y="0"/>
                  </a:lnTo>
                  <a:lnTo>
                    <a:pt x="7585709" y="4672330"/>
                  </a:lnTo>
                  <a:lnTo>
                    <a:pt x="3793490" y="467233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450" y="795934"/>
              <a:ext cx="7584439" cy="46723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8450" y="795934"/>
              <a:ext cx="7585709" cy="4672330"/>
            </a:xfrm>
            <a:custGeom>
              <a:avLst/>
              <a:gdLst/>
              <a:ahLst/>
              <a:cxnLst/>
              <a:rect l="l" t="t" r="r" b="b"/>
              <a:pathLst>
                <a:path w="7585709" h="4672330">
                  <a:moveTo>
                    <a:pt x="3793490" y="4672330"/>
                  </a:moveTo>
                  <a:lnTo>
                    <a:pt x="0" y="4672330"/>
                  </a:lnTo>
                  <a:lnTo>
                    <a:pt x="0" y="0"/>
                  </a:lnTo>
                  <a:lnTo>
                    <a:pt x="7585709" y="0"/>
                  </a:lnTo>
                  <a:lnTo>
                    <a:pt x="7585709" y="4672330"/>
                  </a:lnTo>
                  <a:lnTo>
                    <a:pt x="3793490" y="467233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75920" y="736244"/>
            <a:ext cx="8234680" cy="4503797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178050">
              <a:lnSpc>
                <a:spcPct val="100000"/>
              </a:lnSpc>
              <a:spcBef>
                <a:spcPts val="820"/>
              </a:spcBef>
            </a:pPr>
            <a:r>
              <a:rPr sz="1800" b="1" u="sng" spc="-25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Нормативно-</a:t>
            </a:r>
            <a:r>
              <a:rPr sz="1800" b="1" u="sng" spc="-10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правова</a:t>
            </a:r>
            <a:r>
              <a:rPr sz="1800" b="1" u="sng" spc="20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20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база:</a:t>
            </a:r>
            <a:endParaRPr sz="1800" dirty="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27329" algn="l"/>
              </a:tabLst>
            </a:pPr>
            <a:r>
              <a:rPr sz="1500" b="1" dirty="0">
                <a:latin typeface="Arial"/>
                <a:cs typeface="Arial"/>
              </a:rPr>
              <a:t>Закон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України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від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21.06.2012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р.</a:t>
            </a:r>
            <a:r>
              <a:rPr sz="1500" b="1" spc="-10" dirty="0">
                <a:latin typeface="Arial"/>
                <a:cs typeface="Arial"/>
              </a:rPr>
              <a:t> №5007-</a:t>
            </a:r>
            <a:r>
              <a:rPr sz="1500" b="1" dirty="0">
                <a:latin typeface="Arial"/>
                <a:cs typeface="Arial"/>
              </a:rPr>
              <a:t>VI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lang="uk-UA" sz="1500" b="1" spc="-10" dirty="0" smtClean="0">
                <a:latin typeface="Arial"/>
                <a:cs typeface="Arial"/>
              </a:rPr>
              <a:t>«Про ціни та ціноутворення»</a:t>
            </a:r>
          </a:p>
          <a:p>
            <a:pPr marL="227329" indent="-214629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27329" algn="l"/>
              </a:tabLst>
            </a:pPr>
            <a:r>
              <a:rPr sz="1500" b="1" dirty="0" err="1" smtClean="0">
                <a:latin typeface="Arial"/>
                <a:cs typeface="Arial"/>
              </a:rPr>
              <a:t>Постанова</a:t>
            </a:r>
            <a:r>
              <a:rPr sz="1500" b="1" spc="-45" dirty="0" smtClean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КМУ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№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333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від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25.03.2009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р.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lang="uk-UA" sz="1500" b="1" spc="-10" dirty="0" smtClean="0">
                <a:latin typeface="Arial"/>
                <a:cs typeface="Arial"/>
              </a:rPr>
              <a:t>«Про деякі питання державного </a:t>
            </a:r>
            <a:r>
              <a:rPr sz="1500" b="1" spc="-10" dirty="0">
                <a:latin typeface="Arial"/>
                <a:cs typeface="Arial"/>
              </a:rPr>
              <a:t>	</a:t>
            </a:r>
            <a:r>
              <a:rPr sz="1500" b="1" dirty="0">
                <a:latin typeface="Arial"/>
                <a:cs typeface="Arial"/>
              </a:rPr>
              <a:t>регулювання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цін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лікарські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засоби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і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вироби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медичного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призначення»</a:t>
            </a:r>
            <a:endParaRPr sz="1500" dirty="0">
              <a:latin typeface="Arial"/>
              <a:cs typeface="Arial"/>
            </a:endParaRPr>
          </a:p>
          <a:p>
            <a:pPr marL="227329" marR="192405" indent="-214629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28600" algn="l"/>
              </a:tabLst>
            </a:pPr>
            <a:r>
              <a:rPr sz="1500" b="1" dirty="0">
                <a:latin typeface="Arial"/>
                <a:cs typeface="Arial"/>
              </a:rPr>
              <a:t>Постанова</a:t>
            </a:r>
            <a:r>
              <a:rPr sz="1500" b="1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КМУ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№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955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від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17.10.2008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р.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lang="uk-UA" sz="1500" b="1" spc="-25" dirty="0" smtClean="0">
                <a:latin typeface="Arial"/>
                <a:cs typeface="Arial"/>
              </a:rPr>
              <a:t>«Про заходи щодо стабілізації цін на лікарські засоби</a:t>
            </a:r>
            <a:r>
              <a:rPr sz="1500" b="1" spc="-50" dirty="0" smtClean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і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вироби</a:t>
            </a:r>
            <a:r>
              <a:rPr sz="1500" b="1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медичного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призначення»,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 err="1" smtClean="0">
                <a:latin typeface="Arial"/>
                <a:cs typeface="Arial"/>
              </a:rPr>
              <a:t>зм</a:t>
            </a:r>
            <a:r>
              <a:rPr lang="uk-UA" sz="1500" b="1" dirty="0" smtClean="0">
                <a:latin typeface="Arial"/>
                <a:cs typeface="Arial"/>
              </a:rPr>
              <a:t>і</a:t>
            </a:r>
            <a:r>
              <a:rPr sz="1500" b="1" dirty="0" smtClean="0">
                <a:latin typeface="Arial"/>
                <a:cs typeface="Arial"/>
              </a:rPr>
              <a:t>н</a:t>
            </a:r>
            <a:r>
              <a:rPr sz="1500" b="1" dirty="0">
                <a:latin typeface="Arial"/>
                <a:cs typeface="Arial"/>
              </a:rPr>
              <a:t>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та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доп.</a:t>
            </a:r>
            <a:endParaRPr sz="1500" dirty="0">
              <a:latin typeface="Arial"/>
              <a:cs typeface="Arial"/>
            </a:endParaRPr>
          </a:p>
          <a:p>
            <a:pPr marL="3097530">
              <a:lnSpc>
                <a:spcPct val="100000"/>
              </a:lnSpc>
              <a:spcBef>
                <a:spcPts val="590"/>
              </a:spcBef>
            </a:pPr>
            <a:r>
              <a:rPr sz="1800" b="1" u="sng" spc="-10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Література</a:t>
            </a:r>
            <a:endParaRPr sz="1800" dirty="0">
              <a:latin typeface="Arial"/>
              <a:cs typeface="Arial"/>
            </a:endParaRPr>
          </a:p>
          <a:p>
            <a:pPr marL="228600" marR="215265" indent="-215900">
              <a:lnSpc>
                <a:spcPct val="100000"/>
              </a:lnSpc>
              <a:spcBef>
                <a:spcPts val="600"/>
              </a:spcBef>
              <a:buClr>
                <a:srgbClr val="001F5F"/>
              </a:buClr>
              <a:buAutoNum type="arabicPeriod" startAt="4"/>
              <a:tabLst>
                <a:tab pos="228600" algn="l"/>
              </a:tabLst>
            </a:pPr>
            <a:r>
              <a:rPr sz="1600" b="1" spc="-10" dirty="0">
                <a:latin typeface="Arial"/>
                <a:cs typeface="Arial"/>
              </a:rPr>
              <a:t>Організація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та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економіка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фармації.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Ч.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3.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Основи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економіки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фармації: </a:t>
            </a:r>
            <a:r>
              <a:rPr sz="1600" b="1" dirty="0">
                <a:latin typeface="Arial"/>
                <a:cs typeface="Arial"/>
              </a:rPr>
              <a:t>нац.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підруч.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для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студентів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фармац.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ф-</a:t>
            </a:r>
            <a:r>
              <a:rPr sz="1600" b="1" dirty="0">
                <a:latin typeface="Arial"/>
                <a:cs typeface="Arial"/>
              </a:rPr>
              <a:t>тів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ВНЗ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МОЗ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України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/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А.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С. </a:t>
            </a:r>
            <a:r>
              <a:rPr sz="1600" b="1" spc="-10" dirty="0">
                <a:latin typeface="Arial"/>
                <a:cs typeface="Arial"/>
              </a:rPr>
              <a:t>Немченко,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114" dirty="0">
                <a:latin typeface="Arial"/>
                <a:cs typeface="Arial"/>
              </a:rPr>
              <a:t>Г.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Л.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Панфілова,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М.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Назаркіна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та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ін.;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за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ред.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А.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С. </a:t>
            </a:r>
            <a:r>
              <a:rPr sz="1600" b="1" spc="-10" dirty="0">
                <a:latin typeface="Arial"/>
                <a:cs typeface="Arial"/>
              </a:rPr>
              <a:t>Немченко.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Харків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: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НФаУ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: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Золоті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сторінки,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2017.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272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– </a:t>
            </a:r>
            <a:r>
              <a:rPr sz="1600" b="1" spc="-10" dirty="0">
                <a:latin typeface="Arial"/>
                <a:cs typeface="Arial"/>
              </a:rPr>
              <a:t>(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Національний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підручник</a:t>
            </a:r>
            <a:r>
              <a:rPr sz="1600" b="1" spc="-10" dirty="0">
                <a:latin typeface="Arial"/>
                <a:cs typeface="Arial"/>
              </a:rPr>
              <a:t>).</a:t>
            </a:r>
            <a:endParaRPr sz="1600" dirty="0">
              <a:latin typeface="Arial"/>
              <a:cs typeface="Arial"/>
            </a:endParaRPr>
          </a:p>
          <a:p>
            <a:pPr marL="227329" marR="5080" indent="-214629">
              <a:lnSpc>
                <a:spcPct val="100000"/>
              </a:lnSpc>
              <a:spcBef>
                <a:spcPts val="590"/>
              </a:spcBef>
              <a:buClr>
                <a:srgbClr val="001F5F"/>
              </a:buClr>
              <a:buAutoNum type="arabicPeriod" startAt="4"/>
              <a:tabLst>
                <a:tab pos="228600" algn="l"/>
              </a:tabLst>
            </a:pPr>
            <a:r>
              <a:rPr sz="1500" b="1" dirty="0">
                <a:latin typeface="Arial"/>
                <a:cs typeface="Arial"/>
              </a:rPr>
              <a:t>Організація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фармацевтичного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забезпечення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населення: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навч.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посіб.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для 	</a:t>
            </a:r>
            <a:r>
              <a:rPr sz="1500" b="1" dirty="0">
                <a:latin typeface="Arial"/>
                <a:cs typeface="Arial"/>
              </a:rPr>
              <a:t>студ.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вищ.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навч.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закл.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/А.С.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Немченко,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В.М.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Назаркіна,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30" dirty="0">
                <a:latin typeface="Arial"/>
                <a:cs typeface="Arial"/>
              </a:rPr>
              <a:t>Г.Л.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Панфілова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та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ін.; </a:t>
            </a:r>
            <a:r>
              <a:rPr sz="1500" b="1" dirty="0" err="1" smtClean="0">
                <a:latin typeface="Arial"/>
                <a:cs typeface="Arial"/>
              </a:rPr>
              <a:t>За</a:t>
            </a:r>
            <a:r>
              <a:rPr sz="1500" b="1" spc="-35" dirty="0" smtClean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ред.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А.С.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Немченко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[ЕЛЕКТРОННИЙ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РЕСУРС]</a:t>
            </a:r>
            <a:endParaRPr sz="1500" dirty="0">
              <a:latin typeface="Arial"/>
              <a:cs typeface="Arial"/>
            </a:endParaRPr>
          </a:p>
          <a:p>
            <a:pPr marL="227329" marR="62230" indent="-214629">
              <a:lnSpc>
                <a:spcPts val="1789"/>
              </a:lnSpc>
              <a:spcBef>
                <a:spcPts val="655"/>
              </a:spcBef>
              <a:buClr>
                <a:srgbClr val="001F5F"/>
              </a:buClr>
              <a:buAutoNum type="arabicPeriod" startAt="4"/>
              <a:tabLst>
                <a:tab pos="228600" algn="l"/>
              </a:tabLst>
            </a:pPr>
            <a:r>
              <a:rPr sz="1500" b="1" dirty="0">
                <a:latin typeface="Arial"/>
                <a:cs typeface="Arial"/>
              </a:rPr>
              <a:t>Немченко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А.С.,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Косяченко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К.Л.,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Немченко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О.А.</a:t>
            </a:r>
            <a:r>
              <a:rPr sz="1500" b="1" spc="3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Ціноутворення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лікарські 	</a:t>
            </a:r>
            <a:r>
              <a:rPr sz="1500" b="1" dirty="0">
                <a:latin typeface="Arial"/>
                <a:cs typeface="Arial"/>
              </a:rPr>
              <a:t>засоби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,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-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Х.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: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Апостроф,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2012.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–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304с.</a:t>
            </a:r>
            <a:endParaRPr sz="15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83780" y="1340764"/>
            <a:ext cx="1760220" cy="4368800"/>
            <a:chOff x="7383780" y="1340764"/>
            <a:chExt cx="1760220" cy="43688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0650" y="1340764"/>
              <a:ext cx="1402994" cy="22377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3780" y="3716934"/>
              <a:ext cx="1759864" cy="1992630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8430259" y="6320434"/>
            <a:ext cx="575310" cy="364490"/>
          </a:xfrm>
          <a:custGeom>
            <a:avLst/>
            <a:gdLst/>
            <a:ahLst/>
            <a:cxnLst/>
            <a:rect l="l" t="t" r="r" b="b"/>
            <a:pathLst>
              <a:path w="575309" h="364490">
                <a:moveTo>
                  <a:pt x="575310" y="0"/>
                </a:moveTo>
                <a:lnTo>
                  <a:pt x="0" y="0"/>
                </a:lnTo>
                <a:lnTo>
                  <a:pt x="0" y="364490"/>
                </a:lnTo>
                <a:lnTo>
                  <a:pt x="287020" y="364490"/>
                </a:lnTo>
                <a:lnTo>
                  <a:pt x="575310" y="364490"/>
                </a:lnTo>
                <a:lnTo>
                  <a:pt x="575310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430259" y="6320434"/>
            <a:ext cx="57531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b="1" spc="-50" dirty="0">
                <a:solidFill>
                  <a:srgbClr val="496200"/>
                </a:solidFill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-4672" y="-3758"/>
            <a:ext cx="9152255" cy="909955"/>
            <a:chOff x="-4672" y="-3758"/>
            <a:chExt cx="9152255" cy="90995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1234"/>
              <a:ext cx="9143644" cy="88010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1234"/>
              <a:ext cx="9144000" cy="881380"/>
            </a:xfrm>
            <a:custGeom>
              <a:avLst/>
              <a:gdLst/>
              <a:ahLst/>
              <a:cxnLst/>
              <a:rect l="l" t="t" r="r" b="b"/>
              <a:pathLst>
                <a:path w="9144000" h="881380">
                  <a:moveTo>
                    <a:pt x="0" y="881379"/>
                  </a:moveTo>
                  <a:lnTo>
                    <a:pt x="9144000" y="88137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813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1234"/>
              <a:ext cx="9142730" cy="880110"/>
            </a:xfrm>
            <a:custGeom>
              <a:avLst/>
              <a:gdLst/>
              <a:ahLst/>
              <a:cxnLst/>
              <a:rect l="l" t="t" r="r" b="b"/>
              <a:pathLst>
                <a:path w="9142730" h="880110">
                  <a:moveTo>
                    <a:pt x="4572000" y="880109"/>
                  </a:moveTo>
                  <a:lnTo>
                    <a:pt x="0" y="8801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880109"/>
                  </a:lnTo>
                  <a:lnTo>
                    <a:pt x="4572000" y="88010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14"/>
              <a:ext cx="9143644" cy="88010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914"/>
              <a:ext cx="9142730" cy="880110"/>
            </a:xfrm>
            <a:custGeom>
              <a:avLst/>
              <a:gdLst/>
              <a:ahLst/>
              <a:cxnLst/>
              <a:rect l="l" t="t" r="r" b="b"/>
              <a:pathLst>
                <a:path w="9142730" h="880110">
                  <a:moveTo>
                    <a:pt x="4572000" y="880109"/>
                  </a:moveTo>
                  <a:lnTo>
                    <a:pt x="0" y="8801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880109"/>
                  </a:lnTo>
                  <a:lnTo>
                    <a:pt x="4572000" y="88010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15110" y="92354"/>
            <a:ext cx="6104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3320" marR="5080" indent="-115062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BF0000"/>
                </a:solidFill>
              </a:rPr>
              <a:t>Основні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тенденції</a:t>
            </a:r>
            <a:r>
              <a:rPr sz="2400" spc="-60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в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зміні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пріоритетів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sz="2400" spc="-25" dirty="0">
                <a:solidFill>
                  <a:srgbClr val="BF0000"/>
                </a:solidFill>
              </a:rPr>
              <a:t>на </a:t>
            </a:r>
            <a:r>
              <a:rPr sz="2400" spc="-10" dirty="0">
                <a:solidFill>
                  <a:srgbClr val="BF0000"/>
                </a:solidFill>
              </a:rPr>
              <a:t>фармацевтичному</a:t>
            </a:r>
            <a:r>
              <a:rPr sz="2400" spc="-140" dirty="0">
                <a:solidFill>
                  <a:srgbClr val="BF0000"/>
                </a:solidFill>
              </a:rPr>
              <a:t> </a:t>
            </a:r>
            <a:r>
              <a:rPr sz="2400" spc="-10" dirty="0">
                <a:solidFill>
                  <a:srgbClr val="BF0000"/>
                </a:solidFill>
              </a:rPr>
              <a:t>ринку</a:t>
            </a:r>
            <a:endParaRPr sz="2400"/>
          </a:p>
        </p:txBody>
      </p:sp>
      <p:grpSp>
        <p:nvGrpSpPr>
          <p:cNvPr id="12" name="object 12"/>
          <p:cNvGrpSpPr/>
          <p:nvPr/>
        </p:nvGrpSpPr>
        <p:grpSpPr>
          <a:xfrm>
            <a:off x="237172" y="881023"/>
            <a:ext cx="8660130" cy="5930900"/>
            <a:chOff x="179070" y="765454"/>
            <a:chExt cx="8335009" cy="6092190"/>
          </a:xfrm>
        </p:grpSpPr>
        <p:sp>
          <p:nvSpPr>
            <p:cNvPr id="13" name="object 13"/>
            <p:cNvSpPr/>
            <p:nvPr/>
          </p:nvSpPr>
          <p:spPr>
            <a:xfrm>
              <a:off x="387350" y="1982113"/>
              <a:ext cx="6846570" cy="3735070"/>
            </a:xfrm>
            <a:custGeom>
              <a:avLst/>
              <a:gdLst/>
              <a:ahLst/>
              <a:cxnLst/>
              <a:rect l="l" t="t" r="r" b="b"/>
              <a:pathLst>
                <a:path w="6846570" h="3735070">
                  <a:moveTo>
                    <a:pt x="6350" y="1889760"/>
                  </a:moveTo>
                  <a:lnTo>
                    <a:pt x="0" y="1889760"/>
                  </a:lnTo>
                  <a:lnTo>
                    <a:pt x="0" y="1896110"/>
                  </a:lnTo>
                  <a:lnTo>
                    <a:pt x="2540" y="1896110"/>
                  </a:lnTo>
                  <a:lnTo>
                    <a:pt x="6350" y="1896110"/>
                  </a:lnTo>
                  <a:lnTo>
                    <a:pt x="6350" y="1889760"/>
                  </a:lnTo>
                  <a:close/>
                </a:path>
                <a:path w="6846570" h="3735070">
                  <a:moveTo>
                    <a:pt x="6350" y="822960"/>
                  </a:moveTo>
                  <a:lnTo>
                    <a:pt x="0" y="822960"/>
                  </a:lnTo>
                  <a:lnTo>
                    <a:pt x="0" y="829310"/>
                  </a:lnTo>
                  <a:lnTo>
                    <a:pt x="2540" y="829310"/>
                  </a:lnTo>
                  <a:lnTo>
                    <a:pt x="6350" y="829310"/>
                  </a:lnTo>
                  <a:lnTo>
                    <a:pt x="6350" y="822960"/>
                  </a:lnTo>
                  <a:close/>
                </a:path>
                <a:path w="6846570" h="3735070">
                  <a:moveTo>
                    <a:pt x="636270" y="3728720"/>
                  </a:moveTo>
                  <a:lnTo>
                    <a:pt x="629920" y="3728720"/>
                  </a:lnTo>
                  <a:lnTo>
                    <a:pt x="629920" y="3735070"/>
                  </a:lnTo>
                  <a:lnTo>
                    <a:pt x="633730" y="3735070"/>
                  </a:lnTo>
                  <a:lnTo>
                    <a:pt x="636270" y="3735070"/>
                  </a:lnTo>
                  <a:lnTo>
                    <a:pt x="636270" y="3728720"/>
                  </a:lnTo>
                  <a:close/>
                </a:path>
                <a:path w="6846570" h="3735070">
                  <a:moveTo>
                    <a:pt x="636270" y="2523490"/>
                  </a:moveTo>
                  <a:lnTo>
                    <a:pt x="629920" y="2523490"/>
                  </a:lnTo>
                  <a:lnTo>
                    <a:pt x="629920" y="2529840"/>
                  </a:lnTo>
                  <a:lnTo>
                    <a:pt x="633730" y="2529840"/>
                  </a:lnTo>
                  <a:lnTo>
                    <a:pt x="636270" y="2529840"/>
                  </a:lnTo>
                  <a:lnTo>
                    <a:pt x="636270" y="2523490"/>
                  </a:lnTo>
                  <a:close/>
                </a:path>
                <a:path w="6846570" h="3735070">
                  <a:moveTo>
                    <a:pt x="636270" y="1889760"/>
                  </a:moveTo>
                  <a:lnTo>
                    <a:pt x="629920" y="1889760"/>
                  </a:lnTo>
                  <a:lnTo>
                    <a:pt x="629920" y="1896110"/>
                  </a:lnTo>
                  <a:lnTo>
                    <a:pt x="633730" y="1896110"/>
                  </a:lnTo>
                  <a:lnTo>
                    <a:pt x="636270" y="1896110"/>
                  </a:lnTo>
                  <a:lnTo>
                    <a:pt x="636270" y="1889760"/>
                  </a:lnTo>
                  <a:close/>
                </a:path>
                <a:path w="6846570" h="3735070">
                  <a:moveTo>
                    <a:pt x="636270" y="1620520"/>
                  </a:moveTo>
                  <a:lnTo>
                    <a:pt x="629920" y="1620520"/>
                  </a:lnTo>
                  <a:lnTo>
                    <a:pt x="629920" y="1626870"/>
                  </a:lnTo>
                  <a:lnTo>
                    <a:pt x="633730" y="1626870"/>
                  </a:lnTo>
                  <a:lnTo>
                    <a:pt x="636270" y="1626870"/>
                  </a:lnTo>
                  <a:lnTo>
                    <a:pt x="636270" y="1620520"/>
                  </a:lnTo>
                  <a:close/>
                </a:path>
                <a:path w="6846570" h="3735070">
                  <a:moveTo>
                    <a:pt x="636270" y="822960"/>
                  </a:moveTo>
                  <a:lnTo>
                    <a:pt x="629920" y="822960"/>
                  </a:lnTo>
                  <a:lnTo>
                    <a:pt x="629920" y="829310"/>
                  </a:lnTo>
                  <a:lnTo>
                    <a:pt x="633730" y="829310"/>
                  </a:lnTo>
                  <a:lnTo>
                    <a:pt x="636270" y="829310"/>
                  </a:lnTo>
                  <a:lnTo>
                    <a:pt x="636270" y="822960"/>
                  </a:lnTo>
                  <a:close/>
                </a:path>
                <a:path w="6846570" h="3735070">
                  <a:moveTo>
                    <a:pt x="2166620" y="2312670"/>
                  </a:moveTo>
                  <a:lnTo>
                    <a:pt x="2160270" y="2312670"/>
                  </a:lnTo>
                  <a:lnTo>
                    <a:pt x="2160270" y="2319020"/>
                  </a:lnTo>
                  <a:lnTo>
                    <a:pt x="2164080" y="2319020"/>
                  </a:lnTo>
                  <a:lnTo>
                    <a:pt x="2166620" y="2319020"/>
                  </a:lnTo>
                  <a:lnTo>
                    <a:pt x="2166620" y="2312670"/>
                  </a:lnTo>
                  <a:close/>
                </a:path>
                <a:path w="6846570" h="3735070">
                  <a:moveTo>
                    <a:pt x="2166620" y="2101850"/>
                  </a:moveTo>
                  <a:lnTo>
                    <a:pt x="2160270" y="2101850"/>
                  </a:lnTo>
                  <a:lnTo>
                    <a:pt x="2160270" y="2108200"/>
                  </a:lnTo>
                  <a:lnTo>
                    <a:pt x="2164080" y="2108200"/>
                  </a:lnTo>
                  <a:lnTo>
                    <a:pt x="2166620" y="2108200"/>
                  </a:lnTo>
                  <a:lnTo>
                    <a:pt x="2166620" y="2101850"/>
                  </a:lnTo>
                  <a:close/>
                </a:path>
                <a:path w="6846570" h="3735070">
                  <a:moveTo>
                    <a:pt x="2166620" y="1084580"/>
                  </a:moveTo>
                  <a:lnTo>
                    <a:pt x="2160270" y="1084580"/>
                  </a:lnTo>
                  <a:lnTo>
                    <a:pt x="2160270" y="1088390"/>
                  </a:lnTo>
                  <a:lnTo>
                    <a:pt x="2164080" y="1088390"/>
                  </a:lnTo>
                  <a:lnTo>
                    <a:pt x="2166620" y="1088390"/>
                  </a:lnTo>
                  <a:lnTo>
                    <a:pt x="2166620" y="1084580"/>
                  </a:lnTo>
                  <a:close/>
                </a:path>
                <a:path w="6846570" h="3735070">
                  <a:moveTo>
                    <a:pt x="2166620" y="822960"/>
                  </a:moveTo>
                  <a:lnTo>
                    <a:pt x="2160270" y="822960"/>
                  </a:lnTo>
                  <a:lnTo>
                    <a:pt x="2160270" y="829310"/>
                  </a:lnTo>
                  <a:lnTo>
                    <a:pt x="2164080" y="829310"/>
                  </a:lnTo>
                  <a:lnTo>
                    <a:pt x="2166620" y="829310"/>
                  </a:lnTo>
                  <a:lnTo>
                    <a:pt x="2166620" y="822960"/>
                  </a:lnTo>
                  <a:close/>
                </a:path>
                <a:path w="6846570" h="3735070">
                  <a:moveTo>
                    <a:pt x="2166620" y="0"/>
                  </a:moveTo>
                  <a:lnTo>
                    <a:pt x="2160270" y="0"/>
                  </a:lnTo>
                  <a:lnTo>
                    <a:pt x="2160270" y="5080"/>
                  </a:lnTo>
                  <a:lnTo>
                    <a:pt x="2164080" y="5080"/>
                  </a:lnTo>
                  <a:lnTo>
                    <a:pt x="2166620" y="5080"/>
                  </a:lnTo>
                  <a:lnTo>
                    <a:pt x="2166620" y="0"/>
                  </a:lnTo>
                  <a:close/>
                </a:path>
                <a:path w="6846570" h="3735070">
                  <a:moveTo>
                    <a:pt x="3966210" y="3728720"/>
                  </a:moveTo>
                  <a:lnTo>
                    <a:pt x="3959860" y="3728720"/>
                  </a:lnTo>
                  <a:lnTo>
                    <a:pt x="3959860" y="3735070"/>
                  </a:lnTo>
                  <a:lnTo>
                    <a:pt x="3963670" y="3735070"/>
                  </a:lnTo>
                  <a:lnTo>
                    <a:pt x="3966210" y="3735070"/>
                  </a:lnTo>
                  <a:lnTo>
                    <a:pt x="3966210" y="3728720"/>
                  </a:lnTo>
                  <a:close/>
                </a:path>
                <a:path w="6846570" h="3735070">
                  <a:moveTo>
                    <a:pt x="3966210" y="2523490"/>
                  </a:moveTo>
                  <a:lnTo>
                    <a:pt x="3959860" y="2523490"/>
                  </a:lnTo>
                  <a:lnTo>
                    <a:pt x="3959860" y="2529840"/>
                  </a:lnTo>
                  <a:lnTo>
                    <a:pt x="3963670" y="2529840"/>
                  </a:lnTo>
                  <a:lnTo>
                    <a:pt x="3966210" y="2529840"/>
                  </a:lnTo>
                  <a:lnTo>
                    <a:pt x="3966210" y="2523490"/>
                  </a:lnTo>
                  <a:close/>
                </a:path>
                <a:path w="6846570" h="3735070">
                  <a:moveTo>
                    <a:pt x="3966210" y="1889760"/>
                  </a:moveTo>
                  <a:lnTo>
                    <a:pt x="3959860" y="1889760"/>
                  </a:lnTo>
                  <a:lnTo>
                    <a:pt x="3959860" y="1896110"/>
                  </a:lnTo>
                  <a:lnTo>
                    <a:pt x="3963670" y="1896110"/>
                  </a:lnTo>
                  <a:lnTo>
                    <a:pt x="3966210" y="1896110"/>
                  </a:lnTo>
                  <a:lnTo>
                    <a:pt x="3966210" y="1889760"/>
                  </a:lnTo>
                  <a:close/>
                </a:path>
                <a:path w="6846570" h="3735070">
                  <a:moveTo>
                    <a:pt x="3966210" y="822960"/>
                  </a:moveTo>
                  <a:lnTo>
                    <a:pt x="3959860" y="822960"/>
                  </a:lnTo>
                  <a:lnTo>
                    <a:pt x="3959860" y="829310"/>
                  </a:lnTo>
                  <a:lnTo>
                    <a:pt x="3963670" y="829310"/>
                  </a:lnTo>
                  <a:lnTo>
                    <a:pt x="3966210" y="829310"/>
                  </a:lnTo>
                  <a:lnTo>
                    <a:pt x="3966210" y="822960"/>
                  </a:lnTo>
                  <a:close/>
                </a:path>
                <a:path w="6846570" h="3735070">
                  <a:moveTo>
                    <a:pt x="5407660" y="3155950"/>
                  </a:moveTo>
                  <a:lnTo>
                    <a:pt x="5403850" y="3155950"/>
                  </a:lnTo>
                  <a:lnTo>
                    <a:pt x="5403850" y="3162300"/>
                  </a:lnTo>
                  <a:lnTo>
                    <a:pt x="5406390" y="3162300"/>
                  </a:lnTo>
                  <a:lnTo>
                    <a:pt x="5407660" y="3162300"/>
                  </a:lnTo>
                  <a:lnTo>
                    <a:pt x="5407660" y="3155950"/>
                  </a:lnTo>
                  <a:close/>
                </a:path>
                <a:path w="6846570" h="3735070">
                  <a:moveTo>
                    <a:pt x="5407660" y="2946400"/>
                  </a:moveTo>
                  <a:lnTo>
                    <a:pt x="5403850" y="2946400"/>
                  </a:lnTo>
                  <a:lnTo>
                    <a:pt x="5403850" y="2952750"/>
                  </a:lnTo>
                  <a:lnTo>
                    <a:pt x="5406390" y="2952750"/>
                  </a:lnTo>
                  <a:lnTo>
                    <a:pt x="5407660" y="2952750"/>
                  </a:lnTo>
                  <a:lnTo>
                    <a:pt x="5407660" y="2946400"/>
                  </a:lnTo>
                  <a:close/>
                </a:path>
                <a:path w="6846570" h="3735070">
                  <a:moveTo>
                    <a:pt x="5407660" y="2101850"/>
                  </a:moveTo>
                  <a:lnTo>
                    <a:pt x="5403850" y="2101850"/>
                  </a:lnTo>
                  <a:lnTo>
                    <a:pt x="5403850" y="2108200"/>
                  </a:lnTo>
                  <a:lnTo>
                    <a:pt x="5406390" y="2108200"/>
                  </a:lnTo>
                  <a:lnTo>
                    <a:pt x="5407660" y="2108200"/>
                  </a:lnTo>
                  <a:lnTo>
                    <a:pt x="5407660" y="2101850"/>
                  </a:lnTo>
                  <a:close/>
                </a:path>
                <a:path w="6846570" h="3735070">
                  <a:moveTo>
                    <a:pt x="5407660" y="1347470"/>
                  </a:moveTo>
                  <a:lnTo>
                    <a:pt x="5403850" y="1347470"/>
                  </a:lnTo>
                  <a:lnTo>
                    <a:pt x="5403850" y="1352550"/>
                  </a:lnTo>
                  <a:lnTo>
                    <a:pt x="5406390" y="1352550"/>
                  </a:lnTo>
                  <a:lnTo>
                    <a:pt x="5407660" y="1352550"/>
                  </a:lnTo>
                  <a:lnTo>
                    <a:pt x="5407660" y="1347470"/>
                  </a:lnTo>
                  <a:close/>
                </a:path>
                <a:path w="6846570" h="3735070">
                  <a:moveTo>
                    <a:pt x="5407660" y="1084580"/>
                  </a:moveTo>
                  <a:lnTo>
                    <a:pt x="5403850" y="1084580"/>
                  </a:lnTo>
                  <a:lnTo>
                    <a:pt x="5403850" y="1088390"/>
                  </a:lnTo>
                  <a:lnTo>
                    <a:pt x="5406390" y="1088390"/>
                  </a:lnTo>
                  <a:lnTo>
                    <a:pt x="5407660" y="1088390"/>
                  </a:lnTo>
                  <a:lnTo>
                    <a:pt x="5407660" y="1084580"/>
                  </a:lnTo>
                  <a:close/>
                </a:path>
                <a:path w="6846570" h="3735070">
                  <a:moveTo>
                    <a:pt x="6846570" y="822960"/>
                  </a:moveTo>
                  <a:lnTo>
                    <a:pt x="6840220" y="822960"/>
                  </a:lnTo>
                  <a:lnTo>
                    <a:pt x="6840220" y="829310"/>
                  </a:lnTo>
                  <a:lnTo>
                    <a:pt x="6842760" y="829310"/>
                  </a:lnTo>
                  <a:lnTo>
                    <a:pt x="6846570" y="829310"/>
                  </a:lnTo>
                  <a:lnTo>
                    <a:pt x="6846570" y="822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070" y="765454"/>
              <a:ext cx="8335009" cy="60921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"/>
            <a:ext cx="8799830" cy="5356860"/>
            <a:chOff x="0" y="914"/>
            <a:chExt cx="8799830" cy="5356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"/>
              <a:ext cx="7241537" cy="19799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1500" y="1215034"/>
              <a:ext cx="8228330" cy="4142740"/>
            </a:xfrm>
            <a:custGeom>
              <a:avLst/>
              <a:gdLst/>
              <a:ahLst/>
              <a:cxnLst/>
              <a:rect l="l" t="t" r="r" b="b"/>
              <a:pathLst>
                <a:path w="8228330" h="4142740">
                  <a:moveTo>
                    <a:pt x="8228330" y="0"/>
                  </a:moveTo>
                  <a:lnTo>
                    <a:pt x="0" y="0"/>
                  </a:lnTo>
                  <a:lnTo>
                    <a:pt x="0" y="4142740"/>
                  </a:lnTo>
                  <a:lnTo>
                    <a:pt x="4114800" y="4142740"/>
                  </a:lnTo>
                  <a:lnTo>
                    <a:pt x="8228330" y="4142740"/>
                  </a:lnTo>
                  <a:lnTo>
                    <a:pt x="8228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1500" y="1215034"/>
            <a:ext cx="8228330" cy="4142740"/>
          </a:xfrm>
          <a:prstGeom prst="rect">
            <a:avLst/>
          </a:prstGeom>
          <a:ln w="25518">
            <a:solidFill>
              <a:srgbClr val="A9E1C9"/>
            </a:solidFill>
          </a:ln>
        </p:spPr>
        <p:txBody>
          <a:bodyPr vert="horz" wrap="square" lIns="0" tIns="42290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29"/>
              </a:spcBef>
            </a:pPr>
            <a:endParaRPr sz="4400">
              <a:latin typeface="Times New Roman"/>
              <a:cs typeface="Times New Roman"/>
            </a:endParaRPr>
          </a:p>
          <a:p>
            <a:pPr marL="1891030" marR="1431925" indent="-353060" algn="just">
              <a:lnSpc>
                <a:spcPct val="100000"/>
              </a:lnSpc>
            </a:pPr>
            <a:r>
              <a:rPr sz="4400" dirty="0">
                <a:solidFill>
                  <a:srgbClr val="001F5F"/>
                </a:solidFill>
              </a:rPr>
              <a:t>Основні</a:t>
            </a:r>
            <a:r>
              <a:rPr sz="4400" spc="-204" dirty="0">
                <a:solidFill>
                  <a:srgbClr val="001F5F"/>
                </a:solidFill>
              </a:rPr>
              <a:t> </a:t>
            </a:r>
            <a:r>
              <a:rPr sz="4400" spc="-10" dirty="0">
                <a:solidFill>
                  <a:srgbClr val="001F5F"/>
                </a:solidFill>
              </a:rPr>
              <a:t>принципи </a:t>
            </a:r>
            <a:r>
              <a:rPr sz="4400" dirty="0">
                <a:solidFill>
                  <a:srgbClr val="001F5F"/>
                </a:solidFill>
              </a:rPr>
              <a:t>ціноутворення</a:t>
            </a:r>
            <a:r>
              <a:rPr sz="4400" spc="-229" dirty="0">
                <a:solidFill>
                  <a:srgbClr val="001F5F"/>
                </a:solidFill>
              </a:rPr>
              <a:t> </a:t>
            </a:r>
            <a:r>
              <a:rPr sz="4400" spc="-25" dirty="0">
                <a:solidFill>
                  <a:srgbClr val="001F5F"/>
                </a:solidFill>
              </a:rPr>
              <a:t>на </a:t>
            </a:r>
            <a:r>
              <a:rPr sz="4400" dirty="0">
                <a:solidFill>
                  <a:srgbClr val="001F5F"/>
                </a:solidFill>
              </a:rPr>
              <a:t>лікарські</a:t>
            </a:r>
            <a:r>
              <a:rPr sz="4400" spc="-80" dirty="0">
                <a:solidFill>
                  <a:srgbClr val="001F5F"/>
                </a:solidFill>
              </a:rPr>
              <a:t> </a:t>
            </a:r>
            <a:r>
              <a:rPr sz="4400" spc="-10" dirty="0">
                <a:solidFill>
                  <a:srgbClr val="001F5F"/>
                </a:solidFill>
              </a:rPr>
              <a:t>засоби</a:t>
            </a:r>
            <a:endParaRPr sz="4400"/>
          </a:p>
        </p:txBody>
      </p:sp>
      <p:sp>
        <p:nvSpPr>
          <p:cNvPr id="7" name="object 7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sz="2000" b="1" spc="-50" dirty="0">
                <a:solidFill>
                  <a:srgbClr val="496200"/>
                </a:solidFill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8458200" cy="5942330"/>
            <a:chOff x="0" y="914"/>
            <a:chExt cx="8458200" cy="5942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914"/>
              <a:ext cx="8182609" cy="36563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8458193" cy="585596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70" y="190144"/>
            <a:ext cx="8352790" cy="6263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"/>
            <a:ext cx="8458200" cy="5942330"/>
            <a:chOff x="0" y="914"/>
            <a:chExt cx="8458200" cy="5942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914"/>
              <a:ext cx="8182609" cy="36563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8458193" cy="585596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74397" y="146101"/>
            <a:ext cx="8074025" cy="487045"/>
            <a:chOff x="174397" y="146101"/>
            <a:chExt cx="8074025" cy="4870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069" y="172364"/>
              <a:ext cx="8064500" cy="4546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9069" y="172364"/>
              <a:ext cx="8064500" cy="455930"/>
            </a:xfrm>
            <a:custGeom>
              <a:avLst/>
              <a:gdLst/>
              <a:ahLst/>
              <a:cxnLst/>
              <a:rect l="l" t="t" r="r" b="b"/>
              <a:pathLst>
                <a:path w="8064500" h="455930">
                  <a:moveTo>
                    <a:pt x="0" y="455929"/>
                  </a:moveTo>
                  <a:lnTo>
                    <a:pt x="8064500" y="455929"/>
                  </a:lnTo>
                  <a:lnTo>
                    <a:pt x="8064500" y="0"/>
                  </a:lnTo>
                  <a:lnTo>
                    <a:pt x="0" y="0"/>
                  </a:lnTo>
                  <a:lnTo>
                    <a:pt x="0" y="4559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069" y="171094"/>
              <a:ext cx="8064500" cy="457200"/>
            </a:xfrm>
            <a:custGeom>
              <a:avLst/>
              <a:gdLst/>
              <a:ahLst/>
              <a:cxnLst/>
              <a:rect l="l" t="t" r="r" b="b"/>
              <a:pathLst>
                <a:path w="8064500" h="457200">
                  <a:moveTo>
                    <a:pt x="4032250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8064500" y="0"/>
                  </a:lnTo>
                  <a:lnTo>
                    <a:pt x="8064500" y="457200"/>
                  </a:lnTo>
                  <a:lnTo>
                    <a:pt x="4032250" y="45720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069" y="152044"/>
              <a:ext cx="8064500" cy="4546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9069" y="150774"/>
              <a:ext cx="8064500" cy="457200"/>
            </a:xfrm>
            <a:custGeom>
              <a:avLst/>
              <a:gdLst/>
              <a:ahLst/>
              <a:cxnLst/>
              <a:rect l="l" t="t" r="r" b="b"/>
              <a:pathLst>
                <a:path w="8064500" h="457200">
                  <a:moveTo>
                    <a:pt x="4032250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8064500" y="0"/>
                  </a:lnTo>
                  <a:lnTo>
                    <a:pt x="8064500" y="457200"/>
                  </a:lnTo>
                  <a:lnTo>
                    <a:pt x="4032250" y="4572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9070" y="183794"/>
            <a:ext cx="8064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BF0000"/>
                </a:solidFill>
              </a:rPr>
              <a:t>Визначення</a:t>
            </a:r>
            <a:r>
              <a:rPr sz="2400" spc="-40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та</a:t>
            </a:r>
            <a:r>
              <a:rPr sz="2400" spc="-45" dirty="0">
                <a:solidFill>
                  <a:srgbClr val="BF0000"/>
                </a:solidFill>
              </a:rPr>
              <a:t> </a:t>
            </a:r>
            <a:r>
              <a:rPr sz="2400" spc="-10" dirty="0">
                <a:solidFill>
                  <a:srgbClr val="BF0000"/>
                </a:solidFill>
              </a:rPr>
              <a:t>характеристика</a:t>
            </a:r>
            <a:r>
              <a:rPr sz="2400" spc="-35" dirty="0">
                <a:solidFill>
                  <a:srgbClr val="BF0000"/>
                </a:solidFill>
              </a:rPr>
              <a:t> </a:t>
            </a:r>
            <a:r>
              <a:rPr sz="2400" spc="-20" dirty="0">
                <a:solidFill>
                  <a:srgbClr val="BF0000"/>
                </a:solidFill>
              </a:rPr>
              <a:t>ціни</a:t>
            </a:r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sz="2000" b="1" spc="-50" dirty="0">
                <a:solidFill>
                  <a:srgbClr val="496200"/>
                </a:solidFill>
                <a:latin typeface="Arial"/>
                <a:cs typeface="Arial"/>
              </a:rPr>
              <a:t>7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3850" y="766724"/>
            <a:ext cx="8208009" cy="52552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914"/>
            <a:ext cx="9152255" cy="5942330"/>
            <a:chOff x="-4762" y="914"/>
            <a:chExt cx="9152255" cy="5942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"/>
              <a:ext cx="9143644" cy="5942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10464"/>
              <a:ext cx="9144000" cy="577850"/>
            </a:xfrm>
            <a:custGeom>
              <a:avLst/>
              <a:gdLst/>
              <a:ahLst/>
              <a:cxnLst/>
              <a:rect l="l" t="t" r="r" b="b"/>
              <a:pathLst>
                <a:path w="9144000" h="577850">
                  <a:moveTo>
                    <a:pt x="0" y="577850"/>
                  </a:moveTo>
                  <a:lnTo>
                    <a:pt x="9144000" y="57785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778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09194"/>
              <a:ext cx="9142730" cy="577850"/>
            </a:xfrm>
            <a:custGeom>
              <a:avLst/>
              <a:gdLst/>
              <a:ahLst/>
              <a:cxnLst/>
              <a:rect l="l" t="t" r="r" b="b"/>
              <a:pathLst>
                <a:path w="9142730" h="577850">
                  <a:moveTo>
                    <a:pt x="4572000" y="577850"/>
                  </a:moveTo>
                  <a:lnTo>
                    <a:pt x="0" y="577850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7850"/>
                  </a:lnTo>
                  <a:lnTo>
                    <a:pt x="4572000" y="5778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144"/>
              <a:ext cx="9143644" cy="5765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90144"/>
              <a:ext cx="9142730" cy="576580"/>
            </a:xfrm>
            <a:custGeom>
              <a:avLst/>
              <a:gdLst/>
              <a:ahLst/>
              <a:cxnLst/>
              <a:rect l="l" t="t" r="r" b="b"/>
              <a:pathLst>
                <a:path w="9142730" h="576580">
                  <a:moveTo>
                    <a:pt x="4572000" y="576579"/>
                  </a:moveTo>
                  <a:lnTo>
                    <a:pt x="0" y="57657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6579"/>
                  </a:lnTo>
                  <a:lnTo>
                    <a:pt x="4572000" y="57657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69278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BF0000"/>
                </a:solidFill>
              </a:rPr>
              <a:t>Зміст</a:t>
            </a:r>
            <a:r>
              <a:rPr sz="3200" spc="-6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системи</a:t>
            </a:r>
            <a:r>
              <a:rPr sz="3200" spc="-6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цін</a:t>
            </a:r>
            <a:r>
              <a:rPr sz="3200" spc="-65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в</a:t>
            </a:r>
            <a:r>
              <a:rPr sz="3200" spc="-6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економічній</a:t>
            </a:r>
            <a:r>
              <a:rPr sz="3200" spc="-55" dirty="0">
                <a:solidFill>
                  <a:srgbClr val="BF0000"/>
                </a:solidFill>
              </a:rPr>
              <a:t> </a:t>
            </a:r>
            <a:r>
              <a:rPr sz="3200" spc="-10" dirty="0">
                <a:solidFill>
                  <a:srgbClr val="BF0000"/>
                </a:solidFill>
              </a:rPr>
              <a:t>теорії</a:t>
            </a:r>
            <a:endParaRPr sz="32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70" y="908964"/>
            <a:ext cx="8280400" cy="56159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7304" y="-7532"/>
            <a:ext cx="1913889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650" algn="l"/>
              </a:tabLst>
            </a:pPr>
            <a:r>
              <a:rPr sz="3450" spc="-275" dirty="0" smtClean="0">
                <a:solidFill>
                  <a:srgbClr val="BD000A"/>
                </a:solidFill>
                <a:latin typeface="Arial"/>
                <a:cs typeface="Arial"/>
              </a:rPr>
              <a:t>TECT</a:t>
            </a:r>
            <a:r>
              <a:rPr sz="3450" spc="90" dirty="0" smtClean="0">
                <a:solidFill>
                  <a:srgbClr val="BD000A"/>
                </a:solidFill>
                <a:latin typeface="Arial"/>
                <a:cs typeface="Arial"/>
              </a:rPr>
              <a:t> </a:t>
            </a:r>
            <a:r>
              <a:rPr sz="3450" spc="-1830" dirty="0">
                <a:solidFill>
                  <a:srgbClr val="BF0003"/>
                </a:solidFill>
                <a:latin typeface="Arial"/>
                <a:cs typeface="Arial"/>
              </a:rPr>
              <a:t>№</a:t>
            </a:r>
            <a:r>
              <a:rPr sz="3450" dirty="0">
                <a:solidFill>
                  <a:srgbClr val="BF0003"/>
                </a:solidFill>
                <a:latin typeface="Arial"/>
                <a:cs typeface="Arial"/>
              </a:rPr>
              <a:t>	</a:t>
            </a:r>
            <a:r>
              <a:rPr sz="3450" spc="-950" dirty="0">
                <a:solidFill>
                  <a:srgbClr val="B10103"/>
                </a:solidFill>
                <a:latin typeface="Arial"/>
                <a:cs typeface="Arial"/>
              </a:rPr>
              <a:t>1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5310" y="642968"/>
            <a:ext cx="7567295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0"/>
              </a:spcBef>
              <a:tabLst>
                <a:tab pos="3306445" algn="l"/>
              </a:tabLst>
            </a:pPr>
            <a:r>
              <a:rPr sz="2800" spc="-395" dirty="0">
                <a:latin typeface="Arial"/>
                <a:cs typeface="Arial"/>
              </a:rPr>
              <a:t>Яка</a:t>
            </a:r>
            <a:r>
              <a:rPr sz="2800" spc="3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з</a:t>
            </a:r>
            <a:r>
              <a:rPr sz="2800" spc="120" dirty="0">
                <a:latin typeface="Arial"/>
                <a:cs typeface="Arial"/>
              </a:rPr>
              <a:t> </a:t>
            </a:r>
            <a:r>
              <a:rPr sz="2800" spc="-310" dirty="0" err="1" smtClean="0">
                <a:latin typeface="Arial"/>
                <a:cs typeface="Arial"/>
              </a:rPr>
              <a:t>наведених</a:t>
            </a:r>
            <a:r>
              <a:rPr lang="uk-UA" sz="2800" spc="-310" dirty="0" smtClean="0">
                <a:latin typeface="Arial"/>
                <a:cs typeface="Arial"/>
              </a:rPr>
              <a:t> </a:t>
            </a:r>
            <a:r>
              <a:rPr sz="2800" spc="-185" dirty="0" err="1" smtClean="0">
                <a:latin typeface="Arial"/>
                <a:cs typeface="Arial"/>
              </a:rPr>
              <a:t>функцій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100" dirty="0" err="1">
                <a:latin typeface="Arial"/>
                <a:cs typeface="Arial"/>
              </a:rPr>
              <a:t>ціни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lang="uk-UA" sz="2800" spc="-340" dirty="0" smtClean="0">
                <a:latin typeface="Arial"/>
                <a:cs typeface="Arial"/>
              </a:rPr>
              <a:t>дозволяє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4392" y="1121059"/>
            <a:ext cx="4443095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392045" algn="l"/>
                <a:tab pos="4203700" algn="l"/>
              </a:tabLst>
            </a:pPr>
            <a:r>
              <a:rPr sz="2800" spc="-305" dirty="0">
                <a:latin typeface="Arial"/>
                <a:cs typeface="Arial"/>
              </a:rPr>
              <a:t>соціальну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315" dirty="0">
                <a:latin typeface="Arial"/>
                <a:cs typeface="Arial"/>
              </a:rPr>
              <a:t>задачу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85" dirty="0">
                <a:latin typeface="Arial"/>
                <a:cs typeface="Arial"/>
              </a:rPr>
              <a:t>в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865" y="1121060"/>
            <a:ext cx="2621990" cy="232884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140"/>
              </a:spcBef>
            </a:pPr>
            <a:r>
              <a:rPr sz="2800" spc="-310" dirty="0">
                <a:latin typeface="Arial"/>
                <a:cs typeface="Arial"/>
              </a:rPr>
              <a:t>реалізовувати</a:t>
            </a:r>
            <a:endParaRPr sz="2800" dirty="0">
              <a:latin typeface="Arial"/>
              <a:cs typeface="Arial"/>
            </a:endParaRPr>
          </a:p>
          <a:p>
            <a:pPr marL="15240">
              <a:lnSpc>
                <a:spcPts val="3995"/>
              </a:lnSpc>
            </a:pPr>
            <a:r>
              <a:rPr sz="2800" spc="-130" dirty="0">
                <a:latin typeface="Arial"/>
                <a:cs typeface="Arial"/>
              </a:rPr>
              <a:t>економіці?</a:t>
            </a:r>
            <a:endParaRPr sz="2800" dirty="0">
              <a:latin typeface="Arial"/>
              <a:cs typeface="Arial"/>
            </a:endParaRPr>
          </a:p>
          <a:p>
            <a:pPr marL="204470">
              <a:lnSpc>
                <a:spcPct val="100000"/>
              </a:lnSpc>
              <a:spcBef>
                <a:spcPts val="2825"/>
              </a:spcBef>
            </a:pPr>
            <a:r>
              <a:rPr sz="2800" spc="-170" dirty="0">
                <a:latin typeface="Arial"/>
                <a:cs typeface="Arial"/>
              </a:rPr>
              <a:t>А)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20" dirty="0">
                <a:latin typeface="Arial"/>
                <a:cs typeface="Arial"/>
              </a:rPr>
              <a:t>розподільна</a:t>
            </a:r>
            <a:endParaRPr sz="2800" dirty="0">
              <a:latin typeface="Arial"/>
              <a:cs typeface="Arial"/>
            </a:endParaRPr>
          </a:p>
          <a:p>
            <a:pPr marL="205740">
              <a:lnSpc>
                <a:spcPct val="100000"/>
              </a:lnSpc>
              <a:spcBef>
                <a:spcPts val="355"/>
              </a:spcBef>
            </a:pPr>
            <a:r>
              <a:rPr sz="2800" spc="-290" dirty="0">
                <a:latin typeface="Arial"/>
                <a:cs typeface="Arial"/>
              </a:rPr>
              <a:t>Б)</a:t>
            </a:r>
            <a:r>
              <a:rPr sz="2800" spc="110" dirty="0">
                <a:latin typeface="Arial"/>
                <a:cs typeface="Arial"/>
              </a:rPr>
              <a:t> </a:t>
            </a:r>
            <a:r>
              <a:rPr sz="2800" spc="-275" dirty="0">
                <a:latin typeface="Arial"/>
                <a:cs typeface="Arial"/>
              </a:rPr>
              <a:t>облікова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852" y="3506712"/>
            <a:ext cx="7569348" cy="95128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>
              <a:lnSpc>
                <a:spcPct val="112200"/>
              </a:lnSpc>
              <a:spcBef>
                <a:spcPts val="95"/>
              </a:spcBef>
            </a:pPr>
            <a:r>
              <a:rPr sz="2800" spc="-270" dirty="0">
                <a:latin typeface="Arial"/>
                <a:cs typeface="Arial"/>
              </a:rPr>
              <a:t>В)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190" dirty="0">
                <a:latin typeface="Arial"/>
                <a:cs typeface="Arial"/>
              </a:rPr>
              <a:t>збалансованого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попиту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30" dirty="0" err="1">
                <a:latin typeface="Arial"/>
                <a:cs typeface="Arial"/>
              </a:rPr>
              <a:t>пропозицїі</a:t>
            </a:r>
            <a:r>
              <a:rPr sz="2800" spc="-130" dirty="0">
                <a:latin typeface="Arial"/>
                <a:cs typeface="Arial"/>
              </a:rPr>
              <a:t> </a:t>
            </a:r>
            <a:endParaRPr lang="uk-UA" sz="2800" spc="-130" dirty="0" smtClean="0">
              <a:latin typeface="Arial"/>
              <a:cs typeface="Arial"/>
            </a:endParaRPr>
          </a:p>
          <a:p>
            <a:pPr marL="12700" marR="5080" indent="1905">
              <a:lnSpc>
                <a:spcPct val="112200"/>
              </a:lnSpc>
              <a:spcBef>
                <a:spcPts val="95"/>
              </a:spcBef>
            </a:pPr>
            <a:r>
              <a:rPr sz="2800" spc="-85" dirty="0" smtClean="0">
                <a:solidFill>
                  <a:srgbClr val="00070F"/>
                </a:solidFill>
                <a:latin typeface="Arial"/>
                <a:cs typeface="Arial"/>
              </a:rPr>
              <a:t>Г</a:t>
            </a:r>
            <a:r>
              <a:rPr sz="2800" spc="-85" dirty="0">
                <a:solidFill>
                  <a:srgbClr val="00070F"/>
                </a:solidFill>
                <a:latin typeface="Arial"/>
                <a:cs typeface="Arial"/>
              </a:rPr>
              <a:t>)</a:t>
            </a:r>
            <a:r>
              <a:rPr sz="2800" spc="-125" dirty="0">
                <a:solidFill>
                  <a:srgbClr val="00070F"/>
                </a:solidFill>
                <a:latin typeface="Arial"/>
                <a:cs typeface="Arial"/>
              </a:rPr>
              <a:t> </a:t>
            </a:r>
            <a:r>
              <a:rPr sz="2800" spc="-105" dirty="0" err="1" smtClean="0">
                <a:latin typeface="Arial"/>
                <a:cs typeface="Arial"/>
              </a:rPr>
              <a:t>сти</a:t>
            </a:r>
            <a:r>
              <a:rPr lang="uk-UA" sz="2800" spc="-105" dirty="0" smtClean="0">
                <a:latin typeface="Arial"/>
                <a:cs typeface="Arial"/>
              </a:rPr>
              <a:t>м</a:t>
            </a:r>
            <a:r>
              <a:rPr sz="2800" spc="-105" dirty="0" err="1" smtClean="0">
                <a:latin typeface="Arial"/>
                <a:cs typeface="Arial"/>
              </a:rPr>
              <a:t>улююча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1979" y="189610"/>
            <a:ext cx="17272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spc="-50" dirty="0">
                <a:solidFill>
                  <a:srgbClr val="485915"/>
                </a:solidFill>
                <a:latin typeface="Arial"/>
                <a:cs typeface="Arial"/>
              </a:rPr>
              <a:t>9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"/>
            <a:ext cx="8804910" cy="5382260"/>
            <a:chOff x="0" y="914"/>
            <a:chExt cx="8804910" cy="5382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"/>
              <a:ext cx="8798560" cy="53771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1500" y="1235354"/>
              <a:ext cx="8228330" cy="4142740"/>
            </a:xfrm>
            <a:custGeom>
              <a:avLst/>
              <a:gdLst/>
              <a:ahLst/>
              <a:cxnLst/>
              <a:rect l="l" t="t" r="r" b="b"/>
              <a:pathLst>
                <a:path w="8228330" h="4142740">
                  <a:moveTo>
                    <a:pt x="0" y="4142740"/>
                  </a:moveTo>
                  <a:lnTo>
                    <a:pt x="8228330" y="4142740"/>
                  </a:lnTo>
                  <a:lnTo>
                    <a:pt x="8228330" y="0"/>
                  </a:lnTo>
                  <a:lnTo>
                    <a:pt x="0" y="0"/>
                  </a:lnTo>
                  <a:lnTo>
                    <a:pt x="0" y="41427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500" y="1235354"/>
              <a:ext cx="8228330" cy="4142740"/>
            </a:xfrm>
            <a:custGeom>
              <a:avLst/>
              <a:gdLst/>
              <a:ahLst/>
              <a:cxnLst/>
              <a:rect l="l" t="t" r="r" b="b"/>
              <a:pathLst>
                <a:path w="8228330" h="4142740">
                  <a:moveTo>
                    <a:pt x="4114800" y="4142740"/>
                  </a:moveTo>
                  <a:lnTo>
                    <a:pt x="0" y="4142740"/>
                  </a:lnTo>
                  <a:lnTo>
                    <a:pt x="0" y="0"/>
                  </a:lnTo>
                  <a:lnTo>
                    <a:pt x="8228330" y="0"/>
                  </a:lnTo>
                  <a:lnTo>
                    <a:pt x="8228330" y="4142740"/>
                  </a:lnTo>
                  <a:lnTo>
                    <a:pt x="4114800" y="414274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" y="1216304"/>
              <a:ext cx="8227059" cy="414147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1500" y="1215034"/>
              <a:ext cx="8228330" cy="4142740"/>
            </a:xfrm>
            <a:custGeom>
              <a:avLst/>
              <a:gdLst/>
              <a:ahLst/>
              <a:cxnLst/>
              <a:rect l="l" t="t" r="r" b="b"/>
              <a:pathLst>
                <a:path w="8228330" h="4142740">
                  <a:moveTo>
                    <a:pt x="4114800" y="4142740"/>
                  </a:moveTo>
                  <a:lnTo>
                    <a:pt x="0" y="4142740"/>
                  </a:lnTo>
                  <a:lnTo>
                    <a:pt x="0" y="0"/>
                  </a:lnTo>
                  <a:lnTo>
                    <a:pt x="8228330" y="0"/>
                  </a:lnTo>
                  <a:lnTo>
                    <a:pt x="8228330" y="4142740"/>
                  </a:lnTo>
                  <a:lnTo>
                    <a:pt x="4114800" y="414274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4280" y="2267864"/>
            <a:ext cx="713549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554" marR="5080" indent="-23749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BF0000"/>
                </a:solidFill>
              </a:rPr>
              <a:t>Види</a:t>
            </a:r>
            <a:r>
              <a:rPr sz="4400" spc="-70" dirty="0">
                <a:solidFill>
                  <a:srgbClr val="BF0000"/>
                </a:solidFill>
              </a:rPr>
              <a:t> </a:t>
            </a:r>
            <a:r>
              <a:rPr sz="4400" dirty="0">
                <a:solidFill>
                  <a:srgbClr val="BF0000"/>
                </a:solidFill>
              </a:rPr>
              <a:t>та</a:t>
            </a:r>
            <a:r>
              <a:rPr sz="4400" spc="-60" dirty="0">
                <a:solidFill>
                  <a:srgbClr val="BF0000"/>
                </a:solidFill>
              </a:rPr>
              <a:t> </a:t>
            </a:r>
            <a:r>
              <a:rPr sz="4400" dirty="0">
                <a:solidFill>
                  <a:srgbClr val="BF0000"/>
                </a:solidFill>
              </a:rPr>
              <a:t>структура</a:t>
            </a:r>
            <a:r>
              <a:rPr sz="4400" spc="-55" dirty="0">
                <a:solidFill>
                  <a:srgbClr val="BF0000"/>
                </a:solidFill>
              </a:rPr>
              <a:t> </a:t>
            </a:r>
            <a:r>
              <a:rPr sz="4400" dirty="0">
                <a:solidFill>
                  <a:srgbClr val="BF0000"/>
                </a:solidFill>
              </a:rPr>
              <a:t>цін</a:t>
            </a:r>
            <a:r>
              <a:rPr sz="4400" spc="-60" dirty="0">
                <a:solidFill>
                  <a:srgbClr val="BF0000"/>
                </a:solidFill>
              </a:rPr>
              <a:t> </a:t>
            </a:r>
            <a:r>
              <a:rPr sz="4400" spc="-25" dirty="0">
                <a:solidFill>
                  <a:srgbClr val="BF0000"/>
                </a:solidFill>
              </a:rPr>
              <a:t>на </a:t>
            </a:r>
            <a:r>
              <a:rPr sz="4400" dirty="0">
                <a:solidFill>
                  <a:srgbClr val="BF0000"/>
                </a:solidFill>
              </a:rPr>
              <a:t>готові</a:t>
            </a:r>
            <a:r>
              <a:rPr sz="4400" spc="-145" dirty="0">
                <a:solidFill>
                  <a:srgbClr val="BF0000"/>
                </a:solidFill>
              </a:rPr>
              <a:t> </a:t>
            </a:r>
            <a:r>
              <a:rPr sz="4400" dirty="0">
                <a:solidFill>
                  <a:srgbClr val="BF0000"/>
                </a:solidFill>
              </a:rPr>
              <a:t>і</a:t>
            </a:r>
            <a:r>
              <a:rPr sz="4400" spc="-140" dirty="0">
                <a:solidFill>
                  <a:srgbClr val="BF0000"/>
                </a:solidFill>
              </a:rPr>
              <a:t> </a:t>
            </a:r>
            <a:r>
              <a:rPr sz="4400" spc="-10" dirty="0">
                <a:solidFill>
                  <a:srgbClr val="BF0000"/>
                </a:solidFill>
              </a:rPr>
              <a:t>екстремпоральні</a:t>
            </a:r>
            <a:endParaRPr sz="4400"/>
          </a:p>
          <a:p>
            <a:pPr marL="1383030">
              <a:lnSpc>
                <a:spcPct val="100000"/>
              </a:lnSpc>
            </a:pPr>
            <a:r>
              <a:rPr sz="4400" dirty="0">
                <a:solidFill>
                  <a:srgbClr val="BF0000"/>
                </a:solidFill>
              </a:rPr>
              <a:t>лікарські</a:t>
            </a:r>
            <a:r>
              <a:rPr sz="4400" spc="-80" dirty="0">
                <a:solidFill>
                  <a:srgbClr val="BF0000"/>
                </a:solidFill>
              </a:rPr>
              <a:t> </a:t>
            </a:r>
            <a:r>
              <a:rPr sz="4400" spc="-10" dirty="0">
                <a:solidFill>
                  <a:srgbClr val="BF0000"/>
                </a:solidFill>
              </a:rPr>
              <a:t>засоби</a:t>
            </a:r>
            <a:endParaRPr sz="4400"/>
          </a:p>
        </p:txBody>
      </p:sp>
      <p:sp>
        <p:nvSpPr>
          <p:cNvPr id="10" name="object 10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10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8458200" cy="5942330"/>
            <a:chOff x="0" y="914"/>
            <a:chExt cx="8458200" cy="5942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914"/>
              <a:ext cx="8182609" cy="36563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8458193" cy="585596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116484"/>
            <a:ext cx="8642350" cy="63372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"/>
            <a:ext cx="8458200" cy="5942330"/>
            <a:chOff x="0" y="914"/>
            <a:chExt cx="8458200" cy="5942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914"/>
              <a:ext cx="8182609" cy="36563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8458193" cy="585596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-13017" y="-12103"/>
            <a:ext cx="9170035" cy="502284"/>
            <a:chOff x="-13017" y="-12103"/>
            <a:chExt cx="9170035" cy="502284"/>
          </a:xfrm>
        </p:grpSpPr>
        <p:sp>
          <p:nvSpPr>
            <p:cNvPr id="7" name="object 7"/>
            <p:cNvSpPr/>
            <p:nvPr/>
          </p:nvSpPr>
          <p:spPr>
            <a:xfrm>
              <a:off x="0" y="914"/>
              <a:ext cx="9144000" cy="476250"/>
            </a:xfrm>
            <a:custGeom>
              <a:avLst/>
              <a:gdLst/>
              <a:ahLst/>
              <a:cxnLst/>
              <a:rect l="l" t="t" r="r" b="b"/>
              <a:pathLst>
                <a:path w="9144000" h="476250">
                  <a:moveTo>
                    <a:pt x="9144000" y="0"/>
                  </a:moveTo>
                  <a:lnTo>
                    <a:pt x="0" y="0"/>
                  </a:lnTo>
                  <a:lnTo>
                    <a:pt x="0" y="476250"/>
                  </a:lnTo>
                  <a:lnTo>
                    <a:pt x="4572000" y="476250"/>
                  </a:lnTo>
                  <a:lnTo>
                    <a:pt x="9144000" y="476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914"/>
              <a:ext cx="9144000" cy="476250"/>
            </a:xfrm>
            <a:custGeom>
              <a:avLst/>
              <a:gdLst/>
              <a:ahLst/>
              <a:cxnLst/>
              <a:rect l="l" t="t" r="r" b="b"/>
              <a:pathLst>
                <a:path w="9144000" h="476250">
                  <a:moveTo>
                    <a:pt x="4572000" y="476250"/>
                  </a:moveTo>
                  <a:lnTo>
                    <a:pt x="0" y="47625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476250"/>
                  </a:lnTo>
                  <a:lnTo>
                    <a:pt x="4572000" y="47625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64919" y="-11785"/>
            <a:ext cx="66071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BF0000"/>
                </a:solidFill>
              </a:rPr>
              <a:t>Основні</a:t>
            </a:r>
            <a:r>
              <a:rPr sz="2800" spc="-85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види</a:t>
            </a:r>
            <a:r>
              <a:rPr sz="2800" spc="-90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цін</a:t>
            </a:r>
            <a:r>
              <a:rPr sz="2800" spc="-80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на</a:t>
            </a:r>
            <a:r>
              <a:rPr sz="2800" spc="-85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лікарські</a:t>
            </a:r>
            <a:r>
              <a:rPr sz="2800" spc="-85" dirty="0">
                <a:solidFill>
                  <a:srgbClr val="BF0000"/>
                </a:solidFill>
              </a:rPr>
              <a:t> </a:t>
            </a:r>
            <a:r>
              <a:rPr sz="2800" spc="-10" dirty="0">
                <a:solidFill>
                  <a:srgbClr val="BF0000"/>
                </a:solidFill>
              </a:rPr>
              <a:t>засоби</a:t>
            </a:r>
            <a:endParaRPr sz="2800"/>
          </a:p>
        </p:txBody>
      </p:sp>
      <p:sp>
        <p:nvSpPr>
          <p:cNvPr id="10" name="object 10"/>
          <p:cNvSpPr/>
          <p:nvPr/>
        </p:nvSpPr>
        <p:spPr>
          <a:xfrm>
            <a:off x="8243569" y="616676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89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243569" y="616676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12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16509" y="971194"/>
            <a:ext cx="3376929" cy="604520"/>
            <a:chOff x="-16509" y="971194"/>
            <a:chExt cx="3376929" cy="604520"/>
          </a:xfrm>
        </p:grpSpPr>
        <p:sp>
          <p:nvSpPr>
            <p:cNvPr id="13" name="object 13"/>
            <p:cNvSpPr/>
            <p:nvPr/>
          </p:nvSpPr>
          <p:spPr>
            <a:xfrm>
              <a:off x="2540" y="1010564"/>
              <a:ext cx="3338829" cy="546100"/>
            </a:xfrm>
            <a:custGeom>
              <a:avLst/>
              <a:gdLst/>
              <a:ahLst/>
              <a:cxnLst/>
              <a:rect l="l" t="t" r="r" b="b"/>
              <a:pathLst>
                <a:path w="3338829" h="546100">
                  <a:moveTo>
                    <a:pt x="3302000" y="543559"/>
                  </a:moveTo>
                  <a:lnTo>
                    <a:pt x="38100" y="543559"/>
                  </a:lnTo>
                  <a:lnTo>
                    <a:pt x="40640" y="544829"/>
                  </a:lnTo>
                  <a:lnTo>
                    <a:pt x="44450" y="546100"/>
                  </a:lnTo>
                  <a:lnTo>
                    <a:pt x="3293110" y="546100"/>
                  </a:lnTo>
                  <a:lnTo>
                    <a:pt x="3295650" y="544829"/>
                  </a:lnTo>
                  <a:lnTo>
                    <a:pt x="3298190" y="544829"/>
                  </a:lnTo>
                  <a:lnTo>
                    <a:pt x="3302000" y="543559"/>
                  </a:lnTo>
                  <a:close/>
                </a:path>
                <a:path w="3338829" h="546100">
                  <a:moveTo>
                    <a:pt x="3303270" y="2539"/>
                  </a:moveTo>
                  <a:lnTo>
                    <a:pt x="35560" y="2539"/>
                  </a:lnTo>
                  <a:lnTo>
                    <a:pt x="22860" y="8889"/>
                  </a:lnTo>
                  <a:lnTo>
                    <a:pt x="21590" y="11429"/>
                  </a:lnTo>
                  <a:lnTo>
                    <a:pt x="19050" y="12700"/>
                  </a:lnTo>
                  <a:lnTo>
                    <a:pt x="11430" y="20319"/>
                  </a:lnTo>
                  <a:lnTo>
                    <a:pt x="2540" y="38100"/>
                  </a:lnTo>
                  <a:lnTo>
                    <a:pt x="2540" y="40639"/>
                  </a:lnTo>
                  <a:lnTo>
                    <a:pt x="1269" y="43179"/>
                  </a:lnTo>
                  <a:lnTo>
                    <a:pt x="1269" y="48259"/>
                  </a:lnTo>
                  <a:lnTo>
                    <a:pt x="0" y="50800"/>
                  </a:lnTo>
                  <a:lnTo>
                    <a:pt x="0" y="495300"/>
                  </a:lnTo>
                  <a:lnTo>
                    <a:pt x="1269" y="497839"/>
                  </a:lnTo>
                  <a:lnTo>
                    <a:pt x="1269" y="502919"/>
                  </a:lnTo>
                  <a:lnTo>
                    <a:pt x="2540" y="506729"/>
                  </a:lnTo>
                  <a:lnTo>
                    <a:pt x="3810" y="509269"/>
                  </a:lnTo>
                  <a:lnTo>
                    <a:pt x="3810" y="511809"/>
                  </a:lnTo>
                  <a:lnTo>
                    <a:pt x="10160" y="524509"/>
                  </a:lnTo>
                  <a:lnTo>
                    <a:pt x="16510" y="530859"/>
                  </a:lnTo>
                  <a:lnTo>
                    <a:pt x="19050" y="532129"/>
                  </a:lnTo>
                  <a:lnTo>
                    <a:pt x="20320" y="534669"/>
                  </a:lnTo>
                  <a:lnTo>
                    <a:pt x="22860" y="535939"/>
                  </a:lnTo>
                  <a:lnTo>
                    <a:pt x="25400" y="538479"/>
                  </a:lnTo>
                  <a:lnTo>
                    <a:pt x="35560" y="543559"/>
                  </a:lnTo>
                  <a:lnTo>
                    <a:pt x="3304540" y="543559"/>
                  </a:lnTo>
                  <a:lnTo>
                    <a:pt x="3309620" y="541019"/>
                  </a:lnTo>
                  <a:lnTo>
                    <a:pt x="3312160" y="538479"/>
                  </a:lnTo>
                  <a:lnTo>
                    <a:pt x="3317240" y="535939"/>
                  </a:lnTo>
                  <a:lnTo>
                    <a:pt x="3321050" y="532129"/>
                  </a:lnTo>
                  <a:lnTo>
                    <a:pt x="3323590" y="530859"/>
                  </a:lnTo>
                  <a:lnTo>
                    <a:pt x="3326130" y="525779"/>
                  </a:lnTo>
                  <a:lnTo>
                    <a:pt x="3328670" y="524509"/>
                  </a:lnTo>
                  <a:lnTo>
                    <a:pt x="3331210" y="519429"/>
                  </a:lnTo>
                  <a:lnTo>
                    <a:pt x="3333750" y="516889"/>
                  </a:lnTo>
                  <a:lnTo>
                    <a:pt x="3333750" y="514350"/>
                  </a:lnTo>
                  <a:lnTo>
                    <a:pt x="3336290" y="509269"/>
                  </a:lnTo>
                  <a:lnTo>
                    <a:pt x="3337560" y="505459"/>
                  </a:lnTo>
                  <a:lnTo>
                    <a:pt x="3337560" y="502919"/>
                  </a:lnTo>
                  <a:lnTo>
                    <a:pt x="3338830" y="500379"/>
                  </a:lnTo>
                  <a:lnTo>
                    <a:pt x="3338830" y="48259"/>
                  </a:lnTo>
                  <a:lnTo>
                    <a:pt x="3337560" y="45719"/>
                  </a:lnTo>
                  <a:lnTo>
                    <a:pt x="3337560" y="43179"/>
                  </a:lnTo>
                  <a:lnTo>
                    <a:pt x="3336290" y="39369"/>
                  </a:lnTo>
                  <a:lnTo>
                    <a:pt x="3336290" y="36829"/>
                  </a:lnTo>
                  <a:lnTo>
                    <a:pt x="3328670" y="21589"/>
                  </a:lnTo>
                  <a:lnTo>
                    <a:pt x="3318510" y="11429"/>
                  </a:lnTo>
                  <a:lnTo>
                    <a:pt x="3315970" y="10159"/>
                  </a:lnTo>
                  <a:lnTo>
                    <a:pt x="3313430" y="7619"/>
                  </a:lnTo>
                  <a:lnTo>
                    <a:pt x="3303270" y="2539"/>
                  </a:lnTo>
                  <a:close/>
                </a:path>
                <a:path w="3338829" h="546100">
                  <a:moveTo>
                    <a:pt x="3295650" y="0"/>
                  </a:moveTo>
                  <a:lnTo>
                    <a:pt x="43180" y="0"/>
                  </a:lnTo>
                  <a:lnTo>
                    <a:pt x="38100" y="2539"/>
                  </a:lnTo>
                  <a:lnTo>
                    <a:pt x="3300730" y="2539"/>
                  </a:lnTo>
                  <a:lnTo>
                    <a:pt x="329565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40" y="1010564"/>
              <a:ext cx="3338829" cy="546100"/>
            </a:xfrm>
            <a:custGeom>
              <a:avLst/>
              <a:gdLst/>
              <a:ahLst/>
              <a:cxnLst/>
              <a:rect l="l" t="t" r="r" b="b"/>
              <a:pathLst>
                <a:path w="3338829" h="546100">
                  <a:moveTo>
                    <a:pt x="0" y="54609"/>
                  </a:moveTo>
                  <a:lnTo>
                    <a:pt x="0" y="50800"/>
                  </a:lnTo>
                  <a:lnTo>
                    <a:pt x="1269" y="48259"/>
                  </a:lnTo>
                  <a:lnTo>
                    <a:pt x="1269" y="45719"/>
                  </a:lnTo>
                  <a:lnTo>
                    <a:pt x="1269" y="43179"/>
                  </a:lnTo>
                  <a:lnTo>
                    <a:pt x="2540" y="40639"/>
                  </a:lnTo>
                  <a:lnTo>
                    <a:pt x="2540" y="38100"/>
                  </a:lnTo>
                  <a:lnTo>
                    <a:pt x="3810" y="35559"/>
                  </a:lnTo>
                  <a:lnTo>
                    <a:pt x="5080" y="33019"/>
                  </a:lnTo>
                  <a:lnTo>
                    <a:pt x="6349" y="30479"/>
                  </a:lnTo>
                  <a:lnTo>
                    <a:pt x="7620" y="27939"/>
                  </a:lnTo>
                  <a:lnTo>
                    <a:pt x="8890" y="25400"/>
                  </a:lnTo>
                  <a:lnTo>
                    <a:pt x="10160" y="22859"/>
                  </a:lnTo>
                  <a:lnTo>
                    <a:pt x="11430" y="20319"/>
                  </a:lnTo>
                  <a:lnTo>
                    <a:pt x="12700" y="19050"/>
                  </a:lnTo>
                  <a:lnTo>
                    <a:pt x="15240" y="16509"/>
                  </a:lnTo>
                  <a:lnTo>
                    <a:pt x="17780" y="13969"/>
                  </a:lnTo>
                  <a:lnTo>
                    <a:pt x="19050" y="12700"/>
                  </a:lnTo>
                  <a:lnTo>
                    <a:pt x="21590" y="11429"/>
                  </a:lnTo>
                  <a:lnTo>
                    <a:pt x="22860" y="8889"/>
                  </a:lnTo>
                  <a:lnTo>
                    <a:pt x="25400" y="7619"/>
                  </a:lnTo>
                  <a:lnTo>
                    <a:pt x="27939" y="6350"/>
                  </a:lnTo>
                  <a:lnTo>
                    <a:pt x="30480" y="5079"/>
                  </a:lnTo>
                  <a:lnTo>
                    <a:pt x="33019" y="3809"/>
                  </a:lnTo>
                  <a:lnTo>
                    <a:pt x="35560" y="2539"/>
                  </a:lnTo>
                  <a:lnTo>
                    <a:pt x="38100" y="2539"/>
                  </a:lnTo>
                  <a:lnTo>
                    <a:pt x="40640" y="1269"/>
                  </a:lnTo>
                  <a:lnTo>
                    <a:pt x="43180" y="0"/>
                  </a:lnTo>
                  <a:lnTo>
                    <a:pt x="46990" y="0"/>
                  </a:lnTo>
                  <a:lnTo>
                    <a:pt x="49529" y="0"/>
                  </a:lnTo>
                  <a:lnTo>
                    <a:pt x="3284220" y="0"/>
                  </a:lnTo>
                  <a:lnTo>
                    <a:pt x="3295650" y="0"/>
                  </a:lnTo>
                  <a:lnTo>
                    <a:pt x="3298190" y="1269"/>
                  </a:lnTo>
                  <a:lnTo>
                    <a:pt x="3300730" y="2539"/>
                  </a:lnTo>
                  <a:lnTo>
                    <a:pt x="3303270" y="2539"/>
                  </a:lnTo>
                  <a:lnTo>
                    <a:pt x="3305810" y="3809"/>
                  </a:lnTo>
                  <a:lnTo>
                    <a:pt x="3308350" y="5079"/>
                  </a:lnTo>
                  <a:lnTo>
                    <a:pt x="3310890" y="6350"/>
                  </a:lnTo>
                  <a:lnTo>
                    <a:pt x="3313430" y="7619"/>
                  </a:lnTo>
                  <a:lnTo>
                    <a:pt x="3315970" y="10159"/>
                  </a:lnTo>
                  <a:lnTo>
                    <a:pt x="3318510" y="11429"/>
                  </a:lnTo>
                  <a:lnTo>
                    <a:pt x="3321050" y="13969"/>
                  </a:lnTo>
                  <a:lnTo>
                    <a:pt x="3322320" y="15239"/>
                  </a:lnTo>
                  <a:lnTo>
                    <a:pt x="3324860" y="17779"/>
                  </a:lnTo>
                  <a:lnTo>
                    <a:pt x="3326130" y="19050"/>
                  </a:lnTo>
                  <a:lnTo>
                    <a:pt x="3328670" y="21589"/>
                  </a:lnTo>
                  <a:lnTo>
                    <a:pt x="3329940" y="24129"/>
                  </a:lnTo>
                  <a:lnTo>
                    <a:pt x="3331210" y="26669"/>
                  </a:lnTo>
                  <a:lnTo>
                    <a:pt x="3332480" y="29209"/>
                  </a:lnTo>
                  <a:lnTo>
                    <a:pt x="3333750" y="31750"/>
                  </a:lnTo>
                  <a:lnTo>
                    <a:pt x="3335020" y="34289"/>
                  </a:lnTo>
                  <a:lnTo>
                    <a:pt x="3336290" y="36829"/>
                  </a:lnTo>
                  <a:lnTo>
                    <a:pt x="3336290" y="39369"/>
                  </a:lnTo>
                  <a:lnTo>
                    <a:pt x="3337560" y="43179"/>
                  </a:lnTo>
                  <a:lnTo>
                    <a:pt x="3337560" y="45719"/>
                  </a:lnTo>
                  <a:lnTo>
                    <a:pt x="3338830" y="48259"/>
                  </a:lnTo>
                  <a:lnTo>
                    <a:pt x="3338830" y="50800"/>
                  </a:lnTo>
                  <a:lnTo>
                    <a:pt x="3338830" y="491489"/>
                  </a:lnTo>
                  <a:lnTo>
                    <a:pt x="3338830" y="500379"/>
                  </a:lnTo>
                  <a:lnTo>
                    <a:pt x="3337560" y="502919"/>
                  </a:lnTo>
                  <a:lnTo>
                    <a:pt x="3337560" y="505459"/>
                  </a:lnTo>
                  <a:lnTo>
                    <a:pt x="3336290" y="509269"/>
                  </a:lnTo>
                  <a:lnTo>
                    <a:pt x="3335020" y="511809"/>
                  </a:lnTo>
                  <a:lnTo>
                    <a:pt x="3333750" y="514350"/>
                  </a:lnTo>
                  <a:lnTo>
                    <a:pt x="3333750" y="516889"/>
                  </a:lnTo>
                  <a:lnTo>
                    <a:pt x="3331210" y="519429"/>
                  </a:lnTo>
                  <a:lnTo>
                    <a:pt x="3329940" y="521969"/>
                  </a:lnTo>
                  <a:lnTo>
                    <a:pt x="3328670" y="524509"/>
                  </a:lnTo>
                  <a:lnTo>
                    <a:pt x="3326130" y="525779"/>
                  </a:lnTo>
                  <a:lnTo>
                    <a:pt x="3324860" y="528319"/>
                  </a:lnTo>
                  <a:lnTo>
                    <a:pt x="3323590" y="530859"/>
                  </a:lnTo>
                  <a:lnTo>
                    <a:pt x="3321050" y="532129"/>
                  </a:lnTo>
                  <a:lnTo>
                    <a:pt x="3318510" y="534669"/>
                  </a:lnTo>
                  <a:lnTo>
                    <a:pt x="3317240" y="535939"/>
                  </a:lnTo>
                  <a:lnTo>
                    <a:pt x="3314700" y="537209"/>
                  </a:lnTo>
                  <a:lnTo>
                    <a:pt x="3312160" y="538479"/>
                  </a:lnTo>
                  <a:lnTo>
                    <a:pt x="3309620" y="541019"/>
                  </a:lnTo>
                  <a:lnTo>
                    <a:pt x="3307080" y="542289"/>
                  </a:lnTo>
                  <a:lnTo>
                    <a:pt x="3304540" y="543559"/>
                  </a:lnTo>
                  <a:lnTo>
                    <a:pt x="3302000" y="543559"/>
                  </a:lnTo>
                  <a:lnTo>
                    <a:pt x="3298190" y="544829"/>
                  </a:lnTo>
                  <a:lnTo>
                    <a:pt x="3295650" y="544829"/>
                  </a:lnTo>
                  <a:lnTo>
                    <a:pt x="3293110" y="546100"/>
                  </a:lnTo>
                  <a:lnTo>
                    <a:pt x="3290570" y="546100"/>
                  </a:lnTo>
                  <a:lnTo>
                    <a:pt x="44450" y="546100"/>
                  </a:lnTo>
                  <a:lnTo>
                    <a:pt x="40640" y="544829"/>
                  </a:lnTo>
                  <a:lnTo>
                    <a:pt x="38100" y="543559"/>
                  </a:lnTo>
                  <a:lnTo>
                    <a:pt x="35560" y="543559"/>
                  </a:lnTo>
                  <a:lnTo>
                    <a:pt x="33019" y="542289"/>
                  </a:lnTo>
                  <a:lnTo>
                    <a:pt x="30480" y="541019"/>
                  </a:lnTo>
                  <a:lnTo>
                    <a:pt x="27939" y="539750"/>
                  </a:lnTo>
                  <a:lnTo>
                    <a:pt x="25400" y="538479"/>
                  </a:lnTo>
                  <a:lnTo>
                    <a:pt x="22860" y="535939"/>
                  </a:lnTo>
                  <a:lnTo>
                    <a:pt x="20320" y="534669"/>
                  </a:lnTo>
                  <a:lnTo>
                    <a:pt x="19050" y="532129"/>
                  </a:lnTo>
                  <a:lnTo>
                    <a:pt x="16510" y="530859"/>
                  </a:lnTo>
                  <a:lnTo>
                    <a:pt x="13970" y="528319"/>
                  </a:lnTo>
                  <a:lnTo>
                    <a:pt x="12700" y="527050"/>
                  </a:lnTo>
                  <a:lnTo>
                    <a:pt x="10160" y="524509"/>
                  </a:lnTo>
                  <a:lnTo>
                    <a:pt x="8890" y="521969"/>
                  </a:lnTo>
                  <a:lnTo>
                    <a:pt x="7620" y="519429"/>
                  </a:lnTo>
                  <a:lnTo>
                    <a:pt x="6349" y="516889"/>
                  </a:lnTo>
                  <a:lnTo>
                    <a:pt x="5080" y="514350"/>
                  </a:lnTo>
                  <a:lnTo>
                    <a:pt x="3810" y="511809"/>
                  </a:lnTo>
                  <a:lnTo>
                    <a:pt x="3810" y="509269"/>
                  </a:lnTo>
                  <a:lnTo>
                    <a:pt x="2540" y="506729"/>
                  </a:lnTo>
                  <a:lnTo>
                    <a:pt x="1269" y="502919"/>
                  </a:lnTo>
                  <a:lnTo>
                    <a:pt x="1269" y="500379"/>
                  </a:lnTo>
                  <a:lnTo>
                    <a:pt x="1269" y="497839"/>
                  </a:lnTo>
                  <a:lnTo>
                    <a:pt x="0" y="495300"/>
                  </a:lnTo>
                  <a:lnTo>
                    <a:pt x="0" y="492759"/>
                  </a:lnTo>
                  <a:lnTo>
                    <a:pt x="0" y="54609"/>
                  </a:lnTo>
                  <a:close/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-16497" y="991526"/>
              <a:ext cx="3376929" cy="584200"/>
            </a:xfrm>
            <a:custGeom>
              <a:avLst/>
              <a:gdLst/>
              <a:ahLst/>
              <a:cxnLst/>
              <a:rect l="l" t="t" r="r" b="b"/>
              <a:pathLst>
                <a:path w="3376929" h="584200">
                  <a:moveTo>
                    <a:pt x="38074" y="19037"/>
                  </a:moveTo>
                  <a:lnTo>
                    <a:pt x="32499" y="5575"/>
                  </a:lnTo>
                  <a:lnTo>
                    <a:pt x="19037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37" y="38087"/>
                  </a:lnTo>
                  <a:lnTo>
                    <a:pt x="32499" y="32512"/>
                  </a:lnTo>
                  <a:lnTo>
                    <a:pt x="38074" y="19037"/>
                  </a:lnTo>
                  <a:close/>
                </a:path>
                <a:path w="3376929" h="584200">
                  <a:moveTo>
                    <a:pt x="3376904" y="565137"/>
                  </a:moveTo>
                  <a:lnTo>
                    <a:pt x="3371329" y="551675"/>
                  </a:lnTo>
                  <a:lnTo>
                    <a:pt x="3357867" y="546100"/>
                  </a:lnTo>
                  <a:lnTo>
                    <a:pt x="3344392" y="551675"/>
                  </a:lnTo>
                  <a:lnTo>
                    <a:pt x="3338817" y="565137"/>
                  </a:lnTo>
                  <a:lnTo>
                    <a:pt x="3344392" y="578612"/>
                  </a:lnTo>
                  <a:lnTo>
                    <a:pt x="3357867" y="584187"/>
                  </a:lnTo>
                  <a:lnTo>
                    <a:pt x="3371329" y="578612"/>
                  </a:lnTo>
                  <a:lnTo>
                    <a:pt x="3376904" y="565137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40" y="990244"/>
              <a:ext cx="3338829" cy="547370"/>
            </a:xfrm>
            <a:custGeom>
              <a:avLst/>
              <a:gdLst/>
              <a:ahLst/>
              <a:cxnLst/>
              <a:rect l="l" t="t" r="r" b="b"/>
              <a:pathLst>
                <a:path w="3338829" h="547369">
                  <a:moveTo>
                    <a:pt x="3290570" y="546100"/>
                  </a:moveTo>
                  <a:lnTo>
                    <a:pt x="49529" y="546100"/>
                  </a:lnTo>
                  <a:lnTo>
                    <a:pt x="52069" y="547370"/>
                  </a:lnTo>
                  <a:lnTo>
                    <a:pt x="3288030" y="547370"/>
                  </a:lnTo>
                  <a:lnTo>
                    <a:pt x="3290570" y="546100"/>
                  </a:lnTo>
                  <a:close/>
                </a:path>
                <a:path w="3338829" h="547369">
                  <a:moveTo>
                    <a:pt x="3295650" y="544829"/>
                  </a:moveTo>
                  <a:lnTo>
                    <a:pt x="40640" y="544829"/>
                  </a:lnTo>
                  <a:lnTo>
                    <a:pt x="44450" y="546100"/>
                  </a:lnTo>
                  <a:lnTo>
                    <a:pt x="3293110" y="546100"/>
                  </a:lnTo>
                  <a:lnTo>
                    <a:pt x="3295650" y="544829"/>
                  </a:lnTo>
                  <a:close/>
                </a:path>
                <a:path w="3338829" h="547369">
                  <a:moveTo>
                    <a:pt x="3305810" y="3810"/>
                  </a:moveTo>
                  <a:lnTo>
                    <a:pt x="33019" y="3810"/>
                  </a:lnTo>
                  <a:lnTo>
                    <a:pt x="25400" y="7620"/>
                  </a:lnTo>
                  <a:lnTo>
                    <a:pt x="21590" y="11429"/>
                  </a:lnTo>
                  <a:lnTo>
                    <a:pt x="19050" y="12700"/>
                  </a:lnTo>
                  <a:lnTo>
                    <a:pt x="17780" y="15239"/>
                  </a:lnTo>
                  <a:lnTo>
                    <a:pt x="15240" y="16510"/>
                  </a:lnTo>
                  <a:lnTo>
                    <a:pt x="11430" y="20320"/>
                  </a:lnTo>
                  <a:lnTo>
                    <a:pt x="2540" y="38100"/>
                  </a:lnTo>
                  <a:lnTo>
                    <a:pt x="2540" y="40639"/>
                  </a:lnTo>
                  <a:lnTo>
                    <a:pt x="1269" y="43179"/>
                  </a:lnTo>
                  <a:lnTo>
                    <a:pt x="1269" y="49529"/>
                  </a:lnTo>
                  <a:lnTo>
                    <a:pt x="0" y="50800"/>
                  </a:lnTo>
                  <a:lnTo>
                    <a:pt x="0" y="495300"/>
                  </a:lnTo>
                  <a:lnTo>
                    <a:pt x="1269" y="497839"/>
                  </a:lnTo>
                  <a:lnTo>
                    <a:pt x="1269" y="504189"/>
                  </a:lnTo>
                  <a:lnTo>
                    <a:pt x="3810" y="509270"/>
                  </a:lnTo>
                  <a:lnTo>
                    <a:pt x="3810" y="511810"/>
                  </a:lnTo>
                  <a:lnTo>
                    <a:pt x="10160" y="524510"/>
                  </a:lnTo>
                  <a:lnTo>
                    <a:pt x="16510" y="530860"/>
                  </a:lnTo>
                  <a:lnTo>
                    <a:pt x="19050" y="532129"/>
                  </a:lnTo>
                  <a:lnTo>
                    <a:pt x="20320" y="534670"/>
                  </a:lnTo>
                  <a:lnTo>
                    <a:pt x="22860" y="535939"/>
                  </a:lnTo>
                  <a:lnTo>
                    <a:pt x="25400" y="538479"/>
                  </a:lnTo>
                  <a:lnTo>
                    <a:pt x="38100" y="544829"/>
                  </a:lnTo>
                  <a:lnTo>
                    <a:pt x="3298190" y="544829"/>
                  </a:lnTo>
                  <a:lnTo>
                    <a:pt x="3302000" y="543560"/>
                  </a:lnTo>
                  <a:lnTo>
                    <a:pt x="3304540" y="543560"/>
                  </a:lnTo>
                  <a:lnTo>
                    <a:pt x="3312160" y="539750"/>
                  </a:lnTo>
                  <a:lnTo>
                    <a:pt x="3314700" y="537210"/>
                  </a:lnTo>
                  <a:lnTo>
                    <a:pt x="3317240" y="535939"/>
                  </a:lnTo>
                  <a:lnTo>
                    <a:pt x="3321050" y="532129"/>
                  </a:lnTo>
                  <a:lnTo>
                    <a:pt x="3323590" y="530860"/>
                  </a:lnTo>
                  <a:lnTo>
                    <a:pt x="3326130" y="525779"/>
                  </a:lnTo>
                  <a:lnTo>
                    <a:pt x="3328670" y="524510"/>
                  </a:lnTo>
                  <a:lnTo>
                    <a:pt x="3331210" y="519429"/>
                  </a:lnTo>
                  <a:lnTo>
                    <a:pt x="3333750" y="516889"/>
                  </a:lnTo>
                  <a:lnTo>
                    <a:pt x="3333750" y="514350"/>
                  </a:lnTo>
                  <a:lnTo>
                    <a:pt x="3337560" y="506729"/>
                  </a:lnTo>
                  <a:lnTo>
                    <a:pt x="3337560" y="502920"/>
                  </a:lnTo>
                  <a:lnTo>
                    <a:pt x="3338830" y="500379"/>
                  </a:lnTo>
                  <a:lnTo>
                    <a:pt x="3338830" y="48260"/>
                  </a:lnTo>
                  <a:lnTo>
                    <a:pt x="3337560" y="45720"/>
                  </a:lnTo>
                  <a:lnTo>
                    <a:pt x="3337560" y="43179"/>
                  </a:lnTo>
                  <a:lnTo>
                    <a:pt x="3336290" y="39370"/>
                  </a:lnTo>
                  <a:lnTo>
                    <a:pt x="3336290" y="36829"/>
                  </a:lnTo>
                  <a:lnTo>
                    <a:pt x="3328670" y="21589"/>
                  </a:lnTo>
                  <a:lnTo>
                    <a:pt x="3326130" y="20320"/>
                  </a:lnTo>
                  <a:lnTo>
                    <a:pt x="3324860" y="17779"/>
                  </a:lnTo>
                  <a:lnTo>
                    <a:pt x="3318510" y="11429"/>
                  </a:lnTo>
                  <a:lnTo>
                    <a:pt x="3315970" y="10160"/>
                  </a:lnTo>
                  <a:lnTo>
                    <a:pt x="3313430" y="7620"/>
                  </a:lnTo>
                  <a:lnTo>
                    <a:pt x="3305810" y="3810"/>
                  </a:lnTo>
                  <a:close/>
                </a:path>
                <a:path w="3338829" h="547369">
                  <a:moveTo>
                    <a:pt x="3298190" y="1270"/>
                  </a:moveTo>
                  <a:lnTo>
                    <a:pt x="40640" y="1270"/>
                  </a:lnTo>
                  <a:lnTo>
                    <a:pt x="35560" y="3810"/>
                  </a:lnTo>
                  <a:lnTo>
                    <a:pt x="3303270" y="3810"/>
                  </a:lnTo>
                  <a:lnTo>
                    <a:pt x="3298190" y="1270"/>
                  </a:lnTo>
                  <a:close/>
                </a:path>
                <a:path w="3338829" h="547369">
                  <a:moveTo>
                    <a:pt x="3293110" y="0"/>
                  </a:moveTo>
                  <a:lnTo>
                    <a:pt x="46990" y="0"/>
                  </a:lnTo>
                  <a:lnTo>
                    <a:pt x="43180" y="1270"/>
                  </a:lnTo>
                  <a:lnTo>
                    <a:pt x="3295650" y="1270"/>
                  </a:lnTo>
                  <a:lnTo>
                    <a:pt x="3293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40" y="990244"/>
              <a:ext cx="3338829" cy="547370"/>
            </a:xfrm>
            <a:custGeom>
              <a:avLst/>
              <a:gdLst/>
              <a:ahLst/>
              <a:cxnLst/>
              <a:rect l="l" t="t" r="r" b="b"/>
              <a:pathLst>
                <a:path w="3338829" h="547369">
                  <a:moveTo>
                    <a:pt x="0" y="54610"/>
                  </a:moveTo>
                  <a:lnTo>
                    <a:pt x="0" y="50800"/>
                  </a:lnTo>
                  <a:lnTo>
                    <a:pt x="1269" y="49529"/>
                  </a:lnTo>
                  <a:lnTo>
                    <a:pt x="1269" y="45720"/>
                  </a:lnTo>
                  <a:lnTo>
                    <a:pt x="1269" y="43179"/>
                  </a:lnTo>
                  <a:lnTo>
                    <a:pt x="2540" y="40639"/>
                  </a:lnTo>
                  <a:lnTo>
                    <a:pt x="2540" y="38100"/>
                  </a:lnTo>
                  <a:lnTo>
                    <a:pt x="3810" y="35560"/>
                  </a:lnTo>
                  <a:lnTo>
                    <a:pt x="5080" y="33020"/>
                  </a:lnTo>
                  <a:lnTo>
                    <a:pt x="6349" y="30479"/>
                  </a:lnTo>
                  <a:lnTo>
                    <a:pt x="7620" y="27939"/>
                  </a:lnTo>
                  <a:lnTo>
                    <a:pt x="8890" y="25400"/>
                  </a:lnTo>
                  <a:lnTo>
                    <a:pt x="10160" y="22860"/>
                  </a:lnTo>
                  <a:lnTo>
                    <a:pt x="11430" y="20320"/>
                  </a:lnTo>
                  <a:lnTo>
                    <a:pt x="12700" y="19050"/>
                  </a:lnTo>
                  <a:lnTo>
                    <a:pt x="15240" y="16510"/>
                  </a:lnTo>
                  <a:lnTo>
                    <a:pt x="17780" y="15239"/>
                  </a:lnTo>
                  <a:lnTo>
                    <a:pt x="19050" y="12700"/>
                  </a:lnTo>
                  <a:lnTo>
                    <a:pt x="21590" y="11429"/>
                  </a:lnTo>
                  <a:lnTo>
                    <a:pt x="22860" y="10160"/>
                  </a:lnTo>
                  <a:lnTo>
                    <a:pt x="25400" y="7620"/>
                  </a:lnTo>
                  <a:lnTo>
                    <a:pt x="27939" y="6350"/>
                  </a:lnTo>
                  <a:lnTo>
                    <a:pt x="30480" y="5079"/>
                  </a:lnTo>
                  <a:lnTo>
                    <a:pt x="33019" y="3810"/>
                  </a:lnTo>
                  <a:lnTo>
                    <a:pt x="35560" y="3810"/>
                  </a:lnTo>
                  <a:lnTo>
                    <a:pt x="38100" y="2539"/>
                  </a:lnTo>
                  <a:lnTo>
                    <a:pt x="40640" y="1270"/>
                  </a:lnTo>
                  <a:lnTo>
                    <a:pt x="43180" y="1270"/>
                  </a:lnTo>
                  <a:lnTo>
                    <a:pt x="46990" y="0"/>
                  </a:lnTo>
                  <a:lnTo>
                    <a:pt x="3284220" y="0"/>
                  </a:lnTo>
                  <a:lnTo>
                    <a:pt x="3293110" y="0"/>
                  </a:lnTo>
                  <a:lnTo>
                    <a:pt x="3295650" y="1270"/>
                  </a:lnTo>
                  <a:lnTo>
                    <a:pt x="3298190" y="1270"/>
                  </a:lnTo>
                  <a:lnTo>
                    <a:pt x="3300730" y="2539"/>
                  </a:lnTo>
                  <a:lnTo>
                    <a:pt x="3303270" y="3810"/>
                  </a:lnTo>
                  <a:lnTo>
                    <a:pt x="3305810" y="3810"/>
                  </a:lnTo>
                  <a:lnTo>
                    <a:pt x="3308350" y="5079"/>
                  </a:lnTo>
                  <a:lnTo>
                    <a:pt x="3310890" y="6350"/>
                  </a:lnTo>
                  <a:lnTo>
                    <a:pt x="3313430" y="7620"/>
                  </a:lnTo>
                  <a:lnTo>
                    <a:pt x="3315970" y="10160"/>
                  </a:lnTo>
                  <a:lnTo>
                    <a:pt x="3318510" y="11429"/>
                  </a:lnTo>
                  <a:lnTo>
                    <a:pt x="3321050" y="13970"/>
                  </a:lnTo>
                  <a:lnTo>
                    <a:pt x="3322320" y="15239"/>
                  </a:lnTo>
                  <a:lnTo>
                    <a:pt x="3324860" y="17779"/>
                  </a:lnTo>
                  <a:lnTo>
                    <a:pt x="3326130" y="20320"/>
                  </a:lnTo>
                  <a:lnTo>
                    <a:pt x="3328670" y="21589"/>
                  </a:lnTo>
                  <a:lnTo>
                    <a:pt x="3329940" y="24129"/>
                  </a:lnTo>
                  <a:lnTo>
                    <a:pt x="3331210" y="26670"/>
                  </a:lnTo>
                  <a:lnTo>
                    <a:pt x="3332480" y="29210"/>
                  </a:lnTo>
                  <a:lnTo>
                    <a:pt x="3333750" y="31750"/>
                  </a:lnTo>
                  <a:lnTo>
                    <a:pt x="3335020" y="34289"/>
                  </a:lnTo>
                  <a:lnTo>
                    <a:pt x="3336290" y="36829"/>
                  </a:lnTo>
                  <a:lnTo>
                    <a:pt x="3336290" y="39370"/>
                  </a:lnTo>
                  <a:lnTo>
                    <a:pt x="3337560" y="43179"/>
                  </a:lnTo>
                  <a:lnTo>
                    <a:pt x="3337560" y="45720"/>
                  </a:lnTo>
                  <a:lnTo>
                    <a:pt x="3338830" y="48260"/>
                  </a:lnTo>
                  <a:lnTo>
                    <a:pt x="3338830" y="50800"/>
                  </a:lnTo>
                  <a:lnTo>
                    <a:pt x="3338830" y="491489"/>
                  </a:lnTo>
                  <a:lnTo>
                    <a:pt x="3338830" y="500379"/>
                  </a:lnTo>
                  <a:lnTo>
                    <a:pt x="3337560" y="502920"/>
                  </a:lnTo>
                  <a:lnTo>
                    <a:pt x="3337560" y="506729"/>
                  </a:lnTo>
                  <a:lnTo>
                    <a:pt x="3336290" y="509270"/>
                  </a:lnTo>
                  <a:lnTo>
                    <a:pt x="3335020" y="511810"/>
                  </a:lnTo>
                  <a:lnTo>
                    <a:pt x="3333750" y="514350"/>
                  </a:lnTo>
                  <a:lnTo>
                    <a:pt x="3333750" y="516889"/>
                  </a:lnTo>
                  <a:lnTo>
                    <a:pt x="3331210" y="519429"/>
                  </a:lnTo>
                  <a:lnTo>
                    <a:pt x="3329940" y="521970"/>
                  </a:lnTo>
                  <a:lnTo>
                    <a:pt x="3328670" y="524510"/>
                  </a:lnTo>
                  <a:lnTo>
                    <a:pt x="3326130" y="525779"/>
                  </a:lnTo>
                  <a:lnTo>
                    <a:pt x="3324860" y="528320"/>
                  </a:lnTo>
                  <a:lnTo>
                    <a:pt x="3323590" y="530860"/>
                  </a:lnTo>
                  <a:lnTo>
                    <a:pt x="3321050" y="532129"/>
                  </a:lnTo>
                  <a:lnTo>
                    <a:pt x="3318510" y="534670"/>
                  </a:lnTo>
                  <a:lnTo>
                    <a:pt x="3317240" y="535939"/>
                  </a:lnTo>
                  <a:lnTo>
                    <a:pt x="3314700" y="537210"/>
                  </a:lnTo>
                  <a:lnTo>
                    <a:pt x="3312160" y="539750"/>
                  </a:lnTo>
                  <a:lnTo>
                    <a:pt x="3309620" y="541020"/>
                  </a:lnTo>
                  <a:lnTo>
                    <a:pt x="3307080" y="542289"/>
                  </a:lnTo>
                  <a:lnTo>
                    <a:pt x="3304540" y="543560"/>
                  </a:lnTo>
                  <a:lnTo>
                    <a:pt x="3302000" y="543560"/>
                  </a:lnTo>
                  <a:lnTo>
                    <a:pt x="3298190" y="544829"/>
                  </a:lnTo>
                  <a:lnTo>
                    <a:pt x="3295650" y="544829"/>
                  </a:lnTo>
                  <a:lnTo>
                    <a:pt x="3293110" y="546100"/>
                  </a:lnTo>
                  <a:lnTo>
                    <a:pt x="3290570" y="546100"/>
                  </a:lnTo>
                  <a:lnTo>
                    <a:pt x="3288030" y="547370"/>
                  </a:lnTo>
                  <a:lnTo>
                    <a:pt x="3284220" y="547370"/>
                  </a:lnTo>
                  <a:lnTo>
                    <a:pt x="54610" y="547370"/>
                  </a:lnTo>
                  <a:lnTo>
                    <a:pt x="52069" y="547370"/>
                  </a:lnTo>
                  <a:lnTo>
                    <a:pt x="49529" y="546100"/>
                  </a:lnTo>
                  <a:lnTo>
                    <a:pt x="46990" y="546100"/>
                  </a:lnTo>
                  <a:lnTo>
                    <a:pt x="44450" y="546100"/>
                  </a:lnTo>
                  <a:lnTo>
                    <a:pt x="40640" y="544829"/>
                  </a:lnTo>
                  <a:lnTo>
                    <a:pt x="38100" y="544829"/>
                  </a:lnTo>
                  <a:lnTo>
                    <a:pt x="35560" y="543560"/>
                  </a:lnTo>
                  <a:lnTo>
                    <a:pt x="33019" y="542289"/>
                  </a:lnTo>
                  <a:lnTo>
                    <a:pt x="30480" y="541020"/>
                  </a:lnTo>
                  <a:lnTo>
                    <a:pt x="27939" y="539750"/>
                  </a:lnTo>
                  <a:lnTo>
                    <a:pt x="25400" y="538479"/>
                  </a:lnTo>
                  <a:lnTo>
                    <a:pt x="22860" y="535939"/>
                  </a:lnTo>
                  <a:lnTo>
                    <a:pt x="20320" y="534670"/>
                  </a:lnTo>
                  <a:lnTo>
                    <a:pt x="19050" y="532129"/>
                  </a:lnTo>
                  <a:lnTo>
                    <a:pt x="16510" y="530860"/>
                  </a:lnTo>
                  <a:lnTo>
                    <a:pt x="13970" y="528320"/>
                  </a:lnTo>
                  <a:lnTo>
                    <a:pt x="12700" y="527050"/>
                  </a:lnTo>
                  <a:lnTo>
                    <a:pt x="10160" y="524510"/>
                  </a:lnTo>
                  <a:lnTo>
                    <a:pt x="8890" y="521970"/>
                  </a:lnTo>
                  <a:lnTo>
                    <a:pt x="7620" y="519429"/>
                  </a:lnTo>
                  <a:lnTo>
                    <a:pt x="6349" y="516889"/>
                  </a:lnTo>
                  <a:lnTo>
                    <a:pt x="5080" y="514350"/>
                  </a:lnTo>
                  <a:lnTo>
                    <a:pt x="3810" y="511810"/>
                  </a:lnTo>
                  <a:lnTo>
                    <a:pt x="3810" y="509270"/>
                  </a:lnTo>
                  <a:lnTo>
                    <a:pt x="2540" y="506729"/>
                  </a:lnTo>
                  <a:lnTo>
                    <a:pt x="1269" y="504189"/>
                  </a:lnTo>
                  <a:lnTo>
                    <a:pt x="1269" y="501650"/>
                  </a:lnTo>
                  <a:lnTo>
                    <a:pt x="1269" y="497839"/>
                  </a:lnTo>
                  <a:lnTo>
                    <a:pt x="0" y="495300"/>
                  </a:lnTo>
                  <a:lnTo>
                    <a:pt x="0" y="492760"/>
                  </a:lnTo>
                  <a:lnTo>
                    <a:pt x="0" y="54610"/>
                  </a:lnTo>
                  <a:close/>
                </a:path>
              </a:pathLst>
            </a:custGeom>
            <a:ln w="38097">
              <a:solidFill>
                <a:srgbClr val="2D2D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-16497" y="971206"/>
              <a:ext cx="3376929" cy="585470"/>
            </a:xfrm>
            <a:custGeom>
              <a:avLst/>
              <a:gdLst/>
              <a:ahLst/>
              <a:cxnLst/>
              <a:rect l="l" t="t" r="r" b="b"/>
              <a:pathLst>
                <a:path w="3376929" h="585469">
                  <a:moveTo>
                    <a:pt x="38074" y="19037"/>
                  </a:moveTo>
                  <a:lnTo>
                    <a:pt x="32499" y="5575"/>
                  </a:lnTo>
                  <a:lnTo>
                    <a:pt x="19037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37" y="38087"/>
                  </a:lnTo>
                  <a:lnTo>
                    <a:pt x="32499" y="32512"/>
                  </a:lnTo>
                  <a:lnTo>
                    <a:pt x="38074" y="19037"/>
                  </a:lnTo>
                  <a:close/>
                </a:path>
                <a:path w="3376929" h="585469">
                  <a:moveTo>
                    <a:pt x="3376904" y="566407"/>
                  </a:moveTo>
                  <a:lnTo>
                    <a:pt x="3371329" y="552945"/>
                  </a:lnTo>
                  <a:lnTo>
                    <a:pt x="3357867" y="547370"/>
                  </a:lnTo>
                  <a:lnTo>
                    <a:pt x="3344392" y="552945"/>
                  </a:lnTo>
                  <a:lnTo>
                    <a:pt x="3338817" y="566407"/>
                  </a:lnTo>
                  <a:lnTo>
                    <a:pt x="3344392" y="579882"/>
                  </a:lnTo>
                  <a:lnTo>
                    <a:pt x="3357867" y="585457"/>
                  </a:lnTo>
                  <a:lnTo>
                    <a:pt x="3371329" y="579882"/>
                  </a:lnTo>
                  <a:lnTo>
                    <a:pt x="3376904" y="566407"/>
                  </a:lnTo>
                  <a:close/>
                </a:path>
              </a:pathLst>
            </a:custGeom>
            <a:solidFill>
              <a:srgbClr val="2D2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0960" y="1000404"/>
            <a:ext cx="2884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За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сферою</a:t>
            </a:r>
            <a:r>
              <a:rPr sz="18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застосування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3532" y="1524596"/>
            <a:ext cx="4256405" cy="1701164"/>
            <a:chOff x="323532" y="1524596"/>
            <a:chExt cx="4256405" cy="1701164"/>
          </a:xfrm>
        </p:grpSpPr>
        <p:sp>
          <p:nvSpPr>
            <p:cNvPr id="21" name="object 21"/>
            <p:cNvSpPr/>
            <p:nvPr/>
          </p:nvSpPr>
          <p:spPr>
            <a:xfrm>
              <a:off x="336550" y="1537614"/>
              <a:ext cx="334010" cy="974090"/>
            </a:xfrm>
            <a:custGeom>
              <a:avLst/>
              <a:gdLst/>
              <a:ahLst/>
              <a:cxnLst/>
              <a:rect l="l" t="t" r="r" b="b"/>
              <a:pathLst>
                <a:path w="334009" h="974089">
                  <a:moveTo>
                    <a:pt x="0" y="0"/>
                  </a:moveTo>
                  <a:lnTo>
                    <a:pt x="0" y="974089"/>
                  </a:lnTo>
                  <a:lnTo>
                    <a:pt x="334009" y="97408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786" y="1524863"/>
              <a:ext cx="360045" cy="1000125"/>
            </a:xfrm>
            <a:custGeom>
              <a:avLst/>
              <a:gdLst/>
              <a:ahLst/>
              <a:cxnLst/>
              <a:rect l="l" t="t" r="r" b="b"/>
              <a:pathLst>
                <a:path w="360045" h="100012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60045" h="1000125">
                  <a:moveTo>
                    <a:pt x="359524" y="986840"/>
                  </a:moveTo>
                  <a:lnTo>
                    <a:pt x="355790" y="977823"/>
                  </a:lnTo>
                  <a:lnTo>
                    <a:pt x="346773" y="974090"/>
                  </a:lnTo>
                  <a:lnTo>
                    <a:pt x="337743" y="977823"/>
                  </a:lnTo>
                  <a:lnTo>
                    <a:pt x="334010" y="986840"/>
                  </a:lnTo>
                  <a:lnTo>
                    <a:pt x="337743" y="995870"/>
                  </a:lnTo>
                  <a:lnTo>
                    <a:pt x="346773" y="999604"/>
                  </a:lnTo>
                  <a:lnTo>
                    <a:pt x="355790" y="995870"/>
                  </a:lnTo>
                  <a:lnTo>
                    <a:pt x="359524" y="98684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0560" y="1809394"/>
              <a:ext cx="3896360" cy="1403350"/>
            </a:xfrm>
            <a:custGeom>
              <a:avLst/>
              <a:gdLst/>
              <a:ahLst/>
              <a:cxnLst/>
              <a:rect l="l" t="t" r="r" b="b"/>
              <a:pathLst>
                <a:path w="3896360" h="1403350">
                  <a:moveTo>
                    <a:pt x="3764279" y="1402079"/>
                  </a:moveTo>
                  <a:lnTo>
                    <a:pt x="133350" y="1402079"/>
                  </a:lnTo>
                  <a:lnTo>
                    <a:pt x="140970" y="1403350"/>
                  </a:lnTo>
                  <a:lnTo>
                    <a:pt x="3756660" y="1403350"/>
                  </a:lnTo>
                  <a:lnTo>
                    <a:pt x="3764279" y="1402079"/>
                  </a:lnTo>
                  <a:close/>
                </a:path>
                <a:path w="3896360" h="1403350">
                  <a:moveTo>
                    <a:pt x="3770629" y="1270"/>
                  </a:moveTo>
                  <a:lnTo>
                    <a:pt x="125730" y="1270"/>
                  </a:lnTo>
                  <a:lnTo>
                    <a:pt x="118110" y="2539"/>
                  </a:lnTo>
                  <a:lnTo>
                    <a:pt x="111760" y="3810"/>
                  </a:lnTo>
                  <a:lnTo>
                    <a:pt x="104140" y="5079"/>
                  </a:lnTo>
                  <a:lnTo>
                    <a:pt x="97790" y="7620"/>
                  </a:lnTo>
                  <a:lnTo>
                    <a:pt x="90170" y="10160"/>
                  </a:lnTo>
                  <a:lnTo>
                    <a:pt x="83820" y="12700"/>
                  </a:lnTo>
                  <a:lnTo>
                    <a:pt x="76200" y="15239"/>
                  </a:lnTo>
                  <a:lnTo>
                    <a:pt x="71120" y="19050"/>
                  </a:lnTo>
                  <a:lnTo>
                    <a:pt x="58420" y="26670"/>
                  </a:lnTo>
                  <a:lnTo>
                    <a:pt x="52070" y="31750"/>
                  </a:lnTo>
                  <a:lnTo>
                    <a:pt x="31750" y="52070"/>
                  </a:lnTo>
                  <a:lnTo>
                    <a:pt x="26670" y="58420"/>
                  </a:lnTo>
                  <a:lnTo>
                    <a:pt x="22860" y="64770"/>
                  </a:lnTo>
                  <a:lnTo>
                    <a:pt x="19050" y="69850"/>
                  </a:lnTo>
                  <a:lnTo>
                    <a:pt x="15240" y="77470"/>
                  </a:lnTo>
                  <a:lnTo>
                    <a:pt x="10160" y="90170"/>
                  </a:lnTo>
                  <a:lnTo>
                    <a:pt x="7620" y="97789"/>
                  </a:lnTo>
                  <a:lnTo>
                    <a:pt x="5080" y="104139"/>
                  </a:lnTo>
                  <a:lnTo>
                    <a:pt x="3810" y="111760"/>
                  </a:lnTo>
                  <a:lnTo>
                    <a:pt x="2540" y="118110"/>
                  </a:lnTo>
                  <a:lnTo>
                    <a:pt x="1270" y="125729"/>
                  </a:lnTo>
                  <a:lnTo>
                    <a:pt x="1270" y="133350"/>
                  </a:lnTo>
                  <a:lnTo>
                    <a:pt x="0" y="140970"/>
                  </a:lnTo>
                  <a:lnTo>
                    <a:pt x="0" y="1263650"/>
                  </a:lnTo>
                  <a:lnTo>
                    <a:pt x="1270" y="1270000"/>
                  </a:lnTo>
                  <a:lnTo>
                    <a:pt x="1270" y="1277620"/>
                  </a:lnTo>
                  <a:lnTo>
                    <a:pt x="2540" y="1285239"/>
                  </a:lnTo>
                  <a:lnTo>
                    <a:pt x="3810" y="1291589"/>
                  </a:lnTo>
                  <a:lnTo>
                    <a:pt x="5080" y="1299210"/>
                  </a:lnTo>
                  <a:lnTo>
                    <a:pt x="7620" y="1306829"/>
                  </a:lnTo>
                  <a:lnTo>
                    <a:pt x="12700" y="1319529"/>
                  </a:lnTo>
                  <a:lnTo>
                    <a:pt x="16510" y="1325879"/>
                  </a:lnTo>
                  <a:lnTo>
                    <a:pt x="19050" y="1333500"/>
                  </a:lnTo>
                  <a:lnTo>
                    <a:pt x="22860" y="1338579"/>
                  </a:lnTo>
                  <a:lnTo>
                    <a:pt x="27940" y="1344929"/>
                  </a:lnTo>
                  <a:lnTo>
                    <a:pt x="31750" y="1351279"/>
                  </a:lnTo>
                  <a:lnTo>
                    <a:pt x="77470" y="1388110"/>
                  </a:lnTo>
                  <a:lnTo>
                    <a:pt x="97790" y="1395729"/>
                  </a:lnTo>
                  <a:lnTo>
                    <a:pt x="104140" y="1398270"/>
                  </a:lnTo>
                  <a:lnTo>
                    <a:pt x="111760" y="1399539"/>
                  </a:lnTo>
                  <a:lnTo>
                    <a:pt x="118110" y="1400810"/>
                  </a:lnTo>
                  <a:lnTo>
                    <a:pt x="125730" y="1402079"/>
                  </a:lnTo>
                  <a:lnTo>
                    <a:pt x="3771900" y="1402079"/>
                  </a:lnTo>
                  <a:lnTo>
                    <a:pt x="3778250" y="1400810"/>
                  </a:lnTo>
                  <a:lnTo>
                    <a:pt x="3785869" y="1399539"/>
                  </a:lnTo>
                  <a:lnTo>
                    <a:pt x="3792219" y="1398270"/>
                  </a:lnTo>
                  <a:lnTo>
                    <a:pt x="3799840" y="1395729"/>
                  </a:lnTo>
                  <a:lnTo>
                    <a:pt x="3806190" y="1393189"/>
                  </a:lnTo>
                  <a:lnTo>
                    <a:pt x="3813810" y="1390650"/>
                  </a:lnTo>
                  <a:lnTo>
                    <a:pt x="3820160" y="1386839"/>
                  </a:lnTo>
                  <a:lnTo>
                    <a:pt x="3826510" y="1384300"/>
                  </a:lnTo>
                  <a:lnTo>
                    <a:pt x="3832860" y="1380489"/>
                  </a:lnTo>
                  <a:lnTo>
                    <a:pt x="3839210" y="1375410"/>
                  </a:lnTo>
                  <a:lnTo>
                    <a:pt x="3844290" y="1371600"/>
                  </a:lnTo>
                  <a:lnTo>
                    <a:pt x="3850640" y="1366520"/>
                  </a:lnTo>
                  <a:lnTo>
                    <a:pt x="3881119" y="1325879"/>
                  </a:lnTo>
                  <a:lnTo>
                    <a:pt x="3883660" y="1319529"/>
                  </a:lnTo>
                  <a:lnTo>
                    <a:pt x="3887469" y="1313179"/>
                  </a:lnTo>
                  <a:lnTo>
                    <a:pt x="3890010" y="1305560"/>
                  </a:lnTo>
                  <a:lnTo>
                    <a:pt x="3891279" y="1299210"/>
                  </a:lnTo>
                  <a:lnTo>
                    <a:pt x="3893819" y="1291589"/>
                  </a:lnTo>
                  <a:lnTo>
                    <a:pt x="3895090" y="1285239"/>
                  </a:lnTo>
                  <a:lnTo>
                    <a:pt x="3895090" y="1277620"/>
                  </a:lnTo>
                  <a:lnTo>
                    <a:pt x="3896360" y="1270000"/>
                  </a:lnTo>
                  <a:lnTo>
                    <a:pt x="3896360" y="133350"/>
                  </a:lnTo>
                  <a:lnTo>
                    <a:pt x="3895090" y="125729"/>
                  </a:lnTo>
                  <a:lnTo>
                    <a:pt x="3895090" y="118110"/>
                  </a:lnTo>
                  <a:lnTo>
                    <a:pt x="3892550" y="111760"/>
                  </a:lnTo>
                  <a:lnTo>
                    <a:pt x="3891279" y="104139"/>
                  </a:lnTo>
                  <a:lnTo>
                    <a:pt x="3890010" y="97789"/>
                  </a:lnTo>
                  <a:lnTo>
                    <a:pt x="3887469" y="90170"/>
                  </a:lnTo>
                  <a:lnTo>
                    <a:pt x="3883660" y="83820"/>
                  </a:lnTo>
                  <a:lnTo>
                    <a:pt x="3881119" y="77470"/>
                  </a:lnTo>
                  <a:lnTo>
                    <a:pt x="3869690" y="58420"/>
                  </a:lnTo>
                  <a:lnTo>
                    <a:pt x="3864610" y="52070"/>
                  </a:lnTo>
                  <a:lnTo>
                    <a:pt x="3860800" y="46989"/>
                  </a:lnTo>
                  <a:lnTo>
                    <a:pt x="3855719" y="41910"/>
                  </a:lnTo>
                  <a:lnTo>
                    <a:pt x="3849369" y="36829"/>
                  </a:lnTo>
                  <a:lnTo>
                    <a:pt x="3839210" y="26670"/>
                  </a:lnTo>
                  <a:lnTo>
                    <a:pt x="3820160" y="15239"/>
                  </a:lnTo>
                  <a:lnTo>
                    <a:pt x="3813810" y="12700"/>
                  </a:lnTo>
                  <a:lnTo>
                    <a:pt x="3806190" y="10160"/>
                  </a:lnTo>
                  <a:lnTo>
                    <a:pt x="3799840" y="7620"/>
                  </a:lnTo>
                  <a:lnTo>
                    <a:pt x="3792219" y="5079"/>
                  </a:lnTo>
                  <a:lnTo>
                    <a:pt x="3785869" y="3810"/>
                  </a:lnTo>
                  <a:lnTo>
                    <a:pt x="3770629" y="1270"/>
                  </a:lnTo>
                  <a:close/>
                </a:path>
                <a:path w="3896360" h="1403350">
                  <a:moveTo>
                    <a:pt x="3756660" y="0"/>
                  </a:moveTo>
                  <a:lnTo>
                    <a:pt x="140970" y="0"/>
                  </a:lnTo>
                  <a:lnTo>
                    <a:pt x="133350" y="1270"/>
                  </a:lnTo>
                  <a:lnTo>
                    <a:pt x="3763010" y="1270"/>
                  </a:lnTo>
                  <a:lnTo>
                    <a:pt x="3756660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0560" y="1809394"/>
              <a:ext cx="3896360" cy="1403350"/>
            </a:xfrm>
            <a:custGeom>
              <a:avLst/>
              <a:gdLst/>
              <a:ahLst/>
              <a:cxnLst/>
              <a:rect l="l" t="t" r="r" b="b"/>
              <a:pathLst>
                <a:path w="3896360" h="1403350">
                  <a:moveTo>
                    <a:pt x="0" y="140970"/>
                  </a:moveTo>
                  <a:lnTo>
                    <a:pt x="1270" y="133350"/>
                  </a:lnTo>
                  <a:lnTo>
                    <a:pt x="1270" y="125729"/>
                  </a:lnTo>
                  <a:lnTo>
                    <a:pt x="2540" y="118110"/>
                  </a:lnTo>
                  <a:lnTo>
                    <a:pt x="3810" y="111760"/>
                  </a:lnTo>
                  <a:lnTo>
                    <a:pt x="5080" y="104139"/>
                  </a:lnTo>
                  <a:lnTo>
                    <a:pt x="7620" y="97789"/>
                  </a:lnTo>
                  <a:lnTo>
                    <a:pt x="10160" y="90170"/>
                  </a:lnTo>
                  <a:lnTo>
                    <a:pt x="12700" y="83820"/>
                  </a:lnTo>
                  <a:lnTo>
                    <a:pt x="15240" y="77470"/>
                  </a:lnTo>
                  <a:lnTo>
                    <a:pt x="19050" y="69850"/>
                  </a:lnTo>
                  <a:lnTo>
                    <a:pt x="22860" y="64770"/>
                  </a:lnTo>
                  <a:lnTo>
                    <a:pt x="26670" y="58420"/>
                  </a:lnTo>
                  <a:lnTo>
                    <a:pt x="31750" y="52070"/>
                  </a:lnTo>
                  <a:lnTo>
                    <a:pt x="36830" y="46989"/>
                  </a:lnTo>
                  <a:lnTo>
                    <a:pt x="41910" y="41910"/>
                  </a:lnTo>
                  <a:lnTo>
                    <a:pt x="46990" y="36829"/>
                  </a:lnTo>
                  <a:lnTo>
                    <a:pt x="52070" y="31750"/>
                  </a:lnTo>
                  <a:lnTo>
                    <a:pt x="58420" y="26670"/>
                  </a:lnTo>
                  <a:lnTo>
                    <a:pt x="64770" y="22860"/>
                  </a:lnTo>
                  <a:lnTo>
                    <a:pt x="71120" y="19050"/>
                  </a:lnTo>
                  <a:lnTo>
                    <a:pt x="76200" y="15239"/>
                  </a:lnTo>
                  <a:lnTo>
                    <a:pt x="83820" y="12700"/>
                  </a:lnTo>
                  <a:lnTo>
                    <a:pt x="90170" y="10160"/>
                  </a:lnTo>
                  <a:lnTo>
                    <a:pt x="97790" y="7620"/>
                  </a:lnTo>
                  <a:lnTo>
                    <a:pt x="104140" y="5079"/>
                  </a:lnTo>
                  <a:lnTo>
                    <a:pt x="111760" y="3810"/>
                  </a:lnTo>
                  <a:lnTo>
                    <a:pt x="118110" y="2539"/>
                  </a:lnTo>
                  <a:lnTo>
                    <a:pt x="125730" y="1270"/>
                  </a:lnTo>
                  <a:lnTo>
                    <a:pt x="133350" y="1270"/>
                  </a:lnTo>
                  <a:lnTo>
                    <a:pt x="140970" y="0"/>
                  </a:lnTo>
                  <a:lnTo>
                    <a:pt x="3756660" y="0"/>
                  </a:lnTo>
                  <a:lnTo>
                    <a:pt x="3763010" y="1270"/>
                  </a:lnTo>
                  <a:lnTo>
                    <a:pt x="3770629" y="1270"/>
                  </a:lnTo>
                  <a:lnTo>
                    <a:pt x="3806190" y="10160"/>
                  </a:lnTo>
                  <a:lnTo>
                    <a:pt x="3813810" y="12700"/>
                  </a:lnTo>
                  <a:lnTo>
                    <a:pt x="3820160" y="15239"/>
                  </a:lnTo>
                  <a:lnTo>
                    <a:pt x="3826510" y="19050"/>
                  </a:lnTo>
                  <a:lnTo>
                    <a:pt x="3832860" y="22860"/>
                  </a:lnTo>
                  <a:lnTo>
                    <a:pt x="3839210" y="26670"/>
                  </a:lnTo>
                  <a:lnTo>
                    <a:pt x="3844290" y="31750"/>
                  </a:lnTo>
                  <a:lnTo>
                    <a:pt x="3849369" y="36829"/>
                  </a:lnTo>
                  <a:lnTo>
                    <a:pt x="3855719" y="41910"/>
                  </a:lnTo>
                  <a:lnTo>
                    <a:pt x="3860800" y="46989"/>
                  </a:lnTo>
                  <a:lnTo>
                    <a:pt x="3864610" y="52070"/>
                  </a:lnTo>
                  <a:lnTo>
                    <a:pt x="3869690" y="58420"/>
                  </a:lnTo>
                  <a:lnTo>
                    <a:pt x="3873500" y="64770"/>
                  </a:lnTo>
                  <a:lnTo>
                    <a:pt x="3877310" y="71120"/>
                  </a:lnTo>
                  <a:lnTo>
                    <a:pt x="3881119" y="77470"/>
                  </a:lnTo>
                  <a:lnTo>
                    <a:pt x="3883660" y="83820"/>
                  </a:lnTo>
                  <a:lnTo>
                    <a:pt x="3887469" y="90170"/>
                  </a:lnTo>
                  <a:lnTo>
                    <a:pt x="3890010" y="97789"/>
                  </a:lnTo>
                  <a:lnTo>
                    <a:pt x="3891279" y="104139"/>
                  </a:lnTo>
                  <a:lnTo>
                    <a:pt x="3892550" y="111760"/>
                  </a:lnTo>
                  <a:lnTo>
                    <a:pt x="3895090" y="118110"/>
                  </a:lnTo>
                  <a:lnTo>
                    <a:pt x="3895090" y="125729"/>
                  </a:lnTo>
                  <a:lnTo>
                    <a:pt x="3896360" y="133350"/>
                  </a:lnTo>
                  <a:lnTo>
                    <a:pt x="3896360" y="140970"/>
                  </a:lnTo>
                  <a:lnTo>
                    <a:pt x="3896360" y="1262379"/>
                  </a:lnTo>
                  <a:lnTo>
                    <a:pt x="3896360" y="1270000"/>
                  </a:lnTo>
                  <a:lnTo>
                    <a:pt x="3895090" y="1277620"/>
                  </a:lnTo>
                  <a:lnTo>
                    <a:pt x="3895090" y="1285239"/>
                  </a:lnTo>
                  <a:lnTo>
                    <a:pt x="3893819" y="1291589"/>
                  </a:lnTo>
                  <a:lnTo>
                    <a:pt x="3891279" y="1299210"/>
                  </a:lnTo>
                  <a:lnTo>
                    <a:pt x="3890010" y="1305560"/>
                  </a:lnTo>
                  <a:lnTo>
                    <a:pt x="3887469" y="1313179"/>
                  </a:lnTo>
                  <a:lnTo>
                    <a:pt x="3883660" y="1319529"/>
                  </a:lnTo>
                  <a:lnTo>
                    <a:pt x="3881119" y="1325879"/>
                  </a:lnTo>
                  <a:lnTo>
                    <a:pt x="3877310" y="1332229"/>
                  </a:lnTo>
                  <a:lnTo>
                    <a:pt x="3873500" y="1338579"/>
                  </a:lnTo>
                  <a:lnTo>
                    <a:pt x="3869690" y="1344929"/>
                  </a:lnTo>
                  <a:lnTo>
                    <a:pt x="3865879" y="1350010"/>
                  </a:lnTo>
                  <a:lnTo>
                    <a:pt x="3860800" y="1356360"/>
                  </a:lnTo>
                  <a:lnTo>
                    <a:pt x="3855719" y="1361439"/>
                  </a:lnTo>
                  <a:lnTo>
                    <a:pt x="3850640" y="1366520"/>
                  </a:lnTo>
                  <a:lnTo>
                    <a:pt x="3844290" y="1371600"/>
                  </a:lnTo>
                  <a:lnTo>
                    <a:pt x="3839210" y="1375410"/>
                  </a:lnTo>
                  <a:lnTo>
                    <a:pt x="3832860" y="1380489"/>
                  </a:lnTo>
                  <a:lnTo>
                    <a:pt x="3826510" y="1384300"/>
                  </a:lnTo>
                  <a:lnTo>
                    <a:pt x="3820160" y="1386839"/>
                  </a:lnTo>
                  <a:lnTo>
                    <a:pt x="3813810" y="1390650"/>
                  </a:lnTo>
                  <a:lnTo>
                    <a:pt x="3806190" y="1393189"/>
                  </a:lnTo>
                  <a:lnTo>
                    <a:pt x="3799840" y="1395729"/>
                  </a:lnTo>
                  <a:lnTo>
                    <a:pt x="3792219" y="1398270"/>
                  </a:lnTo>
                  <a:lnTo>
                    <a:pt x="3785869" y="1399539"/>
                  </a:lnTo>
                  <a:lnTo>
                    <a:pt x="3778250" y="1400810"/>
                  </a:lnTo>
                  <a:lnTo>
                    <a:pt x="3771900" y="1402079"/>
                  </a:lnTo>
                  <a:lnTo>
                    <a:pt x="3764279" y="1402079"/>
                  </a:lnTo>
                  <a:lnTo>
                    <a:pt x="3756660" y="1403350"/>
                  </a:lnTo>
                  <a:lnTo>
                    <a:pt x="140970" y="1403350"/>
                  </a:lnTo>
                  <a:lnTo>
                    <a:pt x="133350" y="1402079"/>
                  </a:lnTo>
                  <a:lnTo>
                    <a:pt x="125730" y="1402079"/>
                  </a:lnTo>
                  <a:lnTo>
                    <a:pt x="118110" y="1400810"/>
                  </a:lnTo>
                  <a:lnTo>
                    <a:pt x="111760" y="1399539"/>
                  </a:lnTo>
                  <a:lnTo>
                    <a:pt x="104140" y="1398270"/>
                  </a:lnTo>
                  <a:lnTo>
                    <a:pt x="97790" y="1395729"/>
                  </a:lnTo>
                  <a:lnTo>
                    <a:pt x="90170" y="1393189"/>
                  </a:lnTo>
                  <a:lnTo>
                    <a:pt x="83820" y="1390650"/>
                  </a:lnTo>
                  <a:lnTo>
                    <a:pt x="77470" y="1388110"/>
                  </a:lnTo>
                  <a:lnTo>
                    <a:pt x="71120" y="1384300"/>
                  </a:lnTo>
                  <a:lnTo>
                    <a:pt x="64770" y="1380489"/>
                  </a:lnTo>
                  <a:lnTo>
                    <a:pt x="58420" y="1376679"/>
                  </a:lnTo>
                  <a:lnTo>
                    <a:pt x="52070" y="1371600"/>
                  </a:lnTo>
                  <a:lnTo>
                    <a:pt x="46990" y="1366520"/>
                  </a:lnTo>
                  <a:lnTo>
                    <a:pt x="41910" y="1361439"/>
                  </a:lnTo>
                  <a:lnTo>
                    <a:pt x="36830" y="1356360"/>
                  </a:lnTo>
                  <a:lnTo>
                    <a:pt x="31750" y="1351279"/>
                  </a:lnTo>
                  <a:lnTo>
                    <a:pt x="27940" y="1344929"/>
                  </a:lnTo>
                  <a:lnTo>
                    <a:pt x="22860" y="1338579"/>
                  </a:lnTo>
                  <a:lnTo>
                    <a:pt x="19050" y="1333500"/>
                  </a:lnTo>
                  <a:lnTo>
                    <a:pt x="16510" y="1325879"/>
                  </a:lnTo>
                  <a:lnTo>
                    <a:pt x="12700" y="1319529"/>
                  </a:lnTo>
                  <a:lnTo>
                    <a:pt x="10160" y="1313179"/>
                  </a:lnTo>
                  <a:lnTo>
                    <a:pt x="7620" y="1306829"/>
                  </a:lnTo>
                  <a:lnTo>
                    <a:pt x="5080" y="1299210"/>
                  </a:lnTo>
                  <a:lnTo>
                    <a:pt x="3810" y="1291589"/>
                  </a:lnTo>
                  <a:lnTo>
                    <a:pt x="2540" y="1285239"/>
                  </a:lnTo>
                  <a:lnTo>
                    <a:pt x="1270" y="1277620"/>
                  </a:lnTo>
                  <a:lnTo>
                    <a:pt x="1270" y="1270000"/>
                  </a:lnTo>
                  <a:lnTo>
                    <a:pt x="0" y="1263650"/>
                  </a:lnTo>
                  <a:lnTo>
                    <a:pt x="0" y="14097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796" y="1796643"/>
              <a:ext cx="3922395" cy="1429385"/>
            </a:xfrm>
            <a:custGeom>
              <a:avLst/>
              <a:gdLst/>
              <a:ahLst/>
              <a:cxnLst/>
              <a:rect l="l" t="t" r="r" b="b"/>
              <a:pathLst>
                <a:path w="3922395" h="14293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922395" h="1429385">
                  <a:moveTo>
                    <a:pt x="3921874" y="1416100"/>
                  </a:moveTo>
                  <a:lnTo>
                    <a:pt x="3918140" y="1407083"/>
                  </a:lnTo>
                  <a:lnTo>
                    <a:pt x="3909123" y="1403350"/>
                  </a:lnTo>
                  <a:lnTo>
                    <a:pt x="3900093" y="1407083"/>
                  </a:lnTo>
                  <a:lnTo>
                    <a:pt x="3896360" y="1416100"/>
                  </a:lnTo>
                  <a:lnTo>
                    <a:pt x="3900093" y="1425130"/>
                  </a:lnTo>
                  <a:lnTo>
                    <a:pt x="3909123" y="1428864"/>
                  </a:lnTo>
                  <a:lnTo>
                    <a:pt x="3918140" y="1425130"/>
                  </a:lnTo>
                  <a:lnTo>
                    <a:pt x="3921874" y="141610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18210" y="1899564"/>
            <a:ext cx="3439795" cy="119634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-2540" algn="ctr">
              <a:lnSpc>
                <a:spcPct val="89800"/>
              </a:lnSpc>
              <a:spcBef>
                <a:spcPts val="270"/>
              </a:spcBef>
            </a:pP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Оптово-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відпускна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виробника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ціна </a:t>
            </a:r>
            <a:r>
              <a:rPr sz="1400" dirty="0">
                <a:latin typeface="Arial"/>
                <a:cs typeface="Arial"/>
              </a:rPr>
              <a:t>одиниці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імпортованого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товару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або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ціна </a:t>
            </a:r>
            <a:r>
              <a:rPr sz="1400" dirty="0">
                <a:latin typeface="Arial"/>
                <a:cs typeface="Arial"/>
              </a:rPr>
              <a:t>одиниці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товару, </a:t>
            </a:r>
            <a:r>
              <a:rPr sz="1400" spc="-10" dirty="0">
                <a:latin typeface="Arial"/>
                <a:cs typeface="Arial"/>
              </a:rPr>
              <a:t>встановлена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договором, </a:t>
            </a:r>
            <a:r>
              <a:rPr sz="1400" dirty="0">
                <a:latin typeface="Arial"/>
                <a:cs typeface="Arial"/>
              </a:rPr>
              <a:t>укладеним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між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вітчизняним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виробником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і </a:t>
            </a:r>
            <a:r>
              <a:rPr sz="1400" dirty="0">
                <a:latin typeface="Arial"/>
                <a:cs typeface="Arial"/>
              </a:rPr>
              <a:t>суб'єктом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господарської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діяльності,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який </a:t>
            </a:r>
            <a:r>
              <a:rPr sz="1400" dirty="0">
                <a:latin typeface="Arial"/>
                <a:cs typeface="Arial"/>
              </a:rPr>
              <a:t>здійснює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оптову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торгівлю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23532" y="1524596"/>
            <a:ext cx="4304665" cy="3112135"/>
            <a:chOff x="323532" y="1524596"/>
            <a:chExt cx="4304665" cy="3112135"/>
          </a:xfrm>
        </p:grpSpPr>
        <p:sp>
          <p:nvSpPr>
            <p:cNvPr id="28" name="object 28"/>
            <p:cNvSpPr/>
            <p:nvPr/>
          </p:nvSpPr>
          <p:spPr>
            <a:xfrm>
              <a:off x="336550" y="1537614"/>
              <a:ext cx="299720" cy="2540000"/>
            </a:xfrm>
            <a:custGeom>
              <a:avLst/>
              <a:gdLst/>
              <a:ahLst/>
              <a:cxnLst/>
              <a:rect l="l" t="t" r="r" b="b"/>
              <a:pathLst>
                <a:path w="299720" h="2540000">
                  <a:moveTo>
                    <a:pt x="0" y="0"/>
                  </a:moveTo>
                  <a:lnTo>
                    <a:pt x="0" y="2539999"/>
                  </a:lnTo>
                  <a:lnTo>
                    <a:pt x="299720" y="253999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3786" y="1524863"/>
              <a:ext cx="325755" cy="2566035"/>
            </a:xfrm>
            <a:custGeom>
              <a:avLst/>
              <a:gdLst/>
              <a:ahLst/>
              <a:cxnLst/>
              <a:rect l="l" t="t" r="r" b="b"/>
              <a:pathLst>
                <a:path w="325755" h="25660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25755" h="2566035">
                  <a:moveTo>
                    <a:pt x="325234" y="2552750"/>
                  </a:moveTo>
                  <a:lnTo>
                    <a:pt x="321500" y="2543733"/>
                  </a:lnTo>
                  <a:lnTo>
                    <a:pt x="312483" y="2540000"/>
                  </a:lnTo>
                  <a:lnTo>
                    <a:pt x="303453" y="2543733"/>
                  </a:lnTo>
                  <a:lnTo>
                    <a:pt x="299720" y="2552750"/>
                  </a:lnTo>
                  <a:lnTo>
                    <a:pt x="303453" y="2561780"/>
                  </a:lnTo>
                  <a:lnTo>
                    <a:pt x="312483" y="2565514"/>
                  </a:lnTo>
                  <a:lnTo>
                    <a:pt x="321500" y="2561780"/>
                  </a:lnTo>
                  <a:lnTo>
                    <a:pt x="325234" y="255275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6270" y="3531514"/>
              <a:ext cx="3978910" cy="1092200"/>
            </a:xfrm>
            <a:custGeom>
              <a:avLst/>
              <a:gdLst/>
              <a:ahLst/>
              <a:cxnLst/>
              <a:rect l="l" t="t" r="r" b="b"/>
              <a:pathLst>
                <a:path w="3978910" h="1092200">
                  <a:moveTo>
                    <a:pt x="3886200" y="1269"/>
                  </a:moveTo>
                  <a:lnTo>
                    <a:pt x="92709" y="1269"/>
                  </a:lnTo>
                  <a:lnTo>
                    <a:pt x="86359" y="2539"/>
                  </a:lnTo>
                  <a:lnTo>
                    <a:pt x="81279" y="3809"/>
                  </a:lnTo>
                  <a:lnTo>
                    <a:pt x="74929" y="5079"/>
                  </a:lnTo>
                  <a:lnTo>
                    <a:pt x="49529" y="17779"/>
                  </a:lnTo>
                  <a:lnTo>
                    <a:pt x="45720" y="21589"/>
                  </a:lnTo>
                  <a:lnTo>
                    <a:pt x="40639" y="24129"/>
                  </a:lnTo>
                  <a:lnTo>
                    <a:pt x="36829" y="27939"/>
                  </a:lnTo>
                  <a:lnTo>
                    <a:pt x="31750" y="31750"/>
                  </a:lnTo>
                  <a:lnTo>
                    <a:pt x="27939" y="36829"/>
                  </a:lnTo>
                  <a:lnTo>
                    <a:pt x="24129" y="40639"/>
                  </a:lnTo>
                  <a:lnTo>
                    <a:pt x="21589" y="45719"/>
                  </a:lnTo>
                  <a:lnTo>
                    <a:pt x="17779" y="49529"/>
                  </a:lnTo>
                  <a:lnTo>
                    <a:pt x="5079" y="74929"/>
                  </a:lnTo>
                  <a:lnTo>
                    <a:pt x="3809" y="81279"/>
                  </a:lnTo>
                  <a:lnTo>
                    <a:pt x="2539" y="86359"/>
                  </a:lnTo>
                  <a:lnTo>
                    <a:pt x="1270" y="92709"/>
                  </a:lnTo>
                  <a:lnTo>
                    <a:pt x="1270" y="97789"/>
                  </a:lnTo>
                  <a:lnTo>
                    <a:pt x="0" y="104139"/>
                  </a:lnTo>
                  <a:lnTo>
                    <a:pt x="0" y="988059"/>
                  </a:lnTo>
                  <a:lnTo>
                    <a:pt x="1270" y="994409"/>
                  </a:lnTo>
                  <a:lnTo>
                    <a:pt x="1270" y="999489"/>
                  </a:lnTo>
                  <a:lnTo>
                    <a:pt x="17779" y="1042669"/>
                  </a:lnTo>
                  <a:lnTo>
                    <a:pt x="21589" y="1046479"/>
                  </a:lnTo>
                  <a:lnTo>
                    <a:pt x="24129" y="1051559"/>
                  </a:lnTo>
                  <a:lnTo>
                    <a:pt x="36829" y="1064259"/>
                  </a:lnTo>
                  <a:lnTo>
                    <a:pt x="40639" y="1066799"/>
                  </a:lnTo>
                  <a:lnTo>
                    <a:pt x="45720" y="1070609"/>
                  </a:lnTo>
                  <a:lnTo>
                    <a:pt x="49529" y="1074419"/>
                  </a:lnTo>
                  <a:lnTo>
                    <a:pt x="69850" y="1084579"/>
                  </a:lnTo>
                  <a:lnTo>
                    <a:pt x="74929" y="1085849"/>
                  </a:lnTo>
                  <a:lnTo>
                    <a:pt x="81279" y="1088389"/>
                  </a:lnTo>
                  <a:lnTo>
                    <a:pt x="86359" y="1089659"/>
                  </a:lnTo>
                  <a:lnTo>
                    <a:pt x="92709" y="1090929"/>
                  </a:lnTo>
                  <a:lnTo>
                    <a:pt x="97789" y="1090929"/>
                  </a:lnTo>
                  <a:lnTo>
                    <a:pt x="104139" y="1092199"/>
                  </a:lnTo>
                  <a:lnTo>
                    <a:pt x="3881119" y="1090929"/>
                  </a:lnTo>
                  <a:lnTo>
                    <a:pt x="3886200" y="1089659"/>
                  </a:lnTo>
                  <a:lnTo>
                    <a:pt x="3892550" y="1088389"/>
                  </a:lnTo>
                  <a:lnTo>
                    <a:pt x="3897629" y="1088389"/>
                  </a:lnTo>
                  <a:lnTo>
                    <a:pt x="3903979" y="1085849"/>
                  </a:lnTo>
                  <a:lnTo>
                    <a:pt x="3909059" y="1084579"/>
                  </a:lnTo>
                  <a:lnTo>
                    <a:pt x="3929379" y="1074419"/>
                  </a:lnTo>
                  <a:lnTo>
                    <a:pt x="3934459" y="1070609"/>
                  </a:lnTo>
                  <a:lnTo>
                    <a:pt x="3938269" y="1066799"/>
                  </a:lnTo>
                  <a:lnTo>
                    <a:pt x="3943350" y="1062989"/>
                  </a:lnTo>
                  <a:lnTo>
                    <a:pt x="3954779" y="1051559"/>
                  </a:lnTo>
                  <a:lnTo>
                    <a:pt x="3958590" y="1046479"/>
                  </a:lnTo>
                  <a:lnTo>
                    <a:pt x="3963669" y="1036319"/>
                  </a:lnTo>
                  <a:lnTo>
                    <a:pt x="3967479" y="1032509"/>
                  </a:lnTo>
                  <a:lnTo>
                    <a:pt x="3970019" y="1026159"/>
                  </a:lnTo>
                  <a:lnTo>
                    <a:pt x="3971290" y="1021079"/>
                  </a:lnTo>
                  <a:lnTo>
                    <a:pt x="3973829" y="1015999"/>
                  </a:lnTo>
                  <a:lnTo>
                    <a:pt x="3975100" y="1010919"/>
                  </a:lnTo>
                  <a:lnTo>
                    <a:pt x="3976369" y="1004569"/>
                  </a:lnTo>
                  <a:lnTo>
                    <a:pt x="3977640" y="999489"/>
                  </a:lnTo>
                  <a:lnTo>
                    <a:pt x="3977640" y="994409"/>
                  </a:lnTo>
                  <a:lnTo>
                    <a:pt x="3978909" y="988059"/>
                  </a:lnTo>
                  <a:lnTo>
                    <a:pt x="3978909" y="104139"/>
                  </a:lnTo>
                  <a:lnTo>
                    <a:pt x="3977640" y="97789"/>
                  </a:lnTo>
                  <a:lnTo>
                    <a:pt x="3977640" y="92709"/>
                  </a:lnTo>
                  <a:lnTo>
                    <a:pt x="3976369" y="86359"/>
                  </a:lnTo>
                  <a:lnTo>
                    <a:pt x="3975100" y="81279"/>
                  </a:lnTo>
                  <a:lnTo>
                    <a:pt x="3972559" y="74929"/>
                  </a:lnTo>
                  <a:lnTo>
                    <a:pt x="3971290" y="69850"/>
                  </a:lnTo>
                  <a:lnTo>
                    <a:pt x="3961129" y="49529"/>
                  </a:lnTo>
                  <a:lnTo>
                    <a:pt x="3957319" y="45719"/>
                  </a:lnTo>
                  <a:lnTo>
                    <a:pt x="3953509" y="40639"/>
                  </a:lnTo>
                  <a:lnTo>
                    <a:pt x="3950969" y="36829"/>
                  </a:lnTo>
                  <a:lnTo>
                    <a:pt x="3947159" y="31750"/>
                  </a:lnTo>
                  <a:lnTo>
                    <a:pt x="3942079" y="27939"/>
                  </a:lnTo>
                  <a:lnTo>
                    <a:pt x="3938269" y="24129"/>
                  </a:lnTo>
                  <a:lnTo>
                    <a:pt x="3933190" y="21589"/>
                  </a:lnTo>
                  <a:lnTo>
                    <a:pt x="3929379" y="17779"/>
                  </a:lnTo>
                  <a:lnTo>
                    <a:pt x="3909059" y="7619"/>
                  </a:lnTo>
                  <a:lnTo>
                    <a:pt x="3902709" y="5079"/>
                  </a:lnTo>
                  <a:lnTo>
                    <a:pt x="3892550" y="2539"/>
                  </a:lnTo>
                  <a:lnTo>
                    <a:pt x="3886200" y="1269"/>
                  </a:lnTo>
                  <a:close/>
                </a:path>
                <a:path w="3978910" h="1092200">
                  <a:moveTo>
                    <a:pt x="3874769" y="0"/>
                  </a:moveTo>
                  <a:lnTo>
                    <a:pt x="104139" y="0"/>
                  </a:lnTo>
                  <a:lnTo>
                    <a:pt x="97789" y="1269"/>
                  </a:lnTo>
                  <a:lnTo>
                    <a:pt x="3881119" y="1269"/>
                  </a:lnTo>
                  <a:lnTo>
                    <a:pt x="3874769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36270" y="3531514"/>
              <a:ext cx="3978910" cy="1092200"/>
            </a:xfrm>
            <a:custGeom>
              <a:avLst/>
              <a:gdLst/>
              <a:ahLst/>
              <a:cxnLst/>
              <a:rect l="l" t="t" r="r" b="b"/>
              <a:pathLst>
                <a:path w="3978910" h="1092200">
                  <a:moveTo>
                    <a:pt x="0" y="109219"/>
                  </a:moveTo>
                  <a:lnTo>
                    <a:pt x="0" y="104139"/>
                  </a:lnTo>
                  <a:lnTo>
                    <a:pt x="1270" y="97789"/>
                  </a:lnTo>
                  <a:lnTo>
                    <a:pt x="1270" y="92709"/>
                  </a:lnTo>
                  <a:lnTo>
                    <a:pt x="2539" y="86359"/>
                  </a:lnTo>
                  <a:lnTo>
                    <a:pt x="3809" y="81279"/>
                  </a:lnTo>
                  <a:lnTo>
                    <a:pt x="5079" y="74929"/>
                  </a:lnTo>
                  <a:lnTo>
                    <a:pt x="7620" y="69850"/>
                  </a:lnTo>
                  <a:lnTo>
                    <a:pt x="10159" y="64769"/>
                  </a:lnTo>
                  <a:lnTo>
                    <a:pt x="12700" y="59689"/>
                  </a:lnTo>
                  <a:lnTo>
                    <a:pt x="15239" y="54609"/>
                  </a:lnTo>
                  <a:lnTo>
                    <a:pt x="17779" y="49529"/>
                  </a:lnTo>
                  <a:lnTo>
                    <a:pt x="21589" y="45719"/>
                  </a:lnTo>
                  <a:lnTo>
                    <a:pt x="24129" y="40639"/>
                  </a:lnTo>
                  <a:lnTo>
                    <a:pt x="27939" y="36829"/>
                  </a:lnTo>
                  <a:lnTo>
                    <a:pt x="31750" y="31750"/>
                  </a:lnTo>
                  <a:lnTo>
                    <a:pt x="36829" y="27939"/>
                  </a:lnTo>
                  <a:lnTo>
                    <a:pt x="40639" y="24129"/>
                  </a:lnTo>
                  <a:lnTo>
                    <a:pt x="45720" y="21589"/>
                  </a:lnTo>
                  <a:lnTo>
                    <a:pt x="49529" y="17779"/>
                  </a:lnTo>
                  <a:lnTo>
                    <a:pt x="54609" y="15239"/>
                  </a:lnTo>
                  <a:lnTo>
                    <a:pt x="59689" y="12700"/>
                  </a:lnTo>
                  <a:lnTo>
                    <a:pt x="64770" y="10159"/>
                  </a:lnTo>
                  <a:lnTo>
                    <a:pt x="69850" y="7619"/>
                  </a:lnTo>
                  <a:lnTo>
                    <a:pt x="74929" y="5079"/>
                  </a:lnTo>
                  <a:lnTo>
                    <a:pt x="81279" y="3809"/>
                  </a:lnTo>
                  <a:lnTo>
                    <a:pt x="86359" y="2539"/>
                  </a:lnTo>
                  <a:lnTo>
                    <a:pt x="92709" y="1269"/>
                  </a:lnTo>
                  <a:lnTo>
                    <a:pt x="97789" y="1269"/>
                  </a:lnTo>
                  <a:lnTo>
                    <a:pt x="104139" y="0"/>
                  </a:lnTo>
                  <a:lnTo>
                    <a:pt x="109220" y="0"/>
                  </a:lnTo>
                  <a:lnTo>
                    <a:pt x="3869690" y="0"/>
                  </a:lnTo>
                  <a:lnTo>
                    <a:pt x="3874769" y="0"/>
                  </a:lnTo>
                  <a:lnTo>
                    <a:pt x="3881119" y="1269"/>
                  </a:lnTo>
                  <a:lnTo>
                    <a:pt x="3886200" y="1269"/>
                  </a:lnTo>
                  <a:lnTo>
                    <a:pt x="3892550" y="2539"/>
                  </a:lnTo>
                  <a:lnTo>
                    <a:pt x="3919219" y="12700"/>
                  </a:lnTo>
                  <a:lnTo>
                    <a:pt x="3924300" y="15239"/>
                  </a:lnTo>
                  <a:lnTo>
                    <a:pt x="3929379" y="17779"/>
                  </a:lnTo>
                  <a:lnTo>
                    <a:pt x="3933190" y="21589"/>
                  </a:lnTo>
                  <a:lnTo>
                    <a:pt x="3938269" y="24129"/>
                  </a:lnTo>
                  <a:lnTo>
                    <a:pt x="3942079" y="27939"/>
                  </a:lnTo>
                  <a:lnTo>
                    <a:pt x="3947159" y="31750"/>
                  </a:lnTo>
                  <a:lnTo>
                    <a:pt x="3950969" y="36829"/>
                  </a:lnTo>
                  <a:lnTo>
                    <a:pt x="3953509" y="40639"/>
                  </a:lnTo>
                  <a:lnTo>
                    <a:pt x="3957319" y="45719"/>
                  </a:lnTo>
                  <a:lnTo>
                    <a:pt x="3961129" y="49529"/>
                  </a:lnTo>
                  <a:lnTo>
                    <a:pt x="3963669" y="54609"/>
                  </a:lnTo>
                  <a:lnTo>
                    <a:pt x="3966209" y="59689"/>
                  </a:lnTo>
                  <a:lnTo>
                    <a:pt x="3968750" y="64769"/>
                  </a:lnTo>
                  <a:lnTo>
                    <a:pt x="3971290" y="69850"/>
                  </a:lnTo>
                  <a:lnTo>
                    <a:pt x="3972559" y="74929"/>
                  </a:lnTo>
                  <a:lnTo>
                    <a:pt x="3975100" y="81279"/>
                  </a:lnTo>
                  <a:lnTo>
                    <a:pt x="3976369" y="86359"/>
                  </a:lnTo>
                  <a:lnTo>
                    <a:pt x="3977640" y="92709"/>
                  </a:lnTo>
                  <a:lnTo>
                    <a:pt x="3977640" y="97789"/>
                  </a:lnTo>
                  <a:lnTo>
                    <a:pt x="3978909" y="104139"/>
                  </a:lnTo>
                  <a:lnTo>
                    <a:pt x="3978909" y="109219"/>
                  </a:lnTo>
                  <a:lnTo>
                    <a:pt x="3978909" y="982979"/>
                  </a:lnTo>
                  <a:lnTo>
                    <a:pt x="3978909" y="988059"/>
                  </a:lnTo>
                  <a:lnTo>
                    <a:pt x="3977640" y="994409"/>
                  </a:lnTo>
                  <a:lnTo>
                    <a:pt x="3977640" y="999489"/>
                  </a:lnTo>
                  <a:lnTo>
                    <a:pt x="3976369" y="1004569"/>
                  </a:lnTo>
                  <a:lnTo>
                    <a:pt x="3975100" y="1010919"/>
                  </a:lnTo>
                  <a:lnTo>
                    <a:pt x="3973829" y="1015999"/>
                  </a:lnTo>
                  <a:lnTo>
                    <a:pt x="3971290" y="1021079"/>
                  </a:lnTo>
                  <a:lnTo>
                    <a:pt x="3970019" y="1026159"/>
                  </a:lnTo>
                  <a:lnTo>
                    <a:pt x="3967479" y="1032509"/>
                  </a:lnTo>
                  <a:lnTo>
                    <a:pt x="3963669" y="1036319"/>
                  </a:lnTo>
                  <a:lnTo>
                    <a:pt x="3961129" y="1041399"/>
                  </a:lnTo>
                  <a:lnTo>
                    <a:pt x="3958590" y="1046479"/>
                  </a:lnTo>
                  <a:lnTo>
                    <a:pt x="3954779" y="1051559"/>
                  </a:lnTo>
                  <a:lnTo>
                    <a:pt x="3950969" y="1055369"/>
                  </a:lnTo>
                  <a:lnTo>
                    <a:pt x="3947159" y="1059179"/>
                  </a:lnTo>
                  <a:lnTo>
                    <a:pt x="3943350" y="1062989"/>
                  </a:lnTo>
                  <a:lnTo>
                    <a:pt x="3938269" y="1066799"/>
                  </a:lnTo>
                  <a:lnTo>
                    <a:pt x="3934459" y="1070609"/>
                  </a:lnTo>
                  <a:lnTo>
                    <a:pt x="3929379" y="1074419"/>
                  </a:lnTo>
                  <a:lnTo>
                    <a:pt x="3924300" y="1076959"/>
                  </a:lnTo>
                  <a:lnTo>
                    <a:pt x="3919219" y="1079499"/>
                  </a:lnTo>
                  <a:lnTo>
                    <a:pt x="3914140" y="1082039"/>
                  </a:lnTo>
                  <a:lnTo>
                    <a:pt x="3909059" y="1084579"/>
                  </a:lnTo>
                  <a:lnTo>
                    <a:pt x="3903979" y="1085849"/>
                  </a:lnTo>
                  <a:lnTo>
                    <a:pt x="3897629" y="1088389"/>
                  </a:lnTo>
                  <a:lnTo>
                    <a:pt x="3892550" y="1088389"/>
                  </a:lnTo>
                  <a:lnTo>
                    <a:pt x="3886200" y="1089659"/>
                  </a:lnTo>
                  <a:lnTo>
                    <a:pt x="3881119" y="1090929"/>
                  </a:lnTo>
                  <a:lnTo>
                    <a:pt x="3876040" y="1090929"/>
                  </a:lnTo>
                  <a:lnTo>
                    <a:pt x="3869690" y="1090929"/>
                  </a:lnTo>
                  <a:lnTo>
                    <a:pt x="109220" y="1092199"/>
                  </a:lnTo>
                  <a:lnTo>
                    <a:pt x="104139" y="1092199"/>
                  </a:lnTo>
                  <a:lnTo>
                    <a:pt x="97789" y="1090929"/>
                  </a:lnTo>
                  <a:lnTo>
                    <a:pt x="92709" y="1090929"/>
                  </a:lnTo>
                  <a:lnTo>
                    <a:pt x="86359" y="1089659"/>
                  </a:lnTo>
                  <a:lnTo>
                    <a:pt x="81279" y="1088389"/>
                  </a:lnTo>
                  <a:lnTo>
                    <a:pt x="74929" y="1085849"/>
                  </a:lnTo>
                  <a:lnTo>
                    <a:pt x="69850" y="1084579"/>
                  </a:lnTo>
                  <a:lnTo>
                    <a:pt x="64770" y="1082039"/>
                  </a:lnTo>
                  <a:lnTo>
                    <a:pt x="59689" y="1079499"/>
                  </a:lnTo>
                  <a:lnTo>
                    <a:pt x="54609" y="1076959"/>
                  </a:lnTo>
                  <a:lnTo>
                    <a:pt x="49529" y="1074419"/>
                  </a:lnTo>
                  <a:lnTo>
                    <a:pt x="45720" y="1070609"/>
                  </a:lnTo>
                  <a:lnTo>
                    <a:pt x="40639" y="1066799"/>
                  </a:lnTo>
                  <a:lnTo>
                    <a:pt x="36829" y="1064259"/>
                  </a:lnTo>
                  <a:lnTo>
                    <a:pt x="31750" y="1059179"/>
                  </a:lnTo>
                  <a:lnTo>
                    <a:pt x="27939" y="1055369"/>
                  </a:lnTo>
                  <a:lnTo>
                    <a:pt x="24129" y="1051559"/>
                  </a:lnTo>
                  <a:lnTo>
                    <a:pt x="21589" y="1046479"/>
                  </a:lnTo>
                  <a:lnTo>
                    <a:pt x="17779" y="1042669"/>
                  </a:lnTo>
                  <a:lnTo>
                    <a:pt x="15239" y="1037589"/>
                  </a:lnTo>
                  <a:lnTo>
                    <a:pt x="12700" y="1032509"/>
                  </a:lnTo>
                  <a:lnTo>
                    <a:pt x="10159" y="1027429"/>
                  </a:lnTo>
                  <a:lnTo>
                    <a:pt x="7620" y="1022349"/>
                  </a:lnTo>
                  <a:lnTo>
                    <a:pt x="5079" y="1015999"/>
                  </a:lnTo>
                  <a:lnTo>
                    <a:pt x="3809" y="1010919"/>
                  </a:lnTo>
                  <a:lnTo>
                    <a:pt x="2539" y="1005839"/>
                  </a:lnTo>
                  <a:lnTo>
                    <a:pt x="1270" y="999489"/>
                  </a:lnTo>
                  <a:lnTo>
                    <a:pt x="1270" y="994409"/>
                  </a:lnTo>
                  <a:lnTo>
                    <a:pt x="0" y="988059"/>
                  </a:lnTo>
                  <a:lnTo>
                    <a:pt x="0" y="982979"/>
                  </a:lnTo>
                  <a:lnTo>
                    <a:pt x="0" y="10921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3506" y="3518763"/>
              <a:ext cx="4004945" cy="1118235"/>
            </a:xfrm>
            <a:custGeom>
              <a:avLst/>
              <a:gdLst/>
              <a:ahLst/>
              <a:cxnLst/>
              <a:rect l="l" t="t" r="r" b="b"/>
              <a:pathLst>
                <a:path w="4004945" h="1118235">
                  <a:moveTo>
                    <a:pt x="25514" y="12763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63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63"/>
                  </a:lnTo>
                  <a:close/>
                </a:path>
                <a:path w="4004945" h="1118235">
                  <a:moveTo>
                    <a:pt x="4004424" y="1104950"/>
                  </a:moveTo>
                  <a:lnTo>
                    <a:pt x="4000690" y="1095933"/>
                  </a:lnTo>
                  <a:lnTo>
                    <a:pt x="3991673" y="1092200"/>
                  </a:lnTo>
                  <a:lnTo>
                    <a:pt x="3982643" y="1095933"/>
                  </a:lnTo>
                  <a:lnTo>
                    <a:pt x="3978910" y="1104950"/>
                  </a:lnTo>
                  <a:lnTo>
                    <a:pt x="3982643" y="1113980"/>
                  </a:lnTo>
                  <a:lnTo>
                    <a:pt x="3991673" y="1117714"/>
                  </a:lnTo>
                  <a:lnTo>
                    <a:pt x="4000690" y="1113980"/>
                  </a:lnTo>
                  <a:lnTo>
                    <a:pt x="4004424" y="11049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15009" y="3560724"/>
            <a:ext cx="3848100" cy="10058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5080" algn="ctr">
              <a:lnSpc>
                <a:spcPts val="1510"/>
              </a:lnSpc>
              <a:spcBef>
                <a:spcPts val="29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Закупівельна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дистриб'ютора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-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ціна</a:t>
            </a:r>
            <a:r>
              <a:rPr sz="1400" b="1" spc="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одиниці </a:t>
            </a:r>
            <a:r>
              <a:rPr sz="1400" spc="-25" dirty="0">
                <a:latin typeface="Arial"/>
                <a:cs typeface="Arial"/>
              </a:rPr>
              <a:t>товару,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яка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визначається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суб'єктом </a:t>
            </a:r>
            <a:r>
              <a:rPr sz="1400" dirty="0">
                <a:latin typeface="Arial"/>
                <a:cs typeface="Arial"/>
              </a:rPr>
              <a:t>господарської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господарювання,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який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здійснює </a:t>
            </a:r>
            <a:r>
              <a:rPr sz="1400" dirty="0">
                <a:latin typeface="Arial"/>
                <a:cs typeface="Arial"/>
              </a:rPr>
              <a:t>оптову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торгівлю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ЛЗ,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для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подальшої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реалізації </a:t>
            </a:r>
            <a:r>
              <a:rPr sz="1400" dirty="0">
                <a:latin typeface="Arial"/>
                <a:cs typeface="Arial"/>
              </a:rPr>
              <a:t>через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аптечну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мережу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23532" y="1524596"/>
            <a:ext cx="4393565" cy="4472305"/>
            <a:chOff x="323532" y="1524596"/>
            <a:chExt cx="4393565" cy="4472305"/>
          </a:xfrm>
        </p:grpSpPr>
        <p:sp>
          <p:nvSpPr>
            <p:cNvPr id="35" name="object 35"/>
            <p:cNvSpPr/>
            <p:nvPr/>
          </p:nvSpPr>
          <p:spPr>
            <a:xfrm>
              <a:off x="336550" y="1537614"/>
              <a:ext cx="330200" cy="3900170"/>
            </a:xfrm>
            <a:custGeom>
              <a:avLst/>
              <a:gdLst/>
              <a:ahLst/>
              <a:cxnLst/>
              <a:rect l="l" t="t" r="r" b="b"/>
              <a:pathLst>
                <a:path w="330200" h="3900170">
                  <a:moveTo>
                    <a:pt x="0" y="0"/>
                  </a:moveTo>
                  <a:lnTo>
                    <a:pt x="0" y="3900169"/>
                  </a:lnTo>
                  <a:lnTo>
                    <a:pt x="330200" y="390016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3786" y="1524863"/>
              <a:ext cx="356235" cy="3926204"/>
            </a:xfrm>
            <a:custGeom>
              <a:avLst/>
              <a:gdLst/>
              <a:ahLst/>
              <a:cxnLst/>
              <a:rect l="l" t="t" r="r" b="b"/>
              <a:pathLst>
                <a:path w="356234" h="392620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56234" h="3926204">
                  <a:moveTo>
                    <a:pt x="355714" y="3912920"/>
                  </a:moveTo>
                  <a:lnTo>
                    <a:pt x="351980" y="3903903"/>
                  </a:lnTo>
                  <a:lnTo>
                    <a:pt x="342963" y="3900170"/>
                  </a:lnTo>
                  <a:lnTo>
                    <a:pt x="333933" y="3903903"/>
                  </a:lnTo>
                  <a:lnTo>
                    <a:pt x="330200" y="3912920"/>
                  </a:lnTo>
                  <a:lnTo>
                    <a:pt x="333933" y="3921950"/>
                  </a:lnTo>
                  <a:lnTo>
                    <a:pt x="342963" y="3925684"/>
                  </a:lnTo>
                  <a:lnTo>
                    <a:pt x="351980" y="3921950"/>
                  </a:lnTo>
                  <a:lnTo>
                    <a:pt x="355714" y="391292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6750" y="4891684"/>
              <a:ext cx="4037329" cy="1092200"/>
            </a:xfrm>
            <a:custGeom>
              <a:avLst/>
              <a:gdLst/>
              <a:ahLst/>
              <a:cxnLst/>
              <a:rect l="l" t="t" r="r" b="b"/>
              <a:pathLst>
                <a:path w="4037329" h="1092200">
                  <a:moveTo>
                    <a:pt x="3944620" y="1270"/>
                  </a:moveTo>
                  <a:lnTo>
                    <a:pt x="92709" y="1270"/>
                  </a:lnTo>
                  <a:lnTo>
                    <a:pt x="86359" y="2540"/>
                  </a:lnTo>
                  <a:lnTo>
                    <a:pt x="76200" y="5080"/>
                  </a:lnTo>
                  <a:lnTo>
                    <a:pt x="69850" y="7620"/>
                  </a:lnTo>
                  <a:lnTo>
                    <a:pt x="49529" y="17780"/>
                  </a:lnTo>
                  <a:lnTo>
                    <a:pt x="45720" y="21590"/>
                  </a:lnTo>
                  <a:lnTo>
                    <a:pt x="40640" y="24130"/>
                  </a:lnTo>
                  <a:lnTo>
                    <a:pt x="36829" y="27940"/>
                  </a:lnTo>
                  <a:lnTo>
                    <a:pt x="31750" y="31750"/>
                  </a:lnTo>
                  <a:lnTo>
                    <a:pt x="27940" y="35560"/>
                  </a:lnTo>
                  <a:lnTo>
                    <a:pt x="25400" y="40640"/>
                  </a:lnTo>
                  <a:lnTo>
                    <a:pt x="21590" y="45720"/>
                  </a:lnTo>
                  <a:lnTo>
                    <a:pt x="17779" y="49530"/>
                  </a:lnTo>
                  <a:lnTo>
                    <a:pt x="7620" y="69850"/>
                  </a:lnTo>
                  <a:lnTo>
                    <a:pt x="6350" y="74930"/>
                  </a:lnTo>
                  <a:lnTo>
                    <a:pt x="3809" y="81280"/>
                  </a:lnTo>
                  <a:lnTo>
                    <a:pt x="2540" y="86360"/>
                  </a:lnTo>
                  <a:lnTo>
                    <a:pt x="1270" y="92710"/>
                  </a:lnTo>
                  <a:lnTo>
                    <a:pt x="1270" y="97790"/>
                  </a:lnTo>
                  <a:lnTo>
                    <a:pt x="0" y="104140"/>
                  </a:lnTo>
                  <a:lnTo>
                    <a:pt x="0" y="988060"/>
                  </a:lnTo>
                  <a:lnTo>
                    <a:pt x="1270" y="994410"/>
                  </a:lnTo>
                  <a:lnTo>
                    <a:pt x="1270" y="999490"/>
                  </a:lnTo>
                  <a:lnTo>
                    <a:pt x="2540" y="1005840"/>
                  </a:lnTo>
                  <a:lnTo>
                    <a:pt x="3809" y="1010920"/>
                  </a:lnTo>
                  <a:lnTo>
                    <a:pt x="6350" y="1016000"/>
                  </a:lnTo>
                  <a:lnTo>
                    <a:pt x="7620" y="1022350"/>
                  </a:lnTo>
                  <a:lnTo>
                    <a:pt x="15240" y="1037590"/>
                  </a:lnTo>
                  <a:lnTo>
                    <a:pt x="17779" y="1041400"/>
                  </a:lnTo>
                  <a:lnTo>
                    <a:pt x="25400" y="1051560"/>
                  </a:lnTo>
                  <a:lnTo>
                    <a:pt x="27940" y="1055370"/>
                  </a:lnTo>
                  <a:lnTo>
                    <a:pt x="36829" y="1064260"/>
                  </a:lnTo>
                  <a:lnTo>
                    <a:pt x="40640" y="1066800"/>
                  </a:lnTo>
                  <a:lnTo>
                    <a:pt x="45720" y="1070610"/>
                  </a:lnTo>
                  <a:lnTo>
                    <a:pt x="49529" y="1074420"/>
                  </a:lnTo>
                  <a:lnTo>
                    <a:pt x="69850" y="1084580"/>
                  </a:lnTo>
                  <a:lnTo>
                    <a:pt x="76200" y="1085850"/>
                  </a:lnTo>
                  <a:lnTo>
                    <a:pt x="81279" y="1088390"/>
                  </a:lnTo>
                  <a:lnTo>
                    <a:pt x="86359" y="1089660"/>
                  </a:lnTo>
                  <a:lnTo>
                    <a:pt x="92709" y="1089660"/>
                  </a:lnTo>
                  <a:lnTo>
                    <a:pt x="97790" y="1090930"/>
                  </a:lnTo>
                  <a:lnTo>
                    <a:pt x="104140" y="1092200"/>
                  </a:lnTo>
                  <a:lnTo>
                    <a:pt x="3939540" y="1090930"/>
                  </a:lnTo>
                  <a:lnTo>
                    <a:pt x="3944620" y="1089660"/>
                  </a:lnTo>
                  <a:lnTo>
                    <a:pt x="3950970" y="1088390"/>
                  </a:lnTo>
                  <a:lnTo>
                    <a:pt x="3956050" y="1087120"/>
                  </a:lnTo>
                  <a:lnTo>
                    <a:pt x="3962400" y="1085850"/>
                  </a:lnTo>
                  <a:lnTo>
                    <a:pt x="3967479" y="1084580"/>
                  </a:lnTo>
                  <a:lnTo>
                    <a:pt x="3982720" y="1076960"/>
                  </a:lnTo>
                  <a:lnTo>
                    <a:pt x="3987800" y="1073150"/>
                  </a:lnTo>
                  <a:lnTo>
                    <a:pt x="3991610" y="1070610"/>
                  </a:lnTo>
                  <a:lnTo>
                    <a:pt x="3996690" y="1066800"/>
                  </a:lnTo>
                  <a:lnTo>
                    <a:pt x="4000500" y="1062990"/>
                  </a:lnTo>
                  <a:lnTo>
                    <a:pt x="4005579" y="1059180"/>
                  </a:lnTo>
                  <a:lnTo>
                    <a:pt x="4009390" y="1055370"/>
                  </a:lnTo>
                  <a:lnTo>
                    <a:pt x="4011929" y="1051560"/>
                  </a:lnTo>
                  <a:lnTo>
                    <a:pt x="4019550" y="1041400"/>
                  </a:lnTo>
                  <a:lnTo>
                    <a:pt x="4022090" y="1036320"/>
                  </a:lnTo>
                  <a:lnTo>
                    <a:pt x="4024629" y="1032510"/>
                  </a:lnTo>
                  <a:lnTo>
                    <a:pt x="4027170" y="1026160"/>
                  </a:lnTo>
                  <a:lnTo>
                    <a:pt x="4029710" y="1021080"/>
                  </a:lnTo>
                  <a:lnTo>
                    <a:pt x="4030979" y="1016000"/>
                  </a:lnTo>
                  <a:lnTo>
                    <a:pt x="4033520" y="1010920"/>
                  </a:lnTo>
                  <a:lnTo>
                    <a:pt x="4034790" y="1004570"/>
                  </a:lnTo>
                  <a:lnTo>
                    <a:pt x="4036060" y="999490"/>
                  </a:lnTo>
                  <a:lnTo>
                    <a:pt x="4036060" y="994410"/>
                  </a:lnTo>
                  <a:lnTo>
                    <a:pt x="4037329" y="988060"/>
                  </a:lnTo>
                  <a:lnTo>
                    <a:pt x="4036060" y="109220"/>
                  </a:lnTo>
                  <a:lnTo>
                    <a:pt x="4036060" y="97790"/>
                  </a:lnTo>
                  <a:lnTo>
                    <a:pt x="4034790" y="92710"/>
                  </a:lnTo>
                  <a:lnTo>
                    <a:pt x="4033520" y="86360"/>
                  </a:lnTo>
                  <a:lnTo>
                    <a:pt x="4033520" y="81280"/>
                  </a:lnTo>
                  <a:lnTo>
                    <a:pt x="4030979" y="74930"/>
                  </a:lnTo>
                  <a:lnTo>
                    <a:pt x="4029710" y="69850"/>
                  </a:lnTo>
                  <a:lnTo>
                    <a:pt x="4019550" y="49530"/>
                  </a:lnTo>
                  <a:lnTo>
                    <a:pt x="4015740" y="45720"/>
                  </a:lnTo>
                  <a:lnTo>
                    <a:pt x="4008120" y="35560"/>
                  </a:lnTo>
                  <a:lnTo>
                    <a:pt x="3996690" y="24130"/>
                  </a:lnTo>
                  <a:lnTo>
                    <a:pt x="3991610" y="21590"/>
                  </a:lnTo>
                  <a:lnTo>
                    <a:pt x="3986529" y="17780"/>
                  </a:lnTo>
                  <a:lnTo>
                    <a:pt x="3982720" y="15240"/>
                  </a:lnTo>
                  <a:lnTo>
                    <a:pt x="3977640" y="12700"/>
                  </a:lnTo>
                  <a:lnTo>
                    <a:pt x="3971290" y="10160"/>
                  </a:lnTo>
                  <a:lnTo>
                    <a:pt x="3961129" y="5080"/>
                  </a:lnTo>
                  <a:lnTo>
                    <a:pt x="3956050" y="3810"/>
                  </a:lnTo>
                  <a:lnTo>
                    <a:pt x="3949700" y="2540"/>
                  </a:lnTo>
                  <a:lnTo>
                    <a:pt x="3944620" y="1270"/>
                  </a:lnTo>
                  <a:close/>
                </a:path>
                <a:path w="4037329" h="1092200">
                  <a:moveTo>
                    <a:pt x="3933190" y="0"/>
                  </a:moveTo>
                  <a:lnTo>
                    <a:pt x="104140" y="0"/>
                  </a:lnTo>
                  <a:lnTo>
                    <a:pt x="97790" y="1270"/>
                  </a:lnTo>
                  <a:lnTo>
                    <a:pt x="3939540" y="1270"/>
                  </a:lnTo>
                  <a:lnTo>
                    <a:pt x="3933190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66750" y="4891684"/>
              <a:ext cx="4037329" cy="1092200"/>
            </a:xfrm>
            <a:custGeom>
              <a:avLst/>
              <a:gdLst/>
              <a:ahLst/>
              <a:cxnLst/>
              <a:rect l="l" t="t" r="r" b="b"/>
              <a:pathLst>
                <a:path w="4037329" h="1092200">
                  <a:moveTo>
                    <a:pt x="0" y="109220"/>
                  </a:moveTo>
                  <a:lnTo>
                    <a:pt x="0" y="104140"/>
                  </a:lnTo>
                  <a:lnTo>
                    <a:pt x="1270" y="97790"/>
                  </a:lnTo>
                  <a:lnTo>
                    <a:pt x="1270" y="92710"/>
                  </a:lnTo>
                  <a:lnTo>
                    <a:pt x="2540" y="86360"/>
                  </a:lnTo>
                  <a:lnTo>
                    <a:pt x="3809" y="81280"/>
                  </a:lnTo>
                  <a:lnTo>
                    <a:pt x="6350" y="74930"/>
                  </a:lnTo>
                  <a:lnTo>
                    <a:pt x="7620" y="69850"/>
                  </a:lnTo>
                  <a:lnTo>
                    <a:pt x="10159" y="64770"/>
                  </a:lnTo>
                  <a:lnTo>
                    <a:pt x="12700" y="59690"/>
                  </a:lnTo>
                  <a:lnTo>
                    <a:pt x="15240" y="54610"/>
                  </a:lnTo>
                  <a:lnTo>
                    <a:pt x="17779" y="49530"/>
                  </a:lnTo>
                  <a:lnTo>
                    <a:pt x="21590" y="45720"/>
                  </a:lnTo>
                  <a:lnTo>
                    <a:pt x="25400" y="40640"/>
                  </a:lnTo>
                  <a:lnTo>
                    <a:pt x="27940" y="35560"/>
                  </a:lnTo>
                  <a:lnTo>
                    <a:pt x="31750" y="31750"/>
                  </a:lnTo>
                  <a:lnTo>
                    <a:pt x="36829" y="27940"/>
                  </a:lnTo>
                  <a:lnTo>
                    <a:pt x="40640" y="24130"/>
                  </a:lnTo>
                  <a:lnTo>
                    <a:pt x="45720" y="21590"/>
                  </a:lnTo>
                  <a:lnTo>
                    <a:pt x="49529" y="17780"/>
                  </a:lnTo>
                  <a:lnTo>
                    <a:pt x="54609" y="15240"/>
                  </a:lnTo>
                  <a:lnTo>
                    <a:pt x="59690" y="12700"/>
                  </a:lnTo>
                  <a:lnTo>
                    <a:pt x="64770" y="10160"/>
                  </a:lnTo>
                  <a:lnTo>
                    <a:pt x="69850" y="7620"/>
                  </a:lnTo>
                  <a:lnTo>
                    <a:pt x="76200" y="5080"/>
                  </a:lnTo>
                  <a:lnTo>
                    <a:pt x="81279" y="3810"/>
                  </a:lnTo>
                  <a:lnTo>
                    <a:pt x="86359" y="2540"/>
                  </a:lnTo>
                  <a:lnTo>
                    <a:pt x="92709" y="1270"/>
                  </a:lnTo>
                  <a:lnTo>
                    <a:pt x="97790" y="1270"/>
                  </a:lnTo>
                  <a:lnTo>
                    <a:pt x="104140" y="0"/>
                  </a:lnTo>
                  <a:lnTo>
                    <a:pt x="109220" y="0"/>
                  </a:lnTo>
                  <a:lnTo>
                    <a:pt x="3928110" y="0"/>
                  </a:lnTo>
                  <a:lnTo>
                    <a:pt x="3933190" y="0"/>
                  </a:lnTo>
                  <a:lnTo>
                    <a:pt x="3939540" y="1270"/>
                  </a:lnTo>
                  <a:lnTo>
                    <a:pt x="3944620" y="1270"/>
                  </a:lnTo>
                  <a:lnTo>
                    <a:pt x="3949700" y="2540"/>
                  </a:lnTo>
                  <a:lnTo>
                    <a:pt x="3956050" y="3810"/>
                  </a:lnTo>
                  <a:lnTo>
                    <a:pt x="3961129" y="5080"/>
                  </a:lnTo>
                  <a:lnTo>
                    <a:pt x="3966210" y="7620"/>
                  </a:lnTo>
                  <a:lnTo>
                    <a:pt x="3971290" y="10160"/>
                  </a:lnTo>
                  <a:lnTo>
                    <a:pt x="3977640" y="12700"/>
                  </a:lnTo>
                  <a:lnTo>
                    <a:pt x="3982720" y="15240"/>
                  </a:lnTo>
                  <a:lnTo>
                    <a:pt x="3986529" y="17780"/>
                  </a:lnTo>
                  <a:lnTo>
                    <a:pt x="3991610" y="21590"/>
                  </a:lnTo>
                  <a:lnTo>
                    <a:pt x="3996690" y="24130"/>
                  </a:lnTo>
                  <a:lnTo>
                    <a:pt x="4000500" y="27940"/>
                  </a:lnTo>
                  <a:lnTo>
                    <a:pt x="4004310" y="31750"/>
                  </a:lnTo>
                  <a:lnTo>
                    <a:pt x="4008120" y="35560"/>
                  </a:lnTo>
                  <a:lnTo>
                    <a:pt x="4011929" y="40640"/>
                  </a:lnTo>
                  <a:lnTo>
                    <a:pt x="4015740" y="45720"/>
                  </a:lnTo>
                  <a:lnTo>
                    <a:pt x="4019550" y="49530"/>
                  </a:lnTo>
                  <a:lnTo>
                    <a:pt x="4022090" y="54610"/>
                  </a:lnTo>
                  <a:lnTo>
                    <a:pt x="4024629" y="59690"/>
                  </a:lnTo>
                  <a:lnTo>
                    <a:pt x="4027170" y="64770"/>
                  </a:lnTo>
                  <a:lnTo>
                    <a:pt x="4029710" y="69850"/>
                  </a:lnTo>
                  <a:lnTo>
                    <a:pt x="4030979" y="74930"/>
                  </a:lnTo>
                  <a:lnTo>
                    <a:pt x="4033520" y="81280"/>
                  </a:lnTo>
                  <a:lnTo>
                    <a:pt x="4033520" y="86360"/>
                  </a:lnTo>
                  <a:lnTo>
                    <a:pt x="4034790" y="92710"/>
                  </a:lnTo>
                  <a:lnTo>
                    <a:pt x="4036060" y="97790"/>
                  </a:lnTo>
                  <a:lnTo>
                    <a:pt x="4036060" y="104140"/>
                  </a:lnTo>
                  <a:lnTo>
                    <a:pt x="4036060" y="109220"/>
                  </a:lnTo>
                  <a:lnTo>
                    <a:pt x="4037329" y="981710"/>
                  </a:lnTo>
                  <a:lnTo>
                    <a:pt x="4037329" y="988060"/>
                  </a:lnTo>
                  <a:lnTo>
                    <a:pt x="4036060" y="994410"/>
                  </a:lnTo>
                  <a:lnTo>
                    <a:pt x="4036060" y="999490"/>
                  </a:lnTo>
                  <a:lnTo>
                    <a:pt x="4034790" y="1004570"/>
                  </a:lnTo>
                  <a:lnTo>
                    <a:pt x="4033520" y="1010920"/>
                  </a:lnTo>
                  <a:lnTo>
                    <a:pt x="4030979" y="1016000"/>
                  </a:lnTo>
                  <a:lnTo>
                    <a:pt x="4029710" y="1021080"/>
                  </a:lnTo>
                  <a:lnTo>
                    <a:pt x="4027170" y="1026160"/>
                  </a:lnTo>
                  <a:lnTo>
                    <a:pt x="4024629" y="1032510"/>
                  </a:lnTo>
                  <a:lnTo>
                    <a:pt x="4022090" y="1036320"/>
                  </a:lnTo>
                  <a:lnTo>
                    <a:pt x="4019550" y="1041400"/>
                  </a:lnTo>
                  <a:lnTo>
                    <a:pt x="4015740" y="1046480"/>
                  </a:lnTo>
                  <a:lnTo>
                    <a:pt x="4011929" y="1051560"/>
                  </a:lnTo>
                  <a:lnTo>
                    <a:pt x="4009390" y="1055370"/>
                  </a:lnTo>
                  <a:lnTo>
                    <a:pt x="4005579" y="1059180"/>
                  </a:lnTo>
                  <a:lnTo>
                    <a:pt x="4000500" y="1062990"/>
                  </a:lnTo>
                  <a:lnTo>
                    <a:pt x="3996690" y="1066800"/>
                  </a:lnTo>
                  <a:lnTo>
                    <a:pt x="3991610" y="1070610"/>
                  </a:lnTo>
                  <a:lnTo>
                    <a:pt x="3987800" y="1073150"/>
                  </a:lnTo>
                  <a:lnTo>
                    <a:pt x="3982720" y="1076960"/>
                  </a:lnTo>
                  <a:lnTo>
                    <a:pt x="3977640" y="1079500"/>
                  </a:lnTo>
                  <a:lnTo>
                    <a:pt x="3972560" y="1082040"/>
                  </a:lnTo>
                  <a:lnTo>
                    <a:pt x="3967479" y="1084580"/>
                  </a:lnTo>
                  <a:lnTo>
                    <a:pt x="3962400" y="1085850"/>
                  </a:lnTo>
                  <a:lnTo>
                    <a:pt x="3956050" y="1087120"/>
                  </a:lnTo>
                  <a:lnTo>
                    <a:pt x="3950970" y="1088390"/>
                  </a:lnTo>
                  <a:lnTo>
                    <a:pt x="3944620" y="1089660"/>
                  </a:lnTo>
                  <a:lnTo>
                    <a:pt x="3939540" y="1090930"/>
                  </a:lnTo>
                  <a:lnTo>
                    <a:pt x="3933190" y="1090930"/>
                  </a:lnTo>
                  <a:lnTo>
                    <a:pt x="3928110" y="1090930"/>
                  </a:lnTo>
                  <a:lnTo>
                    <a:pt x="109220" y="1092200"/>
                  </a:lnTo>
                  <a:lnTo>
                    <a:pt x="104140" y="1092200"/>
                  </a:lnTo>
                  <a:lnTo>
                    <a:pt x="97790" y="1090930"/>
                  </a:lnTo>
                  <a:lnTo>
                    <a:pt x="92709" y="1089660"/>
                  </a:lnTo>
                  <a:lnTo>
                    <a:pt x="86359" y="1089660"/>
                  </a:lnTo>
                  <a:lnTo>
                    <a:pt x="81279" y="1088390"/>
                  </a:lnTo>
                  <a:lnTo>
                    <a:pt x="76200" y="1085850"/>
                  </a:lnTo>
                  <a:lnTo>
                    <a:pt x="69850" y="1084580"/>
                  </a:lnTo>
                  <a:lnTo>
                    <a:pt x="64770" y="1082040"/>
                  </a:lnTo>
                  <a:lnTo>
                    <a:pt x="59690" y="1079500"/>
                  </a:lnTo>
                  <a:lnTo>
                    <a:pt x="54609" y="1076960"/>
                  </a:lnTo>
                  <a:lnTo>
                    <a:pt x="49529" y="1074420"/>
                  </a:lnTo>
                  <a:lnTo>
                    <a:pt x="45720" y="1070610"/>
                  </a:lnTo>
                  <a:lnTo>
                    <a:pt x="40640" y="1066800"/>
                  </a:lnTo>
                  <a:lnTo>
                    <a:pt x="36829" y="1064260"/>
                  </a:lnTo>
                  <a:lnTo>
                    <a:pt x="31750" y="1059180"/>
                  </a:lnTo>
                  <a:lnTo>
                    <a:pt x="27940" y="1055370"/>
                  </a:lnTo>
                  <a:lnTo>
                    <a:pt x="25400" y="1051560"/>
                  </a:lnTo>
                  <a:lnTo>
                    <a:pt x="21590" y="1046480"/>
                  </a:lnTo>
                  <a:lnTo>
                    <a:pt x="17779" y="1041400"/>
                  </a:lnTo>
                  <a:lnTo>
                    <a:pt x="15240" y="1037590"/>
                  </a:lnTo>
                  <a:lnTo>
                    <a:pt x="12700" y="1032510"/>
                  </a:lnTo>
                  <a:lnTo>
                    <a:pt x="10159" y="1027430"/>
                  </a:lnTo>
                  <a:lnTo>
                    <a:pt x="7620" y="1022350"/>
                  </a:lnTo>
                  <a:lnTo>
                    <a:pt x="6350" y="1016000"/>
                  </a:lnTo>
                  <a:lnTo>
                    <a:pt x="3809" y="1010920"/>
                  </a:lnTo>
                  <a:lnTo>
                    <a:pt x="2540" y="1005840"/>
                  </a:lnTo>
                  <a:lnTo>
                    <a:pt x="1270" y="999490"/>
                  </a:lnTo>
                  <a:lnTo>
                    <a:pt x="1270" y="994410"/>
                  </a:lnTo>
                  <a:lnTo>
                    <a:pt x="0" y="988060"/>
                  </a:lnTo>
                  <a:lnTo>
                    <a:pt x="0" y="982980"/>
                  </a:lnTo>
                  <a:lnTo>
                    <a:pt x="0" y="10922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3986" y="4878933"/>
              <a:ext cx="4063365" cy="1118235"/>
            </a:xfrm>
            <a:custGeom>
              <a:avLst/>
              <a:gdLst/>
              <a:ahLst/>
              <a:cxnLst/>
              <a:rect l="l" t="t" r="r" b="b"/>
              <a:pathLst>
                <a:path w="4063365" h="11182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4063365" h="1118235">
                  <a:moveTo>
                    <a:pt x="4062844" y="1104950"/>
                  </a:moveTo>
                  <a:lnTo>
                    <a:pt x="4059110" y="1095933"/>
                  </a:lnTo>
                  <a:lnTo>
                    <a:pt x="4050093" y="1092200"/>
                  </a:lnTo>
                  <a:lnTo>
                    <a:pt x="4041063" y="1095933"/>
                  </a:lnTo>
                  <a:lnTo>
                    <a:pt x="4037330" y="1104950"/>
                  </a:lnTo>
                  <a:lnTo>
                    <a:pt x="4041063" y="1113980"/>
                  </a:lnTo>
                  <a:lnTo>
                    <a:pt x="4050093" y="1117714"/>
                  </a:lnTo>
                  <a:lnTo>
                    <a:pt x="4059110" y="1113980"/>
                  </a:lnTo>
                  <a:lnTo>
                    <a:pt x="4062844" y="11049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42010" y="5017414"/>
            <a:ext cx="3717925" cy="8128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ct val="89700"/>
              </a:lnSpc>
              <a:spcBef>
                <a:spcPts val="27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Роздрібна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аптеки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ціна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одиниці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товару,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яка </a:t>
            </a:r>
            <a:r>
              <a:rPr sz="1400" dirty="0">
                <a:latin typeface="Arial"/>
                <a:cs typeface="Arial"/>
              </a:rPr>
              <a:t>визначається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суб'єктом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господарської господарювання,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який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здійснює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реалізацію </a:t>
            </a:r>
            <a:r>
              <a:rPr sz="1400" dirty="0">
                <a:latin typeface="Arial"/>
                <a:cs typeface="Arial"/>
              </a:rPr>
              <a:t>товару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через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аптечну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мережу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598670" y="971194"/>
            <a:ext cx="3214370" cy="604520"/>
            <a:chOff x="4598670" y="971194"/>
            <a:chExt cx="3214370" cy="604520"/>
          </a:xfrm>
        </p:grpSpPr>
        <p:sp>
          <p:nvSpPr>
            <p:cNvPr id="42" name="object 42"/>
            <p:cNvSpPr/>
            <p:nvPr/>
          </p:nvSpPr>
          <p:spPr>
            <a:xfrm>
              <a:off x="4617720" y="1010564"/>
              <a:ext cx="3176270" cy="546100"/>
            </a:xfrm>
            <a:custGeom>
              <a:avLst/>
              <a:gdLst/>
              <a:ahLst/>
              <a:cxnLst/>
              <a:rect l="l" t="t" r="r" b="b"/>
              <a:pathLst>
                <a:path w="3176270" h="546100">
                  <a:moveTo>
                    <a:pt x="3139439" y="543559"/>
                  </a:moveTo>
                  <a:lnTo>
                    <a:pt x="38100" y="543559"/>
                  </a:lnTo>
                  <a:lnTo>
                    <a:pt x="43179" y="546100"/>
                  </a:lnTo>
                  <a:lnTo>
                    <a:pt x="3130550" y="546100"/>
                  </a:lnTo>
                  <a:lnTo>
                    <a:pt x="3133089" y="544829"/>
                  </a:lnTo>
                  <a:lnTo>
                    <a:pt x="3136900" y="544829"/>
                  </a:lnTo>
                  <a:lnTo>
                    <a:pt x="3139439" y="543559"/>
                  </a:lnTo>
                  <a:close/>
                </a:path>
                <a:path w="3176270" h="546100">
                  <a:moveTo>
                    <a:pt x="3141979" y="2539"/>
                  </a:moveTo>
                  <a:lnTo>
                    <a:pt x="35559" y="2539"/>
                  </a:lnTo>
                  <a:lnTo>
                    <a:pt x="22859" y="8889"/>
                  </a:lnTo>
                  <a:lnTo>
                    <a:pt x="19050" y="12700"/>
                  </a:lnTo>
                  <a:lnTo>
                    <a:pt x="16509" y="13969"/>
                  </a:lnTo>
                  <a:lnTo>
                    <a:pt x="15239" y="16509"/>
                  </a:lnTo>
                  <a:lnTo>
                    <a:pt x="11429" y="20319"/>
                  </a:lnTo>
                  <a:lnTo>
                    <a:pt x="10159" y="22859"/>
                  </a:lnTo>
                  <a:lnTo>
                    <a:pt x="7619" y="25400"/>
                  </a:lnTo>
                  <a:lnTo>
                    <a:pt x="3809" y="33019"/>
                  </a:lnTo>
                  <a:lnTo>
                    <a:pt x="3809" y="35559"/>
                  </a:lnTo>
                  <a:lnTo>
                    <a:pt x="1269" y="40639"/>
                  </a:lnTo>
                  <a:lnTo>
                    <a:pt x="1269" y="45719"/>
                  </a:lnTo>
                  <a:lnTo>
                    <a:pt x="0" y="48259"/>
                  </a:lnTo>
                  <a:lnTo>
                    <a:pt x="0" y="497839"/>
                  </a:lnTo>
                  <a:lnTo>
                    <a:pt x="1269" y="500379"/>
                  </a:lnTo>
                  <a:lnTo>
                    <a:pt x="1269" y="506729"/>
                  </a:lnTo>
                  <a:lnTo>
                    <a:pt x="10159" y="524509"/>
                  </a:lnTo>
                  <a:lnTo>
                    <a:pt x="20319" y="534669"/>
                  </a:lnTo>
                  <a:lnTo>
                    <a:pt x="22859" y="535939"/>
                  </a:lnTo>
                  <a:lnTo>
                    <a:pt x="25400" y="538479"/>
                  </a:lnTo>
                  <a:lnTo>
                    <a:pt x="35559" y="543559"/>
                  </a:lnTo>
                  <a:lnTo>
                    <a:pt x="3141979" y="543559"/>
                  </a:lnTo>
                  <a:lnTo>
                    <a:pt x="3147059" y="541019"/>
                  </a:lnTo>
                  <a:lnTo>
                    <a:pt x="3149600" y="538479"/>
                  </a:lnTo>
                  <a:lnTo>
                    <a:pt x="3154679" y="535939"/>
                  </a:lnTo>
                  <a:lnTo>
                    <a:pt x="3158489" y="532129"/>
                  </a:lnTo>
                  <a:lnTo>
                    <a:pt x="3161029" y="530859"/>
                  </a:lnTo>
                  <a:lnTo>
                    <a:pt x="3162300" y="528319"/>
                  </a:lnTo>
                  <a:lnTo>
                    <a:pt x="3166109" y="524509"/>
                  </a:lnTo>
                  <a:lnTo>
                    <a:pt x="3167379" y="521969"/>
                  </a:lnTo>
                  <a:lnTo>
                    <a:pt x="3169920" y="519429"/>
                  </a:lnTo>
                  <a:lnTo>
                    <a:pt x="3172459" y="514350"/>
                  </a:lnTo>
                  <a:lnTo>
                    <a:pt x="3172459" y="511809"/>
                  </a:lnTo>
                  <a:lnTo>
                    <a:pt x="3173729" y="509269"/>
                  </a:lnTo>
                  <a:lnTo>
                    <a:pt x="3175000" y="505459"/>
                  </a:lnTo>
                  <a:lnTo>
                    <a:pt x="3175000" y="502919"/>
                  </a:lnTo>
                  <a:lnTo>
                    <a:pt x="3176270" y="500379"/>
                  </a:lnTo>
                  <a:lnTo>
                    <a:pt x="3176270" y="48259"/>
                  </a:lnTo>
                  <a:lnTo>
                    <a:pt x="3175000" y="45719"/>
                  </a:lnTo>
                  <a:lnTo>
                    <a:pt x="3175000" y="39369"/>
                  </a:lnTo>
                  <a:lnTo>
                    <a:pt x="3166109" y="21589"/>
                  </a:lnTo>
                  <a:lnTo>
                    <a:pt x="3155950" y="11429"/>
                  </a:lnTo>
                  <a:lnTo>
                    <a:pt x="3153409" y="10159"/>
                  </a:lnTo>
                  <a:lnTo>
                    <a:pt x="3150870" y="7619"/>
                  </a:lnTo>
                  <a:lnTo>
                    <a:pt x="3143250" y="3809"/>
                  </a:lnTo>
                  <a:lnTo>
                    <a:pt x="3141979" y="2539"/>
                  </a:lnTo>
                  <a:close/>
                </a:path>
                <a:path w="3176270" h="546100">
                  <a:moveTo>
                    <a:pt x="3133089" y="0"/>
                  </a:moveTo>
                  <a:lnTo>
                    <a:pt x="43179" y="0"/>
                  </a:lnTo>
                  <a:lnTo>
                    <a:pt x="38100" y="2539"/>
                  </a:lnTo>
                  <a:lnTo>
                    <a:pt x="3138170" y="2539"/>
                  </a:lnTo>
                  <a:lnTo>
                    <a:pt x="3133089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17720" y="1010564"/>
              <a:ext cx="3176270" cy="546100"/>
            </a:xfrm>
            <a:custGeom>
              <a:avLst/>
              <a:gdLst/>
              <a:ahLst/>
              <a:cxnLst/>
              <a:rect l="l" t="t" r="r" b="b"/>
              <a:pathLst>
                <a:path w="3176270" h="546100">
                  <a:moveTo>
                    <a:pt x="0" y="54609"/>
                  </a:moveTo>
                  <a:lnTo>
                    <a:pt x="0" y="50800"/>
                  </a:lnTo>
                  <a:lnTo>
                    <a:pt x="0" y="48259"/>
                  </a:lnTo>
                  <a:lnTo>
                    <a:pt x="1269" y="45719"/>
                  </a:lnTo>
                  <a:lnTo>
                    <a:pt x="1269" y="43179"/>
                  </a:lnTo>
                  <a:lnTo>
                    <a:pt x="1269" y="40639"/>
                  </a:lnTo>
                  <a:lnTo>
                    <a:pt x="2539" y="38100"/>
                  </a:lnTo>
                  <a:lnTo>
                    <a:pt x="3809" y="35559"/>
                  </a:lnTo>
                  <a:lnTo>
                    <a:pt x="3809" y="33019"/>
                  </a:lnTo>
                  <a:lnTo>
                    <a:pt x="5079" y="30479"/>
                  </a:lnTo>
                  <a:lnTo>
                    <a:pt x="6350" y="27939"/>
                  </a:lnTo>
                  <a:lnTo>
                    <a:pt x="7619" y="25400"/>
                  </a:lnTo>
                  <a:lnTo>
                    <a:pt x="10159" y="22859"/>
                  </a:lnTo>
                  <a:lnTo>
                    <a:pt x="11429" y="20319"/>
                  </a:lnTo>
                  <a:lnTo>
                    <a:pt x="12700" y="19050"/>
                  </a:lnTo>
                  <a:lnTo>
                    <a:pt x="15239" y="16509"/>
                  </a:lnTo>
                  <a:lnTo>
                    <a:pt x="16509" y="13969"/>
                  </a:lnTo>
                  <a:lnTo>
                    <a:pt x="19050" y="12700"/>
                  </a:lnTo>
                  <a:lnTo>
                    <a:pt x="20319" y="11429"/>
                  </a:lnTo>
                  <a:lnTo>
                    <a:pt x="22859" y="8889"/>
                  </a:lnTo>
                  <a:lnTo>
                    <a:pt x="25400" y="7619"/>
                  </a:lnTo>
                  <a:lnTo>
                    <a:pt x="27939" y="6350"/>
                  </a:lnTo>
                  <a:lnTo>
                    <a:pt x="30479" y="5079"/>
                  </a:lnTo>
                  <a:lnTo>
                    <a:pt x="33019" y="3809"/>
                  </a:lnTo>
                  <a:lnTo>
                    <a:pt x="35559" y="2539"/>
                  </a:lnTo>
                  <a:lnTo>
                    <a:pt x="38100" y="2539"/>
                  </a:lnTo>
                  <a:lnTo>
                    <a:pt x="40639" y="1269"/>
                  </a:lnTo>
                  <a:lnTo>
                    <a:pt x="43179" y="0"/>
                  </a:lnTo>
                  <a:lnTo>
                    <a:pt x="45719" y="0"/>
                  </a:lnTo>
                  <a:lnTo>
                    <a:pt x="49529" y="0"/>
                  </a:lnTo>
                  <a:lnTo>
                    <a:pt x="3121659" y="0"/>
                  </a:lnTo>
                  <a:lnTo>
                    <a:pt x="3133089" y="0"/>
                  </a:lnTo>
                  <a:lnTo>
                    <a:pt x="3135629" y="1269"/>
                  </a:lnTo>
                  <a:lnTo>
                    <a:pt x="3138170" y="2539"/>
                  </a:lnTo>
                  <a:lnTo>
                    <a:pt x="3141979" y="2539"/>
                  </a:lnTo>
                  <a:lnTo>
                    <a:pt x="3143250" y="3809"/>
                  </a:lnTo>
                  <a:lnTo>
                    <a:pt x="3145789" y="5079"/>
                  </a:lnTo>
                  <a:lnTo>
                    <a:pt x="3148329" y="6350"/>
                  </a:lnTo>
                  <a:lnTo>
                    <a:pt x="3150870" y="7619"/>
                  </a:lnTo>
                  <a:lnTo>
                    <a:pt x="3153409" y="10159"/>
                  </a:lnTo>
                  <a:lnTo>
                    <a:pt x="3155950" y="11429"/>
                  </a:lnTo>
                  <a:lnTo>
                    <a:pt x="3158489" y="13969"/>
                  </a:lnTo>
                  <a:lnTo>
                    <a:pt x="3159759" y="15239"/>
                  </a:lnTo>
                  <a:lnTo>
                    <a:pt x="3162300" y="17779"/>
                  </a:lnTo>
                  <a:lnTo>
                    <a:pt x="3163570" y="19050"/>
                  </a:lnTo>
                  <a:lnTo>
                    <a:pt x="3166109" y="21589"/>
                  </a:lnTo>
                  <a:lnTo>
                    <a:pt x="3167379" y="24129"/>
                  </a:lnTo>
                  <a:lnTo>
                    <a:pt x="3168650" y="26669"/>
                  </a:lnTo>
                  <a:lnTo>
                    <a:pt x="3169920" y="29209"/>
                  </a:lnTo>
                  <a:lnTo>
                    <a:pt x="3171189" y="31750"/>
                  </a:lnTo>
                  <a:lnTo>
                    <a:pt x="3172459" y="34289"/>
                  </a:lnTo>
                  <a:lnTo>
                    <a:pt x="3173729" y="36829"/>
                  </a:lnTo>
                  <a:lnTo>
                    <a:pt x="3175000" y="39369"/>
                  </a:lnTo>
                  <a:lnTo>
                    <a:pt x="3175000" y="43179"/>
                  </a:lnTo>
                  <a:lnTo>
                    <a:pt x="3175000" y="45719"/>
                  </a:lnTo>
                  <a:lnTo>
                    <a:pt x="3176270" y="48259"/>
                  </a:lnTo>
                  <a:lnTo>
                    <a:pt x="3176270" y="50800"/>
                  </a:lnTo>
                  <a:lnTo>
                    <a:pt x="3176270" y="491489"/>
                  </a:lnTo>
                  <a:lnTo>
                    <a:pt x="3176270" y="500379"/>
                  </a:lnTo>
                  <a:lnTo>
                    <a:pt x="3175000" y="502919"/>
                  </a:lnTo>
                  <a:lnTo>
                    <a:pt x="3175000" y="505459"/>
                  </a:lnTo>
                  <a:lnTo>
                    <a:pt x="3173729" y="509269"/>
                  </a:lnTo>
                  <a:lnTo>
                    <a:pt x="3172459" y="511809"/>
                  </a:lnTo>
                  <a:lnTo>
                    <a:pt x="3172459" y="514350"/>
                  </a:lnTo>
                  <a:lnTo>
                    <a:pt x="3171189" y="516889"/>
                  </a:lnTo>
                  <a:lnTo>
                    <a:pt x="3169920" y="519429"/>
                  </a:lnTo>
                  <a:lnTo>
                    <a:pt x="3167379" y="521969"/>
                  </a:lnTo>
                  <a:lnTo>
                    <a:pt x="3166109" y="524509"/>
                  </a:lnTo>
                  <a:lnTo>
                    <a:pt x="3164839" y="525779"/>
                  </a:lnTo>
                  <a:lnTo>
                    <a:pt x="3162300" y="528319"/>
                  </a:lnTo>
                  <a:lnTo>
                    <a:pt x="3161029" y="530859"/>
                  </a:lnTo>
                  <a:lnTo>
                    <a:pt x="3158489" y="532129"/>
                  </a:lnTo>
                  <a:lnTo>
                    <a:pt x="3155950" y="534669"/>
                  </a:lnTo>
                  <a:lnTo>
                    <a:pt x="3154679" y="535939"/>
                  </a:lnTo>
                  <a:lnTo>
                    <a:pt x="3152139" y="537209"/>
                  </a:lnTo>
                  <a:lnTo>
                    <a:pt x="3149600" y="538479"/>
                  </a:lnTo>
                  <a:lnTo>
                    <a:pt x="3147059" y="541019"/>
                  </a:lnTo>
                  <a:lnTo>
                    <a:pt x="3144520" y="542289"/>
                  </a:lnTo>
                  <a:lnTo>
                    <a:pt x="3141979" y="543559"/>
                  </a:lnTo>
                  <a:lnTo>
                    <a:pt x="3139439" y="543559"/>
                  </a:lnTo>
                  <a:lnTo>
                    <a:pt x="3136900" y="544829"/>
                  </a:lnTo>
                  <a:lnTo>
                    <a:pt x="3133089" y="544829"/>
                  </a:lnTo>
                  <a:lnTo>
                    <a:pt x="3130550" y="546100"/>
                  </a:lnTo>
                  <a:lnTo>
                    <a:pt x="3128009" y="546100"/>
                  </a:lnTo>
                  <a:lnTo>
                    <a:pt x="43179" y="546100"/>
                  </a:lnTo>
                  <a:lnTo>
                    <a:pt x="40639" y="544829"/>
                  </a:lnTo>
                  <a:lnTo>
                    <a:pt x="38100" y="543559"/>
                  </a:lnTo>
                  <a:lnTo>
                    <a:pt x="35559" y="543559"/>
                  </a:lnTo>
                  <a:lnTo>
                    <a:pt x="33019" y="542289"/>
                  </a:lnTo>
                  <a:lnTo>
                    <a:pt x="30479" y="541019"/>
                  </a:lnTo>
                  <a:lnTo>
                    <a:pt x="27939" y="539750"/>
                  </a:lnTo>
                  <a:lnTo>
                    <a:pt x="25400" y="538479"/>
                  </a:lnTo>
                  <a:lnTo>
                    <a:pt x="22859" y="535939"/>
                  </a:lnTo>
                  <a:lnTo>
                    <a:pt x="20319" y="534669"/>
                  </a:lnTo>
                  <a:lnTo>
                    <a:pt x="17779" y="532129"/>
                  </a:lnTo>
                  <a:lnTo>
                    <a:pt x="16509" y="530859"/>
                  </a:lnTo>
                  <a:lnTo>
                    <a:pt x="13969" y="528319"/>
                  </a:lnTo>
                  <a:lnTo>
                    <a:pt x="12700" y="527050"/>
                  </a:lnTo>
                  <a:lnTo>
                    <a:pt x="10159" y="524509"/>
                  </a:lnTo>
                  <a:lnTo>
                    <a:pt x="8889" y="521969"/>
                  </a:lnTo>
                  <a:lnTo>
                    <a:pt x="7619" y="519429"/>
                  </a:lnTo>
                  <a:lnTo>
                    <a:pt x="6350" y="516889"/>
                  </a:lnTo>
                  <a:lnTo>
                    <a:pt x="5079" y="514350"/>
                  </a:lnTo>
                  <a:lnTo>
                    <a:pt x="3809" y="511809"/>
                  </a:lnTo>
                  <a:lnTo>
                    <a:pt x="2539" y="509269"/>
                  </a:lnTo>
                  <a:lnTo>
                    <a:pt x="1269" y="506729"/>
                  </a:lnTo>
                  <a:lnTo>
                    <a:pt x="1269" y="502919"/>
                  </a:lnTo>
                  <a:lnTo>
                    <a:pt x="1269" y="500379"/>
                  </a:lnTo>
                  <a:lnTo>
                    <a:pt x="0" y="497839"/>
                  </a:lnTo>
                  <a:lnTo>
                    <a:pt x="0" y="495300"/>
                  </a:lnTo>
                  <a:lnTo>
                    <a:pt x="0" y="492759"/>
                  </a:lnTo>
                  <a:lnTo>
                    <a:pt x="0" y="54609"/>
                  </a:lnTo>
                  <a:close/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98670" y="991526"/>
              <a:ext cx="3214370" cy="584200"/>
            </a:xfrm>
            <a:custGeom>
              <a:avLst/>
              <a:gdLst/>
              <a:ahLst/>
              <a:cxnLst/>
              <a:rect l="l" t="t" r="r" b="b"/>
              <a:pathLst>
                <a:path w="3214370" h="584200">
                  <a:moveTo>
                    <a:pt x="38087" y="19037"/>
                  </a:moveTo>
                  <a:lnTo>
                    <a:pt x="32512" y="5575"/>
                  </a:lnTo>
                  <a:lnTo>
                    <a:pt x="19050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50" y="38087"/>
                  </a:lnTo>
                  <a:lnTo>
                    <a:pt x="32512" y="32512"/>
                  </a:lnTo>
                  <a:lnTo>
                    <a:pt x="38087" y="19037"/>
                  </a:lnTo>
                  <a:close/>
                </a:path>
                <a:path w="3214370" h="584200">
                  <a:moveTo>
                    <a:pt x="3214357" y="565137"/>
                  </a:moveTo>
                  <a:lnTo>
                    <a:pt x="3208782" y="551675"/>
                  </a:lnTo>
                  <a:lnTo>
                    <a:pt x="3195320" y="546100"/>
                  </a:lnTo>
                  <a:lnTo>
                    <a:pt x="3181845" y="551675"/>
                  </a:lnTo>
                  <a:lnTo>
                    <a:pt x="3176270" y="565137"/>
                  </a:lnTo>
                  <a:lnTo>
                    <a:pt x="3181845" y="578612"/>
                  </a:lnTo>
                  <a:lnTo>
                    <a:pt x="3195320" y="584187"/>
                  </a:lnTo>
                  <a:lnTo>
                    <a:pt x="3208782" y="578612"/>
                  </a:lnTo>
                  <a:lnTo>
                    <a:pt x="3214357" y="565137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17720" y="990244"/>
              <a:ext cx="3176270" cy="547370"/>
            </a:xfrm>
            <a:custGeom>
              <a:avLst/>
              <a:gdLst/>
              <a:ahLst/>
              <a:cxnLst/>
              <a:rect l="l" t="t" r="r" b="b"/>
              <a:pathLst>
                <a:path w="3176270" h="547369">
                  <a:moveTo>
                    <a:pt x="3128009" y="546100"/>
                  </a:moveTo>
                  <a:lnTo>
                    <a:pt x="49529" y="546100"/>
                  </a:lnTo>
                  <a:lnTo>
                    <a:pt x="52069" y="547370"/>
                  </a:lnTo>
                  <a:lnTo>
                    <a:pt x="3125470" y="547370"/>
                  </a:lnTo>
                  <a:lnTo>
                    <a:pt x="3128009" y="546100"/>
                  </a:lnTo>
                  <a:close/>
                </a:path>
                <a:path w="3176270" h="547369">
                  <a:moveTo>
                    <a:pt x="3133089" y="544829"/>
                  </a:moveTo>
                  <a:lnTo>
                    <a:pt x="40639" y="544829"/>
                  </a:lnTo>
                  <a:lnTo>
                    <a:pt x="43179" y="546100"/>
                  </a:lnTo>
                  <a:lnTo>
                    <a:pt x="3130550" y="546100"/>
                  </a:lnTo>
                  <a:lnTo>
                    <a:pt x="3133089" y="544829"/>
                  </a:lnTo>
                  <a:close/>
                </a:path>
                <a:path w="3176270" h="547369">
                  <a:moveTo>
                    <a:pt x="3143250" y="3810"/>
                  </a:moveTo>
                  <a:lnTo>
                    <a:pt x="33019" y="3810"/>
                  </a:lnTo>
                  <a:lnTo>
                    <a:pt x="25400" y="7620"/>
                  </a:lnTo>
                  <a:lnTo>
                    <a:pt x="22859" y="10160"/>
                  </a:lnTo>
                  <a:lnTo>
                    <a:pt x="20319" y="11429"/>
                  </a:lnTo>
                  <a:lnTo>
                    <a:pt x="11429" y="20320"/>
                  </a:lnTo>
                  <a:lnTo>
                    <a:pt x="10159" y="22860"/>
                  </a:lnTo>
                  <a:lnTo>
                    <a:pt x="7619" y="25400"/>
                  </a:lnTo>
                  <a:lnTo>
                    <a:pt x="3809" y="33020"/>
                  </a:lnTo>
                  <a:lnTo>
                    <a:pt x="3809" y="35560"/>
                  </a:lnTo>
                  <a:lnTo>
                    <a:pt x="1269" y="40639"/>
                  </a:lnTo>
                  <a:lnTo>
                    <a:pt x="1269" y="45720"/>
                  </a:lnTo>
                  <a:lnTo>
                    <a:pt x="0" y="49529"/>
                  </a:lnTo>
                  <a:lnTo>
                    <a:pt x="0" y="497839"/>
                  </a:lnTo>
                  <a:lnTo>
                    <a:pt x="1269" y="501650"/>
                  </a:lnTo>
                  <a:lnTo>
                    <a:pt x="1269" y="506729"/>
                  </a:lnTo>
                  <a:lnTo>
                    <a:pt x="10159" y="524510"/>
                  </a:lnTo>
                  <a:lnTo>
                    <a:pt x="20319" y="534670"/>
                  </a:lnTo>
                  <a:lnTo>
                    <a:pt x="22859" y="535939"/>
                  </a:lnTo>
                  <a:lnTo>
                    <a:pt x="25400" y="538479"/>
                  </a:lnTo>
                  <a:lnTo>
                    <a:pt x="38100" y="544829"/>
                  </a:lnTo>
                  <a:lnTo>
                    <a:pt x="3136900" y="544829"/>
                  </a:lnTo>
                  <a:lnTo>
                    <a:pt x="3139439" y="543560"/>
                  </a:lnTo>
                  <a:lnTo>
                    <a:pt x="3141979" y="543560"/>
                  </a:lnTo>
                  <a:lnTo>
                    <a:pt x="3149600" y="539750"/>
                  </a:lnTo>
                  <a:lnTo>
                    <a:pt x="3152139" y="537210"/>
                  </a:lnTo>
                  <a:lnTo>
                    <a:pt x="3154679" y="535939"/>
                  </a:lnTo>
                  <a:lnTo>
                    <a:pt x="3158489" y="532129"/>
                  </a:lnTo>
                  <a:lnTo>
                    <a:pt x="3161029" y="530860"/>
                  </a:lnTo>
                  <a:lnTo>
                    <a:pt x="3162300" y="528320"/>
                  </a:lnTo>
                  <a:lnTo>
                    <a:pt x="3166109" y="524510"/>
                  </a:lnTo>
                  <a:lnTo>
                    <a:pt x="3167379" y="521970"/>
                  </a:lnTo>
                  <a:lnTo>
                    <a:pt x="3169920" y="519429"/>
                  </a:lnTo>
                  <a:lnTo>
                    <a:pt x="3172459" y="514350"/>
                  </a:lnTo>
                  <a:lnTo>
                    <a:pt x="3172459" y="511810"/>
                  </a:lnTo>
                  <a:lnTo>
                    <a:pt x="3175000" y="506729"/>
                  </a:lnTo>
                  <a:lnTo>
                    <a:pt x="3175000" y="502920"/>
                  </a:lnTo>
                  <a:lnTo>
                    <a:pt x="3176270" y="500379"/>
                  </a:lnTo>
                  <a:lnTo>
                    <a:pt x="3176270" y="48260"/>
                  </a:lnTo>
                  <a:lnTo>
                    <a:pt x="3175000" y="45720"/>
                  </a:lnTo>
                  <a:lnTo>
                    <a:pt x="3175000" y="39370"/>
                  </a:lnTo>
                  <a:lnTo>
                    <a:pt x="3166109" y="21589"/>
                  </a:lnTo>
                  <a:lnTo>
                    <a:pt x="3163570" y="20320"/>
                  </a:lnTo>
                  <a:lnTo>
                    <a:pt x="3162300" y="17779"/>
                  </a:lnTo>
                  <a:lnTo>
                    <a:pt x="3155950" y="11429"/>
                  </a:lnTo>
                  <a:lnTo>
                    <a:pt x="3153409" y="10160"/>
                  </a:lnTo>
                  <a:lnTo>
                    <a:pt x="3150870" y="7620"/>
                  </a:lnTo>
                  <a:lnTo>
                    <a:pt x="3143250" y="3810"/>
                  </a:lnTo>
                  <a:close/>
                </a:path>
                <a:path w="3176270" h="547369">
                  <a:moveTo>
                    <a:pt x="3135629" y="1270"/>
                  </a:moveTo>
                  <a:lnTo>
                    <a:pt x="40639" y="1270"/>
                  </a:lnTo>
                  <a:lnTo>
                    <a:pt x="35559" y="3810"/>
                  </a:lnTo>
                  <a:lnTo>
                    <a:pt x="3141979" y="3810"/>
                  </a:lnTo>
                  <a:lnTo>
                    <a:pt x="3138170" y="2539"/>
                  </a:lnTo>
                  <a:lnTo>
                    <a:pt x="3135629" y="1270"/>
                  </a:lnTo>
                  <a:close/>
                </a:path>
                <a:path w="3176270" h="547369">
                  <a:moveTo>
                    <a:pt x="3130550" y="0"/>
                  </a:moveTo>
                  <a:lnTo>
                    <a:pt x="45719" y="0"/>
                  </a:lnTo>
                  <a:lnTo>
                    <a:pt x="43179" y="1270"/>
                  </a:lnTo>
                  <a:lnTo>
                    <a:pt x="3133089" y="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17720" y="990244"/>
              <a:ext cx="3176270" cy="547370"/>
            </a:xfrm>
            <a:custGeom>
              <a:avLst/>
              <a:gdLst/>
              <a:ahLst/>
              <a:cxnLst/>
              <a:rect l="l" t="t" r="r" b="b"/>
              <a:pathLst>
                <a:path w="3176270" h="547369">
                  <a:moveTo>
                    <a:pt x="0" y="54610"/>
                  </a:moveTo>
                  <a:lnTo>
                    <a:pt x="0" y="50800"/>
                  </a:lnTo>
                  <a:lnTo>
                    <a:pt x="0" y="49529"/>
                  </a:lnTo>
                  <a:lnTo>
                    <a:pt x="1269" y="45720"/>
                  </a:lnTo>
                  <a:lnTo>
                    <a:pt x="1269" y="43179"/>
                  </a:lnTo>
                  <a:lnTo>
                    <a:pt x="1269" y="40639"/>
                  </a:lnTo>
                  <a:lnTo>
                    <a:pt x="2539" y="38100"/>
                  </a:lnTo>
                  <a:lnTo>
                    <a:pt x="3809" y="35560"/>
                  </a:lnTo>
                  <a:lnTo>
                    <a:pt x="3809" y="33020"/>
                  </a:lnTo>
                  <a:lnTo>
                    <a:pt x="5079" y="30479"/>
                  </a:lnTo>
                  <a:lnTo>
                    <a:pt x="6350" y="27939"/>
                  </a:lnTo>
                  <a:lnTo>
                    <a:pt x="7619" y="25400"/>
                  </a:lnTo>
                  <a:lnTo>
                    <a:pt x="10159" y="22860"/>
                  </a:lnTo>
                  <a:lnTo>
                    <a:pt x="11429" y="20320"/>
                  </a:lnTo>
                  <a:lnTo>
                    <a:pt x="12700" y="19050"/>
                  </a:lnTo>
                  <a:lnTo>
                    <a:pt x="15239" y="16510"/>
                  </a:lnTo>
                  <a:lnTo>
                    <a:pt x="16509" y="15239"/>
                  </a:lnTo>
                  <a:lnTo>
                    <a:pt x="19050" y="12700"/>
                  </a:lnTo>
                  <a:lnTo>
                    <a:pt x="20319" y="11429"/>
                  </a:lnTo>
                  <a:lnTo>
                    <a:pt x="22859" y="10160"/>
                  </a:lnTo>
                  <a:lnTo>
                    <a:pt x="25400" y="7620"/>
                  </a:lnTo>
                  <a:lnTo>
                    <a:pt x="27939" y="6350"/>
                  </a:lnTo>
                  <a:lnTo>
                    <a:pt x="30479" y="5079"/>
                  </a:lnTo>
                  <a:lnTo>
                    <a:pt x="33019" y="3810"/>
                  </a:lnTo>
                  <a:lnTo>
                    <a:pt x="35559" y="3810"/>
                  </a:lnTo>
                  <a:lnTo>
                    <a:pt x="38100" y="2539"/>
                  </a:lnTo>
                  <a:lnTo>
                    <a:pt x="40639" y="1270"/>
                  </a:lnTo>
                  <a:lnTo>
                    <a:pt x="43179" y="1270"/>
                  </a:lnTo>
                  <a:lnTo>
                    <a:pt x="45719" y="0"/>
                  </a:lnTo>
                  <a:lnTo>
                    <a:pt x="3121659" y="0"/>
                  </a:lnTo>
                  <a:lnTo>
                    <a:pt x="3130550" y="0"/>
                  </a:lnTo>
                  <a:lnTo>
                    <a:pt x="3133089" y="1270"/>
                  </a:lnTo>
                  <a:lnTo>
                    <a:pt x="3135629" y="1270"/>
                  </a:lnTo>
                  <a:lnTo>
                    <a:pt x="3138170" y="2539"/>
                  </a:lnTo>
                  <a:lnTo>
                    <a:pt x="3141979" y="3810"/>
                  </a:lnTo>
                  <a:lnTo>
                    <a:pt x="3143250" y="3810"/>
                  </a:lnTo>
                  <a:lnTo>
                    <a:pt x="3145789" y="5079"/>
                  </a:lnTo>
                  <a:lnTo>
                    <a:pt x="3148329" y="6350"/>
                  </a:lnTo>
                  <a:lnTo>
                    <a:pt x="3150870" y="7620"/>
                  </a:lnTo>
                  <a:lnTo>
                    <a:pt x="3153409" y="10160"/>
                  </a:lnTo>
                  <a:lnTo>
                    <a:pt x="3155950" y="11429"/>
                  </a:lnTo>
                  <a:lnTo>
                    <a:pt x="3158489" y="13970"/>
                  </a:lnTo>
                  <a:lnTo>
                    <a:pt x="3159759" y="15239"/>
                  </a:lnTo>
                  <a:lnTo>
                    <a:pt x="3162300" y="17779"/>
                  </a:lnTo>
                  <a:lnTo>
                    <a:pt x="3163570" y="20320"/>
                  </a:lnTo>
                  <a:lnTo>
                    <a:pt x="3166109" y="21589"/>
                  </a:lnTo>
                  <a:lnTo>
                    <a:pt x="3167379" y="24129"/>
                  </a:lnTo>
                  <a:lnTo>
                    <a:pt x="3168650" y="26670"/>
                  </a:lnTo>
                  <a:lnTo>
                    <a:pt x="3169920" y="29210"/>
                  </a:lnTo>
                  <a:lnTo>
                    <a:pt x="3171189" y="31750"/>
                  </a:lnTo>
                  <a:lnTo>
                    <a:pt x="3172459" y="34289"/>
                  </a:lnTo>
                  <a:lnTo>
                    <a:pt x="3173729" y="36829"/>
                  </a:lnTo>
                  <a:lnTo>
                    <a:pt x="3175000" y="39370"/>
                  </a:lnTo>
                  <a:lnTo>
                    <a:pt x="3175000" y="43179"/>
                  </a:lnTo>
                  <a:lnTo>
                    <a:pt x="3175000" y="45720"/>
                  </a:lnTo>
                  <a:lnTo>
                    <a:pt x="3176270" y="48260"/>
                  </a:lnTo>
                  <a:lnTo>
                    <a:pt x="3176270" y="491489"/>
                  </a:lnTo>
                  <a:lnTo>
                    <a:pt x="3176270" y="500379"/>
                  </a:lnTo>
                  <a:lnTo>
                    <a:pt x="3175000" y="502920"/>
                  </a:lnTo>
                  <a:lnTo>
                    <a:pt x="3175000" y="506729"/>
                  </a:lnTo>
                  <a:lnTo>
                    <a:pt x="3173729" y="509270"/>
                  </a:lnTo>
                  <a:lnTo>
                    <a:pt x="3172459" y="511810"/>
                  </a:lnTo>
                  <a:lnTo>
                    <a:pt x="3172459" y="514350"/>
                  </a:lnTo>
                  <a:lnTo>
                    <a:pt x="3171189" y="516889"/>
                  </a:lnTo>
                  <a:lnTo>
                    <a:pt x="3169920" y="519429"/>
                  </a:lnTo>
                  <a:lnTo>
                    <a:pt x="3167379" y="521970"/>
                  </a:lnTo>
                  <a:lnTo>
                    <a:pt x="3166109" y="524510"/>
                  </a:lnTo>
                  <a:lnTo>
                    <a:pt x="3164839" y="525779"/>
                  </a:lnTo>
                  <a:lnTo>
                    <a:pt x="3162300" y="528320"/>
                  </a:lnTo>
                  <a:lnTo>
                    <a:pt x="3161029" y="530860"/>
                  </a:lnTo>
                  <a:lnTo>
                    <a:pt x="3158489" y="532129"/>
                  </a:lnTo>
                  <a:lnTo>
                    <a:pt x="3155950" y="534670"/>
                  </a:lnTo>
                  <a:lnTo>
                    <a:pt x="3154679" y="535939"/>
                  </a:lnTo>
                  <a:lnTo>
                    <a:pt x="3152139" y="537210"/>
                  </a:lnTo>
                  <a:lnTo>
                    <a:pt x="3149600" y="539750"/>
                  </a:lnTo>
                  <a:lnTo>
                    <a:pt x="3147059" y="541020"/>
                  </a:lnTo>
                  <a:lnTo>
                    <a:pt x="3144520" y="542289"/>
                  </a:lnTo>
                  <a:lnTo>
                    <a:pt x="3141979" y="543560"/>
                  </a:lnTo>
                  <a:lnTo>
                    <a:pt x="3139439" y="543560"/>
                  </a:lnTo>
                  <a:lnTo>
                    <a:pt x="3136900" y="544829"/>
                  </a:lnTo>
                  <a:lnTo>
                    <a:pt x="3133089" y="544829"/>
                  </a:lnTo>
                  <a:lnTo>
                    <a:pt x="3130550" y="546100"/>
                  </a:lnTo>
                  <a:lnTo>
                    <a:pt x="3128009" y="546100"/>
                  </a:lnTo>
                  <a:lnTo>
                    <a:pt x="3125470" y="547370"/>
                  </a:lnTo>
                  <a:lnTo>
                    <a:pt x="3121659" y="547370"/>
                  </a:lnTo>
                  <a:lnTo>
                    <a:pt x="54609" y="547370"/>
                  </a:lnTo>
                  <a:lnTo>
                    <a:pt x="52069" y="547370"/>
                  </a:lnTo>
                  <a:lnTo>
                    <a:pt x="49529" y="546100"/>
                  </a:lnTo>
                  <a:lnTo>
                    <a:pt x="45719" y="546100"/>
                  </a:lnTo>
                  <a:lnTo>
                    <a:pt x="43179" y="546100"/>
                  </a:lnTo>
                  <a:lnTo>
                    <a:pt x="40639" y="544829"/>
                  </a:lnTo>
                  <a:lnTo>
                    <a:pt x="38100" y="544829"/>
                  </a:lnTo>
                  <a:lnTo>
                    <a:pt x="35559" y="543560"/>
                  </a:lnTo>
                  <a:lnTo>
                    <a:pt x="33019" y="542289"/>
                  </a:lnTo>
                  <a:lnTo>
                    <a:pt x="30479" y="541020"/>
                  </a:lnTo>
                  <a:lnTo>
                    <a:pt x="27939" y="539750"/>
                  </a:lnTo>
                  <a:lnTo>
                    <a:pt x="25400" y="538479"/>
                  </a:lnTo>
                  <a:lnTo>
                    <a:pt x="22859" y="535939"/>
                  </a:lnTo>
                  <a:lnTo>
                    <a:pt x="20319" y="534670"/>
                  </a:lnTo>
                  <a:lnTo>
                    <a:pt x="17779" y="532129"/>
                  </a:lnTo>
                  <a:lnTo>
                    <a:pt x="16509" y="530860"/>
                  </a:lnTo>
                  <a:lnTo>
                    <a:pt x="13969" y="528320"/>
                  </a:lnTo>
                  <a:lnTo>
                    <a:pt x="12700" y="527050"/>
                  </a:lnTo>
                  <a:lnTo>
                    <a:pt x="10159" y="524510"/>
                  </a:lnTo>
                  <a:lnTo>
                    <a:pt x="8889" y="521970"/>
                  </a:lnTo>
                  <a:lnTo>
                    <a:pt x="7619" y="519429"/>
                  </a:lnTo>
                  <a:lnTo>
                    <a:pt x="6350" y="516889"/>
                  </a:lnTo>
                  <a:lnTo>
                    <a:pt x="5079" y="514350"/>
                  </a:lnTo>
                  <a:lnTo>
                    <a:pt x="3809" y="511810"/>
                  </a:lnTo>
                  <a:lnTo>
                    <a:pt x="2539" y="509270"/>
                  </a:lnTo>
                  <a:lnTo>
                    <a:pt x="1269" y="506729"/>
                  </a:lnTo>
                  <a:lnTo>
                    <a:pt x="1269" y="504189"/>
                  </a:lnTo>
                  <a:lnTo>
                    <a:pt x="1269" y="501650"/>
                  </a:lnTo>
                  <a:lnTo>
                    <a:pt x="0" y="497839"/>
                  </a:lnTo>
                  <a:lnTo>
                    <a:pt x="0" y="495300"/>
                  </a:lnTo>
                  <a:lnTo>
                    <a:pt x="0" y="492760"/>
                  </a:lnTo>
                  <a:lnTo>
                    <a:pt x="0" y="54610"/>
                  </a:lnTo>
                  <a:close/>
                </a:path>
              </a:pathLst>
            </a:custGeom>
            <a:ln w="38097">
              <a:solidFill>
                <a:srgbClr val="2D2D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98670" y="971206"/>
              <a:ext cx="3214370" cy="585470"/>
            </a:xfrm>
            <a:custGeom>
              <a:avLst/>
              <a:gdLst/>
              <a:ahLst/>
              <a:cxnLst/>
              <a:rect l="l" t="t" r="r" b="b"/>
              <a:pathLst>
                <a:path w="3214370" h="585469">
                  <a:moveTo>
                    <a:pt x="38087" y="19037"/>
                  </a:moveTo>
                  <a:lnTo>
                    <a:pt x="32512" y="5575"/>
                  </a:lnTo>
                  <a:lnTo>
                    <a:pt x="19050" y="0"/>
                  </a:lnTo>
                  <a:lnTo>
                    <a:pt x="5575" y="5575"/>
                  </a:lnTo>
                  <a:lnTo>
                    <a:pt x="0" y="19037"/>
                  </a:lnTo>
                  <a:lnTo>
                    <a:pt x="5575" y="32512"/>
                  </a:lnTo>
                  <a:lnTo>
                    <a:pt x="19050" y="38087"/>
                  </a:lnTo>
                  <a:lnTo>
                    <a:pt x="32512" y="32512"/>
                  </a:lnTo>
                  <a:lnTo>
                    <a:pt x="38087" y="19037"/>
                  </a:lnTo>
                  <a:close/>
                </a:path>
                <a:path w="3214370" h="585469">
                  <a:moveTo>
                    <a:pt x="3214357" y="566407"/>
                  </a:moveTo>
                  <a:lnTo>
                    <a:pt x="3208782" y="552945"/>
                  </a:lnTo>
                  <a:lnTo>
                    <a:pt x="3195320" y="547370"/>
                  </a:lnTo>
                  <a:lnTo>
                    <a:pt x="3181845" y="552945"/>
                  </a:lnTo>
                  <a:lnTo>
                    <a:pt x="3176270" y="566407"/>
                  </a:lnTo>
                  <a:lnTo>
                    <a:pt x="3181845" y="579882"/>
                  </a:lnTo>
                  <a:lnTo>
                    <a:pt x="3195320" y="585457"/>
                  </a:lnTo>
                  <a:lnTo>
                    <a:pt x="3208782" y="579882"/>
                  </a:lnTo>
                  <a:lnTo>
                    <a:pt x="3214357" y="566407"/>
                  </a:lnTo>
                  <a:close/>
                </a:path>
              </a:pathLst>
            </a:custGeom>
            <a:solidFill>
              <a:srgbClr val="2D2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977129" y="1096924"/>
            <a:ext cx="2410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За</a:t>
            </a:r>
            <a:r>
              <a:rPr sz="18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впливом</a:t>
            </a:r>
            <a:r>
              <a:rPr sz="18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держави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922202" y="1524596"/>
            <a:ext cx="3985895" cy="1390015"/>
            <a:chOff x="4922202" y="1524596"/>
            <a:chExt cx="3985895" cy="1390015"/>
          </a:xfrm>
        </p:grpSpPr>
        <p:sp>
          <p:nvSpPr>
            <p:cNvPr id="50" name="object 50"/>
            <p:cNvSpPr/>
            <p:nvPr/>
          </p:nvSpPr>
          <p:spPr>
            <a:xfrm>
              <a:off x="4935220" y="1537614"/>
              <a:ext cx="317500" cy="817880"/>
            </a:xfrm>
            <a:custGeom>
              <a:avLst/>
              <a:gdLst/>
              <a:ahLst/>
              <a:cxnLst/>
              <a:rect l="l" t="t" r="r" b="b"/>
              <a:pathLst>
                <a:path w="317500" h="817880">
                  <a:moveTo>
                    <a:pt x="0" y="0"/>
                  </a:moveTo>
                  <a:lnTo>
                    <a:pt x="0" y="817879"/>
                  </a:lnTo>
                  <a:lnTo>
                    <a:pt x="317500" y="81787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22456" y="1524863"/>
              <a:ext cx="343535" cy="843915"/>
            </a:xfrm>
            <a:custGeom>
              <a:avLst/>
              <a:gdLst/>
              <a:ahLst/>
              <a:cxnLst/>
              <a:rect l="l" t="t" r="r" b="b"/>
              <a:pathLst>
                <a:path w="343535" h="84391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43535" h="843914">
                  <a:moveTo>
                    <a:pt x="343014" y="830630"/>
                  </a:moveTo>
                  <a:lnTo>
                    <a:pt x="339280" y="821613"/>
                  </a:lnTo>
                  <a:lnTo>
                    <a:pt x="330263" y="817880"/>
                  </a:lnTo>
                  <a:lnTo>
                    <a:pt x="321233" y="821613"/>
                  </a:lnTo>
                  <a:lnTo>
                    <a:pt x="317500" y="830630"/>
                  </a:lnTo>
                  <a:lnTo>
                    <a:pt x="321233" y="839660"/>
                  </a:lnTo>
                  <a:lnTo>
                    <a:pt x="330263" y="843394"/>
                  </a:lnTo>
                  <a:lnTo>
                    <a:pt x="339280" y="839660"/>
                  </a:lnTo>
                  <a:lnTo>
                    <a:pt x="343014" y="83063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52720" y="1809394"/>
              <a:ext cx="3642360" cy="1092200"/>
            </a:xfrm>
            <a:custGeom>
              <a:avLst/>
              <a:gdLst/>
              <a:ahLst/>
              <a:cxnLst/>
              <a:rect l="l" t="t" r="r" b="b"/>
              <a:pathLst>
                <a:path w="3642359" h="1092200">
                  <a:moveTo>
                    <a:pt x="3554729" y="2539"/>
                  </a:moveTo>
                  <a:lnTo>
                    <a:pt x="86359" y="2539"/>
                  </a:lnTo>
                  <a:lnTo>
                    <a:pt x="81279" y="3810"/>
                  </a:lnTo>
                  <a:lnTo>
                    <a:pt x="76200" y="6350"/>
                  </a:lnTo>
                  <a:lnTo>
                    <a:pt x="69850" y="7620"/>
                  </a:lnTo>
                  <a:lnTo>
                    <a:pt x="49529" y="17779"/>
                  </a:lnTo>
                  <a:lnTo>
                    <a:pt x="45719" y="21589"/>
                  </a:lnTo>
                  <a:lnTo>
                    <a:pt x="40639" y="25400"/>
                  </a:lnTo>
                  <a:lnTo>
                    <a:pt x="33019" y="33020"/>
                  </a:lnTo>
                  <a:lnTo>
                    <a:pt x="27939" y="36829"/>
                  </a:lnTo>
                  <a:lnTo>
                    <a:pt x="25400" y="40639"/>
                  </a:lnTo>
                  <a:lnTo>
                    <a:pt x="17779" y="50800"/>
                  </a:lnTo>
                  <a:lnTo>
                    <a:pt x="15239" y="54610"/>
                  </a:lnTo>
                  <a:lnTo>
                    <a:pt x="7619" y="69850"/>
                  </a:lnTo>
                  <a:lnTo>
                    <a:pt x="6350" y="76200"/>
                  </a:lnTo>
                  <a:lnTo>
                    <a:pt x="3809" y="81279"/>
                  </a:lnTo>
                  <a:lnTo>
                    <a:pt x="2539" y="86360"/>
                  </a:lnTo>
                  <a:lnTo>
                    <a:pt x="1269" y="92710"/>
                  </a:lnTo>
                  <a:lnTo>
                    <a:pt x="1269" y="97789"/>
                  </a:lnTo>
                  <a:lnTo>
                    <a:pt x="0" y="104139"/>
                  </a:lnTo>
                  <a:lnTo>
                    <a:pt x="0" y="989329"/>
                  </a:lnTo>
                  <a:lnTo>
                    <a:pt x="1269" y="994410"/>
                  </a:lnTo>
                  <a:lnTo>
                    <a:pt x="1269" y="999489"/>
                  </a:lnTo>
                  <a:lnTo>
                    <a:pt x="2539" y="1005839"/>
                  </a:lnTo>
                  <a:lnTo>
                    <a:pt x="3809" y="1010920"/>
                  </a:lnTo>
                  <a:lnTo>
                    <a:pt x="6350" y="1017270"/>
                  </a:lnTo>
                  <a:lnTo>
                    <a:pt x="7619" y="1022350"/>
                  </a:lnTo>
                  <a:lnTo>
                    <a:pt x="17779" y="1042670"/>
                  </a:lnTo>
                  <a:lnTo>
                    <a:pt x="21589" y="1046479"/>
                  </a:lnTo>
                  <a:lnTo>
                    <a:pt x="25400" y="1051560"/>
                  </a:lnTo>
                  <a:lnTo>
                    <a:pt x="27939" y="1056639"/>
                  </a:lnTo>
                  <a:lnTo>
                    <a:pt x="33019" y="1060450"/>
                  </a:lnTo>
                  <a:lnTo>
                    <a:pt x="40639" y="1068070"/>
                  </a:lnTo>
                  <a:lnTo>
                    <a:pt x="45719" y="1070610"/>
                  </a:lnTo>
                  <a:lnTo>
                    <a:pt x="49529" y="1074420"/>
                  </a:lnTo>
                  <a:lnTo>
                    <a:pt x="54609" y="1076960"/>
                  </a:lnTo>
                  <a:lnTo>
                    <a:pt x="59689" y="1080770"/>
                  </a:lnTo>
                  <a:lnTo>
                    <a:pt x="64769" y="1083310"/>
                  </a:lnTo>
                  <a:lnTo>
                    <a:pt x="69850" y="1084579"/>
                  </a:lnTo>
                  <a:lnTo>
                    <a:pt x="76200" y="1087120"/>
                  </a:lnTo>
                  <a:lnTo>
                    <a:pt x="86359" y="1089660"/>
                  </a:lnTo>
                  <a:lnTo>
                    <a:pt x="92709" y="1090929"/>
                  </a:lnTo>
                  <a:lnTo>
                    <a:pt x="97789" y="1090929"/>
                  </a:lnTo>
                  <a:lnTo>
                    <a:pt x="104139" y="1092200"/>
                  </a:lnTo>
                  <a:lnTo>
                    <a:pt x="3538220" y="1092200"/>
                  </a:lnTo>
                  <a:lnTo>
                    <a:pt x="3544570" y="1090929"/>
                  </a:lnTo>
                  <a:lnTo>
                    <a:pt x="3549650" y="1089660"/>
                  </a:lnTo>
                  <a:lnTo>
                    <a:pt x="3556000" y="1089660"/>
                  </a:lnTo>
                  <a:lnTo>
                    <a:pt x="3561079" y="1088389"/>
                  </a:lnTo>
                  <a:lnTo>
                    <a:pt x="3566159" y="1085850"/>
                  </a:lnTo>
                  <a:lnTo>
                    <a:pt x="3572509" y="1084579"/>
                  </a:lnTo>
                  <a:lnTo>
                    <a:pt x="3616959" y="1051560"/>
                  </a:lnTo>
                  <a:lnTo>
                    <a:pt x="3636009" y="1016000"/>
                  </a:lnTo>
                  <a:lnTo>
                    <a:pt x="3638550" y="1010920"/>
                  </a:lnTo>
                  <a:lnTo>
                    <a:pt x="3639820" y="1005839"/>
                  </a:lnTo>
                  <a:lnTo>
                    <a:pt x="3639820" y="999489"/>
                  </a:lnTo>
                  <a:lnTo>
                    <a:pt x="3641089" y="994410"/>
                  </a:lnTo>
                  <a:lnTo>
                    <a:pt x="3642359" y="988060"/>
                  </a:lnTo>
                  <a:lnTo>
                    <a:pt x="3641089" y="109220"/>
                  </a:lnTo>
                  <a:lnTo>
                    <a:pt x="3641089" y="97789"/>
                  </a:lnTo>
                  <a:lnTo>
                    <a:pt x="3639820" y="92710"/>
                  </a:lnTo>
                  <a:lnTo>
                    <a:pt x="3638550" y="86360"/>
                  </a:lnTo>
                  <a:lnTo>
                    <a:pt x="3636009" y="76200"/>
                  </a:lnTo>
                  <a:lnTo>
                    <a:pt x="3634739" y="69850"/>
                  </a:lnTo>
                  <a:lnTo>
                    <a:pt x="3627120" y="54610"/>
                  </a:lnTo>
                  <a:lnTo>
                    <a:pt x="3623309" y="50800"/>
                  </a:lnTo>
                  <a:lnTo>
                    <a:pt x="3620770" y="45720"/>
                  </a:lnTo>
                  <a:lnTo>
                    <a:pt x="3616959" y="40639"/>
                  </a:lnTo>
                  <a:lnTo>
                    <a:pt x="3601720" y="25400"/>
                  </a:lnTo>
                  <a:lnTo>
                    <a:pt x="3591559" y="17779"/>
                  </a:lnTo>
                  <a:lnTo>
                    <a:pt x="3586479" y="15239"/>
                  </a:lnTo>
                  <a:lnTo>
                    <a:pt x="3582670" y="12700"/>
                  </a:lnTo>
                  <a:lnTo>
                    <a:pt x="3576320" y="10160"/>
                  </a:lnTo>
                  <a:lnTo>
                    <a:pt x="3571239" y="7620"/>
                  </a:lnTo>
                  <a:lnTo>
                    <a:pt x="3566159" y="6350"/>
                  </a:lnTo>
                  <a:lnTo>
                    <a:pt x="3559809" y="3810"/>
                  </a:lnTo>
                  <a:lnTo>
                    <a:pt x="3554729" y="2539"/>
                  </a:lnTo>
                  <a:close/>
                </a:path>
                <a:path w="3642359" h="1092200">
                  <a:moveTo>
                    <a:pt x="3538220" y="0"/>
                  </a:moveTo>
                  <a:lnTo>
                    <a:pt x="104139" y="0"/>
                  </a:lnTo>
                  <a:lnTo>
                    <a:pt x="97789" y="1270"/>
                  </a:lnTo>
                  <a:lnTo>
                    <a:pt x="92709" y="2539"/>
                  </a:lnTo>
                  <a:lnTo>
                    <a:pt x="3549650" y="2539"/>
                  </a:lnTo>
                  <a:lnTo>
                    <a:pt x="3543300" y="1270"/>
                  </a:lnTo>
                  <a:lnTo>
                    <a:pt x="3538220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52720" y="1809394"/>
              <a:ext cx="3642360" cy="1092200"/>
            </a:xfrm>
            <a:custGeom>
              <a:avLst/>
              <a:gdLst/>
              <a:ahLst/>
              <a:cxnLst/>
              <a:rect l="l" t="t" r="r" b="b"/>
              <a:pathLst>
                <a:path w="3642359" h="1092200">
                  <a:moveTo>
                    <a:pt x="0" y="109220"/>
                  </a:moveTo>
                  <a:lnTo>
                    <a:pt x="0" y="104139"/>
                  </a:lnTo>
                  <a:lnTo>
                    <a:pt x="1269" y="97789"/>
                  </a:lnTo>
                  <a:lnTo>
                    <a:pt x="1269" y="92710"/>
                  </a:lnTo>
                  <a:lnTo>
                    <a:pt x="2539" y="86360"/>
                  </a:lnTo>
                  <a:lnTo>
                    <a:pt x="3809" y="81279"/>
                  </a:lnTo>
                  <a:lnTo>
                    <a:pt x="6350" y="76200"/>
                  </a:lnTo>
                  <a:lnTo>
                    <a:pt x="7619" y="69850"/>
                  </a:lnTo>
                  <a:lnTo>
                    <a:pt x="10159" y="64770"/>
                  </a:lnTo>
                  <a:lnTo>
                    <a:pt x="12700" y="59689"/>
                  </a:lnTo>
                  <a:lnTo>
                    <a:pt x="15239" y="54610"/>
                  </a:lnTo>
                  <a:lnTo>
                    <a:pt x="17779" y="50800"/>
                  </a:lnTo>
                  <a:lnTo>
                    <a:pt x="21589" y="45720"/>
                  </a:lnTo>
                  <a:lnTo>
                    <a:pt x="25400" y="40639"/>
                  </a:lnTo>
                  <a:lnTo>
                    <a:pt x="27939" y="36829"/>
                  </a:lnTo>
                  <a:lnTo>
                    <a:pt x="33019" y="33020"/>
                  </a:lnTo>
                  <a:lnTo>
                    <a:pt x="36829" y="29210"/>
                  </a:lnTo>
                  <a:lnTo>
                    <a:pt x="40639" y="25400"/>
                  </a:lnTo>
                  <a:lnTo>
                    <a:pt x="45719" y="21589"/>
                  </a:lnTo>
                  <a:lnTo>
                    <a:pt x="49529" y="17779"/>
                  </a:lnTo>
                  <a:lnTo>
                    <a:pt x="54609" y="15239"/>
                  </a:lnTo>
                  <a:lnTo>
                    <a:pt x="59689" y="12700"/>
                  </a:lnTo>
                  <a:lnTo>
                    <a:pt x="64769" y="10160"/>
                  </a:lnTo>
                  <a:lnTo>
                    <a:pt x="69850" y="7620"/>
                  </a:lnTo>
                  <a:lnTo>
                    <a:pt x="76200" y="6350"/>
                  </a:lnTo>
                  <a:lnTo>
                    <a:pt x="81279" y="3810"/>
                  </a:lnTo>
                  <a:lnTo>
                    <a:pt x="86359" y="2539"/>
                  </a:lnTo>
                  <a:lnTo>
                    <a:pt x="92709" y="2539"/>
                  </a:lnTo>
                  <a:lnTo>
                    <a:pt x="97789" y="1270"/>
                  </a:lnTo>
                  <a:lnTo>
                    <a:pt x="104139" y="0"/>
                  </a:lnTo>
                  <a:lnTo>
                    <a:pt x="109219" y="0"/>
                  </a:lnTo>
                  <a:lnTo>
                    <a:pt x="3531870" y="0"/>
                  </a:lnTo>
                  <a:lnTo>
                    <a:pt x="3538220" y="0"/>
                  </a:lnTo>
                  <a:lnTo>
                    <a:pt x="3543300" y="1270"/>
                  </a:lnTo>
                  <a:lnTo>
                    <a:pt x="3549650" y="2539"/>
                  </a:lnTo>
                  <a:lnTo>
                    <a:pt x="3554729" y="2539"/>
                  </a:lnTo>
                  <a:lnTo>
                    <a:pt x="3559809" y="3810"/>
                  </a:lnTo>
                  <a:lnTo>
                    <a:pt x="3566159" y="6350"/>
                  </a:lnTo>
                  <a:lnTo>
                    <a:pt x="3571239" y="7620"/>
                  </a:lnTo>
                  <a:lnTo>
                    <a:pt x="3576320" y="10160"/>
                  </a:lnTo>
                  <a:lnTo>
                    <a:pt x="3582670" y="12700"/>
                  </a:lnTo>
                  <a:lnTo>
                    <a:pt x="3586479" y="15239"/>
                  </a:lnTo>
                  <a:lnTo>
                    <a:pt x="3591559" y="17779"/>
                  </a:lnTo>
                  <a:lnTo>
                    <a:pt x="3596639" y="21589"/>
                  </a:lnTo>
                  <a:lnTo>
                    <a:pt x="3601720" y="25400"/>
                  </a:lnTo>
                  <a:lnTo>
                    <a:pt x="3605529" y="29210"/>
                  </a:lnTo>
                  <a:lnTo>
                    <a:pt x="3609339" y="33020"/>
                  </a:lnTo>
                  <a:lnTo>
                    <a:pt x="3613150" y="36829"/>
                  </a:lnTo>
                  <a:lnTo>
                    <a:pt x="3616959" y="40639"/>
                  </a:lnTo>
                  <a:lnTo>
                    <a:pt x="3620770" y="45720"/>
                  </a:lnTo>
                  <a:lnTo>
                    <a:pt x="3623309" y="50800"/>
                  </a:lnTo>
                  <a:lnTo>
                    <a:pt x="3627120" y="54610"/>
                  </a:lnTo>
                  <a:lnTo>
                    <a:pt x="3629659" y="59689"/>
                  </a:lnTo>
                  <a:lnTo>
                    <a:pt x="3632200" y="64770"/>
                  </a:lnTo>
                  <a:lnTo>
                    <a:pt x="3634739" y="69850"/>
                  </a:lnTo>
                  <a:lnTo>
                    <a:pt x="3636009" y="76200"/>
                  </a:lnTo>
                  <a:lnTo>
                    <a:pt x="3637279" y="81279"/>
                  </a:lnTo>
                  <a:lnTo>
                    <a:pt x="3638550" y="86360"/>
                  </a:lnTo>
                  <a:lnTo>
                    <a:pt x="3639820" y="92710"/>
                  </a:lnTo>
                  <a:lnTo>
                    <a:pt x="3641089" y="97789"/>
                  </a:lnTo>
                  <a:lnTo>
                    <a:pt x="3641089" y="104139"/>
                  </a:lnTo>
                  <a:lnTo>
                    <a:pt x="3641089" y="109220"/>
                  </a:lnTo>
                  <a:lnTo>
                    <a:pt x="3642359" y="982979"/>
                  </a:lnTo>
                  <a:lnTo>
                    <a:pt x="3642359" y="988060"/>
                  </a:lnTo>
                  <a:lnTo>
                    <a:pt x="3641089" y="994410"/>
                  </a:lnTo>
                  <a:lnTo>
                    <a:pt x="3639820" y="999489"/>
                  </a:lnTo>
                  <a:lnTo>
                    <a:pt x="3639820" y="1005839"/>
                  </a:lnTo>
                  <a:lnTo>
                    <a:pt x="3638550" y="1010920"/>
                  </a:lnTo>
                  <a:lnTo>
                    <a:pt x="3636009" y="1016000"/>
                  </a:lnTo>
                  <a:lnTo>
                    <a:pt x="3634739" y="1022350"/>
                  </a:lnTo>
                  <a:lnTo>
                    <a:pt x="3632200" y="1027429"/>
                  </a:lnTo>
                  <a:lnTo>
                    <a:pt x="3629659" y="1032510"/>
                  </a:lnTo>
                  <a:lnTo>
                    <a:pt x="3627120" y="1037589"/>
                  </a:lnTo>
                  <a:lnTo>
                    <a:pt x="3609339" y="1059179"/>
                  </a:lnTo>
                  <a:lnTo>
                    <a:pt x="3605529" y="1062989"/>
                  </a:lnTo>
                  <a:lnTo>
                    <a:pt x="3601720" y="1066800"/>
                  </a:lnTo>
                  <a:lnTo>
                    <a:pt x="3596639" y="1070610"/>
                  </a:lnTo>
                  <a:lnTo>
                    <a:pt x="3591559" y="1074420"/>
                  </a:lnTo>
                  <a:lnTo>
                    <a:pt x="3587750" y="1076960"/>
                  </a:lnTo>
                  <a:lnTo>
                    <a:pt x="3582670" y="1079500"/>
                  </a:lnTo>
                  <a:lnTo>
                    <a:pt x="3577589" y="1082039"/>
                  </a:lnTo>
                  <a:lnTo>
                    <a:pt x="3572509" y="1084579"/>
                  </a:lnTo>
                  <a:lnTo>
                    <a:pt x="3566159" y="1085850"/>
                  </a:lnTo>
                  <a:lnTo>
                    <a:pt x="3561079" y="1088389"/>
                  </a:lnTo>
                  <a:lnTo>
                    <a:pt x="3556000" y="1089660"/>
                  </a:lnTo>
                  <a:lnTo>
                    <a:pt x="3549650" y="1089660"/>
                  </a:lnTo>
                  <a:lnTo>
                    <a:pt x="3544570" y="1090929"/>
                  </a:lnTo>
                  <a:lnTo>
                    <a:pt x="3538220" y="1092200"/>
                  </a:lnTo>
                  <a:lnTo>
                    <a:pt x="3533139" y="1092200"/>
                  </a:lnTo>
                  <a:lnTo>
                    <a:pt x="109219" y="1092200"/>
                  </a:lnTo>
                  <a:lnTo>
                    <a:pt x="104139" y="1092200"/>
                  </a:lnTo>
                  <a:lnTo>
                    <a:pt x="97789" y="1090929"/>
                  </a:lnTo>
                  <a:lnTo>
                    <a:pt x="92709" y="1090929"/>
                  </a:lnTo>
                  <a:lnTo>
                    <a:pt x="86359" y="1089660"/>
                  </a:lnTo>
                  <a:lnTo>
                    <a:pt x="81279" y="1088389"/>
                  </a:lnTo>
                  <a:lnTo>
                    <a:pt x="76200" y="1087120"/>
                  </a:lnTo>
                  <a:lnTo>
                    <a:pt x="69850" y="1084579"/>
                  </a:lnTo>
                  <a:lnTo>
                    <a:pt x="64769" y="1083310"/>
                  </a:lnTo>
                  <a:lnTo>
                    <a:pt x="59689" y="1080770"/>
                  </a:lnTo>
                  <a:lnTo>
                    <a:pt x="54609" y="1076960"/>
                  </a:lnTo>
                  <a:lnTo>
                    <a:pt x="49529" y="1074420"/>
                  </a:lnTo>
                  <a:lnTo>
                    <a:pt x="45719" y="1070610"/>
                  </a:lnTo>
                  <a:lnTo>
                    <a:pt x="40639" y="1068070"/>
                  </a:lnTo>
                  <a:lnTo>
                    <a:pt x="36829" y="1064260"/>
                  </a:lnTo>
                  <a:lnTo>
                    <a:pt x="33019" y="1060450"/>
                  </a:lnTo>
                  <a:lnTo>
                    <a:pt x="27939" y="1056639"/>
                  </a:lnTo>
                  <a:lnTo>
                    <a:pt x="25400" y="1051560"/>
                  </a:lnTo>
                  <a:lnTo>
                    <a:pt x="21589" y="1046479"/>
                  </a:lnTo>
                  <a:lnTo>
                    <a:pt x="17779" y="1042670"/>
                  </a:lnTo>
                  <a:lnTo>
                    <a:pt x="15239" y="1037589"/>
                  </a:lnTo>
                  <a:lnTo>
                    <a:pt x="12700" y="1032510"/>
                  </a:lnTo>
                  <a:lnTo>
                    <a:pt x="10159" y="1027429"/>
                  </a:lnTo>
                  <a:lnTo>
                    <a:pt x="7619" y="1022350"/>
                  </a:lnTo>
                  <a:lnTo>
                    <a:pt x="6350" y="1017270"/>
                  </a:lnTo>
                  <a:lnTo>
                    <a:pt x="3809" y="1010920"/>
                  </a:lnTo>
                  <a:lnTo>
                    <a:pt x="2539" y="1005839"/>
                  </a:lnTo>
                  <a:lnTo>
                    <a:pt x="1269" y="999489"/>
                  </a:lnTo>
                  <a:lnTo>
                    <a:pt x="1269" y="994410"/>
                  </a:lnTo>
                  <a:lnTo>
                    <a:pt x="0" y="989329"/>
                  </a:lnTo>
                  <a:lnTo>
                    <a:pt x="0" y="982979"/>
                  </a:lnTo>
                  <a:lnTo>
                    <a:pt x="0" y="10922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39956" y="1796643"/>
              <a:ext cx="3668395" cy="1118235"/>
            </a:xfrm>
            <a:custGeom>
              <a:avLst/>
              <a:gdLst/>
              <a:ahLst/>
              <a:cxnLst/>
              <a:rect l="l" t="t" r="r" b="b"/>
              <a:pathLst>
                <a:path w="3668395" h="11182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668395" h="1118235">
                  <a:moveTo>
                    <a:pt x="3667874" y="1104950"/>
                  </a:moveTo>
                  <a:lnTo>
                    <a:pt x="3664140" y="1095933"/>
                  </a:lnTo>
                  <a:lnTo>
                    <a:pt x="3655123" y="1092200"/>
                  </a:lnTo>
                  <a:lnTo>
                    <a:pt x="3646093" y="1095933"/>
                  </a:lnTo>
                  <a:lnTo>
                    <a:pt x="3642360" y="1104950"/>
                  </a:lnTo>
                  <a:lnTo>
                    <a:pt x="3646093" y="1113980"/>
                  </a:lnTo>
                  <a:lnTo>
                    <a:pt x="3655123" y="1117714"/>
                  </a:lnTo>
                  <a:lnTo>
                    <a:pt x="3664140" y="1113980"/>
                  </a:lnTo>
                  <a:lnTo>
                    <a:pt x="3667874" y="11049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356859" y="2030374"/>
            <a:ext cx="3462654" cy="6223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065" marR="5080" algn="ctr">
              <a:lnSpc>
                <a:spcPts val="1510"/>
              </a:lnSpc>
              <a:spcBef>
                <a:spcPts val="290"/>
              </a:spcBef>
            </a:pP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Регульована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ціна</a:t>
            </a:r>
            <a:r>
              <a:rPr sz="1400" b="1" spc="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ціна, на </a:t>
            </a:r>
            <a:r>
              <a:rPr sz="1400" spc="-10" dirty="0">
                <a:latin typeface="Arial"/>
                <a:cs typeface="Arial"/>
              </a:rPr>
              <a:t>формування </a:t>
            </a:r>
            <a:r>
              <a:rPr sz="1400" dirty="0">
                <a:latin typeface="Arial"/>
                <a:cs typeface="Arial"/>
              </a:rPr>
              <a:t>якої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органи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державного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управління </a:t>
            </a:r>
            <a:r>
              <a:rPr sz="1400" dirty="0">
                <a:latin typeface="Arial"/>
                <a:cs typeface="Arial"/>
              </a:rPr>
              <a:t>накладають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певні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обмеження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22202" y="1524596"/>
            <a:ext cx="4091304" cy="2753995"/>
            <a:chOff x="4922202" y="1524596"/>
            <a:chExt cx="4091304" cy="2753995"/>
          </a:xfrm>
        </p:grpSpPr>
        <p:sp>
          <p:nvSpPr>
            <p:cNvPr id="57" name="object 57"/>
            <p:cNvSpPr/>
            <p:nvPr/>
          </p:nvSpPr>
          <p:spPr>
            <a:xfrm>
              <a:off x="4935220" y="1537614"/>
              <a:ext cx="317500" cy="2183130"/>
            </a:xfrm>
            <a:custGeom>
              <a:avLst/>
              <a:gdLst/>
              <a:ahLst/>
              <a:cxnLst/>
              <a:rect l="l" t="t" r="r" b="b"/>
              <a:pathLst>
                <a:path w="317500" h="2183129">
                  <a:moveTo>
                    <a:pt x="0" y="0"/>
                  </a:moveTo>
                  <a:lnTo>
                    <a:pt x="0" y="2183129"/>
                  </a:lnTo>
                  <a:lnTo>
                    <a:pt x="317500" y="218312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22456" y="1524863"/>
              <a:ext cx="343535" cy="2209165"/>
            </a:xfrm>
            <a:custGeom>
              <a:avLst/>
              <a:gdLst/>
              <a:ahLst/>
              <a:cxnLst/>
              <a:rect l="l" t="t" r="r" b="b"/>
              <a:pathLst>
                <a:path w="343535" h="220916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43535" h="2209165">
                  <a:moveTo>
                    <a:pt x="343014" y="2195880"/>
                  </a:moveTo>
                  <a:lnTo>
                    <a:pt x="339280" y="2186863"/>
                  </a:lnTo>
                  <a:lnTo>
                    <a:pt x="330263" y="2183130"/>
                  </a:lnTo>
                  <a:lnTo>
                    <a:pt x="321233" y="2186863"/>
                  </a:lnTo>
                  <a:lnTo>
                    <a:pt x="317500" y="2195880"/>
                  </a:lnTo>
                  <a:lnTo>
                    <a:pt x="321233" y="2204910"/>
                  </a:lnTo>
                  <a:lnTo>
                    <a:pt x="330263" y="2208644"/>
                  </a:lnTo>
                  <a:lnTo>
                    <a:pt x="339280" y="2204910"/>
                  </a:lnTo>
                  <a:lnTo>
                    <a:pt x="343014" y="219588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52720" y="3174644"/>
              <a:ext cx="3747770" cy="1090930"/>
            </a:xfrm>
            <a:custGeom>
              <a:avLst/>
              <a:gdLst/>
              <a:ahLst/>
              <a:cxnLst/>
              <a:rect l="l" t="t" r="r" b="b"/>
              <a:pathLst>
                <a:path w="3747770" h="1090929">
                  <a:moveTo>
                    <a:pt x="3649979" y="0"/>
                  </a:moveTo>
                  <a:lnTo>
                    <a:pt x="97789" y="0"/>
                  </a:lnTo>
                  <a:lnTo>
                    <a:pt x="92709" y="1270"/>
                  </a:lnTo>
                  <a:lnTo>
                    <a:pt x="86359" y="2539"/>
                  </a:lnTo>
                  <a:lnTo>
                    <a:pt x="81279" y="3810"/>
                  </a:lnTo>
                  <a:lnTo>
                    <a:pt x="74929" y="5079"/>
                  </a:lnTo>
                  <a:lnTo>
                    <a:pt x="69850" y="6350"/>
                  </a:lnTo>
                  <a:lnTo>
                    <a:pt x="54609" y="13970"/>
                  </a:lnTo>
                  <a:lnTo>
                    <a:pt x="49529" y="17779"/>
                  </a:lnTo>
                  <a:lnTo>
                    <a:pt x="44450" y="20320"/>
                  </a:lnTo>
                  <a:lnTo>
                    <a:pt x="40639" y="24129"/>
                  </a:lnTo>
                  <a:lnTo>
                    <a:pt x="35559" y="27939"/>
                  </a:lnTo>
                  <a:lnTo>
                    <a:pt x="24129" y="39370"/>
                  </a:lnTo>
                  <a:lnTo>
                    <a:pt x="20319" y="44450"/>
                  </a:lnTo>
                  <a:lnTo>
                    <a:pt x="15239" y="54610"/>
                  </a:lnTo>
                  <a:lnTo>
                    <a:pt x="11429" y="59689"/>
                  </a:lnTo>
                  <a:lnTo>
                    <a:pt x="8889" y="64770"/>
                  </a:lnTo>
                  <a:lnTo>
                    <a:pt x="7619" y="69850"/>
                  </a:lnTo>
                  <a:lnTo>
                    <a:pt x="5079" y="74929"/>
                  </a:lnTo>
                  <a:lnTo>
                    <a:pt x="3809" y="81279"/>
                  </a:lnTo>
                  <a:lnTo>
                    <a:pt x="1269" y="91439"/>
                  </a:lnTo>
                  <a:lnTo>
                    <a:pt x="1269" y="97789"/>
                  </a:lnTo>
                  <a:lnTo>
                    <a:pt x="0" y="102870"/>
                  </a:lnTo>
                  <a:lnTo>
                    <a:pt x="0" y="988060"/>
                  </a:lnTo>
                  <a:lnTo>
                    <a:pt x="1269" y="993139"/>
                  </a:lnTo>
                  <a:lnTo>
                    <a:pt x="1269" y="999489"/>
                  </a:lnTo>
                  <a:lnTo>
                    <a:pt x="3809" y="1009650"/>
                  </a:lnTo>
                  <a:lnTo>
                    <a:pt x="5079" y="1016000"/>
                  </a:lnTo>
                  <a:lnTo>
                    <a:pt x="7619" y="1021080"/>
                  </a:lnTo>
                  <a:lnTo>
                    <a:pt x="8889" y="1026160"/>
                  </a:lnTo>
                  <a:lnTo>
                    <a:pt x="11429" y="1031239"/>
                  </a:lnTo>
                  <a:lnTo>
                    <a:pt x="15239" y="1036319"/>
                  </a:lnTo>
                  <a:lnTo>
                    <a:pt x="20319" y="1046480"/>
                  </a:lnTo>
                  <a:lnTo>
                    <a:pt x="24129" y="1050289"/>
                  </a:lnTo>
                  <a:lnTo>
                    <a:pt x="27939" y="1055370"/>
                  </a:lnTo>
                  <a:lnTo>
                    <a:pt x="35559" y="1062989"/>
                  </a:lnTo>
                  <a:lnTo>
                    <a:pt x="40639" y="1066800"/>
                  </a:lnTo>
                  <a:lnTo>
                    <a:pt x="44450" y="1070610"/>
                  </a:lnTo>
                  <a:lnTo>
                    <a:pt x="49529" y="1073150"/>
                  </a:lnTo>
                  <a:lnTo>
                    <a:pt x="54609" y="1076960"/>
                  </a:lnTo>
                  <a:lnTo>
                    <a:pt x="69850" y="1084580"/>
                  </a:lnTo>
                  <a:lnTo>
                    <a:pt x="74929" y="1085850"/>
                  </a:lnTo>
                  <a:lnTo>
                    <a:pt x="81279" y="1087120"/>
                  </a:lnTo>
                  <a:lnTo>
                    <a:pt x="86359" y="1088389"/>
                  </a:lnTo>
                  <a:lnTo>
                    <a:pt x="92709" y="1089660"/>
                  </a:lnTo>
                  <a:lnTo>
                    <a:pt x="97789" y="1090930"/>
                  </a:lnTo>
                  <a:lnTo>
                    <a:pt x="3644900" y="1090930"/>
                  </a:lnTo>
                  <a:lnTo>
                    <a:pt x="3649979" y="1089660"/>
                  </a:lnTo>
                  <a:lnTo>
                    <a:pt x="3655059" y="1089660"/>
                  </a:lnTo>
                  <a:lnTo>
                    <a:pt x="3661409" y="1088389"/>
                  </a:lnTo>
                  <a:lnTo>
                    <a:pt x="3666489" y="1087120"/>
                  </a:lnTo>
                  <a:lnTo>
                    <a:pt x="3672839" y="1085850"/>
                  </a:lnTo>
                  <a:lnTo>
                    <a:pt x="3677920" y="1083310"/>
                  </a:lnTo>
                  <a:lnTo>
                    <a:pt x="3683000" y="1082039"/>
                  </a:lnTo>
                  <a:lnTo>
                    <a:pt x="3688079" y="1079500"/>
                  </a:lnTo>
                  <a:lnTo>
                    <a:pt x="3693159" y="1075689"/>
                  </a:lnTo>
                  <a:lnTo>
                    <a:pt x="3698239" y="1073150"/>
                  </a:lnTo>
                  <a:lnTo>
                    <a:pt x="3702050" y="1069339"/>
                  </a:lnTo>
                  <a:lnTo>
                    <a:pt x="3707129" y="1066800"/>
                  </a:lnTo>
                  <a:lnTo>
                    <a:pt x="3712209" y="1062989"/>
                  </a:lnTo>
                  <a:lnTo>
                    <a:pt x="3719829" y="1055370"/>
                  </a:lnTo>
                  <a:lnTo>
                    <a:pt x="3723639" y="1050289"/>
                  </a:lnTo>
                  <a:lnTo>
                    <a:pt x="3726179" y="1045210"/>
                  </a:lnTo>
                  <a:lnTo>
                    <a:pt x="3729989" y="1041400"/>
                  </a:lnTo>
                  <a:lnTo>
                    <a:pt x="3732529" y="1036319"/>
                  </a:lnTo>
                  <a:lnTo>
                    <a:pt x="3736339" y="1031239"/>
                  </a:lnTo>
                  <a:lnTo>
                    <a:pt x="3738879" y="1026160"/>
                  </a:lnTo>
                  <a:lnTo>
                    <a:pt x="3740150" y="1021080"/>
                  </a:lnTo>
                  <a:lnTo>
                    <a:pt x="3742689" y="1016000"/>
                  </a:lnTo>
                  <a:lnTo>
                    <a:pt x="3743959" y="1009650"/>
                  </a:lnTo>
                  <a:lnTo>
                    <a:pt x="3745229" y="1004569"/>
                  </a:lnTo>
                  <a:lnTo>
                    <a:pt x="3746500" y="998219"/>
                  </a:lnTo>
                  <a:lnTo>
                    <a:pt x="3746500" y="993139"/>
                  </a:lnTo>
                  <a:lnTo>
                    <a:pt x="3747770" y="988060"/>
                  </a:lnTo>
                  <a:lnTo>
                    <a:pt x="3747770" y="102870"/>
                  </a:lnTo>
                  <a:lnTo>
                    <a:pt x="3746500" y="97789"/>
                  </a:lnTo>
                  <a:lnTo>
                    <a:pt x="3745229" y="91439"/>
                  </a:lnTo>
                  <a:lnTo>
                    <a:pt x="3745229" y="86360"/>
                  </a:lnTo>
                  <a:lnTo>
                    <a:pt x="3743959" y="81279"/>
                  </a:lnTo>
                  <a:lnTo>
                    <a:pt x="3741420" y="74929"/>
                  </a:lnTo>
                  <a:lnTo>
                    <a:pt x="3740150" y="69850"/>
                  </a:lnTo>
                  <a:lnTo>
                    <a:pt x="3729989" y="49529"/>
                  </a:lnTo>
                  <a:lnTo>
                    <a:pt x="3722370" y="39370"/>
                  </a:lnTo>
                  <a:lnTo>
                    <a:pt x="3719829" y="35560"/>
                  </a:lnTo>
                  <a:lnTo>
                    <a:pt x="3714750" y="31750"/>
                  </a:lnTo>
                  <a:lnTo>
                    <a:pt x="3707129" y="24129"/>
                  </a:lnTo>
                  <a:lnTo>
                    <a:pt x="3702050" y="20320"/>
                  </a:lnTo>
                  <a:lnTo>
                    <a:pt x="3696970" y="17779"/>
                  </a:lnTo>
                  <a:lnTo>
                    <a:pt x="3693159" y="13970"/>
                  </a:lnTo>
                  <a:lnTo>
                    <a:pt x="3677920" y="6350"/>
                  </a:lnTo>
                  <a:lnTo>
                    <a:pt x="3671570" y="5079"/>
                  </a:lnTo>
                  <a:lnTo>
                    <a:pt x="3661409" y="2539"/>
                  </a:lnTo>
                  <a:lnTo>
                    <a:pt x="3655059" y="1270"/>
                  </a:lnTo>
                  <a:lnTo>
                    <a:pt x="3649979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252720" y="3174644"/>
              <a:ext cx="3747770" cy="1090930"/>
            </a:xfrm>
            <a:custGeom>
              <a:avLst/>
              <a:gdLst/>
              <a:ahLst/>
              <a:cxnLst/>
              <a:rect l="l" t="t" r="r" b="b"/>
              <a:pathLst>
                <a:path w="3747770" h="1090929">
                  <a:moveTo>
                    <a:pt x="0" y="109220"/>
                  </a:moveTo>
                  <a:lnTo>
                    <a:pt x="0" y="102870"/>
                  </a:lnTo>
                  <a:lnTo>
                    <a:pt x="1269" y="97789"/>
                  </a:lnTo>
                  <a:lnTo>
                    <a:pt x="1269" y="91439"/>
                  </a:lnTo>
                  <a:lnTo>
                    <a:pt x="2539" y="86360"/>
                  </a:lnTo>
                  <a:lnTo>
                    <a:pt x="3809" y="81279"/>
                  </a:lnTo>
                  <a:lnTo>
                    <a:pt x="5079" y="74929"/>
                  </a:lnTo>
                  <a:lnTo>
                    <a:pt x="7619" y="69850"/>
                  </a:lnTo>
                  <a:lnTo>
                    <a:pt x="8889" y="64770"/>
                  </a:lnTo>
                  <a:lnTo>
                    <a:pt x="11429" y="59689"/>
                  </a:lnTo>
                  <a:lnTo>
                    <a:pt x="15239" y="54610"/>
                  </a:lnTo>
                  <a:lnTo>
                    <a:pt x="17779" y="49529"/>
                  </a:lnTo>
                  <a:lnTo>
                    <a:pt x="20319" y="44450"/>
                  </a:lnTo>
                  <a:lnTo>
                    <a:pt x="24129" y="39370"/>
                  </a:lnTo>
                  <a:lnTo>
                    <a:pt x="27939" y="35560"/>
                  </a:lnTo>
                  <a:lnTo>
                    <a:pt x="31750" y="31750"/>
                  </a:lnTo>
                  <a:lnTo>
                    <a:pt x="35559" y="27939"/>
                  </a:lnTo>
                  <a:lnTo>
                    <a:pt x="40639" y="24129"/>
                  </a:lnTo>
                  <a:lnTo>
                    <a:pt x="44450" y="20320"/>
                  </a:lnTo>
                  <a:lnTo>
                    <a:pt x="49529" y="17779"/>
                  </a:lnTo>
                  <a:lnTo>
                    <a:pt x="54609" y="13970"/>
                  </a:lnTo>
                  <a:lnTo>
                    <a:pt x="59689" y="11429"/>
                  </a:lnTo>
                  <a:lnTo>
                    <a:pt x="64769" y="8889"/>
                  </a:lnTo>
                  <a:lnTo>
                    <a:pt x="69850" y="6350"/>
                  </a:lnTo>
                  <a:lnTo>
                    <a:pt x="74929" y="5079"/>
                  </a:lnTo>
                  <a:lnTo>
                    <a:pt x="81279" y="3810"/>
                  </a:lnTo>
                  <a:lnTo>
                    <a:pt x="86359" y="2539"/>
                  </a:lnTo>
                  <a:lnTo>
                    <a:pt x="92709" y="1270"/>
                  </a:lnTo>
                  <a:lnTo>
                    <a:pt x="97789" y="0"/>
                  </a:lnTo>
                  <a:lnTo>
                    <a:pt x="102869" y="0"/>
                  </a:lnTo>
                  <a:lnTo>
                    <a:pt x="3638550" y="0"/>
                  </a:lnTo>
                  <a:lnTo>
                    <a:pt x="3649979" y="0"/>
                  </a:lnTo>
                  <a:lnTo>
                    <a:pt x="3655059" y="1270"/>
                  </a:lnTo>
                  <a:lnTo>
                    <a:pt x="3661409" y="2539"/>
                  </a:lnTo>
                  <a:lnTo>
                    <a:pt x="3666489" y="3810"/>
                  </a:lnTo>
                  <a:lnTo>
                    <a:pt x="3671570" y="5079"/>
                  </a:lnTo>
                  <a:lnTo>
                    <a:pt x="3677920" y="6350"/>
                  </a:lnTo>
                  <a:lnTo>
                    <a:pt x="3683000" y="8889"/>
                  </a:lnTo>
                  <a:lnTo>
                    <a:pt x="3688079" y="11429"/>
                  </a:lnTo>
                  <a:lnTo>
                    <a:pt x="3693159" y="13970"/>
                  </a:lnTo>
                  <a:lnTo>
                    <a:pt x="3696970" y="17779"/>
                  </a:lnTo>
                  <a:lnTo>
                    <a:pt x="3702050" y="20320"/>
                  </a:lnTo>
                  <a:lnTo>
                    <a:pt x="3707129" y="24129"/>
                  </a:lnTo>
                  <a:lnTo>
                    <a:pt x="3710939" y="27939"/>
                  </a:lnTo>
                  <a:lnTo>
                    <a:pt x="3714750" y="31750"/>
                  </a:lnTo>
                  <a:lnTo>
                    <a:pt x="3719829" y="35560"/>
                  </a:lnTo>
                  <a:lnTo>
                    <a:pt x="3722370" y="39370"/>
                  </a:lnTo>
                  <a:lnTo>
                    <a:pt x="3726179" y="44450"/>
                  </a:lnTo>
                  <a:lnTo>
                    <a:pt x="3729989" y="49529"/>
                  </a:lnTo>
                  <a:lnTo>
                    <a:pt x="3732529" y="54610"/>
                  </a:lnTo>
                  <a:lnTo>
                    <a:pt x="3735070" y="59689"/>
                  </a:lnTo>
                  <a:lnTo>
                    <a:pt x="3737609" y="64770"/>
                  </a:lnTo>
                  <a:lnTo>
                    <a:pt x="3740150" y="69850"/>
                  </a:lnTo>
                  <a:lnTo>
                    <a:pt x="3741420" y="74929"/>
                  </a:lnTo>
                  <a:lnTo>
                    <a:pt x="3743959" y="81279"/>
                  </a:lnTo>
                  <a:lnTo>
                    <a:pt x="3745229" y="86360"/>
                  </a:lnTo>
                  <a:lnTo>
                    <a:pt x="3745229" y="91439"/>
                  </a:lnTo>
                  <a:lnTo>
                    <a:pt x="3746500" y="97789"/>
                  </a:lnTo>
                  <a:lnTo>
                    <a:pt x="3747770" y="102870"/>
                  </a:lnTo>
                  <a:lnTo>
                    <a:pt x="3747770" y="109220"/>
                  </a:lnTo>
                  <a:lnTo>
                    <a:pt x="3747770" y="981710"/>
                  </a:lnTo>
                  <a:lnTo>
                    <a:pt x="3747770" y="988060"/>
                  </a:lnTo>
                  <a:lnTo>
                    <a:pt x="3746500" y="993139"/>
                  </a:lnTo>
                  <a:lnTo>
                    <a:pt x="3746500" y="998219"/>
                  </a:lnTo>
                  <a:lnTo>
                    <a:pt x="3745229" y="1004569"/>
                  </a:lnTo>
                  <a:lnTo>
                    <a:pt x="3743959" y="1009650"/>
                  </a:lnTo>
                  <a:lnTo>
                    <a:pt x="3742689" y="1016000"/>
                  </a:lnTo>
                  <a:lnTo>
                    <a:pt x="3740150" y="1021080"/>
                  </a:lnTo>
                  <a:lnTo>
                    <a:pt x="3738879" y="1026160"/>
                  </a:lnTo>
                  <a:lnTo>
                    <a:pt x="3736339" y="1031239"/>
                  </a:lnTo>
                  <a:lnTo>
                    <a:pt x="3732529" y="1036319"/>
                  </a:lnTo>
                  <a:lnTo>
                    <a:pt x="3729989" y="1041400"/>
                  </a:lnTo>
                  <a:lnTo>
                    <a:pt x="3726179" y="1045210"/>
                  </a:lnTo>
                  <a:lnTo>
                    <a:pt x="3702050" y="1069339"/>
                  </a:lnTo>
                  <a:lnTo>
                    <a:pt x="3698239" y="1073150"/>
                  </a:lnTo>
                  <a:lnTo>
                    <a:pt x="3693159" y="1075689"/>
                  </a:lnTo>
                  <a:lnTo>
                    <a:pt x="3688079" y="1079500"/>
                  </a:lnTo>
                  <a:lnTo>
                    <a:pt x="3683000" y="1082039"/>
                  </a:lnTo>
                  <a:lnTo>
                    <a:pt x="3677920" y="1083310"/>
                  </a:lnTo>
                  <a:lnTo>
                    <a:pt x="3672839" y="1085850"/>
                  </a:lnTo>
                  <a:lnTo>
                    <a:pt x="3666489" y="1087120"/>
                  </a:lnTo>
                  <a:lnTo>
                    <a:pt x="3661409" y="1088389"/>
                  </a:lnTo>
                  <a:lnTo>
                    <a:pt x="3655059" y="1089660"/>
                  </a:lnTo>
                  <a:lnTo>
                    <a:pt x="3649979" y="1089660"/>
                  </a:lnTo>
                  <a:lnTo>
                    <a:pt x="3644900" y="1090930"/>
                  </a:lnTo>
                  <a:lnTo>
                    <a:pt x="97789" y="1090930"/>
                  </a:lnTo>
                  <a:lnTo>
                    <a:pt x="92709" y="1089660"/>
                  </a:lnTo>
                  <a:lnTo>
                    <a:pt x="86359" y="1088389"/>
                  </a:lnTo>
                  <a:lnTo>
                    <a:pt x="81279" y="1087120"/>
                  </a:lnTo>
                  <a:lnTo>
                    <a:pt x="74929" y="1085850"/>
                  </a:lnTo>
                  <a:lnTo>
                    <a:pt x="69850" y="1084580"/>
                  </a:lnTo>
                  <a:lnTo>
                    <a:pt x="64769" y="1082039"/>
                  </a:lnTo>
                  <a:lnTo>
                    <a:pt x="59689" y="1079500"/>
                  </a:lnTo>
                  <a:lnTo>
                    <a:pt x="54609" y="1076960"/>
                  </a:lnTo>
                  <a:lnTo>
                    <a:pt x="49529" y="1073150"/>
                  </a:lnTo>
                  <a:lnTo>
                    <a:pt x="44450" y="1070610"/>
                  </a:lnTo>
                  <a:lnTo>
                    <a:pt x="40639" y="1066800"/>
                  </a:lnTo>
                  <a:lnTo>
                    <a:pt x="35559" y="1062989"/>
                  </a:lnTo>
                  <a:lnTo>
                    <a:pt x="31750" y="1059180"/>
                  </a:lnTo>
                  <a:lnTo>
                    <a:pt x="27939" y="1055370"/>
                  </a:lnTo>
                  <a:lnTo>
                    <a:pt x="24129" y="1050289"/>
                  </a:lnTo>
                  <a:lnTo>
                    <a:pt x="20319" y="1046480"/>
                  </a:lnTo>
                  <a:lnTo>
                    <a:pt x="17779" y="1041400"/>
                  </a:lnTo>
                  <a:lnTo>
                    <a:pt x="15239" y="1036319"/>
                  </a:lnTo>
                  <a:lnTo>
                    <a:pt x="11429" y="1031239"/>
                  </a:lnTo>
                  <a:lnTo>
                    <a:pt x="8889" y="1026160"/>
                  </a:lnTo>
                  <a:lnTo>
                    <a:pt x="7619" y="1021080"/>
                  </a:lnTo>
                  <a:lnTo>
                    <a:pt x="5079" y="1016000"/>
                  </a:lnTo>
                  <a:lnTo>
                    <a:pt x="3809" y="1009650"/>
                  </a:lnTo>
                  <a:lnTo>
                    <a:pt x="2539" y="1004569"/>
                  </a:lnTo>
                  <a:lnTo>
                    <a:pt x="1269" y="999489"/>
                  </a:lnTo>
                  <a:lnTo>
                    <a:pt x="1269" y="993139"/>
                  </a:lnTo>
                  <a:lnTo>
                    <a:pt x="0" y="988060"/>
                  </a:lnTo>
                  <a:lnTo>
                    <a:pt x="0" y="981710"/>
                  </a:lnTo>
                  <a:lnTo>
                    <a:pt x="0" y="10922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239956" y="3161893"/>
              <a:ext cx="3773804" cy="1116965"/>
            </a:xfrm>
            <a:custGeom>
              <a:avLst/>
              <a:gdLst/>
              <a:ahLst/>
              <a:cxnLst/>
              <a:rect l="l" t="t" r="r" b="b"/>
              <a:pathLst>
                <a:path w="3773804" h="111696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773804" h="1116964">
                  <a:moveTo>
                    <a:pt x="3773284" y="1103680"/>
                  </a:moveTo>
                  <a:lnTo>
                    <a:pt x="3769550" y="1094663"/>
                  </a:lnTo>
                  <a:lnTo>
                    <a:pt x="3760533" y="1090930"/>
                  </a:lnTo>
                  <a:lnTo>
                    <a:pt x="3751503" y="1094663"/>
                  </a:lnTo>
                  <a:lnTo>
                    <a:pt x="3747770" y="1103680"/>
                  </a:lnTo>
                  <a:lnTo>
                    <a:pt x="3751503" y="1112710"/>
                  </a:lnTo>
                  <a:lnTo>
                    <a:pt x="3760533" y="1116444"/>
                  </a:lnTo>
                  <a:lnTo>
                    <a:pt x="3769550" y="1112710"/>
                  </a:lnTo>
                  <a:lnTo>
                    <a:pt x="3773284" y="110368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5378450" y="3490874"/>
            <a:ext cx="3523615" cy="430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125730">
              <a:lnSpc>
                <a:spcPts val="1510"/>
              </a:lnSpc>
              <a:spcBef>
                <a:spcPts val="29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Вільна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ціна</a:t>
            </a:r>
            <a:r>
              <a:rPr sz="1400" b="1" spc="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ціна, яка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формується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під </a:t>
            </a:r>
            <a:r>
              <a:rPr sz="1400" dirty="0">
                <a:latin typeface="Arial"/>
                <a:cs typeface="Arial"/>
              </a:rPr>
              <a:t>впливом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ринкової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кон'юнктури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фармринку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922460" y="1524855"/>
            <a:ext cx="4231005" cy="4119245"/>
            <a:chOff x="4922460" y="1524855"/>
            <a:chExt cx="4231005" cy="4119245"/>
          </a:xfrm>
        </p:grpSpPr>
        <p:sp>
          <p:nvSpPr>
            <p:cNvPr id="64" name="object 64"/>
            <p:cNvSpPr/>
            <p:nvPr/>
          </p:nvSpPr>
          <p:spPr>
            <a:xfrm>
              <a:off x="4935219" y="1537614"/>
              <a:ext cx="317500" cy="3547110"/>
            </a:xfrm>
            <a:custGeom>
              <a:avLst/>
              <a:gdLst/>
              <a:ahLst/>
              <a:cxnLst/>
              <a:rect l="l" t="t" r="r" b="b"/>
              <a:pathLst>
                <a:path w="317500" h="3547110">
                  <a:moveTo>
                    <a:pt x="0" y="0"/>
                  </a:moveTo>
                  <a:lnTo>
                    <a:pt x="0" y="3547109"/>
                  </a:lnTo>
                  <a:lnTo>
                    <a:pt x="317500" y="3547109"/>
                  </a:lnTo>
                </a:path>
              </a:pathLst>
            </a:custGeom>
            <a:ln w="25518">
              <a:solidFill>
                <a:srgbClr val="272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22456" y="1524863"/>
              <a:ext cx="343535" cy="3573145"/>
            </a:xfrm>
            <a:custGeom>
              <a:avLst/>
              <a:gdLst/>
              <a:ahLst/>
              <a:cxnLst/>
              <a:rect l="l" t="t" r="r" b="b"/>
              <a:pathLst>
                <a:path w="343535" h="357314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43535" h="3573145">
                  <a:moveTo>
                    <a:pt x="343014" y="3559860"/>
                  </a:moveTo>
                  <a:lnTo>
                    <a:pt x="339280" y="3550843"/>
                  </a:lnTo>
                  <a:lnTo>
                    <a:pt x="330263" y="3547110"/>
                  </a:lnTo>
                  <a:lnTo>
                    <a:pt x="321233" y="3550843"/>
                  </a:lnTo>
                  <a:lnTo>
                    <a:pt x="317500" y="3559860"/>
                  </a:lnTo>
                  <a:lnTo>
                    <a:pt x="321233" y="3568890"/>
                  </a:lnTo>
                  <a:lnTo>
                    <a:pt x="330263" y="3572624"/>
                  </a:lnTo>
                  <a:lnTo>
                    <a:pt x="339280" y="3568890"/>
                  </a:lnTo>
                  <a:lnTo>
                    <a:pt x="343014" y="3559860"/>
                  </a:lnTo>
                  <a:close/>
                </a:path>
              </a:pathLst>
            </a:custGeom>
            <a:solidFill>
              <a:srgbClr val="272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52719" y="4538624"/>
              <a:ext cx="3887470" cy="1092200"/>
            </a:xfrm>
            <a:custGeom>
              <a:avLst/>
              <a:gdLst/>
              <a:ahLst/>
              <a:cxnLst/>
              <a:rect l="l" t="t" r="r" b="b"/>
              <a:pathLst>
                <a:path w="3887470" h="1092200">
                  <a:moveTo>
                    <a:pt x="3796029" y="1270"/>
                  </a:moveTo>
                  <a:lnTo>
                    <a:pt x="92709" y="1270"/>
                  </a:lnTo>
                  <a:lnTo>
                    <a:pt x="86359" y="2540"/>
                  </a:lnTo>
                  <a:lnTo>
                    <a:pt x="81279" y="3810"/>
                  </a:lnTo>
                  <a:lnTo>
                    <a:pt x="76200" y="6350"/>
                  </a:lnTo>
                  <a:lnTo>
                    <a:pt x="69850" y="7620"/>
                  </a:lnTo>
                  <a:lnTo>
                    <a:pt x="49529" y="17780"/>
                  </a:lnTo>
                  <a:lnTo>
                    <a:pt x="45719" y="21590"/>
                  </a:lnTo>
                  <a:lnTo>
                    <a:pt x="40639" y="25400"/>
                  </a:lnTo>
                  <a:lnTo>
                    <a:pt x="36829" y="27940"/>
                  </a:lnTo>
                  <a:lnTo>
                    <a:pt x="33019" y="33020"/>
                  </a:lnTo>
                  <a:lnTo>
                    <a:pt x="27939" y="36830"/>
                  </a:lnTo>
                  <a:lnTo>
                    <a:pt x="25400" y="40640"/>
                  </a:lnTo>
                  <a:lnTo>
                    <a:pt x="21589" y="45720"/>
                  </a:lnTo>
                  <a:lnTo>
                    <a:pt x="17779" y="49530"/>
                  </a:lnTo>
                  <a:lnTo>
                    <a:pt x="7619" y="69850"/>
                  </a:lnTo>
                  <a:lnTo>
                    <a:pt x="6350" y="76200"/>
                  </a:lnTo>
                  <a:lnTo>
                    <a:pt x="3809" y="81280"/>
                  </a:lnTo>
                  <a:lnTo>
                    <a:pt x="2539" y="86360"/>
                  </a:lnTo>
                  <a:lnTo>
                    <a:pt x="1269" y="92710"/>
                  </a:lnTo>
                  <a:lnTo>
                    <a:pt x="1269" y="97790"/>
                  </a:lnTo>
                  <a:lnTo>
                    <a:pt x="0" y="104140"/>
                  </a:lnTo>
                  <a:lnTo>
                    <a:pt x="0" y="988060"/>
                  </a:lnTo>
                  <a:lnTo>
                    <a:pt x="1269" y="994410"/>
                  </a:lnTo>
                  <a:lnTo>
                    <a:pt x="1269" y="999490"/>
                  </a:lnTo>
                  <a:lnTo>
                    <a:pt x="2539" y="1005840"/>
                  </a:lnTo>
                  <a:lnTo>
                    <a:pt x="3809" y="1010920"/>
                  </a:lnTo>
                  <a:lnTo>
                    <a:pt x="6350" y="1017270"/>
                  </a:lnTo>
                  <a:lnTo>
                    <a:pt x="7619" y="1022350"/>
                  </a:lnTo>
                  <a:lnTo>
                    <a:pt x="17779" y="1042670"/>
                  </a:lnTo>
                  <a:lnTo>
                    <a:pt x="21589" y="1046480"/>
                  </a:lnTo>
                  <a:lnTo>
                    <a:pt x="25400" y="1051560"/>
                  </a:lnTo>
                  <a:lnTo>
                    <a:pt x="27939" y="1055370"/>
                  </a:lnTo>
                  <a:lnTo>
                    <a:pt x="40639" y="1068070"/>
                  </a:lnTo>
                  <a:lnTo>
                    <a:pt x="45719" y="1070610"/>
                  </a:lnTo>
                  <a:lnTo>
                    <a:pt x="49529" y="1074420"/>
                  </a:lnTo>
                  <a:lnTo>
                    <a:pt x="69850" y="1084580"/>
                  </a:lnTo>
                  <a:lnTo>
                    <a:pt x="76200" y="1087120"/>
                  </a:lnTo>
                  <a:lnTo>
                    <a:pt x="86359" y="1089660"/>
                  </a:lnTo>
                  <a:lnTo>
                    <a:pt x="92709" y="1090930"/>
                  </a:lnTo>
                  <a:lnTo>
                    <a:pt x="97789" y="1090930"/>
                  </a:lnTo>
                  <a:lnTo>
                    <a:pt x="104139" y="1092200"/>
                  </a:lnTo>
                  <a:lnTo>
                    <a:pt x="3784600" y="1092200"/>
                  </a:lnTo>
                  <a:lnTo>
                    <a:pt x="3790950" y="1090930"/>
                  </a:lnTo>
                  <a:lnTo>
                    <a:pt x="3796029" y="1089660"/>
                  </a:lnTo>
                  <a:lnTo>
                    <a:pt x="3801109" y="1089660"/>
                  </a:lnTo>
                  <a:lnTo>
                    <a:pt x="3807459" y="1088390"/>
                  </a:lnTo>
                  <a:lnTo>
                    <a:pt x="3812539" y="1085850"/>
                  </a:lnTo>
                  <a:lnTo>
                    <a:pt x="3817620" y="1084580"/>
                  </a:lnTo>
                  <a:lnTo>
                    <a:pt x="3822700" y="1082040"/>
                  </a:lnTo>
                  <a:lnTo>
                    <a:pt x="3829050" y="1079500"/>
                  </a:lnTo>
                  <a:lnTo>
                    <a:pt x="3834129" y="1076960"/>
                  </a:lnTo>
                  <a:lnTo>
                    <a:pt x="3863339" y="1051560"/>
                  </a:lnTo>
                  <a:lnTo>
                    <a:pt x="3873500" y="1036320"/>
                  </a:lnTo>
                  <a:lnTo>
                    <a:pt x="3876039" y="1032510"/>
                  </a:lnTo>
                  <a:lnTo>
                    <a:pt x="3881120" y="1022350"/>
                  </a:lnTo>
                  <a:lnTo>
                    <a:pt x="3882389" y="1016000"/>
                  </a:lnTo>
                  <a:lnTo>
                    <a:pt x="3884929" y="1010920"/>
                  </a:lnTo>
                  <a:lnTo>
                    <a:pt x="3884929" y="1005840"/>
                  </a:lnTo>
                  <a:lnTo>
                    <a:pt x="3886200" y="999490"/>
                  </a:lnTo>
                  <a:lnTo>
                    <a:pt x="3887470" y="994410"/>
                  </a:lnTo>
                  <a:lnTo>
                    <a:pt x="3887470" y="97790"/>
                  </a:lnTo>
                  <a:lnTo>
                    <a:pt x="3886200" y="92710"/>
                  </a:lnTo>
                  <a:lnTo>
                    <a:pt x="3884929" y="86360"/>
                  </a:lnTo>
                  <a:lnTo>
                    <a:pt x="3882389" y="76200"/>
                  </a:lnTo>
                  <a:lnTo>
                    <a:pt x="3879850" y="69850"/>
                  </a:lnTo>
                  <a:lnTo>
                    <a:pt x="3878579" y="64770"/>
                  </a:lnTo>
                  <a:lnTo>
                    <a:pt x="3873500" y="54610"/>
                  </a:lnTo>
                  <a:lnTo>
                    <a:pt x="3869689" y="49530"/>
                  </a:lnTo>
                  <a:lnTo>
                    <a:pt x="3867150" y="45720"/>
                  </a:lnTo>
                  <a:lnTo>
                    <a:pt x="3863339" y="40640"/>
                  </a:lnTo>
                  <a:lnTo>
                    <a:pt x="3855720" y="33020"/>
                  </a:lnTo>
                  <a:lnTo>
                    <a:pt x="3851909" y="27940"/>
                  </a:lnTo>
                  <a:lnTo>
                    <a:pt x="3846829" y="25400"/>
                  </a:lnTo>
                  <a:lnTo>
                    <a:pt x="3843020" y="21590"/>
                  </a:lnTo>
                  <a:lnTo>
                    <a:pt x="3837939" y="17780"/>
                  </a:lnTo>
                  <a:lnTo>
                    <a:pt x="3817620" y="7620"/>
                  </a:lnTo>
                  <a:lnTo>
                    <a:pt x="3812539" y="6350"/>
                  </a:lnTo>
                  <a:lnTo>
                    <a:pt x="3806189" y="3810"/>
                  </a:lnTo>
                  <a:lnTo>
                    <a:pt x="3796029" y="1270"/>
                  </a:lnTo>
                  <a:close/>
                </a:path>
                <a:path w="3887470" h="1092200">
                  <a:moveTo>
                    <a:pt x="3784600" y="0"/>
                  </a:moveTo>
                  <a:lnTo>
                    <a:pt x="104139" y="0"/>
                  </a:lnTo>
                  <a:lnTo>
                    <a:pt x="97789" y="1270"/>
                  </a:lnTo>
                  <a:lnTo>
                    <a:pt x="3789679" y="1270"/>
                  </a:lnTo>
                  <a:lnTo>
                    <a:pt x="3784600" y="0"/>
                  </a:lnTo>
                  <a:close/>
                </a:path>
              </a:pathLst>
            </a:custGeom>
            <a:solidFill>
              <a:srgbClr val="CCCCE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52719" y="4538624"/>
              <a:ext cx="3887470" cy="1092200"/>
            </a:xfrm>
            <a:custGeom>
              <a:avLst/>
              <a:gdLst/>
              <a:ahLst/>
              <a:cxnLst/>
              <a:rect l="l" t="t" r="r" b="b"/>
              <a:pathLst>
                <a:path w="3887470" h="1092200">
                  <a:moveTo>
                    <a:pt x="0" y="109220"/>
                  </a:moveTo>
                  <a:lnTo>
                    <a:pt x="0" y="104140"/>
                  </a:lnTo>
                  <a:lnTo>
                    <a:pt x="1269" y="97790"/>
                  </a:lnTo>
                  <a:lnTo>
                    <a:pt x="1269" y="92710"/>
                  </a:lnTo>
                  <a:lnTo>
                    <a:pt x="2539" y="86360"/>
                  </a:lnTo>
                  <a:lnTo>
                    <a:pt x="3809" y="81280"/>
                  </a:lnTo>
                  <a:lnTo>
                    <a:pt x="6350" y="76200"/>
                  </a:lnTo>
                  <a:lnTo>
                    <a:pt x="7619" y="69850"/>
                  </a:lnTo>
                  <a:lnTo>
                    <a:pt x="10159" y="64770"/>
                  </a:lnTo>
                  <a:lnTo>
                    <a:pt x="12700" y="59690"/>
                  </a:lnTo>
                  <a:lnTo>
                    <a:pt x="15239" y="54610"/>
                  </a:lnTo>
                  <a:lnTo>
                    <a:pt x="17779" y="49530"/>
                  </a:lnTo>
                  <a:lnTo>
                    <a:pt x="21589" y="45720"/>
                  </a:lnTo>
                  <a:lnTo>
                    <a:pt x="25400" y="40640"/>
                  </a:lnTo>
                  <a:lnTo>
                    <a:pt x="27939" y="36830"/>
                  </a:lnTo>
                  <a:lnTo>
                    <a:pt x="33019" y="33020"/>
                  </a:lnTo>
                  <a:lnTo>
                    <a:pt x="36829" y="27940"/>
                  </a:lnTo>
                  <a:lnTo>
                    <a:pt x="40639" y="25400"/>
                  </a:lnTo>
                  <a:lnTo>
                    <a:pt x="45719" y="21590"/>
                  </a:lnTo>
                  <a:lnTo>
                    <a:pt x="49529" y="17780"/>
                  </a:lnTo>
                  <a:lnTo>
                    <a:pt x="54609" y="15240"/>
                  </a:lnTo>
                  <a:lnTo>
                    <a:pt x="59689" y="12700"/>
                  </a:lnTo>
                  <a:lnTo>
                    <a:pt x="64769" y="10160"/>
                  </a:lnTo>
                  <a:lnTo>
                    <a:pt x="69850" y="7620"/>
                  </a:lnTo>
                  <a:lnTo>
                    <a:pt x="76200" y="6350"/>
                  </a:lnTo>
                  <a:lnTo>
                    <a:pt x="81279" y="3810"/>
                  </a:lnTo>
                  <a:lnTo>
                    <a:pt x="86359" y="2540"/>
                  </a:lnTo>
                  <a:lnTo>
                    <a:pt x="92709" y="1270"/>
                  </a:lnTo>
                  <a:lnTo>
                    <a:pt x="97789" y="1270"/>
                  </a:lnTo>
                  <a:lnTo>
                    <a:pt x="104139" y="0"/>
                  </a:lnTo>
                  <a:lnTo>
                    <a:pt x="109219" y="0"/>
                  </a:lnTo>
                  <a:lnTo>
                    <a:pt x="3778250" y="0"/>
                  </a:lnTo>
                  <a:lnTo>
                    <a:pt x="3784600" y="0"/>
                  </a:lnTo>
                  <a:lnTo>
                    <a:pt x="3789679" y="1270"/>
                  </a:lnTo>
                  <a:lnTo>
                    <a:pt x="3796029" y="1270"/>
                  </a:lnTo>
                  <a:lnTo>
                    <a:pt x="3801109" y="2540"/>
                  </a:lnTo>
                  <a:lnTo>
                    <a:pt x="3806189" y="3810"/>
                  </a:lnTo>
                  <a:lnTo>
                    <a:pt x="3812539" y="6350"/>
                  </a:lnTo>
                  <a:lnTo>
                    <a:pt x="3817620" y="7620"/>
                  </a:lnTo>
                  <a:lnTo>
                    <a:pt x="3822700" y="10160"/>
                  </a:lnTo>
                  <a:lnTo>
                    <a:pt x="3827779" y="12700"/>
                  </a:lnTo>
                  <a:lnTo>
                    <a:pt x="3832859" y="15240"/>
                  </a:lnTo>
                  <a:lnTo>
                    <a:pt x="3837939" y="17780"/>
                  </a:lnTo>
                  <a:lnTo>
                    <a:pt x="3843020" y="21590"/>
                  </a:lnTo>
                  <a:lnTo>
                    <a:pt x="3846829" y="25400"/>
                  </a:lnTo>
                  <a:lnTo>
                    <a:pt x="3851909" y="27940"/>
                  </a:lnTo>
                  <a:lnTo>
                    <a:pt x="3855720" y="33020"/>
                  </a:lnTo>
                  <a:lnTo>
                    <a:pt x="3859529" y="36830"/>
                  </a:lnTo>
                  <a:lnTo>
                    <a:pt x="3863339" y="40640"/>
                  </a:lnTo>
                  <a:lnTo>
                    <a:pt x="3867150" y="45720"/>
                  </a:lnTo>
                  <a:lnTo>
                    <a:pt x="3869689" y="49530"/>
                  </a:lnTo>
                  <a:lnTo>
                    <a:pt x="3873500" y="54610"/>
                  </a:lnTo>
                  <a:lnTo>
                    <a:pt x="3876039" y="59690"/>
                  </a:lnTo>
                  <a:lnTo>
                    <a:pt x="3878579" y="64770"/>
                  </a:lnTo>
                  <a:lnTo>
                    <a:pt x="3879850" y="69850"/>
                  </a:lnTo>
                  <a:lnTo>
                    <a:pt x="3882389" y="76200"/>
                  </a:lnTo>
                  <a:lnTo>
                    <a:pt x="3883659" y="81280"/>
                  </a:lnTo>
                  <a:lnTo>
                    <a:pt x="3884929" y="86360"/>
                  </a:lnTo>
                  <a:lnTo>
                    <a:pt x="3886200" y="92710"/>
                  </a:lnTo>
                  <a:lnTo>
                    <a:pt x="3887470" y="97790"/>
                  </a:lnTo>
                  <a:lnTo>
                    <a:pt x="3887470" y="104140"/>
                  </a:lnTo>
                  <a:lnTo>
                    <a:pt x="3887470" y="109220"/>
                  </a:lnTo>
                  <a:lnTo>
                    <a:pt x="3887470" y="982980"/>
                  </a:lnTo>
                  <a:lnTo>
                    <a:pt x="3887470" y="988060"/>
                  </a:lnTo>
                  <a:lnTo>
                    <a:pt x="3887470" y="994410"/>
                  </a:lnTo>
                  <a:lnTo>
                    <a:pt x="3886200" y="999490"/>
                  </a:lnTo>
                  <a:lnTo>
                    <a:pt x="3884929" y="1005840"/>
                  </a:lnTo>
                  <a:lnTo>
                    <a:pt x="3884929" y="1010920"/>
                  </a:lnTo>
                  <a:lnTo>
                    <a:pt x="3882389" y="1016000"/>
                  </a:lnTo>
                  <a:lnTo>
                    <a:pt x="3881120" y="1022350"/>
                  </a:lnTo>
                  <a:lnTo>
                    <a:pt x="3878579" y="1027430"/>
                  </a:lnTo>
                  <a:lnTo>
                    <a:pt x="3876039" y="1032510"/>
                  </a:lnTo>
                  <a:lnTo>
                    <a:pt x="3873500" y="1036320"/>
                  </a:lnTo>
                  <a:lnTo>
                    <a:pt x="3870959" y="1041400"/>
                  </a:lnTo>
                  <a:lnTo>
                    <a:pt x="3867150" y="1046480"/>
                  </a:lnTo>
                  <a:lnTo>
                    <a:pt x="3863339" y="1051560"/>
                  </a:lnTo>
                  <a:lnTo>
                    <a:pt x="3859529" y="1055370"/>
                  </a:lnTo>
                  <a:lnTo>
                    <a:pt x="3855720" y="1059180"/>
                  </a:lnTo>
                  <a:lnTo>
                    <a:pt x="3851909" y="1062990"/>
                  </a:lnTo>
                  <a:lnTo>
                    <a:pt x="3848100" y="1066800"/>
                  </a:lnTo>
                  <a:lnTo>
                    <a:pt x="3843020" y="1070610"/>
                  </a:lnTo>
                  <a:lnTo>
                    <a:pt x="3837939" y="1074420"/>
                  </a:lnTo>
                  <a:lnTo>
                    <a:pt x="3834129" y="1076960"/>
                  </a:lnTo>
                  <a:lnTo>
                    <a:pt x="3829050" y="1079500"/>
                  </a:lnTo>
                  <a:lnTo>
                    <a:pt x="3822700" y="1082040"/>
                  </a:lnTo>
                  <a:lnTo>
                    <a:pt x="3817620" y="1084580"/>
                  </a:lnTo>
                  <a:lnTo>
                    <a:pt x="3812539" y="1085850"/>
                  </a:lnTo>
                  <a:lnTo>
                    <a:pt x="3807459" y="1088390"/>
                  </a:lnTo>
                  <a:lnTo>
                    <a:pt x="3801109" y="1089660"/>
                  </a:lnTo>
                  <a:lnTo>
                    <a:pt x="3796029" y="1089660"/>
                  </a:lnTo>
                  <a:lnTo>
                    <a:pt x="3790950" y="1090930"/>
                  </a:lnTo>
                  <a:lnTo>
                    <a:pt x="3784600" y="1092200"/>
                  </a:lnTo>
                  <a:lnTo>
                    <a:pt x="3779520" y="1092200"/>
                  </a:lnTo>
                  <a:lnTo>
                    <a:pt x="109219" y="1092200"/>
                  </a:lnTo>
                  <a:lnTo>
                    <a:pt x="104139" y="1092200"/>
                  </a:lnTo>
                  <a:lnTo>
                    <a:pt x="97789" y="1090930"/>
                  </a:lnTo>
                  <a:lnTo>
                    <a:pt x="92709" y="1090930"/>
                  </a:lnTo>
                  <a:lnTo>
                    <a:pt x="86359" y="1089660"/>
                  </a:lnTo>
                  <a:lnTo>
                    <a:pt x="81279" y="1088390"/>
                  </a:lnTo>
                  <a:lnTo>
                    <a:pt x="76200" y="1087120"/>
                  </a:lnTo>
                  <a:lnTo>
                    <a:pt x="69850" y="1084580"/>
                  </a:lnTo>
                  <a:lnTo>
                    <a:pt x="64769" y="1082040"/>
                  </a:lnTo>
                  <a:lnTo>
                    <a:pt x="59689" y="1079500"/>
                  </a:lnTo>
                  <a:lnTo>
                    <a:pt x="54609" y="1076960"/>
                  </a:lnTo>
                  <a:lnTo>
                    <a:pt x="49529" y="1074420"/>
                  </a:lnTo>
                  <a:lnTo>
                    <a:pt x="45719" y="1070610"/>
                  </a:lnTo>
                  <a:lnTo>
                    <a:pt x="40639" y="1068070"/>
                  </a:lnTo>
                  <a:lnTo>
                    <a:pt x="36829" y="1064260"/>
                  </a:lnTo>
                  <a:lnTo>
                    <a:pt x="33019" y="1060450"/>
                  </a:lnTo>
                  <a:lnTo>
                    <a:pt x="27939" y="1055370"/>
                  </a:lnTo>
                  <a:lnTo>
                    <a:pt x="25400" y="1051560"/>
                  </a:lnTo>
                  <a:lnTo>
                    <a:pt x="21589" y="1046480"/>
                  </a:lnTo>
                  <a:lnTo>
                    <a:pt x="17779" y="1042670"/>
                  </a:lnTo>
                  <a:lnTo>
                    <a:pt x="15239" y="1037590"/>
                  </a:lnTo>
                  <a:lnTo>
                    <a:pt x="12700" y="1032510"/>
                  </a:lnTo>
                  <a:lnTo>
                    <a:pt x="10159" y="1027430"/>
                  </a:lnTo>
                  <a:lnTo>
                    <a:pt x="7619" y="1022350"/>
                  </a:lnTo>
                  <a:lnTo>
                    <a:pt x="6350" y="1017270"/>
                  </a:lnTo>
                  <a:lnTo>
                    <a:pt x="3809" y="1010920"/>
                  </a:lnTo>
                  <a:lnTo>
                    <a:pt x="2539" y="1005840"/>
                  </a:lnTo>
                  <a:lnTo>
                    <a:pt x="1269" y="999490"/>
                  </a:lnTo>
                  <a:lnTo>
                    <a:pt x="1269" y="994410"/>
                  </a:lnTo>
                  <a:lnTo>
                    <a:pt x="0" y="988060"/>
                  </a:lnTo>
                  <a:lnTo>
                    <a:pt x="0" y="982980"/>
                  </a:lnTo>
                  <a:lnTo>
                    <a:pt x="0" y="10922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39956" y="4525873"/>
              <a:ext cx="3913504" cy="1118235"/>
            </a:xfrm>
            <a:custGeom>
              <a:avLst/>
              <a:gdLst/>
              <a:ahLst/>
              <a:cxnLst/>
              <a:rect l="l" t="t" r="r" b="b"/>
              <a:pathLst>
                <a:path w="3913504" h="11182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913504" h="1118235">
                  <a:moveTo>
                    <a:pt x="3912984" y="1104950"/>
                  </a:moveTo>
                  <a:lnTo>
                    <a:pt x="3909250" y="1095933"/>
                  </a:lnTo>
                  <a:lnTo>
                    <a:pt x="3900233" y="1092200"/>
                  </a:lnTo>
                  <a:lnTo>
                    <a:pt x="3891203" y="1095933"/>
                  </a:lnTo>
                  <a:lnTo>
                    <a:pt x="3887470" y="1104950"/>
                  </a:lnTo>
                  <a:lnTo>
                    <a:pt x="3891203" y="1113980"/>
                  </a:lnTo>
                  <a:lnTo>
                    <a:pt x="3900233" y="1117714"/>
                  </a:lnTo>
                  <a:lnTo>
                    <a:pt x="3909250" y="1113980"/>
                  </a:lnTo>
                  <a:lnTo>
                    <a:pt x="3912984" y="11049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412740" y="4759604"/>
            <a:ext cx="3595370" cy="6223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065" marR="5080" indent="2540" algn="ctr">
              <a:lnSpc>
                <a:spcPts val="1510"/>
              </a:lnSpc>
              <a:spcBef>
                <a:spcPts val="29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Фіксована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ціна</a:t>
            </a:r>
            <a:r>
              <a:rPr sz="1400" b="1" spc="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ціна,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яка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тимчасово </a:t>
            </a:r>
            <a:r>
              <a:rPr sz="1400" dirty="0">
                <a:latin typeface="Arial"/>
                <a:cs typeface="Arial"/>
              </a:rPr>
              <a:t>встановлюється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органами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lang="uk-UA" sz="1400" spc="-10" dirty="0" smtClean="0">
                <a:latin typeface="Arial"/>
                <a:cs typeface="Arial"/>
              </a:rPr>
              <a:t>держав</a:t>
            </a:r>
            <a:r>
              <a:rPr sz="1400" spc="-10" dirty="0" err="1" smtClean="0">
                <a:latin typeface="Arial"/>
                <a:cs typeface="Arial"/>
              </a:rPr>
              <a:t>ного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управління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на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відповідн</a:t>
            </a:r>
            <a:r>
              <a:rPr lang="uk-UA" sz="1400" dirty="0" err="1" smtClean="0">
                <a:latin typeface="Arial"/>
                <a:cs typeface="Arial"/>
              </a:rPr>
              <a:t>ому</a:t>
            </a:r>
            <a:r>
              <a:rPr sz="1400" spc="-50" dirty="0" smtClean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рівні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902867" y="472491"/>
            <a:ext cx="5193665" cy="394335"/>
            <a:chOff x="1902867" y="472491"/>
            <a:chExt cx="5193665" cy="394335"/>
          </a:xfrm>
        </p:grpSpPr>
        <p:pic>
          <p:nvPicPr>
            <p:cNvPr id="71" name="object 7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7540" y="497484"/>
              <a:ext cx="5184139" cy="364489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907540" y="497484"/>
              <a:ext cx="5184140" cy="364490"/>
            </a:xfrm>
            <a:custGeom>
              <a:avLst/>
              <a:gdLst/>
              <a:ahLst/>
              <a:cxnLst/>
              <a:rect l="l" t="t" r="r" b="b"/>
              <a:pathLst>
                <a:path w="5184140" h="364490">
                  <a:moveTo>
                    <a:pt x="0" y="364489"/>
                  </a:moveTo>
                  <a:lnTo>
                    <a:pt x="5184140" y="364489"/>
                  </a:lnTo>
                  <a:lnTo>
                    <a:pt x="5184140" y="0"/>
                  </a:lnTo>
                  <a:lnTo>
                    <a:pt x="0" y="0"/>
                  </a:lnTo>
                  <a:lnTo>
                    <a:pt x="0" y="3644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907540" y="497484"/>
              <a:ext cx="5184140" cy="364490"/>
            </a:xfrm>
            <a:custGeom>
              <a:avLst/>
              <a:gdLst/>
              <a:ahLst/>
              <a:cxnLst/>
              <a:rect l="l" t="t" r="r" b="b"/>
              <a:pathLst>
                <a:path w="5184140" h="364490">
                  <a:moveTo>
                    <a:pt x="259207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184140" y="0"/>
                  </a:lnTo>
                  <a:lnTo>
                    <a:pt x="5184140" y="364489"/>
                  </a:lnTo>
                  <a:lnTo>
                    <a:pt x="2592070" y="36448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7540" y="477164"/>
              <a:ext cx="5184139" cy="364489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907540" y="477164"/>
              <a:ext cx="5184140" cy="364490"/>
            </a:xfrm>
            <a:custGeom>
              <a:avLst/>
              <a:gdLst/>
              <a:ahLst/>
              <a:cxnLst/>
              <a:rect l="l" t="t" r="r" b="b"/>
              <a:pathLst>
                <a:path w="5184140" h="364490">
                  <a:moveTo>
                    <a:pt x="259207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184140" y="0"/>
                  </a:lnTo>
                  <a:lnTo>
                    <a:pt x="5184140" y="364489"/>
                  </a:lnTo>
                  <a:lnTo>
                    <a:pt x="2592070" y="36448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912212" y="508914"/>
            <a:ext cx="5175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 err="1" smtClean="0">
                <a:solidFill>
                  <a:srgbClr val="15155C"/>
                </a:solidFill>
                <a:latin typeface="Arial"/>
                <a:cs typeface="Arial"/>
              </a:rPr>
              <a:t>Класифікаці</a:t>
            </a:r>
            <a:r>
              <a:rPr lang="uk-UA" sz="1800" b="1" dirty="0" smtClean="0">
                <a:solidFill>
                  <a:srgbClr val="15155C"/>
                </a:solidFill>
                <a:latin typeface="Arial"/>
                <a:cs typeface="Arial"/>
              </a:rPr>
              <a:t>я</a:t>
            </a:r>
            <a:r>
              <a:rPr sz="1800" b="1" spc="-85" dirty="0" smtClean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8809355" cy="6450965"/>
            <a:chOff x="0" y="914"/>
            <a:chExt cx="8809355" cy="645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"/>
              <a:ext cx="8808720" cy="5942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72279" y="1270914"/>
              <a:ext cx="4536440" cy="430530"/>
            </a:xfrm>
            <a:custGeom>
              <a:avLst/>
              <a:gdLst/>
              <a:ahLst/>
              <a:cxnLst/>
              <a:rect l="l" t="t" r="r" b="b"/>
              <a:pathLst>
                <a:path w="4536440" h="430530">
                  <a:moveTo>
                    <a:pt x="4536439" y="430530"/>
                  </a:moveTo>
                  <a:lnTo>
                    <a:pt x="4536439" y="80009"/>
                  </a:lnTo>
                </a:path>
                <a:path w="4536440" h="430530">
                  <a:moveTo>
                    <a:pt x="4467225" y="0"/>
                  </a:moveTo>
                  <a:lnTo>
                    <a:pt x="69214" y="0"/>
                  </a:lnTo>
                </a:path>
                <a:path w="4536440" h="430530">
                  <a:moveTo>
                    <a:pt x="0" y="74929"/>
                  </a:moveTo>
                  <a:lnTo>
                    <a:pt x="0" y="4305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2279" y="1248054"/>
              <a:ext cx="4536440" cy="5067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2279" y="1790344"/>
              <a:ext cx="4536440" cy="5067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72279" y="179034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0530"/>
                  </a:moveTo>
                  <a:lnTo>
                    <a:pt x="4536439" y="80009"/>
                  </a:lnTo>
                </a:path>
                <a:path w="4536440" h="431800">
                  <a:moveTo>
                    <a:pt x="4469130" y="0"/>
                  </a:moveTo>
                  <a:lnTo>
                    <a:pt x="67309" y="0"/>
                  </a:lnTo>
                </a:path>
                <a:path w="4536440" h="431800">
                  <a:moveTo>
                    <a:pt x="0" y="74929"/>
                  </a:moveTo>
                  <a:lnTo>
                    <a:pt x="0" y="431800"/>
                  </a:lnTo>
                </a:path>
                <a:path w="4536440" h="431800">
                  <a:moveTo>
                    <a:pt x="4460240" y="0"/>
                  </a:moveTo>
                  <a:lnTo>
                    <a:pt x="749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2279" y="1767484"/>
              <a:ext cx="4536440" cy="5054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2279" y="2309774"/>
              <a:ext cx="4536440" cy="5067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72279" y="230977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0530"/>
                  </a:moveTo>
                  <a:lnTo>
                    <a:pt x="4536439" y="77469"/>
                  </a:lnTo>
                </a:path>
                <a:path w="4536440" h="431800">
                  <a:moveTo>
                    <a:pt x="0" y="74930"/>
                  </a:moveTo>
                  <a:lnTo>
                    <a:pt x="0" y="431800"/>
                  </a:lnTo>
                </a:path>
                <a:path w="4536440" h="431800">
                  <a:moveTo>
                    <a:pt x="4469130" y="0"/>
                  </a:moveTo>
                  <a:lnTo>
                    <a:pt x="67310" y="0"/>
                  </a:lnTo>
                </a:path>
                <a:path w="4536440" h="431800">
                  <a:moveTo>
                    <a:pt x="4465320" y="0"/>
                  </a:moveTo>
                  <a:lnTo>
                    <a:pt x="711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2279" y="2285644"/>
              <a:ext cx="4536440" cy="508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2279" y="2829204"/>
              <a:ext cx="4536440" cy="5067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72279" y="282920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0530"/>
                  </a:moveTo>
                  <a:lnTo>
                    <a:pt x="4536439" y="78739"/>
                  </a:lnTo>
                </a:path>
                <a:path w="4536440" h="431800">
                  <a:moveTo>
                    <a:pt x="0" y="74929"/>
                  </a:moveTo>
                  <a:lnTo>
                    <a:pt x="0" y="431800"/>
                  </a:lnTo>
                </a:path>
                <a:path w="4536440" h="431800">
                  <a:moveTo>
                    <a:pt x="4465320" y="0"/>
                  </a:moveTo>
                  <a:lnTo>
                    <a:pt x="711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2279" y="2805074"/>
              <a:ext cx="4536440" cy="5080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2279" y="3347364"/>
              <a:ext cx="4536440" cy="5079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72279" y="3347364"/>
              <a:ext cx="4536440" cy="508000"/>
            </a:xfrm>
            <a:custGeom>
              <a:avLst/>
              <a:gdLst/>
              <a:ahLst/>
              <a:cxnLst/>
              <a:rect l="l" t="t" r="r" b="b"/>
              <a:pathLst>
                <a:path w="4536440" h="508000">
                  <a:moveTo>
                    <a:pt x="74930" y="507999"/>
                  </a:moveTo>
                  <a:lnTo>
                    <a:pt x="4456430" y="507999"/>
                  </a:lnTo>
                </a:path>
                <a:path w="4536440" h="508000">
                  <a:moveTo>
                    <a:pt x="4536439" y="431800"/>
                  </a:moveTo>
                  <a:lnTo>
                    <a:pt x="4536439" y="80009"/>
                  </a:lnTo>
                </a:path>
                <a:path w="4536440" h="508000">
                  <a:moveTo>
                    <a:pt x="0" y="74929"/>
                  </a:moveTo>
                  <a:lnTo>
                    <a:pt x="0" y="431799"/>
                  </a:lnTo>
                </a:path>
                <a:path w="4536440" h="508000">
                  <a:moveTo>
                    <a:pt x="4460240" y="0"/>
                  </a:moveTo>
                  <a:lnTo>
                    <a:pt x="749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72279" y="3324504"/>
              <a:ext cx="4536440" cy="5080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72279" y="3866794"/>
              <a:ext cx="4536440" cy="508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72279" y="386679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1800"/>
                  </a:moveTo>
                  <a:lnTo>
                    <a:pt x="4536439" y="80009"/>
                  </a:lnTo>
                </a:path>
                <a:path w="4536440" h="431800">
                  <a:moveTo>
                    <a:pt x="4465320" y="0"/>
                  </a:moveTo>
                  <a:lnTo>
                    <a:pt x="71120" y="0"/>
                  </a:lnTo>
                </a:path>
                <a:path w="4536440" h="431800">
                  <a:moveTo>
                    <a:pt x="0" y="74930"/>
                  </a:moveTo>
                  <a:lnTo>
                    <a:pt x="0" y="4318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72279" y="3843934"/>
              <a:ext cx="4536440" cy="5067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72279" y="4386224"/>
              <a:ext cx="4536440" cy="50673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72279" y="438622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1800"/>
                  </a:moveTo>
                  <a:lnTo>
                    <a:pt x="4536439" y="80009"/>
                  </a:lnTo>
                </a:path>
                <a:path w="4536440" h="431800">
                  <a:moveTo>
                    <a:pt x="4465320" y="0"/>
                  </a:moveTo>
                  <a:lnTo>
                    <a:pt x="71120" y="0"/>
                  </a:lnTo>
                </a:path>
                <a:path w="4536440" h="431800">
                  <a:moveTo>
                    <a:pt x="0" y="74930"/>
                  </a:moveTo>
                  <a:lnTo>
                    <a:pt x="0" y="431800"/>
                  </a:lnTo>
                </a:path>
                <a:path w="4536440" h="431800">
                  <a:moveTo>
                    <a:pt x="4460240" y="0"/>
                  </a:moveTo>
                  <a:lnTo>
                    <a:pt x="749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72279" y="4363364"/>
              <a:ext cx="4536440" cy="50673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72279" y="4905654"/>
              <a:ext cx="4536440" cy="50672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272279" y="490565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31800"/>
                  </a:moveTo>
                  <a:lnTo>
                    <a:pt x="4536439" y="80009"/>
                  </a:lnTo>
                </a:path>
                <a:path w="4536440" h="431800">
                  <a:moveTo>
                    <a:pt x="0" y="74929"/>
                  </a:moveTo>
                  <a:lnTo>
                    <a:pt x="0" y="431799"/>
                  </a:lnTo>
                </a:path>
                <a:path w="4536440" h="431800">
                  <a:moveTo>
                    <a:pt x="4465320" y="0"/>
                  </a:moveTo>
                  <a:lnTo>
                    <a:pt x="71120" y="0"/>
                  </a:lnTo>
                </a:path>
                <a:path w="4536440" h="431800">
                  <a:moveTo>
                    <a:pt x="4460240" y="0"/>
                  </a:moveTo>
                  <a:lnTo>
                    <a:pt x="749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72279" y="4882794"/>
              <a:ext cx="4536440" cy="50673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72279" y="5425084"/>
              <a:ext cx="4536440" cy="50545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72279" y="5425084"/>
              <a:ext cx="4536440" cy="431800"/>
            </a:xfrm>
            <a:custGeom>
              <a:avLst/>
              <a:gdLst/>
              <a:ahLst/>
              <a:cxnLst/>
              <a:rect l="l" t="t" r="r" b="b"/>
              <a:pathLst>
                <a:path w="4536440" h="431800">
                  <a:moveTo>
                    <a:pt x="4536439" y="429260"/>
                  </a:moveTo>
                  <a:lnTo>
                    <a:pt x="4536439" y="78739"/>
                  </a:lnTo>
                </a:path>
                <a:path w="4536440" h="431800">
                  <a:moveTo>
                    <a:pt x="0" y="73660"/>
                  </a:moveTo>
                  <a:lnTo>
                    <a:pt x="0" y="431800"/>
                  </a:lnTo>
                </a:path>
                <a:path w="4536440" h="431800">
                  <a:moveTo>
                    <a:pt x="4465320" y="0"/>
                  </a:moveTo>
                  <a:lnTo>
                    <a:pt x="711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72279" y="5402224"/>
              <a:ext cx="4536440" cy="50672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72279" y="5943244"/>
              <a:ext cx="4536440" cy="5080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72279" y="5943244"/>
              <a:ext cx="4536440" cy="508000"/>
            </a:xfrm>
            <a:custGeom>
              <a:avLst/>
              <a:gdLst/>
              <a:ahLst/>
              <a:cxnLst/>
              <a:rect l="l" t="t" r="r" b="b"/>
              <a:pathLst>
                <a:path w="4536440" h="508000">
                  <a:moveTo>
                    <a:pt x="74930" y="508000"/>
                  </a:moveTo>
                  <a:lnTo>
                    <a:pt x="4456430" y="508000"/>
                  </a:lnTo>
                </a:path>
                <a:path w="4536440" h="508000">
                  <a:moveTo>
                    <a:pt x="4536439" y="431800"/>
                  </a:moveTo>
                  <a:lnTo>
                    <a:pt x="4536439" y="80009"/>
                  </a:lnTo>
                </a:path>
                <a:path w="4536440" h="508000">
                  <a:moveTo>
                    <a:pt x="4469130" y="0"/>
                  </a:moveTo>
                  <a:lnTo>
                    <a:pt x="67310" y="0"/>
                  </a:lnTo>
                </a:path>
                <a:path w="4536440" h="508000">
                  <a:moveTo>
                    <a:pt x="0" y="74930"/>
                  </a:moveTo>
                  <a:lnTo>
                    <a:pt x="0" y="4318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72279" y="5920384"/>
              <a:ext cx="4536440" cy="508000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354829" y="1302664"/>
            <a:ext cx="4307205" cy="50457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127635">
              <a:lnSpc>
                <a:spcPts val="1300"/>
              </a:lnSpc>
              <a:spcBef>
                <a:spcPts val="260"/>
              </a:spcBef>
              <a:buClr>
                <a:srgbClr val="252599"/>
              </a:buClr>
              <a:buFont typeface="Arial"/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стоимость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сырья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основных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материалов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(входящих ингредиентов,</a:t>
            </a:r>
            <a:r>
              <a:rPr sz="1200" b="1" spc="-1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тары,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паковочных</a:t>
            </a:r>
            <a:r>
              <a:rPr sz="1200" b="1" spc="-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материалов,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1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др.)</a:t>
            </a:r>
            <a:endParaRPr sz="1200">
              <a:latin typeface="Arial"/>
              <a:cs typeface="Arial"/>
            </a:endParaRPr>
          </a:p>
          <a:p>
            <a:pPr marL="12700" marR="273050" indent="127635">
              <a:lnSpc>
                <a:spcPts val="1290"/>
              </a:lnSpc>
              <a:spcBef>
                <a:spcPts val="855"/>
              </a:spcBef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5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другие</a:t>
            </a:r>
            <a:r>
              <a:rPr sz="1200" b="1" spc="-4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материальные</a:t>
            </a:r>
            <a:r>
              <a:rPr sz="1200" b="1" spc="-5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затраты</a:t>
            </a:r>
            <a:r>
              <a:rPr sz="1200" b="1" spc="-5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(вспомогательные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материалы,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освоения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подготовка,</a:t>
            </a:r>
            <a:r>
              <a:rPr sz="1200" b="1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производства,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цеховые</a:t>
            </a:r>
            <a:r>
              <a:rPr sz="1200" b="1" spc="-4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4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др.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расходы);</a:t>
            </a:r>
            <a:endParaRPr sz="1200">
              <a:latin typeface="Arial"/>
              <a:cs typeface="Arial"/>
            </a:endParaRPr>
          </a:p>
          <a:p>
            <a:pPr marL="12700" marR="409575" indent="127635">
              <a:lnSpc>
                <a:spcPts val="1290"/>
              </a:lnSpc>
              <a:spcBef>
                <a:spcPts val="860"/>
              </a:spcBef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трудовые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затраты</a:t>
            </a:r>
            <a:r>
              <a:rPr sz="1200" b="1" spc="-1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(основная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дополнительная заработная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плата);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3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внепроизводственные расходы;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затраты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</a:t>
            </a:r>
            <a:r>
              <a:rPr sz="1200" b="1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научные</a:t>
            </a:r>
            <a:r>
              <a:rPr sz="1200" b="1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исследования;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 расходы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</a:t>
            </a:r>
            <a:r>
              <a:rPr sz="1200" b="1" spc="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фармацевтическую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информацию;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прибыль</a:t>
            </a:r>
            <a:r>
              <a:rPr sz="1200" b="1" spc="-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фармацевтических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предприятий;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налоги: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налог</a:t>
            </a:r>
            <a:r>
              <a:rPr sz="1200" b="1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прибыль,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НДС</a:t>
            </a:r>
            <a:r>
              <a:rPr sz="1200" b="1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и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др.;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5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2700" marR="130810" indent="127635">
              <a:lnSpc>
                <a:spcPts val="1290"/>
              </a:lnSpc>
              <a:buAutoNum type="arabicPlain"/>
              <a:tabLst>
                <a:tab pos="14033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–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снабженческо-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сбытовая</a:t>
            </a:r>
            <a:r>
              <a:rPr sz="1200" b="1" spc="-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наценка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оптовой торговли (расходы,</a:t>
            </a:r>
            <a:r>
              <a:rPr sz="1200" b="1" spc="-4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прибыль,</a:t>
            </a:r>
            <a:r>
              <a:rPr sz="1200" b="1" spc="-4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налоги,</a:t>
            </a:r>
            <a:r>
              <a:rPr sz="1200" b="1" spc="-4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в</a:t>
            </a:r>
            <a:r>
              <a:rPr sz="1200" b="1" spc="-5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т.ч.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НДС);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Clr>
                <a:srgbClr val="252599"/>
              </a:buClr>
              <a:buFont typeface="Arial"/>
              <a:buAutoNum type="arabicPlain"/>
            </a:pPr>
            <a:endParaRPr sz="1200">
              <a:latin typeface="Arial"/>
              <a:cs typeface="Arial"/>
            </a:endParaRPr>
          </a:p>
          <a:p>
            <a:pPr marL="12700" marR="463550" indent="212725">
              <a:lnSpc>
                <a:spcPts val="1290"/>
              </a:lnSpc>
              <a:buAutoNum type="arabicPlain"/>
              <a:tabLst>
                <a:tab pos="225425" algn="l"/>
              </a:tabLst>
            </a:pP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1200" b="1" spc="-1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торговая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(розничная)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наценка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аптек</a:t>
            </a:r>
            <a:r>
              <a:rPr sz="1200" b="1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52599"/>
                </a:solidFill>
                <a:latin typeface="Arial"/>
                <a:cs typeface="Arial"/>
              </a:rPr>
              <a:t>(расходы,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прибыль,</a:t>
            </a:r>
            <a:r>
              <a:rPr sz="1200" b="1" spc="-4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налог,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52599"/>
                </a:solidFill>
                <a:latin typeface="Arial"/>
                <a:cs typeface="Arial"/>
              </a:rPr>
              <a:t>в</a:t>
            </a:r>
            <a:r>
              <a:rPr sz="1200" b="1" spc="-5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т.ч.</a:t>
            </a:r>
            <a:r>
              <a:rPr sz="1200" b="1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52599"/>
                </a:solidFill>
                <a:latin typeface="Arial"/>
                <a:cs typeface="Arial"/>
              </a:rPr>
              <a:t>НДС).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68630" y="79538"/>
            <a:ext cx="835152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1869" y="914"/>
            <a:ext cx="1600200" cy="6856730"/>
          </a:xfrm>
          <a:custGeom>
            <a:avLst/>
            <a:gdLst/>
            <a:ahLst/>
            <a:cxnLst/>
            <a:rect l="l" t="t" r="r" b="b"/>
            <a:pathLst>
              <a:path w="1600200" h="6856730">
                <a:moveTo>
                  <a:pt x="1600200" y="0"/>
                </a:moveTo>
                <a:lnTo>
                  <a:pt x="0" y="0"/>
                </a:lnTo>
                <a:lnTo>
                  <a:pt x="0" y="6856730"/>
                </a:lnTo>
                <a:lnTo>
                  <a:pt x="800100" y="6856730"/>
                </a:lnTo>
                <a:lnTo>
                  <a:pt x="1600200" y="685673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70" y="913"/>
            <a:ext cx="990600" cy="6856730"/>
          </a:xfrm>
          <a:custGeom>
            <a:avLst/>
            <a:gdLst/>
            <a:ahLst/>
            <a:cxnLst/>
            <a:rect l="l" t="t" r="r" b="b"/>
            <a:pathLst>
              <a:path w="990600" h="685673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6730"/>
                </a:lnTo>
                <a:lnTo>
                  <a:pt x="228600" y="6856730"/>
                </a:lnTo>
                <a:lnTo>
                  <a:pt x="457200" y="6856730"/>
                </a:lnTo>
                <a:lnTo>
                  <a:pt x="609600" y="6856730"/>
                </a:lnTo>
                <a:lnTo>
                  <a:pt x="990600" y="685673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780" y="914"/>
            <a:ext cx="1598930" cy="6856730"/>
          </a:xfrm>
          <a:custGeom>
            <a:avLst/>
            <a:gdLst/>
            <a:ahLst/>
            <a:cxnLst/>
            <a:rect l="l" t="t" r="r" b="b"/>
            <a:pathLst>
              <a:path w="1598930" h="6856730">
                <a:moveTo>
                  <a:pt x="1598930" y="0"/>
                </a:moveTo>
                <a:lnTo>
                  <a:pt x="0" y="0"/>
                </a:lnTo>
                <a:lnTo>
                  <a:pt x="0" y="6856730"/>
                </a:lnTo>
                <a:lnTo>
                  <a:pt x="800100" y="6856730"/>
                </a:lnTo>
                <a:lnTo>
                  <a:pt x="1598930" y="6856730"/>
                </a:lnTo>
                <a:lnTo>
                  <a:pt x="1598930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110" y="913"/>
            <a:ext cx="991869" cy="6856730"/>
          </a:xfrm>
          <a:custGeom>
            <a:avLst/>
            <a:gdLst/>
            <a:ahLst/>
            <a:cxnLst/>
            <a:rect l="l" t="t" r="r" b="b"/>
            <a:pathLst>
              <a:path w="991869" h="6856730">
                <a:moveTo>
                  <a:pt x="991870" y="0"/>
                </a:moveTo>
                <a:lnTo>
                  <a:pt x="457200" y="0"/>
                </a:lnTo>
                <a:lnTo>
                  <a:pt x="229870" y="0"/>
                </a:lnTo>
                <a:lnTo>
                  <a:pt x="0" y="0"/>
                </a:lnTo>
                <a:lnTo>
                  <a:pt x="0" y="6856730"/>
                </a:lnTo>
                <a:lnTo>
                  <a:pt x="991870" y="6856730"/>
                </a:lnTo>
                <a:lnTo>
                  <a:pt x="991870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8140" y="914"/>
            <a:ext cx="1598930" cy="6858000"/>
          </a:xfrm>
          <a:custGeom>
            <a:avLst/>
            <a:gdLst/>
            <a:ahLst/>
            <a:cxnLst/>
            <a:rect l="l" t="t" r="r" b="b"/>
            <a:pathLst>
              <a:path w="1598929" h="6858000">
                <a:moveTo>
                  <a:pt x="1598929" y="0"/>
                </a:moveTo>
                <a:lnTo>
                  <a:pt x="798829" y="0"/>
                </a:lnTo>
                <a:lnTo>
                  <a:pt x="0" y="0"/>
                </a:lnTo>
                <a:lnTo>
                  <a:pt x="0" y="6858000"/>
                </a:lnTo>
                <a:lnTo>
                  <a:pt x="1598929" y="6858000"/>
                </a:lnTo>
                <a:lnTo>
                  <a:pt x="1598929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0870" y="913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761" y="0"/>
                </a:moveTo>
                <a:lnTo>
                  <a:pt x="762000" y="0"/>
                </a:lnTo>
                <a:lnTo>
                  <a:pt x="534670" y="0"/>
                </a:lnTo>
                <a:lnTo>
                  <a:pt x="381000" y="0"/>
                </a:lnTo>
                <a:lnTo>
                  <a:pt x="0" y="0"/>
                </a:lnTo>
                <a:lnTo>
                  <a:pt x="0" y="6858000"/>
                </a:lnTo>
                <a:lnTo>
                  <a:pt x="762000" y="6858000"/>
                </a:lnTo>
                <a:lnTo>
                  <a:pt x="762000" y="6856730"/>
                </a:lnTo>
                <a:lnTo>
                  <a:pt x="912761" y="6856730"/>
                </a:lnTo>
                <a:lnTo>
                  <a:pt x="912761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87470" y="914"/>
            <a:ext cx="2819400" cy="6856730"/>
          </a:xfrm>
          <a:custGeom>
            <a:avLst/>
            <a:gdLst/>
            <a:ahLst/>
            <a:cxnLst/>
            <a:rect l="l" t="t" r="r" b="b"/>
            <a:pathLst>
              <a:path w="2819400" h="6856730">
                <a:moveTo>
                  <a:pt x="2819400" y="0"/>
                </a:moveTo>
                <a:lnTo>
                  <a:pt x="0" y="0"/>
                </a:lnTo>
                <a:lnTo>
                  <a:pt x="0" y="6856730"/>
                </a:lnTo>
                <a:lnTo>
                  <a:pt x="1409700" y="6856730"/>
                </a:lnTo>
                <a:lnTo>
                  <a:pt x="2819400" y="685673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105" y="-7937"/>
            <a:ext cx="9100185" cy="6871970"/>
            <a:chOff x="50105" y="-7937"/>
            <a:chExt cx="9100185" cy="6871970"/>
          </a:xfrm>
        </p:grpSpPr>
        <p:sp>
          <p:nvSpPr>
            <p:cNvPr id="11" name="object 11"/>
            <p:cNvSpPr/>
            <p:nvPr/>
          </p:nvSpPr>
          <p:spPr>
            <a:xfrm>
              <a:off x="2973070" y="913"/>
              <a:ext cx="990600" cy="6856730"/>
            </a:xfrm>
            <a:custGeom>
              <a:avLst/>
              <a:gdLst/>
              <a:ahLst/>
              <a:cxnLst/>
              <a:rect l="l" t="t" r="r" b="b"/>
              <a:pathLst>
                <a:path w="990600" h="685673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6730"/>
                  </a:lnTo>
                  <a:lnTo>
                    <a:pt x="228600" y="6856730"/>
                  </a:lnTo>
                  <a:lnTo>
                    <a:pt x="457200" y="6856730"/>
                  </a:lnTo>
                  <a:lnTo>
                    <a:pt x="609600" y="6856730"/>
                  </a:lnTo>
                  <a:lnTo>
                    <a:pt x="990600" y="685673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21770" y="254605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289"/>
                  </a:moveTo>
                  <a:lnTo>
                    <a:pt x="1842" y="1842"/>
                  </a:lnTo>
                  <a:lnTo>
                    <a:pt x="6289" y="0"/>
                  </a:lnTo>
                  <a:lnTo>
                    <a:pt x="10737" y="1842"/>
                  </a:lnTo>
                  <a:lnTo>
                    <a:pt x="12579" y="6289"/>
                  </a:lnTo>
                  <a:lnTo>
                    <a:pt x="10737" y="10737"/>
                  </a:lnTo>
                  <a:lnTo>
                    <a:pt x="6289" y="12579"/>
                  </a:lnTo>
                  <a:lnTo>
                    <a:pt x="1842" y="10737"/>
                  </a:lnTo>
                  <a:lnTo>
                    <a:pt x="0" y="6289"/>
                  </a:lnTo>
                  <a:close/>
                </a:path>
              </a:pathLst>
            </a:custGeom>
            <a:solidFill>
              <a:srgbClr val="FFFFFF">
                <a:alpha val="12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05" y="210524"/>
              <a:ext cx="9099828" cy="665340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02720" y="1240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289"/>
                  </a:moveTo>
                  <a:lnTo>
                    <a:pt x="1842" y="1842"/>
                  </a:lnTo>
                  <a:lnTo>
                    <a:pt x="6289" y="0"/>
                  </a:lnTo>
                  <a:lnTo>
                    <a:pt x="10737" y="1842"/>
                  </a:lnTo>
                  <a:lnTo>
                    <a:pt x="12579" y="6289"/>
                  </a:lnTo>
                  <a:lnTo>
                    <a:pt x="10737" y="10737"/>
                  </a:lnTo>
                  <a:lnTo>
                    <a:pt x="6289" y="12579"/>
                  </a:lnTo>
                  <a:lnTo>
                    <a:pt x="1842" y="10737"/>
                  </a:lnTo>
                  <a:lnTo>
                    <a:pt x="0" y="6289"/>
                  </a:lnTo>
                  <a:close/>
                </a:path>
              </a:pathLst>
            </a:custGeom>
            <a:solidFill>
              <a:srgbClr val="FFFFFF">
                <a:alpha val="7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199" y="333654"/>
              <a:ext cx="8228330" cy="6187440"/>
            </a:xfrm>
            <a:custGeom>
              <a:avLst/>
              <a:gdLst/>
              <a:ahLst/>
              <a:cxnLst/>
              <a:rect l="l" t="t" r="r" b="b"/>
              <a:pathLst>
                <a:path w="8228330" h="6187440">
                  <a:moveTo>
                    <a:pt x="8228330" y="0"/>
                  </a:moveTo>
                  <a:lnTo>
                    <a:pt x="0" y="0"/>
                  </a:lnTo>
                  <a:lnTo>
                    <a:pt x="0" y="6187440"/>
                  </a:lnTo>
                  <a:lnTo>
                    <a:pt x="4114800" y="6187440"/>
                  </a:lnTo>
                  <a:lnTo>
                    <a:pt x="8228330" y="6187440"/>
                  </a:lnTo>
                  <a:lnTo>
                    <a:pt x="8228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199" y="333654"/>
              <a:ext cx="8228330" cy="6187440"/>
            </a:xfrm>
            <a:custGeom>
              <a:avLst/>
              <a:gdLst/>
              <a:ahLst/>
              <a:cxnLst/>
              <a:rect l="l" t="t" r="r" b="b"/>
              <a:pathLst>
                <a:path w="8228330" h="6187440">
                  <a:moveTo>
                    <a:pt x="4114800" y="6187440"/>
                  </a:moveTo>
                  <a:lnTo>
                    <a:pt x="0" y="6187440"/>
                  </a:lnTo>
                  <a:lnTo>
                    <a:pt x="0" y="0"/>
                  </a:lnTo>
                  <a:lnTo>
                    <a:pt x="8228330" y="0"/>
                  </a:lnTo>
                  <a:lnTo>
                    <a:pt x="8228330" y="6187440"/>
                  </a:lnTo>
                  <a:lnTo>
                    <a:pt x="4114800" y="6187440"/>
                  </a:lnTo>
                  <a:close/>
                </a:path>
              </a:pathLst>
            </a:custGeom>
            <a:ln w="64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60569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3679189" y="0"/>
                  </a:moveTo>
                  <a:lnTo>
                    <a:pt x="0" y="0"/>
                  </a:lnTo>
                  <a:lnTo>
                    <a:pt x="0" y="677824"/>
                  </a:lnTo>
                  <a:lnTo>
                    <a:pt x="3679189" y="677824"/>
                  </a:lnTo>
                  <a:lnTo>
                    <a:pt x="3679189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60569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1840229" y="677824"/>
                  </a:moveTo>
                  <a:lnTo>
                    <a:pt x="0" y="677824"/>
                  </a:lnTo>
                  <a:lnTo>
                    <a:pt x="0" y="0"/>
                  </a:lnTo>
                </a:path>
                <a:path w="3679190" h="678180">
                  <a:moveTo>
                    <a:pt x="3679189" y="0"/>
                  </a:moveTo>
                  <a:lnTo>
                    <a:pt x="3679189" y="677824"/>
                  </a:lnTo>
                  <a:lnTo>
                    <a:pt x="1840229" y="677824"/>
                  </a:lnTo>
                </a:path>
              </a:pathLst>
            </a:custGeom>
            <a:ln w="15813">
              <a:solidFill>
                <a:srgbClr val="73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49469" y="0"/>
              <a:ext cx="3505200" cy="601980"/>
            </a:xfrm>
            <a:custGeom>
              <a:avLst/>
              <a:gdLst/>
              <a:ahLst/>
              <a:cxnLst/>
              <a:rect l="l" t="t" r="r" b="b"/>
              <a:pathLst>
                <a:path w="3505200" h="601980">
                  <a:moveTo>
                    <a:pt x="3505200" y="0"/>
                  </a:moveTo>
                  <a:lnTo>
                    <a:pt x="0" y="0"/>
                  </a:lnTo>
                  <a:lnTo>
                    <a:pt x="0" y="601624"/>
                  </a:lnTo>
                  <a:lnTo>
                    <a:pt x="3505200" y="601624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706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39339" y="1336954"/>
              <a:ext cx="4464050" cy="701040"/>
            </a:xfrm>
            <a:custGeom>
              <a:avLst/>
              <a:gdLst/>
              <a:ahLst/>
              <a:cxnLst/>
              <a:rect l="l" t="t" r="r" b="b"/>
              <a:pathLst>
                <a:path w="4464050" h="701039">
                  <a:moveTo>
                    <a:pt x="446405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2232660" y="701039"/>
                  </a:lnTo>
                  <a:lnTo>
                    <a:pt x="4464050" y="701039"/>
                  </a:lnTo>
                  <a:lnTo>
                    <a:pt x="4464050" y="0"/>
                  </a:lnTo>
                  <a:close/>
                </a:path>
              </a:pathLst>
            </a:custGeom>
            <a:solidFill>
              <a:srgbClr val="8EE4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339339" y="1336954"/>
            <a:ext cx="4464050" cy="701040"/>
          </a:xfrm>
          <a:prstGeom prst="rect">
            <a:avLst/>
          </a:prstGeom>
          <a:ln w="9344">
            <a:solidFill>
              <a:srgbClr val="006FBF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2000" spc="-10" dirty="0"/>
              <a:t>Тариф</a:t>
            </a:r>
            <a:endParaRPr sz="2000"/>
          </a:p>
        </p:txBody>
      </p:sp>
      <p:grpSp>
        <p:nvGrpSpPr>
          <p:cNvPr id="22" name="object 22"/>
          <p:cNvGrpSpPr/>
          <p:nvPr/>
        </p:nvGrpSpPr>
        <p:grpSpPr>
          <a:xfrm>
            <a:off x="2191067" y="3705821"/>
            <a:ext cx="4977765" cy="826769"/>
            <a:chOff x="2191067" y="3705821"/>
            <a:chExt cx="4977765" cy="826769"/>
          </a:xfrm>
        </p:grpSpPr>
        <p:sp>
          <p:nvSpPr>
            <p:cNvPr id="23" name="object 23"/>
            <p:cNvSpPr/>
            <p:nvPr/>
          </p:nvSpPr>
          <p:spPr>
            <a:xfrm>
              <a:off x="2195829" y="3710584"/>
              <a:ext cx="4968240" cy="377190"/>
            </a:xfrm>
            <a:custGeom>
              <a:avLst/>
              <a:gdLst/>
              <a:ahLst/>
              <a:cxnLst/>
              <a:rect l="l" t="t" r="r" b="b"/>
              <a:pathLst>
                <a:path w="4968240" h="377189">
                  <a:moveTo>
                    <a:pt x="4968240" y="0"/>
                  </a:moveTo>
                  <a:lnTo>
                    <a:pt x="4968240" y="10160"/>
                  </a:lnTo>
                  <a:lnTo>
                    <a:pt x="4968240" y="20320"/>
                  </a:lnTo>
                  <a:lnTo>
                    <a:pt x="4966970" y="29210"/>
                  </a:lnTo>
                  <a:lnTo>
                    <a:pt x="4966970" y="76200"/>
                  </a:lnTo>
                  <a:lnTo>
                    <a:pt x="4965700" y="85090"/>
                  </a:lnTo>
                  <a:lnTo>
                    <a:pt x="4965700" y="93980"/>
                  </a:lnTo>
                  <a:lnTo>
                    <a:pt x="4965700" y="101600"/>
                  </a:lnTo>
                  <a:lnTo>
                    <a:pt x="4964430" y="109220"/>
                  </a:lnTo>
                  <a:lnTo>
                    <a:pt x="4964430" y="118110"/>
                  </a:lnTo>
                  <a:lnTo>
                    <a:pt x="4963160" y="124460"/>
                  </a:lnTo>
                  <a:lnTo>
                    <a:pt x="4963160" y="132080"/>
                  </a:lnTo>
                  <a:lnTo>
                    <a:pt x="4961890" y="138430"/>
                  </a:lnTo>
                  <a:lnTo>
                    <a:pt x="4961890" y="144780"/>
                  </a:lnTo>
                  <a:lnTo>
                    <a:pt x="4961890" y="151130"/>
                  </a:lnTo>
                  <a:lnTo>
                    <a:pt x="4960620" y="156210"/>
                  </a:lnTo>
                  <a:lnTo>
                    <a:pt x="4959350" y="161290"/>
                  </a:lnTo>
                  <a:lnTo>
                    <a:pt x="4959350" y="166370"/>
                  </a:lnTo>
                  <a:lnTo>
                    <a:pt x="4958080" y="170180"/>
                  </a:lnTo>
                  <a:lnTo>
                    <a:pt x="4956810" y="175260"/>
                  </a:lnTo>
                  <a:lnTo>
                    <a:pt x="4956810" y="177800"/>
                  </a:lnTo>
                  <a:lnTo>
                    <a:pt x="4955540" y="181610"/>
                  </a:lnTo>
                  <a:lnTo>
                    <a:pt x="4954270" y="182880"/>
                  </a:lnTo>
                  <a:lnTo>
                    <a:pt x="4954270" y="185420"/>
                  </a:lnTo>
                  <a:lnTo>
                    <a:pt x="4953000" y="186690"/>
                  </a:lnTo>
                  <a:lnTo>
                    <a:pt x="2524760" y="190500"/>
                  </a:lnTo>
                  <a:lnTo>
                    <a:pt x="2524760" y="191770"/>
                  </a:lnTo>
                  <a:lnTo>
                    <a:pt x="2523490" y="193040"/>
                  </a:lnTo>
                  <a:lnTo>
                    <a:pt x="2522220" y="195580"/>
                  </a:lnTo>
                  <a:lnTo>
                    <a:pt x="2522220" y="198120"/>
                  </a:lnTo>
                  <a:lnTo>
                    <a:pt x="2520949" y="201930"/>
                  </a:lnTo>
                  <a:lnTo>
                    <a:pt x="2519680" y="205740"/>
                  </a:lnTo>
                  <a:lnTo>
                    <a:pt x="2519680" y="209550"/>
                  </a:lnTo>
                  <a:lnTo>
                    <a:pt x="2518410" y="214630"/>
                  </a:lnTo>
                  <a:lnTo>
                    <a:pt x="2517140" y="219710"/>
                  </a:lnTo>
                  <a:lnTo>
                    <a:pt x="2517140" y="224790"/>
                  </a:lnTo>
                  <a:lnTo>
                    <a:pt x="2515870" y="231140"/>
                  </a:lnTo>
                  <a:lnTo>
                    <a:pt x="2515870" y="237490"/>
                  </a:lnTo>
                  <a:lnTo>
                    <a:pt x="2514599" y="243840"/>
                  </a:lnTo>
                  <a:lnTo>
                    <a:pt x="2514599" y="251460"/>
                  </a:lnTo>
                  <a:lnTo>
                    <a:pt x="2513330" y="259080"/>
                  </a:lnTo>
                  <a:lnTo>
                    <a:pt x="2513330" y="266700"/>
                  </a:lnTo>
                  <a:lnTo>
                    <a:pt x="2512060" y="274320"/>
                  </a:lnTo>
                  <a:lnTo>
                    <a:pt x="2512060" y="283210"/>
                  </a:lnTo>
                  <a:lnTo>
                    <a:pt x="2512060" y="290830"/>
                  </a:lnTo>
                  <a:lnTo>
                    <a:pt x="2512060" y="300990"/>
                  </a:lnTo>
                  <a:lnTo>
                    <a:pt x="2510790" y="309880"/>
                  </a:lnTo>
                  <a:lnTo>
                    <a:pt x="2510790" y="318770"/>
                  </a:lnTo>
                  <a:lnTo>
                    <a:pt x="2510790" y="327660"/>
                  </a:lnTo>
                  <a:lnTo>
                    <a:pt x="2510790" y="337820"/>
                  </a:lnTo>
                  <a:lnTo>
                    <a:pt x="2510790" y="346710"/>
                  </a:lnTo>
                  <a:lnTo>
                    <a:pt x="2509520" y="356870"/>
                  </a:lnTo>
                  <a:lnTo>
                    <a:pt x="2509520" y="367030"/>
                  </a:lnTo>
                  <a:lnTo>
                    <a:pt x="2509520" y="377190"/>
                  </a:lnTo>
                  <a:lnTo>
                    <a:pt x="2509520" y="377190"/>
                  </a:lnTo>
                  <a:lnTo>
                    <a:pt x="2509520" y="320040"/>
                  </a:lnTo>
                  <a:lnTo>
                    <a:pt x="2508249" y="309880"/>
                  </a:lnTo>
                  <a:lnTo>
                    <a:pt x="2508249" y="300990"/>
                  </a:lnTo>
                  <a:lnTo>
                    <a:pt x="2508249" y="292100"/>
                  </a:lnTo>
                  <a:lnTo>
                    <a:pt x="2506980" y="283210"/>
                  </a:lnTo>
                  <a:lnTo>
                    <a:pt x="2506980" y="275590"/>
                  </a:lnTo>
                  <a:lnTo>
                    <a:pt x="2506980" y="267970"/>
                  </a:lnTo>
                  <a:lnTo>
                    <a:pt x="2505710" y="259080"/>
                  </a:lnTo>
                  <a:lnTo>
                    <a:pt x="2505710" y="252730"/>
                  </a:lnTo>
                  <a:lnTo>
                    <a:pt x="2504440" y="245110"/>
                  </a:lnTo>
                  <a:lnTo>
                    <a:pt x="2504440" y="238760"/>
                  </a:lnTo>
                  <a:lnTo>
                    <a:pt x="2503170" y="232410"/>
                  </a:lnTo>
                  <a:lnTo>
                    <a:pt x="2503170" y="226060"/>
                  </a:lnTo>
                  <a:lnTo>
                    <a:pt x="2501899" y="220980"/>
                  </a:lnTo>
                  <a:lnTo>
                    <a:pt x="2501899" y="215900"/>
                  </a:lnTo>
                  <a:lnTo>
                    <a:pt x="2500630" y="210820"/>
                  </a:lnTo>
                  <a:lnTo>
                    <a:pt x="2500630" y="207010"/>
                  </a:lnTo>
                  <a:lnTo>
                    <a:pt x="2499360" y="201930"/>
                  </a:lnTo>
                  <a:lnTo>
                    <a:pt x="2498090" y="199390"/>
                  </a:lnTo>
                  <a:lnTo>
                    <a:pt x="2498090" y="195580"/>
                  </a:lnTo>
                  <a:lnTo>
                    <a:pt x="2496820" y="194310"/>
                  </a:lnTo>
                  <a:lnTo>
                    <a:pt x="2495549" y="191770"/>
                  </a:lnTo>
                  <a:lnTo>
                    <a:pt x="2495549" y="190500"/>
                  </a:lnTo>
                  <a:lnTo>
                    <a:pt x="2494280" y="189230"/>
                  </a:lnTo>
                  <a:lnTo>
                    <a:pt x="2493010" y="189230"/>
                  </a:lnTo>
                  <a:lnTo>
                    <a:pt x="16509" y="189230"/>
                  </a:lnTo>
                  <a:lnTo>
                    <a:pt x="15239" y="187960"/>
                  </a:lnTo>
                  <a:lnTo>
                    <a:pt x="13969" y="187960"/>
                  </a:lnTo>
                  <a:lnTo>
                    <a:pt x="13969" y="186690"/>
                  </a:lnTo>
                  <a:lnTo>
                    <a:pt x="12700" y="185420"/>
                  </a:lnTo>
                  <a:lnTo>
                    <a:pt x="11430" y="182880"/>
                  </a:lnTo>
                  <a:lnTo>
                    <a:pt x="11430" y="179070"/>
                  </a:lnTo>
                  <a:lnTo>
                    <a:pt x="10159" y="176530"/>
                  </a:lnTo>
                  <a:lnTo>
                    <a:pt x="8889" y="172720"/>
                  </a:lnTo>
                  <a:lnTo>
                    <a:pt x="8889" y="167640"/>
                  </a:lnTo>
                  <a:lnTo>
                    <a:pt x="7619" y="163830"/>
                  </a:lnTo>
                  <a:lnTo>
                    <a:pt x="7619" y="158750"/>
                  </a:lnTo>
                  <a:lnTo>
                    <a:pt x="6350" y="152400"/>
                  </a:lnTo>
                  <a:lnTo>
                    <a:pt x="5080" y="147320"/>
                  </a:lnTo>
                  <a:lnTo>
                    <a:pt x="5080" y="140970"/>
                  </a:lnTo>
                  <a:lnTo>
                    <a:pt x="3809" y="133350"/>
                  </a:lnTo>
                  <a:lnTo>
                    <a:pt x="3809" y="127000"/>
                  </a:lnTo>
                  <a:lnTo>
                    <a:pt x="2539" y="119380"/>
                  </a:lnTo>
                  <a:lnTo>
                    <a:pt x="2539" y="111760"/>
                  </a:lnTo>
                  <a:lnTo>
                    <a:pt x="2539" y="102870"/>
                  </a:lnTo>
                  <a:lnTo>
                    <a:pt x="1269" y="95250"/>
                  </a:lnTo>
                  <a:lnTo>
                    <a:pt x="1269" y="86360"/>
                  </a:lnTo>
                  <a:lnTo>
                    <a:pt x="1269" y="77470"/>
                  </a:lnTo>
                  <a:lnTo>
                    <a:pt x="0" y="68580"/>
                  </a:lnTo>
                  <a:lnTo>
                    <a:pt x="0" y="10160"/>
                  </a:lnTo>
                  <a:lnTo>
                    <a:pt x="0" y="1270"/>
                  </a:lnTo>
                </a:path>
              </a:pathLst>
            </a:custGeom>
            <a:ln w="9344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91156" y="3705923"/>
              <a:ext cx="4977765" cy="386715"/>
            </a:xfrm>
            <a:custGeom>
              <a:avLst/>
              <a:gdLst/>
              <a:ahLst/>
              <a:cxnLst/>
              <a:rect l="l" t="t" r="r" b="b"/>
              <a:pathLst>
                <a:path w="4977765" h="386714">
                  <a:moveTo>
                    <a:pt x="9334" y="381850"/>
                  </a:moveTo>
                  <a:lnTo>
                    <a:pt x="7975" y="378548"/>
                  </a:lnTo>
                  <a:lnTo>
                    <a:pt x="4673" y="377190"/>
                  </a:lnTo>
                  <a:lnTo>
                    <a:pt x="1358" y="378548"/>
                  </a:lnTo>
                  <a:lnTo>
                    <a:pt x="0" y="381850"/>
                  </a:lnTo>
                  <a:lnTo>
                    <a:pt x="1358" y="385165"/>
                  </a:lnTo>
                  <a:lnTo>
                    <a:pt x="4673" y="386524"/>
                  </a:lnTo>
                  <a:lnTo>
                    <a:pt x="7975" y="385165"/>
                  </a:lnTo>
                  <a:lnTo>
                    <a:pt x="9334" y="381850"/>
                  </a:lnTo>
                  <a:close/>
                </a:path>
                <a:path w="4977765" h="386714">
                  <a:moveTo>
                    <a:pt x="4977574" y="4660"/>
                  </a:moveTo>
                  <a:lnTo>
                    <a:pt x="4976215" y="1358"/>
                  </a:lnTo>
                  <a:lnTo>
                    <a:pt x="4972913" y="0"/>
                  </a:lnTo>
                  <a:lnTo>
                    <a:pt x="4969599" y="1358"/>
                  </a:lnTo>
                  <a:lnTo>
                    <a:pt x="4968240" y="4660"/>
                  </a:lnTo>
                  <a:lnTo>
                    <a:pt x="4969599" y="7975"/>
                  </a:lnTo>
                  <a:lnTo>
                    <a:pt x="4972913" y="9334"/>
                  </a:lnTo>
                  <a:lnTo>
                    <a:pt x="4976215" y="7975"/>
                  </a:lnTo>
                  <a:lnTo>
                    <a:pt x="4977574" y="466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87519" y="4076344"/>
              <a:ext cx="810260" cy="455930"/>
            </a:xfrm>
            <a:custGeom>
              <a:avLst/>
              <a:gdLst/>
              <a:ahLst/>
              <a:cxnLst/>
              <a:rect l="l" t="t" r="r" b="b"/>
              <a:pathLst>
                <a:path w="810260" h="455929">
                  <a:moveTo>
                    <a:pt x="810259" y="0"/>
                  </a:moveTo>
                  <a:lnTo>
                    <a:pt x="0" y="0"/>
                  </a:lnTo>
                  <a:lnTo>
                    <a:pt x="0" y="455930"/>
                  </a:lnTo>
                  <a:lnTo>
                    <a:pt x="405129" y="455930"/>
                  </a:lnTo>
                  <a:lnTo>
                    <a:pt x="810259" y="455930"/>
                  </a:lnTo>
                  <a:lnTo>
                    <a:pt x="810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87520" y="4076344"/>
            <a:ext cx="810260" cy="455930"/>
          </a:xfrm>
          <a:prstGeom prst="rect">
            <a:avLst/>
          </a:prstGeom>
          <a:ln w="15813">
            <a:solidFill>
              <a:srgbClr val="006FB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0"/>
              </a:spcBef>
            </a:pPr>
            <a:r>
              <a:rPr sz="2400" b="1" spc="-25" dirty="0">
                <a:latin typeface="Arial"/>
                <a:cs typeface="Arial"/>
              </a:rPr>
              <a:t>60%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161763" y="4556117"/>
            <a:ext cx="6946265" cy="1614805"/>
            <a:chOff x="1161763" y="4556117"/>
            <a:chExt cx="6946265" cy="1614805"/>
          </a:xfrm>
        </p:grpSpPr>
        <p:sp>
          <p:nvSpPr>
            <p:cNvPr id="28" name="object 28"/>
            <p:cNvSpPr/>
            <p:nvPr/>
          </p:nvSpPr>
          <p:spPr>
            <a:xfrm>
              <a:off x="1656079" y="4976774"/>
              <a:ext cx="6443980" cy="1186180"/>
            </a:xfrm>
            <a:custGeom>
              <a:avLst/>
              <a:gdLst/>
              <a:ahLst/>
              <a:cxnLst/>
              <a:rect l="l" t="t" r="r" b="b"/>
              <a:pathLst>
                <a:path w="6443980" h="1186179">
                  <a:moveTo>
                    <a:pt x="6443980" y="0"/>
                  </a:moveTo>
                  <a:lnTo>
                    <a:pt x="0" y="0"/>
                  </a:lnTo>
                  <a:lnTo>
                    <a:pt x="0" y="1186180"/>
                  </a:lnTo>
                  <a:lnTo>
                    <a:pt x="3221990" y="1186180"/>
                  </a:lnTo>
                  <a:lnTo>
                    <a:pt x="6443980" y="1186180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E1FA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56079" y="4976774"/>
              <a:ext cx="6443980" cy="1186180"/>
            </a:xfrm>
            <a:custGeom>
              <a:avLst/>
              <a:gdLst/>
              <a:ahLst/>
              <a:cxnLst/>
              <a:rect l="l" t="t" r="r" b="b"/>
              <a:pathLst>
                <a:path w="6443980" h="1186179">
                  <a:moveTo>
                    <a:pt x="3221990" y="1186180"/>
                  </a:moveTo>
                  <a:lnTo>
                    <a:pt x="0" y="1186180"/>
                  </a:lnTo>
                  <a:lnTo>
                    <a:pt x="0" y="0"/>
                  </a:lnTo>
                  <a:lnTo>
                    <a:pt x="6443980" y="0"/>
                  </a:lnTo>
                  <a:lnTo>
                    <a:pt x="6443980" y="1186180"/>
                  </a:lnTo>
                  <a:lnTo>
                    <a:pt x="3221990" y="1186180"/>
                  </a:lnTo>
                  <a:close/>
                </a:path>
              </a:pathLst>
            </a:custGeom>
            <a:ln w="15813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69669" y="4564024"/>
              <a:ext cx="601980" cy="501650"/>
            </a:xfrm>
            <a:custGeom>
              <a:avLst/>
              <a:gdLst/>
              <a:ahLst/>
              <a:cxnLst/>
              <a:rect l="l" t="t" r="r" b="b"/>
              <a:pathLst>
                <a:path w="601980" h="501650">
                  <a:moveTo>
                    <a:pt x="601980" y="0"/>
                  </a:moveTo>
                  <a:lnTo>
                    <a:pt x="0" y="0"/>
                  </a:lnTo>
                  <a:lnTo>
                    <a:pt x="0" y="501650"/>
                  </a:lnTo>
                  <a:lnTo>
                    <a:pt x="300990" y="501650"/>
                  </a:lnTo>
                  <a:lnTo>
                    <a:pt x="601980" y="501650"/>
                  </a:lnTo>
                  <a:lnTo>
                    <a:pt x="6019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69669" y="4564024"/>
              <a:ext cx="601980" cy="501650"/>
            </a:xfrm>
            <a:custGeom>
              <a:avLst/>
              <a:gdLst/>
              <a:ahLst/>
              <a:cxnLst/>
              <a:rect l="l" t="t" r="r" b="b"/>
              <a:pathLst>
                <a:path w="601980" h="501650">
                  <a:moveTo>
                    <a:pt x="300990" y="501650"/>
                  </a:moveTo>
                  <a:lnTo>
                    <a:pt x="0" y="501650"/>
                  </a:lnTo>
                  <a:lnTo>
                    <a:pt x="0" y="0"/>
                  </a:lnTo>
                  <a:lnTo>
                    <a:pt x="601980" y="0"/>
                  </a:lnTo>
                  <a:lnTo>
                    <a:pt x="601980" y="501650"/>
                  </a:lnTo>
                  <a:lnTo>
                    <a:pt x="300990" y="501650"/>
                  </a:lnTo>
                  <a:close/>
                </a:path>
              </a:pathLst>
            </a:custGeom>
            <a:ln w="15813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47139" y="4594345"/>
            <a:ext cx="6570345" cy="153606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NB!</a:t>
            </a:r>
            <a:endParaRPr sz="1800">
              <a:latin typeface="Arial"/>
              <a:cs typeface="Arial"/>
            </a:endParaRPr>
          </a:p>
          <a:p>
            <a:pPr marL="700405" marR="5080" indent="1905" algn="ctr">
              <a:lnSpc>
                <a:spcPct val="149700"/>
              </a:lnSpc>
              <a:spcBef>
                <a:spcPts val="15"/>
              </a:spcBef>
            </a:pPr>
            <a:r>
              <a:rPr sz="1600" b="1" dirty="0">
                <a:latin typeface="Arial"/>
                <a:cs typeface="Arial"/>
              </a:rPr>
              <a:t>Цена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на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ЭЛС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формируется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исходя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из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розничных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цен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на </a:t>
            </a:r>
            <a:r>
              <a:rPr sz="1600" b="1" dirty="0">
                <a:latin typeface="Arial"/>
                <a:cs typeface="Arial"/>
              </a:rPr>
              <a:t>ингредиенты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и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утвержденных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тарифов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за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изготовление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и </a:t>
            </a:r>
            <a:r>
              <a:rPr sz="1600" b="1" dirty="0">
                <a:latin typeface="Arial"/>
                <a:cs typeface="Arial"/>
              </a:rPr>
              <a:t>фасовку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учетом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НДС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20%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630" y="261264"/>
            <a:ext cx="8351520" cy="62636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77900" y="2499004"/>
            <a:ext cx="3358515" cy="213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5050">
              <a:lnSpc>
                <a:spcPct val="1238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А)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закупочная </a:t>
            </a:r>
            <a:r>
              <a:rPr sz="2800" dirty="0">
                <a:latin typeface="Arial"/>
                <a:cs typeface="Arial"/>
              </a:rPr>
              <a:t>Б)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оптовая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23500"/>
              </a:lnSpc>
              <a:spcBef>
                <a:spcPts val="10"/>
              </a:spcBef>
            </a:pPr>
            <a:r>
              <a:rPr sz="2800" dirty="0">
                <a:latin typeface="Arial"/>
                <a:cs typeface="Arial"/>
              </a:rPr>
              <a:t>В)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оптово-</a:t>
            </a:r>
            <a:r>
              <a:rPr sz="2800" spc="-10" dirty="0">
                <a:latin typeface="Arial"/>
                <a:cs typeface="Arial"/>
              </a:rPr>
              <a:t>отпускная </a:t>
            </a:r>
            <a:r>
              <a:rPr sz="2800" dirty="0">
                <a:latin typeface="Arial"/>
                <a:cs typeface="Arial"/>
              </a:rPr>
              <a:t>Г)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розничная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" y="457200"/>
            <a:ext cx="8064500" cy="59042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77900" y="2499004"/>
            <a:ext cx="7054850" cy="25641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800" dirty="0">
                <a:latin typeface="Arial"/>
                <a:cs typeface="Arial"/>
              </a:rPr>
              <a:t>А)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Розничная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цена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ингредиентов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и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посуды</a:t>
            </a:r>
            <a:endParaRPr sz="2800">
              <a:latin typeface="Arial"/>
              <a:cs typeface="Arial"/>
            </a:endParaRPr>
          </a:p>
          <a:p>
            <a:pPr marL="12700" marR="87630">
              <a:lnSpc>
                <a:spcPct val="100000"/>
              </a:lnSpc>
              <a:spcBef>
                <a:spcPts val="800"/>
              </a:spcBef>
            </a:pPr>
            <a:r>
              <a:rPr sz="2800" dirty="0">
                <a:latin typeface="Arial"/>
                <a:cs typeface="Arial"/>
              </a:rPr>
              <a:t>Б)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Оптово-</a:t>
            </a:r>
            <a:r>
              <a:rPr sz="2800" spc="-10" dirty="0">
                <a:latin typeface="Arial"/>
                <a:cs typeface="Arial"/>
              </a:rPr>
              <a:t>отпускная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цена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ингредиентов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и </a:t>
            </a:r>
            <a:r>
              <a:rPr sz="2800" spc="-10" dirty="0">
                <a:latin typeface="Arial"/>
                <a:cs typeface="Arial"/>
              </a:rPr>
              <a:t>посуды</a:t>
            </a:r>
            <a:endParaRPr sz="2800">
              <a:latin typeface="Arial"/>
              <a:cs typeface="Arial"/>
            </a:endParaRPr>
          </a:p>
          <a:p>
            <a:pPr marL="12700" marR="5495290">
              <a:lnSpc>
                <a:spcPts val="4160"/>
              </a:lnSpc>
              <a:spcBef>
                <a:spcPts val="90"/>
              </a:spcBef>
            </a:pPr>
            <a:r>
              <a:rPr sz="2800" dirty="0">
                <a:latin typeface="Arial"/>
                <a:cs typeface="Arial"/>
              </a:rPr>
              <a:t>В)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Тариф </a:t>
            </a:r>
            <a:r>
              <a:rPr sz="2800" dirty="0">
                <a:latin typeface="Arial"/>
                <a:cs typeface="Arial"/>
              </a:rPr>
              <a:t>Г)</a:t>
            </a:r>
            <a:r>
              <a:rPr sz="2800" spc="-25" dirty="0">
                <a:latin typeface="Arial"/>
                <a:cs typeface="Arial"/>
              </a:rPr>
              <a:t> НДС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630" y="261264"/>
            <a:ext cx="8135620" cy="60477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"/>
            <a:ext cx="8732520" cy="5382260"/>
            <a:chOff x="0" y="914"/>
            <a:chExt cx="8732520" cy="5382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"/>
              <a:ext cx="8726169" cy="53771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0380" y="878484"/>
              <a:ext cx="8228330" cy="4500880"/>
            </a:xfrm>
            <a:custGeom>
              <a:avLst/>
              <a:gdLst/>
              <a:ahLst/>
              <a:cxnLst/>
              <a:rect l="l" t="t" r="r" b="b"/>
              <a:pathLst>
                <a:path w="8228330" h="4500880">
                  <a:moveTo>
                    <a:pt x="0" y="4500880"/>
                  </a:moveTo>
                  <a:lnTo>
                    <a:pt x="8228330" y="4500880"/>
                  </a:lnTo>
                  <a:lnTo>
                    <a:pt x="8228330" y="0"/>
                  </a:lnTo>
                  <a:lnTo>
                    <a:pt x="0" y="0"/>
                  </a:lnTo>
                  <a:lnTo>
                    <a:pt x="0" y="45008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0380" y="878484"/>
              <a:ext cx="8227059" cy="4499610"/>
            </a:xfrm>
            <a:custGeom>
              <a:avLst/>
              <a:gdLst/>
              <a:ahLst/>
              <a:cxnLst/>
              <a:rect l="l" t="t" r="r" b="b"/>
              <a:pathLst>
                <a:path w="8227059" h="4499610">
                  <a:moveTo>
                    <a:pt x="4113530" y="4499610"/>
                  </a:moveTo>
                  <a:lnTo>
                    <a:pt x="0" y="4499610"/>
                  </a:lnTo>
                  <a:lnTo>
                    <a:pt x="0" y="0"/>
                  </a:lnTo>
                  <a:lnTo>
                    <a:pt x="8227060" y="0"/>
                  </a:lnTo>
                  <a:lnTo>
                    <a:pt x="8227060" y="4499610"/>
                  </a:lnTo>
                  <a:lnTo>
                    <a:pt x="4113530" y="449961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379" y="858164"/>
              <a:ext cx="8225789" cy="44996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0380" y="858164"/>
              <a:ext cx="8227059" cy="4500880"/>
            </a:xfrm>
            <a:custGeom>
              <a:avLst/>
              <a:gdLst/>
              <a:ahLst/>
              <a:cxnLst/>
              <a:rect l="l" t="t" r="r" b="b"/>
              <a:pathLst>
                <a:path w="8227059" h="4500880">
                  <a:moveTo>
                    <a:pt x="4113530" y="4500880"/>
                  </a:moveTo>
                  <a:lnTo>
                    <a:pt x="0" y="4500880"/>
                  </a:lnTo>
                  <a:lnTo>
                    <a:pt x="0" y="0"/>
                  </a:lnTo>
                  <a:lnTo>
                    <a:pt x="8227060" y="0"/>
                  </a:lnTo>
                  <a:lnTo>
                    <a:pt x="8227060" y="4500880"/>
                  </a:lnTo>
                  <a:lnTo>
                    <a:pt x="4113530" y="450088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73430" y="2090064"/>
            <a:ext cx="767207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0125" marR="5080" indent="-988060">
              <a:lnSpc>
                <a:spcPct val="100000"/>
              </a:lnSpc>
              <a:spcBef>
                <a:spcPts val="100"/>
              </a:spcBef>
              <a:tabLst>
                <a:tab pos="5129530" algn="l"/>
              </a:tabLst>
            </a:pPr>
            <a:r>
              <a:rPr sz="4400" dirty="0">
                <a:solidFill>
                  <a:srgbClr val="BF0000"/>
                </a:solidFill>
              </a:rPr>
              <a:t>Ціноутворення</a:t>
            </a:r>
            <a:r>
              <a:rPr sz="4400" spc="-260" dirty="0">
                <a:solidFill>
                  <a:srgbClr val="BF0000"/>
                </a:solidFill>
              </a:rPr>
              <a:t> </a:t>
            </a:r>
            <a:r>
              <a:rPr sz="4400" spc="-25" dirty="0">
                <a:solidFill>
                  <a:srgbClr val="BF0000"/>
                </a:solidFill>
              </a:rPr>
              <a:t>на</a:t>
            </a:r>
            <a:r>
              <a:rPr sz="4400" dirty="0">
                <a:solidFill>
                  <a:srgbClr val="BF0000"/>
                </a:solidFill>
              </a:rPr>
              <a:t>	</a:t>
            </a:r>
            <a:r>
              <a:rPr sz="4400" spc="-10" dirty="0">
                <a:solidFill>
                  <a:srgbClr val="BF0000"/>
                </a:solidFill>
              </a:rPr>
              <a:t>лікарські </a:t>
            </a:r>
            <a:r>
              <a:rPr sz="4400" dirty="0">
                <a:solidFill>
                  <a:srgbClr val="BF0000"/>
                </a:solidFill>
              </a:rPr>
              <a:t>засоби</a:t>
            </a:r>
            <a:r>
              <a:rPr sz="4400" spc="-50" dirty="0">
                <a:solidFill>
                  <a:srgbClr val="BF0000"/>
                </a:solidFill>
              </a:rPr>
              <a:t> </a:t>
            </a:r>
            <a:r>
              <a:rPr sz="4400" dirty="0">
                <a:solidFill>
                  <a:srgbClr val="BF0000"/>
                </a:solidFill>
              </a:rPr>
              <a:t>як</a:t>
            </a:r>
            <a:r>
              <a:rPr sz="4400" spc="-50" dirty="0">
                <a:solidFill>
                  <a:srgbClr val="BF0000"/>
                </a:solidFill>
              </a:rPr>
              <a:t> </a:t>
            </a:r>
            <a:r>
              <a:rPr sz="4400" spc="-10" dirty="0">
                <a:solidFill>
                  <a:srgbClr val="BF0000"/>
                </a:solidFill>
              </a:rPr>
              <a:t>міжнародна</a:t>
            </a:r>
            <a:endParaRPr sz="4400"/>
          </a:p>
          <a:p>
            <a:pPr marL="2630170">
              <a:lnSpc>
                <a:spcPct val="100000"/>
              </a:lnSpc>
            </a:pPr>
            <a:r>
              <a:rPr sz="4400" spc="-10" dirty="0">
                <a:solidFill>
                  <a:srgbClr val="BF0000"/>
                </a:solidFill>
              </a:rPr>
              <a:t>проблема</a:t>
            </a:r>
            <a:endParaRPr sz="4400"/>
          </a:p>
        </p:txBody>
      </p:sp>
      <p:sp>
        <p:nvSpPr>
          <p:cNvPr id="10" name="object 10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17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397" y="20371"/>
            <a:ext cx="8974455" cy="1057275"/>
            <a:chOff x="174397" y="20371"/>
            <a:chExt cx="8974455" cy="1057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069" y="45364"/>
              <a:ext cx="8963660" cy="10274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9069" y="45364"/>
              <a:ext cx="8964930" cy="1028700"/>
            </a:xfrm>
            <a:custGeom>
              <a:avLst/>
              <a:gdLst/>
              <a:ahLst/>
              <a:cxnLst/>
              <a:rect l="l" t="t" r="r" b="b"/>
              <a:pathLst>
                <a:path w="8964930" h="1028700">
                  <a:moveTo>
                    <a:pt x="0" y="1028700"/>
                  </a:moveTo>
                  <a:lnTo>
                    <a:pt x="8964930" y="1028700"/>
                  </a:lnTo>
                  <a:lnTo>
                    <a:pt x="896493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069" y="45364"/>
              <a:ext cx="8964930" cy="1027430"/>
            </a:xfrm>
            <a:custGeom>
              <a:avLst/>
              <a:gdLst/>
              <a:ahLst/>
              <a:cxnLst/>
              <a:rect l="l" t="t" r="r" b="b"/>
              <a:pathLst>
                <a:path w="8964930" h="1027430">
                  <a:moveTo>
                    <a:pt x="4483100" y="1027429"/>
                  </a:moveTo>
                  <a:lnTo>
                    <a:pt x="0" y="1027429"/>
                  </a:lnTo>
                  <a:lnTo>
                    <a:pt x="0" y="0"/>
                  </a:lnTo>
                  <a:lnTo>
                    <a:pt x="8964930" y="0"/>
                  </a:lnTo>
                  <a:lnTo>
                    <a:pt x="8964930" y="1027429"/>
                  </a:lnTo>
                  <a:lnTo>
                    <a:pt x="4483100" y="102742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069" y="25044"/>
              <a:ext cx="8963660" cy="10274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9069" y="25044"/>
              <a:ext cx="8964930" cy="1028700"/>
            </a:xfrm>
            <a:custGeom>
              <a:avLst/>
              <a:gdLst/>
              <a:ahLst/>
              <a:cxnLst/>
              <a:rect l="l" t="t" r="r" b="b"/>
              <a:pathLst>
                <a:path w="8964930" h="1028700">
                  <a:moveTo>
                    <a:pt x="4483100" y="1028700"/>
                  </a:moveTo>
                  <a:lnTo>
                    <a:pt x="0" y="1028700"/>
                  </a:lnTo>
                  <a:lnTo>
                    <a:pt x="0" y="0"/>
                  </a:lnTo>
                  <a:lnTo>
                    <a:pt x="8964930" y="0"/>
                  </a:lnTo>
                  <a:lnTo>
                    <a:pt x="8964930" y="1028700"/>
                  </a:lnTo>
                  <a:lnTo>
                    <a:pt x="4483100" y="10287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0040" y="69494"/>
            <a:ext cx="86766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BF0000"/>
                </a:solidFill>
              </a:rPr>
              <a:t>Порівняльний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аналіз</a:t>
            </a:r>
            <a:r>
              <a:rPr sz="2000" spc="-6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закупівельних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і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роздрібних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з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групи </a:t>
            </a:r>
            <a:r>
              <a:rPr sz="2000" spc="-10" dirty="0">
                <a:solidFill>
                  <a:srgbClr val="001F5F"/>
                </a:solidFill>
              </a:rPr>
              <a:t>низьковартісних</a:t>
            </a:r>
            <a:r>
              <a:rPr sz="2000" spc="-4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ЛЗ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(відповідно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до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європейських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цін)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в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країнах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ЄС</a:t>
            </a:r>
            <a:r>
              <a:rPr sz="2000" spc="-30" dirty="0">
                <a:solidFill>
                  <a:srgbClr val="BF0000"/>
                </a:solidFill>
              </a:rPr>
              <a:t> </a:t>
            </a:r>
            <a:r>
              <a:rPr sz="2000" spc="-50" dirty="0">
                <a:solidFill>
                  <a:srgbClr val="BF0000"/>
                </a:solidFill>
              </a:rPr>
              <a:t>і </a:t>
            </a:r>
            <a:r>
              <a:rPr sz="2000" dirty="0">
                <a:solidFill>
                  <a:srgbClr val="BF0000"/>
                </a:solidFill>
              </a:rPr>
              <a:t>в </a:t>
            </a:r>
            <a:r>
              <a:rPr sz="2000" spc="-10" dirty="0">
                <a:solidFill>
                  <a:srgbClr val="BF0000"/>
                </a:solidFill>
              </a:rPr>
              <a:t>Україні</a:t>
            </a:r>
            <a:endParaRPr sz="2000"/>
          </a:p>
        </p:txBody>
      </p:sp>
      <p:sp>
        <p:nvSpPr>
          <p:cNvPr id="9" name="object 9"/>
          <p:cNvSpPr/>
          <p:nvPr/>
        </p:nvSpPr>
        <p:spPr>
          <a:xfrm>
            <a:off x="8388350" y="630646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88350" y="630646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18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880" y="1126134"/>
            <a:ext cx="8167370" cy="47510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8569" y="5950864"/>
            <a:ext cx="5760720" cy="7188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72" y="41961"/>
            <a:ext cx="9153525" cy="1035685"/>
            <a:chOff x="-4672" y="41961"/>
            <a:chExt cx="9153525" cy="1035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6954"/>
              <a:ext cx="9143644" cy="10058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6954"/>
              <a:ext cx="9144000" cy="1007110"/>
            </a:xfrm>
            <a:custGeom>
              <a:avLst/>
              <a:gdLst/>
              <a:ahLst/>
              <a:cxnLst/>
              <a:rect l="l" t="t" r="r" b="b"/>
              <a:pathLst>
                <a:path w="9144000" h="1007110">
                  <a:moveTo>
                    <a:pt x="0" y="1007109"/>
                  </a:moveTo>
                  <a:lnTo>
                    <a:pt x="9144000" y="100710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071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6954"/>
              <a:ext cx="9144000" cy="1005840"/>
            </a:xfrm>
            <a:custGeom>
              <a:avLst/>
              <a:gdLst/>
              <a:ahLst/>
              <a:cxnLst/>
              <a:rect l="l" t="t" r="r" b="b"/>
              <a:pathLst>
                <a:path w="9144000" h="1005840">
                  <a:moveTo>
                    <a:pt x="4572000" y="1005840"/>
                  </a:moveTo>
                  <a:lnTo>
                    <a:pt x="0" y="100584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1005840"/>
                  </a:lnTo>
                  <a:lnTo>
                    <a:pt x="4572000" y="100584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634"/>
              <a:ext cx="9143644" cy="10058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6634"/>
              <a:ext cx="9144000" cy="1007110"/>
            </a:xfrm>
            <a:custGeom>
              <a:avLst/>
              <a:gdLst/>
              <a:ahLst/>
              <a:cxnLst/>
              <a:rect l="l" t="t" r="r" b="b"/>
              <a:pathLst>
                <a:path w="9144000" h="1007110">
                  <a:moveTo>
                    <a:pt x="4572000" y="1007109"/>
                  </a:moveTo>
                  <a:lnTo>
                    <a:pt x="0" y="1007109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1007109"/>
                  </a:lnTo>
                  <a:lnTo>
                    <a:pt x="4572000" y="100710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7950" y="79654"/>
            <a:ext cx="8919845" cy="941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200"/>
              </a:lnSpc>
              <a:spcBef>
                <a:spcPts val="95"/>
              </a:spcBef>
            </a:pPr>
            <a:r>
              <a:rPr sz="2000" dirty="0">
                <a:solidFill>
                  <a:srgbClr val="BF0000"/>
                </a:solidFill>
              </a:rPr>
              <a:t>Порівняльний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аналіз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закупівельних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і</a:t>
            </a:r>
            <a:r>
              <a:rPr sz="2000" spc="-6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роздрібних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</a:t>
            </a:r>
            <a:r>
              <a:rPr sz="2000" spc="-6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з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групи </a:t>
            </a:r>
            <a:r>
              <a:rPr sz="2000" spc="-10" dirty="0">
                <a:solidFill>
                  <a:srgbClr val="151544"/>
                </a:solidFill>
              </a:rPr>
              <a:t>високовартісних</a:t>
            </a:r>
            <a:r>
              <a:rPr sz="2000" spc="-30" dirty="0">
                <a:solidFill>
                  <a:srgbClr val="151544"/>
                </a:solidFill>
              </a:rPr>
              <a:t> </a:t>
            </a:r>
            <a:r>
              <a:rPr sz="2000" dirty="0">
                <a:solidFill>
                  <a:srgbClr val="151544"/>
                </a:solidFill>
              </a:rPr>
              <a:t>ЛЗ</a:t>
            </a:r>
            <a:r>
              <a:rPr sz="2000" spc="-5" dirty="0">
                <a:solidFill>
                  <a:srgbClr val="151544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(відповідно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до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європейських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цін)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в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країнах</a:t>
            </a:r>
            <a:r>
              <a:rPr sz="2000" spc="-3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ЄС</a:t>
            </a:r>
            <a:r>
              <a:rPr sz="2000" spc="-3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і</a:t>
            </a:r>
            <a:r>
              <a:rPr sz="2000" spc="-30" dirty="0">
                <a:solidFill>
                  <a:srgbClr val="BF0000"/>
                </a:solidFill>
              </a:rPr>
              <a:t> </a:t>
            </a:r>
            <a:r>
              <a:rPr sz="2000" spc="-50" dirty="0">
                <a:solidFill>
                  <a:srgbClr val="BF0000"/>
                </a:solidFill>
              </a:rPr>
              <a:t>в </a:t>
            </a:r>
            <a:r>
              <a:rPr sz="2000" spc="-10" dirty="0">
                <a:solidFill>
                  <a:srgbClr val="BF0000"/>
                </a:solidFill>
              </a:rPr>
              <a:t>Україні</a:t>
            </a:r>
            <a:endParaRPr sz="2000"/>
          </a:p>
        </p:txBody>
      </p:sp>
      <p:sp>
        <p:nvSpPr>
          <p:cNvPr id="9" name="object 9"/>
          <p:cNvSpPr/>
          <p:nvPr/>
        </p:nvSpPr>
        <p:spPr>
          <a:xfrm>
            <a:off x="8317230" y="6246774"/>
            <a:ext cx="575310" cy="365760"/>
          </a:xfrm>
          <a:custGeom>
            <a:avLst/>
            <a:gdLst/>
            <a:ahLst/>
            <a:cxnLst/>
            <a:rect l="l" t="t" r="r" b="b"/>
            <a:pathLst>
              <a:path w="575309" h="365759">
                <a:moveTo>
                  <a:pt x="575310" y="0"/>
                </a:moveTo>
                <a:lnTo>
                  <a:pt x="0" y="0"/>
                </a:lnTo>
                <a:lnTo>
                  <a:pt x="0" y="365760"/>
                </a:lnTo>
                <a:lnTo>
                  <a:pt x="288290" y="365760"/>
                </a:lnTo>
                <a:lnTo>
                  <a:pt x="575310" y="365760"/>
                </a:lnTo>
                <a:lnTo>
                  <a:pt x="575310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17230" y="6246774"/>
            <a:ext cx="575310" cy="36576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19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530" y="1342034"/>
            <a:ext cx="7848600" cy="46075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2230" y="6069376"/>
            <a:ext cx="5256530" cy="6003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7390" y="1123991"/>
            <a:ext cx="7589520" cy="3504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  <a:tabLst>
                <a:tab pos="1390015" algn="l"/>
                <a:tab pos="2098675" algn="l"/>
                <a:tab pos="4904105" algn="l"/>
                <a:tab pos="7025005" algn="l"/>
              </a:tabLst>
            </a:pPr>
            <a:r>
              <a:rPr sz="3200" spc="-10" dirty="0">
                <a:latin typeface="Arial"/>
                <a:cs typeface="Arial"/>
              </a:rPr>
              <a:t>Какие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из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приведенных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факторов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35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2151380" algn="l"/>
                <a:tab pos="3379470" algn="l"/>
                <a:tab pos="5680075" algn="l"/>
                <a:tab pos="7135495" algn="l"/>
              </a:tabLst>
            </a:pPr>
            <a:r>
              <a:rPr sz="3200" spc="-10" dirty="0">
                <a:latin typeface="Arial"/>
                <a:cs typeface="Arial"/>
              </a:rPr>
              <a:t>влияют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на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уровень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цен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на </a:t>
            </a:r>
            <a:r>
              <a:rPr sz="3200" dirty="0">
                <a:latin typeface="Arial"/>
                <a:cs typeface="Arial"/>
              </a:rPr>
              <a:t>лекарственные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средства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  <a:spcBef>
                <a:spcPts val="509"/>
              </a:spcBef>
            </a:pPr>
            <a:r>
              <a:rPr sz="2800" dirty="0">
                <a:latin typeface="Arial"/>
                <a:cs typeface="Arial"/>
              </a:rPr>
              <a:t>А)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Методология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ценообразования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на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ЛС</a:t>
            </a:r>
            <a:endParaRPr sz="28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  <a:spcBef>
                <a:spcPts val="800"/>
              </a:spcBef>
            </a:pPr>
            <a:r>
              <a:rPr sz="2800" dirty="0">
                <a:latin typeface="Arial"/>
                <a:cs typeface="Arial"/>
              </a:rPr>
              <a:t>Б)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Уровень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инфляции</a:t>
            </a:r>
            <a:endParaRPr sz="2800">
              <a:latin typeface="Arial"/>
              <a:cs typeface="Arial"/>
            </a:endParaRPr>
          </a:p>
          <a:p>
            <a:pPr marL="273050" marR="1732280">
              <a:lnSpc>
                <a:spcPct val="123500"/>
              </a:lnSpc>
              <a:spcBef>
                <a:spcPts val="10"/>
              </a:spcBef>
            </a:pPr>
            <a:r>
              <a:rPr sz="2800" dirty="0">
                <a:latin typeface="Arial"/>
                <a:cs typeface="Arial"/>
              </a:rPr>
              <a:t>В)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Организация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здравоохранения </a:t>
            </a:r>
            <a:r>
              <a:rPr sz="2800" dirty="0">
                <a:latin typeface="Arial"/>
                <a:cs typeface="Arial"/>
              </a:rPr>
              <a:t>Г)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НДС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3850" y="116484"/>
            <a:ext cx="8568690" cy="6093460"/>
            <a:chOff x="323850" y="116484"/>
            <a:chExt cx="8568690" cy="60934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850" y="116484"/>
              <a:ext cx="8568690" cy="60934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72450" y="190144"/>
              <a:ext cx="575310" cy="364490"/>
            </a:xfrm>
            <a:custGeom>
              <a:avLst/>
              <a:gdLst/>
              <a:ahLst/>
              <a:cxnLst/>
              <a:rect l="l" t="t" r="r" b="b"/>
              <a:pathLst>
                <a:path w="575309" h="364490">
                  <a:moveTo>
                    <a:pt x="57530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5309" y="364489"/>
                  </a:lnTo>
                  <a:lnTo>
                    <a:pt x="575309" y="0"/>
                  </a:lnTo>
                  <a:close/>
                </a:path>
              </a:pathLst>
            </a:custGeom>
            <a:solidFill>
              <a:srgbClr val="F3F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172450" y="190144"/>
            <a:ext cx="57531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20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5707" y="853491"/>
            <a:ext cx="8236584" cy="4529455"/>
            <a:chOff x="495707" y="853491"/>
            <a:chExt cx="8236584" cy="4529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379" y="878484"/>
              <a:ext cx="8225789" cy="44996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0380" y="878484"/>
              <a:ext cx="8228330" cy="4500880"/>
            </a:xfrm>
            <a:custGeom>
              <a:avLst/>
              <a:gdLst/>
              <a:ahLst/>
              <a:cxnLst/>
              <a:rect l="l" t="t" r="r" b="b"/>
              <a:pathLst>
                <a:path w="8228330" h="4500880">
                  <a:moveTo>
                    <a:pt x="0" y="4500880"/>
                  </a:moveTo>
                  <a:lnTo>
                    <a:pt x="8228330" y="4500880"/>
                  </a:lnTo>
                  <a:lnTo>
                    <a:pt x="8228330" y="0"/>
                  </a:lnTo>
                  <a:lnTo>
                    <a:pt x="0" y="0"/>
                  </a:lnTo>
                  <a:lnTo>
                    <a:pt x="0" y="45008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0380" y="878484"/>
              <a:ext cx="8227059" cy="4499610"/>
            </a:xfrm>
            <a:custGeom>
              <a:avLst/>
              <a:gdLst/>
              <a:ahLst/>
              <a:cxnLst/>
              <a:rect l="l" t="t" r="r" b="b"/>
              <a:pathLst>
                <a:path w="8227059" h="4499610">
                  <a:moveTo>
                    <a:pt x="4113530" y="4499610"/>
                  </a:moveTo>
                  <a:lnTo>
                    <a:pt x="0" y="4499610"/>
                  </a:lnTo>
                  <a:lnTo>
                    <a:pt x="0" y="0"/>
                  </a:lnTo>
                  <a:lnTo>
                    <a:pt x="8227060" y="0"/>
                  </a:lnTo>
                  <a:lnTo>
                    <a:pt x="8227060" y="4499610"/>
                  </a:lnTo>
                  <a:lnTo>
                    <a:pt x="4113530" y="449961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379" y="858164"/>
              <a:ext cx="8225789" cy="449960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0380" y="858164"/>
              <a:ext cx="8227059" cy="4500880"/>
            </a:xfrm>
            <a:custGeom>
              <a:avLst/>
              <a:gdLst/>
              <a:ahLst/>
              <a:cxnLst/>
              <a:rect l="l" t="t" r="r" b="b"/>
              <a:pathLst>
                <a:path w="8227059" h="4500880">
                  <a:moveTo>
                    <a:pt x="4113530" y="4500880"/>
                  </a:moveTo>
                  <a:lnTo>
                    <a:pt x="0" y="4500880"/>
                  </a:lnTo>
                  <a:lnTo>
                    <a:pt x="0" y="0"/>
                  </a:lnTo>
                  <a:lnTo>
                    <a:pt x="8227060" y="0"/>
                  </a:lnTo>
                  <a:lnTo>
                    <a:pt x="8227060" y="4500880"/>
                  </a:lnTo>
                  <a:lnTo>
                    <a:pt x="4113530" y="450088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Методи</a:t>
            </a:r>
            <a:r>
              <a:rPr spc="-245" dirty="0"/>
              <a:t> </a:t>
            </a:r>
            <a:r>
              <a:rPr spc="-10" dirty="0"/>
              <a:t>державного </a:t>
            </a:r>
            <a:r>
              <a:rPr spc="-20" dirty="0"/>
              <a:t>регулювання</a:t>
            </a:r>
            <a:r>
              <a:rPr spc="-114" dirty="0"/>
              <a:t> </a:t>
            </a:r>
            <a:r>
              <a:rPr dirty="0"/>
              <a:t>системи</a:t>
            </a:r>
            <a:r>
              <a:rPr spc="-114" dirty="0"/>
              <a:t> </a:t>
            </a:r>
            <a:r>
              <a:rPr dirty="0"/>
              <a:t>цін</a:t>
            </a:r>
            <a:r>
              <a:rPr spc="-110" dirty="0"/>
              <a:t> </a:t>
            </a:r>
            <a:r>
              <a:rPr spc="-25" dirty="0"/>
              <a:t>на </a:t>
            </a:r>
            <a:r>
              <a:rPr dirty="0"/>
              <a:t>лікарські</a:t>
            </a:r>
            <a:r>
              <a:rPr spc="-185" dirty="0"/>
              <a:t> </a:t>
            </a:r>
            <a:r>
              <a:rPr spc="-10" dirty="0"/>
              <a:t>засоби</a:t>
            </a:r>
          </a:p>
        </p:txBody>
      </p:sp>
      <p:sp>
        <p:nvSpPr>
          <p:cNvPr id="9" name="object 9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21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307" y="-3848"/>
            <a:ext cx="8392795" cy="672465"/>
            <a:chOff x="174307" y="-3848"/>
            <a:chExt cx="8392795" cy="672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069" y="21234"/>
              <a:ext cx="8382000" cy="6413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9070" y="21234"/>
              <a:ext cx="8383270" cy="642620"/>
            </a:xfrm>
            <a:custGeom>
              <a:avLst/>
              <a:gdLst/>
              <a:ahLst/>
              <a:cxnLst/>
              <a:rect l="l" t="t" r="r" b="b"/>
              <a:pathLst>
                <a:path w="8383270" h="642620">
                  <a:moveTo>
                    <a:pt x="0" y="642619"/>
                  </a:moveTo>
                  <a:lnTo>
                    <a:pt x="8383270" y="642619"/>
                  </a:lnTo>
                  <a:lnTo>
                    <a:pt x="8383270" y="0"/>
                  </a:lnTo>
                  <a:lnTo>
                    <a:pt x="0" y="0"/>
                  </a:lnTo>
                  <a:lnTo>
                    <a:pt x="0" y="642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070" y="21234"/>
              <a:ext cx="8383270" cy="642620"/>
            </a:xfrm>
            <a:custGeom>
              <a:avLst/>
              <a:gdLst/>
              <a:ahLst/>
              <a:cxnLst/>
              <a:rect l="l" t="t" r="r" b="b"/>
              <a:pathLst>
                <a:path w="8383270" h="642620">
                  <a:moveTo>
                    <a:pt x="4192269" y="642619"/>
                  </a:moveTo>
                  <a:lnTo>
                    <a:pt x="0" y="642619"/>
                  </a:lnTo>
                  <a:lnTo>
                    <a:pt x="0" y="0"/>
                  </a:lnTo>
                  <a:lnTo>
                    <a:pt x="8383270" y="0"/>
                  </a:lnTo>
                  <a:lnTo>
                    <a:pt x="8383270" y="642619"/>
                  </a:lnTo>
                  <a:lnTo>
                    <a:pt x="4192269" y="64261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069" y="914"/>
              <a:ext cx="8382000" cy="6413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9070" y="914"/>
              <a:ext cx="8383270" cy="642620"/>
            </a:xfrm>
            <a:custGeom>
              <a:avLst/>
              <a:gdLst/>
              <a:ahLst/>
              <a:cxnLst/>
              <a:rect l="l" t="t" r="r" b="b"/>
              <a:pathLst>
                <a:path w="8383270" h="642620">
                  <a:moveTo>
                    <a:pt x="4192269" y="642619"/>
                  </a:moveTo>
                  <a:lnTo>
                    <a:pt x="0" y="642619"/>
                  </a:lnTo>
                  <a:lnTo>
                    <a:pt x="0" y="0"/>
                  </a:lnTo>
                  <a:lnTo>
                    <a:pt x="8383270" y="0"/>
                  </a:lnTo>
                  <a:lnTo>
                    <a:pt x="8383270" y="642619"/>
                  </a:lnTo>
                  <a:lnTo>
                    <a:pt x="4192269" y="64261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9259" y="35204"/>
            <a:ext cx="7878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0" marR="5080" indent="-367665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BF0000"/>
                </a:solidFill>
              </a:rPr>
              <a:t>Методи</a:t>
            </a:r>
            <a:r>
              <a:rPr spc="-8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державного</a:t>
            </a:r>
            <a:r>
              <a:rPr spc="-7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регулювання</a:t>
            </a:r>
            <a:r>
              <a:rPr spc="-6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цін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на</a:t>
            </a:r>
            <a:r>
              <a:rPr spc="-8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лікарські</a:t>
            </a:r>
            <a:r>
              <a:rPr spc="-7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засоби</a:t>
            </a:r>
            <a:r>
              <a:rPr spc="-8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в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Україні</a:t>
            </a:r>
            <a:r>
              <a:rPr spc="-65" dirty="0">
                <a:solidFill>
                  <a:srgbClr val="BF0000"/>
                </a:solidFill>
              </a:rPr>
              <a:t> </a:t>
            </a:r>
            <a:r>
              <a:rPr spc="-25" dirty="0">
                <a:solidFill>
                  <a:srgbClr val="BF0000"/>
                </a:solidFill>
              </a:rPr>
              <a:t>та </a:t>
            </a:r>
            <a:r>
              <a:rPr spc="-10" dirty="0">
                <a:solidFill>
                  <a:srgbClr val="BF0000"/>
                </a:solidFill>
              </a:rPr>
              <a:t>світі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8548369" y="97434"/>
            <a:ext cx="614680" cy="402590"/>
            <a:chOff x="8548369" y="97434"/>
            <a:chExt cx="614680" cy="402590"/>
          </a:xfrm>
        </p:grpSpPr>
        <p:sp>
          <p:nvSpPr>
            <p:cNvPr id="10" name="object 10"/>
            <p:cNvSpPr/>
            <p:nvPr/>
          </p:nvSpPr>
          <p:spPr>
            <a:xfrm>
              <a:off x="8567419" y="11648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89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3F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67419" y="11648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89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89" y="364489"/>
                  </a:lnTo>
                  <a:close/>
                </a:path>
              </a:pathLst>
            </a:custGeom>
            <a:ln w="38097">
              <a:solidFill>
                <a:srgbClr val="A9E9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02040" y="134264"/>
            <a:ext cx="307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22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13017" y="536536"/>
            <a:ext cx="9170035" cy="6334125"/>
            <a:chOff x="-13017" y="536536"/>
            <a:chExt cx="9170035" cy="6334125"/>
          </a:xfrm>
        </p:grpSpPr>
        <p:sp>
          <p:nvSpPr>
            <p:cNvPr id="14" name="object 14"/>
            <p:cNvSpPr/>
            <p:nvPr/>
          </p:nvSpPr>
          <p:spPr>
            <a:xfrm>
              <a:off x="0" y="549554"/>
              <a:ext cx="9144000" cy="6308090"/>
            </a:xfrm>
            <a:custGeom>
              <a:avLst/>
              <a:gdLst/>
              <a:ahLst/>
              <a:cxnLst/>
              <a:rect l="l" t="t" r="r" b="b"/>
              <a:pathLst>
                <a:path w="9144000" h="6308090">
                  <a:moveTo>
                    <a:pt x="9143644" y="0"/>
                  </a:moveTo>
                  <a:lnTo>
                    <a:pt x="9143644" y="6308090"/>
                  </a:lnTo>
                  <a:lnTo>
                    <a:pt x="0" y="6308090"/>
                  </a:lnTo>
                  <a:lnTo>
                    <a:pt x="0" y="0"/>
                  </a:lnTo>
                  <a:lnTo>
                    <a:pt x="9143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549554"/>
              <a:ext cx="9144000" cy="6308090"/>
            </a:xfrm>
            <a:custGeom>
              <a:avLst/>
              <a:gdLst/>
              <a:ahLst/>
              <a:cxnLst/>
              <a:rect l="l" t="t" r="r" b="b"/>
              <a:pathLst>
                <a:path w="9144000" h="6308090">
                  <a:moveTo>
                    <a:pt x="0" y="6308090"/>
                  </a:moveTo>
                  <a:lnTo>
                    <a:pt x="0" y="0"/>
                  </a:lnTo>
                  <a:lnTo>
                    <a:pt x="9143644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7690" y="671474"/>
              <a:ext cx="2743200" cy="815340"/>
            </a:xfrm>
            <a:custGeom>
              <a:avLst/>
              <a:gdLst/>
              <a:ahLst/>
              <a:cxnLst/>
              <a:rect l="l" t="t" r="r" b="b"/>
              <a:pathLst>
                <a:path w="2743200" h="815340">
                  <a:moveTo>
                    <a:pt x="2743200" y="0"/>
                  </a:moveTo>
                  <a:lnTo>
                    <a:pt x="0" y="0"/>
                  </a:lnTo>
                  <a:lnTo>
                    <a:pt x="0" y="815340"/>
                  </a:lnTo>
                  <a:lnTo>
                    <a:pt x="1371600" y="815340"/>
                  </a:lnTo>
                  <a:lnTo>
                    <a:pt x="2743200" y="815340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7690" y="671474"/>
              <a:ext cx="2743200" cy="815340"/>
            </a:xfrm>
            <a:custGeom>
              <a:avLst/>
              <a:gdLst/>
              <a:ahLst/>
              <a:cxnLst/>
              <a:rect l="l" t="t" r="r" b="b"/>
              <a:pathLst>
                <a:path w="2743200" h="815340">
                  <a:moveTo>
                    <a:pt x="1371600" y="815340"/>
                  </a:moveTo>
                  <a:lnTo>
                    <a:pt x="0" y="815340"/>
                  </a:lnTo>
                  <a:lnTo>
                    <a:pt x="0" y="0"/>
                  </a:lnTo>
                  <a:lnTo>
                    <a:pt x="2743200" y="0"/>
                  </a:lnTo>
                  <a:lnTo>
                    <a:pt x="2743200" y="815340"/>
                  </a:lnTo>
                  <a:lnTo>
                    <a:pt x="1371600" y="81534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220209" y="1129944"/>
            <a:ext cx="518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68592" y="658456"/>
            <a:ext cx="2223135" cy="508634"/>
            <a:chOff x="168592" y="658456"/>
            <a:chExt cx="2223135" cy="508634"/>
          </a:xfrm>
        </p:grpSpPr>
        <p:sp>
          <p:nvSpPr>
            <p:cNvPr id="20" name="object 20"/>
            <p:cNvSpPr/>
            <p:nvPr/>
          </p:nvSpPr>
          <p:spPr>
            <a:xfrm>
              <a:off x="181609" y="671474"/>
              <a:ext cx="2197100" cy="482600"/>
            </a:xfrm>
            <a:custGeom>
              <a:avLst/>
              <a:gdLst/>
              <a:ahLst/>
              <a:cxnLst/>
              <a:rect l="l" t="t" r="r" b="b"/>
              <a:pathLst>
                <a:path w="2197100" h="482600">
                  <a:moveTo>
                    <a:pt x="2197100" y="0"/>
                  </a:moveTo>
                  <a:lnTo>
                    <a:pt x="0" y="0"/>
                  </a:lnTo>
                  <a:lnTo>
                    <a:pt x="0" y="482600"/>
                  </a:lnTo>
                  <a:lnTo>
                    <a:pt x="1098550" y="482600"/>
                  </a:lnTo>
                  <a:lnTo>
                    <a:pt x="2197100" y="482600"/>
                  </a:lnTo>
                  <a:lnTo>
                    <a:pt x="2197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1609" y="671474"/>
              <a:ext cx="2197100" cy="482600"/>
            </a:xfrm>
            <a:custGeom>
              <a:avLst/>
              <a:gdLst/>
              <a:ahLst/>
              <a:cxnLst/>
              <a:rect l="l" t="t" r="r" b="b"/>
              <a:pathLst>
                <a:path w="2197100" h="482600">
                  <a:moveTo>
                    <a:pt x="1098550" y="482600"/>
                  </a:moveTo>
                  <a:lnTo>
                    <a:pt x="0" y="482600"/>
                  </a:lnTo>
                  <a:lnTo>
                    <a:pt x="0" y="0"/>
                  </a:lnTo>
                  <a:lnTo>
                    <a:pt x="2197100" y="0"/>
                  </a:lnTo>
                  <a:lnTo>
                    <a:pt x="2197100" y="482600"/>
                  </a:lnTo>
                  <a:lnTo>
                    <a:pt x="1098550" y="48260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05839" y="703224"/>
            <a:ext cx="5467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Прямі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52272" y="658456"/>
            <a:ext cx="2219325" cy="507365"/>
            <a:chOff x="6752272" y="658456"/>
            <a:chExt cx="2219325" cy="507365"/>
          </a:xfrm>
        </p:grpSpPr>
        <p:sp>
          <p:nvSpPr>
            <p:cNvPr id="24" name="object 24"/>
            <p:cNvSpPr/>
            <p:nvPr/>
          </p:nvSpPr>
          <p:spPr>
            <a:xfrm>
              <a:off x="6765289" y="671474"/>
              <a:ext cx="2193290" cy="481330"/>
            </a:xfrm>
            <a:custGeom>
              <a:avLst/>
              <a:gdLst/>
              <a:ahLst/>
              <a:cxnLst/>
              <a:rect l="l" t="t" r="r" b="b"/>
              <a:pathLst>
                <a:path w="2193290" h="481330">
                  <a:moveTo>
                    <a:pt x="2193289" y="0"/>
                  </a:moveTo>
                  <a:lnTo>
                    <a:pt x="0" y="0"/>
                  </a:lnTo>
                  <a:lnTo>
                    <a:pt x="0" y="481330"/>
                  </a:lnTo>
                  <a:lnTo>
                    <a:pt x="1097279" y="481330"/>
                  </a:lnTo>
                  <a:lnTo>
                    <a:pt x="2193289" y="481330"/>
                  </a:lnTo>
                  <a:lnTo>
                    <a:pt x="2193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65289" y="671474"/>
              <a:ext cx="2193290" cy="481330"/>
            </a:xfrm>
            <a:custGeom>
              <a:avLst/>
              <a:gdLst/>
              <a:ahLst/>
              <a:cxnLst/>
              <a:rect l="l" t="t" r="r" b="b"/>
              <a:pathLst>
                <a:path w="2193290" h="481330">
                  <a:moveTo>
                    <a:pt x="1097279" y="481330"/>
                  </a:moveTo>
                  <a:lnTo>
                    <a:pt x="0" y="481330"/>
                  </a:lnTo>
                  <a:lnTo>
                    <a:pt x="0" y="0"/>
                  </a:lnTo>
                  <a:lnTo>
                    <a:pt x="2193289" y="0"/>
                  </a:lnTo>
                  <a:lnTo>
                    <a:pt x="2193289" y="481330"/>
                  </a:lnTo>
                  <a:lnTo>
                    <a:pt x="1097279" y="48133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583940" y="703224"/>
            <a:ext cx="46551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marR="5080" indent="-138430">
              <a:lnSpc>
                <a:spcPct val="100000"/>
              </a:lnSpc>
              <a:spcBef>
                <a:spcPts val="100"/>
              </a:spcBef>
              <a:tabLst>
                <a:tab pos="3912235" algn="l"/>
              </a:tabLst>
            </a:pPr>
            <a:r>
              <a:rPr sz="1400" b="1" dirty="0">
                <a:latin typeface="Arial"/>
                <a:cs typeface="Arial"/>
              </a:rPr>
              <a:t>Методи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державного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Непрямі регулювання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цін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01382" y="5112346"/>
            <a:ext cx="3499485" cy="988694"/>
            <a:chOff x="901382" y="5112346"/>
            <a:chExt cx="3499485" cy="988694"/>
          </a:xfrm>
        </p:grpSpPr>
        <p:sp>
          <p:nvSpPr>
            <p:cNvPr id="28" name="object 28"/>
            <p:cNvSpPr/>
            <p:nvPr/>
          </p:nvSpPr>
          <p:spPr>
            <a:xfrm>
              <a:off x="914399" y="5125364"/>
              <a:ext cx="3473450" cy="962660"/>
            </a:xfrm>
            <a:custGeom>
              <a:avLst/>
              <a:gdLst/>
              <a:ahLst/>
              <a:cxnLst/>
              <a:rect l="l" t="t" r="r" b="b"/>
              <a:pathLst>
                <a:path w="3473450" h="962660">
                  <a:moveTo>
                    <a:pt x="3473450" y="0"/>
                  </a:moveTo>
                  <a:lnTo>
                    <a:pt x="0" y="0"/>
                  </a:lnTo>
                  <a:lnTo>
                    <a:pt x="0" y="962659"/>
                  </a:lnTo>
                  <a:lnTo>
                    <a:pt x="1736089" y="962659"/>
                  </a:lnTo>
                  <a:lnTo>
                    <a:pt x="3473450" y="962659"/>
                  </a:lnTo>
                  <a:lnTo>
                    <a:pt x="3473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14399" y="5125364"/>
              <a:ext cx="3473450" cy="962660"/>
            </a:xfrm>
            <a:custGeom>
              <a:avLst/>
              <a:gdLst/>
              <a:ahLst/>
              <a:cxnLst/>
              <a:rect l="l" t="t" r="r" b="b"/>
              <a:pathLst>
                <a:path w="3473450" h="962660">
                  <a:moveTo>
                    <a:pt x="1736089" y="962659"/>
                  </a:moveTo>
                  <a:lnTo>
                    <a:pt x="0" y="962659"/>
                  </a:lnTo>
                  <a:lnTo>
                    <a:pt x="0" y="0"/>
                  </a:lnTo>
                  <a:lnTo>
                    <a:pt x="3473450" y="0"/>
                  </a:lnTo>
                  <a:lnTo>
                    <a:pt x="3473450" y="962659"/>
                  </a:lnTo>
                  <a:lnTo>
                    <a:pt x="1736089" y="96265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04569" y="5157114"/>
            <a:ext cx="32880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795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Введення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державного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декларування оптово-</a:t>
            </a:r>
            <a:r>
              <a:rPr sz="1400" b="1" dirty="0">
                <a:latin typeface="Arial"/>
                <a:cs typeface="Arial"/>
              </a:rPr>
              <a:t>відпускних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цін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виробників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75129" y="5583834"/>
            <a:ext cx="195198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(митної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вартості)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ОЛЗ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14400" y="4402734"/>
            <a:ext cx="3473450" cy="600710"/>
          </a:xfrm>
          <a:custGeom>
            <a:avLst/>
            <a:gdLst/>
            <a:ahLst/>
            <a:cxnLst/>
            <a:rect l="l" t="t" r="r" b="b"/>
            <a:pathLst>
              <a:path w="3473450" h="600710">
                <a:moveTo>
                  <a:pt x="3473450" y="0"/>
                </a:moveTo>
                <a:lnTo>
                  <a:pt x="0" y="0"/>
                </a:lnTo>
                <a:lnTo>
                  <a:pt x="0" y="600710"/>
                </a:lnTo>
                <a:lnTo>
                  <a:pt x="1736089" y="600710"/>
                </a:lnTo>
                <a:lnTo>
                  <a:pt x="3473450" y="600710"/>
                </a:lnTo>
                <a:lnTo>
                  <a:pt x="3473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14400" y="4402734"/>
            <a:ext cx="3473450" cy="60071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330960" marR="192405" indent="-1132840">
              <a:lnSpc>
                <a:spcPts val="1670"/>
              </a:lnSpc>
              <a:spcBef>
                <a:spcPts val="425"/>
              </a:spcBef>
            </a:pPr>
            <a:r>
              <a:rPr sz="1400" b="1" dirty="0">
                <a:latin typeface="Arial"/>
                <a:cs typeface="Arial"/>
              </a:rPr>
              <a:t>Моніторинг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оптових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та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роздрібних </a:t>
            </a:r>
            <a:r>
              <a:rPr sz="1400" b="1" dirty="0">
                <a:latin typeface="Arial"/>
                <a:cs typeface="Arial"/>
              </a:rPr>
              <a:t>цін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01382" y="3547706"/>
            <a:ext cx="3499485" cy="748665"/>
            <a:chOff x="901382" y="3547706"/>
            <a:chExt cx="3499485" cy="748665"/>
          </a:xfrm>
        </p:grpSpPr>
        <p:sp>
          <p:nvSpPr>
            <p:cNvPr id="35" name="object 35"/>
            <p:cNvSpPr/>
            <p:nvPr/>
          </p:nvSpPr>
          <p:spPr>
            <a:xfrm>
              <a:off x="914399" y="3560724"/>
              <a:ext cx="3473450" cy="722630"/>
            </a:xfrm>
            <a:custGeom>
              <a:avLst/>
              <a:gdLst/>
              <a:ahLst/>
              <a:cxnLst/>
              <a:rect l="l" t="t" r="r" b="b"/>
              <a:pathLst>
                <a:path w="3473450" h="722629">
                  <a:moveTo>
                    <a:pt x="3473450" y="0"/>
                  </a:moveTo>
                  <a:lnTo>
                    <a:pt x="0" y="0"/>
                  </a:lnTo>
                  <a:lnTo>
                    <a:pt x="0" y="722630"/>
                  </a:lnTo>
                  <a:lnTo>
                    <a:pt x="1736089" y="722630"/>
                  </a:lnTo>
                  <a:lnTo>
                    <a:pt x="3473450" y="722630"/>
                  </a:lnTo>
                  <a:lnTo>
                    <a:pt x="3473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14399" y="3560724"/>
              <a:ext cx="3473450" cy="722630"/>
            </a:xfrm>
            <a:custGeom>
              <a:avLst/>
              <a:gdLst/>
              <a:ahLst/>
              <a:cxnLst/>
              <a:rect l="l" t="t" r="r" b="b"/>
              <a:pathLst>
                <a:path w="3473450" h="722629">
                  <a:moveTo>
                    <a:pt x="1736089" y="722630"/>
                  </a:moveTo>
                  <a:lnTo>
                    <a:pt x="0" y="722630"/>
                  </a:lnTo>
                  <a:lnTo>
                    <a:pt x="0" y="0"/>
                  </a:lnTo>
                  <a:lnTo>
                    <a:pt x="3473450" y="0"/>
                  </a:lnTo>
                  <a:lnTo>
                    <a:pt x="3473450" y="722630"/>
                  </a:lnTo>
                  <a:lnTo>
                    <a:pt x="1736089" y="72263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244600" y="3592474"/>
            <a:ext cx="2808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Встановлення </a:t>
            </a:r>
            <a:r>
              <a:rPr sz="1400" b="1" dirty="0">
                <a:latin typeface="Arial"/>
                <a:cs typeface="Arial"/>
              </a:rPr>
              <a:t>цін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ЛЗ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 </a:t>
            </a:r>
            <a:r>
              <a:rPr sz="1400" b="1" spc="-20" dirty="0">
                <a:latin typeface="Arial"/>
                <a:cs typeface="Arial"/>
              </a:rPr>
              <a:t>базі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51560" y="3805834"/>
            <a:ext cx="31959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співвідношення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цін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інших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країнах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14400" y="2773324"/>
            <a:ext cx="3473450" cy="701040"/>
          </a:xfrm>
          <a:custGeom>
            <a:avLst/>
            <a:gdLst/>
            <a:ahLst/>
            <a:cxnLst/>
            <a:rect l="l" t="t" r="r" b="b"/>
            <a:pathLst>
              <a:path w="3473450" h="701039">
                <a:moveTo>
                  <a:pt x="3473450" y="0"/>
                </a:moveTo>
                <a:lnTo>
                  <a:pt x="0" y="0"/>
                </a:lnTo>
                <a:lnTo>
                  <a:pt x="0" y="701040"/>
                </a:lnTo>
                <a:lnTo>
                  <a:pt x="1736089" y="701040"/>
                </a:lnTo>
                <a:lnTo>
                  <a:pt x="3473450" y="701040"/>
                </a:lnTo>
                <a:lnTo>
                  <a:pt x="3473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14400" y="2773324"/>
            <a:ext cx="3473450" cy="70104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032510" marR="161290" indent="-867410">
              <a:lnSpc>
                <a:spcPct val="100000"/>
              </a:lnSpc>
              <a:spcBef>
                <a:spcPts val="350"/>
              </a:spcBef>
            </a:pPr>
            <a:r>
              <a:rPr sz="1400" b="1" spc="-10" dirty="0">
                <a:latin typeface="Arial"/>
                <a:cs typeface="Arial"/>
              </a:rPr>
              <a:t>Встановлення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граничних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рівнів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цін </a:t>
            </a:r>
            <a:r>
              <a:rPr sz="1400" b="1" dirty="0">
                <a:latin typeface="Arial"/>
                <a:cs typeface="Arial"/>
              </a:rPr>
              <a:t>реалізації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01382" y="1741766"/>
            <a:ext cx="3499485" cy="908685"/>
            <a:chOff x="901382" y="1741766"/>
            <a:chExt cx="3499485" cy="908685"/>
          </a:xfrm>
        </p:grpSpPr>
        <p:sp>
          <p:nvSpPr>
            <p:cNvPr id="42" name="object 42"/>
            <p:cNvSpPr/>
            <p:nvPr/>
          </p:nvSpPr>
          <p:spPr>
            <a:xfrm>
              <a:off x="914399" y="1754784"/>
              <a:ext cx="3473450" cy="882650"/>
            </a:xfrm>
            <a:custGeom>
              <a:avLst/>
              <a:gdLst/>
              <a:ahLst/>
              <a:cxnLst/>
              <a:rect l="l" t="t" r="r" b="b"/>
              <a:pathLst>
                <a:path w="3473450" h="882650">
                  <a:moveTo>
                    <a:pt x="3473450" y="0"/>
                  </a:moveTo>
                  <a:lnTo>
                    <a:pt x="0" y="0"/>
                  </a:lnTo>
                  <a:lnTo>
                    <a:pt x="0" y="882650"/>
                  </a:lnTo>
                  <a:lnTo>
                    <a:pt x="1736089" y="882650"/>
                  </a:lnTo>
                  <a:lnTo>
                    <a:pt x="3473450" y="882650"/>
                  </a:lnTo>
                  <a:lnTo>
                    <a:pt x="3473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14399" y="1754784"/>
              <a:ext cx="3473450" cy="882650"/>
            </a:xfrm>
            <a:custGeom>
              <a:avLst/>
              <a:gdLst/>
              <a:ahLst/>
              <a:cxnLst/>
              <a:rect l="l" t="t" r="r" b="b"/>
              <a:pathLst>
                <a:path w="3473450" h="882650">
                  <a:moveTo>
                    <a:pt x="1736089" y="882650"/>
                  </a:moveTo>
                  <a:lnTo>
                    <a:pt x="0" y="882650"/>
                  </a:lnTo>
                  <a:lnTo>
                    <a:pt x="0" y="0"/>
                  </a:lnTo>
                  <a:lnTo>
                    <a:pt x="3473450" y="0"/>
                  </a:lnTo>
                  <a:lnTo>
                    <a:pt x="3473450" y="882650"/>
                  </a:lnTo>
                  <a:lnTo>
                    <a:pt x="1736089" y="88265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339850" y="1787804"/>
            <a:ext cx="2621280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7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Обмеження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граничного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рівня </a:t>
            </a:r>
            <a:r>
              <a:rPr sz="1400" b="1" dirty="0">
                <a:latin typeface="Arial"/>
                <a:cs typeface="Arial"/>
              </a:rPr>
              <a:t>оптових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та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роздрібних торговельних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надбавок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724082" y="5145366"/>
            <a:ext cx="3490595" cy="962025"/>
            <a:chOff x="4724082" y="5145366"/>
            <a:chExt cx="3490595" cy="962025"/>
          </a:xfrm>
        </p:grpSpPr>
        <p:sp>
          <p:nvSpPr>
            <p:cNvPr id="46" name="object 46"/>
            <p:cNvSpPr/>
            <p:nvPr/>
          </p:nvSpPr>
          <p:spPr>
            <a:xfrm>
              <a:off x="4737100" y="5158384"/>
              <a:ext cx="3464560" cy="935990"/>
            </a:xfrm>
            <a:custGeom>
              <a:avLst/>
              <a:gdLst/>
              <a:ahLst/>
              <a:cxnLst/>
              <a:rect l="l" t="t" r="r" b="b"/>
              <a:pathLst>
                <a:path w="3464559" h="935989">
                  <a:moveTo>
                    <a:pt x="3464559" y="0"/>
                  </a:moveTo>
                  <a:lnTo>
                    <a:pt x="0" y="0"/>
                  </a:lnTo>
                  <a:lnTo>
                    <a:pt x="0" y="935990"/>
                  </a:lnTo>
                  <a:lnTo>
                    <a:pt x="1732279" y="935990"/>
                  </a:lnTo>
                  <a:lnTo>
                    <a:pt x="3464559" y="935990"/>
                  </a:lnTo>
                  <a:lnTo>
                    <a:pt x="3464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37100" y="5158384"/>
              <a:ext cx="3464560" cy="935990"/>
            </a:xfrm>
            <a:custGeom>
              <a:avLst/>
              <a:gdLst/>
              <a:ahLst/>
              <a:cxnLst/>
              <a:rect l="l" t="t" r="r" b="b"/>
              <a:pathLst>
                <a:path w="3464559" h="935989">
                  <a:moveTo>
                    <a:pt x="1732279" y="935990"/>
                  </a:moveTo>
                  <a:lnTo>
                    <a:pt x="0" y="935990"/>
                  </a:lnTo>
                  <a:lnTo>
                    <a:pt x="0" y="0"/>
                  </a:lnTo>
                  <a:lnTo>
                    <a:pt x="3464559" y="0"/>
                  </a:lnTo>
                  <a:lnTo>
                    <a:pt x="3464559" y="935990"/>
                  </a:lnTo>
                  <a:lnTo>
                    <a:pt x="1732279" y="93599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977129" y="5190134"/>
            <a:ext cx="29819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2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Включення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ЛЗ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переліку </a:t>
            </a:r>
            <a:r>
              <a:rPr sz="1400" b="1" dirty="0">
                <a:latin typeface="Arial"/>
                <a:cs typeface="Arial"/>
              </a:rPr>
              <a:t>препаратів,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що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закуповуються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55870" y="5616854"/>
            <a:ext cx="2822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8805" marR="5080" indent="-58674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бюджетні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кошти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або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за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рахунок </a:t>
            </a:r>
            <a:r>
              <a:rPr sz="1400" b="1" dirty="0">
                <a:latin typeface="Arial"/>
                <a:cs typeface="Arial"/>
              </a:rPr>
              <a:t>страхових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внесків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741862" y="1741766"/>
            <a:ext cx="3499485" cy="837565"/>
            <a:chOff x="4741862" y="1741766"/>
            <a:chExt cx="3499485" cy="837565"/>
          </a:xfrm>
        </p:grpSpPr>
        <p:sp>
          <p:nvSpPr>
            <p:cNvPr id="51" name="object 51"/>
            <p:cNvSpPr/>
            <p:nvPr/>
          </p:nvSpPr>
          <p:spPr>
            <a:xfrm>
              <a:off x="4754879" y="1754784"/>
              <a:ext cx="3473450" cy="811530"/>
            </a:xfrm>
            <a:custGeom>
              <a:avLst/>
              <a:gdLst/>
              <a:ahLst/>
              <a:cxnLst/>
              <a:rect l="l" t="t" r="r" b="b"/>
              <a:pathLst>
                <a:path w="3473450" h="811530">
                  <a:moveTo>
                    <a:pt x="3473450" y="0"/>
                  </a:moveTo>
                  <a:lnTo>
                    <a:pt x="0" y="0"/>
                  </a:lnTo>
                  <a:lnTo>
                    <a:pt x="0" y="811530"/>
                  </a:lnTo>
                  <a:lnTo>
                    <a:pt x="1736090" y="811530"/>
                  </a:lnTo>
                  <a:lnTo>
                    <a:pt x="3473450" y="811530"/>
                  </a:lnTo>
                  <a:lnTo>
                    <a:pt x="3473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754879" y="1754784"/>
              <a:ext cx="3473450" cy="811530"/>
            </a:xfrm>
            <a:custGeom>
              <a:avLst/>
              <a:gdLst/>
              <a:ahLst/>
              <a:cxnLst/>
              <a:rect l="l" t="t" r="r" b="b"/>
              <a:pathLst>
                <a:path w="3473450" h="811530">
                  <a:moveTo>
                    <a:pt x="1736090" y="811530"/>
                  </a:moveTo>
                  <a:lnTo>
                    <a:pt x="0" y="811530"/>
                  </a:lnTo>
                  <a:lnTo>
                    <a:pt x="0" y="0"/>
                  </a:lnTo>
                  <a:lnTo>
                    <a:pt x="3473450" y="0"/>
                  </a:lnTo>
                  <a:lnTo>
                    <a:pt x="3473450" y="811530"/>
                  </a:lnTo>
                  <a:lnTo>
                    <a:pt x="1736090" y="81153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866640" y="1787804"/>
            <a:ext cx="32461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891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Укладання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договорів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ціни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ЛЗ </a:t>
            </a:r>
            <a:r>
              <a:rPr sz="1400" b="1" dirty="0">
                <a:latin typeface="Arial"/>
                <a:cs typeface="Arial"/>
              </a:rPr>
              <a:t>між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підприємствами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і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державою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724082" y="2624416"/>
            <a:ext cx="3519804" cy="1035685"/>
            <a:chOff x="4724082" y="2624416"/>
            <a:chExt cx="3519804" cy="1035685"/>
          </a:xfrm>
        </p:grpSpPr>
        <p:sp>
          <p:nvSpPr>
            <p:cNvPr id="55" name="object 55"/>
            <p:cNvSpPr/>
            <p:nvPr/>
          </p:nvSpPr>
          <p:spPr>
            <a:xfrm>
              <a:off x="4737100" y="2637434"/>
              <a:ext cx="3493770" cy="1009650"/>
            </a:xfrm>
            <a:custGeom>
              <a:avLst/>
              <a:gdLst/>
              <a:ahLst/>
              <a:cxnLst/>
              <a:rect l="l" t="t" r="r" b="b"/>
              <a:pathLst>
                <a:path w="3493770" h="1009650">
                  <a:moveTo>
                    <a:pt x="3493770" y="0"/>
                  </a:moveTo>
                  <a:lnTo>
                    <a:pt x="0" y="0"/>
                  </a:lnTo>
                  <a:lnTo>
                    <a:pt x="0" y="1009650"/>
                  </a:lnTo>
                  <a:lnTo>
                    <a:pt x="1747520" y="1009650"/>
                  </a:lnTo>
                  <a:lnTo>
                    <a:pt x="3493770" y="1009650"/>
                  </a:lnTo>
                  <a:lnTo>
                    <a:pt x="3493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37100" y="2637434"/>
              <a:ext cx="3493770" cy="1009650"/>
            </a:xfrm>
            <a:custGeom>
              <a:avLst/>
              <a:gdLst/>
              <a:ahLst/>
              <a:cxnLst/>
              <a:rect l="l" t="t" r="r" b="b"/>
              <a:pathLst>
                <a:path w="3493770" h="1009650">
                  <a:moveTo>
                    <a:pt x="1747520" y="1009650"/>
                  </a:moveTo>
                  <a:lnTo>
                    <a:pt x="0" y="1009650"/>
                  </a:lnTo>
                  <a:lnTo>
                    <a:pt x="0" y="0"/>
                  </a:lnTo>
                  <a:lnTo>
                    <a:pt x="3493770" y="0"/>
                  </a:lnTo>
                  <a:lnTo>
                    <a:pt x="3493770" y="1009650"/>
                  </a:lnTo>
                  <a:lnTo>
                    <a:pt x="1747520" y="100965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814570" y="2670454"/>
            <a:ext cx="3337560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08125" algn="l"/>
                <a:tab pos="2513330" algn="l"/>
              </a:tabLst>
            </a:pPr>
            <a:r>
              <a:rPr sz="1400" b="1" spc="-10" dirty="0">
                <a:latin typeface="Arial"/>
                <a:cs typeface="Arial"/>
              </a:rPr>
              <a:t>Регулювання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розміру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прибутку </a:t>
            </a:r>
            <a:r>
              <a:rPr sz="1400" b="1" dirty="0">
                <a:latin typeface="Arial"/>
                <a:cs typeface="Arial"/>
              </a:rPr>
              <a:t>виробників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лікарських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засобів, </a:t>
            </a:r>
            <a:r>
              <a:rPr sz="1400" b="1" dirty="0">
                <a:latin typeface="Arial"/>
                <a:cs typeface="Arial"/>
              </a:rPr>
              <a:t>введення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граничних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нормативів рентабельності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503102" y="6227406"/>
            <a:ext cx="3710304" cy="644525"/>
            <a:chOff x="4503102" y="6227406"/>
            <a:chExt cx="3710304" cy="644525"/>
          </a:xfrm>
        </p:grpSpPr>
        <p:sp>
          <p:nvSpPr>
            <p:cNvPr id="59" name="object 59"/>
            <p:cNvSpPr/>
            <p:nvPr/>
          </p:nvSpPr>
          <p:spPr>
            <a:xfrm>
              <a:off x="4516120" y="6240424"/>
              <a:ext cx="3684270" cy="618490"/>
            </a:xfrm>
            <a:custGeom>
              <a:avLst/>
              <a:gdLst/>
              <a:ahLst/>
              <a:cxnLst/>
              <a:rect l="l" t="t" r="r" b="b"/>
              <a:pathLst>
                <a:path w="3684270" h="618490">
                  <a:moveTo>
                    <a:pt x="3684270" y="0"/>
                  </a:moveTo>
                  <a:lnTo>
                    <a:pt x="0" y="0"/>
                  </a:lnTo>
                  <a:lnTo>
                    <a:pt x="0" y="618490"/>
                  </a:lnTo>
                  <a:lnTo>
                    <a:pt x="1842769" y="618490"/>
                  </a:lnTo>
                  <a:lnTo>
                    <a:pt x="3684270" y="618490"/>
                  </a:lnTo>
                  <a:lnTo>
                    <a:pt x="3684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16120" y="6240424"/>
              <a:ext cx="3684270" cy="618490"/>
            </a:xfrm>
            <a:custGeom>
              <a:avLst/>
              <a:gdLst/>
              <a:ahLst/>
              <a:cxnLst/>
              <a:rect l="l" t="t" r="r" b="b"/>
              <a:pathLst>
                <a:path w="3684270" h="618490">
                  <a:moveTo>
                    <a:pt x="1842769" y="618490"/>
                  </a:moveTo>
                  <a:lnTo>
                    <a:pt x="0" y="618490"/>
                  </a:lnTo>
                  <a:lnTo>
                    <a:pt x="0" y="0"/>
                  </a:lnTo>
                  <a:lnTo>
                    <a:pt x="3684270" y="0"/>
                  </a:lnTo>
                  <a:lnTo>
                    <a:pt x="3684270" y="618490"/>
                  </a:lnTo>
                  <a:lnTo>
                    <a:pt x="1842769" y="61849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643120" y="6272174"/>
            <a:ext cx="34270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0875" marR="5080" indent="-63881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Впровадження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референтних</a:t>
            </a:r>
            <a:r>
              <a:rPr sz="14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цін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на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ЛЗ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(реімбурсація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вартості)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724082" y="3705186"/>
            <a:ext cx="3513454" cy="768985"/>
            <a:chOff x="4724082" y="3705186"/>
            <a:chExt cx="3513454" cy="768985"/>
          </a:xfrm>
        </p:grpSpPr>
        <p:sp>
          <p:nvSpPr>
            <p:cNvPr id="63" name="object 63"/>
            <p:cNvSpPr/>
            <p:nvPr/>
          </p:nvSpPr>
          <p:spPr>
            <a:xfrm>
              <a:off x="4737100" y="3718204"/>
              <a:ext cx="3487420" cy="742950"/>
            </a:xfrm>
            <a:custGeom>
              <a:avLst/>
              <a:gdLst/>
              <a:ahLst/>
              <a:cxnLst/>
              <a:rect l="l" t="t" r="r" b="b"/>
              <a:pathLst>
                <a:path w="3487420" h="742950">
                  <a:moveTo>
                    <a:pt x="3487420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1743710" y="742950"/>
                  </a:lnTo>
                  <a:lnTo>
                    <a:pt x="3487420" y="742950"/>
                  </a:lnTo>
                  <a:lnTo>
                    <a:pt x="34874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37100" y="3718204"/>
              <a:ext cx="3487420" cy="742950"/>
            </a:xfrm>
            <a:custGeom>
              <a:avLst/>
              <a:gdLst/>
              <a:ahLst/>
              <a:cxnLst/>
              <a:rect l="l" t="t" r="r" b="b"/>
              <a:pathLst>
                <a:path w="3487420" h="742950">
                  <a:moveTo>
                    <a:pt x="1743710" y="742950"/>
                  </a:moveTo>
                  <a:lnTo>
                    <a:pt x="0" y="742950"/>
                  </a:lnTo>
                  <a:lnTo>
                    <a:pt x="0" y="0"/>
                  </a:lnTo>
                  <a:lnTo>
                    <a:pt x="3487420" y="0"/>
                  </a:lnTo>
                  <a:lnTo>
                    <a:pt x="3487420" y="742950"/>
                  </a:lnTo>
                  <a:lnTo>
                    <a:pt x="1743710" y="74295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958079" y="3751224"/>
            <a:ext cx="30410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830" marR="5080" indent="-27813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Пільгове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оподаткування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суб’єктів фармацевтичної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діяльності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4724082" y="4497666"/>
            <a:ext cx="3499485" cy="626745"/>
            <a:chOff x="4724082" y="4497666"/>
            <a:chExt cx="3499485" cy="626745"/>
          </a:xfrm>
        </p:grpSpPr>
        <p:sp>
          <p:nvSpPr>
            <p:cNvPr id="67" name="object 67"/>
            <p:cNvSpPr/>
            <p:nvPr/>
          </p:nvSpPr>
          <p:spPr>
            <a:xfrm>
              <a:off x="4737100" y="4510684"/>
              <a:ext cx="3473450" cy="600710"/>
            </a:xfrm>
            <a:custGeom>
              <a:avLst/>
              <a:gdLst/>
              <a:ahLst/>
              <a:cxnLst/>
              <a:rect l="l" t="t" r="r" b="b"/>
              <a:pathLst>
                <a:path w="3473450" h="600710">
                  <a:moveTo>
                    <a:pt x="3473450" y="0"/>
                  </a:moveTo>
                  <a:lnTo>
                    <a:pt x="0" y="0"/>
                  </a:lnTo>
                  <a:lnTo>
                    <a:pt x="0" y="600710"/>
                  </a:lnTo>
                  <a:lnTo>
                    <a:pt x="1737360" y="600710"/>
                  </a:lnTo>
                  <a:lnTo>
                    <a:pt x="3473450" y="600710"/>
                  </a:lnTo>
                  <a:lnTo>
                    <a:pt x="3473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37100" y="4510684"/>
              <a:ext cx="3473450" cy="600710"/>
            </a:xfrm>
            <a:custGeom>
              <a:avLst/>
              <a:gdLst/>
              <a:ahLst/>
              <a:cxnLst/>
              <a:rect l="l" t="t" r="r" b="b"/>
              <a:pathLst>
                <a:path w="3473450" h="600710">
                  <a:moveTo>
                    <a:pt x="1737360" y="600710"/>
                  </a:moveTo>
                  <a:lnTo>
                    <a:pt x="0" y="600710"/>
                  </a:lnTo>
                  <a:lnTo>
                    <a:pt x="0" y="0"/>
                  </a:lnTo>
                  <a:lnTo>
                    <a:pt x="3473450" y="0"/>
                  </a:lnTo>
                  <a:lnTo>
                    <a:pt x="3473450" y="600710"/>
                  </a:lnTo>
                  <a:lnTo>
                    <a:pt x="1737360" y="60071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4867909" y="4543704"/>
            <a:ext cx="3208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0285" marR="5080" indent="-998219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Проведення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державних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тендерів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на </a:t>
            </a:r>
            <a:r>
              <a:rPr sz="1400" b="1" dirty="0">
                <a:latin typeface="Arial"/>
                <a:cs typeface="Arial"/>
              </a:rPr>
              <a:t>закупівлю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51730" y="872134"/>
            <a:ext cx="8437245" cy="5693410"/>
            <a:chOff x="351730" y="872134"/>
            <a:chExt cx="8437245" cy="5693410"/>
          </a:xfrm>
        </p:grpSpPr>
        <p:sp>
          <p:nvSpPr>
            <p:cNvPr id="71" name="object 71"/>
            <p:cNvSpPr/>
            <p:nvPr/>
          </p:nvSpPr>
          <p:spPr>
            <a:xfrm>
              <a:off x="5850889" y="910234"/>
              <a:ext cx="843280" cy="0"/>
            </a:xfrm>
            <a:custGeom>
              <a:avLst/>
              <a:gdLst/>
              <a:ahLst/>
              <a:cxnLst/>
              <a:rect l="l" t="t" r="r" b="b"/>
              <a:pathLst>
                <a:path w="843279">
                  <a:moveTo>
                    <a:pt x="0" y="0"/>
                  </a:moveTo>
                  <a:lnTo>
                    <a:pt x="843280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689089" y="87213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448559" y="910234"/>
              <a:ext cx="659130" cy="0"/>
            </a:xfrm>
            <a:custGeom>
              <a:avLst/>
              <a:gdLst/>
              <a:ahLst/>
              <a:cxnLst/>
              <a:rect l="l" t="t" r="r" b="b"/>
              <a:pathLst>
                <a:path w="659130">
                  <a:moveTo>
                    <a:pt x="659129" y="0"/>
                  </a:moveTo>
                  <a:lnTo>
                    <a:pt x="0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376169" y="872134"/>
              <a:ext cx="77470" cy="76200"/>
            </a:xfrm>
            <a:custGeom>
              <a:avLst/>
              <a:gdLst/>
              <a:ahLst/>
              <a:cxnLst/>
              <a:rect l="l" t="t" r="r" b="b"/>
              <a:pathLst>
                <a:path w="77469" h="76200">
                  <a:moveTo>
                    <a:pt x="77469" y="0"/>
                  </a:moveTo>
                  <a:lnTo>
                    <a:pt x="0" y="38100"/>
                  </a:lnTo>
                  <a:lnTo>
                    <a:pt x="77469" y="76200"/>
                  </a:lnTo>
                  <a:lnTo>
                    <a:pt x="77469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64490" y="1151534"/>
              <a:ext cx="477520" cy="4334510"/>
            </a:xfrm>
            <a:custGeom>
              <a:avLst/>
              <a:gdLst/>
              <a:ahLst/>
              <a:cxnLst/>
              <a:rect l="l" t="t" r="r" b="b"/>
              <a:pathLst>
                <a:path w="477519" h="4334510">
                  <a:moveTo>
                    <a:pt x="0" y="0"/>
                  </a:moveTo>
                  <a:lnTo>
                    <a:pt x="1270" y="4334510"/>
                  </a:lnTo>
                </a:path>
                <a:path w="477519" h="4334510">
                  <a:moveTo>
                    <a:pt x="0" y="1083310"/>
                  </a:moveTo>
                  <a:lnTo>
                    <a:pt x="477519" y="108458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36930" y="2196744"/>
              <a:ext cx="77470" cy="77470"/>
            </a:xfrm>
            <a:custGeom>
              <a:avLst/>
              <a:gdLst/>
              <a:ahLst/>
              <a:cxnLst/>
              <a:rect l="l" t="t" r="r" b="b"/>
              <a:pathLst>
                <a:path w="77469" h="77469">
                  <a:moveTo>
                    <a:pt x="0" y="0"/>
                  </a:moveTo>
                  <a:lnTo>
                    <a:pt x="0" y="77470"/>
                  </a:lnTo>
                  <a:lnTo>
                    <a:pt x="77469" y="39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64490" y="3078124"/>
              <a:ext cx="477520" cy="1270"/>
            </a:xfrm>
            <a:custGeom>
              <a:avLst/>
              <a:gdLst/>
              <a:ahLst/>
              <a:cxnLst/>
              <a:rect l="l" t="t" r="r" b="b"/>
              <a:pathLst>
                <a:path w="477519" h="1269">
                  <a:moveTo>
                    <a:pt x="0" y="0"/>
                  </a:moveTo>
                  <a:lnTo>
                    <a:pt x="477519" y="127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36930" y="3040024"/>
              <a:ext cx="77470" cy="77470"/>
            </a:xfrm>
            <a:custGeom>
              <a:avLst/>
              <a:gdLst/>
              <a:ahLst/>
              <a:cxnLst/>
              <a:rect l="l" t="t" r="r" b="b"/>
              <a:pathLst>
                <a:path w="77469" h="77469">
                  <a:moveTo>
                    <a:pt x="0" y="0"/>
                  </a:moveTo>
                  <a:lnTo>
                    <a:pt x="0" y="77470"/>
                  </a:lnTo>
                  <a:lnTo>
                    <a:pt x="77469" y="39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4490" y="3920134"/>
              <a:ext cx="477520" cy="0"/>
            </a:xfrm>
            <a:custGeom>
              <a:avLst/>
              <a:gdLst/>
              <a:ahLst/>
              <a:cxnLst/>
              <a:rect l="l" t="t" r="r" b="b"/>
              <a:pathLst>
                <a:path w="477519">
                  <a:moveTo>
                    <a:pt x="0" y="0"/>
                  </a:moveTo>
                  <a:lnTo>
                    <a:pt x="477519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6930" y="3882034"/>
              <a:ext cx="77470" cy="76200"/>
            </a:xfrm>
            <a:custGeom>
              <a:avLst/>
              <a:gdLst/>
              <a:ahLst/>
              <a:cxnLst/>
              <a:rect l="l" t="t" r="r" b="b"/>
              <a:pathLst>
                <a:path w="77469" h="76200">
                  <a:moveTo>
                    <a:pt x="0" y="0"/>
                  </a:moveTo>
                  <a:lnTo>
                    <a:pt x="0" y="76200"/>
                  </a:lnTo>
                  <a:lnTo>
                    <a:pt x="77469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4490" y="4642764"/>
              <a:ext cx="477520" cy="0"/>
            </a:xfrm>
            <a:custGeom>
              <a:avLst/>
              <a:gdLst/>
              <a:ahLst/>
              <a:cxnLst/>
              <a:rect l="l" t="t" r="r" b="b"/>
              <a:pathLst>
                <a:path w="477519">
                  <a:moveTo>
                    <a:pt x="0" y="0"/>
                  </a:moveTo>
                  <a:lnTo>
                    <a:pt x="477519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36930" y="4604664"/>
              <a:ext cx="77470" cy="76200"/>
            </a:xfrm>
            <a:custGeom>
              <a:avLst/>
              <a:gdLst/>
              <a:ahLst/>
              <a:cxnLst/>
              <a:rect l="l" t="t" r="r" b="b"/>
              <a:pathLst>
                <a:path w="77469" h="76200">
                  <a:moveTo>
                    <a:pt x="0" y="0"/>
                  </a:moveTo>
                  <a:lnTo>
                    <a:pt x="0" y="76199"/>
                  </a:lnTo>
                  <a:lnTo>
                    <a:pt x="77469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4490" y="5487314"/>
              <a:ext cx="477520" cy="0"/>
            </a:xfrm>
            <a:custGeom>
              <a:avLst/>
              <a:gdLst/>
              <a:ahLst/>
              <a:cxnLst/>
              <a:rect l="l" t="t" r="r" b="b"/>
              <a:pathLst>
                <a:path w="477519">
                  <a:moveTo>
                    <a:pt x="0" y="0"/>
                  </a:moveTo>
                  <a:lnTo>
                    <a:pt x="477519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36930" y="5449214"/>
              <a:ext cx="77470" cy="76200"/>
            </a:xfrm>
            <a:custGeom>
              <a:avLst/>
              <a:gdLst/>
              <a:ahLst/>
              <a:cxnLst/>
              <a:rect l="l" t="t" r="r" b="b"/>
              <a:pathLst>
                <a:path w="77469" h="76200">
                  <a:moveTo>
                    <a:pt x="0" y="0"/>
                  </a:moveTo>
                  <a:lnTo>
                    <a:pt x="0" y="76199"/>
                  </a:lnTo>
                  <a:lnTo>
                    <a:pt x="77469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299449" y="1151534"/>
              <a:ext cx="476250" cy="5374640"/>
            </a:xfrm>
            <a:custGeom>
              <a:avLst/>
              <a:gdLst/>
              <a:ahLst/>
              <a:cxnLst/>
              <a:rect l="l" t="t" r="r" b="b"/>
              <a:pathLst>
                <a:path w="476250" h="5374640">
                  <a:moveTo>
                    <a:pt x="476250" y="0"/>
                  </a:moveTo>
                  <a:lnTo>
                    <a:pt x="474979" y="5374640"/>
                  </a:lnTo>
                </a:path>
                <a:path w="476250" h="5374640">
                  <a:moveTo>
                    <a:pt x="476250" y="1083310"/>
                  </a:moveTo>
                  <a:lnTo>
                    <a:pt x="0" y="108458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228330" y="2196744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69">
                  <a:moveTo>
                    <a:pt x="76200" y="0"/>
                  </a:moveTo>
                  <a:lnTo>
                    <a:pt x="0" y="39370"/>
                  </a:lnTo>
                  <a:lnTo>
                    <a:pt x="76200" y="7747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260080" y="2998114"/>
              <a:ext cx="474980" cy="0"/>
            </a:xfrm>
            <a:custGeom>
              <a:avLst/>
              <a:gdLst/>
              <a:ahLst/>
              <a:cxnLst/>
              <a:rect l="l" t="t" r="r" b="b"/>
              <a:pathLst>
                <a:path w="474979">
                  <a:moveTo>
                    <a:pt x="474979" y="0"/>
                  </a:moveTo>
                  <a:lnTo>
                    <a:pt x="0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187689" y="296001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260080" y="4005224"/>
              <a:ext cx="474980" cy="1270"/>
            </a:xfrm>
            <a:custGeom>
              <a:avLst/>
              <a:gdLst/>
              <a:ahLst/>
              <a:cxnLst/>
              <a:rect l="l" t="t" r="r" b="b"/>
              <a:pathLst>
                <a:path w="474979" h="1270">
                  <a:moveTo>
                    <a:pt x="474979" y="0"/>
                  </a:moveTo>
                  <a:lnTo>
                    <a:pt x="0" y="127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187689" y="3967124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76200" y="0"/>
                  </a:moveTo>
                  <a:lnTo>
                    <a:pt x="0" y="39370"/>
                  </a:lnTo>
                  <a:lnTo>
                    <a:pt x="76200" y="7747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260080" y="4797704"/>
              <a:ext cx="474980" cy="0"/>
            </a:xfrm>
            <a:custGeom>
              <a:avLst/>
              <a:gdLst/>
              <a:ahLst/>
              <a:cxnLst/>
              <a:rect l="l" t="t" r="r" b="b"/>
              <a:pathLst>
                <a:path w="474979">
                  <a:moveTo>
                    <a:pt x="474979" y="0"/>
                  </a:moveTo>
                  <a:lnTo>
                    <a:pt x="0" y="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187689" y="475960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260080" y="5519064"/>
              <a:ext cx="474980" cy="1270"/>
            </a:xfrm>
            <a:custGeom>
              <a:avLst/>
              <a:gdLst/>
              <a:ahLst/>
              <a:cxnLst/>
              <a:rect l="l" t="t" r="r" b="b"/>
              <a:pathLst>
                <a:path w="474979" h="1270">
                  <a:moveTo>
                    <a:pt x="474979" y="0"/>
                  </a:moveTo>
                  <a:lnTo>
                    <a:pt x="0" y="1269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187689" y="5480964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76200" y="0"/>
                  </a:moveTo>
                  <a:lnTo>
                    <a:pt x="0" y="39369"/>
                  </a:lnTo>
                  <a:lnTo>
                    <a:pt x="76200" y="7746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260080" y="6526174"/>
              <a:ext cx="515620" cy="1270"/>
            </a:xfrm>
            <a:custGeom>
              <a:avLst/>
              <a:gdLst/>
              <a:ahLst/>
              <a:cxnLst/>
              <a:rect l="l" t="t" r="r" b="b"/>
              <a:pathLst>
                <a:path w="515620" h="1270">
                  <a:moveTo>
                    <a:pt x="515620" y="0"/>
                  </a:moveTo>
                  <a:lnTo>
                    <a:pt x="0" y="127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187689" y="6488074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76200" y="0"/>
                  </a:moveTo>
                  <a:lnTo>
                    <a:pt x="0" y="39370"/>
                  </a:lnTo>
                  <a:lnTo>
                    <a:pt x="76200" y="7747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204679"/>
              </p:ext>
            </p:extLst>
          </p:nvPr>
        </p:nvGraphicFramePr>
        <p:xfrm>
          <a:off x="173680" y="760064"/>
          <a:ext cx="8641080" cy="5328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4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6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0815" marR="165100" indent="1270" algn="ctr">
                        <a:lnSpc>
                          <a:spcPct val="934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Група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країн (еталонна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країна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у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групі)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090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Методи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регулювання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цін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53670" marR="146685" indent="382270">
                        <a:lnSpc>
                          <a:spcPts val="135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ЛЗ,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ціни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які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регулюються державою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953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82320" marR="299720" indent="-474980">
                        <a:lnSpc>
                          <a:spcPts val="134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Оптової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ціни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виробника (імпортера)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1605" marR="134620" indent="1905" algn="ctr">
                        <a:lnSpc>
                          <a:spcPct val="93400"/>
                        </a:lnSpc>
                        <a:spcBef>
                          <a:spcPts val="685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Оптової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ціни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дистриб'ютора; роздрібної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ціни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0965" marR="93980" algn="ctr">
                        <a:lnSpc>
                          <a:spcPct val="93300"/>
                        </a:lnSpc>
                      </a:pP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200" b="1" spc="-25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група</a:t>
                      </a:r>
                      <a:r>
                        <a:rPr sz="1200" b="1" spc="-15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200" b="1" spc="-15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економічно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розвинуті</a:t>
                      </a:r>
                      <a:r>
                        <a:rPr sz="1200" b="1" spc="-6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країни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де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обрано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соціальний розвиток суспільства (Австрія)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3070" marR="83820" indent="-342900">
                        <a:lnSpc>
                          <a:spcPts val="1340"/>
                        </a:lnSpc>
                        <a:buFont typeface="OpenSymbol"/>
                        <a:buChar char="•"/>
                        <a:tabLst>
                          <a:tab pos="433070" algn="l"/>
                          <a:tab pos="133350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система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референтних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цін;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342265">
                        <a:lnSpc>
                          <a:spcPts val="1320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моніторинг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marR="83820" indent="-341630">
                        <a:lnSpc>
                          <a:spcPct val="93300"/>
                        </a:lnSpc>
                        <a:buFont typeface="OpenSymbol"/>
                        <a:buChar char="•"/>
                        <a:tabLst>
                          <a:tab pos="432434" algn="l"/>
                          <a:tab pos="1185545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встановлення диференційованої шкали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торговельних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націнок;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341630">
                        <a:lnSpc>
                          <a:spcPts val="1340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моніторинг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3070" marR="83820" indent="-342900">
                        <a:lnSpc>
                          <a:spcPct val="93400"/>
                        </a:lnSpc>
                        <a:buFont typeface="OpenSymbol"/>
                        <a:buChar char="•"/>
                        <a:tabLst>
                          <a:tab pos="433070" algn="l"/>
                          <a:tab pos="856615" algn="l"/>
                          <a:tab pos="1713864" algn="l"/>
                        </a:tabLst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вартість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яких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підлягає</a:t>
                      </a:r>
                      <a:r>
                        <a:rPr sz="1200" b="1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реімбурсаціі (Позитивний перелік);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342265">
                        <a:lnSpc>
                          <a:spcPts val="1340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всі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зареєстровані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3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4315" marR="227329" algn="ctr">
                        <a:lnSpc>
                          <a:spcPct val="93300"/>
                        </a:lnSpc>
                      </a:pP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II</a:t>
                      </a:r>
                      <a:r>
                        <a:rPr sz="1200" b="1" spc="-35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група</a:t>
                      </a:r>
                      <a:r>
                        <a:rPr sz="1200" b="1" spc="-25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– </a:t>
                      </a:r>
                      <a:r>
                        <a:rPr sz="1200" b="1" spc="-1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економічно </a:t>
                      </a: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розвинуті</a:t>
                      </a:r>
                      <a:r>
                        <a:rPr sz="1200" b="1" spc="-7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країни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(Німеччина)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3070" marR="83820" indent="-342900">
                        <a:lnSpc>
                          <a:spcPts val="1340"/>
                        </a:lnSpc>
                        <a:spcBef>
                          <a:spcPts val="885"/>
                        </a:spcBef>
                        <a:buFont typeface="OpenSymbol"/>
                        <a:buChar char="•"/>
                        <a:tabLst>
                          <a:tab pos="433070" algn="l"/>
                          <a:tab pos="133350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система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референтних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цін;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342265">
                        <a:lnSpc>
                          <a:spcPts val="1265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обмеження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3070" marR="82550">
                        <a:lnSpc>
                          <a:spcPts val="1340"/>
                        </a:lnSpc>
                        <a:spcBef>
                          <a:spcPts val="85"/>
                        </a:spcBef>
                        <a:tabLst>
                          <a:tab pos="216662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рентабельності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виробництво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певних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marR="83820" indent="-341630">
                        <a:lnSpc>
                          <a:spcPct val="93300"/>
                        </a:lnSpc>
                        <a:buFont typeface="OpenSymbol"/>
                        <a:buChar char="•"/>
                        <a:tabLst>
                          <a:tab pos="432434" algn="l"/>
                          <a:tab pos="1185545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встановлення диференційованої шкали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торговельних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націнок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indent="-342265">
                        <a:lnSpc>
                          <a:spcPct val="100000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рецептурні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3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23189" marR="114300" indent="120650" algn="ctr">
                        <a:lnSpc>
                          <a:spcPts val="1350"/>
                        </a:lnSpc>
                      </a:pPr>
                      <a:r>
                        <a:rPr sz="1200" b="1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III</a:t>
                      </a:r>
                      <a:r>
                        <a:rPr sz="1200" b="1" spc="-2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 err="1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група</a:t>
                      </a:r>
                      <a:r>
                        <a:rPr sz="1200" b="1" spc="-20" dirty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200" b="1" spc="-15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uk-UA" sz="1200" b="1" spc="-15" dirty="0" smtClean="0">
                        <a:solidFill>
                          <a:srgbClr val="BF0000"/>
                        </a:solidFill>
                        <a:latin typeface="Arial"/>
                        <a:cs typeface="Arial"/>
                      </a:endParaRPr>
                    </a:p>
                    <a:p>
                      <a:pPr marL="123189" marR="114300" indent="120650" algn="ctr">
                        <a:lnSpc>
                          <a:spcPts val="1350"/>
                        </a:lnSpc>
                      </a:pPr>
                      <a:r>
                        <a:rPr lang="uk-UA" sz="1200" b="1" spc="-15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країни </a:t>
                      </a:r>
                      <a:r>
                        <a:rPr lang="uk-UA" sz="1200" b="1" spc="-750" baseline="0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1200" b="1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ЄС</a:t>
                      </a:r>
                      <a:r>
                        <a:rPr sz="1200" b="1" spc="-20" dirty="0" smtClean="0">
                          <a:solidFill>
                            <a:srgbClr val="B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(Польща)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indent="-342265">
                        <a:lnSpc>
                          <a:spcPts val="1395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моніторинг;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342265">
                        <a:lnSpc>
                          <a:spcPts val="1345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державна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реєстрація;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3070" marR="81915" indent="-342900">
                        <a:lnSpc>
                          <a:spcPct val="93400"/>
                        </a:lnSpc>
                        <a:spcBef>
                          <a:spcPts val="45"/>
                        </a:spcBef>
                        <a:buFont typeface="OpenSymbol"/>
                        <a:buChar char="•"/>
                        <a:tabLst>
                          <a:tab pos="433070" algn="l"/>
                          <a:tab pos="1934845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обмеження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рівня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рентабельності вітчизняного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виробника;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3070" indent="-342900">
                        <a:lnSpc>
                          <a:spcPts val="1295"/>
                        </a:lnSpc>
                        <a:buFont typeface="OpenSymbol"/>
                        <a:buChar char="•"/>
                        <a:tabLst>
                          <a:tab pos="433070" algn="l"/>
                          <a:tab pos="226695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перемовини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з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3070" marR="82550">
                        <a:lnSpc>
                          <a:spcPts val="1340"/>
                        </a:lnSpc>
                        <a:spcBef>
                          <a:spcPts val="8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виробниками</a:t>
                      </a:r>
                      <a:r>
                        <a:rPr sz="1200" b="1" spc="10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імпортних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marR="83820" indent="-341630">
                        <a:lnSpc>
                          <a:spcPct val="93300"/>
                        </a:lnSpc>
                        <a:buFont typeface="OpenSymbol"/>
                        <a:buChar char="•"/>
                        <a:tabLst>
                          <a:tab pos="432434" algn="l"/>
                          <a:tab pos="1185545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встановлення диференційованої шкали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торговельних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націнок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433070" marR="83820" indent="-342900">
                        <a:lnSpc>
                          <a:spcPct val="93200"/>
                        </a:lnSpc>
                        <a:buFont typeface="OpenSymbol"/>
                        <a:buChar char="•"/>
                        <a:tabLst>
                          <a:tab pos="433070" algn="l"/>
                          <a:tab pos="856615" algn="l"/>
                          <a:tab pos="1713864" algn="l"/>
                        </a:tabLst>
                      </a:pP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вартість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яких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підлягає</a:t>
                      </a:r>
                      <a:r>
                        <a:rPr sz="1200" b="1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реімбурсаціі (Позитивний перелік);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432434" indent="-342265">
                        <a:lnSpc>
                          <a:spcPts val="1350"/>
                        </a:lnSpc>
                        <a:buFont typeface="OpenSymbol"/>
                        <a:buChar char="•"/>
                        <a:tabLst>
                          <a:tab pos="432434" algn="l"/>
                        </a:tabLst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всі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зареєстровані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-19048" y="-18134"/>
            <a:ext cx="9180830" cy="633730"/>
            <a:chOff x="-19048" y="-18134"/>
            <a:chExt cx="9180830" cy="633730"/>
          </a:xfrm>
        </p:grpSpPr>
        <p:sp>
          <p:nvSpPr>
            <p:cNvPr id="4" name="object 4"/>
            <p:cNvSpPr/>
            <p:nvPr/>
          </p:nvSpPr>
          <p:spPr>
            <a:xfrm>
              <a:off x="0" y="21234"/>
              <a:ext cx="9142730" cy="575310"/>
            </a:xfrm>
            <a:custGeom>
              <a:avLst/>
              <a:gdLst/>
              <a:ahLst/>
              <a:cxnLst/>
              <a:rect l="l" t="t" r="r" b="b"/>
              <a:pathLst>
                <a:path w="9142730" h="575310">
                  <a:moveTo>
                    <a:pt x="9142730" y="0"/>
                  </a:moveTo>
                  <a:lnTo>
                    <a:pt x="0" y="0"/>
                  </a:lnTo>
                  <a:lnTo>
                    <a:pt x="0" y="575309"/>
                  </a:lnTo>
                  <a:lnTo>
                    <a:pt x="4572000" y="575309"/>
                  </a:lnTo>
                  <a:lnTo>
                    <a:pt x="9142730" y="57530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234"/>
              <a:ext cx="9142730" cy="575310"/>
            </a:xfrm>
            <a:custGeom>
              <a:avLst/>
              <a:gdLst/>
              <a:ahLst/>
              <a:cxnLst/>
              <a:rect l="l" t="t" r="r" b="b"/>
              <a:pathLst>
                <a:path w="9142730" h="575310">
                  <a:moveTo>
                    <a:pt x="4572000" y="575309"/>
                  </a:moveTo>
                  <a:lnTo>
                    <a:pt x="0" y="5753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5309"/>
                  </a:lnTo>
                  <a:lnTo>
                    <a:pt x="4572000" y="575309"/>
                  </a:lnTo>
                  <a:close/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14"/>
              <a:ext cx="9142730" cy="576580"/>
            </a:xfrm>
            <a:custGeom>
              <a:avLst/>
              <a:gdLst/>
              <a:ahLst/>
              <a:cxnLst/>
              <a:rect l="l" t="t" r="r" b="b"/>
              <a:pathLst>
                <a:path w="9142730" h="576580">
                  <a:moveTo>
                    <a:pt x="9142730" y="0"/>
                  </a:moveTo>
                  <a:lnTo>
                    <a:pt x="0" y="0"/>
                  </a:lnTo>
                  <a:lnTo>
                    <a:pt x="0" y="576579"/>
                  </a:lnTo>
                  <a:lnTo>
                    <a:pt x="4572000" y="576579"/>
                  </a:lnTo>
                  <a:lnTo>
                    <a:pt x="9142730" y="57657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14"/>
              <a:ext cx="9142730" cy="576580"/>
            </a:xfrm>
            <a:custGeom>
              <a:avLst/>
              <a:gdLst/>
              <a:ahLst/>
              <a:cxnLst/>
              <a:rect l="l" t="t" r="r" b="b"/>
              <a:pathLst>
                <a:path w="9142730" h="576580">
                  <a:moveTo>
                    <a:pt x="4572000" y="576579"/>
                  </a:moveTo>
                  <a:lnTo>
                    <a:pt x="0" y="57657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6579"/>
                  </a:lnTo>
                  <a:lnTo>
                    <a:pt x="4572000" y="576579"/>
                  </a:lnTo>
                  <a:close/>
                </a:path>
              </a:pathLst>
            </a:custGeom>
            <a:ln w="380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57910" y="-28295"/>
            <a:ext cx="70910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256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BF0000"/>
                </a:solidFill>
              </a:rPr>
              <a:t>АНАЛІЗ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ОСНОВНИХ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МЕТОДІВ ДЕРЖАВНОГО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spc="-20" dirty="0">
                <a:solidFill>
                  <a:srgbClr val="BF0000"/>
                </a:solidFill>
              </a:rPr>
              <a:t>РЕГУЛЮВАННЯ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НА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ЛЗ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У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spc="-30" dirty="0">
                <a:solidFill>
                  <a:srgbClr val="BF0000"/>
                </a:solidFill>
              </a:rPr>
              <a:t>КРАЇНАХ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spc="-25" dirty="0">
                <a:solidFill>
                  <a:srgbClr val="BF0000"/>
                </a:solidFill>
              </a:rPr>
              <a:t>ЄС</a:t>
            </a:r>
            <a:endParaRPr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50" y="5950864"/>
            <a:ext cx="8639810" cy="431800"/>
          </a:xfrm>
          <a:custGeom>
            <a:avLst/>
            <a:gdLst/>
            <a:ahLst/>
            <a:cxnLst/>
            <a:rect l="l" t="t" r="r" b="b"/>
            <a:pathLst>
              <a:path w="8639810" h="431800">
                <a:moveTo>
                  <a:pt x="8639810" y="0"/>
                </a:moveTo>
                <a:lnTo>
                  <a:pt x="0" y="0"/>
                </a:lnTo>
                <a:lnTo>
                  <a:pt x="0" y="431799"/>
                </a:lnTo>
                <a:lnTo>
                  <a:pt x="4320540" y="431799"/>
                </a:lnTo>
                <a:lnTo>
                  <a:pt x="8639810" y="431799"/>
                </a:lnTo>
                <a:lnTo>
                  <a:pt x="8639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672" y="-3758"/>
            <a:ext cx="9152255" cy="648335"/>
            <a:chOff x="-4672" y="-3758"/>
            <a:chExt cx="9152255" cy="648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234"/>
              <a:ext cx="9143644" cy="6184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9964"/>
              <a:ext cx="9144000" cy="619760"/>
            </a:xfrm>
            <a:custGeom>
              <a:avLst/>
              <a:gdLst/>
              <a:ahLst/>
              <a:cxnLst/>
              <a:rect l="l" t="t" r="r" b="b"/>
              <a:pathLst>
                <a:path w="9144000" h="619760">
                  <a:moveTo>
                    <a:pt x="0" y="619759"/>
                  </a:moveTo>
                  <a:lnTo>
                    <a:pt x="9144000" y="61975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97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1234"/>
              <a:ext cx="9142730" cy="618490"/>
            </a:xfrm>
            <a:custGeom>
              <a:avLst/>
              <a:gdLst/>
              <a:ahLst/>
              <a:cxnLst/>
              <a:rect l="l" t="t" r="r" b="b"/>
              <a:pathLst>
                <a:path w="9142730" h="618490">
                  <a:moveTo>
                    <a:pt x="4572000" y="618489"/>
                  </a:moveTo>
                  <a:lnTo>
                    <a:pt x="0" y="61848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618489"/>
                  </a:lnTo>
                  <a:lnTo>
                    <a:pt x="4572000" y="61848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9143644" cy="6184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914"/>
              <a:ext cx="9142730" cy="618490"/>
            </a:xfrm>
            <a:custGeom>
              <a:avLst/>
              <a:gdLst/>
              <a:ahLst/>
              <a:cxnLst/>
              <a:rect l="l" t="t" r="r" b="b"/>
              <a:pathLst>
                <a:path w="9142730" h="618490">
                  <a:moveTo>
                    <a:pt x="4572000" y="618489"/>
                  </a:moveTo>
                  <a:lnTo>
                    <a:pt x="0" y="61848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618489"/>
                  </a:lnTo>
                  <a:lnTo>
                    <a:pt x="4572000" y="61848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7040" y="-6705"/>
            <a:ext cx="8242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9520" marR="5080" indent="-24968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BF0000"/>
                </a:solidFill>
              </a:rPr>
              <a:t>АНАЛІЗ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ОСНОВНИХ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ПІДХОДІВ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ДО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ДЕРЖАВНОГО</a:t>
            </a:r>
            <a:r>
              <a:rPr sz="2000" spc="-5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РЕГУЛЮВАННЯ </a:t>
            </a:r>
            <a:r>
              <a:rPr sz="2000" dirty="0">
                <a:solidFill>
                  <a:srgbClr val="BF0000"/>
                </a:solidFill>
              </a:rPr>
              <a:t>ЦІН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НА</a:t>
            </a:r>
            <a:r>
              <a:rPr sz="2000" spc="-3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ЛЗ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У</a:t>
            </a:r>
            <a:r>
              <a:rPr sz="2000" spc="-30" dirty="0">
                <a:solidFill>
                  <a:srgbClr val="BF0000"/>
                </a:solidFill>
              </a:rPr>
              <a:t> КРАЇНАХ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spc="-25" dirty="0">
                <a:solidFill>
                  <a:srgbClr val="BF0000"/>
                </a:solidFill>
              </a:rPr>
              <a:t>СНД</a:t>
            </a:r>
            <a:endParaRPr sz="20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3680" y="760064"/>
          <a:ext cx="8713470" cy="5541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9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2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6322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Країни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Підходи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державного регулювання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системи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цін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9540" marB="0">
                    <a:lnL w="12700">
                      <a:solidFill>
                        <a:srgbClr val="3333CC"/>
                      </a:solidFill>
                      <a:prstDash val="solid"/>
                    </a:lnL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74980" marR="149225" indent="-320040">
                        <a:lnSpc>
                          <a:spcPts val="135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Механізм державного регулювання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Методи</a:t>
                      </a:r>
                      <a:r>
                        <a:rPr sz="12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державного</a:t>
                      </a:r>
                      <a:r>
                        <a:rPr sz="12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регулювання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5445" marR="378460" algn="ctr">
                        <a:lnSpc>
                          <a:spcPct val="934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ЛЗ,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ціни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які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підлягають регулюванню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6797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Білорусь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Загальнодержавний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3070" marR="85090" indent="-254000">
                        <a:lnSpc>
                          <a:spcPts val="1340"/>
                        </a:lnSpc>
                        <a:spcBef>
                          <a:spcPts val="385"/>
                        </a:spcBef>
                        <a:buFont typeface="OpenSymbol"/>
                        <a:buChar char="✓"/>
                        <a:tabLst>
                          <a:tab pos="433070" algn="l"/>
                          <a:tab pos="1936114" algn="l"/>
                          <a:tab pos="255016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Диференційована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шкала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торговельних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надбавок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(оптових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та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роздрібних)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253365">
                        <a:lnSpc>
                          <a:spcPts val="1320"/>
                        </a:lnSpc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Моніторинг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системи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цін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521334">
                        <a:lnSpc>
                          <a:spcPts val="1340"/>
                        </a:lnSpc>
                        <a:spcBef>
                          <a:spcPts val="38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Ціновий</a:t>
                      </a:r>
                      <a:r>
                        <a:rPr sz="12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перелік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Окремі</a:t>
                      </a:r>
                      <a:r>
                        <a:rPr sz="12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ОЛЗ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8067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Вірменія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Загальнодержавний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2434" indent="-342265">
                        <a:lnSpc>
                          <a:spcPct val="100000"/>
                        </a:lnSpc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Фіксовані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ціни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Перелік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ЖВНЛЗ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26060" algn="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Казахстан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Загальнодержавний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2434" indent="-253365">
                        <a:lnSpc>
                          <a:spcPts val="1395"/>
                        </a:lnSpc>
                        <a:spcBef>
                          <a:spcPts val="259"/>
                        </a:spcBef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Граничний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рівень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закупівельних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цін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3070" marR="84455" indent="-254000">
                        <a:lnSpc>
                          <a:spcPts val="1340"/>
                        </a:lnSpc>
                        <a:spcBef>
                          <a:spcPts val="80"/>
                        </a:spcBef>
                        <a:buFont typeface="OpenSymbol"/>
                        <a:buChar char="✓"/>
                        <a:tabLst>
                          <a:tab pos="433070" algn="l"/>
                          <a:tab pos="1743710" algn="l"/>
                          <a:tab pos="2743835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Граничний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рівень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роздрібних торговельних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націнок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Перелік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ГОБМД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Росія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Загальнодержавний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Регіональний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3070" marR="85090" indent="-254000">
                        <a:lnSpc>
                          <a:spcPts val="1350"/>
                        </a:lnSpc>
                        <a:spcBef>
                          <a:spcPts val="380"/>
                        </a:spcBef>
                        <a:buFont typeface="OpenSymbol"/>
                        <a:buChar char="✓"/>
                        <a:tabLst>
                          <a:tab pos="433070" algn="l"/>
                          <a:tab pos="1584960" algn="l"/>
                          <a:tab pos="2813050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Державна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реєстрація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граничних відпускних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цін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253365">
                        <a:lnSpc>
                          <a:spcPts val="1265"/>
                        </a:lnSpc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Моніторинг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системи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цін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2434" indent="-253365">
                        <a:lnSpc>
                          <a:spcPts val="1395"/>
                        </a:lnSpc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Граничний</a:t>
                      </a:r>
                      <a:r>
                        <a:rPr sz="12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рівень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торговельних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націнок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Перелік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ЖВНЛЗ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170" marR="560705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Окремі</a:t>
                      </a:r>
                      <a:r>
                        <a:rPr sz="12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ЖВНЛЗ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Перелік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ЖВНЛЗ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R="18097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Узбекистан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Загальнодержавний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2434" indent="-342265">
                        <a:lnSpc>
                          <a:spcPct val="100000"/>
                        </a:lnSpc>
                        <a:spcBef>
                          <a:spcPts val="620"/>
                        </a:spcBef>
                        <a:buFont typeface="OpenSymbol"/>
                        <a:buChar char="✓"/>
                        <a:tabLst>
                          <a:tab pos="432434" algn="l"/>
                        </a:tabLst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Референтне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ціноутворення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Перелік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ОЛЗ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3333CC"/>
                      </a:solidFill>
                      <a:prstDash val="solid"/>
                    </a:lnL>
                    <a:lnR w="12700">
                      <a:solidFill>
                        <a:srgbClr val="3333CC"/>
                      </a:solidFill>
                      <a:prstDash val="solid"/>
                    </a:lnR>
                    <a:lnT w="12700">
                      <a:solidFill>
                        <a:srgbClr val="3333CC"/>
                      </a:solidFill>
                      <a:prstDash val="solid"/>
                    </a:lnT>
                    <a:lnB w="12700">
                      <a:solidFill>
                        <a:srgbClr val="3333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017" y="1040726"/>
            <a:ext cx="8989695" cy="5328285"/>
            <a:chOff x="-13017" y="1040726"/>
            <a:chExt cx="8989695" cy="5328285"/>
          </a:xfrm>
        </p:grpSpPr>
        <p:sp>
          <p:nvSpPr>
            <p:cNvPr id="3" name="object 3"/>
            <p:cNvSpPr/>
            <p:nvPr/>
          </p:nvSpPr>
          <p:spPr>
            <a:xfrm>
              <a:off x="0" y="1053744"/>
              <a:ext cx="8963660" cy="5302250"/>
            </a:xfrm>
            <a:custGeom>
              <a:avLst/>
              <a:gdLst/>
              <a:ahLst/>
              <a:cxnLst/>
              <a:rect l="l" t="t" r="r" b="b"/>
              <a:pathLst>
                <a:path w="8963660" h="5302250">
                  <a:moveTo>
                    <a:pt x="8963660" y="0"/>
                  </a:moveTo>
                  <a:lnTo>
                    <a:pt x="0" y="0"/>
                  </a:lnTo>
                  <a:lnTo>
                    <a:pt x="0" y="5302250"/>
                  </a:lnTo>
                  <a:lnTo>
                    <a:pt x="4481830" y="5302250"/>
                  </a:lnTo>
                  <a:lnTo>
                    <a:pt x="8963660" y="5302250"/>
                  </a:lnTo>
                  <a:lnTo>
                    <a:pt x="8963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53744"/>
              <a:ext cx="8963660" cy="5302250"/>
            </a:xfrm>
            <a:custGeom>
              <a:avLst/>
              <a:gdLst/>
              <a:ahLst/>
              <a:cxnLst/>
              <a:rect l="l" t="t" r="r" b="b"/>
              <a:pathLst>
                <a:path w="8963660" h="5302250">
                  <a:moveTo>
                    <a:pt x="4481830" y="5302250"/>
                  </a:moveTo>
                  <a:lnTo>
                    <a:pt x="0" y="5302250"/>
                  </a:lnTo>
                  <a:lnTo>
                    <a:pt x="0" y="0"/>
                  </a:lnTo>
                  <a:lnTo>
                    <a:pt x="8963660" y="0"/>
                  </a:lnTo>
                  <a:lnTo>
                    <a:pt x="8963660" y="5302250"/>
                  </a:lnTo>
                  <a:lnTo>
                    <a:pt x="4481830" y="530225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7469" y="1085494"/>
            <a:ext cx="3772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  <a:tab pos="2476500" algn="l"/>
              </a:tabLst>
            </a:pPr>
            <a:r>
              <a:rPr sz="1800" b="1" spc="-25" dirty="0">
                <a:latin typeface="Arial"/>
                <a:cs typeface="Arial"/>
              </a:rPr>
              <a:t>I.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Встановлення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граничного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7286" y="1085494"/>
            <a:ext cx="4679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825" algn="l"/>
                <a:tab pos="4427855" algn="l"/>
              </a:tabLst>
            </a:pP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рівня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постачальницько-</a:t>
            </a:r>
            <a:r>
              <a:rPr sz="1800" b="1" spc="-10" dirty="0">
                <a:latin typeface="Arial"/>
                <a:cs typeface="Arial"/>
              </a:rPr>
              <a:t>збутової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та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4669" y="1359814"/>
            <a:ext cx="753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торговельної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(роздрібної)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націнки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(ПКМУ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17.10.2008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р.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955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);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1948" y="1908454"/>
            <a:ext cx="3103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9805" algn="l"/>
                <a:tab pos="2304415" algn="l"/>
              </a:tabLst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цін</a:t>
            </a:r>
            <a:r>
              <a:rPr sz="1800" b="1" spc="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на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лікарські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засоби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7508" y="2182774"/>
            <a:ext cx="3160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3240" algn="l"/>
                <a:tab pos="1825625" algn="l"/>
                <a:tab pos="2192020" algn="l"/>
                <a:tab pos="2608580" algn="l"/>
              </a:tabLst>
            </a:pPr>
            <a:r>
              <a:rPr sz="1800" b="1" spc="-25" dirty="0">
                <a:latin typeface="Arial"/>
                <a:cs typeface="Arial"/>
              </a:rPr>
              <a:t>від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22.04.2015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р.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0" dirty="0">
                <a:latin typeface="Arial"/>
                <a:cs typeface="Arial"/>
              </a:rPr>
              <a:t>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449)</a:t>
            </a:r>
            <a:r>
              <a:rPr sz="1800" b="1" i="1" spc="-2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469" y="1908454"/>
            <a:ext cx="55143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  <a:tabLst>
                <a:tab pos="469265" algn="l"/>
                <a:tab pos="1775460" algn="l"/>
                <a:tab pos="2379345" algn="l"/>
                <a:tab pos="3161030" algn="l"/>
                <a:tab pos="3290570" algn="l"/>
                <a:tab pos="4787900" algn="l"/>
              </a:tabLst>
            </a:pPr>
            <a:r>
              <a:rPr sz="1800" b="1" spc="-25" dirty="0">
                <a:latin typeface="Arial"/>
                <a:cs typeface="Arial"/>
              </a:rPr>
              <a:t>II.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Декларування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	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зміни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		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оптово-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відпускних </a:t>
            </a:r>
            <a:r>
              <a:rPr sz="1800" b="1" dirty="0">
                <a:latin typeface="Arial"/>
                <a:cs typeface="Arial"/>
              </a:rPr>
              <a:t>та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вироби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медичного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призначення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(ПКМУ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методика</a:t>
            </a:r>
            <a:r>
              <a:rPr sz="1800" b="1" i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запропонована</a:t>
            </a:r>
            <a:r>
              <a:rPr sz="1800" b="1" i="1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НФаУ</a:t>
            </a:r>
            <a:r>
              <a:rPr sz="1800" b="1" i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в</a:t>
            </a:r>
            <a:r>
              <a:rPr sz="1800" b="1" i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2002</a:t>
            </a:r>
            <a:r>
              <a:rPr sz="1800" b="1" i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spc="-25" dirty="0">
                <a:solidFill>
                  <a:srgbClr val="BF0000"/>
                </a:solidFill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469" y="3005734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III.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4669" y="3005734"/>
            <a:ext cx="83527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Референтне</a:t>
            </a:r>
            <a:r>
              <a:rPr sz="1800" b="1" spc="2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ціноутворення</a:t>
            </a:r>
            <a:r>
              <a:rPr sz="1800" b="1" spc="2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(ПКМУ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9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листопада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2016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р.</a:t>
            </a:r>
            <a:r>
              <a:rPr sz="1800" b="1" spc="2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863</a:t>
            </a:r>
            <a:r>
              <a:rPr sz="1800" b="1" spc="204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“Про </a:t>
            </a:r>
            <a:r>
              <a:rPr sz="1800" b="1" dirty="0">
                <a:latin typeface="Arial"/>
                <a:cs typeface="Arial"/>
              </a:rPr>
              <a:t>запровадження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відшкодування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вартості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лікарських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засобів”);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BF0000"/>
                </a:solidFill>
                <a:latin typeface="Arial"/>
                <a:cs typeface="Arial"/>
              </a:rPr>
              <a:t>методика </a:t>
            </a:r>
            <a:r>
              <a:rPr sz="1800" b="1" i="1" spc="-20" dirty="0">
                <a:solidFill>
                  <a:srgbClr val="BF0000"/>
                </a:solidFill>
                <a:latin typeface="Arial"/>
                <a:cs typeface="Arial"/>
              </a:rPr>
              <a:t>НФаУ,</a:t>
            </a:r>
            <a:r>
              <a:rPr sz="1800" b="1" i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2008</a:t>
            </a:r>
            <a:r>
              <a:rPr sz="1800" b="1" i="1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spc="-25" dirty="0">
                <a:solidFill>
                  <a:srgbClr val="BF0000"/>
                </a:solidFill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4672" y="-3758"/>
            <a:ext cx="9153525" cy="865505"/>
            <a:chOff x="-4672" y="-3758"/>
            <a:chExt cx="9153525" cy="86550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234"/>
              <a:ext cx="9143644" cy="83565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21234"/>
              <a:ext cx="9144000" cy="836930"/>
            </a:xfrm>
            <a:custGeom>
              <a:avLst/>
              <a:gdLst/>
              <a:ahLst/>
              <a:cxnLst/>
              <a:rect l="l" t="t" r="r" b="b"/>
              <a:pathLst>
                <a:path w="9144000" h="836930">
                  <a:moveTo>
                    <a:pt x="0" y="836929"/>
                  </a:moveTo>
                  <a:lnTo>
                    <a:pt x="9144000" y="83692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69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1234"/>
              <a:ext cx="9144000" cy="835660"/>
            </a:xfrm>
            <a:custGeom>
              <a:avLst/>
              <a:gdLst/>
              <a:ahLst/>
              <a:cxnLst/>
              <a:rect l="l" t="t" r="r" b="b"/>
              <a:pathLst>
                <a:path w="9144000" h="835660">
                  <a:moveTo>
                    <a:pt x="4572000" y="835659"/>
                  </a:moveTo>
                  <a:lnTo>
                    <a:pt x="0" y="835659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835659"/>
                  </a:lnTo>
                  <a:lnTo>
                    <a:pt x="4572000" y="83565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9143644" cy="83566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914"/>
              <a:ext cx="9144000" cy="835660"/>
            </a:xfrm>
            <a:custGeom>
              <a:avLst/>
              <a:gdLst/>
              <a:ahLst/>
              <a:cxnLst/>
              <a:rect l="l" t="t" r="r" b="b"/>
              <a:pathLst>
                <a:path w="9144000" h="835660">
                  <a:moveTo>
                    <a:pt x="4572000" y="835659"/>
                  </a:moveTo>
                  <a:lnTo>
                    <a:pt x="0" y="835659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835659"/>
                  </a:lnTo>
                  <a:lnTo>
                    <a:pt x="4572000" y="83565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759" rIns="0" bIns="0" rtlCol="0">
            <a:spAutoFit/>
          </a:bodyPr>
          <a:lstStyle/>
          <a:p>
            <a:pPr marL="1486535" marR="5080" indent="-920750">
              <a:lnSpc>
                <a:spcPct val="100400"/>
              </a:lnSpc>
              <a:spcBef>
                <a:spcPts val="90"/>
              </a:spcBef>
            </a:pPr>
            <a:r>
              <a:rPr sz="2000" dirty="0">
                <a:solidFill>
                  <a:srgbClr val="BF0000"/>
                </a:solidFill>
              </a:rPr>
              <a:t>Сучасний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стан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та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перспективи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державного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регулювання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</a:t>
            </a:r>
            <a:r>
              <a:rPr sz="2000" spc="-50" dirty="0">
                <a:solidFill>
                  <a:srgbClr val="BF0000"/>
                </a:solidFill>
              </a:rPr>
              <a:t> </a:t>
            </a:r>
            <a:r>
              <a:rPr sz="2000" spc="-25" dirty="0">
                <a:solidFill>
                  <a:srgbClr val="BF0000"/>
                </a:solidFill>
              </a:rPr>
              <a:t>на </a:t>
            </a:r>
            <a:r>
              <a:rPr sz="2000" dirty="0">
                <a:solidFill>
                  <a:srgbClr val="BF0000"/>
                </a:solidFill>
              </a:rPr>
              <a:t>лікарські</a:t>
            </a:r>
            <a:r>
              <a:rPr sz="2000" spc="-8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засоби</a:t>
            </a:r>
            <a:r>
              <a:rPr sz="2000" spc="-6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в</a:t>
            </a:r>
            <a:r>
              <a:rPr sz="2000" spc="-7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Україні</a:t>
            </a:r>
            <a:r>
              <a:rPr sz="2000" spc="-7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(Політичний</a:t>
            </a:r>
            <a:r>
              <a:rPr sz="2000" spc="-6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характер)</a:t>
            </a:r>
            <a:endParaRPr sz="2000"/>
          </a:p>
        </p:txBody>
      </p:sp>
      <p:grpSp>
        <p:nvGrpSpPr>
          <p:cNvPr id="20" name="object 20"/>
          <p:cNvGrpSpPr/>
          <p:nvPr/>
        </p:nvGrpSpPr>
        <p:grpSpPr>
          <a:xfrm>
            <a:off x="8369301" y="6289955"/>
            <a:ext cx="614680" cy="402590"/>
            <a:chOff x="8369301" y="6289955"/>
            <a:chExt cx="614680" cy="402590"/>
          </a:xfrm>
        </p:grpSpPr>
        <p:sp>
          <p:nvSpPr>
            <p:cNvPr id="21" name="object 21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3F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9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90" y="364489"/>
                  </a:lnTo>
                  <a:close/>
                </a:path>
              </a:pathLst>
            </a:custGeom>
            <a:ln w="38097">
              <a:solidFill>
                <a:srgbClr val="A9E9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7469" y="4103014"/>
            <a:ext cx="8753475" cy="255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82245" indent="-457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IV</a:t>
            </a:r>
            <a:r>
              <a:rPr sz="1800" b="1" i="1" dirty="0">
                <a:latin typeface="Arial"/>
                <a:cs typeface="Arial"/>
              </a:rPr>
              <a:t>.</a:t>
            </a:r>
            <a:r>
              <a:rPr sz="1800" b="1" i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Прийнято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новий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Закон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України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21.06.2012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№5007-</a:t>
            </a:r>
            <a:r>
              <a:rPr sz="1800" b="1" dirty="0">
                <a:latin typeface="Arial"/>
                <a:cs typeface="Arial"/>
              </a:rPr>
              <a:t>VI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lang="uk-UA" sz="1800" b="1" spc="-30" dirty="0" smtClean="0">
                <a:latin typeface="Arial"/>
                <a:cs typeface="Arial"/>
              </a:rPr>
              <a:t>"Про </a:t>
            </a:r>
            <a:r>
              <a:rPr sz="1800" b="1" dirty="0" err="1" smtClean="0">
                <a:solidFill>
                  <a:srgbClr val="BF0000"/>
                </a:solidFill>
                <a:latin typeface="Arial"/>
                <a:cs typeface="Arial"/>
              </a:rPr>
              <a:t>ціни</a:t>
            </a:r>
            <a:r>
              <a:rPr sz="1800" b="1" spc="-20" dirty="0" smtClean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і </a:t>
            </a:r>
            <a:r>
              <a:rPr sz="1800" b="1" spc="-10" dirty="0" err="1" smtClean="0">
                <a:solidFill>
                  <a:srgbClr val="BF0000"/>
                </a:solidFill>
                <a:latin typeface="Arial"/>
                <a:cs typeface="Arial"/>
              </a:rPr>
              <a:t>Ціноутворення</a:t>
            </a:r>
            <a:r>
              <a:rPr lang="uk-UA" sz="1800" b="1" spc="-10" dirty="0" smtClean="0">
                <a:latin typeface="Arial"/>
                <a:cs typeface="Arial"/>
              </a:rPr>
              <a:t>"</a:t>
            </a:r>
            <a:r>
              <a:rPr sz="1800" b="1" spc="-45" dirty="0" smtClean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ст.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19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Державне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спостереження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цін.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Системний моніторинг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оптово-</a:t>
            </a:r>
            <a:r>
              <a:rPr sz="1800" b="1" dirty="0">
                <a:latin typeface="Arial"/>
                <a:cs typeface="Arial"/>
              </a:rPr>
              <a:t>відпускних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роздрібних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цін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на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ЛЗ;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методика</a:t>
            </a:r>
            <a:r>
              <a:rPr sz="1800" b="1" i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BF0000"/>
                </a:solidFill>
                <a:latin typeface="Arial"/>
                <a:cs typeface="Arial"/>
              </a:rPr>
              <a:t>НФаУ, </a:t>
            </a:r>
            <a:r>
              <a:rPr sz="1800" b="1" i="1" dirty="0">
                <a:solidFill>
                  <a:srgbClr val="BF0000"/>
                </a:solidFill>
                <a:latin typeface="Arial"/>
                <a:cs typeface="Arial"/>
              </a:rPr>
              <a:t>2010</a:t>
            </a:r>
            <a:r>
              <a:rPr sz="1800" b="1" i="1" spc="-50" dirty="0">
                <a:solidFill>
                  <a:srgbClr val="BF0000"/>
                </a:solidFill>
                <a:latin typeface="Arial"/>
                <a:cs typeface="Arial"/>
              </a:rPr>
              <a:t> р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Arial"/>
              <a:cs typeface="Arial"/>
            </a:endParaRPr>
          </a:p>
          <a:p>
            <a:pPr marL="469900" marR="276225" indent="-457200">
              <a:lnSpc>
                <a:spcPct val="100000"/>
              </a:lnSpc>
            </a:pPr>
            <a:r>
              <a:rPr sz="1800" b="1" spc="-50" dirty="0">
                <a:latin typeface="Arial"/>
                <a:cs typeface="Arial"/>
              </a:rPr>
              <a:t>V.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 err="1">
                <a:latin typeface="Arial"/>
                <a:cs typeface="Arial"/>
              </a:rPr>
              <a:t>Закон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0" dirty="0" err="1" smtClean="0">
                <a:latin typeface="Arial"/>
                <a:cs typeface="Arial"/>
              </a:rPr>
              <a:t>України</a:t>
            </a:r>
            <a:r>
              <a:rPr sz="1800" b="1" spc="-45" dirty="0" smtClean="0">
                <a:latin typeface="Arial"/>
                <a:cs typeface="Arial"/>
              </a:rPr>
              <a:t> </a:t>
            </a:r>
            <a:r>
              <a:rPr lang="uk-UA" sz="1800" b="1" spc="-45" dirty="0" smtClean="0">
                <a:latin typeface="Arial"/>
                <a:cs typeface="Arial"/>
              </a:rPr>
              <a:t>«Про з</a:t>
            </a:r>
            <a:r>
              <a:rPr sz="1800" b="1" dirty="0" err="1" smtClean="0">
                <a:latin typeface="Arial"/>
                <a:cs typeface="Arial"/>
              </a:rPr>
              <a:t>апобігання</a:t>
            </a:r>
            <a:r>
              <a:rPr sz="1800" b="1" spc="-40" dirty="0" smtClean="0">
                <a:latin typeface="Arial"/>
                <a:cs typeface="Arial"/>
              </a:rPr>
              <a:t> </a:t>
            </a:r>
            <a:r>
              <a:rPr lang="uk-UA" sz="1800" b="1" dirty="0" smtClean="0">
                <a:latin typeface="Arial"/>
                <a:cs typeface="Arial"/>
              </a:rPr>
              <a:t>ф</a:t>
            </a:r>
            <a:r>
              <a:rPr sz="1800" b="1" dirty="0" err="1" smtClean="0">
                <a:latin typeface="Arial"/>
                <a:cs typeface="Arial"/>
              </a:rPr>
              <a:t>інансової</a:t>
            </a:r>
            <a:r>
              <a:rPr sz="1800" b="1" spc="-45" dirty="0" smtClean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катастрофи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 err="1">
                <a:latin typeface="Arial"/>
                <a:cs typeface="Arial"/>
              </a:rPr>
              <a:t>та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 smtClean="0">
                <a:latin typeface="Arial"/>
                <a:cs typeface="Arial"/>
              </a:rPr>
              <a:t>с</a:t>
            </a:r>
            <a:r>
              <a:rPr lang="uk-UA" sz="1800" b="1" spc="-10" dirty="0" smtClean="0">
                <a:latin typeface="Arial"/>
                <a:cs typeface="Arial"/>
              </a:rPr>
              <a:t>творення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передумов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для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економічного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зростання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 err="1" smtClean="0">
                <a:latin typeface="Arial"/>
                <a:cs typeface="Arial"/>
              </a:rPr>
              <a:t>Україні</a:t>
            </a:r>
            <a:r>
              <a:rPr lang="uk-UA" sz="1800" b="1" spc="-10" dirty="0" smtClean="0">
                <a:latin typeface="Arial"/>
                <a:cs typeface="Arial"/>
              </a:rPr>
              <a:t>»</a:t>
            </a:r>
            <a:r>
              <a:rPr sz="1800" b="1" spc="-50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27.03.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2014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р.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№ </a:t>
            </a:r>
            <a:r>
              <a:rPr sz="1800" b="1" spc="-35" dirty="0">
                <a:latin typeface="Arial"/>
                <a:cs typeface="Arial"/>
              </a:rPr>
              <a:t>1166-</a:t>
            </a:r>
            <a:r>
              <a:rPr sz="1800" b="1" dirty="0">
                <a:latin typeface="Arial"/>
                <a:cs typeface="Arial"/>
              </a:rPr>
              <a:t>VII.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(ПДВ-7%).</a:t>
            </a:r>
            <a:endParaRPr sz="18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25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7620" y="845405"/>
            <a:ext cx="8253095" cy="4526915"/>
            <a:chOff x="487620" y="845405"/>
            <a:chExt cx="8253095" cy="4526915"/>
          </a:xfrm>
        </p:grpSpPr>
        <p:sp>
          <p:nvSpPr>
            <p:cNvPr id="3" name="object 3"/>
            <p:cNvSpPr/>
            <p:nvPr/>
          </p:nvSpPr>
          <p:spPr>
            <a:xfrm>
              <a:off x="500380" y="858164"/>
              <a:ext cx="8227059" cy="4500880"/>
            </a:xfrm>
            <a:custGeom>
              <a:avLst/>
              <a:gdLst/>
              <a:ahLst/>
              <a:cxnLst/>
              <a:rect l="l" t="t" r="r" b="b"/>
              <a:pathLst>
                <a:path w="8227059" h="4500880">
                  <a:moveTo>
                    <a:pt x="8227060" y="0"/>
                  </a:moveTo>
                  <a:lnTo>
                    <a:pt x="0" y="0"/>
                  </a:lnTo>
                  <a:lnTo>
                    <a:pt x="0" y="4500880"/>
                  </a:lnTo>
                  <a:lnTo>
                    <a:pt x="4113530" y="4500880"/>
                  </a:lnTo>
                  <a:lnTo>
                    <a:pt x="8227060" y="4500880"/>
                  </a:lnTo>
                  <a:lnTo>
                    <a:pt x="8227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0380" y="858164"/>
              <a:ext cx="8227059" cy="4500880"/>
            </a:xfrm>
            <a:custGeom>
              <a:avLst/>
              <a:gdLst/>
              <a:ahLst/>
              <a:cxnLst/>
              <a:rect l="l" t="t" r="r" b="b"/>
              <a:pathLst>
                <a:path w="8227059" h="4500880">
                  <a:moveTo>
                    <a:pt x="4113530" y="4500880"/>
                  </a:moveTo>
                  <a:lnTo>
                    <a:pt x="0" y="4500880"/>
                  </a:lnTo>
                  <a:lnTo>
                    <a:pt x="0" y="0"/>
                  </a:lnTo>
                  <a:lnTo>
                    <a:pt x="8227060" y="0"/>
                  </a:lnTo>
                  <a:lnTo>
                    <a:pt x="8227060" y="4500880"/>
                  </a:lnTo>
                  <a:lnTo>
                    <a:pt x="4113530" y="450088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Проблеми</a:t>
            </a:r>
            <a:r>
              <a:rPr spc="-305" dirty="0"/>
              <a:t> </a:t>
            </a:r>
            <a:r>
              <a:rPr spc="-10" dirty="0"/>
              <a:t>державного </a:t>
            </a:r>
            <a:r>
              <a:rPr spc="-20" dirty="0"/>
              <a:t>регулювання</a:t>
            </a:r>
            <a:r>
              <a:rPr spc="-120" dirty="0"/>
              <a:t> </a:t>
            </a:r>
            <a:r>
              <a:rPr dirty="0"/>
              <a:t>системи</a:t>
            </a:r>
            <a:r>
              <a:rPr spc="-114" dirty="0"/>
              <a:t> </a:t>
            </a:r>
            <a:r>
              <a:rPr dirty="0"/>
              <a:t>цін</a:t>
            </a:r>
            <a:r>
              <a:rPr spc="-110" dirty="0"/>
              <a:t> </a:t>
            </a:r>
            <a:r>
              <a:rPr spc="-25" dirty="0"/>
              <a:t>на </a:t>
            </a:r>
            <a:r>
              <a:rPr dirty="0"/>
              <a:t>лікарські</a:t>
            </a:r>
            <a:r>
              <a:rPr spc="-145" dirty="0"/>
              <a:t> </a:t>
            </a:r>
            <a:r>
              <a:rPr dirty="0"/>
              <a:t>засоби</a:t>
            </a:r>
            <a:r>
              <a:rPr spc="-135" dirty="0"/>
              <a:t> </a:t>
            </a:r>
            <a:r>
              <a:rPr dirty="0"/>
              <a:t>в</a:t>
            </a:r>
            <a:r>
              <a:rPr spc="-125" dirty="0"/>
              <a:t> </a:t>
            </a:r>
            <a:r>
              <a:rPr spc="-10" dirty="0"/>
              <a:t>Україні</a:t>
            </a:r>
          </a:p>
        </p:txBody>
      </p:sp>
      <p:sp>
        <p:nvSpPr>
          <p:cNvPr id="6" name="object 6"/>
          <p:cNvSpPr/>
          <p:nvPr/>
        </p:nvSpPr>
        <p:spPr>
          <a:xfrm>
            <a:off x="8388350" y="19014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88350" y="19014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26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59" y="-11844"/>
            <a:ext cx="9170035" cy="1293495"/>
            <a:chOff x="-12759" y="-11844"/>
            <a:chExt cx="9170035" cy="1293495"/>
          </a:xfrm>
        </p:grpSpPr>
        <p:sp>
          <p:nvSpPr>
            <p:cNvPr id="3" name="object 3"/>
            <p:cNvSpPr/>
            <p:nvPr/>
          </p:nvSpPr>
          <p:spPr>
            <a:xfrm>
              <a:off x="0" y="914"/>
              <a:ext cx="9144000" cy="1267460"/>
            </a:xfrm>
            <a:custGeom>
              <a:avLst/>
              <a:gdLst/>
              <a:ahLst/>
              <a:cxnLst/>
              <a:rect l="l" t="t" r="r" b="b"/>
              <a:pathLst>
                <a:path w="9144000" h="1267460">
                  <a:moveTo>
                    <a:pt x="9144000" y="0"/>
                  </a:moveTo>
                  <a:lnTo>
                    <a:pt x="0" y="0"/>
                  </a:lnTo>
                  <a:lnTo>
                    <a:pt x="0" y="1267459"/>
                  </a:lnTo>
                  <a:lnTo>
                    <a:pt x="4572000" y="1267459"/>
                  </a:lnTo>
                  <a:lnTo>
                    <a:pt x="9144000" y="126745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914"/>
              <a:ext cx="9144000" cy="1267460"/>
            </a:xfrm>
            <a:custGeom>
              <a:avLst/>
              <a:gdLst/>
              <a:ahLst/>
              <a:cxnLst/>
              <a:rect l="l" t="t" r="r" b="b"/>
              <a:pathLst>
                <a:path w="9144000" h="1267460">
                  <a:moveTo>
                    <a:pt x="4572000" y="1267459"/>
                  </a:moveTo>
                  <a:lnTo>
                    <a:pt x="0" y="1267459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1267459"/>
                  </a:lnTo>
                  <a:lnTo>
                    <a:pt x="4572000" y="126745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379" y="195224"/>
            <a:ext cx="890016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0" marR="5080" indent="-18669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solidFill>
                  <a:srgbClr val="3333CC"/>
                </a:solidFill>
              </a:rPr>
              <a:t>Особливості</a:t>
            </a:r>
            <a:r>
              <a:rPr sz="2800" spc="-90" dirty="0">
                <a:solidFill>
                  <a:srgbClr val="3333CC"/>
                </a:solidFill>
              </a:rPr>
              <a:t> </a:t>
            </a:r>
            <a:r>
              <a:rPr sz="2800" spc="-10" dirty="0">
                <a:solidFill>
                  <a:srgbClr val="3333CC"/>
                </a:solidFill>
              </a:rPr>
              <a:t>визначення</a:t>
            </a:r>
            <a:r>
              <a:rPr sz="2800" spc="-95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ПДВ</a:t>
            </a:r>
            <a:r>
              <a:rPr sz="2800" spc="-105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під</a:t>
            </a:r>
            <a:r>
              <a:rPr sz="2800" spc="-95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час</a:t>
            </a:r>
            <a:r>
              <a:rPr sz="2800" spc="-90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поставки</a:t>
            </a:r>
            <a:r>
              <a:rPr sz="2800" spc="-95" dirty="0">
                <a:solidFill>
                  <a:srgbClr val="3333CC"/>
                </a:solidFill>
              </a:rPr>
              <a:t> </a:t>
            </a:r>
            <a:r>
              <a:rPr sz="2800" spc="-25" dirty="0">
                <a:solidFill>
                  <a:srgbClr val="3333CC"/>
                </a:solidFill>
              </a:rPr>
              <a:t>ЛЗ </a:t>
            </a:r>
            <a:r>
              <a:rPr sz="2800" dirty="0">
                <a:solidFill>
                  <a:srgbClr val="3333CC"/>
                </a:solidFill>
              </a:rPr>
              <a:t>та</a:t>
            </a:r>
            <a:r>
              <a:rPr sz="2800" spc="-70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ВМП</a:t>
            </a:r>
            <a:r>
              <a:rPr sz="2800" spc="-80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до</a:t>
            </a:r>
            <a:r>
              <a:rPr sz="2800" spc="-70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аптек,</a:t>
            </a:r>
            <a:r>
              <a:rPr sz="2800" spc="-70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фарм.</a:t>
            </a:r>
            <a:r>
              <a:rPr sz="2800" spc="-65" dirty="0">
                <a:solidFill>
                  <a:srgbClr val="3333CC"/>
                </a:solidFill>
              </a:rPr>
              <a:t> </a:t>
            </a:r>
            <a:r>
              <a:rPr sz="2800" spc="-20" dirty="0">
                <a:solidFill>
                  <a:srgbClr val="3333CC"/>
                </a:solidFill>
              </a:rPr>
              <a:t>фірм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32157" y="1436421"/>
            <a:ext cx="8952230" cy="5330825"/>
            <a:chOff x="32157" y="1436421"/>
            <a:chExt cx="8952230" cy="53308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29" y="1461414"/>
              <a:ext cx="8854440" cy="53009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829" y="1461414"/>
              <a:ext cx="8856980" cy="5302250"/>
            </a:xfrm>
            <a:custGeom>
              <a:avLst/>
              <a:gdLst/>
              <a:ahLst/>
              <a:cxnLst/>
              <a:rect l="l" t="t" r="r" b="b"/>
              <a:pathLst>
                <a:path w="8856980" h="5302250">
                  <a:moveTo>
                    <a:pt x="0" y="5302250"/>
                  </a:moveTo>
                  <a:lnTo>
                    <a:pt x="8856980" y="5302250"/>
                  </a:lnTo>
                  <a:lnTo>
                    <a:pt x="8856980" y="0"/>
                  </a:lnTo>
                  <a:lnTo>
                    <a:pt x="0" y="0"/>
                  </a:lnTo>
                  <a:lnTo>
                    <a:pt x="0" y="53022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829" y="1461414"/>
              <a:ext cx="8855710" cy="5300980"/>
            </a:xfrm>
            <a:custGeom>
              <a:avLst/>
              <a:gdLst/>
              <a:ahLst/>
              <a:cxnLst/>
              <a:rect l="l" t="t" r="r" b="b"/>
              <a:pathLst>
                <a:path w="8855710" h="5300980">
                  <a:moveTo>
                    <a:pt x="4428490" y="5300980"/>
                  </a:moveTo>
                  <a:lnTo>
                    <a:pt x="0" y="5300980"/>
                  </a:lnTo>
                  <a:lnTo>
                    <a:pt x="0" y="0"/>
                  </a:lnTo>
                  <a:lnTo>
                    <a:pt x="8855710" y="0"/>
                  </a:lnTo>
                  <a:lnTo>
                    <a:pt x="8855710" y="5300980"/>
                  </a:lnTo>
                  <a:lnTo>
                    <a:pt x="4428490" y="530098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29" y="1441094"/>
              <a:ext cx="8854440" cy="53009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829" y="1441094"/>
              <a:ext cx="8855710" cy="5300980"/>
            </a:xfrm>
            <a:custGeom>
              <a:avLst/>
              <a:gdLst/>
              <a:ahLst/>
              <a:cxnLst/>
              <a:rect l="l" t="t" r="r" b="b"/>
              <a:pathLst>
                <a:path w="8855710" h="5300980">
                  <a:moveTo>
                    <a:pt x="4428490" y="5300980"/>
                  </a:moveTo>
                  <a:lnTo>
                    <a:pt x="0" y="5300980"/>
                  </a:lnTo>
                  <a:lnTo>
                    <a:pt x="0" y="0"/>
                  </a:lnTo>
                  <a:lnTo>
                    <a:pt x="8855710" y="0"/>
                  </a:lnTo>
                  <a:lnTo>
                    <a:pt x="8855710" y="5300980"/>
                  </a:lnTo>
                  <a:lnTo>
                    <a:pt x="4428490" y="530098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88349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3F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88349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9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90" y="364489"/>
                  </a:lnTo>
                  <a:close/>
                </a:path>
              </a:pathLst>
            </a:custGeom>
            <a:ln w="38097">
              <a:solidFill>
                <a:srgbClr val="A9E9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4659" y="1476654"/>
            <a:ext cx="8376284" cy="51803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9685" indent="457200" algn="just">
              <a:lnSpc>
                <a:spcPct val="149900"/>
              </a:lnSpc>
              <a:spcBef>
                <a:spcPts val="90"/>
              </a:spcBef>
            </a:pP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2800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квітня</a:t>
            </a:r>
            <a:r>
              <a:rPr sz="2800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2014</a:t>
            </a:r>
            <a:r>
              <a:rPr sz="28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р.</a:t>
            </a:r>
            <a:r>
              <a:rPr sz="2800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00" dirty="0">
                <a:latin typeface="Arial"/>
                <a:cs typeface="Arial"/>
              </a:rPr>
              <a:t>згідно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5" dirty="0">
                <a:latin typeface="Arial"/>
                <a:cs typeface="Arial"/>
              </a:rPr>
              <a:t>змін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до</a:t>
            </a:r>
            <a:r>
              <a:rPr sz="2800" b="1" spc="5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статті</a:t>
            </a:r>
            <a:r>
              <a:rPr sz="2800" b="1" spc="5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п.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193.1 </a:t>
            </a:r>
            <a:r>
              <a:rPr sz="2800" b="1" spc="-165" dirty="0">
                <a:latin typeface="Arial"/>
                <a:cs typeface="Arial"/>
              </a:rPr>
              <a:t>Податкового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Кодексу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України,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розділ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V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60" dirty="0">
                <a:latin typeface="Arial"/>
                <a:cs typeface="Arial"/>
              </a:rPr>
              <a:t>ПДВ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з </a:t>
            </a:r>
            <a:r>
              <a:rPr sz="2800" b="1" dirty="0">
                <a:latin typeface="Arial"/>
                <a:cs typeface="Arial"/>
              </a:rPr>
              <a:t>операцій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щодо</a:t>
            </a:r>
            <a:r>
              <a:rPr sz="2800" b="1" spc="830" dirty="0"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поставки</a:t>
            </a:r>
            <a:r>
              <a:rPr sz="2800" spc="8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ЛЗ</a:t>
            </a:r>
            <a:r>
              <a:rPr sz="2800" b="1" dirty="0">
                <a:latin typeface="Arial"/>
                <a:cs typeface="Arial"/>
              </a:rPr>
              <a:t>,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дозволених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для </a:t>
            </a:r>
            <a:r>
              <a:rPr sz="2800" b="1" dirty="0">
                <a:latin typeface="Arial"/>
                <a:cs typeface="Arial"/>
              </a:rPr>
              <a:t>виробництва</a:t>
            </a:r>
            <a:r>
              <a:rPr sz="2800" b="1" spc="2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та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застосування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в</a:t>
            </a:r>
            <a:r>
              <a:rPr sz="2800" b="1" spc="2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Україні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та </a:t>
            </a:r>
            <a:r>
              <a:rPr sz="2800" b="1" spc="-130" dirty="0">
                <a:latin typeface="Arial"/>
                <a:cs typeface="Arial"/>
              </a:rPr>
              <a:t>внесених</a:t>
            </a:r>
            <a:r>
              <a:rPr sz="2800" b="1" spc="-65" dirty="0">
                <a:latin typeface="Arial"/>
                <a:cs typeface="Arial"/>
              </a:rPr>
              <a:t> </a:t>
            </a:r>
            <a:r>
              <a:rPr sz="2800" b="1" spc="-85" dirty="0">
                <a:latin typeface="Arial"/>
                <a:cs typeface="Arial"/>
              </a:rPr>
              <a:t>до</a:t>
            </a:r>
            <a:r>
              <a:rPr sz="2800" b="1" spc="-11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Державного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реєстра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ЛЗ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(у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150" dirty="0">
                <a:latin typeface="Arial"/>
                <a:cs typeface="Arial"/>
              </a:rPr>
              <a:t>тому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70" dirty="0">
                <a:latin typeface="Arial"/>
                <a:cs typeface="Arial"/>
              </a:rPr>
              <a:t>числі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аптечними</a:t>
            </a:r>
            <a:r>
              <a:rPr sz="2800" spc="6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закладами</a:t>
            </a:r>
            <a:r>
              <a:rPr sz="2800" b="1" dirty="0">
                <a:latin typeface="Arial"/>
                <a:cs typeface="Arial"/>
              </a:rPr>
              <a:t>),</a:t>
            </a:r>
            <a:r>
              <a:rPr sz="2800" b="1" spc="6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а</a:t>
            </a:r>
            <a:r>
              <a:rPr sz="2800" b="1" spc="6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также</a:t>
            </a:r>
            <a:r>
              <a:rPr sz="2800" b="1" spc="6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щодо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поставки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ВМП,</a:t>
            </a:r>
            <a:r>
              <a:rPr sz="28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включених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25" dirty="0">
                <a:latin typeface="Arial"/>
                <a:cs typeface="Arial"/>
              </a:rPr>
              <a:t>до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переліку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КМУ.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9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27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697" y="1596351"/>
            <a:ext cx="8443595" cy="4523105"/>
            <a:chOff x="246697" y="1596351"/>
            <a:chExt cx="8443595" cy="4523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60" y="1621434"/>
              <a:ext cx="8432800" cy="44932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459" y="1621434"/>
              <a:ext cx="8434070" cy="4494530"/>
            </a:xfrm>
            <a:custGeom>
              <a:avLst/>
              <a:gdLst/>
              <a:ahLst/>
              <a:cxnLst/>
              <a:rect l="l" t="t" r="r" b="b"/>
              <a:pathLst>
                <a:path w="8434070" h="4494530">
                  <a:moveTo>
                    <a:pt x="0" y="4494530"/>
                  </a:moveTo>
                  <a:lnTo>
                    <a:pt x="8434070" y="4494530"/>
                  </a:lnTo>
                  <a:lnTo>
                    <a:pt x="8434070" y="0"/>
                  </a:lnTo>
                  <a:lnTo>
                    <a:pt x="0" y="0"/>
                  </a:lnTo>
                  <a:lnTo>
                    <a:pt x="0" y="44945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1459" y="1621434"/>
              <a:ext cx="8434070" cy="4493260"/>
            </a:xfrm>
            <a:custGeom>
              <a:avLst/>
              <a:gdLst/>
              <a:ahLst/>
              <a:cxnLst/>
              <a:rect l="l" t="t" r="r" b="b"/>
              <a:pathLst>
                <a:path w="8434070" h="4493260">
                  <a:moveTo>
                    <a:pt x="4216400" y="4493260"/>
                  </a:moveTo>
                  <a:lnTo>
                    <a:pt x="0" y="4493260"/>
                  </a:lnTo>
                  <a:lnTo>
                    <a:pt x="0" y="0"/>
                  </a:lnTo>
                  <a:lnTo>
                    <a:pt x="8434070" y="0"/>
                  </a:lnTo>
                  <a:lnTo>
                    <a:pt x="8434070" y="4493260"/>
                  </a:lnTo>
                  <a:lnTo>
                    <a:pt x="4216400" y="44932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60" y="1601114"/>
              <a:ext cx="8432800" cy="44932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459" y="1601114"/>
              <a:ext cx="8434070" cy="4493260"/>
            </a:xfrm>
            <a:custGeom>
              <a:avLst/>
              <a:gdLst/>
              <a:ahLst/>
              <a:cxnLst/>
              <a:rect l="l" t="t" r="r" b="b"/>
              <a:pathLst>
                <a:path w="8434070" h="4493260">
                  <a:moveTo>
                    <a:pt x="4216400" y="4493259"/>
                  </a:moveTo>
                  <a:lnTo>
                    <a:pt x="0" y="4493259"/>
                  </a:lnTo>
                  <a:lnTo>
                    <a:pt x="0" y="0"/>
                  </a:lnTo>
                  <a:lnTo>
                    <a:pt x="8434070" y="0"/>
                  </a:lnTo>
                  <a:lnTo>
                    <a:pt x="8434070" y="4493259"/>
                  </a:lnTo>
                  <a:lnTo>
                    <a:pt x="4216400" y="449325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7659" y="4398924"/>
            <a:ext cx="1270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цінами, </a:t>
            </a:r>
            <a:r>
              <a:rPr sz="2400" b="1" spc="-25" dirty="0">
                <a:latin typeface="Arial"/>
                <a:cs typeface="Arial"/>
              </a:rPr>
              <a:t>способу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1582" y="4398924"/>
            <a:ext cx="68567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 marR="5080" indent="-100965">
              <a:lnSpc>
                <a:spcPct val="100000"/>
              </a:lnSpc>
              <a:spcBef>
                <a:spcPts val="100"/>
              </a:spcBef>
              <a:tabLst>
                <a:tab pos="2383790" algn="l"/>
                <a:tab pos="2648585" algn="l"/>
                <a:tab pos="2971165" algn="l"/>
                <a:tab pos="4265930" algn="l"/>
                <a:tab pos="4610735" algn="l"/>
                <a:tab pos="5279390" algn="l"/>
              </a:tabLst>
            </a:pPr>
            <a:r>
              <a:rPr sz="2400" b="1" spc="-10" dirty="0">
                <a:latin typeface="Arial"/>
                <a:cs typeface="Arial"/>
              </a:rPr>
              <a:t>сформованими</a:t>
            </a:r>
            <a:r>
              <a:rPr sz="2400" b="1" dirty="0">
                <a:latin typeface="Arial"/>
                <a:cs typeface="Arial"/>
              </a:rPr>
              <a:t>		</a:t>
            </a:r>
            <a:r>
              <a:rPr sz="2400" b="1" spc="-10" dirty="0">
                <a:latin typeface="Arial"/>
                <a:cs typeface="Arial"/>
              </a:rPr>
              <a:t>відповідно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до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latin typeface="Arial"/>
                <a:cs typeface="Arial"/>
              </a:rPr>
              <a:t>уведеного </a:t>
            </a:r>
            <a:r>
              <a:rPr sz="2400" b="1" spc="-10" dirty="0">
                <a:latin typeface="Arial"/>
                <a:cs typeface="Arial"/>
              </a:rPr>
              <a:t>регулювання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5" dirty="0">
                <a:latin typeface="Arial"/>
                <a:cs typeface="Arial"/>
              </a:rPr>
              <a:t>та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штраф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0" dirty="0">
                <a:latin typeface="Arial"/>
                <a:cs typeface="Arial"/>
              </a:rPr>
              <a:t>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34263" y="4764684"/>
            <a:ext cx="2174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2395" algn="l"/>
              </a:tabLst>
            </a:pPr>
            <a:r>
              <a:rPr sz="2400" b="1" spc="-10" dirty="0">
                <a:latin typeface="Arial"/>
                <a:cs typeface="Arial"/>
              </a:rPr>
              <a:t>розмірі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100%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659" y="5130444"/>
            <a:ext cx="5626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необгрунтовано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одержаної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 err="1" smtClean="0">
                <a:latin typeface="Arial"/>
                <a:cs typeface="Arial"/>
              </a:rPr>
              <a:t>виручки</a:t>
            </a:r>
            <a:r>
              <a:rPr lang="uk-UA" sz="2400" b="1" spc="-10" dirty="0" smtClean="0">
                <a:latin typeface="Arial"/>
                <a:cs typeface="Arial"/>
              </a:rPr>
              <a:t>"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6052" y="-12103"/>
            <a:ext cx="8531225" cy="1583055"/>
            <a:chOff x="166052" y="-12103"/>
            <a:chExt cx="8531225" cy="1583055"/>
          </a:xfrm>
        </p:grpSpPr>
        <p:sp>
          <p:nvSpPr>
            <p:cNvPr id="13" name="object 13"/>
            <p:cNvSpPr/>
            <p:nvPr/>
          </p:nvSpPr>
          <p:spPr>
            <a:xfrm>
              <a:off x="179069" y="914"/>
              <a:ext cx="8505190" cy="1557020"/>
            </a:xfrm>
            <a:custGeom>
              <a:avLst/>
              <a:gdLst/>
              <a:ahLst/>
              <a:cxnLst/>
              <a:rect l="l" t="t" r="r" b="b"/>
              <a:pathLst>
                <a:path w="8505190" h="1557020">
                  <a:moveTo>
                    <a:pt x="8505190" y="0"/>
                  </a:moveTo>
                  <a:lnTo>
                    <a:pt x="0" y="0"/>
                  </a:lnTo>
                  <a:lnTo>
                    <a:pt x="0" y="1557019"/>
                  </a:lnTo>
                  <a:lnTo>
                    <a:pt x="4253230" y="1557019"/>
                  </a:lnTo>
                  <a:lnTo>
                    <a:pt x="8505190" y="1557019"/>
                  </a:lnTo>
                  <a:lnTo>
                    <a:pt x="8505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069" y="914"/>
              <a:ext cx="8505190" cy="1557020"/>
            </a:xfrm>
            <a:custGeom>
              <a:avLst/>
              <a:gdLst/>
              <a:ahLst/>
              <a:cxnLst/>
              <a:rect l="l" t="t" r="r" b="b"/>
              <a:pathLst>
                <a:path w="8505190" h="1557020">
                  <a:moveTo>
                    <a:pt x="4253230" y="1557019"/>
                  </a:moveTo>
                  <a:lnTo>
                    <a:pt x="0" y="1557019"/>
                  </a:lnTo>
                  <a:lnTo>
                    <a:pt x="0" y="0"/>
                  </a:lnTo>
                  <a:lnTo>
                    <a:pt x="8505190" y="0"/>
                  </a:lnTo>
                  <a:lnTo>
                    <a:pt x="8505190" y="1557019"/>
                  </a:lnTo>
                  <a:lnTo>
                    <a:pt x="4253230" y="155701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22350" y="126644"/>
            <a:ext cx="681418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5" dirty="0">
                <a:solidFill>
                  <a:srgbClr val="3333CC"/>
                </a:solidFill>
              </a:rPr>
              <a:t>Адміністративно-господарчі</a:t>
            </a:r>
            <a:r>
              <a:rPr sz="2800" spc="-5" dirty="0">
                <a:solidFill>
                  <a:srgbClr val="3333CC"/>
                </a:solidFill>
              </a:rPr>
              <a:t> </a:t>
            </a:r>
            <a:r>
              <a:rPr sz="2800" dirty="0">
                <a:solidFill>
                  <a:srgbClr val="3333CC"/>
                </a:solidFill>
              </a:rPr>
              <a:t>санкції</a:t>
            </a:r>
            <a:r>
              <a:rPr sz="2800" spc="-5" dirty="0">
                <a:solidFill>
                  <a:srgbClr val="3333CC"/>
                </a:solidFill>
              </a:rPr>
              <a:t> </a:t>
            </a:r>
            <a:r>
              <a:rPr sz="2800" spc="-35" dirty="0">
                <a:solidFill>
                  <a:srgbClr val="3333CC"/>
                </a:solidFill>
              </a:rPr>
              <a:t>за</a:t>
            </a:r>
            <a:endParaRPr sz="2800"/>
          </a:p>
        </p:txBody>
      </p:sp>
      <p:sp>
        <p:nvSpPr>
          <p:cNvPr id="16" name="object 16"/>
          <p:cNvSpPr txBox="1"/>
          <p:nvPr/>
        </p:nvSpPr>
        <p:spPr>
          <a:xfrm>
            <a:off x="327659" y="553364"/>
            <a:ext cx="8273415" cy="38959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7940" marR="1038860" indent="-168783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3333CC"/>
                </a:solidFill>
                <a:latin typeface="Arial"/>
                <a:cs typeface="Arial"/>
              </a:rPr>
              <a:t>порушення</a:t>
            </a:r>
            <a:r>
              <a:rPr sz="2800" b="1" spc="-114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3333CC"/>
                </a:solidFill>
                <a:latin typeface="Arial"/>
                <a:cs typeface="Arial"/>
              </a:rPr>
              <a:t>законодавства</a:t>
            </a:r>
            <a:r>
              <a:rPr sz="2800" b="1" spc="-114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3333CC"/>
                </a:solidFill>
                <a:latin typeface="Arial"/>
                <a:cs typeface="Arial"/>
              </a:rPr>
              <a:t>щодо</a:t>
            </a:r>
            <a:r>
              <a:rPr sz="2800" b="1" spc="-12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3333CC"/>
                </a:solidFill>
                <a:latin typeface="Arial"/>
                <a:cs typeface="Arial"/>
              </a:rPr>
              <a:t>цін </a:t>
            </a:r>
            <a:r>
              <a:rPr sz="2800" b="1" dirty="0">
                <a:solidFill>
                  <a:srgbClr val="3333CC"/>
                </a:solidFill>
                <a:latin typeface="Arial"/>
                <a:cs typeface="Arial"/>
              </a:rPr>
              <a:t>та</a:t>
            </a:r>
            <a:r>
              <a:rPr sz="2800" b="1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3333CC"/>
                </a:solidFill>
                <a:latin typeface="Arial"/>
                <a:cs typeface="Arial"/>
              </a:rPr>
              <a:t>ціноутворення</a:t>
            </a:r>
            <a:endParaRPr sz="2800" dirty="0">
              <a:latin typeface="Arial"/>
              <a:cs typeface="Arial"/>
            </a:endParaRPr>
          </a:p>
          <a:p>
            <a:pPr marL="1082040" algn="just">
              <a:lnSpc>
                <a:spcPct val="100000"/>
              </a:lnSpc>
              <a:spcBef>
                <a:spcPts val="18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Закон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України</a:t>
            </a:r>
            <a:r>
              <a:rPr sz="2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від</a:t>
            </a:r>
            <a:r>
              <a:rPr sz="2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21.06.2012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р.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№</a:t>
            </a:r>
            <a:r>
              <a:rPr sz="2400" b="1" spc="-25" dirty="0" smtClean="0">
                <a:solidFill>
                  <a:srgbClr val="FF0000"/>
                </a:solidFill>
                <a:latin typeface="Arial"/>
                <a:cs typeface="Arial"/>
              </a:rPr>
              <a:t>5007-VI</a:t>
            </a:r>
            <a:endParaRPr sz="2400" dirty="0" smtClean="0">
              <a:latin typeface="Arial"/>
              <a:cs typeface="Arial"/>
            </a:endParaRPr>
          </a:p>
          <a:p>
            <a:pPr marL="1614170" algn="just">
              <a:lnSpc>
                <a:spcPct val="100000"/>
              </a:lnSpc>
              <a:spcBef>
                <a:spcPts val="800"/>
              </a:spcBef>
            </a:pP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«Про </a:t>
            </a:r>
            <a:r>
              <a:rPr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ціни</a:t>
            </a:r>
            <a:r>
              <a:rPr sz="2400" b="1" spc="-7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 smtClean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2400" b="1" spc="-3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ціноутворення</a:t>
            </a:r>
            <a:r>
              <a:rPr lang="uk-UA" sz="2400" b="1" dirty="0" smtClean="0">
                <a:solidFill>
                  <a:srgbClr val="FF0000"/>
                </a:solidFill>
                <a:latin typeface="Arial"/>
                <a:cs typeface="Arial"/>
              </a:rPr>
              <a:t>"</a:t>
            </a:r>
            <a:r>
              <a:rPr sz="2400" b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45" dirty="0" err="1" smtClean="0">
                <a:solidFill>
                  <a:srgbClr val="FF0000"/>
                </a:solidFill>
                <a:latin typeface="Arial"/>
                <a:cs typeface="Arial"/>
              </a:rPr>
              <a:t>ст</a:t>
            </a:r>
            <a:r>
              <a:rPr sz="2400" b="1" spc="-4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2400" b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 smtClean="0">
                <a:solidFill>
                  <a:srgbClr val="FF0000"/>
                </a:solidFill>
                <a:latin typeface="Arial"/>
                <a:cs typeface="Arial"/>
              </a:rPr>
              <a:t>20:</a:t>
            </a:r>
            <a:endParaRPr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800"/>
              </a:spcBef>
            </a:pPr>
            <a:r>
              <a:rPr lang="uk-UA" sz="2400" b="1" spc="-15" dirty="0" smtClean="0">
                <a:latin typeface="Arial"/>
                <a:cs typeface="Arial"/>
              </a:rPr>
              <a:t> «Порушення </a:t>
            </a:r>
            <a:r>
              <a:rPr sz="2400" b="1" spc="-15" dirty="0" err="1" smtClean="0">
                <a:latin typeface="Arial"/>
                <a:cs typeface="Arial"/>
              </a:rPr>
              <a:t>вимог</a:t>
            </a:r>
            <a:r>
              <a:rPr sz="2400" b="1" spc="880" dirty="0" smtClean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формування,</a:t>
            </a:r>
            <a:r>
              <a:rPr sz="2400" b="1" spc="89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встановлення</a:t>
            </a:r>
            <a:r>
              <a:rPr sz="2400" b="1" spc="8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та </a:t>
            </a:r>
            <a:r>
              <a:rPr sz="2400" b="1" spc="-25" dirty="0">
                <a:latin typeface="Arial"/>
                <a:cs typeface="Arial"/>
              </a:rPr>
              <a:t>застосування</a:t>
            </a:r>
            <a:r>
              <a:rPr sz="2400" b="1" spc="420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державних</a:t>
            </a:r>
            <a:r>
              <a:rPr sz="2400" b="1" spc="420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регульованих</a:t>
            </a:r>
            <a:r>
              <a:rPr sz="2400" b="1" spc="420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цін- </a:t>
            </a:r>
            <a:r>
              <a:rPr sz="2400" b="1" spc="-15" dirty="0">
                <a:latin typeface="Arial"/>
                <a:cs typeface="Arial"/>
              </a:rPr>
              <a:t>вилучення</a:t>
            </a:r>
            <a:r>
              <a:rPr sz="2400" b="1" spc="96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необгрунтовано</a:t>
            </a:r>
            <a:r>
              <a:rPr sz="2400" b="1" spc="9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одержаної</a:t>
            </a:r>
            <a:r>
              <a:rPr sz="2400" b="1" spc="9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виручки,</a:t>
            </a:r>
            <a:r>
              <a:rPr sz="2400" b="1" spc="960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щ</a:t>
            </a:r>
            <a:r>
              <a:rPr sz="2400" b="1" dirty="0">
                <a:latin typeface="Arial"/>
                <a:cs typeface="Arial"/>
              </a:rPr>
              <a:t>о </a:t>
            </a:r>
            <a:r>
              <a:rPr sz="2400" b="1" spc="-15" dirty="0">
                <a:latin typeface="Arial"/>
                <a:cs typeface="Arial"/>
              </a:rPr>
              <a:t>складає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позитивну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різницю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між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фактичною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виручкою</a:t>
            </a:r>
            <a:r>
              <a:rPr sz="2400" b="1" spc="-10" dirty="0">
                <a:latin typeface="Arial"/>
                <a:cs typeface="Arial"/>
              </a:rPr>
              <a:t> від</a:t>
            </a:r>
            <a:r>
              <a:rPr sz="2400" b="1" spc="146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продажу</a:t>
            </a:r>
            <a:r>
              <a:rPr sz="2400" b="1" spc="14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(реалізації)</a:t>
            </a:r>
            <a:r>
              <a:rPr sz="2400" b="1" spc="146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товару</a:t>
            </a:r>
            <a:r>
              <a:rPr sz="2400" b="1" spc="14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та</a:t>
            </a:r>
            <a:r>
              <a:rPr sz="2400" b="1" spc="146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виручкою</a:t>
            </a:r>
            <a:r>
              <a:rPr sz="2400" b="1" spc="147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за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69301" y="171095"/>
            <a:ext cx="614680" cy="402590"/>
            <a:chOff x="8369301" y="171095"/>
            <a:chExt cx="614680" cy="402590"/>
          </a:xfrm>
        </p:grpSpPr>
        <p:sp>
          <p:nvSpPr>
            <p:cNvPr id="18" name="object 18"/>
            <p:cNvSpPr/>
            <p:nvPr/>
          </p:nvSpPr>
          <p:spPr>
            <a:xfrm>
              <a:off x="8388350" y="19014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3FB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388350" y="19014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9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90" y="364489"/>
                  </a:lnTo>
                  <a:close/>
                </a:path>
              </a:pathLst>
            </a:custGeom>
            <a:ln w="38097">
              <a:solidFill>
                <a:srgbClr val="A9E9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521700" y="206654"/>
            <a:ext cx="309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28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72" y="-3758"/>
            <a:ext cx="8794115" cy="794385"/>
            <a:chOff x="-4672" y="-3758"/>
            <a:chExt cx="8794115" cy="794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234"/>
              <a:ext cx="8784590" cy="7645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1234"/>
              <a:ext cx="8784590" cy="764540"/>
            </a:xfrm>
            <a:custGeom>
              <a:avLst/>
              <a:gdLst/>
              <a:ahLst/>
              <a:cxnLst/>
              <a:rect l="l" t="t" r="r" b="b"/>
              <a:pathLst>
                <a:path w="8784590" h="764540">
                  <a:moveTo>
                    <a:pt x="0" y="764540"/>
                  </a:moveTo>
                  <a:lnTo>
                    <a:pt x="8784590" y="764540"/>
                  </a:lnTo>
                  <a:lnTo>
                    <a:pt x="8784590" y="0"/>
                  </a:lnTo>
                  <a:lnTo>
                    <a:pt x="0" y="0"/>
                  </a:lnTo>
                  <a:lnTo>
                    <a:pt x="0" y="764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234"/>
              <a:ext cx="8784590" cy="764540"/>
            </a:xfrm>
            <a:custGeom>
              <a:avLst/>
              <a:gdLst/>
              <a:ahLst/>
              <a:cxnLst/>
              <a:rect l="l" t="t" r="r" b="b"/>
              <a:pathLst>
                <a:path w="8784590" h="764540">
                  <a:moveTo>
                    <a:pt x="4392930" y="764539"/>
                  </a:moveTo>
                  <a:lnTo>
                    <a:pt x="0" y="764539"/>
                  </a:lnTo>
                  <a:lnTo>
                    <a:pt x="0" y="0"/>
                  </a:lnTo>
                  <a:lnTo>
                    <a:pt x="8784590" y="0"/>
                  </a:lnTo>
                  <a:lnTo>
                    <a:pt x="8784590" y="764539"/>
                  </a:lnTo>
                  <a:lnTo>
                    <a:pt x="4392930" y="76453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8784590" cy="7645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914"/>
              <a:ext cx="8784590" cy="764540"/>
            </a:xfrm>
            <a:custGeom>
              <a:avLst/>
              <a:gdLst/>
              <a:ahLst/>
              <a:cxnLst/>
              <a:rect l="l" t="t" r="r" b="b"/>
              <a:pathLst>
                <a:path w="8784590" h="764540">
                  <a:moveTo>
                    <a:pt x="4392930" y="764539"/>
                  </a:moveTo>
                  <a:lnTo>
                    <a:pt x="0" y="764539"/>
                  </a:lnTo>
                  <a:lnTo>
                    <a:pt x="0" y="0"/>
                  </a:lnTo>
                  <a:lnTo>
                    <a:pt x="8784590" y="0"/>
                  </a:lnTo>
                  <a:lnTo>
                    <a:pt x="8784590" y="764539"/>
                  </a:lnTo>
                  <a:lnTo>
                    <a:pt x="4392930" y="76453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389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BF0000"/>
                </a:solidFill>
              </a:rPr>
              <a:t>Державне</a:t>
            </a:r>
            <a:r>
              <a:rPr sz="2800" spc="-70" dirty="0">
                <a:solidFill>
                  <a:srgbClr val="BF0000"/>
                </a:solidFill>
              </a:rPr>
              <a:t> </a:t>
            </a:r>
            <a:r>
              <a:rPr sz="2800" spc="-10" dirty="0">
                <a:solidFill>
                  <a:srgbClr val="BF0000"/>
                </a:solidFill>
              </a:rPr>
              <a:t>регулювання</a:t>
            </a:r>
            <a:r>
              <a:rPr sz="2800" spc="-65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цін</a:t>
            </a:r>
            <a:r>
              <a:rPr sz="2800" spc="-70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на</a:t>
            </a:r>
            <a:r>
              <a:rPr sz="2800" spc="-65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ЛЗ</a:t>
            </a:r>
            <a:r>
              <a:rPr sz="2800" spc="-75" dirty="0">
                <a:solidFill>
                  <a:srgbClr val="BF0000"/>
                </a:solidFill>
              </a:rPr>
              <a:t> </a:t>
            </a:r>
            <a:r>
              <a:rPr sz="2800" dirty="0">
                <a:solidFill>
                  <a:srgbClr val="BF0000"/>
                </a:solidFill>
              </a:rPr>
              <a:t>та</a:t>
            </a:r>
            <a:r>
              <a:rPr sz="2800" spc="-70" dirty="0">
                <a:solidFill>
                  <a:srgbClr val="BF0000"/>
                </a:solidFill>
              </a:rPr>
              <a:t> </a:t>
            </a:r>
            <a:r>
              <a:rPr sz="2800" spc="-25" dirty="0">
                <a:solidFill>
                  <a:srgbClr val="BF0000"/>
                </a:solidFill>
              </a:rPr>
              <a:t>ВМП</a:t>
            </a:r>
            <a:endParaRPr sz="2800"/>
          </a:p>
        </p:txBody>
      </p:sp>
      <p:sp>
        <p:nvSpPr>
          <p:cNvPr id="9" name="object 9"/>
          <p:cNvSpPr txBox="1"/>
          <p:nvPr/>
        </p:nvSpPr>
        <p:spPr>
          <a:xfrm>
            <a:off x="4883150" y="892454"/>
            <a:ext cx="3683635" cy="5461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Встановлений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граничний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рівень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націнки,</a:t>
            </a:r>
            <a:endParaRPr sz="140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  <a:spcBef>
                <a:spcPts val="370"/>
              </a:spcBef>
            </a:pPr>
            <a:r>
              <a:rPr sz="1400" b="1" spc="-50" dirty="0">
                <a:solidFill>
                  <a:srgbClr val="BF0000"/>
                </a:solidFill>
                <a:latin typeface="Arial"/>
                <a:cs typeface="Arial"/>
              </a:rPr>
              <a:t>%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58690" y="1428394"/>
            <a:ext cx="2265680" cy="542290"/>
          </a:xfrm>
          <a:custGeom>
            <a:avLst/>
            <a:gdLst/>
            <a:ahLst/>
            <a:cxnLst/>
            <a:rect l="l" t="t" r="r" b="b"/>
            <a:pathLst>
              <a:path w="2265679" h="542289">
                <a:moveTo>
                  <a:pt x="2265680" y="0"/>
                </a:moveTo>
                <a:lnTo>
                  <a:pt x="0" y="0"/>
                </a:lnTo>
                <a:lnTo>
                  <a:pt x="0" y="542289"/>
                </a:lnTo>
                <a:lnTo>
                  <a:pt x="2265680" y="542289"/>
                </a:lnTo>
                <a:lnTo>
                  <a:pt x="226568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51400" y="1455064"/>
            <a:ext cx="20929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solidFill>
                  <a:srgbClr val="BF0000"/>
                </a:solidFill>
                <a:latin typeface="Arial"/>
                <a:cs typeface="Arial"/>
              </a:rPr>
              <a:t>постачальницько-</a:t>
            </a:r>
            <a:r>
              <a:rPr sz="1300" b="1" spc="-10" dirty="0">
                <a:solidFill>
                  <a:srgbClr val="BF0000"/>
                </a:solidFill>
                <a:latin typeface="Arial"/>
                <a:cs typeface="Arial"/>
              </a:rPr>
              <a:t>збутові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24369" y="1428394"/>
            <a:ext cx="1671320" cy="542290"/>
          </a:xfrm>
          <a:custGeom>
            <a:avLst/>
            <a:gdLst/>
            <a:ahLst/>
            <a:cxnLst/>
            <a:rect l="l" t="t" r="r" b="b"/>
            <a:pathLst>
              <a:path w="1671320" h="542289">
                <a:moveTo>
                  <a:pt x="1671320" y="0"/>
                </a:moveTo>
                <a:lnTo>
                  <a:pt x="0" y="0"/>
                </a:lnTo>
                <a:lnTo>
                  <a:pt x="0" y="542289"/>
                </a:lnTo>
                <a:lnTo>
                  <a:pt x="1671320" y="542289"/>
                </a:lnTo>
                <a:lnTo>
                  <a:pt x="167132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67269" y="1414424"/>
            <a:ext cx="999490" cy="50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48260">
              <a:lnSpc>
                <a:spcPct val="120500"/>
              </a:lnSpc>
              <a:spcBef>
                <a:spcPts val="100"/>
              </a:spcBef>
            </a:pPr>
            <a:r>
              <a:rPr sz="1300" b="1" spc="-20" dirty="0">
                <a:solidFill>
                  <a:srgbClr val="BF0000"/>
                </a:solidFill>
                <a:latin typeface="Arial"/>
                <a:cs typeface="Arial"/>
              </a:rPr>
              <a:t>торговельні </a:t>
            </a:r>
            <a:r>
              <a:rPr sz="1300" b="1" spc="-10" dirty="0">
                <a:solidFill>
                  <a:srgbClr val="BF0000"/>
                </a:solidFill>
                <a:latin typeface="Arial"/>
                <a:cs typeface="Arial"/>
              </a:rPr>
              <a:t>(роздрібні)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6070" y="1938933"/>
            <a:ext cx="4398645" cy="12598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lnSpc>
                <a:spcPct val="123400"/>
              </a:lnSpc>
              <a:spcBef>
                <a:spcPts val="195"/>
              </a:spcBef>
            </a:pPr>
            <a:r>
              <a:rPr sz="1300" b="1" dirty="0">
                <a:latin typeface="Arial"/>
                <a:cs typeface="Arial"/>
              </a:rPr>
              <a:t>ЛЗ*</a:t>
            </a:r>
            <a:r>
              <a:rPr sz="1300" b="1" spc="36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та</a:t>
            </a:r>
            <a:r>
              <a:rPr sz="1300" b="1" spc="37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ВМП,</a:t>
            </a:r>
            <a:r>
              <a:rPr sz="1300" b="1" spc="36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включені</a:t>
            </a:r>
            <a:r>
              <a:rPr sz="1300" b="1" spc="37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до</a:t>
            </a:r>
            <a:r>
              <a:rPr sz="1300" b="1" spc="36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Національного</a:t>
            </a:r>
            <a:r>
              <a:rPr sz="1300" b="1" spc="36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переліку </a:t>
            </a:r>
            <a:r>
              <a:rPr sz="1300" b="1" dirty="0">
                <a:latin typeface="Arial"/>
                <a:cs typeface="Arial"/>
              </a:rPr>
              <a:t>ОЛЗ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(ПКМУ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№333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від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25.03.2009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р.</a:t>
            </a:r>
            <a:r>
              <a:rPr sz="1300" b="1" spc="2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</a:t>
            </a:r>
            <a:r>
              <a:rPr sz="1300" b="1" spc="18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новій</a:t>
            </a:r>
            <a:r>
              <a:rPr sz="1300" b="1" spc="19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редакції </a:t>
            </a:r>
            <a:r>
              <a:rPr sz="1300" b="1" dirty="0">
                <a:latin typeface="Arial"/>
                <a:cs typeface="Arial"/>
              </a:rPr>
              <a:t>згідно</a:t>
            </a:r>
            <a:r>
              <a:rPr sz="1300" b="1" spc="3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ПКМУ</a:t>
            </a:r>
            <a:r>
              <a:rPr sz="1300" b="1" spc="3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№1081</a:t>
            </a:r>
            <a:r>
              <a:rPr sz="1300" b="1" spc="3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від</a:t>
            </a:r>
            <a:r>
              <a:rPr sz="1300" b="1" spc="32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13.12.17)</a:t>
            </a:r>
            <a:r>
              <a:rPr sz="1300" b="1" spc="3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та</a:t>
            </a:r>
            <a:r>
              <a:rPr sz="1300" b="1" spc="3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обов’язкового мінімального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асортименту </a:t>
            </a:r>
            <a:r>
              <a:rPr sz="1300" b="1" dirty="0">
                <a:latin typeface="Arial"/>
                <a:cs typeface="Arial"/>
              </a:rPr>
              <a:t>ЛЗ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для </a:t>
            </a:r>
            <a:r>
              <a:rPr sz="1300" b="1" spc="-10" dirty="0">
                <a:latin typeface="Arial"/>
                <a:cs typeface="Arial"/>
              </a:rPr>
              <a:t>аптечних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закладів </a:t>
            </a:r>
            <a:r>
              <a:rPr sz="1300" b="1" dirty="0">
                <a:latin typeface="Arial"/>
                <a:cs typeface="Arial"/>
              </a:rPr>
              <a:t>та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фельдшерсько-</a:t>
            </a:r>
            <a:r>
              <a:rPr sz="1300" b="1" spc="-10" dirty="0">
                <a:latin typeface="Arial"/>
                <a:cs typeface="Arial"/>
              </a:rPr>
              <a:t>акушерських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пунктів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2200" y="1955443"/>
            <a:ext cx="1979930" cy="744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20800"/>
              </a:lnSpc>
              <a:spcBef>
                <a:spcPts val="105"/>
              </a:spcBef>
            </a:pPr>
            <a:r>
              <a:rPr sz="1300" b="1" dirty="0">
                <a:solidFill>
                  <a:srgbClr val="BF0000"/>
                </a:solidFill>
                <a:latin typeface="Arial"/>
                <a:cs typeface="Arial"/>
              </a:rPr>
              <a:t>10%</a:t>
            </a:r>
            <a:r>
              <a:rPr sz="13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до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оптово-</a:t>
            </a:r>
            <a:r>
              <a:rPr sz="1300" spc="-10" dirty="0">
                <a:latin typeface="Arial"/>
                <a:cs typeface="Arial"/>
              </a:rPr>
              <a:t>відпускної </a:t>
            </a:r>
            <a:r>
              <a:rPr sz="1300" dirty="0">
                <a:latin typeface="Arial"/>
                <a:cs typeface="Arial"/>
              </a:rPr>
              <a:t>ціни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з</a:t>
            </a:r>
            <a:r>
              <a:rPr sz="1300" spc="-10" dirty="0">
                <a:latin typeface="Arial"/>
                <a:cs typeface="Arial"/>
              </a:rPr>
              <a:t> урахуванням податків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і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90409" y="1955443"/>
            <a:ext cx="1537970" cy="98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2540" algn="ctr">
              <a:lnSpc>
                <a:spcPct val="120900"/>
              </a:lnSpc>
              <a:spcBef>
                <a:spcPts val="100"/>
              </a:spcBef>
            </a:pPr>
            <a:r>
              <a:rPr sz="1300" b="1" dirty="0">
                <a:solidFill>
                  <a:srgbClr val="BF0000"/>
                </a:solidFill>
                <a:latin typeface="Arial"/>
                <a:cs typeface="Arial"/>
              </a:rPr>
              <a:t>25%</a:t>
            </a:r>
            <a:r>
              <a:rPr sz="13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300" spc="-35" dirty="0">
                <a:latin typeface="Arial"/>
                <a:cs typeface="Arial"/>
              </a:rPr>
              <a:t>до </a:t>
            </a:r>
            <a:r>
              <a:rPr sz="1300" spc="-10" dirty="0">
                <a:latin typeface="Arial"/>
                <a:cs typeface="Arial"/>
              </a:rPr>
              <a:t>закупівельної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ціни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-50" dirty="0">
                <a:latin typeface="Arial"/>
                <a:cs typeface="Arial"/>
              </a:rPr>
              <a:t>з </a:t>
            </a:r>
            <a:r>
              <a:rPr sz="1300" spc="-10" dirty="0">
                <a:latin typeface="Arial"/>
                <a:cs typeface="Arial"/>
              </a:rPr>
              <a:t>урахуванням податків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і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1459" y="3621684"/>
            <a:ext cx="4507230" cy="1084580"/>
          </a:xfrm>
          <a:custGeom>
            <a:avLst/>
            <a:gdLst/>
            <a:ahLst/>
            <a:cxnLst/>
            <a:rect l="l" t="t" r="r" b="b"/>
            <a:pathLst>
              <a:path w="4507230" h="1084579">
                <a:moveTo>
                  <a:pt x="4507230" y="0"/>
                </a:moveTo>
                <a:lnTo>
                  <a:pt x="0" y="0"/>
                </a:lnTo>
                <a:lnTo>
                  <a:pt x="0" y="1084580"/>
                </a:lnTo>
                <a:lnTo>
                  <a:pt x="4507230" y="1084580"/>
                </a:lnTo>
                <a:lnTo>
                  <a:pt x="450723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6070" y="3607714"/>
            <a:ext cx="4397375" cy="742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20800"/>
              </a:lnSpc>
              <a:spcBef>
                <a:spcPts val="95"/>
              </a:spcBef>
            </a:pPr>
            <a:r>
              <a:rPr sz="1300" b="1" dirty="0">
                <a:latin typeface="Arial"/>
                <a:cs typeface="Arial"/>
              </a:rPr>
              <a:t>ЛЗ*</a:t>
            </a:r>
            <a:r>
              <a:rPr sz="1300" b="1" spc="350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та</a:t>
            </a:r>
            <a:r>
              <a:rPr sz="1300" b="1" spc="350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ВМП,</a:t>
            </a:r>
            <a:r>
              <a:rPr sz="1300" b="1" spc="355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що</a:t>
            </a:r>
            <a:r>
              <a:rPr sz="1300" b="1" spc="355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придбаваються</a:t>
            </a:r>
            <a:r>
              <a:rPr sz="1300" b="1" spc="345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за</a:t>
            </a:r>
            <a:r>
              <a:rPr sz="1300" b="1" spc="350" dirty="0">
                <a:latin typeface="Arial"/>
                <a:cs typeface="Arial"/>
              </a:rPr>
              <a:t>  </a:t>
            </a:r>
            <a:r>
              <a:rPr sz="1300" b="1" spc="-10" dirty="0">
                <a:latin typeface="Arial"/>
                <a:cs typeface="Arial"/>
              </a:rPr>
              <a:t>рахунок </a:t>
            </a:r>
            <a:r>
              <a:rPr sz="1300" b="1" dirty="0">
                <a:latin typeface="Arial"/>
                <a:cs typeface="Arial"/>
              </a:rPr>
              <a:t>бюджетних</a:t>
            </a:r>
            <a:r>
              <a:rPr sz="1300" b="1" spc="150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коштів</a:t>
            </a:r>
            <a:r>
              <a:rPr sz="1300" b="1" spc="150" dirty="0">
                <a:latin typeface="Arial"/>
                <a:cs typeface="Arial"/>
              </a:rPr>
              <a:t>  </a:t>
            </a:r>
            <a:r>
              <a:rPr sz="1300" b="1" spc="-25" dirty="0">
                <a:latin typeface="Arial"/>
                <a:cs typeface="Arial"/>
              </a:rPr>
              <a:t>(оптово-</a:t>
            </a:r>
            <a:r>
              <a:rPr sz="1300" b="1" dirty="0">
                <a:latin typeface="Arial"/>
                <a:cs typeface="Arial"/>
              </a:rPr>
              <a:t>відпускні</a:t>
            </a:r>
            <a:r>
              <a:rPr sz="1300" b="1" spc="150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ціни</a:t>
            </a:r>
            <a:r>
              <a:rPr sz="1300" b="1" spc="150" dirty="0">
                <a:latin typeface="Arial"/>
                <a:cs typeface="Arial"/>
              </a:rPr>
              <a:t>  </a:t>
            </a:r>
            <a:r>
              <a:rPr sz="1300" b="1" dirty="0">
                <a:latin typeface="Arial"/>
                <a:cs typeface="Arial"/>
              </a:rPr>
              <a:t>на</a:t>
            </a:r>
            <a:r>
              <a:rPr sz="1300" b="1" spc="155" dirty="0">
                <a:latin typeface="Arial"/>
                <a:cs typeface="Arial"/>
              </a:rPr>
              <a:t>  </a:t>
            </a:r>
            <a:r>
              <a:rPr sz="1300" b="1" spc="-25" dirty="0">
                <a:latin typeface="Arial"/>
                <a:cs typeface="Arial"/>
              </a:rPr>
              <a:t>які </a:t>
            </a:r>
            <a:r>
              <a:rPr sz="1300" b="1" spc="-10" dirty="0">
                <a:latin typeface="Arial"/>
                <a:cs typeface="Arial"/>
              </a:rPr>
              <a:t>внесені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до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реєстру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оптово-</a:t>
            </a:r>
            <a:r>
              <a:rPr sz="1300" b="1" spc="-10" dirty="0">
                <a:latin typeface="Arial"/>
                <a:cs typeface="Arial"/>
              </a:rPr>
              <a:t>відпускних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цін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на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ЛЗ)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58690" y="3621684"/>
            <a:ext cx="2265680" cy="1084580"/>
          </a:xfrm>
          <a:custGeom>
            <a:avLst/>
            <a:gdLst/>
            <a:ahLst/>
            <a:cxnLst/>
            <a:rect l="l" t="t" r="r" b="b"/>
            <a:pathLst>
              <a:path w="2265679" h="1084579">
                <a:moveTo>
                  <a:pt x="2265680" y="0"/>
                </a:moveTo>
                <a:lnTo>
                  <a:pt x="0" y="0"/>
                </a:lnTo>
                <a:lnTo>
                  <a:pt x="0" y="1084580"/>
                </a:lnTo>
                <a:lnTo>
                  <a:pt x="2265680" y="1084580"/>
                </a:lnTo>
                <a:lnTo>
                  <a:pt x="226568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921250" y="3607714"/>
            <a:ext cx="1941830" cy="981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20700"/>
              </a:lnSpc>
              <a:spcBef>
                <a:spcPts val="95"/>
              </a:spcBef>
            </a:pPr>
            <a:r>
              <a:rPr sz="1300" b="1" dirty="0">
                <a:solidFill>
                  <a:srgbClr val="BF0000"/>
                </a:solidFill>
                <a:latin typeface="Arial"/>
                <a:cs typeface="Arial"/>
              </a:rPr>
              <a:t>10%</a:t>
            </a:r>
            <a:r>
              <a:rPr sz="13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до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задекларованого </a:t>
            </a:r>
            <a:r>
              <a:rPr sz="1300" dirty="0">
                <a:latin typeface="Arial"/>
                <a:cs typeface="Arial"/>
              </a:rPr>
              <a:t>зміни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оптово-</a:t>
            </a:r>
            <a:r>
              <a:rPr sz="1300" spc="-10" dirty="0">
                <a:latin typeface="Arial"/>
                <a:cs typeface="Arial"/>
              </a:rPr>
              <a:t>відпускної </a:t>
            </a:r>
            <a:r>
              <a:rPr sz="1300" dirty="0">
                <a:latin typeface="Arial"/>
                <a:cs typeface="Arial"/>
              </a:rPr>
              <a:t>ціни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з</a:t>
            </a:r>
            <a:r>
              <a:rPr sz="1300" spc="-10" dirty="0">
                <a:latin typeface="Arial"/>
                <a:cs typeface="Arial"/>
              </a:rPr>
              <a:t> урахуванням податків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і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024369" y="3621684"/>
            <a:ext cx="1671320" cy="1084580"/>
          </a:xfrm>
          <a:custGeom>
            <a:avLst/>
            <a:gdLst/>
            <a:ahLst/>
            <a:cxnLst/>
            <a:rect l="l" t="t" r="r" b="b"/>
            <a:pathLst>
              <a:path w="1671320" h="1084579">
                <a:moveTo>
                  <a:pt x="1671320" y="0"/>
                </a:moveTo>
                <a:lnTo>
                  <a:pt x="0" y="0"/>
                </a:lnTo>
                <a:lnTo>
                  <a:pt x="0" y="1084580"/>
                </a:lnTo>
                <a:lnTo>
                  <a:pt x="1671320" y="1084580"/>
                </a:lnTo>
                <a:lnTo>
                  <a:pt x="167132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090409" y="3607714"/>
            <a:ext cx="1537970" cy="981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2540" algn="ctr">
              <a:lnSpc>
                <a:spcPct val="120700"/>
              </a:lnSpc>
              <a:spcBef>
                <a:spcPts val="95"/>
              </a:spcBef>
            </a:pPr>
            <a:r>
              <a:rPr sz="1300" b="1" dirty="0">
                <a:solidFill>
                  <a:srgbClr val="BF0000"/>
                </a:solidFill>
                <a:latin typeface="Arial"/>
                <a:cs typeface="Arial"/>
              </a:rPr>
              <a:t>10%</a:t>
            </a:r>
            <a:r>
              <a:rPr sz="13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300" spc="-35" dirty="0">
                <a:latin typeface="Arial"/>
                <a:cs typeface="Arial"/>
              </a:rPr>
              <a:t>до </a:t>
            </a:r>
            <a:r>
              <a:rPr sz="1300" spc="-10" dirty="0">
                <a:latin typeface="Arial"/>
                <a:cs typeface="Arial"/>
              </a:rPr>
              <a:t>закупівельної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ціни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-50" dirty="0">
                <a:latin typeface="Arial"/>
                <a:cs typeface="Arial"/>
              </a:rPr>
              <a:t>з </a:t>
            </a:r>
            <a:r>
              <a:rPr sz="1300" spc="-10" dirty="0">
                <a:latin typeface="Arial"/>
                <a:cs typeface="Arial"/>
              </a:rPr>
              <a:t>урахуванням податків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і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070" y="4691024"/>
            <a:ext cx="4398010" cy="98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900"/>
              </a:lnSpc>
              <a:spcBef>
                <a:spcPts val="100"/>
              </a:spcBef>
            </a:pPr>
            <a:r>
              <a:rPr sz="1300" b="1" dirty="0">
                <a:latin typeface="Arial"/>
                <a:cs typeface="Arial"/>
              </a:rPr>
              <a:t>на</a:t>
            </a:r>
            <a:r>
              <a:rPr sz="1300" b="1" spc="2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ЛЗ,</a:t>
            </a:r>
            <a:r>
              <a:rPr sz="1300" b="1" spc="2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включені</a:t>
            </a:r>
            <a:r>
              <a:rPr sz="1300" b="1" spc="229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до</a:t>
            </a:r>
            <a:r>
              <a:rPr sz="1300" b="1" spc="2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переліку</a:t>
            </a:r>
            <a:r>
              <a:rPr sz="1300" b="1" spc="2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ЛЗ</a:t>
            </a:r>
            <a:r>
              <a:rPr sz="1300" b="1" spc="229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(ПКМУ</a:t>
            </a:r>
            <a:r>
              <a:rPr sz="1300" b="1" spc="229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№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863)</a:t>
            </a:r>
            <a:r>
              <a:rPr sz="1300" b="1" spc="229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для </a:t>
            </a:r>
            <a:r>
              <a:rPr sz="1300" b="1" dirty="0">
                <a:latin typeface="Arial"/>
                <a:cs typeface="Arial"/>
              </a:rPr>
              <a:t>амбулаторного</a:t>
            </a:r>
            <a:r>
              <a:rPr sz="1300" b="1" spc="3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лікування</a:t>
            </a:r>
            <a:r>
              <a:rPr sz="1300" b="1" spc="3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осіб,</a:t>
            </a:r>
            <a:r>
              <a:rPr sz="1300" b="1" spc="3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що</a:t>
            </a:r>
            <a:r>
              <a:rPr sz="1300" b="1" spc="32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страждають</a:t>
            </a:r>
            <a:r>
              <a:rPr sz="1300" b="1" spc="310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на </a:t>
            </a:r>
            <a:r>
              <a:rPr sz="1300" b="1" spc="-20" dirty="0">
                <a:latin typeface="Arial"/>
                <a:cs typeface="Arial"/>
              </a:rPr>
              <a:t>серцево-</a:t>
            </a:r>
            <a:r>
              <a:rPr sz="1300" b="1" dirty="0">
                <a:latin typeface="Arial"/>
                <a:cs typeface="Arial"/>
              </a:rPr>
              <a:t>судинні</a:t>
            </a:r>
            <a:r>
              <a:rPr sz="1300" b="1" spc="30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захворювання,</a:t>
            </a:r>
            <a:r>
              <a:rPr sz="1300" b="1" spc="3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цукровий</a:t>
            </a:r>
            <a:r>
              <a:rPr sz="1300" b="1" spc="30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діабет</a:t>
            </a:r>
            <a:r>
              <a:rPr sz="1300" b="1" spc="305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II </a:t>
            </a:r>
            <a:r>
              <a:rPr sz="1300" b="1" spc="-20" dirty="0">
                <a:latin typeface="Arial"/>
                <a:cs typeface="Arial"/>
              </a:rPr>
              <a:t>типу,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бронхіальну</a:t>
            </a:r>
            <a:r>
              <a:rPr sz="1300" b="1" spc="-4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астму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38700" y="4691024"/>
            <a:ext cx="2105660" cy="744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20800"/>
              </a:lnSpc>
              <a:spcBef>
                <a:spcPts val="105"/>
              </a:spcBef>
            </a:pPr>
            <a:r>
              <a:rPr sz="1300" b="1" dirty="0">
                <a:solidFill>
                  <a:srgbClr val="BF0000"/>
                </a:solidFill>
                <a:latin typeface="Arial"/>
                <a:cs typeface="Arial"/>
              </a:rPr>
              <a:t>10%</a:t>
            </a:r>
            <a:r>
              <a:rPr sz="1300" b="1" spc="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оптово-</a:t>
            </a:r>
            <a:r>
              <a:rPr sz="1300" spc="-10" dirty="0">
                <a:latin typeface="Arial"/>
                <a:cs typeface="Arial"/>
              </a:rPr>
              <a:t>відпускної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-20" dirty="0">
                <a:latin typeface="Arial"/>
                <a:cs typeface="Arial"/>
              </a:rPr>
              <a:t>ціни </a:t>
            </a:r>
            <a:r>
              <a:rPr sz="1300" dirty="0">
                <a:latin typeface="Arial"/>
                <a:cs typeface="Arial"/>
              </a:rPr>
              <a:t>з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урахуванням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податків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spc="-50" dirty="0">
                <a:latin typeface="Arial"/>
                <a:cs typeface="Arial"/>
              </a:rPr>
              <a:t>і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90409" y="4691024"/>
            <a:ext cx="1537970" cy="98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20900"/>
              </a:lnSpc>
              <a:spcBef>
                <a:spcPts val="100"/>
              </a:spcBef>
            </a:pPr>
            <a:r>
              <a:rPr sz="1300" dirty="0">
                <a:latin typeface="Arial"/>
                <a:cs typeface="Arial"/>
              </a:rPr>
              <a:t>не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вище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BF0000"/>
                </a:solidFill>
                <a:latin typeface="Arial"/>
                <a:cs typeface="Arial"/>
              </a:rPr>
              <a:t>15% </a:t>
            </a:r>
            <a:r>
              <a:rPr sz="1300" spc="-10" dirty="0">
                <a:latin typeface="Arial"/>
                <a:cs typeface="Arial"/>
              </a:rPr>
              <a:t>закупівельної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ціни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-50" dirty="0">
                <a:latin typeface="Arial"/>
                <a:cs typeface="Arial"/>
              </a:rPr>
              <a:t>з </a:t>
            </a:r>
            <a:r>
              <a:rPr sz="1300" spc="-20" dirty="0">
                <a:latin typeface="Arial"/>
                <a:cs typeface="Arial"/>
              </a:rPr>
              <a:t>ураху-</a:t>
            </a:r>
            <a:r>
              <a:rPr sz="1300" spc="-10" dirty="0">
                <a:latin typeface="Arial"/>
                <a:cs typeface="Arial"/>
              </a:rPr>
              <a:t>ванням </a:t>
            </a:r>
            <a:r>
              <a:rPr sz="1300" spc="-25" dirty="0">
                <a:latin typeface="Arial"/>
                <a:cs typeface="Arial"/>
              </a:rPr>
              <a:t>подат-</a:t>
            </a:r>
            <a:r>
              <a:rPr sz="1300" dirty="0">
                <a:latin typeface="Arial"/>
                <a:cs typeface="Arial"/>
              </a:rPr>
              <a:t>ків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і </a:t>
            </a:r>
            <a:r>
              <a:rPr sz="1300" spc="-10" dirty="0">
                <a:latin typeface="Arial"/>
                <a:cs typeface="Arial"/>
              </a:rPr>
              <a:t>зборів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51459" y="5792114"/>
            <a:ext cx="8444230" cy="372110"/>
          </a:xfrm>
          <a:custGeom>
            <a:avLst/>
            <a:gdLst/>
            <a:ahLst/>
            <a:cxnLst/>
            <a:rect l="l" t="t" r="r" b="b"/>
            <a:pathLst>
              <a:path w="8444230" h="372110">
                <a:moveTo>
                  <a:pt x="8444230" y="0"/>
                </a:moveTo>
                <a:lnTo>
                  <a:pt x="0" y="0"/>
                </a:lnTo>
                <a:lnTo>
                  <a:pt x="0" y="372109"/>
                </a:lnTo>
                <a:lnTo>
                  <a:pt x="8444230" y="372109"/>
                </a:lnTo>
                <a:lnTo>
                  <a:pt x="8444230" y="0"/>
                </a:lnTo>
                <a:close/>
              </a:path>
            </a:pathLst>
          </a:custGeom>
          <a:solidFill>
            <a:srgbClr val="2C2CB8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51459" y="5818784"/>
            <a:ext cx="84442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latin typeface="Arial"/>
                <a:cs typeface="Arial"/>
              </a:rPr>
              <a:t>*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крім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наркотичних,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психотропних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ЛЗ,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прекурсорів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та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медичних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газів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51459" y="908964"/>
            <a:ext cx="8444230" cy="0"/>
          </a:xfrm>
          <a:custGeom>
            <a:avLst/>
            <a:gdLst/>
            <a:ahLst/>
            <a:cxnLst/>
            <a:rect l="l" t="t" r="r" b="b"/>
            <a:pathLst>
              <a:path w="8444230">
                <a:moveTo>
                  <a:pt x="0" y="0"/>
                </a:moveTo>
                <a:lnTo>
                  <a:pt x="8444230" y="0"/>
                </a:lnTo>
              </a:path>
            </a:pathLst>
          </a:custGeom>
          <a:ln w="10778">
            <a:solidFill>
              <a:srgbClr val="2C2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1459" y="6164224"/>
            <a:ext cx="8444230" cy="0"/>
          </a:xfrm>
          <a:custGeom>
            <a:avLst/>
            <a:gdLst/>
            <a:ahLst/>
            <a:cxnLst/>
            <a:rect l="l" t="t" r="r" b="b"/>
            <a:pathLst>
              <a:path w="8444230">
                <a:moveTo>
                  <a:pt x="0" y="0"/>
                </a:moveTo>
                <a:lnTo>
                  <a:pt x="8444230" y="0"/>
                </a:lnTo>
              </a:path>
            </a:pathLst>
          </a:custGeom>
          <a:ln w="10778">
            <a:solidFill>
              <a:srgbClr val="2C2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1459" y="1423314"/>
            <a:ext cx="8444230" cy="553720"/>
          </a:xfrm>
          <a:custGeom>
            <a:avLst/>
            <a:gdLst/>
            <a:ahLst/>
            <a:cxnLst/>
            <a:rect l="l" t="t" r="r" b="b"/>
            <a:pathLst>
              <a:path w="8444230" h="553719">
                <a:moveTo>
                  <a:pt x="4502150" y="5079"/>
                </a:moveTo>
                <a:lnTo>
                  <a:pt x="8444230" y="5079"/>
                </a:lnTo>
              </a:path>
              <a:path w="8444230" h="553719">
                <a:moveTo>
                  <a:pt x="0" y="547369"/>
                </a:moveTo>
                <a:lnTo>
                  <a:pt x="4513580" y="547369"/>
                </a:lnTo>
              </a:path>
              <a:path w="8444230" h="553719">
                <a:moveTo>
                  <a:pt x="4507230" y="0"/>
                </a:moveTo>
                <a:lnTo>
                  <a:pt x="4507230" y="553719"/>
                </a:lnTo>
              </a:path>
            </a:pathLst>
          </a:custGeom>
          <a:ln w="10778">
            <a:solidFill>
              <a:srgbClr val="2C2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411209" y="6462674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22867" y="-3848"/>
            <a:ext cx="6072505" cy="1462405"/>
            <a:chOff x="2622867" y="-3848"/>
            <a:chExt cx="6072505" cy="1462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7630" y="21234"/>
              <a:ext cx="6061710" cy="14325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27629" y="21234"/>
              <a:ext cx="6064250" cy="1433830"/>
            </a:xfrm>
            <a:custGeom>
              <a:avLst/>
              <a:gdLst/>
              <a:ahLst/>
              <a:cxnLst/>
              <a:rect l="l" t="t" r="r" b="b"/>
              <a:pathLst>
                <a:path w="6064250" h="1433830">
                  <a:moveTo>
                    <a:pt x="0" y="1433829"/>
                  </a:moveTo>
                  <a:lnTo>
                    <a:pt x="6064250" y="1433829"/>
                  </a:lnTo>
                  <a:lnTo>
                    <a:pt x="6064250" y="0"/>
                  </a:lnTo>
                  <a:lnTo>
                    <a:pt x="0" y="0"/>
                  </a:lnTo>
                  <a:lnTo>
                    <a:pt x="0" y="14338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27629" y="21234"/>
              <a:ext cx="6062980" cy="1432560"/>
            </a:xfrm>
            <a:custGeom>
              <a:avLst/>
              <a:gdLst/>
              <a:ahLst/>
              <a:cxnLst/>
              <a:rect l="l" t="t" r="r" b="b"/>
              <a:pathLst>
                <a:path w="6062980" h="1432560">
                  <a:moveTo>
                    <a:pt x="3031490" y="1432559"/>
                  </a:moveTo>
                  <a:lnTo>
                    <a:pt x="0" y="1432559"/>
                  </a:lnTo>
                  <a:lnTo>
                    <a:pt x="0" y="0"/>
                  </a:lnTo>
                  <a:lnTo>
                    <a:pt x="6062980" y="0"/>
                  </a:lnTo>
                  <a:lnTo>
                    <a:pt x="6062980" y="1432559"/>
                  </a:lnTo>
                  <a:lnTo>
                    <a:pt x="3031490" y="143255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7630" y="914"/>
              <a:ext cx="6061710" cy="14325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27629" y="914"/>
              <a:ext cx="6062980" cy="1432560"/>
            </a:xfrm>
            <a:custGeom>
              <a:avLst/>
              <a:gdLst/>
              <a:ahLst/>
              <a:cxnLst/>
              <a:rect l="l" t="t" r="r" b="b"/>
              <a:pathLst>
                <a:path w="6062980" h="1432560">
                  <a:moveTo>
                    <a:pt x="3031490" y="1432559"/>
                  </a:moveTo>
                  <a:lnTo>
                    <a:pt x="0" y="1432559"/>
                  </a:lnTo>
                  <a:lnTo>
                    <a:pt x="0" y="0"/>
                  </a:lnTo>
                  <a:lnTo>
                    <a:pt x="6062980" y="0"/>
                  </a:lnTo>
                  <a:lnTo>
                    <a:pt x="6062980" y="1432559"/>
                  </a:lnTo>
                  <a:lnTo>
                    <a:pt x="3031490" y="143255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627629" y="155854"/>
            <a:ext cx="60629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89" marR="10858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Приклади</a:t>
            </a:r>
            <a:r>
              <a:rPr sz="2400" b="1" spc="-9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5155C"/>
                </a:solidFill>
                <a:latin typeface="Arial"/>
                <a:cs typeface="Arial"/>
              </a:rPr>
              <a:t>формування</a:t>
            </a:r>
            <a:r>
              <a:rPr sz="2400" b="1" spc="-9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роздрібних</a:t>
            </a:r>
            <a:r>
              <a:rPr sz="2400" b="1" spc="-8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15155C"/>
                </a:solidFill>
                <a:latin typeface="Arial"/>
                <a:cs typeface="Arial"/>
              </a:rPr>
              <a:t>цін </a:t>
            </a: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на</a:t>
            </a:r>
            <a:r>
              <a:rPr sz="2400" b="1" spc="-7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ОЛЗ,</a:t>
            </a:r>
            <a:r>
              <a:rPr sz="2400" b="1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включені</a:t>
            </a:r>
            <a:r>
              <a:rPr sz="2400" b="1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5155C"/>
                </a:solidFill>
                <a:latin typeface="Arial"/>
                <a:cs typeface="Arial"/>
              </a:rPr>
              <a:t>до</a:t>
            </a:r>
            <a:r>
              <a:rPr sz="2400" b="1" spc="-8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5155C"/>
                </a:solidFill>
                <a:latin typeface="Arial"/>
                <a:cs typeface="Arial"/>
              </a:rPr>
              <a:t>Національного переліку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6697" y="1553171"/>
            <a:ext cx="8794115" cy="4996815"/>
            <a:chOff x="246697" y="1553171"/>
            <a:chExt cx="8794115" cy="499681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0" y="1579524"/>
              <a:ext cx="8783320" cy="49657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1459" y="1578254"/>
              <a:ext cx="8784590" cy="4966970"/>
            </a:xfrm>
            <a:custGeom>
              <a:avLst/>
              <a:gdLst/>
              <a:ahLst/>
              <a:cxnLst/>
              <a:rect l="l" t="t" r="r" b="b"/>
              <a:pathLst>
                <a:path w="8784590" h="4966970">
                  <a:moveTo>
                    <a:pt x="0" y="4966970"/>
                  </a:moveTo>
                  <a:lnTo>
                    <a:pt x="8784590" y="4966970"/>
                  </a:lnTo>
                  <a:lnTo>
                    <a:pt x="8784590" y="0"/>
                  </a:lnTo>
                  <a:lnTo>
                    <a:pt x="0" y="0"/>
                  </a:lnTo>
                  <a:lnTo>
                    <a:pt x="0" y="496697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459" y="1578254"/>
              <a:ext cx="8784590" cy="4966970"/>
            </a:xfrm>
            <a:custGeom>
              <a:avLst/>
              <a:gdLst/>
              <a:ahLst/>
              <a:cxnLst/>
              <a:rect l="l" t="t" r="r" b="b"/>
              <a:pathLst>
                <a:path w="8784590" h="4966970">
                  <a:moveTo>
                    <a:pt x="4391660" y="4966970"/>
                  </a:moveTo>
                  <a:lnTo>
                    <a:pt x="0" y="4966970"/>
                  </a:lnTo>
                  <a:lnTo>
                    <a:pt x="0" y="0"/>
                  </a:lnTo>
                  <a:lnTo>
                    <a:pt x="8784590" y="0"/>
                  </a:lnTo>
                  <a:lnTo>
                    <a:pt x="8784590" y="4966970"/>
                  </a:lnTo>
                  <a:lnTo>
                    <a:pt x="4391660" y="496697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60" y="1559204"/>
              <a:ext cx="8783320" cy="49657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1459" y="1557934"/>
              <a:ext cx="8784590" cy="4966970"/>
            </a:xfrm>
            <a:custGeom>
              <a:avLst/>
              <a:gdLst/>
              <a:ahLst/>
              <a:cxnLst/>
              <a:rect l="l" t="t" r="r" b="b"/>
              <a:pathLst>
                <a:path w="8784590" h="4966970">
                  <a:moveTo>
                    <a:pt x="4391660" y="4966970"/>
                  </a:moveTo>
                  <a:lnTo>
                    <a:pt x="0" y="4966970"/>
                  </a:lnTo>
                  <a:lnTo>
                    <a:pt x="0" y="0"/>
                  </a:lnTo>
                  <a:lnTo>
                    <a:pt x="8784590" y="0"/>
                  </a:lnTo>
                  <a:lnTo>
                    <a:pt x="8784590" y="4966970"/>
                  </a:lnTo>
                  <a:lnTo>
                    <a:pt x="4391660" y="496697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28929" y="1486814"/>
            <a:ext cx="8037830" cy="142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89300" marR="1870075" indent="-742950">
              <a:lnSpc>
                <a:spcPct val="115399"/>
              </a:lnSpc>
              <a:spcBef>
                <a:spcPts val="100"/>
              </a:spcBef>
            </a:pPr>
            <a:r>
              <a:rPr sz="2600" dirty="0"/>
              <a:t>ЕНАП</a:t>
            </a:r>
            <a:r>
              <a:rPr sz="2600" spc="-55" dirty="0"/>
              <a:t> </a:t>
            </a:r>
            <a:r>
              <a:rPr sz="2600" dirty="0"/>
              <a:t>табл.</a:t>
            </a:r>
            <a:r>
              <a:rPr sz="2600" spc="-60" dirty="0"/>
              <a:t> </a:t>
            </a:r>
            <a:r>
              <a:rPr sz="2600" dirty="0"/>
              <a:t>5</a:t>
            </a:r>
            <a:r>
              <a:rPr sz="2600" spc="-55" dirty="0"/>
              <a:t> </a:t>
            </a:r>
            <a:r>
              <a:rPr sz="2600" dirty="0"/>
              <a:t>мг</a:t>
            </a:r>
            <a:r>
              <a:rPr sz="2600" spc="-65" dirty="0"/>
              <a:t> </a:t>
            </a:r>
            <a:r>
              <a:rPr sz="2600" dirty="0"/>
              <a:t>№</a:t>
            </a:r>
            <a:r>
              <a:rPr sz="2600" spc="-50" dirty="0"/>
              <a:t> </a:t>
            </a:r>
            <a:r>
              <a:rPr sz="2600" spc="-25" dirty="0"/>
              <a:t>20 </a:t>
            </a:r>
            <a:r>
              <a:rPr sz="2600" dirty="0"/>
              <a:t>(KRKA,</a:t>
            </a:r>
            <a:r>
              <a:rPr sz="2600" spc="-10" dirty="0"/>
              <a:t> Словенія)</a:t>
            </a:r>
            <a:endParaRPr sz="2600"/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800" spc="-140" dirty="0"/>
              <a:t>Гранична</a:t>
            </a:r>
            <a:r>
              <a:rPr sz="2800" spc="-40" dirty="0"/>
              <a:t> </a:t>
            </a:r>
            <a:r>
              <a:rPr sz="2800" spc="-170" dirty="0"/>
              <a:t>оптово-відпускна</a:t>
            </a:r>
            <a:r>
              <a:rPr sz="2800" spc="-25" dirty="0"/>
              <a:t> </a:t>
            </a:r>
            <a:r>
              <a:rPr sz="2800" spc="-80" dirty="0"/>
              <a:t>ціна</a:t>
            </a:r>
            <a:r>
              <a:rPr sz="2800" spc="10" dirty="0"/>
              <a:t> </a:t>
            </a:r>
            <a:r>
              <a:rPr sz="2600" dirty="0"/>
              <a:t>–</a:t>
            </a:r>
            <a:r>
              <a:rPr sz="2600" spc="-30" dirty="0"/>
              <a:t> </a:t>
            </a:r>
            <a:r>
              <a:rPr sz="2600" b="0" dirty="0">
                <a:solidFill>
                  <a:srgbClr val="252599"/>
                </a:solidFill>
                <a:latin typeface="Arial"/>
                <a:cs typeface="Arial"/>
              </a:rPr>
              <a:t>21,25</a:t>
            </a:r>
            <a:r>
              <a:rPr sz="2600" b="0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2600" b="0" dirty="0">
                <a:solidFill>
                  <a:srgbClr val="252599"/>
                </a:solidFill>
                <a:latin typeface="Arial"/>
                <a:cs typeface="Arial"/>
              </a:rPr>
              <a:t>грн.,</a:t>
            </a:r>
            <a:r>
              <a:rPr sz="2600" b="0" spc="-3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2600" b="0" dirty="0">
                <a:solidFill>
                  <a:srgbClr val="252599"/>
                </a:solidFill>
                <a:latin typeface="Arial"/>
                <a:cs typeface="Arial"/>
              </a:rPr>
              <a:t>у</a:t>
            </a:r>
            <a:r>
              <a:rPr sz="2600" b="0" spc="-2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2600" b="0" spc="-20" dirty="0">
                <a:solidFill>
                  <a:srgbClr val="252599"/>
                </a:solidFill>
                <a:latin typeface="Arial"/>
                <a:cs typeface="Arial"/>
              </a:rPr>
              <a:t>т.ч.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929" y="2792737"/>
            <a:ext cx="6764020" cy="96139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825500">
              <a:lnSpc>
                <a:spcPct val="100000"/>
              </a:lnSpc>
              <a:spcBef>
                <a:spcPts val="525"/>
              </a:spcBef>
            </a:pP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ПДВ</a:t>
            </a:r>
            <a:r>
              <a:rPr sz="26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7%</a:t>
            </a:r>
            <a:r>
              <a:rPr sz="26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252599"/>
                </a:solidFill>
                <a:latin typeface="Arial"/>
                <a:cs typeface="Arial"/>
              </a:rPr>
              <a:t>-</a:t>
            </a:r>
            <a:r>
              <a:rPr sz="2600" spc="-50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252599"/>
                </a:solidFill>
                <a:latin typeface="Arial"/>
                <a:cs typeface="Arial"/>
              </a:rPr>
              <a:t>1,40</a:t>
            </a:r>
            <a:r>
              <a:rPr sz="2600" spc="-35" dirty="0">
                <a:solidFill>
                  <a:srgbClr val="252599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252599"/>
                </a:solidFill>
                <a:latin typeface="Arial"/>
                <a:cs typeface="Arial"/>
              </a:rPr>
              <a:t>грн.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800" b="1" spc="-150" dirty="0">
                <a:latin typeface="Arial"/>
                <a:cs typeface="Arial"/>
              </a:rPr>
              <a:t>Постачальницько-</a:t>
            </a:r>
            <a:r>
              <a:rPr sz="2800" b="1" spc="-165" dirty="0">
                <a:latin typeface="Arial"/>
                <a:cs typeface="Arial"/>
              </a:rPr>
              <a:t>збутова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націнка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– 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10 </a:t>
            </a:r>
            <a:r>
              <a:rPr sz="2600" spc="-5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endParaRPr sz="2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929" y="3789324"/>
            <a:ext cx="156845" cy="367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50" spc="-710" dirty="0">
                <a:solidFill>
                  <a:srgbClr val="3333CC"/>
                </a:solidFill>
                <a:latin typeface="OpenSymbol"/>
                <a:cs typeface="OpenSymbol"/>
              </a:rPr>
              <a:t>▪</a:t>
            </a:r>
            <a:endParaRPr sz="2250">
              <a:latin typeface="OpenSymbol"/>
              <a:cs typeface="Open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929" y="3719767"/>
            <a:ext cx="8535035" cy="29514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825500">
              <a:lnSpc>
                <a:spcPct val="100000"/>
              </a:lnSpc>
              <a:spcBef>
                <a:spcPts val="625"/>
              </a:spcBef>
            </a:pPr>
            <a:r>
              <a:rPr sz="2800" b="1" spc="-150" dirty="0">
                <a:latin typeface="Arial"/>
                <a:cs typeface="Arial"/>
              </a:rPr>
              <a:t>Закупівельна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ціна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оптової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фірми</a:t>
            </a:r>
            <a:r>
              <a:rPr sz="2600" b="1" spc="-10" dirty="0">
                <a:latin typeface="Arial"/>
                <a:cs typeface="Arial"/>
              </a:rPr>
              <a:t>:</a:t>
            </a:r>
            <a:endParaRPr sz="2600">
              <a:latin typeface="Arial"/>
              <a:cs typeface="Arial"/>
            </a:endParaRPr>
          </a:p>
          <a:p>
            <a:pPr marL="1109980">
              <a:lnSpc>
                <a:spcPts val="2960"/>
              </a:lnSpc>
              <a:spcBef>
                <a:spcPts val="490"/>
              </a:spcBef>
            </a:pPr>
            <a:r>
              <a:rPr sz="2600" spc="-20" dirty="0">
                <a:solidFill>
                  <a:srgbClr val="2C2CB8"/>
                </a:solidFill>
                <a:latin typeface="Arial"/>
                <a:cs typeface="Arial"/>
              </a:rPr>
              <a:t>(</a:t>
            </a:r>
            <a:r>
              <a:rPr sz="2600" spc="-20" dirty="0">
                <a:solidFill>
                  <a:srgbClr val="3333CC"/>
                </a:solidFill>
                <a:latin typeface="Arial"/>
                <a:cs typeface="Arial"/>
              </a:rPr>
              <a:t>21,25-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1,40)</a:t>
            </a:r>
            <a:r>
              <a:rPr sz="26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х</a:t>
            </a:r>
            <a:r>
              <a:rPr sz="2600" spc="-2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1,10=</a:t>
            </a:r>
            <a:r>
              <a:rPr sz="2600" spc="-3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21,835</a:t>
            </a:r>
            <a:r>
              <a:rPr sz="2600" spc="-3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х</a:t>
            </a:r>
            <a:r>
              <a:rPr sz="2600" spc="-3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1,07</a:t>
            </a:r>
            <a:r>
              <a:rPr sz="2600" spc="-3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sz="2600" spc="-2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23,36</a:t>
            </a:r>
            <a:r>
              <a:rPr sz="2600" spc="-3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грн.,</a:t>
            </a:r>
            <a:r>
              <a:rPr sz="26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3333CC"/>
                </a:solidFill>
                <a:latin typeface="Arial"/>
                <a:cs typeface="Arial"/>
              </a:rPr>
              <a:t>в</a:t>
            </a:r>
            <a:endParaRPr sz="2600">
              <a:latin typeface="Arial"/>
              <a:cs typeface="Arial"/>
            </a:endParaRPr>
          </a:p>
          <a:p>
            <a:pPr marL="825500">
              <a:lnSpc>
                <a:spcPts val="2960"/>
              </a:lnSpc>
            </a:pPr>
            <a:r>
              <a:rPr sz="2600" spc="-55" dirty="0">
                <a:solidFill>
                  <a:srgbClr val="3333CC"/>
                </a:solidFill>
                <a:latin typeface="Arial"/>
                <a:cs typeface="Arial"/>
              </a:rPr>
              <a:t>т.ч.</a:t>
            </a:r>
            <a:r>
              <a:rPr sz="2600" spc="-7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ПДВ</a:t>
            </a:r>
            <a:r>
              <a:rPr sz="2600" spc="-7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1,53</a:t>
            </a:r>
            <a:r>
              <a:rPr sz="2600" spc="-7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3333CC"/>
                </a:solidFill>
                <a:latin typeface="Arial"/>
                <a:cs typeface="Arial"/>
              </a:rPr>
              <a:t>грн.</a:t>
            </a:r>
            <a:endParaRPr sz="2600">
              <a:latin typeface="Arial"/>
              <a:cs typeface="Arial"/>
            </a:endParaRPr>
          </a:p>
          <a:p>
            <a:pPr marL="825500" marR="5080" indent="-812800">
              <a:lnSpc>
                <a:spcPts val="2810"/>
              </a:lnSpc>
              <a:spcBef>
                <a:spcPts val="845"/>
              </a:spcBef>
              <a:tabLst>
                <a:tab pos="6508115" algn="l"/>
              </a:tabLst>
            </a:pPr>
            <a:r>
              <a:rPr sz="2600" b="1" spc="-130" dirty="0">
                <a:latin typeface="Arial"/>
                <a:cs typeface="Arial"/>
              </a:rPr>
              <a:t>Роздрібна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spc="-100" dirty="0">
                <a:latin typeface="Arial"/>
                <a:cs typeface="Arial"/>
              </a:rPr>
              <a:t>ціна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з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b="1" spc="-175" dirty="0">
                <a:latin typeface="Arial"/>
                <a:cs typeface="Arial"/>
              </a:rPr>
              <a:t>торгівельною</a:t>
            </a:r>
            <a:r>
              <a:rPr sz="2600" b="1" spc="-5" dirty="0">
                <a:latin typeface="Arial"/>
                <a:cs typeface="Arial"/>
              </a:rPr>
              <a:t> </a:t>
            </a:r>
            <a:r>
              <a:rPr sz="2600" b="1" spc="-145" dirty="0">
                <a:latin typeface="Arial"/>
                <a:cs typeface="Arial"/>
              </a:rPr>
              <a:t>націнкою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-50" dirty="0">
                <a:latin typeface="Arial"/>
                <a:cs typeface="Arial"/>
              </a:rPr>
              <a:t>-</a:t>
            </a:r>
            <a:r>
              <a:rPr sz="2600" b="1" dirty="0">
                <a:latin typeface="Arial"/>
                <a:cs typeface="Arial"/>
              </a:rPr>
              <a:t>	</a:t>
            </a:r>
            <a:r>
              <a:rPr sz="2600" dirty="0">
                <a:solidFill>
                  <a:srgbClr val="FF0000"/>
                </a:solidFill>
                <a:latin typeface="Arial"/>
                <a:cs typeface="Arial"/>
              </a:rPr>
              <a:t>25%</a:t>
            </a:r>
            <a:r>
              <a:rPr sz="26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2C2CB8"/>
                </a:solidFill>
                <a:latin typeface="Arial"/>
                <a:cs typeface="Arial"/>
              </a:rPr>
              <a:t>(</a:t>
            </a:r>
            <a:r>
              <a:rPr sz="2600" spc="-10" dirty="0">
                <a:solidFill>
                  <a:srgbClr val="3333CC"/>
                </a:solidFill>
                <a:latin typeface="Arial"/>
                <a:cs typeface="Arial"/>
              </a:rPr>
              <a:t>23,36-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1,53)</a:t>
            </a:r>
            <a:r>
              <a:rPr sz="26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х</a:t>
            </a:r>
            <a:r>
              <a:rPr sz="26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BF0000"/>
                </a:solidFill>
                <a:latin typeface="Arial"/>
                <a:cs typeface="Arial"/>
              </a:rPr>
              <a:t>1,25</a:t>
            </a:r>
            <a:r>
              <a:rPr sz="26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sz="2600" spc="-3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27,287</a:t>
            </a:r>
            <a:r>
              <a:rPr sz="26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х</a:t>
            </a:r>
            <a:r>
              <a:rPr sz="2600" spc="-2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BF0000"/>
                </a:solidFill>
                <a:latin typeface="Arial"/>
                <a:cs typeface="Arial"/>
              </a:rPr>
              <a:t>1,07</a:t>
            </a:r>
            <a:r>
              <a:rPr sz="2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=</a:t>
            </a:r>
            <a:r>
              <a:rPr sz="2600" spc="-5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29,20</a:t>
            </a:r>
            <a:r>
              <a:rPr sz="26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грн.,</a:t>
            </a:r>
            <a:r>
              <a:rPr sz="26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в</a:t>
            </a:r>
            <a:r>
              <a:rPr sz="26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3333CC"/>
                </a:solidFill>
                <a:latin typeface="Arial"/>
                <a:cs typeface="Arial"/>
              </a:rPr>
              <a:t>т.ч.</a:t>
            </a:r>
            <a:r>
              <a:rPr sz="26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3333CC"/>
                </a:solidFill>
                <a:latin typeface="Arial"/>
                <a:cs typeface="Arial"/>
              </a:rPr>
              <a:t>ПДВ</a:t>
            </a:r>
            <a:endParaRPr sz="2600">
              <a:latin typeface="Arial"/>
              <a:cs typeface="Arial"/>
            </a:endParaRPr>
          </a:p>
          <a:p>
            <a:pPr marL="825500">
              <a:lnSpc>
                <a:spcPts val="2760"/>
              </a:lnSpc>
            </a:pPr>
            <a:r>
              <a:rPr sz="2600" dirty="0">
                <a:solidFill>
                  <a:srgbClr val="3333CC"/>
                </a:solidFill>
                <a:latin typeface="Arial"/>
                <a:cs typeface="Arial"/>
              </a:rPr>
              <a:t>1,91</a:t>
            </a:r>
            <a:r>
              <a:rPr sz="2600" spc="-6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3333CC"/>
                </a:solidFill>
                <a:latin typeface="Arial"/>
                <a:cs typeface="Arial"/>
              </a:rPr>
              <a:t>грн.</a:t>
            </a:r>
            <a:endParaRPr sz="2600">
              <a:latin typeface="Arial"/>
              <a:cs typeface="Arial"/>
            </a:endParaRPr>
          </a:p>
          <a:p>
            <a:pPr marR="260350" algn="r">
              <a:lnSpc>
                <a:spcPct val="100000"/>
              </a:lnSpc>
              <a:spcBef>
                <a:spcPts val="1600"/>
              </a:spcBef>
            </a:pPr>
            <a:r>
              <a:rPr sz="1600" b="1" spc="-25" dirty="0">
                <a:latin typeface="Arial"/>
                <a:cs typeface="Arial"/>
              </a:rPr>
              <a:t>30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0" y="116484"/>
            <a:ext cx="2620010" cy="174243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4382" y="3087966"/>
            <a:ext cx="1538605" cy="895985"/>
            <a:chOff x="5854382" y="3087966"/>
            <a:chExt cx="1538605" cy="895985"/>
          </a:xfrm>
        </p:grpSpPr>
        <p:sp>
          <p:nvSpPr>
            <p:cNvPr id="3" name="object 3"/>
            <p:cNvSpPr/>
            <p:nvPr/>
          </p:nvSpPr>
          <p:spPr>
            <a:xfrm>
              <a:off x="5867400" y="3100984"/>
              <a:ext cx="1512570" cy="869950"/>
            </a:xfrm>
            <a:custGeom>
              <a:avLst/>
              <a:gdLst/>
              <a:ahLst/>
              <a:cxnLst/>
              <a:rect l="l" t="t" r="r" b="b"/>
              <a:pathLst>
                <a:path w="1512570" h="869950">
                  <a:moveTo>
                    <a:pt x="1211579" y="0"/>
                  </a:moveTo>
                  <a:lnTo>
                    <a:pt x="1211579" y="217170"/>
                  </a:lnTo>
                  <a:lnTo>
                    <a:pt x="0" y="217170"/>
                  </a:lnTo>
                  <a:lnTo>
                    <a:pt x="0" y="652780"/>
                  </a:lnTo>
                  <a:lnTo>
                    <a:pt x="1211579" y="652780"/>
                  </a:lnTo>
                  <a:lnTo>
                    <a:pt x="1211579" y="869950"/>
                  </a:lnTo>
                  <a:lnTo>
                    <a:pt x="1512570" y="435610"/>
                  </a:lnTo>
                  <a:lnTo>
                    <a:pt x="1211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67400" y="3100984"/>
              <a:ext cx="1512570" cy="869950"/>
            </a:xfrm>
            <a:custGeom>
              <a:avLst/>
              <a:gdLst/>
              <a:ahLst/>
              <a:cxnLst/>
              <a:rect l="l" t="t" r="r" b="b"/>
              <a:pathLst>
                <a:path w="1512570" h="869950">
                  <a:moveTo>
                    <a:pt x="0" y="217170"/>
                  </a:moveTo>
                  <a:lnTo>
                    <a:pt x="1211579" y="217170"/>
                  </a:lnTo>
                  <a:lnTo>
                    <a:pt x="1211579" y="0"/>
                  </a:lnTo>
                  <a:lnTo>
                    <a:pt x="1512570" y="435610"/>
                  </a:lnTo>
                  <a:lnTo>
                    <a:pt x="1211579" y="869950"/>
                  </a:lnTo>
                  <a:lnTo>
                    <a:pt x="1211579" y="652780"/>
                  </a:lnTo>
                  <a:lnTo>
                    <a:pt x="0" y="652780"/>
                  </a:lnTo>
                  <a:lnTo>
                    <a:pt x="0" y="21717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54636" y="3088233"/>
              <a:ext cx="1538605" cy="895985"/>
            </a:xfrm>
            <a:custGeom>
              <a:avLst/>
              <a:gdLst/>
              <a:ahLst/>
              <a:cxnLst/>
              <a:rect l="l" t="t" r="r" b="b"/>
              <a:pathLst>
                <a:path w="1538604" h="8959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538604" h="895985">
                  <a:moveTo>
                    <a:pt x="1538084" y="882700"/>
                  </a:moveTo>
                  <a:lnTo>
                    <a:pt x="1534350" y="873683"/>
                  </a:lnTo>
                  <a:lnTo>
                    <a:pt x="1525333" y="869950"/>
                  </a:lnTo>
                  <a:lnTo>
                    <a:pt x="1516303" y="873683"/>
                  </a:lnTo>
                  <a:lnTo>
                    <a:pt x="1512570" y="882700"/>
                  </a:lnTo>
                  <a:lnTo>
                    <a:pt x="1516303" y="891730"/>
                  </a:lnTo>
                  <a:lnTo>
                    <a:pt x="1525333" y="895464"/>
                  </a:lnTo>
                  <a:lnTo>
                    <a:pt x="1534350" y="891730"/>
                  </a:lnTo>
                  <a:lnTo>
                    <a:pt x="1538084" y="88270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43600" y="3351174"/>
            <a:ext cx="9613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Класифікація моніторингу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19048" y="-18134"/>
            <a:ext cx="9180830" cy="633730"/>
            <a:chOff x="-19048" y="-18134"/>
            <a:chExt cx="9180830" cy="633730"/>
          </a:xfrm>
        </p:grpSpPr>
        <p:sp>
          <p:nvSpPr>
            <p:cNvPr id="8" name="object 8"/>
            <p:cNvSpPr/>
            <p:nvPr/>
          </p:nvSpPr>
          <p:spPr>
            <a:xfrm>
              <a:off x="0" y="21234"/>
              <a:ext cx="9142730" cy="575310"/>
            </a:xfrm>
            <a:custGeom>
              <a:avLst/>
              <a:gdLst/>
              <a:ahLst/>
              <a:cxnLst/>
              <a:rect l="l" t="t" r="r" b="b"/>
              <a:pathLst>
                <a:path w="9142730" h="575310">
                  <a:moveTo>
                    <a:pt x="9142730" y="0"/>
                  </a:moveTo>
                  <a:lnTo>
                    <a:pt x="0" y="0"/>
                  </a:lnTo>
                  <a:lnTo>
                    <a:pt x="0" y="575309"/>
                  </a:lnTo>
                  <a:lnTo>
                    <a:pt x="4572000" y="575309"/>
                  </a:lnTo>
                  <a:lnTo>
                    <a:pt x="9142730" y="57530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1234"/>
              <a:ext cx="9142730" cy="575310"/>
            </a:xfrm>
            <a:custGeom>
              <a:avLst/>
              <a:gdLst/>
              <a:ahLst/>
              <a:cxnLst/>
              <a:rect l="l" t="t" r="r" b="b"/>
              <a:pathLst>
                <a:path w="9142730" h="575310">
                  <a:moveTo>
                    <a:pt x="4572000" y="575309"/>
                  </a:moveTo>
                  <a:lnTo>
                    <a:pt x="0" y="5753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5309"/>
                  </a:lnTo>
                  <a:lnTo>
                    <a:pt x="4572000" y="575309"/>
                  </a:lnTo>
                  <a:close/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914"/>
              <a:ext cx="9142730" cy="576580"/>
            </a:xfrm>
            <a:custGeom>
              <a:avLst/>
              <a:gdLst/>
              <a:ahLst/>
              <a:cxnLst/>
              <a:rect l="l" t="t" r="r" b="b"/>
              <a:pathLst>
                <a:path w="9142730" h="576580">
                  <a:moveTo>
                    <a:pt x="9142730" y="0"/>
                  </a:moveTo>
                  <a:lnTo>
                    <a:pt x="0" y="0"/>
                  </a:lnTo>
                  <a:lnTo>
                    <a:pt x="0" y="576579"/>
                  </a:lnTo>
                  <a:lnTo>
                    <a:pt x="4572000" y="576579"/>
                  </a:lnTo>
                  <a:lnTo>
                    <a:pt x="9142730" y="57657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14"/>
              <a:ext cx="9142730" cy="576580"/>
            </a:xfrm>
            <a:custGeom>
              <a:avLst/>
              <a:gdLst/>
              <a:ahLst/>
              <a:cxnLst/>
              <a:rect l="l" t="t" r="r" b="b"/>
              <a:pathLst>
                <a:path w="9142730" h="576580">
                  <a:moveTo>
                    <a:pt x="4572000" y="576579"/>
                  </a:moveTo>
                  <a:lnTo>
                    <a:pt x="0" y="57657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76579"/>
                  </a:lnTo>
                  <a:lnTo>
                    <a:pt x="4572000" y="576579"/>
                  </a:lnTo>
                  <a:close/>
                </a:path>
              </a:pathLst>
            </a:custGeom>
            <a:ln w="380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1129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BF0000"/>
                </a:solidFill>
              </a:rPr>
              <a:t>СИСТЕМА</a:t>
            </a:r>
            <a:r>
              <a:rPr spc="-85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МОНІТОРИНГУ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ЦІН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ТА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ПОКАЗНИКІВ</a:t>
            </a:r>
            <a:r>
              <a:rPr spc="-75" dirty="0">
                <a:solidFill>
                  <a:srgbClr val="BF0000"/>
                </a:solidFill>
              </a:rPr>
              <a:t> </a:t>
            </a:r>
            <a:r>
              <a:rPr spc="-20" dirty="0">
                <a:solidFill>
                  <a:srgbClr val="BF0000"/>
                </a:solidFill>
              </a:rPr>
              <a:t>ДОСТУПНОСТІ</a:t>
            </a:r>
            <a:r>
              <a:rPr spc="-70" dirty="0">
                <a:solidFill>
                  <a:srgbClr val="BF0000"/>
                </a:solidFill>
              </a:rPr>
              <a:t> </a:t>
            </a:r>
            <a:r>
              <a:rPr spc="-25" dirty="0">
                <a:solidFill>
                  <a:srgbClr val="BF0000"/>
                </a:solidFill>
              </a:rPr>
              <a:t>ЛЗ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1636712" y="2676486"/>
            <a:ext cx="4321175" cy="1337945"/>
            <a:chOff x="1636712" y="2676486"/>
            <a:chExt cx="4321175" cy="1337945"/>
          </a:xfrm>
        </p:grpSpPr>
        <p:sp>
          <p:nvSpPr>
            <p:cNvPr id="14" name="object 14"/>
            <p:cNvSpPr/>
            <p:nvPr/>
          </p:nvSpPr>
          <p:spPr>
            <a:xfrm>
              <a:off x="1649729" y="2774594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6966" y="2761843"/>
              <a:ext cx="26034" cy="254635"/>
            </a:xfrm>
            <a:custGeom>
              <a:avLst/>
              <a:gdLst/>
              <a:ahLst/>
              <a:cxnLst/>
              <a:rect l="l" t="t" r="r" b="b"/>
              <a:pathLst>
                <a:path w="26035" h="254635">
                  <a:moveTo>
                    <a:pt x="25514" y="241350"/>
                  </a:moveTo>
                  <a:lnTo>
                    <a:pt x="21780" y="232333"/>
                  </a:lnTo>
                  <a:lnTo>
                    <a:pt x="12763" y="228600"/>
                  </a:lnTo>
                  <a:lnTo>
                    <a:pt x="3733" y="232333"/>
                  </a:lnTo>
                  <a:lnTo>
                    <a:pt x="0" y="241350"/>
                  </a:lnTo>
                  <a:lnTo>
                    <a:pt x="3733" y="250380"/>
                  </a:lnTo>
                  <a:lnTo>
                    <a:pt x="12763" y="254114"/>
                  </a:lnTo>
                  <a:lnTo>
                    <a:pt x="21780" y="250380"/>
                  </a:lnTo>
                  <a:lnTo>
                    <a:pt x="25514" y="241350"/>
                  </a:lnTo>
                  <a:close/>
                </a:path>
                <a:path w="26035" h="2546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49729" y="3578504"/>
              <a:ext cx="0" cy="162560"/>
            </a:xfrm>
            <a:custGeom>
              <a:avLst/>
              <a:gdLst/>
              <a:ahLst/>
              <a:cxnLst/>
              <a:rect l="l" t="t" r="r" b="b"/>
              <a:pathLst>
                <a:path h="162560">
                  <a:moveTo>
                    <a:pt x="0" y="0"/>
                  </a:moveTo>
                  <a:lnTo>
                    <a:pt x="0" y="162559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6966" y="3565753"/>
              <a:ext cx="26034" cy="188595"/>
            </a:xfrm>
            <a:custGeom>
              <a:avLst/>
              <a:gdLst/>
              <a:ahLst/>
              <a:cxnLst/>
              <a:rect l="l" t="t" r="r" b="b"/>
              <a:pathLst>
                <a:path w="26035" h="188595">
                  <a:moveTo>
                    <a:pt x="25514" y="175310"/>
                  </a:moveTo>
                  <a:lnTo>
                    <a:pt x="21780" y="166293"/>
                  </a:lnTo>
                  <a:lnTo>
                    <a:pt x="12763" y="162560"/>
                  </a:lnTo>
                  <a:lnTo>
                    <a:pt x="3733" y="166293"/>
                  </a:lnTo>
                  <a:lnTo>
                    <a:pt x="0" y="175310"/>
                  </a:lnTo>
                  <a:lnTo>
                    <a:pt x="3733" y="184340"/>
                  </a:lnTo>
                  <a:lnTo>
                    <a:pt x="12763" y="188074"/>
                  </a:lnTo>
                  <a:lnTo>
                    <a:pt x="21780" y="184340"/>
                  </a:lnTo>
                  <a:lnTo>
                    <a:pt x="25514" y="175310"/>
                  </a:lnTo>
                  <a:close/>
                </a:path>
                <a:path w="26035" h="18859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83379" y="2689504"/>
              <a:ext cx="571500" cy="340360"/>
            </a:xfrm>
            <a:custGeom>
              <a:avLst/>
              <a:gdLst/>
              <a:ahLst/>
              <a:cxnLst/>
              <a:rect l="l" t="t" r="r" b="b"/>
              <a:pathLst>
                <a:path w="571500" h="340360">
                  <a:moveTo>
                    <a:pt x="427990" y="85089"/>
                  </a:moveTo>
                  <a:lnTo>
                    <a:pt x="142240" y="85089"/>
                  </a:lnTo>
                  <a:lnTo>
                    <a:pt x="142240" y="340360"/>
                  </a:lnTo>
                  <a:lnTo>
                    <a:pt x="427990" y="340360"/>
                  </a:lnTo>
                  <a:lnTo>
                    <a:pt x="427990" y="85089"/>
                  </a:lnTo>
                  <a:close/>
                </a:path>
                <a:path w="571500" h="340360">
                  <a:moveTo>
                    <a:pt x="285750" y="0"/>
                  </a:moveTo>
                  <a:lnTo>
                    <a:pt x="0" y="85089"/>
                  </a:lnTo>
                  <a:lnTo>
                    <a:pt x="571500" y="85089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83379" y="2689504"/>
              <a:ext cx="571500" cy="340360"/>
            </a:xfrm>
            <a:custGeom>
              <a:avLst/>
              <a:gdLst/>
              <a:ahLst/>
              <a:cxnLst/>
              <a:rect l="l" t="t" r="r" b="b"/>
              <a:pathLst>
                <a:path w="571500" h="340360">
                  <a:moveTo>
                    <a:pt x="0" y="85089"/>
                  </a:moveTo>
                  <a:lnTo>
                    <a:pt x="285750" y="0"/>
                  </a:lnTo>
                  <a:lnTo>
                    <a:pt x="571500" y="85089"/>
                  </a:lnTo>
                  <a:lnTo>
                    <a:pt x="427990" y="85089"/>
                  </a:lnTo>
                  <a:lnTo>
                    <a:pt x="427990" y="340360"/>
                  </a:lnTo>
                  <a:lnTo>
                    <a:pt x="142240" y="340360"/>
                  </a:lnTo>
                  <a:lnTo>
                    <a:pt x="142240" y="85089"/>
                  </a:lnTo>
                  <a:lnTo>
                    <a:pt x="0" y="8508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70616" y="2676753"/>
              <a:ext cx="597535" cy="366395"/>
            </a:xfrm>
            <a:custGeom>
              <a:avLst/>
              <a:gdLst/>
              <a:ahLst/>
              <a:cxnLst/>
              <a:rect l="l" t="t" r="r" b="b"/>
              <a:pathLst>
                <a:path w="597535" h="36639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597535" h="366394">
                  <a:moveTo>
                    <a:pt x="597014" y="353110"/>
                  </a:moveTo>
                  <a:lnTo>
                    <a:pt x="593280" y="344093"/>
                  </a:lnTo>
                  <a:lnTo>
                    <a:pt x="584263" y="340360"/>
                  </a:lnTo>
                  <a:lnTo>
                    <a:pt x="575233" y="344093"/>
                  </a:lnTo>
                  <a:lnTo>
                    <a:pt x="571500" y="353110"/>
                  </a:lnTo>
                  <a:lnTo>
                    <a:pt x="575233" y="362140"/>
                  </a:lnTo>
                  <a:lnTo>
                    <a:pt x="584263" y="365874"/>
                  </a:lnTo>
                  <a:lnTo>
                    <a:pt x="593280" y="362140"/>
                  </a:lnTo>
                  <a:lnTo>
                    <a:pt x="597014" y="35311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92119" y="3113684"/>
              <a:ext cx="2952750" cy="887730"/>
            </a:xfrm>
            <a:custGeom>
              <a:avLst/>
              <a:gdLst/>
              <a:ahLst/>
              <a:cxnLst/>
              <a:rect l="l" t="t" r="r" b="b"/>
              <a:pathLst>
                <a:path w="2952750" h="887729">
                  <a:moveTo>
                    <a:pt x="2813050" y="886460"/>
                  </a:moveTo>
                  <a:lnTo>
                    <a:pt x="139700" y="886460"/>
                  </a:lnTo>
                  <a:lnTo>
                    <a:pt x="147319" y="887730"/>
                  </a:lnTo>
                  <a:lnTo>
                    <a:pt x="2805430" y="887730"/>
                  </a:lnTo>
                  <a:lnTo>
                    <a:pt x="2813050" y="886460"/>
                  </a:lnTo>
                  <a:close/>
                </a:path>
                <a:path w="2952750" h="887729">
                  <a:moveTo>
                    <a:pt x="2811780" y="0"/>
                  </a:moveTo>
                  <a:lnTo>
                    <a:pt x="139700" y="0"/>
                  </a:lnTo>
                  <a:lnTo>
                    <a:pt x="109219" y="5080"/>
                  </a:lnTo>
                  <a:lnTo>
                    <a:pt x="60960" y="27939"/>
                  </a:lnTo>
                  <a:lnTo>
                    <a:pt x="38100" y="49530"/>
                  </a:lnTo>
                  <a:lnTo>
                    <a:pt x="33019" y="54610"/>
                  </a:lnTo>
                  <a:lnTo>
                    <a:pt x="27940" y="60960"/>
                  </a:lnTo>
                  <a:lnTo>
                    <a:pt x="24130" y="67310"/>
                  </a:lnTo>
                  <a:lnTo>
                    <a:pt x="19050" y="73660"/>
                  </a:lnTo>
                  <a:lnTo>
                    <a:pt x="16510" y="81280"/>
                  </a:lnTo>
                  <a:lnTo>
                    <a:pt x="12700" y="87630"/>
                  </a:lnTo>
                  <a:lnTo>
                    <a:pt x="10160" y="95250"/>
                  </a:lnTo>
                  <a:lnTo>
                    <a:pt x="7619" y="101600"/>
                  </a:lnTo>
                  <a:lnTo>
                    <a:pt x="2540" y="116839"/>
                  </a:lnTo>
                  <a:lnTo>
                    <a:pt x="0" y="132080"/>
                  </a:lnTo>
                  <a:lnTo>
                    <a:pt x="0" y="755650"/>
                  </a:lnTo>
                  <a:lnTo>
                    <a:pt x="2540" y="770890"/>
                  </a:lnTo>
                  <a:lnTo>
                    <a:pt x="5080" y="778510"/>
                  </a:lnTo>
                  <a:lnTo>
                    <a:pt x="7619" y="784860"/>
                  </a:lnTo>
                  <a:lnTo>
                    <a:pt x="12700" y="800100"/>
                  </a:lnTo>
                  <a:lnTo>
                    <a:pt x="16510" y="806450"/>
                  </a:lnTo>
                  <a:lnTo>
                    <a:pt x="19050" y="814070"/>
                  </a:lnTo>
                  <a:lnTo>
                    <a:pt x="24130" y="820420"/>
                  </a:lnTo>
                  <a:lnTo>
                    <a:pt x="27940" y="826770"/>
                  </a:lnTo>
                  <a:lnTo>
                    <a:pt x="33019" y="831850"/>
                  </a:lnTo>
                  <a:lnTo>
                    <a:pt x="43180" y="844550"/>
                  </a:lnTo>
                  <a:lnTo>
                    <a:pt x="48260" y="849630"/>
                  </a:lnTo>
                  <a:lnTo>
                    <a:pt x="54610" y="854710"/>
                  </a:lnTo>
                  <a:lnTo>
                    <a:pt x="60960" y="858520"/>
                  </a:lnTo>
                  <a:lnTo>
                    <a:pt x="67310" y="863600"/>
                  </a:lnTo>
                  <a:lnTo>
                    <a:pt x="109219" y="882650"/>
                  </a:lnTo>
                  <a:lnTo>
                    <a:pt x="132080" y="886460"/>
                  </a:lnTo>
                  <a:lnTo>
                    <a:pt x="2820670" y="886460"/>
                  </a:lnTo>
                  <a:lnTo>
                    <a:pt x="2843530" y="882650"/>
                  </a:lnTo>
                  <a:lnTo>
                    <a:pt x="2849880" y="880110"/>
                  </a:lnTo>
                  <a:lnTo>
                    <a:pt x="2857500" y="877570"/>
                  </a:lnTo>
                  <a:lnTo>
                    <a:pt x="2865120" y="873760"/>
                  </a:lnTo>
                  <a:lnTo>
                    <a:pt x="2871470" y="871220"/>
                  </a:lnTo>
                  <a:lnTo>
                    <a:pt x="2879090" y="867410"/>
                  </a:lnTo>
                  <a:lnTo>
                    <a:pt x="2885440" y="863600"/>
                  </a:lnTo>
                  <a:lnTo>
                    <a:pt x="2891790" y="858520"/>
                  </a:lnTo>
                  <a:lnTo>
                    <a:pt x="2896870" y="853440"/>
                  </a:lnTo>
                  <a:lnTo>
                    <a:pt x="2903220" y="849630"/>
                  </a:lnTo>
                  <a:lnTo>
                    <a:pt x="2909570" y="844550"/>
                  </a:lnTo>
                  <a:lnTo>
                    <a:pt x="2919730" y="831850"/>
                  </a:lnTo>
                  <a:lnTo>
                    <a:pt x="2923540" y="826770"/>
                  </a:lnTo>
                  <a:lnTo>
                    <a:pt x="2928620" y="820420"/>
                  </a:lnTo>
                  <a:lnTo>
                    <a:pt x="2932430" y="812800"/>
                  </a:lnTo>
                  <a:lnTo>
                    <a:pt x="2940050" y="800100"/>
                  </a:lnTo>
                  <a:lnTo>
                    <a:pt x="2947670" y="777240"/>
                  </a:lnTo>
                  <a:lnTo>
                    <a:pt x="2950210" y="762000"/>
                  </a:lnTo>
                  <a:lnTo>
                    <a:pt x="2951480" y="755650"/>
                  </a:lnTo>
                  <a:lnTo>
                    <a:pt x="2951480" y="746760"/>
                  </a:lnTo>
                  <a:lnTo>
                    <a:pt x="2952750" y="739140"/>
                  </a:lnTo>
                  <a:lnTo>
                    <a:pt x="2952750" y="147320"/>
                  </a:lnTo>
                  <a:lnTo>
                    <a:pt x="2951480" y="139700"/>
                  </a:lnTo>
                  <a:lnTo>
                    <a:pt x="2951480" y="132080"/>
                  </a:lnTo>
                  <a:lnTo>
                    <a:pt x="2947670" y="109220"/>
                  </a:lnTo>
                  <a:lnTo>
                    <a:pt x="2945130" y="101600"/>
                  </a:lnTo>
                  <a:lnTo>
                    <a:pt x="2942590" y="95250"/>
                  </a:lnTo>
                  <a:lnTo>
                    <a:pt x="2940050" y="87630"/>
                  </a:lnTo>
                  <a:lnTo>
                    <a:pt x="2936240" y="81280"/>
                  </a:lnTo>
                  <a:lnTo>
                    <a:pt x="2932430" y="73660"/>
                  </a:lnTo>
                  <a:lnTo>
                    <a:pt x="2928620" y="67310"/>
                  </a:lnTo>
                  <a:lnTo>
                    <a:pt x="2923540" y="60960"/>
                  </a:lnTo>
                  <a:lnTo>
                    <a:pt x="2919730" y="54610"/>
                  </a:lnTo>
                  <a:lnTo>
                    <a:pt x="2914650" y="49530"/>
                  </a:lnTo>
                  <a:lnTo>
                    <a:pt x="2909570" y="43180"/>
                  </a:lnTo>
                  <a:lnTo>
                    <a:pt x="2896870" y="33020"/>
                  </a:lnTo>
                  <a:lnTo>
                    <a:pt x="2891790" y="27939"/>
                  </a:lnTo>
                  <a:lnTo>
                    <a:pt x="2885440" y="24130"/>
                  </a:lnTo>
                  <a:lnTo>
                    <a:pt x="2877820" y="20320"/>
                  </a:lnTo>
                  <a:lnTo>
                    <a:pt x="2865120" y="12700"/>
                  </a:lnTo>
                  <a:lnTo>
                    <a:pt x="2842260" y="5080"/>
                  </a:lnTo>
                  <a:lnTo>
                    <a:pt x="2827020" y="2539"/>
                  </a:lnTo>
                  <a:lnTo>
                    <a:pt x="2820670" y="1270"/>
                  </a:lnTo>
                  <a:lnTo>
                    <a:pt x="2811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92119" y="3113684"/>
              <a:ext cx="2952750" cy="887730"/>
            </a:xfrm>
            <a:custGeom>
              <a:avLst/>
              <a:gdLst/>
              <a:ahLst/>
              <a:cxnLst/>
              <a:rect l="l" t="t" r="r" b="b"/>
              <a:pathLst>
                <a:path w="2952750" h="887729">
                  <a:moveTo>
                    <a:pt x="0" y="147320"/>
                  </a:moveTo>
                  <a:lnTo>
                    <a:pt x="0" y="139700"/>
                  </a:lnTo>
                  <a:lnTo>
                    <a:pt x="0" y="132080"/>
                  </a:lnTo>
                  <a:lnTo>
                    <a:pt x="1269" y="124460"/>
                  </a:lnTo>
                  <a:lnTo>
                    <a:pt x="2540" y="116839"/>
                  </a:lnTo>
                  <a:lnTo>
                    <a:pt x="5080" y="109220"/>
                  </a:lnTo>
                  <a:lnTo>
                    <a:pt x="7619" y="101600"/>
                  </a:lnTo>
                  <a:lnTo>
                    <a:pt x="10160" y="95250"/>
                  </a:lnTo>
                  <a:lnTo>
                    <a:pt x="12700" y="87630"/>
                  </a:lnTo>
                  <a:lnTo>
                    <a:pt x="16510" y="81280"/>
                  </a:lnTo>
                  <a:lnTo>
                    <a:pt x="19050" y="73660"/>
                  </a:lnTo>
                  <a:lnTo>
                    <a:pt x="24130" y="67310"/>
                  </a:lnTo>
                  <a:lnTo>
                    <a:pt x="27940" y="60960"/>
                  </a:lnTo>
                  <a:lnTo>
                    <a:pt x="33019" y="54610"/>
                  </a:lnTo>
                  <a:lnTo>
                    <a:pt x="38100" y="49530"/>
                  </a:lnTo>
                  <a:lnTo>
                    <a:pt x="43180" y="43180"/>
                  </a:lnTo>
                  <a:lnTo>
                    <a:pt x="48260" y="38100"/>
                  </a:lnTo>
                  <a:lnTo>
                    <a:pt x="54610" y="33020"/>
                  </a:lnTo>
                  <a:lnTo>
                    <a:pt x="60960" y="27939"/>
                  </a:lnTo>
                  <a:lnTo>
                    <a:pt x="67310" y="24130"/>
                  </a:lnTo>
                  <a:lnTo>
                    <a:pt x="73660" y="20320"/>
                  </a:lnTo>
                  <a:lnTo>
                    <a:pt x="80010" y="16510"/>
                  </a:lnTo>
                  <a:lnTo>
                    <a:pt x="87630" y="12700"/>
                  </a:lnTo>
                  <a:lnTo>
                    <a:pt x="93980" y="10160"/>
                  </a:lnTo>
                  <a:lnTo>
                    <a:pt x="101600" y="7620"/>
                  </a:lnTo>
                  <a:lnTo>
                    <a:pt x="109219" y="5080"/>
                  </a:lnTo>
                  <a:lnTo>
                    <a:pt x="116840" y="3810"/>
                  </a:lnTo>
                  <a:lnTo>
                    <a:pt x="124460" y="2539"/>
                  </a:lnTo>
                  <a:lnTo>
                    <a:pt x="132080" y="1270"/>
                  </a:lnTo>
                  <a:lnTo>
                    <a:pt x="139700" y="0"/>
                  </a:lnTo>
                  <a:lnTo>
                    <a:pt x="147319" y="0"/>
                  </a:lnTo>
                  <a:lnTo>
                    <a:pt x="2804160" y="0"/>
                  </a:lnTo>
                  <a:lnTo>
                    <a:pt x="2811780" y="0"/>
                  </a:lnTo>
                  <a:lnTo>
                    <a:pt x="2820670" y="1270"/>
                  </a:lnTo>
                  <a:lnTo>
                    <a:pt x="2827020" y="2539"/>
                  </a:lnTo>
                  <a:lnTo>
                    <a:pt x="2834640" y="3810"/>
                  </a:lnTo>
                  <a:lnTo>
                    <a:pt x="2842260" y="5080"/>
                  </a:lnTo>
                  <a:lnTo>
                    <a:pt x="2849880" y="7620"/>
                  </a:lnTo>
                  <a:lnTo>
                    <a:pt x="2857500" y="10160"/>
                  </a:lnTo>
                  <a:lnTo>
                    <a:pt x="2865120" y="12700"/>
                  </a:lnTo>
                  <a:lnTo>
                    <a:pt x="2871470" y="16510"/>
                  </a:lnTo>
                  <a:lnTo>
                    <a:pt x="2877820" y="20320"/>
                  </a:lnTo>
                  <a:lnTo>
                    <a:pt x="2885440" y="24130"/>
                  </a:lnTo>
                  <a:lnTo>
                    <a:pt x="2891790" y="27939"/>
                  </a:lnTo>
                  <a:lnTo>
                    <a:pt x="2896870" y="33020"/>
                  </a:lnTo>
                  <a:lnTo>
                    <a:pt x="2903220" y="38100"/>
                  </a:lnTo>
                  <a:lnTo>
                    <a:pt x="2909570" y="43180"/>
                  </a:lnTo>
                  <a:lnTo>
                    <a:pt x="2914650" y="49530"/>
                  </a:lnTo>
                  <a:lnTo>
                    <a:pt x="2919730" y="54610"/>
                  </a:lnTo>
                  <a:lnTo>
                    <a:pt x="2923540" y="60960"/>
                  </a:lnTo>
                  <a:lnTo>
                    <a:pt x="2928620" y="67310"/>
                  </a:lnTo>
                  <a:lnTo>
                    <a:pt x="2932430" y="73660"/>
                  </a:lnTo>
                  <a:lnTo>
                    <a:pt x="2936240" y="81280"/>
                  </a:lnTo>
                  <a:lnTo>
                    <a:pt x="2940050" y="87630"/>
                  </a:lnTo>
                  <a:lnTo>
                    <a:pt x="2942590" y="95250"/>
                  </a:lnTo>
                  <a:lnTo>
                    <a:pt x="2945130" y="101600"/>
                  </a:lnTo>
                  <a:lnTo>
                    <a:pt x="2947670" y="109220"/>
                  </a:lnTo>
                  <a:lnTo>
                    <a:pt x="2948940" y="116839"/>
                  </a:lnTo>
                  <a:lnTo>
                    <a:pt x="2950210" y="124460"/>
                  </a:lnTo>
                  <a:lnTo>
                    <a:pt x="2951480" y="132080"/>
                  </a:lnTo>
                  <a:lnTo>
                    <a:pt x="2951480" y="139700"/>
                  </a:lnTo>
                  <a:lnTo>
                    <a:pt x="2952750" y="147320"/>
                  </a:lnTo>
                  <a:lnTo>
                    <a:pt x="2952750" y="739140"/>
                  </a:lnTo>
                  <a:lnTo>
                    <a:pt x="2951480" y="746760"/>
                  </a:lnTo>
                  <a:lnTo>
                    <a:pt x="2951480" y="755650"/>
                  </a:lnTo>
                  <a:lnTo>
                    <a:pt x="2950210" y="762000"/>
                  </a:lnTo>
                  <a:lnTo>
                    <a:pt x="2948940" y="769620"/>
                  </a:lnTo>
                  <a:lnTo>
                    <a:pt x="2947670" y="777240"/>
                  </a:lnTo>
                  <a:lnTo>
                    <a:pt x="2945130" y="784860"/>
                  </a:lnTo>
                  <a:lnTo>
                    <a:pt x="2942590" y="792480"/>
                  </a:lnTo>
                  <a:lnTo>
                    <a:pt x="2940050" y="800100"/>
                  </a:lnTo>
                  <a:lnTo>
                    <a:pt x="2936240" y="806450"/>
                  </a:lnTo>
                  <a:lnTo>
                    <a:pt x="2932430" y="812800"/>
                  </a:lnTo>
                  <a:lnTo>
                    <a:pt x="2928620" y="820420"/>
                  </a:lnTo>
                  <a:lnTo>
                    <a:pt x="2923540" y="826770"/>
                  </a:lnTo>
                  <a:lnTo>
                    <a:pt x="2896870" y="853440"/>
                  </a:lnTo>
                  <a:lnTo>
                    <a:pt x="2891790" y="858520"/>
                  </a:lnTo>
                  <a:lnTo>
                    <a:pt x="2885440" y="863600"/>
                  </a:lnTo>
                  <a:lnTo>
                    <a:pt x="2879090" y="867410"/>
                  </a:lnTo>
                  <a:lnTo>
                    <a:pt x="2871470" y="871220"/>
                  </a:lnTo>
                  <a:lnTo>
                    <a:pt x="2865120" y="873760"/>
                  </a:lnTo>
                  <a:lnTo>
                    <a:pt x="2857500" y="877570"/>
                  </a:lnTo>
                  <a:lnTo>
                    <a:pt x="2849880" y="880110"/>
                  </a:lnTo>
                  <a:lnTo>
                    <a:pt x="2843530" y="882650"/>
                  </a:lnTo>
                  <a:lnTo>
                    <a:pt x="2835910" y="883920"/>
                  </a:lnTo>
                  <a:lnTo>
                    <a:pt x="2828290" y="885190"/>
                  </a:lnTo>
                  <a:lnTo>
                    <a:pt x="2820670" y="886460"/>
                  </a:lnTo>
                  <a:lnTo>
                    <a:pt x="2813050" y="886460"/>
                  </a:lnTo>
                  <a:lnTo>
                    <a:pt x="2805430" y="887730"/>
                  </a:lnTo>
                  <a:lnTo>
                    <a:pt x="147319" y="887730"/>
                  </a:lnTo>
                  <a:lnTo>
                    <a:pt x="139700" y="886460"/>
                  </a:lnTo>
                  <a:lnTo>
                    <a:pt x="132080" y="886460"/>
                  </a:lnTo>
                  <a:lnTo>
                    <a:pt x="124460" y="885190"/>
                  </a:lnTo>
                  <a:lnTo>
                    <a:pt x="116840" y="883920"/>
                  </a:lnTo>
                  <a:lnTo>
                    <a:pt x="109219" y="882650"/>
                  </a:lnTo>
                  <a:lnTo>
                    <a:pt x="101600" y="880110"/>
                  </a:lnTo>
                  <a:lnTo>
                    <a:pt x="93980" y="877570"/>
                  </a:lnTo>
                  <a:lnTo>
                    <a:pt x="87630" y="875030"/>
                  </a:lnTo>
                  <a:lnTo>
                    <a:pt x="80010" y="871220"/>
                  </a:lnTo>
                  <a:lnTo>
                    <a:pt x="73660" y="867410"/>
                  </a:lnTo>
                  <a:lnTo>
                    <a:pt x="67310" y="863600"/>
                  </a:lnTo>
                  <a:lnTo>
                    <a:pt x="60960" y="858520"/>
                  </a:lnTo>
                  <a:lnTo>
                    <a:pt x="54610" y="854710"/>
                  </a:lnTo>
                  <a:lnTo>
                    <a:pt x="48260" y="849630"/>
                  </a:lnTo>
                  <a:lnTo>
                    <a:pt x="43180" y="844550"/>
                  </a:lnTo>
                  <a:lnTo>
                    <a:pt x="38100" y="838200"/>
                  </a:lnTo>
                  <a:lnTo>
                    <a:pt x="33019" y="831850"/>
                  </a:lnTo>
                  <a:lnTo>
                    <a:pt x="27940" y="826770"/>
                  </a:lnTo>
                  <a:lnTo>
                    <a:pt x="24130" y="820420"/>
                  </a:lnTo>
                  <a:lnTo>
                    <a:pt x="19050" y="814070"/>
                  </a:lnTo>
                  <a:lnTo>
                    <a:pt x="16510" y="806450"/>
                  </a:lnTo>
                  <a:lnTo>
                    <a:pt x="12700" y="800100"/>
                  </a:lnTo>
                  <a:lnTo>
                    <a:pt x="10160" y="792480"/>
                  </a:lnTo>
                  <a:lnTo>
                    <a:pt x="7619" y="784860"/>
                  </a:lnTo>
                  <a:lnTo>
                    <a:pt x="5080" y="778510"/>
                  </a:lnTo>
                  <a:lnTo>
                    <a:pt x="2540" y="770890"/>
                  </a:lnTo>
                  <a:lnTo>
                    <a:pt x="1269" y="763270"/>
                  </a:lnTo>
                  <a:lnTo>
                    <a:pt x="0" y="755650"/>
                  </a:lnTo>
                  <a:lnTo>
                    <a:pt x="0" y="748030"/>
                  </a:lnTo>
                  <a:lnTo>
                    <a:pt x="0" y="740410"/>
                  </a:lnTo>
                  <a:lnTo>
                    <a:pt x="0" y="14732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79356" y="3100933"/>
              <a:ext cx="2978785" cy="913765"/>
            </a:xfrm>
            <a:custGeom>
              <a:avLst/>
              <a:gdLst/>
              <a:ahLst/>
              <a:cxnLst/>
              <a:rect l="l" t="t" r="r" b="b"/>
              <a:pathLst>
                <a:path w="2978785" h="91376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978785" h="913764">
                  <a:moveTo>
                    <a:pt x="2978264" y="900480"/>
                  </a:moveTo>
                  <a:lnTo>
                    <a:pt x="2974530" y="891463"/>
                  </a:lnTo>
                  <a:lnTo>
                    <a:pt x="2965513" y="887730"/>
                  </a:lnTo>
                  <a:lnTo>
                    <a:pt x="2956483" y="891463"/>
                  </a:lnTo>
                  <a:lnTo>
                    <a:pt x="2952750" y="900480"/>
                  </a:lnTo>
                  <a:lnTo>
                    <a:pt x="2956483" y="909510"/>
                  </a:lnTo>
                  <a:lnTo>
                    <a:pt x="2965513" y="913244"/>
                  </a:lnTo>
                  <a:lnTo>
                    <a:pt x="2974530" y="909510"/>
                  </a:lnTo>
                  <a:lnTo>
                    <a:pt x="2978264" y="90048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112770" y="3189884"/>
            <a:ext cx="2626995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Системний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моніторингу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усіх </a:t>
            </a:r>
            <a:r>
              <a:rPr sz="1400" b="1" dirty="0">
                <a:latin typeface="Arial"/>
                <a:cs typeface="Arial"/>
              </a:rPr>
              <a:t>видів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цін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ЛЗ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та</a:t>
            </a:r>
            <a:r>
              <a:rPr sz="1400" b="1" spc="-10" dirty="0">
                <a:latin typeface="Arial"/>
                <a:cs typeface="Arial"/>
              </a:rPr>
              <a:t> показників </a:t>
            </a:r>
            <a:r>
              <a:rPr sz="1400" b="1" dirty="0">
                <a:latin typeface="Arial"/>
                <a:cs typeface="Arial"/>
              </a:rPr>
              <a:t>їх </a:t>
            </a:r>
            <a:r>
              <a:rPr sz="1400" b="1" spc="-10" dirty="0">
                <a:latin typeface="Arial"/>
                <a:cs typeface="Arial"/>
              </a:rPr>
              <a:t>доступності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822132" y="3126066"/>
            <a:ext cx="1183005" cy="883285"/>
            <a:chOff x="1822132" y="3126066"/>
            <a:chExt cx="1183005" cy="883285"/>
          </a:xfrm>
        </p:grpSpPr>
        <p:sp>
          <p:nvSpPr>
            <p:cNvPr id="26" name="object 26"/>
            <p:cNvSpPr/>
            <p:nvPr/>
          </p:nvSpPr>
          <p:spPr>
            <a:xfrm>
              <a:off x="1835150" y="3139084"/>
              <a:ext cx="1156970" cy="857250"/>
            </a:xfrm>
            <a:custGeom>
              <a:avLst/>
              <a:gdLst/>
              <a:ahLst/>
              <a:cxnLst/>
              <a:rect l="l" t="t" r="r" b="b"/>
              <a:pathLst>
                <a:path w="1156970" h="857250">
                  <a:moveTo>
                    <a:pt x="251460" y="0"/>
                  </a:moveTo>
                  <a:lnTo>
                    <a:pt x="0" y="429260"/>
                  </a:lnTo>
                  <a:lnTo>
                    <a:pt x="251460" y="857250"/>
                  </a:lnTo>
                  <a:lnTo>
                    <a:pt x="251460" y="642620"/>
                  </a:lnTo>
                  <a:lnTo>
                    <a:pt x="1156970" y="642620"/>
                  </a:lnTo>
                  <a:lnTo>
                    <a:pt x="1156970" y="214630"/>
                  </a:lnTo>
                  <a:lnTo>
                    <a:pt x="251460" y="214630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5150" y="3139084"/>
              <a:ext cx="1156970" cy="857250"/>
            </a:xfrm>
            <a:custGeom>
              <a:avLst/>
              <a:gdLst/>
              <a:ahLst/>
              <a:cxnLst/>
              <a:rect l="l" t="t" r="r" b="b"/>
              <a:pathLst>
                <a:path w="1156970" h="857250">
                  <a:moveTo>
                    <a:pt x="0" y="429260"/>
                  </a:moveTo>
                  <a:lnTo>
                    <a:pt x="251460" y="0"/>
                  </a:lnTo>
                  <a:lnTo>
                    <a:pt x="251460" y="214630"/>
                  </a:lnTo>
                  <a:lnTo>
                    <a:pt x="1156970" y="214630"/>
                  </a:lnTo>
                  <a:lnTo>
                    <a:pt x="1156970" y="642620"/>
                  </a:lnTo>
                  <a:lnTo>
                    <a:pt x="251460" y="642620"/>
                  </a:lnTo>
                  <a:lnTo>
                    <a:pt x="251460" y="857250"/>
                  </a:lnTo>
                  <a:lnTo>
                    <a:pt x="0" y="42926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22386" y="3126333"/>
              <a:ext cx="1183005" cy="883285"/>
            </a:xfrm>
            <a:custGeom>
              <a:avLst/>
              <a:gdLst/>
              <a:ahLst/>
              <a:cxnLst/>
              <a:rect l="l" t="t" r="r" b="b"/>
              <a:pathLst>
                <a:path w="1183005" h="8832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183005" h="883285">
                  <a:moveTo>
                    <a:pt x="1182484" y="870000"/>
                  </a:moveTo>
                  <a:lnTo>
                    <a:pt x="1178750" y="860983"/>
                  </a:lnTo>
                  <a:lnTo>
                    <a:pt x="1169733" y="857250"/>
                  </a:lnTo>
                  <a:lnTo>
                    <a:pt x="1160703" y="860983"/>
                  </a:lnTo>
                  <a:lnTo>
                    <a:pt x="1156970" y="870000"/>
                  </a:lnTo>
                  <a:lnTo>
                    <a:pt x="1160703" y="879030"/>
                  </a:lnTo>
                  <a:lnTo>
                    <a:pt x="1169733" y="882764"/>
                  </a:lnTo>
                  <a:lnTo>
                    <a:pt x="1178750" y="879030"/>
                  </a:lnTo>
                  <a:lnTo>
                    <a:pt x="1182484" y="87000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038350" y="3385464"/>
            <a:ext cx="7194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Правовий статус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79070" y="2350414"/>
            <a:ext cx="1676400" cy="765810"/>
          </a:xfrm>
          <a:custGeom>
            <a:avLst/>
            <a:gdLst/>
            <a:ahLst/>
            <a:cxnLst/>
            <a:rect l="l" t="t" r="r" b="b"/>
            <a:pathLst>
              <a:path w="1676400" h="765810">
                <a:moveTo>
                  <a:pt x="1676400" y="0"/>
                </a:moveTo>
                <a:lnTo>
                  <a:pt x="0" y="0"/>
                </a:lnTo>
                <a:lnTo>
                  <a:pt x="0" y="765809"/>
                </a:lnTo>
                <a:lnTo>
                  <a:pt x="838200" y="765809"/>
                </a:lnTo>
                <a:lnTo>
                  <a:pt x="1676400" y="765809"/>
                </a:lnTo>
                <a:lnTo>
                  <a:pt x="1676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79070" y="2350414"/>
            <a:ext cx="1676400" cy="76581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170" marR="317500">
              <a:lnSpc>
                <a:spcPct val="100000"/>
              </a:lnSpc>
              <a:spcBef>
                <a:spcPts val="350"/>
              </a:spcBef>
            </a:pPr>
            <a:r>
              <a:rPr sz="1400" spc="-10" dirty="0">
                <a:latin typeface="Arial"/>
                <a:cs typeface="Arial"/>
              </a:rPr>
              <a:t>Метод державного спостереження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79070" y="3214014"/>
            <a:ext cx="1676400" cy="756920"/>
          </a:xfrm>
          <a:custGeom>
            <a:avLst/>
            <a:gdLst/>
            <a:ahLst/>
            <a:cxnLst/>
            <a:rect l="l" t="t" r="r" b="b"/>
            <a:pathLst>
              <a:path w="1676400" h="756920">
                <a:moveTo>
                  <a:pt x="1676400" y="0"/>
                </a:moveTo>
                <a:lnTo>
                  <a:pt x="0" y="0"/>
                </a:lnTo>
                <a:lnTo>
                  <a:pt x="0" y="756919"/>
                </a:lnTo>
                <a:lnTo>
                  <a:pt x="838200" y="756919"/>
                </a:lnTo>
                <a:lnTo>
                  <a:pt x="1676400" y="756919"/>
                </a:lnTo>
                <a:lnTo>
                  <a:pt x="1676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79070" y="3214014"/>
            <a:ext cx="1676400" cy="75692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170" marR="508634">
              <a:lnSpc>
                <a:spcPct val="100000"/>
              </a:lnSpc>
              <a:spcBef>
                <a:spcPts val="350"/>
              </a:spcBef>
            </a:pPr>
            <a:r>
              <a:rPr sz="1400" spc="-10" dirty="0">
                <a:latin typeface="Arial"/>
                <a:cs typeface="Arial"/>
              </a:rPr>
              <a:t>Метод державного регулювання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4148734"/>
            <a:ext cx="1676400" cy="720090"/>
          </a:xfrm>
          <a:custGeom>
            <a:avLst/>
            <a:gdLst/>
            <a:ahLst/>
            <a:cxnLst/>
            <a:rect l="l" t="t" r="r" b="b"/>
            <a:pathLst>
              <a:path w="1676400" h="720089">
                <a:moveTo>
                  <a:pt x="1676400" y="0"/>
                </a:moveTo>
                <a:lnTo>
                  <a:pt x="0" y="0"/>
                </a:lnTo>
                <a:lnTo>
                  <a:pt x="0" y="720090"/>
                </a:lnTo>
                <a:lnTo>
                  <a:pt x="838200" y="720090"/>
                </a:lnTo>
                <a:lnTo>
                  <a:pt x="1676400" y="720090"/>
                </a:lnTo>
                <a:lnTo>
                  <a:pt x="1676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79070" y="4148734"/>
            <a:ext cx="1676400" cy="72009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0170" marR="608330">
              <a:lnSpc>
                <a:spcPct val="99700"/>
              </a:lnSpc>
              <a:spcBef>
                <a:spcPts val="365"/>
              </a:spcBef>
            </a:pP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Метод державного контролю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379969" y="2637434"/>
            <a:ext cx="1623060" cy="908050"/>
          </a:xfrm>
          <a:custGeom>
            <a:avLst/>
            <a:gdLst/>
            <a:ahLst/>
            <a:cxnLst/>
            <a:rect l="l" t="t" r="r" b="b"/>
            <a:pathLst>
              <a:path w="1623059" h="908050">
                <a:moveTo>
                  <a:pt x="1623059" y="0"/>
                </a:moveTo>
                <a:lnTo>
                  <a:pt x="0" y="0"/>
                </a:lnTo>
                <a:lnTo>
                  <a:pt x="0" y="908050"/>
                </a:lnTo>
                <a:lnTo>
                  <a:pt x="811529" y="908050"/>
                </a:lnTo>
                <a:lnTo>
                  <a:pt x="1623059" y="908050"/>
                </a:lnTo>
                <a:lnTo>
                  <a:pt x="16230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379969" y="2637434"/>
            <a:ext cx="1623060" cy="90805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90170" marR="404495">
              <a:lnSpc>
                <a:spcPct val="100000"/>
              </a:lnSpc>
              <a:spcBef>
                <a:spcPts val="359"/>
              </a:spcBef>
            </a:pPr>
            <a:r>
              <a:rPr sz="1400" b="1" dirty="0">
                <a:latin typeface="Arial"/>
                <a:cs typeface="Arial"/>
              </a:rPr>
              <a:t>За</a:t>
            </a:r>
            <a:r>
              <a:rPr sz="1400" b="1" spc="-10" dirty="0">
                <a:latin typeface="Arial"/>
                <a:cs typeface="Arial"/>
              </a:rPr>
              <a:t> сферою проведення: </a:t>
            </a: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внутрішній; </a:t>
            </a:r>
            <a:r>
              <a:rPr sz="1400" spc="-10" dirty="0">
                <a:latin typeface="Arial"/>
                <a:cs typeface="Arial"/>
              </a:rPr>
              <a:t>зовнішній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379969" y="3688994"/>
            <a:ext cx="1657350" cy="1611630"/>
          </a:xfrm>
          <a:custGeom>
            <a:avLst/>
            <a:gdLst/>
            <a:ahLst/>
            <a:cxnLst/>
            <a:rect l="l" t="t" r="r" b="b"/>
            <a:pathLst>
              <a:path w="1657350" h="1611629">
                <a:moveTo>
                  <a:pt x="1657350" y="0"/>
                </a:moveTo>
                <a:lnTo>
                  <a:pt x="0" y="0"/>
                </a:lnTo>
                <a:lnTo>
                  <a:pt x="0" y="1611630"/>
                </a:lnTo>
                <a:lnTo>
                  <a:pt x="829309" y="1611630"/>
                </a:lnTo>
                <a:lnTo>
                  <a:pt x="1657350" y="1611630"/>
                </a:lnTo>
                <a:lnTo>
                  <a:pt x="16573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379969" y="3688994"/>
            <a:ext cx="1657350" cy="161163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170" marR="202565">
              <a:lnSpc>
                <a:spcPct val="99900"/>
              </a:lnSpc>
              <a:spcBef>
                <a:spcPts val="350"/>
              </a:spcBef>
            </a:pPr>
            <a:r>
              <a:rPr sz="1400" b="1" dirty="0">
                <a:latin typeface="Arial"/>
                <a:cs typeface="Arial"/>
              </a:rPr>
              <a:t>За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об’єктом проведення: </a:t>
            </a:r>
            <a:r>
              <a:rPr sz="1400" dirty="0">
                <a:latin typeface="Arial"/>
                <a:cs typeface="Arial"/>
              </a:rPr>
              <a:t>системи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цін; </a:t>
            </a:r>
            <a:r>
              <a:rPr sz="1400" spc="-10" dirty="0">
                <a:latin typeface="Arial"/>
                <a:cs typeface="Arial"/>
              </a:rPr>
              <a:t>показників </a:t>
            </a:r>
            <a:r>
              <a:rPr sz="1400" dirty="0">
                <a:latin typeface="Arial"/>
                <a:cs typeface="Arial"/>
              </a:rPr>
              <a:t>доступності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ЛЗ; </a:t>
            </a:r>
            <a:r>
              <a:rPr sz="1400" dirty="0">
                <a:latin typeface="Arial"/>
                <a:cs typeface="Arial"/>
              </a:rPr>
              <a:t>окремих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груп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201670" y="4045546"/>
            <a:ext cx="2733040" cy="1113155"/>
            <a:chOff x="3201670" y="4045546"/>
            <a:chExt cx="2733040" cy="1113155"/>
          </a:xfrm>
        </p:grpSpPr>
        <p:sp>
          <p:nvSpPr>
            <p:cNvPr id="41" name="object 41"/>
            <p:cNvSpPr/>
            <p:nvPr/>
          </p:nvSpPr>
          <p:spPr>
            <a:xfrm>
              <a:off x="4105910" y="4058564"/>
              <a:ext cx="706120" cy="330200"/>
            </a:xfrm>
            <a:custGeom>
              <a:avLst/>
              <a:gdLst/>
              <a:ahLst/>
              <a:cxnLst/>
              <a:rect l="l" t="t" r="r" b="b"/>
              <a:pathLst>
                <a:path w="706120" h="330200">
                  <a:moveTo>
                    <a:pt x="706119" y="247649"/>
                  </a:moveTo>
                  <a:lnTo>
                    <a:pt x="0" y="247649"/>
                  </a:lnTo>
                  <a:lnTo>
                    <a:pt x="353060" y="330199"/>
                  </a:lnTo>
                  <a:lnTo>
                    <a:pt x="706119" y="247649"/>
                  </a:lnTo>
                  <a:close/>
                </a:path>
                <a:path w="706120" h="330200">
                  <a:moveTo>
                    <a:pt x="529589" y="0"/>
                  </a:moveTo>
                  <a:lnTo>
                    <a:pt x="176529" y="0"/>
                  </a:lnTo>
                  <a:lnTo>
                    <a:pt x="176529" y="247649"/>
                  </a:lnTo>
                  <a:lnTo>
                    <a:pt x="529589" y="247649"/>
                  </a:lnTo>
                  <a:lnTo>
                    <a:pt x="529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05910" y="4058564"/>
              <a:ext cx="706120" cy="330200"/>
            </a:xfrm>
            <a:custGeom>
              <a:avLst/>
              <a:gdLst/>
              <a:ahLst/>
              <a:cxnLst/>
              <a:rect l="l" t="t" r="r" b="b"/>
              <a:pathLst>
                <a:path w="706120" h="330200">
                  <a:moveTo>
                    <a:pt x="0" y="247649"/>
                  </a:moveTo>
                  <a:lnTo>
                    <a:pt x="176529" y="247649"/>
                  </a:lnTo>
                  <a:lnTo>
                    <a:pt x="176529" y="0"/>
                  </a:lnTo>
                  <a:lnTo>
                    <a:pt x="529589" y="0"/>
                  </a:lnTo>
                  <a:lnTo>
                    <a:pt x="529589" y="247649"/>
                  </a:lnTo>
                  <a:lnTo>
                    <a:pt x="706119" y="247649"/>
                  </a:lnTo>
                  <a:lnTo>
                    <a:pt x="353060" y="330199"/>
                  </a:lnTo>
                  <a:lnTo>
                    <a:pt x="0" y="24764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93146" y="4045813"/>
              <a:ext cx="732155" cy="356235"/>
            </a:xfrm>
            <a:custGeom>
              <a:avLst/>
              <a:gdLst/>
              <a:ahLst/>
              <a:cxnLst/>
              <a:rect l="l" t="t" r="r" b="b"/>
              <a:pathLst>
                <a:path w="732154" h="3562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732154" h="356235">
                  <a:moveTo>
                    <a:pt x="731634" y="342950"/>
                  </a:moveTo>
                  <a:lnTo>
                    <a:pt x="727900" y="333933"/>
                  </a:lnTo>
                  <a:lnTo>
                    <a:pt x="718883" y="330200"/>
                  </a:lnTo>
                  <a:lnTo>
                    <a:pt x="709853" y="333933"/>
                  </a:lnTo>
                  <a:lnTo>
                    <a:pt x="706120" y="342950"/>
                  </a:lnTo>
                  <a:lnTo>
                    <a:pt x="709853" y="351980"/>
                  </a:lnTo>
                  <a:lnTo>
                    <a:pt x="718883" y="355714"/>
                  </a:lnTo>
                  <a:lnTo>
                    <a:pt x="727900" y="351980"/>
                  </a:lnTo>
                  <a:lnTo>
                    <a:pt x="731634" y="34295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01670" y="4442104"/>
              <a:ext cx="2733040" cy="716280"/>
            </a:xfrm>
            <a:custGeom>
              <a:avLst/>
              <a:gdLst/>
              <a:ahLst/>
              <a:cxnLst/>
              <a:rect l="l" t="t" r="r" b="b"/>
              <a:pathLst>
                <a:path w="2733040" h="716279">
                  <a:moveTo>
                    <a:pt x="2733040" y="0"/>
                  </a:moveTo>
                  <a:lnTo>
                    <a:pt x="0" y="0"/>
                  </a:lnTo>
                  <a:lnTo>
                    <a:pt x="0" y="716279"/>
                  </a:lnTo>
                  <a:lnTo>
                    <a:pt x="1366520" y="716279"/>
                  </a:lnTo>
                  <a:lnTo>
                    <a:pt x="2733040" y="716279"/>
                  </a:lnTo>
                  <a:lnTo>
                    <a:pt x="2733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201670" y="4442104"/>
            <a:ext cx="2733040" cy="71628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9"/>
              </a:spcBef>
            </a:pPr>
            <a:r>
              <a:rPr sz="1400" b="1" spc="-10" dirty="0">
                <a:latin typeface="Arial"/>
                <a:cs typeface="Arial"/>
              </a:rPr>
              <a:t>Об’єкти:</a:t>
            </a:r>
            <a:endParaRPr sz="1400">
              <a:latin typeface="Arial"/>
              <a:cs typeface="Arial"/>
            </a:endParaRPr>
          </a:p>
          <a:p>
            <a:pPr marL="89535" marR="511175">
              <a:lnSpc>
                <a:spcPts val="1670"/>
              </a:lnSpc>
              <a:spcBef>
                <a:spcPts val="60"/>
              </a:spcBef>
            </a:pPr>
            <a:r>
              <a:rPr sz="1400" dirty="0">
                <a:latin typeface="Arial"/>
                <a:cs typeface="Arial"/>
              </a:rPr>
              <a:t>система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цін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на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ЛЗ; </a:t>
            </a:r>
            <a:r>
              <a:rPr sz="1400" dirty="0">
                <a:latin typeface="Arial"/>
                <a:cs typeface="Arial"/>
              </a:rPr>
              <a:t>показники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доступності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ЛЗ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227070" y="5300624"/>
            <a:ext cx="2523490" cy="792480"/>
          </a:xfrm>
          <a:custGeom>
            <a:avLst/>
            <a:gdLst/>
            <a:ahLst/>
            <a:cxnLst/>
            <a:rect l="l" t="t" r="r" b="b"/>
            <a:pathLst>
              <a:path w="2523490" h="792479">
                <a:moveTo>
                  <a:pt x="2523490" y="0"/>
                </a:moveTo>
                <a:lnTo>
                  <a:pt x="0" y="0"/>
                </a:lnTo>
                <a:lnTo>
                  <a:pt x="0" y="792480"/>
                </a:lnTo>
                <a:lnTo>
                  <a:pt x="1262380" y="792480"/>
                </a:lnTo>
                <a:lnTo>
                  <a:pt x="2523490" y="792480"/>
                </a:lnTo>
                <a:lnTo>
                  <a:pt x="2523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227070" y="5300624"/>
            <a:ext cx="2523490" cy="79248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 marR="680720">
              <a:lnSpc>
                <a:spcPct val="100000"/>
              </a:lnSpc>
              <a:spcBef>
                <a:spcPts val="359"/>
              </a:spcBef>
            </a:pPr>
            <a:r>
              <a:rPr sz="1400" b="1" spc="-10" dirty="0">
                <a:latin typeface="Arial"/>
                <a:cs typeface="Arial"/>
              </a:rPr>
              <a:t>Суб’єкти: </a:t>
            </a:r>
            <a:r>
              <a:rPr sz="1400" spc="-10" dirty="0">
                <a:latin typeface="Arial"/>
                <a:cs typeface="Arial"/>
              </a:rPr>
              <a:t>Уповноважені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органи </a:t>
            </a:r>
            <a:r>
              <a:rPr sz="1400" dirty="0">
                <a:latin typeface="Arial"/>
                <a:cs typeface="Arial"/>
              </a:rPr>
              <a:t>МОЗ</a:t>
            </a:r>
            <a:r>
              <a:rPr sz="1400" spc="-10" dirty="0">
                <a:latin typeface="Arial"/>
                <a:cs typeface="Arial"/>
              </a:rPr>
              <a:t> України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5460" y="823815"/>
            <a:ext cx="4273668" cy="1917818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3028950" y="1909724"/>
            <a:ext cx="255143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Принципи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соціальності, </a:t>
            </a:r>
            <a:r>
              <a:rPr sz="1400" dirty="0">
                <a:latin typeface="Arial"/>
                <a:cs typeface="Arial"/>
              </a:rPr>
              <a:t>економічності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та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ефективності </a:t>
            </a:r>
            <a:r>
              <a:rPr sz="1400" dirty="0">
                <a:latin typeface="Arial"/>
                <a:cs typeface="Arial"/>
              </a:rPr>
              <a:t>ціноутворення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на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ліки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25420" y="983894"/>
            <a:ext cx="3390265" cy="511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303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BF0000"/>
                </a:solidFill>
                <a:latin typeface="Arial"/>
                <a:cs typeface="Arial"/>
              </a:rPr>
              <a:t>Мета</a:t>
            </a:r>
            <a:r>
              <a:rPr sz="1600" b="1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BF0000"/>
                </a:solidFill>
                <a:latin typeface="Arial"/>
                <a:cs typeface="Arial"/>
              </a:rPr>
              <a:t>–</a:t>
            </a:r>
            <a:r>
              <a:rPr sz="1600" b="1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підвищення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ефективності ціноутворення</a:t>
            </a:r>
            <a:r>
              <a:rPr sz="1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та</a:t>
            </a:r>
            <a:r>
              <a:rPr sz="1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доступності</a:t>
            </a:r>
            <a:r>
              <a:rPr sz="160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на</a:t>
            </a:r>
            <a:r>
              <a:rPr sz="1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952" y="75526"/>
            <a:ext cx="8883015" cy="6669405"/>
            <a:chOff x="127952" y="75526"/>
            <a:chExt cx="8883015" cy="6669405"/>
          </a:xfrm>
        </p:grpSpPr>
        <p:sp>
          <p:nvSpPr>
            <p:cNvPr id="3" name="object 3"/>
            <p:cNvSpPr/>
            <p:nvPr/>
          </p:nvSpPr>
          <p:spPr>
            <a:xfrm>
              <a:off x="140969" y="88544"/>
              <a:ext cx="8856980" cy="6643370"/>
            </a:xfrm>
            <a:custGeom>
              <a:avLst/>
              <a:gdLst/>
              <a:ahLst/>
              <a:cxnLst/>
              <a:rect l="l" t="t" r="r" b="b"/>
              <a:pathLst>
                <a:path w="8856980" h="6643370">
                  <a:moveTo>
                    <a:pt x="4428490" y="6643370"/>
                  </a:moveTo>
                  <a:lnTo>
                    <a:pt x="0" y="6643370"/>
                  </a:lnTo>
                  <a:lnTo>
                    <a:pt x="0" y="0"/>
                  </a:lnTo>
                  <a:lnTo>
                    <a:pt x="8856980" y="0"/>
                  </a:lnTo>
                  <a:lnTo>
                    <a:pt x="8856980" y="6643370"/>
                  </a:lnTo>
                  <a:lnTo>
                    <a:pt x="4428490" y="6643370"/>
                  </a:lnTo>
                  <a:close/>
                </a:path>
              </a:pathLst>
            </a:custGeom>
            <a:ln w="25518">
              <a:solidFill>
                <a:srgbClr val="D5D5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1460" y="190144"/>
              <a:ext cx="8208009" cy="699770"/>
            </a:xfrm>
            <a:custGeom>
              <a:avLst/>
              <a:gdLst/>
              <a:ahLst/>
              <a:cxnLst/>
              <a:rect l="l" t="t" r="r" b="b"/>
              <a:pathLst>
                <a:path w="8208009" h="699769">
                  <a:moveTo>
                    <a:pt x="8208010" y="0"/>
                  </a:moveTo>
                  <a:lnTo>
                    <a:pt x="0" y="0"/>
                  </a:lnTo>
                  <a:lnTo>
                    <a:pt x="0" y="699770"/>
                  </a:lnTo>
                  <a:lnTo>
                    <a:pt x="4103369" y="699770"/>
                  </a:lnTo>
                  <a:lnTo>
                    <a:pt x="8208010" y="699770"/>
                  </a:lnTo>
                  <a:lnTo>
                    <a:pt x="8208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59" y="190144"/>
            <a:ext cx="8208009" cy="69977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330450" marR="243204" indent="-2086610">
              <a:lnSpc>
                <a:spcPct val="100000"/>
              </a:lnSpc>
              <a:spcBef>
                <a:spcPts val="350"/>
              </a:spcBef>
            </a:pPr>
            <a:r>
              <a:rPr sz="2000" dirty="0">
                <a:solidFill>
                  <a:srgbClr val="BF0000"/>
                </a:solidFill>
              </a:rPr>
              <a:t>Пріоритетні</a:t>
            </a:r>
            <a:r>
              <a:rPr sz="2000" spc="-9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напрями</a:t>
            </a:r>
            <a:r>
              <a:rPr sz="2000" spc="-8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щодо</a:t>
            </a:r>
            <a:r>
              <a:rPr sz="2000" spc="-9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вдосконалення</a:t>
            </a:r>
            <a:r>
              <a:rPr sz="2000" spc="-9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ціноутворення</a:t>
            </a:r>
            <a:r>
              <a:rPr sz="2000" spc="-85" dirty="0">
                <a:solidFill>
                  <a:srgbClr val="BF0000"/>
                </a:solidFill>
              </a:rPr>
              <a:t> </a:t>
            </a:r>
            <a:r>
              <a:rPr sz="2000" spc="-25" dirty="0">
                <a:solidFill>
                  <a:srgbClr val="BF0000"/>
                </a:solidFill>
              </a:rPr>
              <a:t>на </a:t>
            </a:r>
            <a:r>
              <a:rPr sz="2000" dirty="0">
                <a:solidFill>
                  <a:srgbClr val="BF0000"/>
                </a:solidFill>
              </a:rPr>
              <a:t>ЛЗ</a:t>
            </a:r>
            <a:r>
              <a:rPr sz="2000" spc="-3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і</a:t>
            </a:r>
            <a:r>
              <a:rPr sz="2000" spc="-45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реімбурсації</a:t>
            </a:r>
            <a:r>
              <a:rPr sz="2000" spc="-40" dirty="0">
                <a:solidFill>
                  <a:srgbClr val="BF0000"/>
                </a:solidFill>
              </a:rPr>
              <a:t> </a:t>
            </a:r>
            <a:r>
              <a:rPr sz="2000" dirty="0">
                <a:solidFill>
                  <a:srgbClr val="BF0000"/>
                </a:solidFill>
              </a:rPr>
              <a:t>їх</a:t>
            </a:r>
            <a:r>
              <a:rPr sz="2000" spc="-25" dirty="0">
                <a:solidFill>
                  <a:srgbClr val="BF0000"/>
                </a:solidFill>
              </a:rPr>
              <a:t> </a:t>
            </a:r>
            <a:r>
              <a:rPr sz="2000" spc="-10" dirty="0">
                <a:solidFill>
                  <a:srgbClr val="BF0000"/>
                </a:solidFill>
              </a:rPr>
              <a:t>вартості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256540" y="3000654"/>
            <a:ext cx="208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solidFill>
                  <a:srgbClr val="FF0000"/>
                </a:solidFill>
                <a:latin typeface="OpenSymbol"/>
                <a:cs typeface="OpenSymbol"/>
              </a:rPr>
              <a:t>❑</a:t>
            </a:r>
            <a:endParaRPr sz="1600">
              <a:latin typeface="OpenSymbol"/>
              <a:cs typeface="Open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540" y="4095394"/>
            <a:ext cx="208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solidFill>
                  <a:srgbClr val="FF0000"/>
                </a:solidFill>
                <a:latin typeface="OpenSymbol"/>
                <a:cs typeface="OpenSymbol"/>
              </a:rPr>
              <a:t>❑</a:t>
            </a:r>
            <a:endParaRPr sz="1600">
              <a:latin typeface="OpenSymbol"/>
              <a:cs typeface="Open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540" y="4825644"/>
            <a:ext cx="208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solidFill>
                  <a:srgbClr val="FF0000"/>
                </a:solidFill>
                <a:latin typeface="OpenSymbol"/>
                <a:cs typeface="OpenSymbol"/>
              </a:rPr>
              <a:t>❑</a:t>
            </a:r>
            <a:endParaRPr sz="1600">
              <a:latin typeface="OpenSymbol"/>
              <a:cs typeface="Open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540" y="5555894"/>
            <a:ext cx="208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solidFill>
                  <a:srgbClr val="FF0000"/>
                </a:solidFill>
                <a:latin typeface="OpenSymbol"/>
                <a:cs typeface="OpenSymbol"/>
              </a:rPr>
              <a:t>❑</a:t>
            </a:r>
            <a:endParaRPr sz="1600">
              <a:latin typeface="OpenSymbol"/>
              <a:cs typeface="Open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540" y="2184044"/>
            <a:ext cx="8383270" cy="403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5080" indent="-355600">
              <a:lnSpc>
                <a:spcPct val="149500"/>
              </a:lnSpc>
              <a:spcBef>
                <a:spcPts val="100"/>
              </a:spcBef>
              <a:tabLst>
                <a:tab pos="367665" algn="l"/>
              </a:tabLst>
            </a:pPr>
            <a:r>
              <a:rPr sz="2400" spc="-75" baseline="8680" dirty="0">
                <a:solidFill>
                  <a:srgbClr val="FF0000"/>
                </a:solidFill>
                <a:latin typeface="OpenSymbol"/>
                <a:cs typeface="OpenSymbol"/>
              </a:rPr>
              <a:t>❑</a:t>
            </a:r>
            <a:r>
              <a:rPr sz="2400" baseline="8680" dirty="0">
                <a:solidFill>
                  <a:srgbClr val="FF0000"/>
                </a:solidFill>
                <a:latin typeface="OpenSymbol"/>
                <a:cs typeface="OpenSymbol"/>
              </a:rPr>
              <a:t>	</a:t>
            </a:r>
            <a:r>
              <a:rPr sz="1600" b="1" spc="-20" dirty="0">
                <a:solidFill>
                  <a:srgbClr val="15155C"/>
                </a:solidFill>
                <a:latin typeface="Arial"/>
                <a:cs typeface="Arial"/>
              </a:rPr>
              <a:t>Удосконалення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 декларування</a:t>
            </a:r>
            <a:r>
              <a:rPr sz="1600" b="1" spc="-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(реєстрації) 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оптово-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відпускних</a:t>
            </a:r>
            <a:r>
              <a:rPr sz="1600" b="1" spc="-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виробниками,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ведення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Державного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реєстру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оптово-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відпускних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на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15155C"/>
                </a:solidFill>
                <a:latin typeface="Arial"/>
                <a:cs typeface="Arial"/>
              </a:rPr>
              <a:t>ОЛЗ;</a:t>
            </a:r>
            <a:endParaRPr sz="1600">
              <a:latin typeface="Arial"/>
              <a:cs typeface="Arial"/>
            </a:endParaRPr>
          </a:p>
          <a:p>
            <a:pPr marL="368300" marR="45085">
              <a:lnSpc>
                <a:spcPct val="149500"/>
              </a:lnSpc>
              <a:spcBef>
                <a:spcPts val="10"/>
              </a:spcBef>
            </a:pP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Проведення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систематичного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моніторингу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оптово-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відпускних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виробниками, відпускних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оптових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фірм</a:t>
            </a:r>
            <a:r>
              <a:rPr sz="1600" b="1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і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роздрібних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аптек,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а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також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показників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доступності</a:t>
            </a:r>
            <a:r>
              <a:rPr sz="1600" b="1" spc="-10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ліків;</a:t>
            </a:r>
            <a:endParaRPr sz="1600">
              <a:latin typeface="Arial"/>
              <a:cs typeface="Arial"/>
            </a:endParaRPr>
          </a:p>
          <a:p>
            <a:pPr marL="368300" marR="142875">
              <a:lnSpc>
                <a:spcPct val="149500"/>
              </a:lnSpc>
              <a:spcBef>
                <a:spcPts val="5"/>
              </a:spcBef>
            </a:pP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Формування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інформаційної</a:t>
            </a:r>
            <a:r>
              <a:rPr sz="1600" b="1" spc="-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бази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даних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вітчизняних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і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світових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виробників </a:t>
            </a:r>
            <a:r>
              <a:rPr sz="1600" b="1" spc="-20" dirty="0">
                <a:solidFill>
                  <a:srgbClr val="15155C"/>
                </a:solidFill>
                <a:latin typeface="Arial"/>
                <a:cs typeface="Arial"/>
              </a:rPr>
              <a:t>ОЛЗ;</a:t>
            </a:r>
            <a:endParaRPr sz="1600">
              <a:latin typeface="Arial"/>
              <a:cs typeface="Arial"/>
            </a:endParaRPr>
          </a:p>
          <a:p>
            <a:pPr marL="368300" marR="461645">
              <a:lnSpc>
                <a:spcPct val="149500"/>
              </a:lnSpc>
              <a:spcBef>
                <a:spcPts val="10"/>
              </a:spcBef>
            </a:pP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Розробка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ефективного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механізму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державного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регулювання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системи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на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лікарські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засоби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і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реімбурсації</a:t>
            </a:r>
            <a:r>
              <a:rPr sz="1600" b="1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їх</a:t>
            </a:r>
            <a:r>
              <a:rPr sz="1600" b="1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вартості;</a:t>
            </a:r>
            <a:endParaRPr sz="1600">
              <a:latin typeface="Arial"/>
              <a:cs typeface="Arial"/>
            </a:endParaRPr>
          </a:p>
          <a:p>
            <a:pPr marL="368300" marR="225425">
              <a:lnSpc>
                <a:spcPct val="149500"/>
              </a:lnSpc>
              <a:spcBef>
                <a:spcPts val="10"/>
              </a:spcBef>
            </a:pP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Впровадження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референтних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ціноутворення,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а</a:t>
            </a:r>
            <a:r>
              <a:rPr sz="16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також</a:t>
            </a:r>
            <a:r>
              <a:rPr sz="16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цінової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політики</a:t>
            </a:r>
            <a:r>
              <a:rPr sz="1600" b="1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5155C"/>
                </a:solidFill>
                <a:latin typeface="Arial"/>
                <a:cs typeface="Arial"/>
              </a:rPr>
              <a:t>єдиних роздрібних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600" b="1" spc="-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5155C"/>
                </a:solidFill>
                <a:latin typeface="Arial"/>
                <a:cs typeface="Arial"/>
              </a:rPr>
              <a:t>на</a:t>
            </a:r>
            <a:r>
              <a:rPr sz="1600" b="1" spc="-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15155C"/>
                </a:solidFill>
                <a:latin typeface="Arial"/>
                <a:cs typeface="Arial"/>
              </a:rPr>
              <a:t>ОЛЗ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6787" y="1049071"/>
            <a:ext cx="8650605" cy="668655"/>
            <a:chOff x="246787" y="1049071"/>
            <a:chExt cx="8650605" cy="66865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60" y="1074064"/>
              <a:ext cx="8639810" cy="6375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1460" y="1074064"/>
              <a:ext cx="8642350" cy="638810"/>
            </a:xfrm>
            <a:custGeom>
              <a:avLst/>
              <a:gdLst/>
              <a:ahLst/>
              <a:cxnLst/>
              <a:rect l="l" t="t" r="r" b="b"/>
              <a:pathLst>
                <a:path w="8642350" h="638810">
                  <a:moveTo>
                    <a:pt x="0" y="638810"/>
                  </a:moveTo>
                  <a:lnTo>
                    <a:pt x="8642350" y="638810"/>
                  </a:lnTo>
                  <a:lnTo>
                    <a:pt x="8642350" y="0"/>
                  </a:lnTo>
                  <a:lnTo>
                    <a:pt x="0" y="0"/>
                  </a:lnTo>
                  <a:lnTo>
                    <a:pt x="0" y="6388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460" y="1072794"/>
              <a:ext cx="8641080" cy="640080"/>
            </a:xfrm>
            <a:custGeom>
              <a:avLst/>
              <a:gdLst/>
              <a:ahLst/>
              <a:cxnLst/>
              <a:rect l="l" t="t" r="r" b="b"/>
              <a:pathLst>
                <a:path w="8641080" h="640080">
                  <a:moveTo>
                    <a:pt x="4320540" y="640079"/>
                  </a:moveTo>
                  <a:lnTo>
                    <a:pt x="0" y="640079"/>
                  </a:lnTo>
                  <a:lnTo>
                    <a:pt x="0" y="0"/>
                  </a:lnTo>
                  <a:lnTo>
                    <a:pt x="8641080" y="0"/>
                  </a:lnTo>
                  <a:lnTo>
                    <a:pt x="8641080" y="640079"/>
                  </a:lnTo>
                  <a:lnTo>
                    <a:pt x="4320540" y="64007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60" y="1053744"/>
              <a:ext cx="8639810" cy="6388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1460" y="1053744"/>
              <a:ext cx="8641080" cy="638810"/>
            </a:xfrm>
            <a:custGeom>
              <a:avLst/>
              <a:gdLst/>
              <a:ahLst/>
              <a:cxnLst/>
              <a:rect l="l" t="t" r="r" b="b"/>
              <a:pathLst>
                <a:path w="8641080" h="638810">
                  <a:moveTo>
                    <a:pt x="4320540" y="638810"/>
                  </a:moveTo>
                  <a:lnTo>
                    <a:pt x="0" y="638810"/>
                  </a:lnTo>
                  <a:lnTo>
                    <a:pt x="0" y="0"/>
                  </a:lnTo>
                  <a:lnTo>
                    <a:pt x="8641080" y="0"/>
                  </a:lnTo>
                  <a:lnTo>
                    <a:pt x="8641080" y="638810"/>
                  </a:lnTo>
                  <a:lnTo>
                    <a:pt x="4320540" y="63881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1459" y="1085494"/>
            <a:ext cx="86410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1193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Реалізація</a:t>
            </a:r>
            <a:r>
              <a:rPr sz="1800" b="1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основних</a:t>
            </a:r>
            <a:r>
              <a:rPr sz="1800" b="1" spc="-7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принципів:</a:t>
            </a:r>
            <a:r>
              <a:rPr sz="1800" b="1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обґрунтованість,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прозорість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гласність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у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формуванні</a:t>
            </a:r>
            <a:r>
              <a:rPr sz="18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систем</a:t>
            </a:r>
            <a:r>
              <a:rPr sz="18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оптових</a:t>
            </a:r>
            <a:r>
              <a:rPr sz="1800" b="1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18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роздрібних</a:t>
            </a:r>
            <a:r>
              <a:rPr sz="18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цін.</a:t>
            </a:r>
            <a:endParaRPr sz="1800">
              <a:latin typeface="Arial"/>
              <a:cs typeface="Arial"/>
            </a:endParaRPr>
          </a:p>
          <a:p>
            <a:pPr marL="86995">
              <a:lnSpc>
                <a:spcPct val="100000"/>
              </a:lnSpc>
              <a:spcBef>
                <a:spcPts val="1920"/>
              </a:spcBef>
            </a:pPr>
            <a:r>
              <a:rPr sz="2000" b="1" dirty="0">
                <a:solidFill>
                  <a:srgbClr val="BF0000"/>
                </a:solidFill>
                <a:latin typeface="Arial"/>
                <a:cs typeface="Arial"/>
              </a:rPr>
              <a:t>ОСНОВНІ</a:t>
            </a:r>
            <a:r>
              <a:rPr sz="2000" b="1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BF0000"/>
                </a:solidFill>
                <a:latin typeface="Arial"/>
                <a:cs typeface="Arial"/>
              </a:rPr>
              <a:t>ЗАВДАННЯ: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"/>
            <a:ext cx="9142730" cy="577850"/>
          </a:xfrm>
          <a:custGeom>
            <a:avLst/>
            <a:gdLst/>
            <a:ahLst/>
            <a:cxnLst/>
            <a:rect l="l" t="t" r="r" b="b"/>
            <a:pathLst>
              <a:path w="9142730" h="577850">
                <a:moveTo>
                  <a:pt x="9142730" y="0"/>
                </a:moveTo>
                <a:lnTo>
                  <a:pt x="0" y="0"/>
                </a:lnTo>
                <a:lnTo>
                  <a:pt x="0" y="577850"/>
                </a:lnTo>
                <a:lnTo>
                  <a:pt x="4572000" y="577850"/>
                </a:lnTo>
                <a:lnTo>
                  <a:pt x="9142730" y="577850"/>
                </a:lnTo>
                <a:lnTo>
                  <a:pt x="9142730" y="0"/>
                </a:lnTo>
                <a:close/>
              </a:path>
            </a:pathLst>
          </a:custGeom>
          <a:solidFill>
            <a:srgbClr val="FFFF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914"/>
            <a:ext cx="89623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21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BF0000"/>
                </a:solidFill>
              </a:rPr>
              <a:t>ТЕСТ</a:t>
            </a:r>
            <a:r>
              <a:rPr sz="3200" spc="-70" dirty="0">
                <a:solidFill>
                  <a:srgbClr val="BF0000"/>
                </a:solidFill>
              </a:rPr>
              <a:t> </a:t>
            </a:r>
            <a:r>
              <a:rPr sz="3200" dirty="0">
                <a:solidFill>
                  <a:srgbClr val="BF0000"/>
                </a:solidFill>
              </a:rPr>
              <a:t>№</a:t>
            </a:r>
            <a:r>
              <a:rPr sz="3200" spc="-70" dirty="0">
                <a:solidFill>
                  <a:srgbClr val="BF0000"/>
                </a:solidFill>
              </a:rPr>
              <a:t> </a:t>
            </a:r>
            <a:r>
              <a:rPr lang="uk-UA" sz="3200" spc="-50" dirty="0" smtClean="0">
                <a:solidFill>
                  <a:srgbClr val="BF0000"/>
                </a:solidFill>
              </a:rPr>
              <a:t>5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694690" y="828954"/>
            <a:ext cx="19164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Arial"/>
                <a:cs typeface="Arial"/>
              </a:rPr>
              <a:t>Державне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8690" y="828954"/>
            <a:ext cx="43681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06825" algn="l"/>
              </a:tabLst>
            </a:pPr>
            <a:r>
              <a:rPr sz="3200" spc="-10" dirty="0">
                <a:latin typeface="Arial"/>
                <a:cs typeface="Arial"/>
              </a:rPr>
              <a:t>регулювання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цін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4690" y="1316634"/>
            <a:ext cx="7609205" cy="3945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здійснюється</a:t>
            </a:r>
            <a:r>
              <a:rPr sz="3200" spc="1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на</a:t>
            </a:r>
            <a:r>
              <a:rPr sz="3200" spc="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ЛЗ</a:t>
            </a:r>
            <a:r>
              <a:rPr sz="3200" spc="1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і</a:t>
            </a:r>
            <a:r>
              <a:rPr sz="3200" spc="1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вироби</a:t>
            </a:r>
            <a:r>
              <a:rPr sz="3200" spc="1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медичного </a:t>
            </a:r>
            <a:r>
              <a:rPr sz="3200" dirty="0">
                <a:latin typeface="Arial"/>
                <a:cs typeface="Arial"/>
              </a:rPr>
              <a:t>призначення,</a:t>
            </a:r>
            <a:r>
              <a:rPr sz="3200" spc="-1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які</a:t>
            </a:r>
            <a:r>
              <a:rPr sz="3200" spc="-1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входять</a:t>
            </a:r>
            <a:r>
              <a:rPr sz="3200" spc="-2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до</a:t>
            </a:r>
            <a:r>
              <a:rPr sz="3200" spc="-15" dirty="0">
                <a:latin typeface="Arial"/>
                <a:cs typeface="Arial"/>
              </a:rPr>
              <a:t>  </a:t>
            </a:r>
            <a:r>
              <a:rPr sz="3200" spc="-10" dirty="0">
                <a:latin typeface="Arial"/>
                <a:cs typeface="Arial"/>
              </a:rPr>
              <a:t>переліків </a:t>
            </a:r>
            <a:r>
              <a:rPr sz="3200" dirty="0">
                <a:latin typeface="Arial"/>
                <a:cs typeface="Arial"/>
              </a:rPr>
              <a:t>(дві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відповіді):</a:t>
            </a:r>
            <a:endParaRPr sz="3200">
              <a:latin typeface="Arial"/>
              <a:cs typeface="Arial"/>
            </a:endParaRPr>
          </a:p>
          <a:p>
            <a:pPr marL="150495" marR="1488440">
              <a:lnSpc>
                <a:spcPct val="100000"/>
              </a:lnSpc>
              <a:spcBef>
                <a:spcPts val="2560"/>
              </a:spcBef>
            </a:pPr>
            <a:r>
              <a:rPr sz="2800" dirty="0">
                <a:latin typeface="Arial"/>
                <a:cs typeface="Arial"/>
              </a:rPr>
              <a:t>А)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Національний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перелік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ОЛЗ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і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ВМП </a:t>
            </a:r>
            <a:r>
              <a:rPr sz="2800" dirty="0">
                <a:latin typeface="Arial"/>
                <a:cs typeface="Arial"/>
              </a:rPr>
              <a:t>Б)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Бюджетний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перелік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ЛЗ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та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ВМП</a:t>
            </a:r>
            <a:endParaRPr sz="2800">
              <a:latin typeface="Arial"/>
              <a:cs typeface="Arial"/>
            </a:endParaRPr>
          </a:p>
          <a:p>
            <a:pPr marL="150495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В)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Перелік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безрецептурних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ЛЗ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та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ВМП</a:t>
            </a:r>
            <a:endParaRPr sz="2800">
              <a:latin typeface="Arial"/>
              <a:cs typeface="Arial"/>
            </a:endParaRPr>
          </a:p>
          <a:p>
            <a:pPr marL="150495" marR="117475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Г)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Обов'язковий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мінімальний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асортимент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ЛЗ </a:t>
            </a:r>
            <a:r>
              <a:rPr sz="2800" dirty="0">
                <a:latin typeface="Arial"/>
                <a:cs typeface="Arial"/>
              </a:rPr>
              <a:t>та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ВМП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630" y="1197254"/>
            <a:ext cx="8227059" cy="3944620"/>
          </a:xfrm>
          <a:custGeom>
            <a:avLst/>
            <a:gdLst/>
            <a:ahLst/>
            <a:cxnLst/>
            <a:rect l="l" t="t" r="r" b="b"/>
            <a:pathLst>
              <a:path w="8227059" h="3944620">
                <a:moveTo>
                  <a:pt x="8227060" y="0"/>
                </a:moveTo>
                <a:lnTo>
                  <a:pt x="0" y="0"/>
                </a:lnTo>
                <a:lnTo>
                  <a:pt x="0" y="3944620"/>
                </a:lnTo>
                <a:lnTo>
                  <a:pt x="4113530" y="3944620"/>
                </a:lnTo>
                <a:lnTo>
                  <a:pt x="8227060" y="3944620"/>
                </a:lnTo>
                <a:lnTo>
                  <a:pt x="82270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8630" y="1197254"/>
            <a:ext cx="8227059" cy="394462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4400">
              <a:latin typeface="Times New Roman"/>
              <a:cs typeface="Times New Roman"/>
            </a:endParaRPr>
          </a:p>
          <a:p>
            <a:pPr marL="2142490" marR="1983739" indent="281940">
              <a:lnSpc>
                <a:spcPct val="100000"/>
              </a:lnSpc>
            </a:pPr>
            <a:r>
              <a:rPr sz="4400" spc="-10" dirty="0">
                <a:solidFill>
                  <a:srgbClr val="BF0000"/>
                </a:solidFill>
              </a:rPr>
              <a:t>Референтне ціноутворення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4300" y="4150004"/>
            <a:ext cx="1151889" cy="92328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767" y="638771"/>
            <a:ext cx="7972425" cy="655955"/>
            <a:chOff x="679767" y="638771"/>
            <a:chExt cx="7972425" cy="65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530" y="663854"/>
              <a:ext cx="7961630" cy="6248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4530" y="663854"/>
              <a:ext cx="7962900" cy="626110"/>
            </a:xfrm>
            <a:custGeom>
              <a:avLst/>
              <a:gdLst/>
              <a:ahLst/>
              <a:cxnLst/>
              <a:rect l="l" t="t" r="r" b="b"/>
              <a:pathLst>
                <a:path w="7962900" h="626110">
                  <a:moveTo>
                    <a:pt x="0" y="626110"/>
                  </a:moveTo>
                  <a:lnTo>
                    <a:pt x="7962900" y="626110"/>
                  </a:lnTo>
                  <a:lnTo>
                    <a:pt x="7962900" y="0"/>
                  </a:lnTo>
                  <a:lnTo>
                    <a:pt x="0" y="0"/>
                  </a:lnTo>
                  <a:lnTo>
                    <a:pt x="0" y="6261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4530" y="663854"/>
              <a:ext cx="7962900" cy="626110"/>
            </a:xfrm>
            <a:custGeom>
              <a:avLst/>
              <a:gdLst/>
              <a:ahLst/>
              <a:cxnLst/>
              <a:rect l="l" t="t" r="r" b="b"/>
              <a:pathLst>
                <a:path w="7962900" h="626110">
                  <a:moveTo>
                    <a:pt x="0" y="0"/>
                  </a:moveTo>
                  <a:lnTo>
                    <a:pt x="7962900" y="0"/>
                  </a:lnTo>
                  <a:lnTo>
                    <a:pt x="7962900" y="626110"/>
                  </a:lnTo>
                  <a:lnTo>
                    <a:pt x="0" y="62611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9856" y="659193"/>
              <a:ext cx="7972425" cy="635635"/>
            </a:xfrm>
            <a:custGeom>
              <a:avLst/>
              <a:gdLst/>
              <a:ahLst/>
              <a:cxnLst/>
              <a:rect l="l" t="t" r="r" b="b"/>
              <a:pathLst>
                <a:path w="7972425" h="63563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7972425" h="635635">
                  <a:moveTo>
                    <a:pt x="7972234" y="630770"/>
                  </a:moveTo>
                  <a:lnTo>
                    <a:pt x="7970875" y="627468"/>
                  </a:lnTo>
                  <a:lnTo>
                    <a:pt x="7967573" y="626110"/>
                  </a:lnTo>
                  <a:lnTo>
                    <a:pt x="7964259" y="627468"/>
                  </a:lnTo>
                  <a:lnTo>
                    <a:pt x="7962900" y="630770"/>
                  </a:lnTo>
                  <a:lnTo>
                    <a:pt x="7964259" y="634085"/>
                  </a:lnTo>
                  <a:lnTo>
                    <a:pt x="7967573" y="635444"/>
                  </a:lnTo>
                  <a:lnTo>
                    <a:pt x="7970875" y="634085"/>
                  </a:lnTo>
                  <a:lnTo>
                    <a:pt x="7972234" y="63077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530" y="643534"/>
              <a:ext cx="7961630" cy="6248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4530" y="643534"/>
              <a:ext cx="7962900" cy="626110"/>
            </a:xfrm>
            <a:custGeom>
              <a:avLst/>
              <a:gdLst/>
              <a:ahLst/>
              <a:cxnLst/>
              <a:rect l="l" t="t" r="r" b="b"/>
              <a:pathLst>
                <a:path w="7962900" h="626110">
                  <a:moveTo>
                    <a:pt x="0" y="0"/>
                  </a:moveTo>
                  <a:lnTo>
                    <a:pt x="7962900" y="0"/>
                  </a:lnTo>
                  <a:lnTo>
                    <a:pt x="7962900" y="626110"/>
                  </a:lnTo>
                  <a:lnTo>
                    <a:pt x="0" y="62611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9856" y="638873"/>
              <a:ext cx="7972425" cy="635635"/>
            </a:xfrm>
            <a:custGeom>
              <a:avLst/>
              <a:gdLst/>
              <a:ahLst/>
              <a:cxnLst/>
              <a:rect l="l" t="t" r="r" b="b"/>
              <a:pathLst>
                <a:path w="7972425" h="63563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7972425" h="635635">
                  <a:moveTo>
                    <a:pt x="7972234" y="630770"/>
                  </a:moveTo>
                  <a:lnTo>
                    <a:pt x="7970875" y="627468"/>
                  </a:lnTo>
                  <a:lnTo>
                    <a:pt x="7967573" y="626110"/>
                  </a:lnTo>
                  <a:lnTo>
                    <a:pt x="7964259" y="627468"/>
                  </a:lnTo>
                  <a:lnTo>
                    <a:pt x="7962900" y="630770"/>
                  </a:lnTo>
                  <a:lnTo>
                    <a:pt x="7964259" y="634085"/>
                  </a:lnTo>
                  <a:lnTo>
                    <a:pt x="7967573" y="635444"/>
                  </a:lnTo>
                  <a:lnTo>
                    <a:pt x="7970875" y="634085"/>
                  </a:lnTo>
                  <a:lnTo>
                    <a:pt x="7972234" y="63077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4530" y="792124"/>
            <a:ext cx="7962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819">
              <a:lnSpc>
                <a:spcPct val="100000"/>
              </a:lnSpc>
              <a:spcBef>
                <a:spcPts val="100"/>
              </a:spcBef>
              <a:tabLst>
                <a:tab pos="1819275" algn="l"/>
              </a:tabLst>
            </a:pPr>
            <a:r>
              <a:rPr sz="2000" b="1" spc="-10" dirty="0">
                <a:solidFill>
                  <a:srgbClr val="BF0000"/>
                </a:solidFill>
                <a:latin typeface="Arial"/>
                <a:cs typeface="Arial"/>
              </a:rPr>
              <a:t>Країни</a:t>
            </a:r>
            <a:r>
              <a:rPr sz="2000" b="1" dirty="0">
                <a:solidFill>
                  <a:srgbClr val="BF0000"/>
                </a:solidFill>
                <a:latin typeface="Arial"/>
                <a:cs typeface="Arial"/>
              </a:rPr>
              <a:t>	з</a:t>
            </a:r>
            <a:r>
              <a:rPr sz="2000" b="1" spc="-8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F0000"/>
                </a:solidFill>
                <a:latin typeface="Arial"/>
                <a:cs typeface="Arial"/>
              </a:rPr>
              <a:t>референтною</a:t>
            </a:r>
            <a:r>
              <a:rPr sz="2000" b="1" spc="-7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F0000"/>
                </a:solidFill>
                <a:latin typeface="Arial"/>
                <a:cs typeface="Arial"/>
              </a:rPr>
              <a:t>системою</a:t>
            </a:r>
            <a:r>
              <a:rPr sz="2000" b="1" spc="-8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BF0000"/>
                </a:solidFill>
                <a:latin typeface="Arial"/>
                <a:cs typeface="Arial"/>
              </a:rPr>
              <a:t>ціноутворення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36474"/>
            <a:ext cx="9144000" cy="594360"/>
            <a:chOff x="0" y="36474"/>
            <a:chExt cx="9144000" cy="594360"/>
          </a:xfrm>
        </p:grpSpPr>
        <p:sp>
          <p:nvSpPr>
            <p:cNvPr id="12" name="object 12"/>
            <p:cNvSpPr/>
            <p:nvPr/>
          </p:nvSpPr>
          <p:spPr>
            <a:xfrm>
              <a:off x="0" y="59334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9143644" y="0"/>
                  </a:moveTo>
                  <a:lnTo>
                    <a:pt x="0" y="0"/>
                  </a:lnTo>
                  <a:lnTo>
                    <a:pt x="0" y="571499"/>
                  </a:lnTo>
                  <a:lnTo>
                    <a:pt x="9143644" y="571499"/>
                  </a:lnTo>
                  <a:lnTo>
                    <a:pt x="9143644" y="0"/>
                  </a:lnTo>
                  <a:close/>
                </a:path>
              </a:pathLst>
            </a:custGeom>
            <a:solidFill>
              <a:srgbClr val="000000">
                <a:alpha val="1154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36474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9143644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9143644" y="571500"/>
                  </a:lnTo>
                  <a:lnTo>
                    <a:pt x="9143644" y="0"/>
                  </a:lnTo>
                  <a:close/>
                </a:path>
              </a:pathLst>
            </a:custGeom>
            <a:solidFill>
              <a:srgbClr val="FFFF00">
                <a:alpha val="32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608455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solidFill>
                  <a:srgbClr val="252599"/>
                </a:solidFill>
              </a:rPr>
              <a:t>Референтне</a:t>
            </a:r>
            <a:r>
              <a:rPr sz="2800" spc="-90" dirty="0">
                <a:solidFill>
                  <a:srgbClr val="252599"/>
                </a:solidFill>
              </a:rPr>
              <a:t> </a:t>
            </a:r>
            <a:r>
              <a:rPr sz="2800" spc="-10" dirty="0">
                <a:solidFill>
                  <a:srgbClr val="252599"/>
                </a:solidFill>
              </a:rPr>
              <a:t>ціноутворення</a:t>
            </a:r>
            <a:r>
              <a:rPr sz="2800" spc="-90" dirty="0">
                <a:solidFill>
                  <a:srgbClr val="252599"/>
                </a:solidFill>
              </a:rPr>
              <a:t> </a:t>
            </a:r>
            <a:r>
              <a:rPr sz="2800" dirty="0">
                <a:solidFill>
                  <a:srgbClr val="252599"/>
                </a:solidFill>
              </a:rPr>
              <a:t>на</a:t>
            </a:r>
            <a:r>
              <a:rPr sz="2800" spc="-90" dirty="0">
                <a:solidFill>
                  <a:srgbClr val="252599"/>
                </a:solidFill>
              </a:rPr>
              <a:t> </a:t>
            </a:r>
            <a:r>
              <a:rPr sz="2800" spc="-25" dirty="0">
                <a:solidFill>
                  <a:srgbClr val="252599"/>
                </a:solidFill>
              </a:rPr>
              <a:t>ЛЗ</a:t>
            </a:r>
            <a:endParaRPr sz="2800"/>
          </a:p>
        </p:txBody>
      </p:sp>
      <p:sp>
        <p:nvSpPr>
          <p:cNvPr id="15" name="object 15"/>
          <p:cNvSpPr/>
          <p:nvPr/>
        </p:nvSpPr>
        <p:spPr>
          <a:xfrm>
            <a:off x="1038860" y="5590184"/>
            <a:ext cx="7062470" cy="360680"/>
          </a:xfrm>
          <a:custGeom>
            <a:avLst/>
            <a:gdLst/>
            <a:ahLst/>
            <a:cxnLst/>
            <a:rect l="l" t="t" r="r" b="b"/>
            <a:pathLst>
              <a:path w="7062470" h="360679">
                <a:moveTo>
                  <a:pt x="7062470" y="0"/>
                </a:moveTo>
                <a:lnTo>
                  <a:pt x="0" y="0"/>
                </a:lnTo>
                <a:lnTo>
                  <a:pt x="0" y="360680"/>
                </a:lnTo>
                <a:lnTo>
                  <a:pt x="3530600" y="360680"/>
                </a:lnTo>
                <a:lnTo>
                  <a:pt x="7062470" y="360680"/>
                </a:lnTo>
                <a:lnTo>
                  <a:pt x="70624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38860" y="5590184"/>
            <a:ext cx="7062470" cy="360680"/>
          </a:xfrm>
          <a:prstGeom prst="rect">
            <a:avLst/>
          </a:prstGeom>
          <a:ln w="93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632460">
              <a:lnSpc>
                <a:spcPct val="100000"/>
              </a:lnSpc>
              <a:spcBef>
                <a:spcPts val="360"/>
              </a:spcBef>
            </a:pP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У</a:t>
            </a:r>
            <a:r>
              <a:rPr sz="1800" spc="-35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29</a:t>
            </a:r>
            <a:r>
              <a:rPr sz="1800" spc="-35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країнах</a:t>
            </a:r>
            <a:r>
              <a:rPr sz="1800" spc="-30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ЕС</a:t>
            </a:r>
            <a:r>
              <a:rPr sz="1800" spc="-40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введено</a:t>
            </a:r>
            <a:r>
              <a:rPr sz="1800" spc="-35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референтне</a:t>
            </a:r>
            <a:r>
              <a:rPr sz="1800" spc="-40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99"/>
                </a:solidFill>
                <a:latin typeface="Times New Roman"/>
                <a:cs typeface="Times New Roman"/>
              </a:rPr>
              <a:t>ціноутворення</a:t>
            </a:r>
            <a:r>
              <a:rPr sz="1800" spc="-35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99"/>
                </a:solidFill>
                <a:latin typeface="Times New Roman"/>
                <a:cs typeface="Times New Roman"/>
              </a:rPr>
              <a:t>на</a:t>
            </a:r>
            <a:r>
              <a:rPr sz="1800" spc="-30" dirty="0">
                <a:solidFill>
                  <a:srgbClr val="25259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99"/>
                </a:solidFill>
                <a:latin typeface="Times New Roman"/>
                <a:cs typeface="Times New Roman"/>
              </a:rPr>
              <a:t>ЛЗ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828800"/>
            <a:ext cx="5715000" cy="353377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72" y="-3758"/>
            <a:ext cx="9152255" cy="578485"/>
            <a:chOff x="-4672" y="-3758"/>
            <a:chExt cx="9152255" cy="578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234"/>
              <a:ext cx="9143644" cy="5486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9964"/>
              <a:ext cx="9144000" cy="549910"/>
            </a:xfrm>
            <a:custGeom>
              <a:avLst/>
              <a:gdLst/>
              <a:ahLst/>
              <a:cxnLst/>
              <a:rect l="l" t="t" r="r" b="b"/>
              <a:pathLst>
                <a:path w="9144000" h="549910">
                  <a:moveTo>
                    <a:pt x="0" y="549909"/>
                  </a:moveTo>
                  <a:lnTo>
                    <a:pt x="9144000" y="54990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9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234"/>
              <a:ext cx="9142730" cy="548640"/>
            </a:xfrm>
            <a:custGeom>
              <a:avLst/>
              <a:gdLst/>
              <a:ahLst/>
              <a:cxnLst/>
              <a:rect l="l" t="t" r="r" b="b"/>
              <a:pathLst>
                <a:path w="9142730" h="548640">
                  <a:moveTo>
                    <a:pt x="4572000" y="548639"/>
                  </a:moveTo>
                  <a:lnTo>
                    <a:pt x="0" y="54863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48639"/>
                  </a:lnTo>
                  <a:lnTo>
                    <a:pt x="4572000" y="54863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9143644" cy="548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914"/>
              <a:ext cx="9142730" cy="548640"/>
            </a:xfrm>
            <a:custGeom>
              <a:avLst/>
              <a:gdLst/>
              <a:ahLst/>
              <a:cxnLst/>
              <a:rect l="l" t="t" r="r" b="b"/>
              <a:pathLst>
                <a:path w="9142730" h="548640">
                  <a:moveTo>
                    <a:pt x="4572000" y="548639"/>
                  </a:moveTo>
                  <a:lnTo>
                    <a:pt x="0" y="54863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548639"/>
                  </a:lnTo>
                  <a:lnTo>
                    <a:pt x="4572000" y="54863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38938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BF0000"/>
                </a:solidFill>
              </a:rPr>
              <a:t>ХАРАКТЕРИСТИКА</a:t>
            </a:r>
            <a:r>
              <a:rPr spc="-55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СИСТЕМИ</a:t>
            </a:r>
            <a:r>
              <a:rPr spc="-3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РЕФЕРЕНТНИХ</a:t>
            </a:r>
            <a:r>
              <a:rPr spc="-4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ЦІН</a:t>
            </a:r>
            <a:r>
              <a:rPr spc="-4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НА</a:t>
            </a:r>
            <a:r>
              <a:rPr spc="-35" dirty="0">
                <a:solidFill>
                  <a:srgbClr val="BF0000"/>
                </a:solidFill>
              </a:rPr>
              <a:t> </a:t>
            </a:r>
            <a:r>
              <a:rPr spc="-25" dirty="0">
                <a:solidFill>
                  <a:srgbClr val="BF0000"/>
                </a:solidFill>
              </a:rPr>
              <a:t>ЛЗ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55870" y="5244685"/>
            <a:ext cx="1506855" cy="744855"/>
            <a:chOff x="455870" y="5244685"/>
            <a:chExt cx="1506855" cy="744855"/>
          </a:xfrm>
        </p:grpSpPr>
        <p:sp>
          <p:nvSpPr>
            <p:cNvPr id="10" name="object 10"/>
            <p:cNvSpPr/>
            <p:nvPr/>
          </p:nvSpPr>
          <p:spPr>
            <a:xfrm>
              <a:off x="468630" y="5257444"/>
              <a:ext cx="1480820" cy="718820"/>
            </a:xfrm>
            <a:custGeom>
              <a:avLst/>
              <a:gdLst/>
              <a:ahLst/>
              <a:cxnLst/>
              <a:rect l="l" t="t" r="r" b="b"/>
              <a:pathLst>
                <a:path w="1480820" h="718820">
                  <a:moveTo>
                    <a:pt x="1372870" y="717550"/>
                  </a:moveTo>
                  <a:lnTo>
                    <a:pt x="106679" y="717550"/>
                  </a:lnTo>
                  <a:lnTo>
                    <a:pt x="113029" y="718819"/>
                  </a:lnTo>
                  <a:lnTo>
                    <a:pt x="1366520" y="718819"/>
                  </a:lnTo>
                  <a:lnTo>
                    <a:pt x="1372870" y="717550"/>
                  </a:lnTo>
                  <a:close/>
                </a:path>
                <a:path w="1480820" h="718820">
                  <a:moveTo>
                    <a:pt x="1372870" y="0"/>
                  </a:moveTo>
                  <a:lnTo>
                    <a:pt x="106679" y="0"/>
                  </a:lnTo>
                  <a:lnTo>
                    <a:pt x="93979" y="2540"/>
                  </a:lnTo>
                  <a:lnTo>
                    <a:pt x="88900" y="3809"/>
                  </a:lnTo>
                  <a:lnTo>
                    <a:pt x="82550" y="5080"/>
                  </a:lnTo>
                  <a:lnTo>
                    <a:pt x="76200" y="7619"/>
                  </a:lnTo>
                  <a:lnTo>
                    <a:pt x="71120" y="10159"/>
                  </a:lnTo>
                  <a:lnTo>
                    <a:pt x="64770" y="12700"/>
                  </a:lnTo>
                  <a:lnTo>
                    <a:pt x="59690" y="15240"/>
                  </a:lnTo>
                  <a:lnTo>
                    <a:pt x="54610" y="19050"/>
                  </a:lnTo>
                  <a:lnTo>
                    <a:pt x="48260" y="22859"/>
                  </a:lnTo>
                  <a:lnTo>
                    <a:pt x="43179" y="26669"/>
                  </a:lnTo>
                  <a:lnTo>
                    <a:pt x="39370" y="30480"/>
                  </a:lnTo>
                  <a:lnTo>
                    <a:pt x="34290" y="34290"/>
                  </a:lnTo>
                  <a:lnTo>
                    <a:pt x="30479" y="39369"/>
                  </a:lnTo>
                  <a:lnTo>
                    <a:pt x="25400" y="43180"/>
                  </a:lnTo>
                  <a:lnTo>
                    <a:pt x="22860" y="48259"/>
                  </a:lnTo>
                  <a:lnTo>
                    <a:pt x="19050" y="54609"/>
                  </a:lnTo>
                  <a:lnTo>
                    <a:pt x="15240" y="59690"/>
                  </a:lnTo>
                  <a:lnTo>
                    <a:pt x="12700" y="64769"/>
                  </a:lnTo>
                  <a:lnTo>
                    <a:pt x="10160" y="71119"/>
                  </a:lnTo>
                  <a:lnTo>
                    <a:pt x="7620" y="76200"/>
                  </a:lnTo>
                  <a:lnTo>
                    <a:pt x="5079" y="82550"/>
                  </a:lnTo>
                  <a:lnTo>
                    <a:pt x="3810" y="88900"/>
                  </a:lnTo>
                  <a:lnTo>
                    <a:pt x="1270" y="93980"/>
                  </a:lnTo>
                  <a:lnTo>
                    <a:pt x="1270" y="100330"/>
                  </a:lnTo>
                  <a:lnTo>
                    <a:pt x="0" y="106680"/>
                  </a:lnTo>
                  <a:lnTo>
                    <a:pt x="0" y="610869"/>
                  </a:lnTo>
                  <a:lnTo>
                    <a:pt x="1270" y="617219"/>
                  </a:lnTo>
                  <a:lnTo>
                    <a:pt x="1270" y="623569"/>
                  </a:lnTo>
                  <a:lnTo>
                    <a:pt x="3810" y="629919"/>
                  </a:lnTo>
                  <a:lnTo>
                    <a:pt x="5079" y="636269"/>
                  </a:lnTo>
                  <a:lnTo>
                    <a:pt x="7620" y="641350"/>
                  </a:lnTo>
                  <a:lnTo>
                    <a:pt x="10160" y="647700"/>
                  </a:lnTo>
                  <a:lnTo>
                    <a:pt x="12700" y="652780"/>
                  </a:lnTo>
                  <a:lnTo>
                    <a:pt x="15240" y="659130"/>
                  </a:lnTo>
                  <a:lnTo>
                    <a:pt x="22860" y="669290"/>
                  </a:lnTo>
                  <a:lnTo>
                    <a:pt x="25400" y="674369"/>
                  </a:lnTo>
                  <a:lnTo>
                    <a:pt x="43179" y="692150"/>
                  </a:lnTo>
                  <a:lnTo>
                    <a:pt x="48260" y="695960"/>
                  </a:lnTo>
                  <a:lnTo>
                    <a:pt x="54610" y="699769"/>
                  </a:lnTo>
                  <a:lnTo>
                    <a:pt x="59690" y="702310"/>
                  </a:lnTo>
                  <a:lnTo>
                    <a:pt x="64770" y="706119"/>
                  </a:lnTo>
                  <a:lnTo>
                    <a:pt x="71120" y="708660"/>
                  </a:lnTo>
                  <a:lnTo>
                    <a:pt x="76200" y="711200"/>
                  </a:lnTo>
                  <a:lnTo>
                    <a:pt x="82550" y="712469"/>
                  </a:lnTo>
                  <a:lnTo>
                    <a:pt x="88900" y="715010"/>
                  </a:lnTo>
                  <a:lnTo>
                    <a:pt x="93979" y="716280"/>
                  </a:lnTo>
                  <a:lnTo>
                    <a:pt x="100329" y="717550"/>
                  </a:lnTo>
                  <a:lnTo>
                    <a:pt x="1379220" y="717550"/>
                  </a:lnTo>
                  <a:lnTo>
                    <a:pt x="1391920" y="715010"/>
                  </a:lnTo>
                  <a:lnTo>
                    <a:pt x="1397000" y="712469"/>
                  </a:lnTo>
                  <a:lnTo>
                    <a:pt x="1409700" y="707390"/>
                  </a:lnTo>
                  <a:lnTo>
                    <a:pt x="1414780" y="704850"/>
                  </a:lnTo>
                  <a:lnTo>
                    <a:pt x="1421130" y="702310"/>
                  </a:lnTo>
                  <a:lnTo>
                    <a:pt x="1426209" y="698500"/>
                  </a:lnTo>
                  <a:lnTo>
                    <a:pt x="1431289" y="695960"/>
                  </a:lnTo>
                  <a:lnTo>
                    <a:pt x="1436370" y="692150"/>
                  </a:lnTo>
                  <a:lnTo>
                    <a:pt x="1440180" y="687069"/>
                  </a:lnTo>
                  <a:lnTo>
                    <a:pt x="1445259" y="683260"/>
                  </a:lnTo>
                  <a:lnTo>
                    <a:pt x="1449070" y="678180"/>
                  </a:lnTo>
                  <a:lnTo>
                    <a:pt x="1454150" y="674369"/>
                  </a:lnTo>
                  <a:lnTo>
                    <a:pt x="1457959" y="669290"/>
                  </a:lnTo>
                  <a:lnTo>
                    <a:pt x="1460500" y="664210"/>
                  </a:lnTo>
                  <a:lnTo>
                    <a:pt x="1464309" y="657860"/>
                  </a:lnTo>
                  <a:lnTo>
                    <a:pt x="1469389" y="647700"/>
                  </a:lnTo>
                  <a:lnTo>
                    <a:pt x="1474470" y="635000"/>
                  </a:lnTo>
                  <a:lnTo>
                    <a:pt x="1477009" y="629919"/>
                  </a:lnTo>
                  <a:lnTo>
                    <a:pt x="1479550" y="617219"/>
                  </a:lnTo>
                  <a:lnTo>
                    <a:pt x="1479550" y="610869"/>
                  </a:lnTo>
                  <a:lnTo>
                    <a:pt x="1480820" y="604519"/>
                  </a:lnTo>
                  <a:lnTo>
                    <a:pt x="1480820" y="598169"/>
                  </a:lnTo>
                  <a:lnTo>
                    <a:pt x="1479550" y="119380"/>
                  </a:lnTo>
                  <a:lnTo>
                    <a:pt x="1479550" y="106680"/>
                  </a:lnTo>
                  <a:lnTo>
                    <a:pt x="1477009" y="93980"/>
                  </a:lnTo>
                  <a:lnTo>
                    <a:pt x="1475739" y="88900"/>
                  </a:lnTo>
                  <a:lnTo>
                    <a:pt x="1474470" y="82550"/>
                  </a:lnTo>
                  <a:lnTo>
                    <a:pt x="1471930" y="76200"/>
                  </a:lnTo>
                  <a:lnTo>
                    <a:pt x="1469389" y="71119"/>
                  </a:lnTo>
                  <a:lnTo>
                    <a:pt x="1466850" y="64769"/>
                  </a:lnTo>
                  <a:lnTo>
                    <a:pt x="1464309" y="59690"/>
                  </a:lnTo>
                  <a:lnTo>
                    <a:pt x="1460500" y="54609"/>
                  </a:lnTo>
                  <a:lnTo>
                    <a:pt x="1456689" y="48259"/>
                  </a:lnTo>
                  <a:lnTo>
                    <a:pt x="1452880" y="43180"/>
                  </a:lnTo>
                  <a:lnTo>
                    <a:pt x="1449070" y="39369"/>
                  </a:lnTo>
                  <a:lnTo>
                    <a:pt x="1445259" y="34290"/>
                  </a:lnTo>
                  <a:lnTo>
                    <a:pt x="1440180" y="30480"/>
                  </a:lnTo>
                  <a:lnTo>
                    <a:pt x="1436370" y="26669"/>
                  </a:lnTo>
                  <a:lnTo>
                    <a:pt x="1431289" y="22859"/>
                  </a:lnTo>
                  <a:lnTo>
                    <a:pt x="1424939" y="19050"/>
                  </a:lnTo>
                  <a:lnTo>
                    <a:pt x="1419859" y="15240"/>
                  </a:lnTo>
                  <a:lnTo>
                    <a:pt x="1414780" y="12700"/>
                  </a:lnTo>
                  <a:lnTo>
                    <a:pt x="1408430" y="10159"/>
                  </a:lnTo>
                  <a:lnTo>
                    <a:pt x="1403350" y="7619"/>
                  </a:lnTo>
                  <a:lnTo>
                    <a:pt x="1397000" y="5080"/>
                  </a:lnTo>
                  <a:lnTo>
                    <a:pt x="1390650" y="3809"/>
                  </a:lnTo>
                  <a:lnTo>
                    <a:pt x="1385570" y="2540"/>
                  </a:lnTo>
                  <a:lnTo>
                    <a:pt x="1372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8630" y="5257444"/>
              <a:ext cx="1480820" cy="718820"/>
            </a:xfrm>
            <a:custGeom>
              <a:avLst/>
              <a:gdLst/>
              <a:ahLst/>
              <a:cxnLst/>
              <a:rect l="l" t="t" r="r" b="b"/>
              <a:pathLst>
                <a:path w="1480820" h="718820">
                  <a:moveTo>
                    <a:pt x="0" y="119380"/>
                  </a:moveTo>
                  <a:lnTo>
                    <a:pt x="0" y="113030"/>
                  </a:lnTo>
                  <a:lnTo>
                    <a:pt x="0" y="106680"/>
                  </a:lnTo>
                  <a:lnTo>
                    <a:pt x="1270" y="100330"/>
                  </a:lnTo>
                  <a:lnTo>
                    <a:pt x="1270" y="93980"/>
                  </a:lnTo>
                  <a:lnTo>
                    <a:pt x="3810" y="88900"/>
                  </a:lnTo>
                  <a:lnTo>
                    <a:pt x="5079" y="82550"/>
                  </a:lnTo>
                  <a:lnTo>
                    <a:pt x="7620" y="76200"/>
                  </a:lnTo>
                  <a:lnTo>
                    <a:pt x="10160" y="71119"/>
                  </a:lnTo>
                  <a:lnTo>
                    <a:pt x="12700" y="64769"/>
                  </a:lnTo>
                  <a:lnTo>
                    <a:pt x="15240" y="59690"/>
                  </a:lnTo>
                  <a:lnTo>
                    <a:pt x="19050" y="54609"/>
                  </a:lnTo>
                  <a:lnTo>
                    <a:pt x="22860" y="48259"/>
                  </a:lnTo>
                  <a:lnTo>
                    <a:pt x="25400" y="43180"/>
                  </a:lnTo>
                  <a:lnTo>
                    <a:pt x="30479" y="39369"/>
                  </a:lnTo>
                  <a:lnTo>
                    <a:pt x="34290" y="34290"/>
                  </a:lnTo>
                  <a:lnTo>
                    <a:pt x="39370" y="30480"/>
                  </a:lnTo>
                  <a:lnTo>
                    <a:pt x="43179" y="26669"/>
                  </a:lnTo>
                  <a:lnTo>
                    <a:pt x="48260" y="22859"/>
                  </a:lnTo>
                  <a:lnTo>
                    <a:pt x="54610" y="19050"/>
                  </a:lnTo>
                  <a:lnTo>
                    <a:pt x="59690" y="15240"/>
                  </a:lnTo>
                  <a:lnTo>
                    <a:pt x="64770" y="12700"/>
                  </a:lnTo>
                  <a:lnTo>
                    <a:pt x="71120" y="10159"/>
                  </a:lnTo>
                  <a:lnTo>
                    <a:pt x="76200" y="7619"/>
                  </a:lnTo>
                  <a:lnTo>
                    <a:pt x="82550" y="5080"/>
                  </a:lnTo>
                  <a:lnTo>
                    <a:pt x="88900" y="3809"/>
                  </a:lnTo>
                  <a:lnTo>
                    <a:pt x="93979" y="2540"/>
                  </a:lnTo>
                  <a:lnTo>
                    <a:pt x="100329" y="1269"/>
                  </a:lnTo>
                  <a:lnTo>
                    <a:pt x="106679" y="0"/>
                  </a:lnTo>
                  <a:lnTo>
                    <a:pt x="113029" y="0"/>
                  </a:lnTo>
                  <a:lnTo>
                    <a:pt x="119379" y="0"/>
                  </a:lnTo>
                  <a:lnTo>
                    <a:pt x="1360170" y="0"/>
                  </a:lnTo>
                  <a:lnTo>
                    <a:pt x="1366520" y="0"/>
                  </a:lnTo>
                  <a:lnTo>
                    <a:pt x="1372870" y="0"/>
                  </a:lnTo>
                  <a:lnTo>
                    <a:pt x="1379220" y="1269"/>
                  </a:lnTo>
                  <a:lnTo>
                    <a:pt x="1385570" y="2540"/>
                  </a:lnTo>
                  <a:lnTo>
                    <a:pt x="1390650" y="3809"/>
                  </a:lnTo>
                  <a:lnTo>
                    <a:pt x="1397000" y="5080"/>
                  </a:lnTo>
                  <a:lnTo>
                    <a:pt x="1403350" y="7619"/>
                  </a:lnTo>
                  <a:lnTo>
                    <a:pt x="1408430" y="10159"/>
                  </a:lnTo>
                  <a:lnTo>
                    <a:pt x="1414780" y="12700"/>
                  </a:lnTo>
                  <a:lnTo>
                    <a:pt x="1419859" y="15240"/>
                  </a:lnTo>
                  <a:lnTo>
                    <a:pt x="1424939" y="19050"/>
                  </a:lnTo>
                  <a:lnTo>
                    <a:pt x="1431289" y="22859"/>
                  </a:lnTo>
                  <a:lnTo>
                    <a:pt x="1436370" y="26669"/>
                  </a:lnTo>
                  <a:lnTo>
                    <a:pt x="1440180" y="30480"/>
                  </a:lnTo>
                  <a:lnTo>
                    <a:pt x="1445259" y="34290"/>
                  </a:lnTo>
                  <a:lnTo>
                    <a:pt x="1449070" y="39369"/>
                  </a:lnTo>
                  <a:lnTo>
                    <a:pt x="1452880" y="43180"/>
                  </a:lnTo>
                  <a:lnTo>
                    <a:pt x="1456689" y="48259"/>
                  </a:lnTo>
                  <a:lnTo>
                    <a:pt x="1460500" y="54609"/>
                  </a:lnTo>
                  <a:lnTo>
                    <a:pt x="1464309" y="59690"/>
                  </a:lnTo>
                  <a:lnTo>
                    <a:pt x="1466850" y="64769"/>
                  </a:lnTo>
                  <a:lnTo>
                    <a:pt x="1469389" y="71119"/>
                  </a:lnTo>
                  <a:lnTo>
                    <a:pt x="1471930" y="76200"/>
                  </a:lnTo>
                  <a:lnTo>
                    <a:pt x="1474470" y="82550"/>
                  </a:lnTo>
                  <a:lnTo>
                    <a:pt x="1475739" y="88900"/>
                  </a:lnTo>
                  <a:lnTo>
                    <a:pt x="1477009" y="93980"/>
                  </a:lnTo>
                  <a:lnTo>
                    <a:pt x="1478280" y="100330"/>
                  </a:lnTo>
                  <a:lnTo>
                    <a:pt x="1479550" y="106680"/>
                  </a:lnTo>
                  <a:lnTo>
                    <a:pt x="1479550" y="113030"/>
                  </a:lnTo>
                  <a:lnTo>
                    <a:pt x="1479550" y="119380"/>
                  </a:lnTo>
                  <a:lnTo>
                    <a:pt x="1480820" y="598169"/>
                  </a:lnTo>
                  <a:lnTo>
                    <a:pt x="1480820" y="604519"/>
                  </a:lnTo>
                  <a:lnTo>
                    <a:pt x="1479550" y="610869"/>
                  </a:lnTo>
                  <a:lnTo>
                    <a:pt x="1479550" y="617219"/>
                  </a:lnTo>
                  <a:lnTo>
                    <a:pt x="1478280" y="623569"/>
                  </a:lnTo>
                  <a:lnTo>
                    <a:pt x="1477009" y="629919"/>
                  </a:lnTo>
                  <a:lnTo>
                    <a:pt x="1474470" y="635000"/>
                  </a:lnTo>
                  <a:lnTo>
                    <a:pt x="1471930" y="641350"/>
                  </a:lnTo>
                  <a:lnTo>
                    <a:pt x="1469389" y="647700"/>
                  </a:lnTo>
                  <a:lnTo>
                    <a:pt x="1466850" y="652780"/>
                  </a:lnTo>
                  <a:lnTo>
                    <a:pt x="1464309" y="657860"/>
                  </a:lnTo>
                  <a:lnTo>
                    <a:pt x="1460500" y="664210"/>
                  </a:lnTo>
                  <a:lnTo>
                    <a:pt x="1457959" y="669290"/>
                  </a:lnTo>
                  <a:lnTo>
                    <a:pt x="1454150" y="674369"/>
                  </a:lnTo>
                  <a:lnTo>
                    <a:pt x="1449070" y="678180"/>
                  </a:lnTo>
                  <a:lnTo>
                    <a:pt x="1445259" y="683260"/>
                  </a:lnTo>
                  <a:lnTo>
                    <a:pt x="1440180" y="687069"/>
                  </a:lnTo>
                  <a:lnTo>
                    <a:pt x="1436370" y="692150"/>
                  </a:lnTo>
                  <a:lnTo>
                    <a:pt x="1431289" y="695960"/>
                  </a:lnTo>
                  <a:lnTo>
                    <a:pt x="1426209" y="698500"/>
                  </a:lnTo>
                  <a:lnTo>
                    <a:pt x="1421130" y="702310"/>
                  </a:lnTo>
                  <a:lnTo>
                    <a:pt x="1414780" y="704850"/>
                  </a:lnTo>
                  <a:lnTo>
                    <a:pt x="1409700" y="707390"/>
                  </a:lnTo>
                  <a:lnTo>
                    <a:pt x="1403350" y="709930"/>
                  </a:lnTo>
                  <a:lnTo>
                    <a:pt x="1397000" y="712469"/>
                  </a:lnTo>
                  <a:lnTo>
                    <a:pt x="1391920" y="715010"/>
                  </a:lnTo>
                  <a:lnTo>
                    <a:pt x="1385570" y="716280"/>
                  </a:lnTo>
                  <a:lnTo>
                    <a:pt x="1379220" y="717550"/>
                  </a:lnTo>
                  <a:lnTo>
                    <a:pt x="1372870" y="717550"/>
                  </a:lnTo>
                  <a:lnTo>
                    <a:pt x="1366520" y="718819"/>
                  </a:lnTo>
                  <a:lnTo>
                    <a:pt x="1360170" y="718819"/>
                  </a:lnTo>
                  <a:lnTo>
                    <a:pt x="119379" y="718819"/>
                  </a:lnTo>
                  <a:lnTo>
                    <a:pt x="113029" y="718819"/>
                  </a:lnTo>
                  <a:lnTo>
                    <a:pt x="106679" y="717550"/>
                  </a:lnTo>
                  <a:lnTo>
                    <a:pt x="100329" y="717550"/>
                  </a:lnTo>
                  <a:lnTo>
                    <a:pt x="93979" y="716280"/>
                  </a:lnTo>
                  <a:lnTo>
                    <a:pt x="88900" y="715010"/>
                  </a:lnTo>
                  <a:lnTo>
                    <a:pt x="82550" y="712469"/>
                  </a:lnTo>
                  <a:lnTo>
                    <a:pt x="76200" y="711200"/>
                  </a:lnTo>
                  <a:lnTo>
                    <a:pt x="71120" y="708660"/>
                  </a:lnTo>
                  <a:lnTo>
                    <a:pt x="64770" y="706119"/>
                  </a:lnTo>
                  <a:lnTo>
                    <a:pt x="59690" y="702310"/>
                  </a:lnTo>
                  <a:lnTo>
                    <a:pt x="34290" y="683260"/>
                  </a:lnTo>
                  <a:lnTo>
                    <a:pt x="30479" y="679450"/>
                  </a:lnTo>
                  <a:lnTo>
                    <a:pt x="25400" y="674369"/>
                  </a:lnTo>
                  <a:lnTo>
                    <a:pt x="22860" y="669290"/>
                  </a:lnTo>
                  <a:lnTo>
                    <a:pt x="19050" y="664210"/>
                  </a:lnTo>
                  <a:lnTo>
                    <a:pt x="15240" y="659130"/>
                  </a:lnTo>
                  <a:lnTo>
                    <a:pt x="12700" y="652780"/>
                  </a:lnTo>
                  <a:lnTo>
                    <a:pt x="10160" y="647700"/>
                  </a:lnTo>
                  <a:lnTo>
                    <a:pt x="7620" y="641350"/>
                  </a:lnTo>
                  <a:lnTo>
                    <a:pt x="5079" y="636269"/>
                  </a:lnTo>
                  <a:lnTo>
                    <a:pt x="3810" y="629919"/>
                  </a:lnTo>
                  <a:lnTo>
                    <a:pt x="1270" y="623569"/>
                  </a:lnTo>
                  <a:lnTo>
                    <a:pt x="1270" y="617219"/>
                  </a:lnTo>
                  <a:lnTo>
                    <a:pt x="0" y="610869"/>
                  </a:lnTo>
                  <a:lnTo>
                    <a:pt x="0" y="604519"/>
                  </a:lnTo>
                  <a:lnTo>
                    <a:pt x="0" y="599440"/>
                  </a:lnTo>
                  <a:lnTo>
                    <a:pt x="0" y="11938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5866" y="5244693"/>
              <a:ext cx="1506855" cy="744855"/>
            </a:xfrm>
            <a:custGeom>
              <a:avLst/>
              <a:gdLst/>
              <a:ahLst/>
              <a:cxnLst/>
              <a:rect l="l" t="t" r="r" b="b"/>
              <a:pathLst>
                <a:path w="1506855" h="74485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506855" h="744854">
                  <a:moveTo>
                    <a:pt x="1506334" y="731570"/>
                  </a:moveTo>
                  <a:lnTo>
                    <a:pt x="1502600" y="722553"/>
                  </a:lnTo>
                  <a:lnTo>
                    <a:pt x="1493583" y="718820"/>
                  </a:lnTo>
                  <a:lnTo>
                    <a:pt x="1484553" y="722553"/>
                  </a:lnTo>
                  <a:lnTo>
                    <a:pt x="1480820" y="731570"/>
                  </a:lnTo>
                  <a:lnTo>
                    <a:pt x="1484553" y="740600"/>
                  </a:lnTo>
                  <a:lnTo>
                    <a:pt x="1493583" y="744334"/>
                  </a:lnTo>
                  <a:lnTo>
                    <a:pt x="1502600" y="740600"/>
                  </a:lnTo>
                  <a:lnTo>
                    <a:pt x="1506334" y="73157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9270" y="5291734"/>
              <a:ext cx="1397000" cy="648970"/>
            </a:xfrm>
            <a:custGeom>
              <a:avLst/>
              <a:gdLst/>
              <a:ahLst/>
              <a:cxnLst/>
              <a:rect l="l" t="t" r="r" b="b"/>
              <a:pathLst>
                <a:path w="1397000" h="648970">
                  <a:moveTo>
                    <a:pt x="1397000" y="0"/>
                  </a:moveTo>
                  <a:lnTo>
                    <a:pt x="0" y="0"/>
                  </a:lnTo>
                  <a:lnTo>
                    <a:pt x="0" y="648970"/>
                  </a:lnTo>
                  <a:lnTo>
                    <a:pt x="698499" y="648970"/>
                  </a:lnTo>
                  <a:lnTo>
                    <a:pt x="1397000" y="648970"/>
                  </a:lnTo>
                  <a:lnTo>
                    <a:pt x="1397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9269" y="5291734"/>
            <a:ext cx="1397000" cy="64897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Функції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15602" y="5074246"/>
            <a:ext cx="1969135" cy="368935"/>
            <a:chOff x="2915602" y="5074246"/>
            <a:chExt cx="1969135" cy="368935"/>
          </a:xfrm>
        </p:grpSpPr>
        <p:sp>
          <p:nvSpPr>
            <p:cNvPr id="16" name="object 16"/>
            <p:cNvSpPr/>
            <p:nvPr/>
          </p:nvSpPr>
          <p:spPr>
            <a:xfrm>
              <a:off x="2928619" y="5087264"/>
              <a:ext cx="1943100" cy="342900"/>
            </a:xfrm>
            <a:custGeom>
              <a:avLst/>
              <a:gdLst/>
              <a:ahLst/>
              <a:cxnLst/>
              <a:rect l="l" t="t" r="r" b="b"/>
              <a:pathLst>
                <a:path w="1943100" h="342900">
                  <a:moveTo>
                    <a:pt x="0" y="0"/>
                  </a:moveTo>
                  <a:lnTo>
                    <a:pt x="1943100" y="0"/>
                  </a:lnTo>
                  <a:lnTo>
                    <a:pt x="1943100" y="342899"/>
                  </a:lnTo>
                  <a:lnTo>
                    <a:pt x="0" y="34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28619" y="5087264"/>
              <a:ext cx="1943100" cy="342900"/>
            </a:xfrm>
            <a:custGeom>
              <a:avLst/>
              <a:gdLst/>
              <a:ahLst/>
              <a:cxnLst/>
              <a:rect l="l" t="t" r="r" b="b"/>
              <a:pathLst>
                <a:path w="1943100" h="342900">
                  <a:moveTo>
                    <a:pt x="0" y="0"/>
                  </a:moveTo>
                  <a:lnTo>
                    <a:pt x="1943100" y="0"/>
                  </a:lnTo>
                  <a:lnTo>
                    <a:pt x="1943100" y="342899"/>
                  </a:lnTo>
                  <a:lnTo>
                    <a:pt x="0" y="342899"/>
                  </a:lnTo>
                  <a:lnTo>
                    <a:pt x="0" y="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5856" y="5074513"/>
              <a:ext cx="1969135" cy="368935"/>
            </a:xfrm>
            <a:custGeom>
              <a:avLst/>
              <a:gdLst/>
              <a:ahLst/>
              <a:cxnLst/>
              <a:rect l="l" t="t" r="r" b="b"/>
              <a:pathLst>
                <a:path w="1969135" h="3689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969135" h="368935">
                  <a:moveTo>
                    <a:pt x="1968614" y="355650"/>
                  </a:moveTo>
                  <a:lnTo>
                    <a:pt x="1964880" y="346633"/>
                  </a:lnTo>
                  <a:lnTo>
                    <a:pt x="1955863" y="342900"/>
                  </a:lnTo>
                  <a:lnTo>
                    <a:pt x="1946833" y="346633"/>
                  </a:lnTo>
                  <a:lnTo>
                    <a:pt x="1943100" y="355650"/>
                  </a:lnTo>
                  <a:lnTo>
                    <a:pt x="1946833" y="364680"/>
                  </a:lnTo>
                  <a:lnTo>
                    <a:pt x="1955863" y="368414"/>
                  </a:lnTo>
                  <a:lnTo>
                    <a:pt x="1964880" y="364680"/>
                  </a:lnTo>
                  <a:lnTo>
                    <a:pt x="1968614" y="35565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28619" y="5087264"/>
              <a:ext cx="1943100" cy="342900"/>
            </a:xfrm>
            <a:custGeom>
              <a:avLst/>
              <a:gdLst/>
              <a:ahLst/>
              <a:cxnLst/>
              <a:rect l="l" t="t" r="r" b="b"/>
              <a:pathLst>
                <a:path w="1943100" h="342900">
                  <a:moveTo>
                    <a:pt x="1943100" y="0"/>
                  </a:moveTo>
                  <a:lnTo>
                    <a:pt x="0" y="0"/>
                  </a:lnTo>
                  <a:lnTo>
                    <a:pt x="0" y="342899"/>
                  </a:lnTo>
                  <a:lnTo>
                    <a:pt x="971550" y="342899"/>
                  </a:lnTo>
                  <a:lnTo>
                    <a:pt x="1943100" y="342899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28619" y="5087264"/>
              <a:ext cx="1943100" cy="342900"/>
            </a:xfrm>
            <a:custGeom>
              <a:avLst/>
              <a:gdLst/>
              <a:ahLst/>
              <a:cxnLst/>
              <a:rect l="l" t="t" r="r" b="b"/>
              <a:pathLst>
                <a:path w="1943100" h="342900">
                  <a:moveTo>
                    <a:pt x="971550" y="342899"/>
                  </a:moveTo>
                  <a:lnTo>
                    <a:pt x="0" y="342899"/>
                  </a:lnTo>
                  <a:lnTo>
                    <a:pt x="0" y="0"/>
                  </a:lnTo>
                  <a:lnTo>
                    <a:pt x="1943100" y="0"/>
                  </a:lnTo>
                  <a:lnTo>
                    <a:pt x="1943100" y="342899"/>
                  </a:lnTo>
                  <a:lnTo>
                    <a:pt x="971550" y="342899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952174" y="5139334"/>
            <a:ext cx="19069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соціальна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15602" y="5485726"/>
            <a:ext cx="1872614" cy="368935"/>
            <a:chOff x="2915602" y="5485726"/>
            <a:chExt cx="1872614" cy="368935"/>
          </a:xfrm>
        </p:grpSpPr>
        <p:sp>
          <p:nvSpPr>
            <p:cNvPr id="23" name="object 23"/>
            <p:cNvSpPr/>
            <p:nvPr/>
          </p:nvSpPr>
          <p:spPr>
            <a:xfrm>
              <a:off x="2928619" y="5498744"/>
              <a:ext cx="1846580" cy="342900"/>
            </a:xfrm>
            <a:custGeom>
              <a:avLst/>
              <a:gdLst/>
              <a:ahLst/>
              <a:cxnLst/>
              <a:rect l="l" t="t" r="r" b="b"/>
              <a:pathLst>
                <a:path w="1846579" h="342900">
                  <a:moveTo>
                    <a:pt x="0" y="0"/>
                  </a:moveTo>
                  <a:lnTo>
                    <a:pt x="1846580" y="0"/>
                  </a:lnTo>
                  <a:lnTo>
                    <a:pt x="1846580" y="342900"/>
                  </a:lnTo>
                  <a:lnTo>
                    <a:pt x="0" y="34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28619" y="5498744"/>
              <a:ext cx="1846580" cy="342900"/>
            </a:xfrm>
            <a:custGeom>
              <a:avLst/>
              <a:gdLst/>
              <a:ahLst/>
              <a:cxnLst/>
              <a:rect l="l" t="t" r="r" b="b"/>
              <a:pathLst>
                <a:path w="1846579" h="342900">
                  <a:moveTo>
                    <a:pt x="0" y="0"/>
                  </a:moveTo>
                  <a:lnTo>
                    <a:pt x="1846580" y="0"/>
                  </a:lnTo>
                  <a:lnTo>
                    <a:pt x="1846580" y="342900"/>
                  </a:lnTo>
                  <a:lnTo>
                    <a:pt x="0" y="342900"/>
                  </a:lnTo>
                  <a:lnTo>
                    <a:pt x="0" y="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15856" y="5485993"/>
              <a:ext cx="1872614" cy="368935"/>
            </a:xfrm>
            <a:custGeom>
              <a:avLst/>
              <a:gdLst/>
              <a:ahLst/>
              <a:cxnLst/>
              <a:rect l="l" t="t" r="r" b="b"/>
              <a:pathLst>
                <a:path w="1872614" h="3689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872614" h="368935">
                  <a:moveTo>
                    <a:pt x="1872094" y="355650"/>
                  </a:moveTo>
                  <a:lnTo>
                    <a:pt x="1868360" y="346633"/>
                  </a:lnTo>
                  <a:lnTo>
                    <a:pt x="1859343" y="342900"/>
                  </a:lnTo>
                  <a:lnTo>
                    <a:pt x="1850313" y="346633"/>
                  </a:lnTo>
                  <a:lnTo>
                    <a:pt x="1846580" y="355650"/>
                  </a:lnTo>
                  <a:lnTo>
                    <a:pt x="1850313" y="364680"/>
                  </a:lnTo>
                  <a:lnTo>
                    <a:pt x="1859343" y="368414"/>
                  </a:lnTo>
                  <a:lnTo>
                    <a:pt x="1868360" y="364680"/>
                  </a:lnTo>
                  <a:lnTo>
                    <a:pt x="1872094" y="35565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28619" y="5498744"/>
              <a:ext cx="1845310" cy="342900"/>
            </a:xfrm>
            <a:custGeom>
              <a:avLst/>
              <a:gdLst/>
              <a:ahLst/>
              <a:cxnLst/>
              <a:rect l="l" t="t" r="r" b="b"/>
              <a:pathLst>
                <a:path w="1845310" h="342900">
                  <a:moveTo>
                    <a:pt x="1845309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923290" y="342900"/>
                  </a:lnTo>
                  <a:lnTo>
                    <a:pt x="1845309" y="342900"/>
                  </a:lnTo>
                  <a:lnTo>
                    <a:pt x="18453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28619" y="5498744"/>
              <a:ext cx="1845310" cy="342900"/>
            </a:xfrm>
            <a:custGeom>
              <a:avLst/>
              <a:gdLst/>
              <a:ahLst/>
              <a:cxnLst/>
              <a:rect l="l" t="t" r="r" b="b"/>
              <a:pathLst>
                <a:path w="1845310" h="342900">
                  <a:moveTo>
                    <a:pt x="923290" y="342900"/>
                  </a:moveTo>
                  <a:lnTo>
                    <a:pt x="0" y="342900"/>
                  </a:lnTo>
                  <a:lnTo>
                    <a:pt x="0" y="0"/>
                  </a:lnTo>
                  <a:lnTo>
                    <a:pt x="1845309" y="0"/>
                  </a:lnTo>
                  <a:lnTo>
                    <a:pt x="1845309" y="342900"/>
                  </a:lnTo>
                  <a:lnTo>
                    <a:pt x="923290" y="34290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952174" y="5550814"/>
            <a:ext cx="180911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економічна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030152" y="5232996"/>
            <a:ext cx="1872614" cy="370205"/>
            <a:chOff x="5030152" y="5232996"/>
            <a:chExt cx="1872614" cy="370205"/>
          </a:xfrm>
        </p:grpSpPr>
        <p:sp>
          <p:nvSpPr>
            <p:cNvPr id="30" name="object 30"/>
            <p:cNvSpPr/>
            <p:nvPr/>
          </p:nvSpPr>
          <p:spPr>
            <a:xfrm>
              <a:off x="5043170" y="5246014"/>
              <a:ext cx="1846580" cy="344170"/>
            </a:xfrm>
            <a:custGeom>
              <a:avLst/>
              <a:gdLst/>
              <a:ahLst/>
              <a:cxnLst/>
              <a:rect l="l" t="t" r="r" b="b"/>
              <a:pathLst>
                <a:path w="1846579" h="344170">
                  <a:moveTo>
                    <a:pt x="0" y="0"/>
                  </a:moveTo>
                  <a:lnTo>
                    <a:pt x="1846579" y="0"/>
                  </a:lnTo>
                  <a:lnTo>
                    <a:pt x="1846579" y="344169"/>
                  </a:lnTo>
                  <a:lnTo>
                    <a:pt x="0" y="344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43170" y="5246014"/>
              <a:ext cx="1846580" cy="344170"/>
            </a:xfrm>
            <a:custGeom>
              <a:avLst/>
              <a:gdLst/>
              <a:ahLst/>
              <a:cxnLst/>
              <a:rect l="l" t="t" r="r" b="b"/>
              <a:pathLst>
                <a:path w="1846579" h="344170">
                  <a:moveTo>
                    <a:pt x="0" y="0"/>
                  </a:moveTo>
                  <a:lnTo>
                    <a:pt x="1846579" y="0"/>
                  </a:lnTo>
                  <a:lnTo>
                    <a:pt x="1846579" y="344169"/>
                  </a:lnTo>
                  <a:lnTo>
                    <a:pt x="0" y="344169"/>
                  </a:lnTo>
                  <a:lnTo>
                    <a:pt x="0" y="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30406" y="5233263"/>
              <a:ext cx="1872614" cy="370205"/>
            </a:xfrm>
            <a:custGeom>
              <a:avLst/>
              <a:gdLst/>
              <a:ahLst/>
              <a:cxnLst/>
              <a:rect l="l" t="t" r="r" b="b"/>
              <a:pathLst>
                <a:path w="1872615" h="37020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872615" h="370204">
                  <a:moveTo>
                    <a:pt x="1872094" y="356920"/>
                  </a:moveTo>
                  <a:lnTo>
                    <a:pt x="1868360" y="347903"/>
                  </a:lnTo>
                  <a:lnTo>
                    <a:pt x="1859343" y="344170"/>
                  </a:lnTo>
                  <a:lnTo>
                    <a:pt x="1850313" y="347903"/>
                  </a:lnTo>
                  <a:lnTo>
                    <a:pt x="1846580" y="356920"/>
                  </a:lnTo>
                  <a:lnTo>
                    <a:pt x="1850313" y="365950"/>
                  </a:lnTo>
                  <a:lnTo>
                    <a:pt x="1859343" y="369684"/>
                  </a:lnTo>
                  <a:lnTo>
                    <a:pt x="1868360" y="365950"/>
                  </a:lnTo>
                  <a:lnTo>
                    <a:pt x="1872094" y="35692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43170" y="5246014"/>
              <a:ext cx="1845310" cy="344170"/>
            </a:xfrm>
            <a:custGeom>
              <a:avLst/>
              <a:gdLst/>
              <a:ahLst/>
              <a:cxnLst/>
              <a:rect l="l" t="t" r="r" b="b"/>
              <a:pathLst>
                <a:path w="1845309" h="344170">
                  <a:moveTo>
                    <a:pt x="1845309" y="0"/>
                  </a:moveTo>
                  <a:lnTo>
                    <a:pt x="0" y="0"/>
                  </a:lnTo>
                  <a:lnTo>
                    <a:pt x="0" y="344169"/>
                  </a:lnTo>
                  <a:lnTo>
                    <a:pt x="923289" y="344169"/>
                  </a:lnTo>
                  <a:lnTo>
                    <a:pt x="1845309" y="344169"/>
                  </a:lnTo>
                  <a:lnTo>
                    <a:pt x="18453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43170" y="5246014"/>
              <a:ext cx="1845310" cy="344170"/>
            </a:xfrm>
            <a:custGeom>
              <a:avLst/>
              <a:gdLst/>
              <a:ahLst/>
              <a:cxnLst/>
              <a:rect l="l" t="t" r="r" b="b"/>
              <a:pathLst>
                <a:path w="1845309" h="344170">
                  <a:moveTo>
                    <a:pt x="923289" y="344169"/>
                  </a:moveTo>
                  <a:lnTo>
                    <a:pt x="0" y="344169"/>
                  </a:lnTo>
                  <a:lnTo>
                    <a:pt x="0" y="0"/>
                  </a:lnTo>
                  <a:lnTo>
                    <a:pt x="1845309" y="0"/>
                  </a:lnTo>
                  <a:lnTo>
                    <a:pt x="1845309" y="344169"/>
                  </a:lnTo>
                  <a:lnTo>
                    <a:pt x="923289" y="344169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055928" y="5299354"/>
            <a:ext cx="18199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стимулююча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279330" y="968595"/>
            <a:ext cx="673735" cy="1257935"/>
            <a:chOff x="5279330" y="968595"/>
            <a:chExt cx="673735" cy="1257935"/>
          </a:xfrm>
        </p:grpSpPr>
        <p:sp>
          <p:nvSpPr>
            <p:cNvPr id="37" name="object 37"/>
            <p:cNvSpPr/>
            <p:nvPr/>
          </p:nvSpPr>
          <p:spPr>
            <a:xfrm>
              <a:off x="5292089" y="981354"/>
              <a:ext cx="647700" cy="1231900"/>
            </a:xfrm>
            <a:custGeom>
              <a:avLst/>
              <a:gdLst/>
              <a:ahLst/>
              <a:cxnLst/>
              <a:rect l="l" t="t" r="r" b="b"/>
              <a:pathLst>
                <a:path w="647700" h="1231900">
                  <a:moveTo>
                    <a:pt x="431800" y="0"/>
                  </a:moveTo>
                  <a:lnTo>
                    <a:pt x="0" y="0"/>
                  </a:lnTo>
                  <a:lnTo>
                    <a:pt x="0" y="1231900"/>
                  </a:lnTo>
                  <a:lnTo>
                    <a:pt x="431800" y="1231900"/>
                  </a:lnTo>
                  <a:lnTo>
                    <a:pt x="431800" y="896619"/>
                  </a:lnTo>
                  <a:lnTo>
                    <a:pt x="593602" y="896619"/>
                  </a:lnTo>
                  <a:lnTo>
                    <a:pt x="647700" y="615950"/>
                  </a:lnTo>
                  <a:lnTo>
                    <a:pt x="593602" y="335279"/>
                  </a:lnTo>
                  <a:lnTo>
                    <a:pt x="431800" y="335279"/>
                  </a:lnTo>
                  <a:lnTo>
                    <a:pt x="431800" y="0"/>
                  </a:lnTo>
                  <a:close/>
                </a:path>
                <a:path w="647700" h="1231900">
                  <a:moveTo>
                    <a:pt x="593602" y="896619"/>
                  </a:moveTo>
                  <a:lnTo>
                    <a:pt x="539750" y="896619"/>
                  </a:lnTo>
                  <a:lnTo>
                    <a:pt x="539750" y="1176019"/>
                  </a:lnTo>
                  <a:lnTo>
                    <a:pt x="593602" y="896619"/>
                  </a:lnTo>
                  <a:close/>
                </a:path>
                <a:path w="647700" h="1231900">
                  <a:moveTo>
                    <a:pt x="539750" y="55879"/>
                  </a:moveTo>
                  <a:lnTo>
                    <a:pt x="539750" y="335279"/>
                  </a:lnTo>
                  <a:lnTo>
                    <a:pt x="593602" y="335279"/>
                  </a:lnTo>
                  <a:lnTo>
                    <a:pt x="539750" y="55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92089" y="981354"/>
              <a:ext cx="647700" cy="1231900"/>
            </a:xfrm>
            <a:custGeom>
              <a:avLst/>
              <a:gdLst/>
              <a:ahLst/>
              <a:cxnLst/>
              <a:rect l="l" t="t" r="r" b="b"/>
              <a:pathLst>
                <a:path w="647700" h="1231900">
                  <a:moveTo>
                    <a:pt x="0" y="0"/>
                  </a:moveTo>
                  <a:lnTo>
                    <a:pt x="431800" y="0"/>
                  </a:lnTo>
                  <a:lnTo>
                    <a:pt x="431800" y="335279"/>
                  </a:lnTo>
                  <a:lnTo>
                    <a:pt x="539750" y="335279"/>
                  </a:lnTo>
                  <a:lnTo>
                    <a:pt x="539750" y="55879"/>
                  </a:lnTo>
                  <a:lnTo>
                    <a:pt x="647700" y="615950"/>
                  </a:lnTo>
                  <a:lnTo>
                    <a:pt x="539750" y="1176019"/>
                  </a:lnTo>
                  <a:lnTo>
                    <a:pt x="539750" y="896619"/>
                  </a:lnTo>
                  <a:lnTo>
                    <a:pt x="431800" y="896619"/>
                  </a:lnTo>
                  <a:lnTo>
                    <a:pt x="431800" y="1231900"/>
                  </a:lnTo>
                  <a:lnTo>
                    <a:pt x="0" y="1231900"/>
                  </a:lnTo>
                  <a:lnTo>
                    <a:pt x="0" y="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79326" y="968603"/>
              <a:ext cx="673735" cy="1257935"/>
            </a:xfrm>
            <a:custGeom>
              <a:avLst/>
              <a:gdLst/>
              <a:ahLst/>
              <a:cxnLst/>
              <a:rect l="l" t="t" r="r" b="b"/>
              <a:pathLst>
                <a:path w="673735" h="125793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673735" h="1257935">
                  <a:moveTo>
                    <a:pt x="673214" y="1244650"/>
                  </a:moveTo>
                  <a:lnTo>
                    <a:pt x="669480" y="1235633"/>
                  </a:lnTo>
                  <a:lnTo>
                    <a:pt x="660463" y="1231900"/>
                  </a:lnTo>
                  <a:lnTo>
                    <a:pt x="651433" y="1235633"/>
                  </a:lnTo>
                  <a:lnTo>
                    <a:pt x="647700" y="1244650"/>
                  </a:lnTo>
                  <a:lnTo>
                    <a:pt x="651433" y="1253680"/>
                  </a:lnTo>
                  <a:lnTo>
                    <a:pt x="660463" y="1257414"/>
                  </a:lnTo>
                  <a:lnTo>
                    <a:pt x="669480" y="1253680"/>
                  </a:lnTo>
                  <a:lnTo>
                    <a:pt x="673214" y="124465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508952" y="2648546"/>
            <a:ext cx="1506855" cy="746125"/>
            <a:chOff x="508952" y="2648546"/>
            <a:chExt cx="1506855" cy="746125"/>
          </a:xfrm>
        </p:grpSpPr>
        <p:sp>
          <p:nvSpPr>
            <p:cNvPr id="41" name="object 41"/>
            <p:cNvSpPr/>
            <p:nvPr/>
          </p:nvSpPr>
          <p:spPr>
            <a:xfrm>
              <a:off x="521970" y="266156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1374140" y="718819"/>
                  </a:moveTo>
                  <a:lnTo>
                    <a:pt x="106679" y="718819"/>
                  </a:lnTo>
                  <a:lnTo>
                    <a:pt x="114300" y="720089"/>
                  </a:lnTo>
                  <a:lnTo>
                    <a:pt x="1367790" y="720089"/>
                  </a:lnTo>
                  <a:lnTo>
                    <a:pt x="1374140" y="718819"/>
                  </a:lnTo>
                  <a:close/>
                </a:path>
                <a:path w="1480820" h="720089">
                  <a:moveTo>
                    <a:pt x="1372870" y="0"/>
                  </a:moveTo>
                  <a:lnTo>
                    <a:pt x="106679" y="0"/>
                  </a:lnTo>
                  <a:lnTo>
                    <a:pt x="101600" y="1269"/>
                  </a:lnTo>
                  <a:lnTo>
                    <a:pt x="82550" y="5079"/>
                  </a:lnTo>
                  <a:lnTo>
                    <a:pt x="77470" y="7619"/>
                  </a:lnTo>
                  <a:lnTo>
                    <a:pt x="71120" y="10159"/>
                  </a:lnTo>
                  <a:lnTo>
                    <a:pt x="66039" y="12700"/>
                  </a:lnTo>
                  <a:lnTo>
                    <a:pt x="59689" y="16509"/>
                  </a:lnTo>
                  <a:lnTo>
                    <a:pt x="54609" y="19050"/>
                  </a:lnTo>
                  <a:lnTo>
                    <a:pt x="39370" y="30479"/>
                  </a:lnTo>
                  <a:lnTo>
                    <a:pt x="35559" y="35559"/>
                  </a:lnTo>
                  <a:lnTo>
                    <a:pt x="30479" y="39369"/>
                  </a:lnTo>
                  <a:lnTo>
                    <a:pt x="19050" y="54609"/>
                  </a:lnTo>
                  <a:lnTo>
                    <a:pt x="16509" y="59689"/>
                  </a:lnTo>
                  <a:lnTo>
                    <a:pt x="12700" y="64769"/>
                  </a:lnTo>
                  <a:lnTo>
                    <a:pt x="10159" y="71119"/>
                  </a:lnTo>
                  <a:lnTo>
                    <a:pt x="7620" y="76200"/>
                  </a:lnTo>
                  <a:lnTo>
                    <a:pt x="6350" y="82550"/>
                  </a:lnTo>
                  <a:lnTo>
                    <a:pt x="3809" y="88900"/>
                  </a:lnTo>
                  <a:lnTo>
                    <a:pt x="2539" y="95250"/>
                  </a:lnTo>
                  <a:lnTo>
                    <a:pt x="1270" y="100329"/>
                  </a:lnTo>
                  <a:lnTo>
                    <a:pt x="1270" y="106679"/>
                  </a:lnTo>
                  <a:lnTo>
                    <a:pt x="0" y="113029"/>
                  </a:lnTo>
                  <a:lnTo>
                    <a:pt x="0" y="607059"/>
                  </a:lnTo>
                  <a:lnTo>
                    <a:pt x="1270" y="613409"/>
                  </a:lnTo>
                  <a:lnTo>
                    <a:pt x="1270" y="619759"/>
                  </a:lnTo>
                  <a:lnTo>
                    <a:pt x="2539" y="624839"/>
                  </a:lnTo>
                  <a:lnTo>
                    <a:pt x="3809" y="631189"/>
                  </a:lnTo>
                  <a:lnTo>
                    <a:pt x="6350" y="637539"/>
                  </a:lnTo>
                  <a:lnTo>
                    <a:pt x="7620" y="643889"/>
                  </a:lnTo>
                  <a:lnTo>
                    <a:pt x="10159" y="648969"/>
                  </a:lnTo>
                  <a:lnTo>
                    <a:pt x="13970" y="655319"/>
                  </a:lnTo>
                  <a:lnTo>
                    <a:pt x="19050" y="665479"/>
                  </a:lnTo>
                  <a:lnTo>
                    <a:pt x="30479" y="680719"/>
                  </a:lnTo>
                  <a:lnTo>
                    <a:pt x="39370" y="689609"/>
                  </a:lnTo>
                  <a:lnTo>
                    <a:pt x="59689" y="704850"/>
                  </a:lnTo>
                  <a:lnTo>
                    <a:pt x="66039" y="707389"/>
                  </a:lnTo>
                  <a:lnTo>
                    <a:pt x="71120" y="709929"/>
                  </a:lnTo>
                  <a:lnTo>
                    <a:pt x="77470" y="712469"/>
                  </a:lnTo>
                  <a:lnTo>
                    <a:pt x="82550" y="713739"/>
                  </a:lnTo>
                  <a:lnTo>
                    <a:pt x="88900" y="716279"/>
                  </a:lnTo>
                  <a:lnTo>
                    <a:pt x="101600" y="718819"/>
                  </a:lnTo>
                  <a:lnTo>
                    <a:pt x="1380490" y="718819"/>
                  </a:lnTo>
                  <a:lnTo>
                    <a:pt x="1385570" y="717550"/>
                  </a:lnTo>
                  <a:lnTo>
                    <a:pt x="1391920" y="716279"/>
                  </a:lnTo>
                  <a:lnTo>
                    <a:pt x="1398270" y="713739"/>
                  </a:lnTo>
                  <a:lnTo>
                    <a:pt x="1404620" y="712469"/>
                  </a:lnTo>
                  <a:lnTo>
                    <a:pt x="1409700" y="709929"/>
                  </a:lnTo>
                  <a:lnTo>
                    <a:pt x="1416050" y="707389"/>
                  </a:lnTo>
                  <a:lnTo>
                    <a:pt x="1421130" y="703579"/>
                  </a:lnTo>
                  <a:lnTo>
                    <a:pt x="1426210" y="701039"/>
                  </a:lnTo>
                  <a:lnTo>
                    <a:pt x="1441450" y="689609"/>
                  </a:lnTo>
                  <a:lnTo>
                    <a:pt x="1445260" y="684529"/>
                  </a:lnTo>
                  <a:lnTo>
                    <a:pt x="1450340" y="680719"/>
                  </a:lnTo>
                  <a:lnTo>
                    <a:pt x="1461770" y="665479"/>
                  </a:lnTo>
                  <a:lnTo>
                    <a:pt x="1464310" y="660400"/>
                  </a:lnTo>
                  <a:lnTo>
                    <a:pt x="1468120" y="654050"/>
                  </a:lnTo>
                  <a:lnTo>
                    <a:pt x="1470660" y="648969"/>
                  </a:lnTo>
                  <a:lnTo>
                    <a:pt x="1473200" y="642619"/>
                  </a:lnTo>
                  <a:lnTo>
                    <a:pt x="1474470" y="637539"/>
                  </a:lnTo>
                  <a:lnTo>
                    <a:pt x="1477010" y="631189"/>
                  </a:lnTo>
                  <a:lnTo>
                    <a:pt x="1479550" y="618489"/>
                  </a:lnTo>
                  <a:lnTo>
                    <a:pt x="1479550" y="613409"/>
                  </a:lnTo>
                  <a:lnTo>
                    <a:pt x="1480820" y="605789"/>
                  </a:lnTo>
                  <a:lnTo>
                    <a:pt x="1480820" y="113029"/>
                  </a:lnTo>
                  <a:lnTo>
                    <a:pt x="1479550" y="106679"/>
                  </a:lnTo>
                  <a:lnTo>
                    <a:pt x="1479550" y="100329"/>
                  </a:lnTo>
                  <a:lnTo>
                    <a:pt x="1478280" y="95250"/>
                  </a:lnTo>
                  <a:lnTo>
                    <a:pt x="1477010" y="88900"/>
                  </a:lnTo>
                  <a:lnTo>
                    <a:pt x="1474470" y="82550"/>
                  </a:lnTo>
                  <a:lnTo>
                    <a:pt x="1473200" y="76200"/>
                  </a:lnTo>
                  <a:lnTo>
                    <a:pt x="1470660" y="71119"/>
                  </a:lnTo>
                  <a:lnTo>
                    <a:pt x="1468120" y="64769"/>
                  </a:lnTo>
                  <a:lnTo>
                    <a:pt x="1464310" y="59689"/>
                  </a:lnTo>
                  <a:lnTo>
                    <a:pt x="1461770" y="54609"/>
                  </a:lnTo>
                  <a:lnTo>
                    <a:pt x="1450340" y="39369"/>
                  </a:lnTo>
                  <a:lnTo>
                    <a:pt x="1445260" y="35559"/>
                  </a:lnTo>
                  <a:lnTo>
                    <a:pt x="1441450" y="30479"/>
                  </a:lnTo>
                  <a:lnTo>
                    <a:pt x="1426210" y="19050"/>
                  </a:lnTo>
                  <a:lnTo>
                    <a:pt x="1421130" y="16509"/>
                  </a:lnTo>
                  <a:lnTo>
                    <a:pt x="1414780" y="12700"/>
                  </a:lnTo>
                  <a:lnTo>
                    <a:pt x="1409700" y="10159"/>
                  </a:lnTo>
                  <a:lnTo>
                    <a:pt x="1403350" y="7619"/>
                  </a:lnTo>
                  <a:lnTo>
                    <a:pt x="1398270" y="5079"/>
                  </a:lnTo>
                  <a:lnTo>
                    <a:pt x="1372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1970" y="266156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0" y="119379"/>
                  </a:moveTo>
                  <a:lnTo>
                    <a:pt x="0" y="113029"/>
                  </a:lnTo>
                  <a:lnTo>
                    <a:pt x="1270" y="106679"/>
                  </a:lnTo>
                  <a:lnTo>
                    <a:pt x="1270" y="100329"/>
                  </a:lnTo>
                  <a:lnTo>
                    <a:pt x="2539" y="95250"/>
                  </a:lnTo>
                  <a:lnTo>
                    <a:pt x="3809" y="88900"/>
                  </a:lnTo>
                  <a:lnTo>
                    <a:pt x="6350" y="82550"/>
                  </a:lnTo>
                  <a:lnTo>
                    <a:pt x="7620" y="76200"/>
                  </a:lnTo>
                  <a:lnTo>
                    <a:pt x="10159" y="71119"/>
                  </a:lnTo>
                  <a:lnTo>
                    <a:pt x="12700" y="64769"/>
                  </a:lnTo>
                  <a:lnTo>
                    <a:pt x="16509" y="59689"/>
                  </a:lnTo>
                  <a:lnTo>
                    <a:pt x="19050" y="54609"/>
                  </a:lnTo>
                  <a:lnTo>
                    <a:pt x="22859" y="49529"/>
                  </a:lnTo>
                  <a:lnTo>
                    <a:pt x="26670" y="44450"/>
                  </a:lnTo>
                  <a:lnTo>
                    <a:pt x="30479" y="39369"/>
                  </a:lnTo>
                  <a:lnTo>
                    <a:pt x="35559" y="35559"/>
                  </a:lnTo>
                  <a:lnTo>
                    <a:pt x="39370" y="30479"/>
                  </a:lnTo>
                  <a:lnTo>
                    <a:pt x="44450" y="26669"/>
                  </a:lnTo>
                  <a:lnTo>
                    <a:pt x="49529" y="22859"/>
                  </a:lnTo>
                  <a:lnTo>
                    <a:pt x="54609" y="19050"/>
                  </a:lnTo>
                  <a:lnTo>
                    <a:pt x="59689" y="16509"/>
                  </a:lnTo>
                  <a:lnTo>
                    <a:pt x="66039" y="12700"/>
                  </a:lnTo>
                  <a:lnTo>
                    <a:pt x="71120" y="10159"/>
                  </a:lnTo>
                  <a:lnTo>
                    <a:pt x="77470" y="7619"/>
                  </a:lnTo>
                  <a:lnTo>
                    <a:pt x="82550" y="5079"/>
                  </a:lnTo>
                  <a:lnTo>
                    <a:pt x="88900" y="3809"/>
                  </a:lnTo>
                  <a:lnTo>
                    <a:pt x="95250" y="2539"/>
                  </a:lnTo>
                  <a:lnTo>
                    <a:pt x="101600" y="1269"/>
                  </a:lnTo>
                  <a:lnTo>
                    <a:pt x="106679" y="0"/>
                  </a:lnTo>
                  <a:lnTo>
                    <a:pt x="114300" y="0"/>
                  </a:lnTo>
                  <a:lnTo>
                    <a:pt x="119379" y="0"/>
                  </a:lnTo>
                  <a:lnTo>
                    <a:pt x="1361440" y="0"/>
                  </a:lnTo>
                  <a:lnTo>
                    <a:pt x="1366520" y="0"/>
                  </a:lnTo>
                  <a:lnTo>
                    <a:pt x="1372870" y="0"/>
                  </a:lnTo>
                  <a:lnTo>
                    <a:pt x="1379220" y="1269"/>
                  </a:lnTo>
                  <a:lnTo>
                    <a:pt x="1385570" y="2539"/>
                  </a:lnTo>
                  <a:lnTo>
                    <a:pt x="1391920" y="3809"/>
                  </a:lnTo>
                  <a:lnTo>
                    <a:pt x="1398270" y="5079"/>
                  </a:lnTo>
                  <a:lnTo>
                    <a:pt x="1403350" y="7619"/>
                  </a:lnTo>
                  <a:lnTo>
                    <a:pt x="1409700" y="10159"/>
                  </a:lnTo>
                  <a:lnTo>
                    <a:pt x="1414780" y="12700"/>
                  </a:lnTo>
                  <a:lnTo>
                    <a:pt x="1421130" y="16509"/>
                  </a:lnTo>
                  <a:lnTo>
                    <a:pt x="1426210" y="19050"/>
                  </a:lnTo>
                  <a:lnTo>
                    <a:pt x="1431290" y="22859"/>
                  </a:lnTo>
                  <a:lnTo>
                    <a:pt x="1436370" y="26669"/>
                  </a:lnTo>
                  <a:lnTo>
                    <a:pt x="1441450" y="30479"/>
                  </a:lnTo>
                  <a:lnTo>
                    <a:pt x="1445260" y="35559"/>
                  </a:lnTo>
                  <a:lnTo>
                    <a:pt x="1450340" y="39369"/>
                  </a:lnTo>
                  <a:lnTo>
                    <a:pt x="1454150" y="44450"/>
                  </a:lnTo>
                  <a:lnTo>
                    <a:pt x="1457960" y="49529"/>
                  </a:lnTo>
                  <a:lnTo>
                    <a:pt x="1461770" y="54609"/>
                  </a:lnTo>
                  <a:lnTo>
                    <a:pt x="1464310" y="59689"/>
                  </a:lnTo>
                  <a:lnTo>
                    <a:pt x="1468120" y="64769"/>
                  </a:lnTo>
                  <a:lnTo>
                    <a:pt x="1470660" y="71119"/>
                  </a:lnTo>
                  <a:lnTo>
                    <a:pt x="1473200" y="76200"/>
                  </a:lnTo>
                  <a:lnTo>
                    <a:pt x="1474470" y="82550"/>
                  </a:lnTo>
                  <a:lnTo>
                    <a:pt x="1477010" y="88900"/>
                  </a:lnTo>
                  <a:lnTo>
                    <a:pt x="1478280" y="95250"/>
                  </a:lnTo>
                  <a:lnTo>
                    <a:pt x="1479550" y="100329"/>
                  </a:lnTo>
                  <a:lnTo>
                    <a:pt x="1479550" y="106679"/>
                  </a:lnTo>
                  <a:lnTo>
                    <a:pt x="1480820" y="113029"/>
                  </a:lnTo>
                  <a:lnTo>
                    <a:pt x="1480820" y="119379"/>
                  </a:lnTo>
                  <a:lnTo>
                    <a:pt x="1480820" y="600709"/>
                  </a:lnTo>
                  <a:lnTo>
                    <a:pt x="1480820" y="605789"/>
                  </a:lnTo>
                  <a:lnTo>
                    <a:pt x="1479550" y="613409"/>
                  </a:lnTo>
                  <a:lnTo>
                    <a:pt x="1479550" y="618489"/>
                  </a:lnTo>
                  <a:lnTo>
                    <a:pt x="1478280" y="624839"/>
                  </a:lnTo>
                  <a:lnTo>
                    <a:pt x="1477010" y="631189"/>
                  </a:lnTo>
                  <a:lnTo>
                    <a:pt x="1474470" y="637539"/>
                  </a:lnTo>
                  <a:lnTo>
                    <a:pt x="1473200" y="642619"/>
                  </a:lnTo>
                  <a:lnTo>
                    <a:pt x="1470660" y="648969"/>
                  </a:lnTo>
                  <a:lnTo>
                    <a:pt x="1468120" y="654050"/>
                  </a:lnTo>
                  <a:lnTo>
                    <a:pt x="1464310" y="660400"/>
                  </a:lnTo>
                  <a:lnTo>
                    <a:pt x="1461770" y="665479"/>
                  </a:lnTo>
                  <a:lnTo>
                    <a:pt x="1457960" y="670559"/>
                  </a:lnTo>
                  <a:lnTo>
                    <a:pt x="1454150" y="675639"/>
                  </a:lnTo>
                  <a:lnTo>
                    <a:pt x="1450340" y="680719"/>
                  </a:lnTo>
                  <a:lnTo>
                    <a:pt x="1445260" y="684529"/>
                  </a:lnTo>
                  <a:lnTo>
                    <a:pt x="1441450" y="689609"/>
                  </a:lnTo>
                  <a:lnTo>
                    <a:pt x="1436370" y="693419"/>
                  </a:lnTo>
                  <a:lnTo>
                    <a:pt x="1431290" y="697229"/>
                  </a:lnTo>
                  <a:lnTo>
                    <a:pt x="1426210" y="701039"/>
                  </a:lnTo>
                  <a:lnTo>
                    <a:pt x="1421130" y="703579"/>
                  </a:lnTo>
                  <a:lnTo>
                    <a:pt x="1416050" y="707389"/>
                  </a:lnTo>
                  <a:lnTo>
                    <a:pt x="1409700" y="709929"/>
                  </a:lnTo>
                  <a:lnTo>
                    <a:pt x="1404620" y="712469"/>
                  </a:lnTo>
                  <a:lnTo>
                    <a:pt x="1398270" y="713739"/>
                  </a:lnTo>
                  <a:lnTo>
                    <a:pt x="1391920" y="716279"/>
                  </a:lnTo>
                  <a:lnTo>
                    <a:pt x="1385570" y="717550"/>
                  </a:lnTo>
                  <a:lnTo>
                    <a:pt x="1380490" y="718819"/>
                  </a:lnTo>
                  <a:lnTo>
                    <a:pt x="1374140" y="718819"/>
                  </a:lnTo>
                  <a:lnTo>
                    <a:pt x="1367790" y="720089"/>
                  </a:lnTo>
                  <a:lnTo>
                    <a:pt x="1361440" y="720089"/>
                  </a:lnTo>
                  <a:lnTo>
                    <a:pt x="119379" y="720089"/>
                  </a:lnTo>
                  <a:lnTo>
                    <a:pt x="114300" y="720089"/>
                  </a:lnTo>
                  <a:lnTo>
                    <a:pt x="106679" y="718819"/>
                  </a:lnTo>
                  <a:lnTo>
                    <a:pt x="101600" y="718819"/>
                  </a:lnTo>
                  <a:lnTo>
                    <a:pt x="95250" y="717550"/>
                  </a:lnTo>
                  <a:lnTo>
                    <a:pt x="88900" y="716279"/>
                  </a:lnTo>
                  <a:lnTo>
                    <a:pt x="82550" y="713739"/>
                  </a:lnTo>
                  <a:lnTo>
                    <a:pt x="77470" y="712469"/>
                  </a:lnTo>
                  <a:lnTo>
                    <a:pt x="71120" y="709929"/>
                  </a:lnTo>
                  <a:lnTo>
                    <a:pt x="66039" y="707389"/>
                  </a:lnTo>
                  <a:lnTo>
                    <a:pt x="59689" y="704850"/>
                  </a:lnTo>
                  <a:lnTo>
                    <a:pt x="54609" y="701039"/>
                  </a:lnTo>
                  <a:lnTo>
                    <a:pt x="49529" y="697229"/>
                  </a:lnTo>
                  <a:lnTo>
                    <a:pt x="44450" y="693419"/>
                  </a:lnTo>
                  <a:lnTo>
                    <a:pt x="39370" y="689609"/>
                  </a:lnTo>
                  <a:lnTo>
                    <a:pt x="35559" y="685800"/>
                  </a:lnTo>
                  <a:lnTo>
                    <a:pt x="30479" y="680719"/>
                  </a:lnTo>
                  <a:lnTo>
                    <a:pt x="26670" y="675639"/>
                  </a:lnTo>
                  <a:lnTo>
                    <a:pt x="22859" y="670559"/>
                  </a:lnTo>
                  <a:lnTo>
                    <a:pt x="19050" y="665479"/>
                  </a:lnTo>
                  <a:lnTo>
                    <a:pt x="16509" y="660400"/>
                  </a:lnTo>
                  <a:lnTo>
                    <a:pt x="13970" y="655319"/>
                  </a:lnTo>
                  <a:lnTo>
                    <a:pt x="10159" y="648969"/>
                  </a:lnTo>
                  <a:lnTo>
                    <a:pt x="7620" y="643889"/>
                  </a:lnTo>
                  <a:lnTo>
                    <a:pt x="6350" y="637539"/>
                  </a:lnTo>
                  <a:lnTo>
                    <a:pt x="3809" y="631189"/>
                  </a:lnTo>
                  <a:lnTo>
                    <a:pt x="2539" y="624839"/>
                  </a:lnTo>
                  <a:lnTo>
                    <a:pt x="1270" y="619759"/>
                  </a:lnTo>
                  <a:lnTo>
                    <a:pt x="1270" y="613409"/>
                  </a:lnTo>
                  <a:lnTo>
                    <a:pt x="0" y="607059"/>
                  </a:lnTo>
                  <a:lnTo>
                    <a:pt x="0" y="600709"/>
                  </a:lnTo>
                  <a:lnTo>
                    <a:pt x="0" y="119379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9206" y="2648813"/>
              <a:ext cx="1506855" cy="746125"/>
            </a:xfrm>
            <a:custGeom>
              <a:avLst/>
              <a:gdLst/>
              <a:ahLst/>
              <a:cxnLst/>
              <a:rect l="l" t="t" r="r" b="b"/>
              <a:pathLst>
                <a:path w="1506855" h="74612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506855" h="746125">
                  <a:moveTo>
                    <a:pt x="1506334" y="732840"/>
                  </a:moveTo>
                  <a:lnTo>
                    <a:pt x="1502600" y="723823"/>
                  </a:lnTo>
                  <a:lnTo>
                    <a:pt x="1493583" y="720090"/>
                  </a:lnTo>
                  <a:lnTo>
                    <a:pt x="1484553" y="723823"/>
                  </a:lnTo>
                  <a:lnTo>
                    <a:pt x="1480820" y="732840"/>
                  </a:lnTo>
                  <a:lnTo>
                    <a:pt x="1484553" y="741870"/>
                  </a:lnTo>
                  <a:lnTo>
                    <a:pt x="1493583" y="745604"/>
                  </a:lnTo>
                  <a:lnTo>
                    <a:pt x="1502600" y="741870"/>
                  </a:lnTo>
                  <a:lnTo>
                    <a:pt x="1506334" y="73284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3880" y="2695854"/>
              <a:ext cx="1395730" cy="650240"/>
            </a:xfrm>
            <a:custGeom>
              <a:avLst/>
              <a:gdLst/>
              <a:ahLst/>
              <a:cxnLst/>
              <a:rect l="l" t="t" r="r" b="b"/>
              <a:pathLst>
                <a:path w="1395730" h="650239">
                  <a:moveTo>
                    <a:pt x="1395730" y="0"/>
                  </a:moveTo>
                  <a:lnTo>
                    <a:pt x="0" y="0"/>
                  </a:lnTo>
                  <a:lnTo>
                    <a:pt x="0" y="650239"/>
                  </a:lnTo>
                  <a:lnTo>
                    <a:pt x="698500" y="650239"/>
                  </a:lnTo>
                  <a:lnTo>
                    <a:pt x="1395730" y="650239"/>
                  </a:lnTo>
                  <a:lnTo>
                    <a:pt x="1395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2239962" y="1056225"/>
            <a:ext cx="2994025" cy="638175"/>
            <a:chOff x="2239962" y="1056225"/>
            <a:chExt cx="2994025" cy="638175"/>
          </a:xfrm>
        </p:grpSpPr>
        <p:sp>
          <p:nvSpPr>
            <p:cNvPr id="46" name="object 46"/>
            <p:cNvSpPr/>
            <p:nvPr/>
          </p:nvSpPr>
          <p:spPr>
            <a:xfrm>
              <a:off x="2252979" y="1433474"/>
              <a:ext cx="647700" cy="142240"/>
            </a:xfrm>
            <a:custGeom>
              <a:avLst/>
              <a:gdLst/>
              <a:ahLst/>
              <a:cxnLst/>
              <a:rect l="l" t="t" r="r" b="b"/>
              <a:pathLst>
                <a:path w="647700" h="142240">
                  <a:moveTo>
                    <a:pt x="485139" y="0"/>
                  </a:moveTo>
                  <a:lnTo>
                    <a:pt x="485139" y="35560"/>
                  </a:lnTo>
                  <a:lnTo>
                    <a:pt x="0" y="35560"/>
                  </a:lnTo>
                  <a:lnTo>
                    <a:pt x="0" y="106680"/>
                  </a:lnTo>
                  <a:lnTo>
                    <a:pt x="485139" y="106680"/>
                  </a:lnTo>
                  <a:lnTo>
                    <a:pt x="485139" y="142240"/>
                  </a:lnTo>
                  <a:lnTo>
                    <a:pt x="647700" y="71120"/>
                  </a:lnTo>
                  <a:lnTo>
                    <a:pt x="485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52979" y="1433474"/>
              <a:ext cx="647700" cy="142240"/>
            </a:xfrm>
            <a:custGeom>
              <a:avLst/>
              <a:gdLst/>
              <a:ahLst/>
              <a:cxnLst/>
              <a:rect l="l" t="t" r="r" b="b"/>
              <a:pathLst>
                <a:path w="647700" h="142240">
                  <a:moveTo>
                    <a:pt x="0" y="35560"/>
                  </a:moveTo>
                  <a:lnTo>
                    <a:pt x="485139" y="35560"/>
                  </a:lnTo>
                  <a:lnTo>
                    <a:pt x="485139" y="0"/>
                  </a:lnTo>
                  <a:lnTo>
                    <a:pt x="647700" y="71120"/>
                  </a:lnTo>
                  <a:lnTo>
                    <a:pt x="485139" y="142240"/>
                  </a:lnTo>
                  <a:lnTo>
                    <a:pt x="485139" y="106680"/>
                  </a:lnTo>
                  <a:lnTo>
                    <a:pt x="0" y="106680"/>
                  </a:lnTo>
                  <a:lnTo>
                    <a:pt x="0" y="3556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40216" y="1420723"/>
              <a:ext cx="673735" cy="168275"/>
            </a:xfrm>
            <a:custGeom>
              <a:avLst/>
              <a:gdLst/>
              <a:ahLst/>
              <a:cxnLst/>
              <a:rect l="l" t="t" r="r" b="b"/>
              <a:pathLst>
                <a:path w="673735" h="16827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673735" h="168275">
                  <a:moveTo>
                    <a:pt x="673214" y="154990"/>
                  </a:moveTo>
                  <a:lnTo>
                    <a:pt x="669480" y="145973"/>
                  </a:lnTo>
                  <a:lnTo>
                    <a:pt x="660463" y="142240"/>
                  </a:lnTo>
                  <a:lnTo>
                    <a:pt x="651433" y="145973"/>
                  </a:lnTo>
                  <a:lnTo>
                    <a:pt x="647700" y="154990"/>
                  </a:lnTo>
                  <a:lnTo>
                    <a:pt x="651433" y="164020"/>
                  </a:lnTo>
                  <a:lnTo>
                    <a:pt x="660463" y="167754"/>
                  </a:lnTo>
                  <a:lnTo>
                    <a:pt x="669480" y="164020"/>
                  </a:lnTo>
                  <a:lnTo>
                    <a:pt x="673214" y="15499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42560" y="1374995"/>
              <a:ext cx="0" cy="178435"/>
            </a:xfrm>
            <a:custGeom>
              <a:avLst/>
              <a:gdLst/>
              <a:ahLst/>
              <a:cxnLst/>
              <a:rect l="l" t="t" r="r" b="b"/>
              <a:pathLst>
                <a:path h="178434">
                  <a:moveTo>
                    <a:pt x="0" y="0"/>
                  </a:moveTo>
                  <a:lnTo>
                    <a:pt x="0" y="177918"/>
                  </a:lnTo>
                </a:path>
              </a:pathLst>
            </a:custGeom>
            <a:ln w="12759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36176" y="1375003"/>
              <a:ext cx="27305" cy="178435"/>
            </a:xfrm>
            <a:custGeom>
              <a:avLst/>
              <a:gdLst/>
              <a:ahLst/>
              <a:cxnLst/>
              <a:rect l="l" t="t" r="r" b="b"/>
              <a:pathLst>
                <a:path w="27305" h="17843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7305" h="178434">
                  <a:moveTo>
                    <a:pt x="26784" y="165150"/>
                  </a:moveTo>
                  <a:lnTo>
                    <a:pt x="23050" y="156133"/>
                  </a:lnTo>
                  <a:lnTo>
                    <a:pt x="14033" y="152400"/>
                  </a:lnTo>
                  <a:lnTo>
                    <a:pt x="5003" y="156133"/>
                  </a:lnTo>
                  <a:lnTo>
                    <a:pt x="1270" y="165150"/>
                  </a:lnTo>
                  <a:lnTo>
                    <a:pt x="5003" y="174180"/>
                  </a:lnTo>
                  <a:lnTo>
                    <a:pt x="14033" y="177914"/>
                  </a:lnTo>
                  <a:lnTo>
                    <a:pt x="23050" y="174180"/>
                  </a:lnTo>
                  <a:lnTo>
                    <a:pt x="26784" y="16515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48940" y="1068984"/>
              <a:ext cx="2272030" cy="612140"/>
            </a:xfrm>
            <a:custGeom>
              <a:avLst/>
              <a:gdLst/>
              <a:ahLst/>
              <a:cxnLst/>
              <a:rect l="l" t="t" r="r" b="b"/>
              <a:pathLst>
                <a:path w="2272029" h="612139">
                  <a:moveTo>
                    <a:pt x="0" y="0"/>
                  </a:moveTo>
                  <a:lnTo>
                    <a:pt x="2272030" y="0"/>
                  </a:lnTo>
                  <a:lnTo>
                    <a:pt x="2272030" y="612139"/>
                  </a:lnTo>
                  <a:lnTo>
                    <a:pt x="0" y="612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36176" y="1056233"/>
              <a:ext cx="2298065" cy="638175"/>
            </a:xfrm>
            <a:custGeom>
              <a:avLst/>
              <a:gdLst/>
              <a:ahLst/>
              <a:cxnLst/>
              <a:rect l="l" t="t" r="r" b="b"/>
              <a:pathLst>
                <a:path w="2298065" h="63817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298065" h="638175">
                  <a:moveTo>
                    <a:pt x="2297544" y="624890"/>
                  </a:moveTo>
                  <a:lnTo>
                    <a:pt x="2293810" y="615873"/>
                  </a:lnTo>
                  <a:lnTo>
                    <a:pt x="2284793" y="612140"/>
                  </a:lnTo>
                  <a:lnTo>
                    <a:pt x="2275763" y="615873"/>
                  </a:lnTo>
                  <a:lnTo>
                    <a:pt x="2272030" y="624890"/>
                  </a:lnTo>
                  <a:lnTo>
                    <a:pt x="2275763" y="633920"/>
                  </a:lnTo>
                  <a:lnTo>
                    <a:pt x="2284793" y="637654"/>
                  </a:lnTo>
                  <a:lnTo>
                    <a:pt x="2293810" y="633920"/>
                  </a:lnTo>
                  <a:lnTo>
                    <a:pt x="2297544" y="62489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48940" y="1068984"/>
              <a:ext cx="2272030" cy="612140"/>
            </a:xfrm>
            <a:custGeom>
              <a:avLst/>
              <a:gdLst/>
              <a:ahLst/>
              <a:cxnLst/>
              <a:rect l="l" t="t" r="r" b="b"/>
              <a:pathLst>
                <a:path w="2272029" h="612139">
                  <a:moveTo>
                    <a:pt x="2272030" y="0"/>
                  </a:moveTo>
                  <a:lnTo>
                    <a:pt x="0" y="0"/>
                  </a:lnTo>
                  <a:lnTo>
                    <a:pt x="0" y="612139"/>
                  </a:lnTo>
                  <a:lnTo>
                    <a:pt x="1135380" y="612139"/>
                  </a:lnTo>
                  <a:lnTo>
                    <a:pt x="2272030" y="612139"/>
                  </a:lnTo>
                  <a:lnTo>
                    <a:pt x="2272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63880" y="2695854"/>
            <a:ext cx="1395730" cy="65024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88900" marR="569595">
              <a:lnSpc>
                <a:spcPct val="100000"/>
              </a:lnSpc>
              <a:spcBef>
                <a:spcPts val="880"/>
              </a:spcBef>
            </a:pPr>
            <a:r>
              <a:rPr sz="1400" b="1" spc="-20" dirty="0">
                <a:latin typeface="Times New Roman"/>
                <a:cs typeface="Times New Roman"/>
              </a:rPr>
              <a:t>Суб’єкти </a:t>
            </a:r>
            <a:r>
              <a:rPr sz="1400" b="1" spc="-10" dirty="0">
                <a:latin typeface="Times New Roman"/>
                <a:cs typeface="Times New Roman"/>
              </a:rPr>
              <a:t>системи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948940" y="2510433"/>
            <a:ext cx="3961129" cy="342900"/>
          </a:xfrm>
          <a:custGeom>
            <a:avLst/>
            <a:gdLst/>
            <a:ahLst/>
            <a:cxnLst/>
            <a:rect l="l" t="t" r="r" b="b"/>
            <a:pathLst>
              <a:path w="3961129" h="342900">
                <a:moveTo>
                  <a:pt x="3961130" y="0"/>
                </a:moveTo>
                <a:lnTo>
                  <a:pt x="0" y="0"/>
                </a:lnTo>
                <a:lnTo>
                  <a:pt x="0" y="342900"/>
                </a:lnTo>
                <a:lnTo>
                  <a:pt x="1979930" y="342900"/>
                </a:lnTo>
                <a:lnTo>
                  <a:pt x="3961130" y="342900"/>
                </a:lnTo>
                <a:lnTo>
                  <a:pt x="39611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948940" y="2995573"/>
            <a:ext cx="3961129" cy="577850"/>
          </a:xfrm>
          <a:custGeom>
            <a:avLst/>
            <a:gdLst/>
            <a:ahLst/>
            <a:cxnLst/>
            <a:rect l="l" t="t" r="r" b="b"/>
            <a:pathLst>
              <a:path w="3961129" h="577850">
                <a:moveTo>
                  <a:pt x="3961130" y="0"/>
                </a:moveTo>
                <a:lnTo>
                  <a:pt x="0" y="0"/>
                </a:lnTo>
                <a:lnTo>
                  <a:pt x="0" y="2540"/>
                </a:lnTo>
                <a:lnTo>
                  <a:pt x="0" y="576580"/>
                </a:lnTo>
                <a:lnTo>
                  <a:pt x="0" y="577850"/>
                </a:lnTo>
                <a:lnTo>
                  <a:pt x="3961130" y="577850"/>
                </a:lnTo>
                <a:lnTo>
                  <a:pt x="3961130" y="576580"/>
                </a:lnTo>
                <a:lnTo>
                  <a:pt x="3961130" y="2540"/>
                </a:lnTo>
                <a:lnTo>
                  <a:pt x="39611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7" name="object 57"/>
          <p:cNvGraphicFramePr>
            <a:graphicFrameLocks noGrp="1"/>
          </p:cNvGraphicFramePr>
          <p:nvPr/>
        </p:nvGraphicFramePr>
        <p:xfrm>
          <a:off x="2935546" y="2497040"/>
          <a:ext cx="3961129" cy="1062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1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Уповноважені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державні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органи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влади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Виробники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(імпортери),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дистриб’ютори,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аптеки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8161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58" name="object 58"/>
          <p:cNvGrpSpPr/>
          <p:nvPr/>
        </p:nvGrpSpPr>
        <p:grpSpPr>
          <a:xfrm>
            <a:off x="2180530" y="2860895"/>
            <a:ext cx="702945" cy="151765"/>
            <a:chOff x="2180530" y="2860895"/>
            <a:chExt cx="702945" cy="151765"/>
          </a:xfrm>
        </p:grpSpPr>
        <p:sp>
          <p:nvSpPr>
            <p:cNvPr id="59" name="object 59"/>
            <p:cNvSpPr/>
            <p:nvPr/>
          </p:nvSpPr>
          <p:spPr>
            <a:xfrm>
              <a:off x="2193289" y="2873654"/>
              <a:ext cx="676910" cy="125730"/>
            </a:xfrm>
            <a:custGeom>
              <a:avLst/>
              <a:gdLst/>
              <a:ahLst/>
              <a:cxnLst/>
              <a:rect l="l" t="t" r="r" b="b"/>
              <a:pathLst>
                <a:path w="676910" h="125730">
                  <a:moveTo>
                    <a:pt x="508000" y="0"/>
                  </a:moveTo>
                  <a:lnTo>
                    <a:pt x="508000" y="31750"/>
                  </a:lnTo>
                  <a:lnTo>
                    <a:pt x="0" y="31750"/>
                  </a:lnTo>
                  <a:lnTo>
                    <a:pt x="0" y="93979"/>
                  </a:lnTo>
                  <a:lnTo>
                    <a:pt x="508000" y="93979"/>
                  </a:lnTo>
                  <a:lnTo>
                    <a:pt x="508000" y="125729"/>
                  </a:lnTo>
                  <a:lnTo>
                    <a:pt x="676910" y="6350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93289" y="2873654"/>
              <a:ext cx="676910" cy="125730"/>
            </a:xfrm>
            <a:custGeom>
              <a:avLst/>
              <a:gdLst/>
              <a:ahLst/>
              <a:cxnLst/>
              <a:rect l="l" t="t" r="r" b="b"/>
              <a:pathLst>
                <a:path w="676910" h="125730">
                  <a:moveTo>
                    <a:pt x="0" y="31750"/>
                  </a:moveTo>
                  <a:lnTo>
                    <a:pt x="508000" y="31750"/>
                  </a:lnTo>
                  <a:lnTo>
                    <a:pt x="508000" y="0"/>
                  </a:lnTo>
                  <a:lnTo>
                    <a:pt x="676910" y="63500"/>
                  </a:lnTo>
                  <a:lnTo>
                    <a:pt x="508000" y="125729"/>
                  </a:lnTo>
                  <a:lnTo>
                    <a:pt x="508000" y="93979"/>
                  </a:lnTo>
                  <a:lnTo>
                    <a:pt x="0" y="93979"/>
                  </a:lnTo>
                  <a:lnTo>
                    <a:pt x="0" y="3175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80526" y="2860903"/>
              <a:ext cx="702945" cy="151765"/>
            </a:xfrm>
            <a:custGeom>
              <a:avLst/>
              <a:gdLst/>
              <a:ahLst/>
              <a:cxnLst/>
              <a:rect l="l" t="t" r="r" b="b"/>
              <a:pathLst>
                <a:path w="702944" h="15176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702944" h="151764">
                  <a:moveTo>
                    <a:pt x="702424" y="138480"/>
                  </a:moveTo>
                  <a:lnTo>
                    <a:pt x="698690" y="129463"/>
                  </a:lnTo>
                  <a:lnTo>
                    <a:pt x="689673" y="125730"/>
                  </a:lnTo>
                  <a:lnTo>
                    <a:pt x="680643" y="129463"/>
                  </a:lnTo>
                  <a:lnTo>
                    <a:pt x="676910" y="138480"/>
                  </a:lnTo>
                  <a:lnTo>
                    <a:pt x="680643" y="147510"/>
                  </a:lnTo>
                  <a:lnTo>
                    <a:pt x="689673" y="151244"/>
                  </a:lnTo>
                  <a:lnTo>
                    <a:pt x="698690" y="147510"/>
                  </a:lnTo>
                  <a:lnTo>
                    <a:pt x="702424" y="13848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509210" y="1374995"/>
            <a:ext cx="1506855" cy="1152525"/>
            <a:chOff x="509210" y="1374995"/>
            <a:chExt cx="1506855" cy="1152525"/>
          </a:xfrm>
        </p:grpSpPr>
        <p:sp>
          <p:nvSpPr>
            <p:cNvPr id="63" name="object 63"/>
            <p:cNvSpPr/>
            <p:nvPr/>
          </p:nvSpPr>
          <p:spPr>
            <a:xfrm>
              <a:off x="1258569" y="2101494"/>
              <a:ext cx="11430" cy="412750"/>
            </a:xfrm>
            <a:custGeom>
              <a:avLst/>
              <a:gdLst/>
              <a:ahLst/>
              <a:cxnLst/>
              <a:rect l="l" t="t" r="r" b="b"/>
              <a:pathLst>
                <a:path w="11430" h="412750">
                  <a:moveTo>
                    <a:pt x="0" y="0"/>
                  </a:moveTo>
                  <a:lnTo>
                    <a:pt x="11430" y="412750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45806" y="2088743"/>
              <a:ext cx="37465" cy="438784"/>
            </a:xfrm>
            <a:custGeom>
              <a:avLst/>
              <a:gdLst/>
              <a:ahLst/>
              <a:cxnLst/>
              <a:rect l="l" t="t" r="r" b="b"/>
              <a:pathLst>
                <a:path w="37465" h="4387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37465" h="438785">
                  <a:moveTo>
                    <a:pt x="36944" y="425500"/>
                  </a:moveTo>
                  <a:lnTo>
                    <a:pt x="33210" y="416483"/>
                  </a:lnTo>
                  <a:lnTo>
                    <a:pt x="24193" y="412750"/>
                  </a:lnTo>
                  <a:lnTo>
                    <a:pt x="15163" y="416483"/>
                  </a:lnTo>
                  <a:lnTo>
                    <a:pt x="11430" y="425500"/>
                  </a:lnTo>
                  <a:lnTo>
                    <a:pt x="15163" y="434530"/>
                  </a:lnTo>
                  <a:lnTo>
                    <a:pt x="24193" y="438264"/>
                  </a:lnTo>
                  <a:lnTo>
                    <a:pt x="33210" y="434530"/>
                  </a:lnTo>
                  <a:lnTo>
                    <a:pt x="36944" y="42550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1969" y="138775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1379220" y="1269"/>
                  </a:moveTo>
                  <a:lnTo>
                    <a:pt x="101600" y="1269"/>
                  </a:lnTo>
                  <a:lnTo>
                    <a:pt x="88900" y="3810"/>
                  </a:lnTo>
                  <a:lnTo>
                    <a:pt x="82550" y="6350"/>
                  </a:lnTo>
                  <a:lnTo>
                    <a:pt x="77470" y="7619"/>
                  </a:lnTo>
                  <a:lnTo>
                    <a:pt x="71120" y="10160"/>
                  </a:lnTo>
                  <a:lnTo>
                    <a:pt x="66039" y="12700"/>
                  </a:lnTo>
                  <a:lnTo>
                    <a:pt x="59689" y="16510"/>
                  </a:lnTo>
                  <a:lnTo>
                    <a:pt x="54609" y="19050"/>
                  </a:lnTo>
                  <a:lnTo>
                    <a:pt x="44450" y="26669"/>
                  </a:lnTo>
                  <a:lnTo>
                    <a:pt x="35559" y="35560"/>
                  </a:lnTo>
                  <a:lnTo>
                    <a:pt x="30479" y="39369"/>
                  </a:lnTo>
                  <a:lnTo>
                    <a:pt x="19050" y="54610"/>
                  </a:lnTo>
                  <a:lnTo>
                    <a:pt x="16509" y="59689"/>
                  </a:lnTo>
                  <a:lnTo>
                    <a:pt x="12700" y="66039"/>
                  </a:lnTo>
                  <a:lnTo>
                    <a:pt x="10159" y="71119"/>
                  </a:lnTo>
                  <a:lnTo>
                    <a:pt x="7620" y="77469"/>
                  </a:lnTo>
                  <a:lnTo>
                    <a:pt x="6350" y="82550"/>
                  </a:lnTo>
                  <a:lnTo>
                    <a:pt x="3809" y="88900"/>
                  </a:lnTo>
                  <a:lnTo>
                    <a:pt x="1270" y="101600"/>
                  </a:lnTo>
                  <a:lnTo>
                    <a:pt x="1270" y="107950"/>
                  </a:lnTo>
                  <a:lnTo>
                    <a:pt x="0" y="114300"/>
                  </a:lnTo>
                  <a:lnTo>
                    <a:pt x="0" y="605789"/>
                  </a:lnTo>
                  <a:lnTo>
                    <a:pt x="1270" y="612139"/>
                  </a:lnTo>
                  <a:lnTo>
                    <a:pt x="1270" y="618489"/>
                  </a:lnTo>
                  <a:lnTo>
                    <a:pt x="3809" y="631189"/>
                  </a:lnTo>
                  <a:lnTo>
                    <a:pt x="6350" y="636269"/>
                  </a:lnTo>
                  <a:lnTo>
                    <a:pt x="7620" y="642619"/>
                  </a:lnTo>
                  <a:lnTo>
                    <a:pt x="10159" y="647700"/>
                  </a:lnTo>
                  <a:lnTo>
                    <a:pt x="12700" y="654050"/>
                  </a:lnTo>
                  <a:lnTo>
                    <a:pt x="16509" y="659129"/>
                  </a:lnTo>
                  <a:lnTo>
                    <a:pt x="44450" y="693419"/>
                  </a:lnTo>
                  <a:lnTo>
                    <a:pt x="49529" y="695960"/>
                  </a:lnTo>
                  <a:lnTo>
                    <a:pt x="59689" y="703579"/>
                  </a:lnTo>
                  <a:lnTo>
                    <a:pt x="66039" y="706119"/>
                  </a:lnTo>
                  <a:lnTo>
                    <a:pt x="71120" y="708660"/>
                  </a:lnTo>
                  <a:lnTo>
                    <a:pt x="77470" y="711200"/>
                  </a:lnTo>
                  <a:lnTo>
                    <a:pt x="82550" y="713739"/>
                  </a:lnTo>
                  <a:lnTo>
                    <a:pt x="88900" y="715010"/>
                  </a:lnTo>
                  <a:lnTo>
                    <a:pt x="95250" y="717550"/>
                  </a:lnTo>
                  <a:lnTo>
                    <a:pt x="101600" y="717550"/>
                  </a:lnTo>
                  <a:lnTo>
                    <a:pt x="106679" y="718819"/>
                  </a:lnTo>
                  <a:lnTo>
                    <a:pt x="114300" y="720089"/>
                  </a:lnTo>
                  <a:lnTo>
                    <a:pt x="1374140" y="718819"/>
                  </a:lnTo>
                  <a:lnTo>
                    <a:pt x="1380490" y="717550"/>
                  </a:lnTo>
                  <a:lnTo>
                    <a:pt x="1385570" y="716279"/>
                  </a:lnTo>
                  <a:lnTo>
                    <a:pt x="1398270" y="713739"/>
                  </a:lnTo>
                  <a:lnTo>
                    <a:pt x="1404620" y="711200"/>
                  </a:lnTo>
                  <a:lnTo>
                    <a:pt x="1409700" y="708660"/>
                  </a:lnTo>
                  <a:lnTo>
                    <a:pt x="1416050" y="706119"/>
                  </a:lnTo>
                  <a:lnTo>
                    <a:pt x="1421130" y="703579"/>
                  </a:lnTo>
                  <a:lnTo>
                    <a:pt x="1441450" y="688339"/>
                  </a:lnTo>
                  <a:lnTo>
                    <a:pt x="1445260" y="683260"/>
                  </a:lnTo>
                  <a:lnTo>
                    <a:pt x="1450340" y="679450"/>
                  </a:lnTo>
                  <a:lnTo>
                    <a:pt x="1461770" y="664210"/>
                  </a:lnTo>
                  <a:lnTo>
                    <a:pt x="1464310" y="659129"/>
                  </a:lnTo>
                  <a:lnTo>
                    <a:pt x="1468120" y="654050"/>
                  </a:lnTo>
                  <a:lnTo>
                    <a:pt x="1470660" y="647700"/>
                  </a:lnTo>
                  <a:lnTo>
                    <a:pt x="1473200" y="642619"/>
                  </a:lnTo>
                  <a:lnTo>
                    <a:pt x="1475740" y="636269"/>
                  </a:lnTo>
                  <a:lnTo>
                    <a:pt x="1478280" y="623569"/>
                  </a:lnTo>
                  <a:lnTo>
                    <a:pt x="1479550" y="618489"/>
                  </a:lnTo>
                  <a:lnTo>
                    <a:pt x="1480820" y="612139"/>
                  </a:lnTo>
                  <a:lnTo>
                    <a:pt x="1480820" y="114300"/>
                  </a:lnTo>
                  <a:lnTo>
                    <a:pt x="1479550" y="107950"/>
                  </a:lnTo>
                  <a:lnTo>
                    <a:pt x="1479550" y="101600"/>
                  </a:lnTo>
                  <a:lnTo>
                    <a:pt x="1477010" y="88900"/>
                  </a:lnTo>
                  <a:lnTo>
                    <a:pt x="1474470" y="82550"/>
                  </a:lnTo>
                  <a:lnTo>
                    <a:pt x="1473200" y="77469"/>
                  </a:lnTo>
                  <a:lnTo>
                    <a:pt x="1470660" y="71119"/>
                  </a:lnTo>
                  <a:lnTo>
                    <a:pt x="1468120" y="66039"/>
                  </a:lnTo>
                  <a:lnTo>
                    <a:pt x="1464310" y="60960"/>
                  </a:lnTo>
                  <a:lnTo>
                    <a:pt x="1461770" y="54610"/>
                  </a:lnTo>
                  <a:lnTo>
                    <a:pt x="1450340" y="39369"/>
                  </a:lnTo>
                  <a:lnTo>
                    <a:pt x="1445260" y="35560"/>
                  </a:lnTo>
                  <a:lnTo>
                    <a:pt x="1436370" y="26669"/>
                  </a:lnTo>
                  <a:lnTo>
                    <a:pt x="1426210" y="19050"/>
                  </a:lnTo>
                  <a:lnTo>
                    <a:pt x="1421130" y="16510"/>
                  </a:lnTo>
                  <a:lnTo>
                    <a:pt x="1414780" y="12700"/>
                  </a:lnTo>
                  <a:lnTo>
                    <a:pt x="1409700" y="10160"/>
                  </a:lnTo>
                  <a:lnTo>
                    <a:pt x="1403350" y="7619"/>
                  </a:lnTo>
                  <a:lnTo>
                    <a:pt x="1398270" y="6350"/>
                  </a:lnTo>
                  <a:lnTo>
                    <a:pt x="1391920" y="3810"/>
                  </a:lnTo>
                  <a:lnTo>
                    <a:pt x="1379220" y="1269"/>
                  </a:lnTo>
                  <a:close/>
                </a:path>
                <a:path w="1480820" h="720089">
                  <a:moveTo>
                    <a:pt x="1366520" y="0"/>
                  </a:moveTo>
                  <a:lnTo>
                    <a:pt x="114300" y="0"/>
                  </a:lnTo>
                  <a:lnTo>
                    <a:pt x="106679" y="1269"/>
                  </a:lnTo>
                  <a:lnTo>
                    <a:pt x="1372870" y="1269"/>
                  </a:lnTo>
                  <a:lnTo>
                    <a:pt x="1366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1969" y="138775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0" y="120650"/>
                  </a:moveTo>
                  <a:lnTo>
                    <a:pt x="0" y="114300"/>
                  </a:lnTo>
                  <a:lnTo>
                    <a:pt x="1270" y="107950"/>
                  </a:lnTo>
                  <a:lnTo>
                    <a:pt x="1270" y="101600"/>
                  </a:lnTo>
                  <a:lnTo>
                    <a:pt x="2539" y="95250"/>
                  </a:lnTo>
                  <a:lnTo>
                    <a:pt x="3809" y="88900"/>
                  </a:lnTo>
                  <a:lnTo>
                    <a:pt x="6350" y="82550"/>
                  </a:lnTo>
                  <a:lnTo>
                    <a:pt x="7620" y="77469"/>
                  </a:lnTo>
                  <a:lnTo>
                    <a:pt x="10159" y="71119"/>
                  </a:lnTo>
                  <a:lnTo>
                    <a:pt x="12700" y="66039"/>
                  </a:lnTo>
                  <a:lnTo>
                    <a:pt x="16509" y="59689"/>
                  </a:lnTo>
                  <a:lnTo>
                    <a:pt x="19050" y="54610"/>
                  </a:lnTo>
                  <a:lnTo>
                    <a:pt x="22859" y="49529"/>
                  </a:lnTo>
                  <a:lnTo>
                    <a:pt x="26670" y="44450"/>
                  </a:lnTo>
                  <a:lnTo>
                    <a:pt x="30479" y="39369"/>
                  </a:lnTo>
                  <a:lnTo>
                    <a:pt x="35559" y="35560"/>
                  </a:lnTo>
                  <a:lnTo>
                    <a:pt x="39370" y="31750"/>
                  </a:lnTo>
                  <a:lnTo>
                    <a:pt x="44450" y="26669"/>
                  </a:lnTo>
                  <a:lnTo>
                    <a:pt x="49529" y="22860"/>
                  </a:lnTo>
                  <a:lnTo>
                    <a:pt x="54609" y="19050"/>
                  </a:lnTo>
                  <a:lnTo>
                    <a:pt x="59689" y="16510"/>
                  </a:lnTo>
                  <a:lnTo>
                    <a:pt x="66039" y="12700"/>
                  </a:lnTo>
                  <a:lnTo>
                    <a:pt x="71120" y="10160"/>
                  </a:lnTo>
                  <a:lnTo>
                    <a:pt x="77470" y="7619"/>
                  </a:lnTo>
                  <a:lnTo>
                    <a:pt x="82550" y="6350"/>
                  </a:lnTo>
                  <a:lnTo>
                    <a:pt x="88900" y="3810"/>
                  </a:lnTo>
                  <a:lnTo>
                    <a:pt x="95250" y="2539"/>
                  </a:lnTo>
                  <a:lnTo>
                    <a:pt x="101600" y="1269"/>
                  </a:lnTo>
                  <a:lnTo>
                    <a:pt x="106679" y="1269"/>
                  </a:lnTo>
                  <a:lnTo>
                    <a:pt x="114300" y="0"/>
                  </a:lnTo>
                  <a:lnTo>
                    <a:pt x="119379" y="0"/>
                  </a:lnTo>
                  <a:lnTo>
                    <a:pt x="1361440" y="0"/>
                  </a:lnTo>
                  <a:lnTo>
                    <a:pt x="1366520" y="0"/>
                  </a:lnTo>
                  <a:lnTo>
                    <a:pt x="1372870" y="1269"/>
                  </a:lnTo>
                  <a:lnTo>
                    <a:pt x="1379220" y="1269"/>
                  </a:lnTo>
                  <a:lnTo>
                    <a:pt x="1385570" y="2539"/>
                  </a:lnTo>
                  <a:lnTo>
                    <a:pt x="1391920" y="3810"/>
                  </a:lnTo>
                  <a:lnTo>
                    <a:pt x="1398270" y="6350"/>
                  </a:lnTo>
                  <a:lnTo>
                    <a:pt x="1403350" y="7619"/>
                  </a:lnTo>
                  <a:lnTo>
                    <a:pt x="1409700" y="10160"/>
                  </a:lnTo>
                  <a:lnTo>
                    <a:pt x="1414780" y="12700"/>
                  </a:lnTo>
                  <a:lnTo>
                    <a:pt x="1421130" y="16510"/>
                  </a:lnTo>
                  <a:lnTo>
                    <a:pt x="1426210" y="19050"/>
                  </a:lnTo>
                  <a:lnTo>
                    <a:pt x="1431290" y="22860"/>
                  </a:lnTo>
                  <a:lnTo>
                    <a:pt x="1436370" y="26669"/>
                  </a:lnTo>
                  <a:lnTo>
                    <a:pt x="1441450" y="31750"/>
                  </a:lnTo>
                  <a:lnTo>
                    <a:pt x="1445260" y="35560"/>
                  </a:lnTo>
                  <a:lnTo>
                    <a:pt x="1450340" y="39369"/>
                  </a:lnTo>
                  <a:lnTo>
                    <a:pt x="1454150" y="44450"/>
                  </a:lnTo>
                  <a:lnTo>
                    <a:pt x="1457960" y="49529"/>
                  </a:lnTo>
                  <a:lnTo>
                    <a:pt x="1461770" y="54610"/>
                  </a:lnTo>
                  <a:lnTo>
                    <a:pt x="1464310" y="60960"/>
                  </a:lnTo>
                  <a:lnTo>
                    <a:pt x="1468120" y="66039"/>
                  </a:lnTo>
                  <a:lnTo>
                    <a:pt x="1470660" y="71119"/>
                  </a:lnTo>
                  <a:lnTo>
                    <a:pt x="1473200" y="77469"/>
                  </a:lnTo>
                  <a:lnTo>
                    <a:pt x="1474470" y="82550"/>
                  </a:lnTo>
                  <a:lnTo>
                    <a:pt x="1477010" y="88900"/>
                  </a:lnTo>
                  <a:lnTo>
                    <a:pt x="1478280" y="95250"/>
                  </a:lnTo>
                  <a:lnTo>
                    <a:pt x="1479550" y="101600"/>
                  </a:lnTo>
                  <a:lnTo>
                    <a:pt x="1479550" y="107950"/>
                  </a:lnTo>
                  <a:lnTo>
                    <a:pt x="1480820" y="114300"/>
                  </a:lnTo>
                  <a:lnTo>
                    <a:pt x="1480820" y="120650"/>
                  </a:lnTo>
                  <a:lnTo>
                    <a:pt x="1480820" y="599439"/>
                  </a:lnTo>
                  <a:lnTo>
                    <a:pt x="1480820" y="605789"/>
                  </a:lnTo>
                  <a:lnTo>
                    <a:pt x="1480820" y="612139"/>
                  </a:lnTo>
                  <a:lnTo>
                    <a:pt x="1479550" y="618489"/>
                  </a:lnTo>
                  <a:lnTo>
                    <a:pt x="1478280" y="623569"/>
                  </a:lnTo>
                  <a:lnTo>
                    <a:pt x="1477010" y="629919"/>
                  </a:lnTo>
                  <a:lnTo>
                    <a:pt x="1475740" y="636269"/>
                  </a:lnTo>
                  <a:lnTo>
                    <a:pt x="1473200" y="642619"/>
                  </a:lnTo>
                  <a:lnTo>
                    <a:pt x="1470660" y="647700"/>
                  </a:lnTo>
                  <a:lnTo>
                    <a:pt x="1468120" y="654050"/>
                  </a:lnTo>
                  <a:lnTo>
                    <a:pt x="1464310" y="659129"/>
                  </a:lnTo>
                  <a:lnTo>
                    <a:pt x="1461770" y="664210"/>
                  </a:lnTo>
                  <a:lnTo>
                    <a:pt x="1457960" y="669289"/>
                  </a:lnTo>
                  <a:lnTo>
                    <a:pt x="1454150" y="674369"/>
                  </a:lnTo>
                  <a:lnTo>
                    <a:pt x="1450340" y="679450"/>
                  </a:lnTo>
                  <a:lnTo>
                    <a:pt x="1445260" y="683260"/>
                  </a:lnTo>
                  <a:lnTo>
                    <a:pt x="1441450" y="688339"/>
                  </a:lnTo>
                  <a:lnTo>
                    <a:pt x="1436370" y="692150"/>
                  </a:lnTo>
                  <a:lnTo>
                    <a:pt x="1431290" y="695960"/>
                  </a:lnTo>
                  <a:lnTo>
                    <a:pt x="1426210" y="699769"/>
                  </a:lnTo>
                  <a:lnTo>
                    <a:pt x="1421130" y="703579"/>
                  </a:lnTo>
                  <a:lnTo>
                    <a:pt x="1416050" y="706119"/>
                  </a:lnTo>
                  <a:lnTo>
                    <a:pt x="1409700" y="708660"/>
                  </a:lnTo>
                  <a:lnTo>
                    <a:pt x="1404620" y="711200"/>
                  </a:lnTo>
                  <a:lnTo>
                    <a:pt x="1398270" y="713739"/>
                  </a:lnTo>
                  <a:lnTo>
                    <a:pt x="1391920" y="715010"/>
                  </a:lnTo>
                  <a:lnTo>
                    <a:pt x="1385570" y="716279"/>
                  </a:lnTo>
                  <a:lnTo>
                    <a:pt x="1380490" y="717550"/>
                  </a:lnTo>
                  <a:lnTo>
                    <a:pt x="1374140" y="718819"/>
                  </a:lnTo>
                  <a:lnTo>
                    <a:pt x="1367790" y="718819"/>
                  </a:lnTo>
                  <a:lnTo>
                    <a:pt x="1361440" y="718819"/>
                  </a:lnTo>
                  <a:lnTo>
                    <a:pt x="119379" y="720089"/>
                  </a:lnTo>
                  <a:lnTo>
                    <a:pt x="114300" y="720089"/>
                  </a:lnTo>
                  <a:lnTo>
                    <a:pt x="106679" y="718819"/>
                  </a:lnTo>
                  <a:lnTo>
                    <a:pt x="101600" y="717550"/>
                  </a:lnTo>
                  <a:lnTo>
                    <a:pt x="95250" y="717550"/>
                  </a:lnTo>
                  <a:lnTo>
                    <a:pt x="88900" y="715010"/>
                  </a:lnTo>
                  <a:lnTo>
                    <a:pt x="82550" y="713739"/>
                  </a:lnTo>
                  <a:lnTo>
                    <a:pt x="77470" y="711200"/>
                  </a:lnTo>
                  <a:lnTo>
                    <a:pt x="71120" y="708660"/>
                  </a:lnTo>
                  <a:lnTo>
                    <a:pt x="66039" y="706119"/>
                  </a:lnTo>
                  <a:lnTo>
                    <a:pt x="59689" y="703579"/>
                  </a:lnTo>
                  <a:lnTo>
                    <a:pt x="54609" y="699769"/>
                  </a:lnTo>
                  <a:lnTo>
                    <a:pt x="49529" y="695960"/>
                  </a:lnTo>
                  <a:lnTo>
                    <a:pt x="44450" y="693419"/>
                  </a:lnTo>
                  <a:lnTo>
                    <a:pt x="39370" y="688339"/>
                  </a:lnTo>
                  <a:lnTo>
                    <a:pt x="35559" y="684529"/>
                  </a:lnTo>
                  <a:lnTo>
                    <a:pt x="30479" y="679450"/>
                  </a:lnTo>
                  <a:lnTo>
                    <a:pt x="26670" y="675639"/>
                  </a:lnTo>
                  <a:lnTo>
                    <a:pt x="22859" y="670560"/>
                  </a:lnTo>
                  <a:lnTo>
                    <a:pt x="19050" y="664210"/>
                  </a:lnTo>
                  <a:lnTo>
                    <a:pt x="16509" y="659129"/>
                  </a:lnTo>
                  <a:lnTo>
                    <a:pt x="12700" y="654050"/>
                  </a:lnTo>
                  <a:lnTo>
                    <a:pt x="10159" y="647700"/>
                  </a:lnTo>
                  <a:lnTo>
                    <a:pt x="7620" y="642619"/>
                  </a:lnTo>
                  <a:lnTo>
                    <a:pt x="6350" y="636269"/>
                  </a:lnTo>
                  <a:lnTo>
                    <a:pt x="3809" y="631189"/>
                  </a:lnTo>
                  <a:lnTo>
                    <a:pt x="2539" y="624839"/>
                  </a:lnTo>
                  <a:lnTo>
                    <a:pt x="1270" y="618489"/>
                  </a:lnTo>
                  <a:lnTo>
                    <a:pt x="1270" y="612139"/>
                  </a:lnTo>
                  <a:lnTo>
                    <a:pt x="0" y="605789"/>
                  </a:lnTo>
                  <a:lnTo>
                    <a:pt x="0" y="599439"/>
                  </a:lnTo>
                  <a:lnTo>
                    <a:pt x="0" y="12065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9206" y="1375003"/>
              <a:ext cx="1506855" cy="746125"/>
            </a:xfrm>
            <a:custGeom>
              <a:avLst/>
              <a:gdLst/>
              <a:ahLst/>
              <a:cxnLst/>
              <a:rect l="l" t="t" r="r" b="b"/>
              <a:pathLst>
                <a:path w="1506855" h="74612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506855" h="746125">
                  <a:moveTo>
                    <a:pt x="1506334" y="732840"/>
                  </a:moveTo>
                  <a:lnTo>
                    <a:pt x="1502600" y="723823"/>
                  </a:lnTo>
                  <a:lnTo>
                    <a:pt x="1493583" y="720090"/>
                  </a:lnTo>
                  <a:lnTo>
                    <a:pt x="1484553" y="723823"/>
                  </a:lnTo>
                  <a:lnTo>
                    <a:pt x="1480820" y="732840"/>
                  </a:lnTo>
                  <a:lnTo>
                    <a:pt x="1484553" y="741870"/>
                  </a:lnTo>
                  <a:lnTo>
                    <a:pt x="1493583" y="745604"/>
                  </a:lnTo>
                  <a:lnTo>
                    <a:pt x="1502600" y="741870"/>
                  </a:lnTo>
                  <a:lnTo>
                    <a:pt x="1506334" y="73284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3879" y="1423314"/>
              <a:ext cx="1395730" cy="648970"/>
            </a:xfrm>
            <a:custGeom>
              <a:avLst/>
              <a:gdLst/>
              <a:ahLst/>
              <a:cxnLst/>
              <a:rect l="l" t="t" r="r" b="b"/>
              <a:pathLst>
                <a:path w="1395730" h="648969">
                  <a:moveTo>
                    <a:pt x="1395730" y="0"/>
                  </a:moveTo>
                  <a:lnTo>
                    <a:pt x="0" y="0"/>
                  </a:lnTo>
                  <a:lnTo>
                    <a:pt x="0" y="648969"/>
                  </a:lnTo>
                  <a:lnTo>
                    <a:pt x="698500" y="648969"/>
                  </a:lnTo>
                  <a:lnTo>
                    <a:pt x="1395730" y="648969"/>
                  </a:lnTo>
                  <a:lnTo>
                    <a:pt x="1395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508952" y="3377526"/>
            <a:ext cx="1506855" cy="1351915"/>
            <a:chOff x="508952" y="3377526"/>
            <a:chExt cx="1506855" cy="1351915"/>
          </a:xfrm>
        </p:grpSpPr>
        <p:sp>
          <p:nvSpPr>
            <p:cNvPr id="70" name="object 70"/>
            <p:cNvSpPr/>
            <p:nvPr/>
          </p:nvSpPr>
          <p:spPr>
            <a:xfrm>
              <a:off x="1258570" y="3390544"/>
              <a:ext cx="1270" cy="636270"/>
            </a:xfrm>
            <a:custGeom>
              <a:avLst/>
              <a:gdLst/>
              <a:ahLst/>
              <a:cxnLst/>
              <a:rect l="l" t="t" r="r" b="b"/>
              <a:pathLst>
                <a:path w="1269" h="636270">
                  <a:moveTo>
                    <a:pt x="0" y="0"/>
                  </a:moveTo>
                  <a:lnTo>
                    <a:pt x="1270" y="636269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45806" y="3377793"/>
              <a:ext cx="27305" cy="662305"/>
            </a:xfrm>
            <a:custGeom>
              <a:avLst/>
              <a:gdLst/>
              <a:ahLst/>
              <a:cxnLst/>
              <a:rect l="l" t="t" r="r" b="b"/>
              <a:pathLst>
                <a:path w="27305" h="662304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7305" h="662304">
                  <a:moveTo>
                    <a:pt x="26784" y="649020"/>
                  </a:moveTo>
                  <a:lnTo>
                    <a:pt x="23050" y="640003"/>
                  </a:lnTo>
                  <a:lnTo>
                    <a:pt x="14033" y="636270"/>
                  </a:lnTo>
                  <a:lnTo>
                    <a:pt x="5003" y="640003"/>
                  </a:lnTo>
                  <a:lnTo>
                    <a:pt x="1270" y="649020"/>
                  </a:lnTo>
                  <a:lnTo>
                    <a:pt x="5003" y="658050"/>
                  </a:lnTo>
                  <a:lnTo>
                    <a:pt x="14033" y="661784"/>
                  </a:lnTo>
                  <a:lnTo>
                    <a:pt x="23050" y="658050"/>
                  </a:lnTo>
                  <a:lnTo>
                    <a:pt x="26784" y="64902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21970" y="399633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1372870" y="0"/>
                  </a:moveTo>
                  <a:lnTo>
                    <a:pt x="106679" y="0"/>
                  </a:lnTo>
                  <a:lnTo>
                    <a:pt x="101600" y="1270"/>
                  </a:lnTo>
                  <a:lnTo>
                    <a:pt x="82550" y="5080"/>
                  </a:lnTo>
                  <a:lnTo>
                    <a:pt x="77470" y="7620"/>
                  </a:lnTo>
                  <a:lnTo>
                    <a:pt x="71120" y="10160"/>
                  </a:lnTo>
                  <a:lnTo>
                    <a:pt x="66039" y="12700"/>
                  </a:lnTo>
                  <a:lnTo>
                    <a:pt x="59689" y="16510"/>
                  </a:lnTo>
                  <a:lnTo>
                    <a:pt x="54609" y="19050"/>
                  </a:lnTo>
                  <a:lnTo>
                    <a:pt x="39370" y="30480"/>
                  </a:lnTo>
                  <a:lnTo>
                    <a:pt x="35559" y="35560"/>
                  </a:lnTo>
                  <a:lnTo>
                    <a:pt x="30479" y="39370"/>
                  </a:lnTo>
                  <a:lnTo>
                    <a:pt x="19050" y="54610"/>
                  </a:lnTo>
                  <a:lnTo>
                    <a:pt x="16509" y="59690"/>
                  </a:lnTo>
                  <a:lnTo>
                    <a:pt x="12700" y="64770"/>
                  </a:lnTo>
                  <a:lnTo>
                    <a:pt x="7620" y="77470"/>
                  </a:lnTo>
                  <a:lnTo>
                    <a:pt x="6350" y="82550"/>
                  </a:lnTo>
                  <a:lnTo>
                    <a:pt x="3809" y="88900"/>
                  </a:lnTo>
                  <a:lnTo>
                    <a:pt x="1270" y="101600"/>
                  </a:lnTo>
                  <a:lnTo>
                    <a:pt x="1270" y="106680"/>
                  </a:lnTo>
                  <a:lnTo>
                    <a:pt x="0" y="113030"/>
                  </a:lnTo>
                  <a:lnTo>
                    <a:pt x="0" y="607060"/>
                  </a:lnTo>
                  <a:lnTo>
                    <a:pt x="1270" y="613410"/>
                  </a:lnTo>
                  <a:lnTo>
                    <a:pt x="1270" y="619760"/>
                  </a:lnTo>
                  <a:lnTo>
                    <a:pt x="2539" y="626110"/>
                  </a:lnTo>
                  <a:lnTo>
                    <a:pt x="3809" y="631190"/>
                  </a:lnTo>
                  <a:lnTo>
                    <a:pt x="6350" y="637540"/>
                  </a:lnTo>
                  <a:lnTo>
                    <a:pt x="7620" y="643890"/>
                  </a:lnTo>
                  <a:lnTo>
                    <a:pt x="10159" y="648970"/>
                  </a:lnTo>
                  <a:lnTo>
                    <a:pt x="13970" y="655320"/>
                  </a:lnTo>
                  <a:lnTo>
                    <a:pt x="19050" y="665480"/>
                  </a:lnTo>
                  <a:lnTo>
                    <a:pt x="30479" y="680720"/>
                  </a:lnTo>
                  <a:lnTo>
                    <a:pt x="39370" y="689610"/>
                  </a:lnTo>
                  <a:lnTo>
                    <a:pt x="59689" y="704850"/>
                  </a:lnTo>
                  <a:lnTo>
                    <a:pt x="66039" y="707390"/>
                  </a:lnTo>
                  <a:lnTo>
                    <a:pt x="71120" y="709930"/>
                  </a:lnTo>
                  <a:lnTo>
                    <a:pt x="77470" y="712470"/>
                  </a:lnTo>
                  <a:lnTo>
                    <a:pt x="82550" y="715010"/>
                  </a:lnTo>
                  <a:lnTo>
                    <a:pt x="101600" y="718820"/>
                  </a:lnTo>
                  <a:lnTo>
                    <a:pt x="106679" y="720090"/>
                  </a:lnTo>
                  <a:lnTo>
                    <a:pt x="1374140" y="720090"/>
                  </a:lnTo>
                  <a:lnTo>
                    <a:pt x="1380490" y="718820"/>
                  </a:lnTo>
                  <a:lnTo>
                    <a:pt x="1385570" y="717550"/>
                  </a:lnTo>
                  <a:lnTo>
                    <a:pt x="1391920" y="716280"/>
                  </a:lnTo>
                  <a:lnTo>
                    <a:pt x="1398270" y="713740"/>
                  </a:lnTo>
                  <a:lnTo>
                    <a:pt x="1404620" y="712470"/>
                  </a:lnTo>
                  <a:lnTo>
                    <a:pt x="1409700" y="709930"/>
                  </a:lnTo>
                  <a:lnTo>
                    <a:pt x="1416050" y="707390"/>
                  </a:lnTo>
                  <a:lnTo>
                    <a:pt x="1421130" y="703580"/>
                  </a:lnTo>
                  <a:lnTo>
                    <a:pt x="1426210" y="701040"/>
                  </a:lnTo>
                  <a:lnTo>
                    <a:pt x="1441450" y="689610"/>
                  </a:lnTo>
                  <a:lnTo>
                    <a:pt x="1445260" y="684530"/>
                  </a:lnTo>
                  <a:lnTo>
                    <a:pt x="1450340" y="680720"/>
                  </a:lnTo>
                  <a:lnTo>
                    <a:pt x="1461770" y="665480"/>
                  </a:lnTo>
                  <a:lnTo>
                    <a:pt x="1464310" y="660400"/>
                  </a:lnTo>
                  <a:lnTo>
                    <a:pt x="1468120" y="655320"/>
                  </a:lnTo>
                  <a:lnTo>
                    <a:pt x="1473200" y="642620"/>
                  </a:lnTo>
                  <a:lnTo>
                    <a:pt x="1474470" y="637540"/>
                  </a:lnTo>
                  <a:lnTo>
                    <a:pt x="1477010" y="631190"/>
                  </a:lnTo>
                  <a:lnTo>
                    <a:pt x="1479550" y="618490"/>
                  </a:lnTo>
                  <a:lnTo>
                    <a:pt x="1479550" y="613410"/>
                  </a:lnTo>
                  <a:lnTo>
                    <a:pt x="1480820" y="607060"/>
                  </a:lnTo>
                  <a:lnTo>
                    <a:pt x="1480820" y="113030"/>
                  </a:lnTo>
                  <a:lnTo>
                    <a:pt x="1479550" y="106680"/>
                  </a:lnTo>
                  <a:lnTo>
                    <a:pt x="1479550" y="101600"/>
                  </a:lnTo>
                  <a:lnTo>
                    <a:pt x="1477010" y="88900"/>
                  </a:lnTo>
                  <a:lnTo>
                    <a:pt x="1474470" y="82550"/>
                  </a:lnTo>
                  <a:lnTo>
                    <a:pt x="1473200" y="77470"/>
                  </a:lnTo>
                  <a:lnTo>
                    <a:pt x="1468120" y="64770"/>
                  </a:lnTo>
                  <a:lnTo>
                    <a:pt x="1464310" y="59690"/>
                  </a:lnTo>
                  <a:lnTo>
                    <a:pt x="1461770" y="54610"/>
                  </a:lnTo>
                  <a:lnTo>
                    <a:pt x="1450340" y="39370"/>
                  </a:lnTo>
                  <a:lnTo>
                    <a:pt x="1445260" y="35560"/>
                  </a:lnTo>
                  <a:lnTo>
                    <a:pt x="1441450" y="30480"/>
                  </a:lnTo>
                  <a:lnTo>
                    <a:pt x="1426210" y="19050"/>
                  </a:lnTo>
                  <a:lnTo>
                    <a:pt x="1421130" y="16510"/>
                  </a:lnTo>
                  <a:lnTo>
                    <a:pt x="1414780" y="12700"/>
                  </a:lnTo>
                  <a:lnTo>
                    <a:pt x="1409700" y="10160"/>
                  </a:lnTo>
                  <a:lnTo>
                    <a:pt x="1403350" y="7620"/>
                  </a:lnTo>
                  <a:lnTo>
                    <a:pt x="1398270" y="5080"/>
                  </a:lnTo>
                  <a:lnTo>
                    <a:pt x="1372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21970" y="3996334"/>
              <a:ext cx="1480820" cy="720090"/>
            </a:xfrm>
            <a:custGeom>
              <a:avLst/>
              <a:gdLst/>
              <a:ahLst/>
              <a:cxnLst/>
              <a:rect l="l" t="t" r="r" b="b"/>
              <a:pathLst>
                <a:path w="1480820" h="720089">
                  <a:moveTo>
                    <a:pt x="0" y="119380"/>
                  </a:moveTo>
                  <a:lnTo>
                    <a:pt x="0" y="113030"/>
                  </a:lnTo>
                  <a:lnTo>
                    <a:pt x="1270" y="106680"/>
                  </a:lnTo>
                  <a:lnTo>
                    <a:pt x="1270" y="101600"/>
                  </a:lnTo>
                  <a:lnTo>
                    <a:pt x="2539" y="95250"/>
                  </a:lnTo>
                  <a:lnTo>
                    <a:pt x="3809" y="88900"/>
                  </a:lnTo>
                  <a:lnTo>
                    <a:pt x="6350" y="82550"/>
                  </a:lnTo>
                  <a:lnTo>
                    <a:pt x="7620" y="77470"/>
                  </a:lnTo>
                  <a:lnTo>
                    <a:pt x="10159" y="71120"/>
                  </a:lnTo>
                  <a:lnTo>
                    <a:pt x="12700" y="64770"/>
                  </a:lnTo>
                  <a:lnTo>
                    <a:pt x="16509" y="59690"/>
                  </a:lnTo>
                  <a:lnTo>
                    <a:pt x="19050" y="54610"/>
                  </a:lnTo>
                  <a:lnTo>
                    <a:pt x="22859" y="49530"/>
                  </a:lnTo>
                  <a:lnTo>
                    <a:pt x="26670" y="44450"/>
                  </a:lnTo>
                  <a:lnTo>
                    <a:pt x="30479" y="39370"/>
                  </a:lnTo>
                  <a:lnTo>
                    <a:pt x="35559" y="35560"/>
                  </a:lnTo>
                  <a:lnTo>
                    <a:pt x="39370" y="30480"/>
                  </a:lnTo>
                  <a:lnTo>
                    <a:pt x="44450" y="26670"/>
                  </a:lnTo>
                  <a:lnTo>
                    <a:pt x="49529" y="22860"/>
                  </a:lnTo>
                  <a:lnTo>
                    <a:pt x="54609" y="19050"/>
                  </a:lnTo>
                  <a:lnTo>
                    <a:pt x="59689" y="16510"/>
                  </a:lnTo>
                  <a:lnTo>
                    <a:pt x="66039" y="12700"/>
                  </a:lnTo>
                  <a:lnTo>
                    <a:pt x="71120" y="10160"/>
                  </a:lnTo>
                  <a:lnTo>
                    <a:pt x="77470" y="7620"/>
                  </a:lnTo>
                  <a:lnTo>
                    <a:pt x="82550" y="5080"/>
                  </a:lnTo>
                  <a:lnTo>
                    <a:pt x="88900" y="3810"/>
                  </a:lnTo>
                  <a:lnTo>
                    <a:pt x="95250" y="2540"/>
                  </a:lnTo>
                  <a:lnTo>
                    <a:pt x="101600" y="1270"/>
                  </a:lnTo>
                  <a:lnTo>
                    <a:pt x="106679" y="0"/>
                  </a:lnTo>
                  <a:lnTo>
                    <a:pt x="1361440" y="0"/>
                  </a:lnTo>
                  <a:lnTo>
                    <a:pt x="1372870" y="0"/>
                  </a:lnTo>
                  <a:lnTo>
                    <a:pt x="1379220" y="1270"/>
                  </a:lnTo>
                  <a:lnTo>
                    <a:pt x="1385570" y="2540"/>
                  </a:lnTo>
                  <a:lnTo>
                    <a:pt x="1391920" y="3810"/>
                  </a:lnTo>
                  <a:lnTo>
                    <a:pt x="1398270" y="5080"/>
                  </a:lnTo>
                  <a:lnTo>
                    <a:pt x="1403350" y="7620"/>
                  </a:lnTo>
                  <a:lnTo>
                    <a:pt x="1409700" y="10160"/>
                  </a:lnTo>
                  <a:lnTo>
                    <a:pt x="1414780" y="12700"/>
                  </a:lnTo>
                  <a:lnTo>
                    <a:pt x="1421130" y="16510"/>
                  </a:lnTo>
                  <a:lnTo>
                    <a:pt x="1426210" y="19050"/>
                  </a:lnTo>
                  <a:lnTo>
                    <a:pt x="1431290" y="22860"/>
                  </a:lnTo>
                  <a:lnTo>
                    <a:pt x="1436370" y="26670"/>
                  </a:lnTo>
                  <a:lnTo>
                    <a:pt x="1441450" y="30480"/>
                  </a:lnTo>
                  <a:lnTo>
                    <a:pt x="1445260" y="35560"/>
                  </a:lnTo>
                  <a:lnTo>
                    <a:pt x="1450340" y="39370"/>
                  </a:lnTo>
                  <a:lnTo>
                    <a:pt x="1454150" y="44450"/>
                  </a:lnTo>
                  <a:lnTo>
                    <a:pt x="1457960" y="49530"/>
                  </a:lnTo>
                  <a:lnTo>
                    <a:pt x="1461770" y="54610"/>
                  </a:lnTo>
                  <a:lnTo>
                    <a:pt x="1464310" y="59690"/>
                  </a:lnTo>
                  <a:lnTo>
                    <a:pt x="1468120" y="64770"/>
                  </a:lnTo>
                  <a:lnTo>
                    <a:pt x="1470660" y="71120"/>
                  </a:lnTo>
                  <a:lnTo>
                    <a:pt x="1473200" y="77470"/>
                  </a:lnTo>
                  <a:lnTo>
                    <a:pt x="1474470" y="82550"/>
                  </a:lnTo>
                  <a:lnTo>
                    <a:pt x="1477010" y="88900"/>
                  </a:lnTo>
                  <a:lnTo>
                    <a:pt x="1478280" y="95250"/>
                  </a:lnTo>
                  <a:lnTo>
                    <a:pt x="1479550" y="101600"/>
                  </a:lnTo>
                  <a:lnTo>
                    <a:pt x="1479550" y="106680"/>
                  </a:lnTo>
                  <a:lnTo>
                    <a:pt x="1480820" y="113030"/>
                  </a:lnTo>
                  <a:lnTo>
                    <a:pt x="1480820" y="119380"/>
                  </a:lnTo>
                  <a:lnTo>
                    <a:pt x="1480820" y="600710"/>
                  </a:lnTo>
                  <a:lnTo>
                    <a:pt x="1480820" y="607060"/>
                  </a:lnTo>
                  <a:lnTo>
                    <a:pt x="1479550" y="613410"/>
                  </a:lnTo>
                  <a:lnTo>
                    <a:pt x="1479550" y="618490"/>
                  </a:lnTo>
                  <a:lnTo>
                    <a:pt x="1478280" y="624840"/>
                  </a:lnTo>
                  <a:lnTo>
                    <a:pt x="1477010" y="631190"/>
                  </a:lnTo>
                  <a:lnTo>
                    <a:pt x="1474470" y="637540"/>
                  </a:lnTo>
                  <a:lnTo>
                    <a:pt x="1473200" y="642620"/>
                  </a:lnTo>
                  <a:lnTo>
                    <a:pt x="1470660" y="648970"/>
                  </a:lnTo>
                  <a:lnTo>
                    <a:pt x="1468120" y="655320"/>
                  </a:lnTo>
                  <a:lnTo>
                    <a:pt x="1464310" y="660400"/>
                  </a:lnTo>
                  <a:lnTo>
                    <a:pt x="1461770" y="665480"/>
                  </a:lnTo>
                  <a:lnTo>
                    <a:pt x="1457960" y="670560"/>
                  </a:lnTo>
                  <a:lnTo>
                    <a:pt x="1454150" y="675640"/>
                  </a:lnTo>
                  <a:lnTo>
                    <a:pt x="1450340" y="680720"/>
                  </a:lnTo>
                  <a:lnTo>
                    <a:pt x="1445260" y="684530"/>
                  </a:lnTo>
                  <a:lnTo>
                    <a:pt x="1441450" y="689610"/>
                  </a:lnTo>
                  <a:lnTo>
                    <a:pt x="1436370" y="693420"/>
                  </a:lnTo>
                  <a:lnTo>
                    <a:pt x="1431290" y="697230"/>
                  </a:lnTo>
                  <a:lnTo>
                    <a:pt x="1426210" y="701040"/>
                  </a:lnTo>
                  <a:lnTo>
                    <a:pt x="1421130" y="703580"/>
                  </a:lnTo>
                  <a:lnTo>
                    <a:pt x="1416050" y="707390"/>
                  </a:lnTo>
                  <a:lnTo>
                    <a:pt x="1409700" y="709930"/>
                  </a:lnTo>
                  <a:lnTo>
                    <a:pt x="1404620" y="712470"/>
                  </a:lnTo>
                  <a:lnTo>
                    <a:pt x="1398270" y="713740"/>
                  </a:lnTo>
                  <a:lnTo>
                    <a:pt x="1391920" y="716280"/>
                  </a:lnTo>
                  <a:lnTo>
                    <a:pt x="1385570" y="717550"/>
                  </a:lnTo>
                  <a:lnTo>
                    <a:pt x="1380490" y="718820"/>
                  </a:lnTo>
                  <a:lnTo>
                    <a:pt x="1374140" y="720090"/>
                  </a:lnTo>
                  <a:lnTo>
                    <a:pt x="1367790" y="720090"/>
                  </a:lnTo>
                  <a:lnTo>
                    <a:pt x="1361440" y="720090"/>
                  </a:lnTo>
                  <a:lnTo>
                    <a:pt x="119379" y="720090"/>
                  </a:lnTo>
                  <a:lnTo>
                    <a:pt x="114300" y="720090"/>
                  </a:lnTo>
                  <a:lnTo>
                    <a:pt x="106679" y="720090"/>
                  </a:lnTo>
                  <a:lnTo>
                    <a:pt x="101600" y="718820"/>
                  </a:lnTo>
                  <a:lnTo>
                    <a:pt x="95250" y="717550"/>
                  </a:lnTo>
                  <a:lnTo>
                    <a:pt x="88900" y="716280"/>
                  </a:lnTo>
                  <a:lnTo>
                    <a:pt x="82550" y="715010"/>
                  </a:lnTo>
                  <a:lnTo>
                    <a:pt x="77470" y="712470"/>
                  </a:lnTo>
                  <a:lnTo>
                    <a:pt x="71120" y="709930"/>
                  </a:lnTo>
                  <a:lnTo>
                    <a:pt x="66039" y="707390"/>
                  </a:lnTo>
                  <a:lnTo>
                    <a:pt x="59689" y="704850"/>
                  </a:lnTo>
                  <a:lnTo>
                    <a:pt x="54609" y="701040"/>
                  </a:lnTo>
                  <a:lnTo>
                    <a:pt x="49529" y="697230"/>
                  </a:lnTo>
                  <a:lnTo>
                    <a:pt x="44450" y="693420"/>
                  </a:lnTo>
                  <a:lnTo>
                    <a:pt x="39370" y="689610"/>
                  </a:lnTo>
                  <a:lnTo>
                    <a:pt x="35559" y="685800"/>
                  </a:lnTo>
                  <a:lnTo>
                    <a:pt x="30479" y="680720"/>
                  </a:lnTo>
                  <a:lnTo>
                    <a:pt x="26670" y="675640"/>
                  </a:lnTo>
                  <a:lnTo>
                    <a:pt x="22859" y="670560"/>
                  </a:lnTo>
                  <a:lnTo>
                    <a:pt x="19050" y="665480"/>
                  </a:lnTo>
                  <a:lnTo>
                    <a:pt x="16509" y="660400"/>
                  </a:lnTo>
                  <a:lnTo>
                    <a:pt x="13970" y="655320"/>
                  </a:lnTo>
                  <a:lnTo>
                    <a:pt x="10159" y="648970"/>
                  </a:lnTo>
                  <a:lnTo>
                    <a:pt x="7620" y="643890"/>
                  </a:lnTo>
                  <a:lnTo>
                    <a:pt x="6350" y="637540"/>
                  </a:lnTo>
                  <a:lnTo>
                    <a:pt x="3809" y="631190"/>
                  </a:lnTo>
                  <a:lnTo>
                    <a:pt x="2539" y="626110"/>
                  </a:lnTo>
                  <a:lnTo>
                    <a:pt x="1270" y="619760"/>
                  </a:lnTo>
                  <a:lnTo>
                    <a:pt x="1270" y="613410"/>
                  </a:lnTo>
                  <a:lnTo>
                    <a:pt x="0" y="607060"/>
                  </a:lnTo>
                  <a:lnTo>
                    <a:pt x="0" y="600710"/>
                  </a:lnTo>
                  <a:lnTo>
                    <a:pt x="0" y="11938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9206" y="3983583"/>
              <a:ext cx="1506855" cy="746125"/>
            </a:xfrm>
            <a:custGeom>
              <a:avLst/>
              <a:gdLst/>
              <a:ahLst/>
              <a:cxnLst/>
              <a:rect l="l" t="t" r="r" b="b"/>
              <a:pathLst>
                <a:path w="1506855" h="74612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1506855" h="746125">
                  <a:moveTo>
                    <a:pt x="1506334" y="732840"/>
                  </a:moveTo>
                  <a:lnTo>
                    <a:pt x="1502600" y="723823"/>
                  </a:lnTo>
                  <a:lnTo>
                    <a:pt x="1493583" y="720090"/>
                  </a:lnTo>
                  <a:lnTo>
                    <a:pt x="1484553" y="723823"/>
                  </a:lnTo>
                  <a:lnTo>
                    <a:pt x="1480820" y="732840"/>
                  </a:lnTo>
                  <a:lnTo>
                    <a:pt x="1484553" y="741870"/>
                  </a:lnTo>
                  <a:lnTo>
                    <a:pt x="1493583" y="745604"/>
                  </a:lnTo>
                  <a:lnTo>
                    <a:pt x="1502600" y="741870"/>
                  </a:lnTo>
                  <a:lnTo>
                    <a:pt x="1506334" y="73284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3880" y="4030624"/>
              <a:ext cx="1395730" cy="651510"/>
            </a:xfrm>
            <a:custGeom>
              <a:avLst/>
              <a:gdLst/>
              <a:ahLst/>
              <a:cxnLst/>
              <a:rect l="l" t="t" r="r" b="b"/>
              <a:pathLst>
                <a:path w="1395730" h="651510">
                  <a:moveTo>
                    <a:pt x="1395730" y="0"/>
                  </a:moveTo>
                  <a:lnTo>
                    <a:pt x="0" y="0"/>
                  </a:lnTo>
                  <a:lnTo>
                    <a:pt x="0" y="651510"/>
                  </a:lnTo>
                  <a:lnTo>
                    <a:pt x="698500" y="651510"/>
                  </a:lnTo>
                  <a:lnTo>
                    <a:pt x="1395730" y="651510"/>
                  </a:lnTo>
                  <a:lnTo>
                    <a:pt x="1395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63880" y="1423314"/>
            <a:ext cx="1395730" cy="64897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88900" marR="641985">
              <a:lnSpc>
                <a:spcPct val="100000"/>
              </a:lnSpc>
              <a:spcBef>
                <a:spcPts val="880"/>
              </a:spcBef>
            </a:pPr>
            <a:r>
              <a:rPr sz="1400" b="1" spc="-10" dirty="0">
                <a:latin typeface="Times New Roman"/>
                <a:cs typeface="Times New Roman"/>
              </a:rPr>
              <a:t>Об’єкти системи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948939" y="1068984"/>
            <a:ext cx="2272030" cy="61214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90170" marR="421005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Оптові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ціни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виробника </a:t>
            </a:r>
            <a:r>
              <a:rPr sz="1400" dirty="0">
                <a:latin typeface="Times New Roman"/>
                <a:cs typeface="Times New Roman"/>
              </a:rPr>
              <a:t>(митна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вартість)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2903160" y="1834735"/>
            <a:ext cx="2008505" cy="452755"/>
            <a:chOff x="2903160" y="1834735"/>
            <a:chExt cx="2008505" cy="452755"/>
          </a:xfrm>
        </p:grpSpPr>
        <p:sp>
          <p:nvSpPr>
            <p:cNvPr id="79" name="object 79"/>
            <p:cNvSpPr/>
            <p:nvPr/>
          </p:nvSpPr>
          <p:spPr>
            <a:xfrm>
              <a:off x="2915920" y="1847494"/>
              <a:ext cx="1982470" cy="426720"/>
            </a:xfrm>
            <a:custGeom>
              <a:avLst/>
              <a:gdLst/>
              <a:ahLst/>
              <a:cxnLst/>
              <a:rect l="l" t="t" r="r" b="b"/>
              <a:pathLst>
                <a:path w="1982470" h="426719">
                  <a:moveTo>
                    <a:pt x="0" y="0"/>
                  </a:moveTo>
                  <a:lnTo>
                    <a:pt x="1982470" y="0"/>
                  </a:lnTo>
                  <a:lnTo>
                    <a:pt x="198247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03156" y="1834743"/>
              <a:ext cx="2008505" cy="452755"/>
            </a:xfrm>
            <a:custGeom>
              <a:avLst/>
              <a:gdLst/>
              <a:ahLst/>
              <a:cxnLst/>
              <a:rect l="l" t="t" r="r" b="b"/>
              <a:pathLst>
                <a:path w="2008504" h="45275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008504" h="452755">
                  <a:moveTo>
                    <a:pt x="2007984" y="439470"/>
                  </a:moveTo>
                  <a:lnTo>
                    <a:pt x="2004250" y="430453"/>
                  </a:lnTo>
                  <a:lnTo>
                    <a:pt x="1995233" y="426720"/>
                  </a:lnTo>
                  <a:lnTo>
                    <a:pt x="1986203" y="430453"/>
                  </a:lnTo>
                  <a:lnTo>
                    <a:pt x="1982470" y="439470"/>
                  </a:lnTo>
                  <a:lnTo>
                    <a:pt x="1986203" y="448500"/>
                  </a:lnTo>
                  <a:lnTo>
                    <a:pt x="1995233" y="452234"/>
                  </a:lnTo>
                  <a:lnTo>
                    <a:pt x="2004250" y="448500"/>
                  </a:lnTo>
                  <a:lnTo>
                    <a:pt x="2007984" y="43947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15920" y="1847494"/>
              <a:ext cx="1982470" cy="426720"/>
            </a:xfrm>
            <a:custGeom>
              <a:avLst/>
              <a:gdLst/>
              <a:ahLst/>
              <a:cxnLst/>
              <a:rect l="l" t="t" r="r" b="b"/>
              <a:pathLst>
                <a:path w="1982470" h="426719">
                  <a:moveTo>
                    <a:pt x="1982470" y="0"/>
                  </a:moveTo>
                  <a:lnTo>
                    <a:pt x="0" y="0"/>
                  </a:lnTo>
                  <a:lnTo>
                    <a:pt x="0" y="426720"/>
                  </a:lnTo>
                  <a:lnTo>
                    <a:pt x="991869" y="426720"/>
                  </a:lnTo>
                  <a:lnTo>
                    <a:pt x="1982470" y="426720"/>
                  </a:lnTo>
                  <a:lnTo>
                    <a:pt x="1982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915920" y="1847494"/>
            <a:ext cx="1982470" cy="42672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imes New Roman"/>
                <a:cs typeface="Times New Roman"/>
              </a:rPr>
              <a:t>Роздрібні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ціни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6001960" y="1042255"/>
            <a:ext cx="2329815" cy="930275"/>
            <a:chOff x="6001960" y="1042255"/>
            <a:chExt cx="2329815" cy="930275"/>
          </a:xfrm>
        </p:grpSpPr>
        <p:sp>
          <p:nvSpPr>
            <p:cNvPr id="84" name="object 84"/>
            <p:cNvSpPr/>
            <p:nvPr/>
          </p:nvSpPr>
          <p:spPr>
            <a:xfrm>
              <a:off x="6014719" y="1055014"/>
              <a:ext cx="2303780" cy="904240"/>
            </a:xfrm>
            <a:custGeom>
              <a:avLst/>
              <a:gdLst/>
              <a:ahLst/>
              <a:cxnLst/>
              <a:rect l="l" t="t" r="r" b="b"/>
              <a:pathLst>
                <a:path w="2303779" h="904239">
                  <a:moveTo>
                    <a:pt x="0" y="0"/>
                  </a:moveTo>
                  <a:lnTo>
                    <a:pt x="2303779" y="0"/>
                  </a:lnTo>
                  <a:lnTo>
                    <a:pt x="2303779" y="904239"/>
                  </a:lnTo>
                  <a:lnTo>
                    <a:pt x="0" y="904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001956" y="1042263"/>
              <a:ext cx="2329815" cy="930275"/>
            </a:xfrm>
            <a:custGeom>
              <a:avLst/>
              <a:gdLst/>
              <a:ahLst/>
              <a:cxnLst/>
              <a:rect l="l" t="t" r="r" b="b"/>
              <a:pathLst>
                <a:path w="2329815" h="93027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329815" h="930275">
                  <a:moveTo>
                    <a:pt x="2329294" y="916990"/>
                  </a:moveTo>
                  <a:lnTo>
                    <a:pt x="2325560" y="907973"/>
                  </a:lnTo>
                  <a:lnTo>
                    <a:pt x="2316543" y="904240"/>
                  </a:lnTo>
                  <a:lnTo>
                    <a:pt x="2307513" y="907973"/>
                  </a:lnTo>
                  <a:lnTo>
                    <a:pt x="2303780" y="916990"/>
                  </a:lnTo>
                  <a:lnTo>
                    <a:pt x="2307513" y="926020"/>
                  </a:lnTo>
                  <a:lnTo>
                    <a:pt x="2316543" y="929754"/>
                  </a:lnTo>
                  <a:lnTo>
                    <a:pt x="2325560" y="926020"/>
                  </a:lnTo>
                  <a:lnTo>
                    <a:pt x="2329294" y="91699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013449" y="1055014"/>
              <a:ext cx="2302510" cy="904240"/>
            </a:xfrm>
            <a:custGeom>
              <a:avLst/>
              <a:gdLst/>
              <a:ahLst/>
              <a:cxnLst/>
              <a:rect l="l" t="t" r="r" b="b"/>
              <a:pathLst>
                <a:path w="2302509" h="904239">
                  <a:moveTo>
                    <a:pt x="2302509" y="0"/>
                  </a:moveTo>
                  <a:lnTo>
                    <a:pt x="0" y="0"/>
                  </a:lnTo>
                  <a:lnTo>
                    <a:pt x="0" y="904239"/>
                  </a:lnTo>
                  <a:lnTo>
                    <a:pt x="1151890" y="904239"/>
                  </a:lnTo>
                  <a:lnTo>
                    <a:pt x="2302509" y="904239"/>
                  </a:lnTo>
                  <a:lnTo>
                    <a:pt x="2302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6014084" y="1055014"/>
            <a:ext cx="2303145" cy="904240"/>
          </a:xfrm>
          <a:prstGeom prst="rect">
            <a:avLst/>
          </a:prstGeom>
          <a:ln w="28058">
            <a:solidFill>
              <a:srgbClr val="2C2CB8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40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Національний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перелік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ОЛЗ;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2180530" y="5411054"/>
            <a:ext cx="2896235" cy="150495"/>
            <a:chOff x="2180530" y="5411054"/>
            <a:chExt cx="2896235" cy="150495"/>
          </a:xfrm>
        </p:grpSpPr>
        <p:sp>
          <p:nvSpPr>
            <p:cNvPr id="89" name="object 89"/>
            <p:cNvSpPr/>
            <p:nvPr/>
          </p:nvSpPr>
          <p:spPr>
            <a:xfrm>
              <a:off x="2948939" y="5423814"/>
              <a:ext cx="1270" cy="107950"/>
            </a:xfrm>
            <a:custGeom>
              <a:avLst/>
              <a:gdLst/>
              <a:ahLst/>
              <a:cxnLst/>
              <a:rect l="l" t="t" r="r" b="b"/>
              <a:pathLst>
                <a:path w="1269" h="107950">
                  <a:moveTo>
                    <a:pt x="0" y="0"/>
                  </a:moveTo>
                  <a:lnTo>
                    <a:pt x="1270" y="107949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936176" y="5411063"/>
              <a:ext cx="27305" cy="133985"/>
            </a:xfrm>
            <a:custGeom>
              <a:avLst/>
              <a:gdLst/>
              <a:ahLst/>
              <a:cxnLst/>
              <a:rect l="l" t="t" r="r" b="b"/>
              <a:pathLst>
                <a:path w="27305" h="1339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7305" h="133985">
                  <a:moveTo>
                    <a:pt x="26784" y="120700"/>
                  </a:moveTo>
                  <a:lnTo>
                    <a:pt x="23050" y="111683"/>
                  </a:lnTo>
                  <a:lnTo>
                    <a:pt x="14033" y="107950"/>
                  </a:lnTo>
                  <a:lnTo>
                    <a:pt x="5003" y="111683"/>
                  </a:lnTo>
                  <a:lnTo>
                    <a:pt x="1270" y="120700"/>
                  </a:lnTo>
                  <a:lnTo>
                    <a:pt x="5003" y="129730"/>
                  </a:lnTo>
                  <a:lnTo>
                    <a:pt x="14033" y="133464"/>
                  </a:lnTo>
                  <a:lnTo>
                    <a:pt x="23050" y="129730"/>
                  </a:lnTo>
                  <a:lnTo>
                    <a:pt x="26784" y="12070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48939" y="5453024"/>
              <a:ext cx="2114550" cy="7620"/>
            </a:xfrm>
            <a:custGeom>
              <a:avLst/>
              <a:gdLst/>
              <a:ahLst/>
              <a:cxnLst/>
              <a:rect l="l" t="t" r="r" b="b"/>
              <a:pathLst>
                <a:path w="2114550" h="7620">
                  <a:moveTo>
                    <a:pt x="0" y="7620"/>
                  </a:moveTo>
                  <a:lnTo>
                    <a:pt x="2114550" y="0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36176" y="5440273"/>
              <a:ext cx="2140585" cy="33655"/>
            </a:xfrm>
            <a:custGeom>
              <a:avLst/>
              <a:gdLst/>
              <a:ahLst/>
              <a:cxnLst/>
              <a:rect l="l" t="t" r="r" b="b"/>
              <a:pathLst>
                <a:path w="2140585" h="33654">
                  <a:moveTo>
                    <a:pt x="25514" y="20370"/>
                  </a:moveTo>
                  <a:lnTo>
                    <a:pt x="21780" y="11353"/>
                  </a:lnTo>
                  <a:lnTo>
                    <a:pt x="12763" y="7620"/>
                  </a:lnTo>
                  <a:lnTo>
                    <a:pt x="3733" y="11353"/>
                  </a:lnTo>
                  <a:lnTo>
                    <a:pt x="0" y="20370"/>
                  </a:lnTo>
                  <a:lnTo>
                    <a:pt x="3733" y="29400"/>
                  </a:lnTo>
                  <a:lnTo>
                    <a:pt x="12763" y="33134"/>
                  </a:lnTo>
                  <a:lnTo>
                    <a:pt x="21780" y="29400"/>
                  </a:lnTo>
                  <a:lnTo>
                    <a:pt x="25514" y="20370"/>
                  </a:lnTo>
                  <a:close/>
                </a:path>
                <a:path w="2140585" h="33654">
                  <a:moveTo>
                    <a:pt x="2140064" y="12750"/>
                  </a:moveTo>
                  <a:lnTo>
                    <a:pt x="2136330" y="3733"/>
                  </a:lnTo>
                  <a:lnTo>
                    <a:pt x="2127313" y="0"/>
                  </a:lnTo>
                  <a:lnTo>
                    <a:pt x="2118283" y="3733"/>
                  </a:lnTo>
                  <a:lnTo>
                    <a:pt x="2114550" y="12750"/>
                  </a:lnTo>
                  <a:lnTo>
                    <a:pt x="2118283" y="21780"/>
                  </a:lnTo>
                  <a:lnTo>
                    <a:pt x="2127313" y="25514"/>
                  </a:lnTo>
                  <a:lnTo>
                    <a:pt x="2136330" y="21780"/>
                  </a:lnTo>
                  <a:lnTo>
                    <a:pt x="2140064" y="1275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193289" y="5423814"/>
              <a:ext cx="676910" cy="124460"/>
            </a:xfrm>
            <a:custGeom>
              <a:avLst/>
              <a:gdLst/>
              <a:ahLst/>
              <a:cxnLst/>
              <a:rect l="l" t="t" r="r" b="b"/>
              <a:pathLst>
                <a:path w="676910" h="124460">
                  <a:moveTo>
                    <a:pt x="508000" y="0"/>
                  </a:moveTo>
                  <a:lnTo>
                    <a:pt x="508000" y="30479"/>
                  </a:lnTo>
                  <a:lnTo>
                    <a:pt x="0" y="30479"/>
                  </a:lnTo>
                  <a:lnTo>
                    <a:pt x="0" y="93979"/>
                  </a:lnTo>
                  <a:lnTo>
                    <a:pt x="508000" y="93979"/>
                  </a:lnTo>
                  <a:lnTo>
                    <a:pt x="508000" y="124459"/>
                  </a:lnTo>
                  <a:lnTo>
                    <a:pt x="676910" y="62229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193289" y="5423814"/>
              <a:ext cx="676910" cy="124460"/>
            </a:xfrm>
            <a:custGeom>
              <a:avLst/>
              <a:gdLst/>
              <a:ahLst/>
              <a:cxnLst/>
              <a:rect l="l" t="t" r="r" b="b"/>
              <a:pathLst>
                <a:path w="676910" h="124460">
                  <a:moveTo>
                    <a:pt x="0" y="30479"/>
                  </a:moveTo>
                  <a:lnTo>
                    <a:pt x="508000" y="30479"/>
                  </a:lnTo>
                  <a:lnTo>
                    <a:pt x="508000" y="0"/>
                  </a:lnTo>
                  <a:lnTo>
                    <a:pt x="676910" y="62229"/>
                  </a:lnTo>
                  <a:lnTo>
                    <a:pt x="508000" y="124459"/>
                  </a:lnTo>
                  <a:lnTo>
                    <a:pt x="508000" y="93979"/>
                  </a:lnTo>
                  <a:lnTo>
                    <a:pt x="0" y="93979"/>
                  </a:lnTo>
                  <a:lnTo>
                    <a:pt x="0" y="30479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180526" y="5411063"/>
              <a:ext cx="702945" cy="150495"/>
            </a:xfrm>
            <a:custGeom>
              <a:avLst/>
              <a:gdLst/>
              <a:ahLst/>
              <a:cxnLst/>
              <a:rect l="l" t="t" r="r" b="b"/>
              <a:pathLst>
                <a:path w="702944" h="15049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702944" h="150495">
                  <a:moveTo>
                    <a:pt x="702424" y="137210"/>
                  </a:moveTo>
                  <a:lnTo>
                    <a:pt x="698690" y="128193"/>
                  </a:lnTo>
                  <a:lnTo>
                    <a:pt x="689673" y="124460"/>
                  </a:lnTo>
                  <a:lnTo>
                    <a:pt x="680643" y="128193"/>
                  </a:lnTo>
                  <a:lnTo>
                    <a:pt x="676910" y="137210"/>
                  </a:lnTo>
                  <a:lnTo>
                    <a:pt x="680643" y="146240"/>
                  </a:lnTo>
                  <a:lnTo>
                    <a:pt x="689673" y="149974"/>
                  </a:lnTo>
                  <a:lnTo>
                    <a:pt x="698690" y="146240"/>
                  </a:lnTo>
                  <a:lnTo>
                    <a:pt x="702424" y="13721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63880" y="4030624"/>
            <a:ext cx="1395730" cy="651510"/>
          </a:xfrm>
          <a:prstGeom prst="rect">
            <a:avLst/>
          </a:prstGeom>
          <a:ln w="25518">
            <a:solidFill>
              <a:srgbClr val="2C2CB8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endParaRPr sz="14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Принципи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948940" y="3996333"/>
            <a:ext cx="1943100" cy="344170"/>
          </a:xfrm>
          <a:custGeom>
            <a:avLst/>
            <a:gdLst/>
            <a:ahLst/>
            <a:cxnLst/>
            <a:rect l="l" t="t" r="r" b="b"/>
            <a:pathLst>
              <a:path w="1943100" h="344170">
                <a:moveTo>
                  <a:pt x="1943100" y="0"/>
                </a:moveTo>
                <a:lnTo>
                  <a:pt x="0" y="0"/>
                </a:lnTo>
                <a:lnTo>
                  <a:pt x="0" y="344170"/>
                </a:lnTo>
                <a:lnTo>
                  <a:pt x="971550" y="344170"/>
                </a:lnTo>
                <a:lnTo>
                  <a:pt x="1943100" y="344170"/>
                </a:lnTo>
                <a:lnTo>
                  <a:pt x="1943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948939" y="4421784"/>
            <a:ext cx="1943100" cy="344170"/>
          </a:xfrm>
          <a:custGeom>
            <a:avLst/>
            <a:gdLst/>
            <a:ahLst/>
            <a:cxnLst/>
            <a:rect l="l" t="t" r="r" b="b"/>
            <a:pathLst>
              <a:path w="1943100" h="344170">
                <a:moveTo>
                  <a:pt x="1943100" y="0"/>
                </a:moveTo>
                <a:lnTo>
                  <a:pt x="0" y="0"/>
                </a:lnTo>
                <a:lnTo>
                  <a:pt x="0" y="344170"/>
                </a:lnTo>
                <a:lnTo>
                  <a:pt x="971550" y="344170"/>
                </a:lnTo>
                <a:lnTo>
                  <a:pt x="1943100" y="344170"/>
                </a:lnTo>
                <a:lnTo>
                  <a:pt x="1943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72379" y="4162704"/>
            <a:ext cx="1845310" cy="344170"/>
          </a:xfrm>
          <a:custGeom>
            <a:avLst/>
            <a:gdLst/>
            <a:ahLst/>
            <a:cxnLst/>
            <a:rect l="l" t="t" r="r" b="b"/>
            <a:pathLst>
              <a:path w="1845309" h="344170">
                <a:moveTo>
                  <a:pt x="1845310" y="0"/>
                </a:moveTo>
                <a:lnTo>
                  <a:pt x="0" y="0"/>
                </a:lnTo>
                <a:lnTo>
                  <a:pt x="0" y="344169"/>
                </a:lnTo>
                <a:lnTo>
                  <a:pt x="923290" y="344169"/>
                </a:lnTo>
                <a:lnTo>
                  <a:pt x="1845310" y="344169"/>
                </a:lnTo>
                <a:lnTo>
                  <a:pt x="1845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0" name="object 100"/>
          <p:cNvGraphicFramePr>
            <a:graphicFrameLocks noGrp="1"/>
          </p:cNvGraphicFramePr>
          <p:nvPr/>
        </p:nvGraphicFramePr>
        <p:xfrm>
          <a:off x="2935546" y="3982940"/>
          <a:ext cx="3969383" cy="775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370">
                <a:tc rowSpan="2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добровільність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38100">
                      <a:solidFill>
                        <a:srgbClr val="2C2CB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38100">
                      <a:solidFill>
                        <a:srgbClr val="2C2C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B w="28575">
                      <a:solidFill>
                        <a:srgbClr val="2C2CB8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прозорість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2C2CB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компенсація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B w="28575">
                      <a:solidFill>
                        <a:srgbClr val="2C2C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28575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2C2CB8"/>
                      </a:solidFill>
                      <a:prstDash val="solid"/>
                    </a:lnT>
                    <a:lnB w="28575">
                      <a:solidFill>
                        <a:srgbClr val="2C2C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B8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1" name="object 101"/>
          <p:cNvGrpSpPr/>
          <p:nvPr/>
        </p:nvGrpSpPr>
        <p:grpSpPr>
          <a:xfrm>
            <a:off x="1245810" y="4772245"/>
            <a:ext cx="27305" cy="413384"/>
            <a:chOff x="1245810" y="4772245"/>
            <a:chExt cx="27305" cy="413384"/>
          </a:xfrm>
        </p:grpSpPr>
        <p:sp>
          <p:nvSpPr>
            <p:cNvPr id="102" name="object 102"/>
            <p:cNvSpPr/>
            <p:nvPr/>
          </p:nvSpPr>
          <p:spPr>
            <a:xfrm>
              <a:off x="1258570" y="4785004"/>
              <a:ext cx="1270" cy="387350"/>
            </a:xfrm>
            <a:custGeom>
              <a:avLst/>
              <a:gdLst/>
              <a:ahLst/>
              <a:cxnLst/>
              <a:rect l="l" t="t" r="r" b="b"/>
              <a:pathLst>
                <a:path w="1269" h="387350">
                  <a:moveTo>
                    <a:pt x="0" y="0"/>
                  </a:moveTo>
                  <a:lnTo>
                    <a:pt x="1270" y="387350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245806" y="4772253"/>
              <a:ext cx="27305" cy="413384"/>
            </a:xfrm>
            <a:custGeom>
              <a:avLst/>
              <a:gdLst/>
              <a:ahLst/>
              <a:cxnLst/>
              <a:rect l="l" t="t" r="r" b="b"/>
              <a:pathLst>
                <a:path w="27305" h="4133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7305" h="413385">
                  <a:moveTo>
                    <a:pt x="26784" y="400100"/>
                  </a:moveTo>
                  <a:lnTo>
                    <a:pt x="23050" y="391083"/>
                  </a:lnTo>
                  <a:lnTo>
                    <a:pt x="14033" y="387350"/>
                  </a:lnTo>
                  <a:lnTo>
                    <a:pt x="5003" y="391083"/>
                  </a:lnTo>
                  <a:lnTo>
                    <a:pt x="1270" y="400100"/>
                  </a:lnTo>
                  <a:lnTo>
                    <a:pt x="5003" y="409130"/>
                  </a:lnTo>
                  <a:lnTo>
                    <a:pt x="14033" y="412864"/>
                  </a:lnTo>
                  <a:lnTo>
                    <a:pt x="23050" y="409130"/>
                  </a:lnTo>
                  <a:lnTo>
                    <a:pt x="26784" y="40010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2180530" y="4273135"/>
            <a:ext cx="702945" cy="150495"/>
            <a:chOff x="2180530" y="4273135"/>
            <a:chExt cx="702945" cy="150495"/>
          </a:xfrm>
        </p:grpSpPr>
        <p:sp>
          <p:nvSpPr>
            <p:cNvPr id="105" name="object 105"/>
            <p:cNvSpPr/>
            <p:nvPr/>
          </p:nvSpPr>
          <p:spPr>
            <a:xfrm>
              <a:off x="2193289" y="4285894"/>
              <a:ext cx="676910" cy="124460"/>
            </a:xfrm>
            <a:custGeom>
              <a:avLst/>
              <a:gdLst/>
              <a:ahLst/>
              <a:cxnLst/>
              <a:rect l="l" t="t" r="r" b="b"/>
              <a:pathLst>
                <a:path w="676910" h="124460">
                  <a:moveTo>
                    <a:pt x="508000" y="0"/>
                  </a:moveTo>
                  <a:lnTo>
                    <a:pt x="508000" y="30480"/>
                  </a:lnTo>
                  <a:lnTo>
                    <a:pt x="0" y="30480"/>
                  </a:lnTo>
                  <a:lnTo>
                    <a:pt x="0" y="92710"/>
                  </a:lnTo>
                  <a:lnTo>
                    <a:pt x="508000" y="92710"/>
                  </a:lnTo>
                  <a:lnTo>
                    <a:pt x="508000" y="124460"/>
                  </a:lnTo>
                  <a:lnTo>
                    <a:pt x="676910" y="6223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193289" y="4285894"/>
              <a:ext cx="676910" cy="124460"/>
            </a:xfrm>
            <a:custGeom>
              <a:avLst/>
              <a:gdLst/>
              <a:ahLst/>
              <a:cxnLst/>
              <a:rect l="l" t="t" r="r" b="b"/>
              <a:pathLst>
                <a:path w="676910" h="124460">
                  <a:moveTo>
                    <a:pt x="0" y="30480"/>
                  </a:moveTo>
                  <a:lnTo>
                    <a:pt x="508000" y="30480"/>
                  </a:lnTo>
                  <a:lnTo>
                    <a:pt x="508000" y="0"/>
                  </a:lnTo>
                  <a:lnTo>
                    <a:pt x="676910" y="62230"/>
                  </a:lnTo>
                  <a:lnTo>
                    <a:pt x="508000" y="124460"/>
                  </a:lnTo>
                  <a:lnTo>
                    <a:pt x="508000" y="92710"/>
                  </a:lnTo>
                  <a:lnTo>
                    <a:pt x="0" y="92710"/>
                  </a:lnTo>
                  <a:lnTo>
                    <a:pt x="0" y="30480"/>
                  </a:lnTo>
                  <a:close/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180526" y="4273143"/>
              <a:ext cx="702945" cy="150495"/>
            </a:xfrm>
            <a:custGeom>
              <a:avLst/>
              <a:gdLst/>
              <a:ahLst/>
              <a:cxnLst/>
              <a:rect l="l" t="t" r="r" b="b"/>
              <a:pathLst>
                <a:path w="702944" h="15049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702944" h="150495">
                  <a:moveTo>
                    <a:pt x="702424" y="137210"/>
                  </a:moveTo>
                  <a:lnTo>
                    <a:pt x="698690" y="128193"/>
                  </a:lnTo>
                  <a:lnTo>
                    <a:pt x="689673" y="124460"/>
                  </a:lnTo>
                  <a:lnTo>
                    <a:pt x="680643" y="128193"/>
                  </a:lnTo>
                  <a:lnTo>
                    <a:pt x="676910" y="137210"/>
                  </a:lnTo>
                  <a:lnTo>
                    <a:pt x="680643" y="146240"/>
                  </a:lnTo>
                  <a:lnTo>
                    <a:pt x="689673" y="149974"/>
                  </a:lnTo>
                  <a:lnTo>
                    <a:pt x="698690" y="146240"/>
                  </a:lnTo>
                  <a:lnTo>
                    <a:pt x="702424" y="13721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2955230" y="1722975"/>
            <a:ext cx="27305" cy="146685"/>
            <a:chOff x="2955230" y="1722975"/>
            <a:chExt cx="27305" cy="146685"/>
          </a:xfrm>
        </p:grpSpPr>
        <p:sp>
          <p:nvSpPr>
            <p:cNvPr id="109" name="object 109"/>
            <p:cNvSpPr/>
            <p:nvPr/>
          </p:nvSpPr>
          <p:spPr>
            <a:xfrm>
              <a:off x="2967989" y="1735734"/>
              <a:ext cx="1270" cy="120650"/>
            </a:xfrm>
            <a:custGeom>
              <a:avLst/>
              <a:gdLst/>
              <a:ahLst/>
              <a:cxnLst/>
              <a:rect l="l" t="t" r="r" b="b"/>
              <a:pathLst>
                <a:path w="1269" h="120650">
                  <a:moveTo>
                    <a:pt x="0" y="0"/>
                  </a:moveTo>
                  <a:lnTo>
                    <a:pt x="1270" y="120650"/>
                  </a:lnTo>
                </a:path>
              </a:pathLst>
            </a:custGeom>
            <a:ln w="25518">
              <a:solidFill>
                <a:srgbClr val="2C2C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55226" y="1722983"/>
              <a:ext cx="27305" cy="146685"/>
            </a:xfrm>
            <a:custGeom>
              <a:avLst/>
              <a:gdLst/>
              <a:ahLst/>
              <a:cxnLst/>
              <a:rect l="l" t="t" r="r" b="b"/>
              <a:pathLst>
                <a:path w="27305" h="14668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27305" h="146685">
                  <a:moveTo>
                    <a:pt x="26784" y="133400"/>
                  </a:moveTo>
                  <a:lnTo>
                    <a:pt x="23050" y="124383"/>
                  </a:lnTo>
                  <a:lnTo>
                    <a:pt x="14033" y="120650"/>
                  </a:lnTo>
                  <a:lnTo>
                    <a:pt x="5003" y="124383"/>
                  </a:lnTo>
                  <a:lnTo>
                    <a:pt x="1270" y="133400"/>
                  </a:lnTo>
                  <a:lnTo>
                    <a:pt x="5003" y="142430"/>
                  </a:lnTo>
                  <a:lnTo>
                    <a:pt x="14033" y="146164"/>
                  </a:lnTo>
                  <a:lnTo>
                    <a:pt x="23050" y="142430"/>
                  </a:lnTo>
                  <a:lnTo>
                    <a:pt x="26784" y="13340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7107" y="2369781"/>
            <a:ext cx="2012314" cy="503555"/>
            <a:chOff x="987107" y="2369781"/>
            <a:chExt cx="2012314" cy="50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869" y="2397404"/>
              <a:ext cx="2002789" cy="4711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91869" y="239740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69">
                  <a:moveTo>
                    <a:pt x="0" y="471170"/>
                  </a:moveTo>
                  <a:lnTo>
                    <a:pt x="2002789" y="471170"/>
                  </a:lnTo>
                  <a:lnTo>
                    <a:pt x="2002789" y="0"/>
                  </a:lnTo>
                  <a:lnTo>
                    <a:pt x="0" y="0"/>
                  </a:lnTo>
                  <a:lnTo>
                    <a:pt x="0" y="47117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91869" y="239740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69">
                  <a:moveTo>
                    <a:pt x="1002030" y="471169"/>
                  </a:moveTo>
                  <a:lnTo>
                    <a:pt x="0" y="471169"/>
                  </a:lnTo>
                  <a:lnTo>
                    <a:pt x="0" y="0"/>
                  </a:lnTo>
                  <a:lnTo>
                    <a:pt x="2002790" y="0"/>
                  </a:lnTo>
                  <a:lnTo>
                    <a:pt x="2002790" y="471169"/>
                  </a:lnTo>
                  <a:lnTo>
                    <a:pt x="1002030" y="47116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869" y="2374544"/>
              <a:ext cx="2002789" cy="4699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1869" y="237454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69">
                  <a:moveTo>
                    <a:pt x="1002030" y="471170"/>
                  </a:moveTo>
                  <a:lnTo>
                    <a:pt x="0" y="471170"/>
                  </a:lnTo>
                  <a:lnTo>
                    <a:pt x="0" y="0"/>
                  </a:lnTo>
                  <a:lnTo>
                    <a:pt x="2002790" y="0"/>
                  </a:lnTo>
                  <a:lnTo>
                    <a:pt x="2002790" y="471170"/>
                  </a:lnTo>
                  <a:lnTo>
                    <a:pt x="1002030" y="47117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6542" y="2406294"/>
            <a:ext cx="1998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етап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96347" y="2181821"/>
            <a:ext cx="4417695" cy="702945"/>
            <a:chOff x="3796347" y="2181821"/>
            <a:chExt cx="4417695" cy="7029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1110" y="2209444"/>
              <a:ext cx="4408170" cy="66928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01109" y="2209444"/>
              <a:ext cx="4408170" cy="670560"/>
            </a:xfrm>
            <a:custGeom>
              <a:avLst/>
              <a:gdLst/>
              <a:ahLst/>
              <a:cxnLst/>
              <a:rect l="l" t="t" r="r" b="b"/>
              <a:pathLst>
                <a:path w="4408170" h="670560">
                  <a:moveTo>
                    <a:pt x="0" y="670560"/>
                  </a:moveTo>
                  <a:lnTo>
                    <a:pt x="4408170" y="670560"/>
                  </a:lnTo>
                  <a:lnTo>
                    <a:pt x="4408170" y="0"/>
                  </a:lnTo>
                  <a:lnTo>
                    <a:pt x="0" y="0"/>
                  </a:lnTo>
                  <a:lnTo>
                    <a:pt x="0" y="670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01109" y="2209444"/>
              <a:ext cx="4408170" cy="670560"/>
            </a:xfrm>
            <a:custGeom>
              <a:avLst/>
              <a:gdLst/>
              <a:ahLst/>
              <a:cxnLst/>
              <a:rect l="l" t="t" r="r" b="b"/>
              <a:pathLst>
                <a:path w="4408170" h="670560">
                  <a:moveTo>
                    <a:pt x="2204719" y="670560"/>
                  </a:moveTo>
                  <a:lnTo>
                    <a:pt x="0" y="670560"/>
                  </a:lnTo>
                  <a:lnTo>
                    <a:pt x="0" y="0"/>
                  </a:lnTo>
                  <a:lnTo>
                    <a:pt x="4408170" y="0"/>
                  </a:lnTo>
                  <a:lnTo>
                    <a:pt x="4408170" y="670560"/>
                  </a:lnTo>
                  <a:lnTo>
                    <a:pt x="2204719" y="6705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1110" y="2186584"/>
              <a:ext cx="4408170" cy="6692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01109" y="2186584"/>
              <a:ext cx="4408170" cy="669290"/>
            </a:xfrm>
            <a:custGeom>
              <a:avLst/>
              <a:gdLst/>
              <a:ahLst/>
              <a:cxnLst/>
              <a:rect l="l" t="t" r="r" b="b"/>
              <a:pathLst>
                <a:path w="4408170" h="669289">
                  <a:moveTo>
                    <a:pt x="2204719" y="669289"/>
                  </a:moveTo>
                  <a:lnTo>
                    <a:pt x="0" y="669289"/>
                  </a:lnTo>
                  <a:lnTo>
                    <a:pt x="0" y="0"/>
                  </a:lnTo>
                  <a:lnTo>
                    <a:pt x="4408170" y="0"/>
                  </a:lnTo>
                  <a:lnTo>
                    <a:pt x="4408170" y="669289"/>
                  </a:lnTo>
                  <a:lnTo>
                    <a:pt x="2204719" y="66928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423409" y="2219604"/>
            <a:ext cx="3166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Створення</a:t>
            </a:r>
            <a:r>
              <a:rPr sz="1800" spc="-7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референтних</a:t>
            </a:r>
            <a:r>
              <a:rPr sz="1800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груп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(Референтних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підгруп)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07427" y="3265131"/>
            <a:ext cx="2013585" cy="502284"/>
            <a:chOff x="1007427" y="3265131"/>
            <a:chExt cx="2013585" cy="502284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189" y="3292754"/>
              <a:ext cx="2002789" cy="4686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12189" y="3292754"/>
              <a:ext cx="2002789" cy="469900"/>
            </a:xfrm>
            <a:custGeom>
              <a:avLst/>
              <a:gdLst/>
              <a:ahLst/>
              <a:cxnLst/>
              <a:rect l="l" t="t" r="r" b="b"/>
              <a:pathLst>
                <a:path w="2002789" h="469900">
                  <a:moveTo>
                    <a:pt x="0" y="469900"/>
                  </a:moveTo>
                  <a:lnTo>
                    <a:pt x="2002789" y="469900"/>
                  </a:lnTo>
                  <a:lnTo>
                    <a:pt x="2002789" y="0"/>
                  </a:lnTo>
                  <a:lnTo>
                    <a:pt x="0" y="0"/>
                  </a:lnTo>
                  <a:lnTo>
                    <a:pt x="0" y="4699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12189" y="3292754"/>
              <a:ext cx="2004060" cy="469900"/>
            </a:xfrm>
            <a:custGeom>
              <a:avLst/>
              <a:gdLst/>
              <a:ahLst/>
              <a:cxnLst/>
              <a:rect l="l" t="t" r="r" b="b"/>
              <a:pathLst>
                <a:path w="2004060" h="469900">
                  <a:moveTo>
                    <a:pt x="1002029" y="469900"/>
                  </a:moveTo>
                  <a:lnTo>
                    <a:pt x="0" y="469900"/>
                  </a:lnTo>
                  <a:lnTo>
                    <a:pt x="0" y="0"/>
                  </a:lnTo>
                  <a:lnTo>
                    <a:pt x="2004060" y="0"/>
                  </a:lnTo>
                  <a:lnTo>
                    <a:pt x="2004060" y="469900"/>
                  </a:lnTo>
                  <a:lnTo>
                    <a:pt x="1002029" y="46990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2189" y="3269894"/>
              <a:ext cx="2002789" cy="46863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12189" y="3269894"/>
              <a:ext cx="2004060" cy="468630"/>
            </a:xfrm>
            <a:custGeom>
              <a:avLst/>
              <a:gdLst/>
              <a:ahLst/>
              <a:cxnLst/>
              <a:rect l="l" t="t" r="r" b="b"/>
              <a:pathLst>
                <a:path w="2004060" h="468629">
                  <a:moveTo>
                    <a:pt x="1002029" y="468630"/>
                  </a:moveTo>
                  <a:lnTo>
                    <a:pt x="0" y="468630"/>
                  </a:lnTo>
                  <a:lnTo>
                    <a:pt x="0" y="0"/>
                  </a:lnTo>
                  <a:lnTo>
                    <a:pt x="2004060" y="0"/>
                  </a:lnTo>
                  <a:lnTo>
                    <a:pt x="2004060" y="468630"/>
                  </a:lnTo>
                  <a:lnTo>
                    <a:pt x="1002029" y="46863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16862" y="3301644"/>
            <a:ext cx="19996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54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II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етап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881437" y="3157181"/>
            <a:ext cx="4808855" cy="702945"/>
            <a:chOff x="3881437" y="3157181"/>
            <a:chExt cx="4808855" cy="70294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6200" y="3184804"/>
              <a:ext cx="4798059" cy="67055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886200" y="3184804"/>
              <a:ext cx="4799330" cy="671830"/>
            </a:xfrm>
            <a:custGeom>
              <a:avLst/>
              <a:gdLst/>
              <a:ahLst/>
              <a:cxnLst/>
              <a:rect l="l" t="t" r="r" b="b"/>
              <a:pathLst>
                <a:path w="4799330" h="671829">
                  <a:moveTo>
                    <a:pt x="0" y="671829"/>
                  </a:moveTo>
                  <a:lnTo>
                    <a:pt x="4799330" y="671829"/>
                  </a:lnTo>
                  <a:lnTo>
                    <a:pt x="4799330" y="0"/>
                  </a:lnTo>
                  <a:lnTo>
                    <a:pt x="0" y="0"/>
                  </a:lnTo>
                  <a:lnTo>
                    <a:pt x="0" y="6718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86200" y="3184804"/>
              <a:ext cx="4799330" cy="670560"/>
            </a:xfrm>
            <a:custGeom>
              <a:avLst/>
              <a:gdLst/>
              <a:ahLst/>
              <a:cxnLst/>
              <a:rect l="l" t="t" r="r" b="b"/>
              <a:pathLst>
                <a:path w="4799330" h="670560">
                  <a:moveTo>
                    <a:pt x="2399029" y="670559"/>
                  </a:moveTo>
                  <a:lnTo>
                    <a:pt x="0" y="670559"/>
                  </a:lnTo>
                  <a:lnTo>
                    <a:pt x="0" y="0"/>
                  </a:lnTo>
                  <a:lnTo>
                    <a:pt x="4799330" y="0"/>
                  </a:lnTo>
                  <a:lnTo>
                    <a:pt x="4799330" y="670559"/>
                  </a:lnTo>
                  <a:lnTo>
                    <a:pt x="2399029" y="67055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86200" y="3161944"/>
              <a:ext cx="4798059" cy="67056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886200" y="3161944"/>
              <a:ext cx="4799330" cy="670560"/>
            </a:xfrm>
            <a:custGeom>
              <a:avLst/>
              <a:gdLst/>
              <a:ahLst/>
              <a:cxnLst/>
              <a:rect l="l" t="t" r="r" b="b"/>
              <a:pathLst>
                <a:path w="4799330" h="670560">
                  <a:moveTo>
                    <a:pt x="2399029" y="670560"/>
                  </a:moveTo>
                  <a:lnTo>
                    <a:pt x="0" y="670560"/>
                  </a:lnTo>
                  <a:lnTo>
                    <a:pt x="0" y="0"/>
                  </a:lnTo>
                  <a:lnTo>
                    <a:pt x="4799330" y="0"/>
                  </a:lnTo>
                  <a:lnTo>
                    <a:pt x="4799330" y="670560"/>
                  </a:lnTo>
                  <a:lnTo>
                    <a:pt x="2399029" y="67056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890872" y="3193694"/>
            <a:ext cx="4794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3890" marR="601345" indent="-419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!</a:t>
            </a: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Визначення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референтного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рівня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Рівня</a:t>
            </a:r>
            <a:r>
              <a:rPr sz="18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компенсації</a:t>
            </a:r>
            <a:r>
              <a:rPr sz="18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BF0000"/>
                </a:solidFill>
                <a:latin typeface="Arial"/>
                <a:cs typeface="Arial"/>
              </a:rPr>
              <a:t>вартості</a:t>
            </a:r>
            <a:r>
              <a:rPr sz="1800" spc="-7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F0000"/>
                </a:solidFill>
                <a:latin typeface="Arial"/>
                <a:cs typeface="Arial"/>
              </a:rPr>
              <a:t>ОЛЗ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87107" y="4265891"/>
            <a:ext cx="2012314" cy="502284"/>
            <a:chOff x="987107" y="4265891"/>
            <a:chExt cx="2012314" cy="502284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1869" y="4294784"/>
              <a:ext cx="2002789" cy="4673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91869" y="4294784"/>
              <a:ext cx="2002789" cy="469900"/>
            </a:xfrm>
            <a:custGeom>
              <a:avLst/>
              <a:gdLst/>
              <a:ahLst/>
              <a:cxnLst/>
              <a:rect l="l" t="t" r="r" b="b"/>
              <a:pathLst>
                <a:path w="2002789" h="469900">
                  <a:moveTo>
                    <a:pt x="0" y="469900"/>
                  </a:moveTo>
                  <a:lnTo>
                    <a:pt x="2002789" y="469900"/>
                  </a:lnTo>
                  <a:lnTo>
                    <a:pt x="2002789" y="0"/>
                  </a:lnTo>
                  <a:lnTo>
                    <a:pt x="0" y="0"/>
                  </a:lnTo>
                  <a:lnTo>
                    <a:pt x="0" y="4699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91869" y="4294784"/>
              <a:ext cx="2002789" cy="468630"/>
            </a:xfrm>
            <a:custGeom>
              <a:avLst/>
              <a:gdLst/>
              <a:ahLst/>
              <a:cxnLst/>
              <a:rect l="l" t="t" r="r" b="b"/>
              <a:pathLst>
                <a:path w="2002789" h="468629">
                  <a:moveTo>
                    <a:pt x="1002030" y="468630"/>
                  </a:moveTo>
                  <a:lnTo>
                    <a:pt x="0" y="468630"/>
                  </a:lnTo>
                  <a:lnTo>
                    <a:pt x="0" y="0"/>
                  </a:lnTo>
                  <a:lnTo>
                    <a:pt x="2002790" y="0"/>
                  </a:lnTo>
                  <a:lnTo>
                    <a:pt x="2002790" y="468630"/>
                  </a:lnTo>
                  <a:lnTo>
                    <a:pt x="1002030" y="46863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1869" y="4270654"/>
              <a:ext cx="2002789" cy="4699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91869" y="4270654"/>
              <a:ext cx="2002789" cy="469900"/>
            </a:xfrm>
            <a:custGeom>
              <a:avLst/>
              <a:gdLst/>
              <a:ahLst/>
              <a:cxnLst/>
              <a:rect l="l" t="t" r="r" b="b"/>
              <a:pathLst>
                <a:path w="2002789" h="469900">
                  <a:moveTo>
                    <a:pt x="1002030" y="469900"/>
                  </a:moveTo>
                  <a:lnTo>
                    <a:pt x="0" y="469900"/>
                  </a:lnTo>
                  <a:lnTo>
                    <a:pt x="0" y="0"/>
                  </a:lnTo>
                  <a:lnTo>
                    <a:pt x="2002790" y="0"/>
                  </a:lnTo>
                  <a:lnTo>
                    <a:pt x="2002790" y="469900"/>
                  </a:lnTo>
                  <a:lnTo>
                    <a:pt x="1002030" y="4699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96542" y="4303674"/>
            <a:ext cx="1998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246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III</a:t>
            </a:r>
            <a:r>
              <a:rPr sz="1800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етап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881437" y="4180801"/>
            <a:ext cx="4808855" cy="701675"/>
            <a:chOff x="3881437" y="4180801"/>
            <a:chExt cx="4808855" cy="701675"/>
          </a:xfrm>
        </p:grpSpPr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86200" y="4208424"/>
              <a:ext cx="4798059" cy="66802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886200" y="4208424"/>
              <a:ext cx="4799330" cy="670560"/>
            </a:xfrm>
            <a:custGeom>
              <a:avLst/>
              <a:gdLst/>
              <a:ahLst/>
              <a:cxnLst/>
              <a:rect l="l" t="t" r="r" b="b"/>
              <a:pathLst>
                <a:path w="4799330" h="670560">
                  <a:moveTo>
                    <a:pt x="0" y="670560"/>
                  </a:moveTo>
                  <a:lnTo>
                    <a:pt x="4799330" y="670560"/>
                  </a:lnTo>
                  <a:lnTo>
                    <a:pt x="4799330" y="0"/>
                  </a:lnTo>
                  <a:lnTo>
                    <a:pt x="0" y="0"/>
                  </a:lnTo>
                  <a:lnTo>
                    <a:pt x="0" y="6705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86200" y="4208424"/>
              <a:ext cx="4799330" cy="669290"/>
            </a:xfrm>
            <a:custGeom>
              <a:avLst/>
              <a:gdLst/>
              <a:ahLst/>
              <a:cxnLst/>
              <a:rect l="l" t="t" r="r" b="b"/>
              <a:pathLst>
                <a:path w="4799330" h="669289">
                  <a:moveTo>
                    <a:pt x="2399029" y="669290"/>
                  </a:moveTo>
                  <a:lnTo>
                    <a:pt x="0" y="669290"/>
                  </a:lnTo>
                  <a:lnTo>
                    <a:pt x="0" y="0"/>
                  </a:lnTo>
                  <a:lnTo>
                    <a:pt x="4799330" y="0"/>
                  </a:lnTo>
                  <a:lnTo>
                    <a:pt x="4799330" y="669290"/>
                  </a:lnTo>
                  <a:lnTo>
                    <a:pt x="2399029" y="66929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200" y="4185564"/>
              <a:ext cx="4798059" cy="66928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886200" y="4185564"/>
              <a:ext cx="4799330" cy="669290"/>
            </a:xfrm>
            <a:custGeom>
              <a:avLst/>
              <a:gdLst/>
              <a:ahLst/>
              <a:cxnLst/>
              <a:rect l="l" t="t" r="r" b="b"/>
              <a:pathLst>
                <a:path w="4799330" h="669289">
                  <a:moveTo>
                    <a:pt x="2399029" y="669289"/>
                  </a:moveTo>
                  <a:lnTo>
                    <a:pt x="0" y="669289"/>
                  </a:lnTo>
                  <a:lnTo>
                    <a:pt x="0" y="0"/>
                  </a:lnTo>
                  <a:lnTo>
                    <a:pt x="4799330" y="0"/>
                  </a:lnTo>
                  <a:lnTo>
                    <a:pt x="4799330" y="669289"/>
                  </a:lnTo>
                  <a:lnTo>
                    <a:pt x="2399029" y="66928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890872" y="4217314"/>
            <a:ext cx="4794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Розрахунок</a:t>
            </a:r>
            <a:r>
              <a:rPr sz="1800" spc="-9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референтної</a:t>
            </a:r>
            <a:r>
              <a:rPr sz="1800" spc="-8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ціни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!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Ціни</a:t>
            </a:r>
            <a:r>
              <a:rPr sz="18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компенсації</a:t>
            </a:r>
            <a:r>
              <a:rPr sz="18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BF0000"/>
                </a:solidFill>
                <a:latin typeface="Arial"/>
                <a:cs typeface="Arial"/>
              </a:rPr>
              <a:t>вартості</a:t>
            </a:r>
            <a:r>
              <a:rPr sz="18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F0000"/>
                </a:solidFill>
                <a:latin typeface="Arial"/>
                <a:cs typeface="Arial"/>
              </a:rPr>
              <a:t>ОЛЗ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049337" y="5575261"/>
            <a:ext cx="2012314" cy="504825"/>
            <a:chOff x="1049337" y="5575261"/>
            <a:chExt cx="2012314" cy="504825"/>
          </a:xfrm>
        </p:grpSpPr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100" y="5604154"/>
              <a:ext cx="2002789" cy="46990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054100" y="560415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70">
                  <a:moveTo>
                    <a:pt x="0" y="471169"/>
                  </a:moveTo>
                  <a:lnTo>
                    <a:pt x="2002789" y="471169"/>
                  </a:lnTo>
                  <a:lnTo>
                    <a:pt x="2002789" y="0"/>
                  </a:lnTo>
                  <a:lnTo>
                    <a:pt x="0" y="0"/>
                  </a:lnTo>
                  <a:lnTo>
                    <a:pt x="0" y="4711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54100" y="560415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70">
                  <a:moveTo>
                    <a:pt x="1002030" y="471169"/>
                  </a:moveTo>
                  <a:lnTo>
                    <a:pt x="0" y="471169"/>
                  </a:lnTo>
                  <a:lnTo>
                    <a:pt x="0" y="0"/>
                  </a:lnTo>
                  <a:lnTo>
                    <a:pt x="2002789" y="0"/>
                  </a:lnTo>
                  <a:lnTo>
                    <a:pt x="2002789" y="471169"/>
                  </a:lnTo>
                  <a:lnTo>
                    <a:pt x="1002030" y="47116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4100" y="5581294"/>
              <a:ext cx="2002789" cy="46990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054100" y="5580024"/>
              <a:ext cx="2002789" cy="471170"/>
            </a:xfrm>
            <a:custGeom>
              <a:avLst/>
              <a:gdLst/>
              <a:ahLst/>
              <a:cxnLst/>
              <a:rect l="l" t="t" r="r" b="b"/>
              <a:pathLst>
                <a:path w="2002789" h="471170">
                  <a:moveTo>
                    <a:pt x="1002030" y="471170"/>
                  </a:moveTo>
                  <a:lnTo>
                    <a:pt x="0" y="471170"/>
                  </a:lnTo>
                  <a:lnTo>
                    <a:pt x="0" y="0"/>
                  </a:lnTo>
                  <a:lnTo>
                    <a:pt x="2002789" y="0"/>
                  </a:lnTo>
                  <a:lnTo>
                    <a:pt x="2002789" y="471170"/>
                  </a:lnTo>
                  <a:lnTo>
                    <a:pt x="1002030" y="47117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054100" y="5613044"/>
            <a:ext cx="20027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20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IV 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етап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881437" y="5286971"/>
            <a:ext cx="4655185" cy="1217295"/>
            <a:chOff x="3881437" y="5286971"/>
            <a:chExt cx="4655185" cy="1217295"/>
          </a:xfrm>
        </p:grpSpPr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6200" y="5314594"/>
              <a:ext cx="4645659" cy="118364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886200" y="5314594"/>
              <a:ext cx="4646930" cy="1184910"/>
            </a:xfrm>
            <a:custGeom>
              <a:avLst/>
              <a:gdLst/>
              <a:ahLst/>
              <a:cxnLst/>
              <a:rect l="l" t="t" r="r" b="b"/>
              <a:pathLst>
                <a:path w="4646930" h="1184910">
                  <a:moveTo>
                    <a:pt x="0" y="1184910"/>
                  </a:moveTo>
                  <a:lnTo>
                    <a:pt x="4646930" y="1184910"/>
                  </a:lnTo>
                  <a:lnTo>
                    <a:pt x="4646930" y="0"/>
                  </a:lnTo>
                  <a:lnTo>
                    <a:pt x="0" y="0"/>
                  </a:lnTo>
                  <a:lnTo>
                    <a:pt x="0" y="11849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86200" y="5314594"/>
              <a:ext cx="4645660" cy="1184910"/>
            </a:xfrm>
            <a:custGeom>
              <a:avLst/>
              <a:gdLst/>
              <a:ahLst/>
              <a:cxnLst/>
              <a:rect l="l" t="t" r="r" b="b"/>
              <a:pathLst>
                <a:path w="4645659" h="1184910">
                  <a:moveTo>
                    <a:pt x="2322829" y="1184910"/>
                  </a:moveTo>
                  <a:lnTo>
                    <a:pt x="0" y="1184910"/>
                  </a:lnTo>
                  <a:lnTo>
                    <a:pt x="0" y="0"/>
                  </a:lnTo>
                  <a:lnTo>
                    <a:pt x="4645659" y="0"/>
                  </a:lnTo>
                  <a:lnTo>
                    <a:pt x="4645659" y="1184910"/>
                  </a:lnTo>
                  <a:lnTo>
                    <a:pt x="2322829" y="118491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86200" y="5291734"/>
              <a:ext cx="4645659" cy="118364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86200" y="5291734"/>
              <a:ext cx="4645660" cy="1183640"/>
            </a:xfrm>
            <a:custGeom>
              <a:avLst/>
              <a:gdLst/>
              <a:ahLst/>
              <a:cxnLst/>
              <a:rect l="l" t="t" r="r" b="b"/>
              <a:pathLst>
                <a:path w="4645659" h="1183639">
                  <a:moveTo>
                    <a:pt x="2322829" y="1183640"/>
                  </a:moveTo>
                  <a:lnTo>
                    <a:pt x="0" y="1183640"/>
                  </a:lnTo>
                  <a:lnTo>
                    <a:pt x="0" y="0"/>
                  </a:lnTo>
                  <a:lnTo>
                    <a:pt x="4645659" y="0"/>
                  </a:lnTo>
                  <a:lnTo>
                    <a:pt x="4645659" y="1183640"/>
                  </a:lnTo>
                  <a:lnTo>
                    <a:pt x="2322829" y="118364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168140" y="5324754"/>
            <a:ext cx="40798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Визначення</a:t>
            </a:r>
            <a:r>
              <a:rPr sz="1800" spc="-9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економічної</a:t>
            </a:r>
            <a:r>
              <a:rPr sz="1800" spc="-8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ефективності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системи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референтних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цін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15155C"/>
                </a:solidFill>
                <a:latin typeface="Arial"/>
                <a:cs typeface="Arial"/>
              </a:rPr>
              <a:t>для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референтної</a:t>
            </a:r>
            <a:r>
              <a:rPr sz="1800" spc="-7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групи</a:t>
            </a:r>
            <a:r>
              <a:rPr sz="1800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(референтної підгрупи)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113177" y="2373681"/>
            <a:ext cx="610235" cy="310515"/>
            <a:chOff x="3113177" y="2373681"/>
            <a:chExt cx="610235" cy="310515"/>
          </a:xfrm>
        </p:grpSpPr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17849" y="2402484"/>
              <a:ext cx="599439" cy="276859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117849" y="2402484"/>
              <a:ext cx="442595" cy="207010"/>
            </a:xfrm>
            <a:custGeom>
              <a:avLst/>
              <a:gdLst/>
              <a:ahLst/>
              <a:cxnLst/>
              <a:rect l="l" t="t" r="r" b="b"/>
              <a:pathLst>
                <a:path w="442595" h="207010">
                  <a:moveTo>
                    <a:pt x="442329" y="0"/>
                  </a:moveTo>
                  <a:lnTo>
                    <a:pt x="439420" y="0"/>
                  </a:lnTo>
                </a:path>
                <a:path w="442595" h="207010">
                  <a:moveTo>
                    <a:pt x="0" y="68579"/>
                  </a:moveTo>
                  <a:lnTo>
                    <a:pt x="0" y="2070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17849" y="2401214"/>
              <a:ext cx="600710" cy="278130"/>
            </a:xfrm>
            <a:custGeom>
              <a:avLst/>
              <a:gdLst/>
              <a:ahLst/>
              <a:cxnLst/>
              <a:rect l="l" t="t" r="r" b="b"/>
              <a:pathLst>
                <a:path w="600710" h="278130">
                  <a:moveTo>
                    <a:pt x="0" y="69850"/>
                  </a:moveTo>
                  <a:lnTo>
                    <a:pt x="439420" y="69850"/>
                  </a:lnTo>
                  <a:lnTo>
                    <a:pt x="439420" y="0"/>
                  </a:lnTo>
                  <a:lnTo>
                    <a:pt x="600710" y="139700"/>
                  </a:lnTo>
                  <a:lnTo>
                    <a:pt x="439420" y="278129"/>
                  </a:lnTo>
                  <a:lnTo>
                    <a:pt x="439420" y="209550"/>
                  </a:lnTo>
                  <a:lnTo>
                    <a:pt x="0" y="209550"/>
                  </a:lnTo>
                  <a:lnTo>
                    <a:pt x="0" y="698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13176" y="2396553"/>
              <a:ext cx="610235" cy="287655"/>
            </a:xfrm>
            <a:custGeom>
              <a:avLst/>
              <a:gdLst/>
              <a:ahLst/>
              <a:cxnLst/>
              <a:rect l="l" t="t" r="r" b="b"/>
              <a:pathLst>
                <a:path w="610235" h="28765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10235" h="287655">
                  <a:moveTo>
                    <a:pt x="610044" y="282790"/>
                  </a:moveTo>
                  <a:lnTo>
                    <a:pt x="608685" y="279488"/>
                  </a:lnTo>
                  <a:lnTo>
                    <a:pt x="605383" y="278130"/>
                  </a:lnTo>
                  <a:lnTo>
                    <a:pt x="602068" y="279488"/>
                  </a:lnTo>
                  <a:lnTo>
                    <a:pt x="600710" y="282790"/>
                  </a:lnTo>
                  <a:lnTo>
                    <a:pt x="602068" y="286105"/>
                  </a:lnTo>
                  <a:lnTo>
                    <a:pt x="605383" y="287464"/>
                  </a:lnTo>
                  <a:lnTo>
                    <a:pt x="608685" y="286105"/>
                  </a:lnTo>
                  <a:lnTo>
                    <a:pt x="610044" y="28279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17849" y="2378354"/>
              <a:ext cx="599439" cy="27812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117849" y="2448204"/>
              <a:ext cx="0" cy="138430"/>
            </a:xfrm>
            <a:custGeom>
              <a:avLst/>
              <a:gdLst/>
              <a:ahLst/>
              <a:cxnLst/>
              <a:rect l="l" t="t" r="r" b="b"/>
              <a:pathLst>
                <a:path h="138430">
                  <a:moveTo>
                    <a:pt x="0" y="0"/>
                  </a:moveTo>
                  <a:lnTo>
                    <a:pt x="0" y="1384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17849" y="2378354"/>
              <a:ext cx="600710" cy="278130"/>
            </a:xfrm>
            <a:custGeom>
              <a:avLst/>
              <a:gdLst/>
              <a:ahLst/>
              <a:cxnLst/>
              <a:rect l="l" t="t" r="r" b="b"/>
              <a:pathLst>
                <a:path w="600710" h="278130">
                  <a:moveTo>
                    <a:pt x="0" y="69850"/>
                  </a:moveTo>
                  <a:lnTo>
                    <a:pt x="439420" y="69850"/>
                  </a:lnTo>
                  <a:lnTo>
                    <a:pt x="439420" y="0"/>
                  </a:lnTo>
                  <a:lnTo>
                    <a:pt x="600710" y="139700"/>
                  </a:lnTo>
                  <a:lnTo>
                    <a:pt x="439420" y="278129"/>
                  </a:lnTo>
                  <a:lnTo>
                    <a:pt x="439420" y="208279"/>
                  </a:lnTo>
                  <a:lnTo>
                    <a:pt x="0" y="208279"/>
                  </a:lnTo>
                  <a:lnTo>
                    <a:pt x="0" y="6985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113176" y="2373693"/>
              <a:ext cx="610235" cy="287655"/>
            </a:xfrm>
            <a:custGeom>
              <a:avLst/>
              <a:gdLst/>
              <a:ahLst/>
              <a:cxnLst/>
              <a:rect l="l" t="t" r="r" b="b"/>
              <a:pathLst>
                <a:path w="610235" h="28765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10235" h="287655">
                  <a:moveTo>
                    <a:pt x="610044" y="282790"/>
                  </a:moveTo>
                  <a:lnTo>
                    <a:pt x="608685" y="279488"/>
                  </a:lnTo>
                  <a:lnTo>
                    <a:pt x="605383" y="278130"/>
                  </a:lnTo>
                  <a:lnTo>
                    <a:pt x="602068" y="279488"/>
                  </a:lnTo>
                  <a:lnTo>
                    <a:pt x="600710" y="282790"/>
                  </a:lnTo>
                  <a:lnTo>
                    <a:pt x="602068" y="286105"/>
                  </a:lnTo>
                  <a:lnTo>
                    <a:pt x="605383" y="287464"/>
                  </a:lnTo>
                  <a:lnTo>
                    <a:pt x="608685" y="286105"/>
                  </a:lnTo>
                  <a:lnTo>
                    <a:pt x="610044" y="28279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987107" y="947381"/>
            <a:ext cx="2135505" cy="4669790"/>
            <a:chOff x="987107" y="947381"/>
            <a:chExt cx="2135505" cy="4669790"/>
          </a:xfrm>
        </p:grpSpPr>
        <p:sp>
          <p:nvSpPr>
            <p:cNvPr id="68" name="object 68"/>
            <p:cNvSpPr/>
            <p:nvPr/>
          </p:nvSpPr>
          <p:spPr>
            <a:xfrm>
              <a:off x="1944369" y="2868574"/>
              <a:ext cx="1270" cy="321310"/>
            </a:xfrm>
            <a:custGeom>
              <a:avLst/>
              <a:gdLst/>
              <a:ahLst/>
              <a:cxnLst/>
              <a:rect l="l" t="t" r="r" b="b"/>
              <a:pathLst>
                <a:path w="1269" h="321310">
                  <a:moveTo>
                    <a:pt x="0" y="0"/>
                  </a:moveTo>
                  <a:lnTo>
                    <a:pt x="1269" y="32131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887219" y="318353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8419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944369" y="2845714"/>
              <a:ext cx="1270" cy="321310"/>
            </a:xfrm>
            <a:custGeom>
              <a:avLst/>
              <a:gdLst/>
              <a:ahLst/>
              <a:cxnLst/>
              <a:rect l="l" t="t" r="r" b="b"/>
              <a:pathLst>
                <a:path w="1269" h="321310">
                  <a:moveTo>
                    <a:pt x="0" y="0"/>
                  </a:moveTo>
                  <a:lnTo>
                    <a:pt x="1269" y="321309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887219" y="3159404"/>
              <a:ext cx="114300" cy="115570"/>
            </a:xfrm>
            <a:custGeom>
              <a:avLst/>
              <a:gdLst/>
              <a:ahLst/>
              <a:cxnLst/>
              <a:rect l="l" t="t" r="r" b="b"/>
              <a:pathLst>
                <a:path w="114300" h="115570">
                  <a:moveTo>
                    <a:pt x="114300" y="0"/>
                  </a:moveTo>
                  <a:lnTo>
                    <a:pt x="0" y="0"/>
                  </a:lnTo>
                  <a:lnTo>
                    <a:pt x="58419" y="11556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44369" y="3757574"/>
              <a:ext cx="1270" cy="435609"/>
            </a:xfrm>
            <a:custGeom>
              <a:avLst/>
              <a:gdLst/>
              <a:ahLst/>
              <a:cxnLst/>
              <a:rect l="l" t="t" r="r" b="b"/>
              <a:pathLst>
                <a:path w="1269" h="435610">
                  <a:moveTo>
                    <a:pt x="0" y="0"/>
                  </a:moveTo>
                  <a:lnTo>
                    <a:pt x="1269" y="43561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887219" y="4185564"/>
              <a:ext cx="115570" cy="114300"/>
            </a:xfrm>
            <a:custGeom>
              <a:avLst/>
              <a:gdLst/>
              <a:ahLst/>
              <a:cxnLst/>
              <a:rect l="l" t="t" r="r" b="b"/>
              <a:pathLst>
                <a:path w="115569" h="114300">
                  <a:moveTo>
                    <a:pt x="115569" y="0"/>
                  </a:moveTo>
                  <a:lnTo>
                    <a:pt x="0" y="0"/>
                  </a:lnTo>
                  <a:lnTo>
                    <a:pt x="58419" y="114299"/>
                  </a:lnTo>
                  <a:lnTo>
                    <a:pt x="115569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944369" y="3734714"/>
              <a:ext cx="1270" cy="435609"/>
            </a:xfrm>
            <a:custGeom>
              <a:avLst/>
              <a:gdLst/>
              <a:ahLst/>
              <a:cxnLst/>
              <a:rect l="l" t="t" r="r" b="b"/>
              <a:pathLst>
                <a:path w="1269" h="435610">
                  <a:moveTo>
                    <a:pt x="0" y="0"/>
                  </a:moveTo>
                  <a:lnTo>
                    <a:pt x="1269" y="435609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887219" y="4162704"/>
              <a:ext cx="115570" cy="114300"/>
            </a:xfrm>
            <a:custGeom>
              <a:avLst/>
              <a:gdLst/>
              <a:ahLst/>
              <a:cxnLst/>
              <a:rect l="l" t="t" r="r" b="b"/>
              <a:pathLst>
                <a:path w="115569" h="114300">
                  <a:moveTo>
                    <a:pt x="115569" y="0"/>
                  </a:moveTo>
                  <a:lnTo>
                    <a:pt x="0" y="0"/>
                  </a:lnTo>
                  <a:lnTo>
                    <a:pt x="58419" y="114300"/>
                  </a:lnTo>
                  <a:lnTo>
                    <a:pt x="1155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44369" y="4759604"/>
              <a:ext cx="1270" cy="750570"/>
            </a:xfrm>
            <a:custGeom>
              <a:avLst/>
              <a:gdLst/>
              <a:ahLst/>
              <a:cxnLst/>
              <a:rect l="l" t="t" r="r" b="b"/>
              <a:pathLst>
                <a:path w="1269" h="750570">
                  <a:moveTo>
                    <a:pt x="0" y="0"/>
                  </a:moveTo>
                  <a:lnTo>
                    <a:pt x="1269" y="750569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887219" y="5502554"/>
              <a:ext cx="115570" cy="114300"/>
            </a:xfrm>
            <a:custGeom>
              <a:avLst/>
              <a:gdLst/>
              <a:ahLst/>
              <a:cxnLst/>
              <a:rect l="l" t="t" r="r" b="b"/>
              <a:pathLst>
                <a:path w="115569" h="114300">
                  <a:moveTo>
                    <a:pt x="115569" y="0"/>
                  </a:moveTo>
                  <a:lnTo>
                    <a:pt x="0" y="0"/>
                  </a:lnTo>
                  <a:lnTo>
                    <a:pt x="58419" y="114299"/>
                  </a:lnTo>
                  <a:lnTo>
                    <a:pt x="115569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944369" y="4736744"/>
              <a:ext cx="1270" cy="749300"/>
            </a:xfrm>
            <a:custGeom>
              <a:avLst/>
              <a:gdLst/>
              <a:ahLst/>
              <a:cxnLst/>
              <a:rect l="l" t="t" r="r" b="b"/>
              <a:pathLst>
                <a:path w="1269" h="749300">
                  <a:moveTo>
                    <a:pt x="0" y="0"/>
                  </a:moveTo>
                  <a:lnTo>
                    <a:pt x="1269" y="74930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887219" y="5478424"/>
              <a:ext cx="115570" cy="115570"/>
            </a:xfrm>
            <a:custGeom>
              <a:avLst/>
              <a:gdLst/>
              <a:ahLst/>
              <a:cxnLst/>
              <a:rect l="l" t="t" r="r" b="b"/>
              <a:pathLst>
                <a:path w="115569" h="115570">
                  <a:moveTo>
                    <a:pt x="115569" y="0"/>
                  </a:moveTo>
                  <a:lnTo>
                    <a:pt x="0" y="0"/>
                  </a:lnTo>
                  <a:lnTo>
                    <a:pt x="58419" y="115570"/>
                  </a:lnTo>
                  <a:lnTo>
                    <a:pt x="1155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1869" y="975004"/>
              <a:ext cx="2125980" cy="104140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991869" y="975004"/>
              <a:ext cx="1969770" cy="876300"/>
            </a:xfrm>
            <a:custGeom>
              <a:avLst/>
              <a:gdLst/>
              <a:ahLst/>
              <a:cxnLst/>
              <a:rect l="l" t="t" r="r" b="b"/>
              <a:pathLst>
                <a:path w="1969770" h="876300">
                  <a:moveTo>
                    <a:pt x="1969770" y="0"/>
                  </a:moveTo>
                  <a:lnTo>
                    <a:pt x="154940" y="0"/>
                  </a:lnTo>
                </a:path>
                <a:path w="1969770" h="876300">
                  <a:moveTo>
                    <a:pt x="0" y="163829"/>
                  </a:moveTo>
                  <a:lnTo>
                    <a:pt x="0" y="8763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91869" y="975004"/>
              <a:ext cx="2125980" cy="1041400"/>
            </a:xfrm>
            <a:custGeom>
              <a:avLst/>
              <a:gdLst/>
              <a:ahLst/>
              <a:cxnLst/>
              <a:rect l="l" t="t" r="r" b="b"/>
              <a:pathLst>
                <a:path w="2125980" h="1041400">
                  <a:moveTo>
                    <a:pt x="0" y="172719"/>
                  </a:moveTo>
                  <a:lnTo>
                    <a:pt x="1270" y="163829"/>
                  </a:lnTo>
                  <a:lnTo>
                    <a:pt x="1270" y="154939"/>
                  </a:lnTo>
                  <a:lnTo>
                    <a:pt x="2540" y="146050"/>
                  </a:lnTo>
                  <a:lnTo>
                    <a:pt x="3810" y="137160"/>
                  </a:lnTo>
                  <a:lnTo>
                    <a:pt x="6350" y="128269"/>
                  </a:lnTo>
                  <a:lnTo>
                    <a:pt x="8890" y="119379"/>
                  </a:lnTo>
                  <a:lnTo>
                    <a:pt x="11430" y="110489"/>
                  </a:lnTo>
                  <a:lnTo>
                    <a:pt x="15240" y="102869"/>
                  </a:lnTo>
                  <a:lnTo>
                    <a:pt x="19050" y="93979"/>
                  </a:lnTo>
                  <a:lnTo>
                    <a:pt x="24130" y="86360"/>
                  </a:lnTo>
                  <a:lnTo>
                    <a:pt x="27940" y="78739"/>
                  </a:lnTo>
                  <a:lnTo>
                    <a:pt x="33020" y="71119"/>
                  </a:lnTo>
                  <a:lnTo>
                    <a:pt x="39370" y="64769"/>
                  </a:lnTo>
                  <a:lnTo>
                    <a:pt x="44450" y="57150"/>
                  </a:lnTo>
                  <a:lnTo>
                    <a:pt x="50800" y="50800"/>
                  </a:lnTo>
                  <a:lnTo>
                    <a:pt x="57150" y="44450"/>
                  </a:lnTo>
                  <a:lnTo>
                    <a:pt x="64770" y="38100"/>
                  </a:lnTo>
                  <a:lnTo>
                    <a:pt x="72390" y="33019"/>
                  </a:lnTo>
                  <a:lnTo>
                    <a:pt x="78740" y="27939"/>
                  </a:lnTo>
                  <a:lnTo>
                    <a:pt x="87630" y="22860"/>
                  </a:lnTo>
                  <a:lnTo>
                    <a:pt x="95250" y="19050"/>
                  </a:lnTo>
                  <a:lnTo>
                    <a:pt x="102870" y="15239"/>
                  </a:lnTo>
                  <a:lnTo>
                    <a:pt x="111760" y="11429"/>
                  </a:lnTo>
                  <a:lnTo>
                    <a:pt x="120650" y="8889"/>
                  </a:lnTo>
                  <a:lnTo>
                    <a:pt x="128270" y="5079"/>
                  </a:lnTo>
                  <a:lnTo>
                    <a:pt x="138430" y="3810"/>
                  </a:lnTo>
                  <a:lnTo>
                    <a:pt x="147320" y="1269"/>
                  </a:lnTo>
                  <a:lnTo>
                    <a:pt x="156210" y="1269"/>
                  </a:lnTo>
                  <a:lnTo>
                    <a:pt x="165100" y="0"/>
                  </a:lnTo>
                  <a:lnTo>
                    <a:pt x="173990" y="0"/>
                  </a:lnTo>
                  <a:lnTo>
                    <a:pt x="1951990" y="0"/>
                  </a:lnTo>
                  <a:lnTo>
                    <a:pt x="1960880" y="0"/>
                  </a:lnTo>
                  <a:lnTo>
                    <a:pt x="1969770" y="1269"/>
                  </a:lnTo>
                  <a:lnTo>
                    <a:pt x="1978660" y="1269"/>
                  </a:lnTo>
                  <a:lnTo>
                    <a:pt x="1988820" y="3810"/>
                  </a:lnTo>
                  <a:lnTo>
                    <a:pt x="1997710" y="5079"/>
                  </a:lnTo>
                  <a:lnTo>
                    <a:pt x="2005330" y="8889"/>
                  </a:lnTo>
                  <a:lnTo>
                    <a:pt x="2014220" y="11429"/>
                  </a:lnTo>
                  <a:lnTo>
                    <a:pt x="2023110" y="15239"/>
                  </a:lnTo>
                  <a:lnTo>
                    <a:pt x="2030730" y="19050"/>
                  </a:lnTo>
                  <a:lnTo>
                    <a:pt x="2038350" y="22860"/>
                  </a:lnTo>
                  <a:lnTo>
                    <a:pt x="2047240" y="27939"/>
                  </a:lnTo>
                  <a:lnTo>
                    <a:pt x="2053590" y="33019"/>
                  </a:lnTo>
                  <a:lnTo>
                    <a:pt x="2061210" y="38100"/>
                  </a:lnTo>
                  <a:lnTo>
                    <a:pt x="2068830" y="44450"/>
                  </a:lnTo>
                  <a:lnTo>
                    <a:pt x="2075180" y="50800"/>
                  </a:lnTo>
                  <a:lnTo>
                    <a:pt x="2081530" y="57150"/>
                  </a:lnTo>
                  <a:lnTo>
                    <a:pt x="2086610" y="64769"/>
                  </a:lnTo>
                  <a:lnTo>
                    <a:pt x="2092960" y="71119"/>
                  </a:lnTo>
                  <a:lnTo>
                    <a:pt x="2098040" y="78739"/>
                  </a:lnTo>
                  <a:lnTo>
                    <a:pt x="2101850" y="86360"/>
                  </a:lnTo>
                  <a:lnTo>
                    <a:pt x="2106930" y="93979"/>
                  </a:lnTo>
                  <a:lnTo>
                    <a:pt x="2110740" y="102869"/>
                  </a:lnTo>
                  <a:lnTo>
                    <a:pt x="2114550" y="110489"/>
                  </a:lnTo>
                  <a:lnTo>
                    <a:pt x="2117090" y="119379"/>
                  </a:lnTo>
                  <a:lnTo>
                    <a:pt x="2119630" y="128269"/>
                  </a:lnTo>
                  <a:lnTo>
                    <a:pt x="2122170" y="137160"/>
                  </a:lnTo>
                  <a:lnTo>
                    <a:pt x="2123440" y="146050"/>
                  </a:lnTo>
                  <a:lnTo>
                    <a:pt x="2124710" y="154939"/>
                  </a:lnTo>
                  <a:lnTo>
                    <a:pt x="2125980" y="163829"/>
                  </a:lnTo>
                  <a:lnTo>
                    <a:pt x="2125980" y="172719"/>
                  </a:lnTo>
                  <a:lnTo>
                    <a:pt x="2125980" y="867410"/>
                  </a:lnTo>
                  <a:lnTo>
                    <a:pt x="2125980" y="876300"/>
                  </a:lnTo>
                  <a:lnTo>
                    <a:pt x="2124710" y="885189"/>
                  </a:lnTo>
                  <a:lnTo>
                    <a:pt x="2123440" y="894079"/>
                  </a:lnTo>
                  <a:lnTo>
                    <a:pt x="2122170" y="902969"/>
                  </a:lnTo>
                  <a:lnTo>
                    <a:pt x="2120900" y="911860"/>
                  </a:lnTo>
                  <a:lnTo>
                    <a:pt x="2117090" y="920750"/>
                  </a:lnTo>
                  <a:lnTo>
                    <a:pt x="2114550" y="929639"/>
                  </a:lnTo>
                  <a:lnTo>
                    <a:pt x="2110740" y="937260"/>
                  </a:lnTo>
                  <a:lnTo>
                    <a:pt x="2087880" y="976629"/>
                  </a:lnTo>
                  <a:lnTo>
                    <a:pt x="2081530" y="982979"/>
                  </a:lnTo>
                  <a:lnTo>
                    <a:pt x="2075180" y="990600"/>
                  </a:lnTo>
                  <a:lnTo>
                    <a:pt x="2068830" y="995679"/>
                  </a:lnTo>
                  <a:lnTo>
                    <a:pt x="2061210" y="1002029"/>
                  </a:lnTo>
                  <a:lnTo>
                    <a:pt x="2054860" y="1007110"/>
                  </a:lnTo>
                  <a:lnTo>
                    <a:pt x="2047240" y="1012189"/>
                  </a:lnTo>
                  <a:lnTo>
                    <a:pt x="2039620" y="1017269"/>
                  </a:lnTo>
                  <a:lnTo>
                    <a:pt x="2032000" y="1022350"/>
                  </a:lnTo>
                  <a:lnTo>
                    <a:pt x="2023110" y="1026160"/>
                  </a:lnTo>
                  <a:lnTo>
                    <a:pt x="2014220" y="1028700"/>
                  </a:lnTo>
                  <a:lnTo>
                    <a:pt x="2006600" y="1032510"/>
                  </a:lnTo>
                  <a:lnTo>
                    <a:pt x="1997710" y="1035050"/>
                  </a:lnTo>
                  <a:lnTo>
                    <a:pt x="1988820" y="1036319"/>
                  </a:lnTo>
                  <a:lnTo>
                    <a:pt x="1979930" y="1038860"/>
                  </a:lnTo>
                  <a:lnTo>
                    <a:pt x="1971040" y="1040129"/>
                  </a:lnTo>
                  <a:lnTo>
                    <a:pt x="1962150" y="1040129"/>
                  </a:lnTo>
                  <a:lnTo>
                    <a:pt x="1951990" y="1041400"/>
                  </a:lnTo>
                  <a:lnTo>
                    <a:pt x="173990" y="1041400"/>
                  </a:lnTo>
                  <a:lnTo>
                    <a:pt x="165100" y="1041400"/>
                  </a:lnTo>
                  <a:lnTo>
                    <a:pt x="156210" y="1040129"/>
                  </a:lnTo>
                  <a:lnTo>
                    <a:pt x="147320" y="1038860"/>
                  </a:lnTo>
                  <a:lnTo>
                    <a:pt x="138430" y="1037589"/>
                  </a:lnTo>
                  <a:lnTo>
                    <a:pt x="128270" y="1035050"/>
                  </a:lnTo>
                  <a:lnTo>
                    <a:pt x="120650" y="1032510"/>
                  </a:lnTo>
                  <a:lnTo>
                    <a:pt x="111760" y="1029969"/>
                  </a:lnTo>
                  <a:lnTo>
                    <a:pt x="102870" y="1026160"/>
                  </a:lnTo>
                  <a:lnTo>
                    <a:pt x="95250" y="1022350"/>
                  </a:lnTo>
                  <a:lnTo>
                    <a:pt x="87630" y="1017269"/>
                  </a:lnTo>
                  <a:lnTo>
                    <a:pt x="78740" y="1013460"/>
                  </a:lnTo>
                  <a:lnTo>
                    <a:pt x="72390" y="1008379"/>
                  </a:lnTo>
                  <a:lnTo>
                    <a:pt x="64770" y="1003300"/>
                  </a:lnTo>
                  <a:lnTo>
                    <a:pt x="57150" y="996950"/>
                  </a:lnTo>
                  <a:lnTo>
                    <a:pt x="50800" y="990600"/>
                  </a:lnTo>
                  <a:lnTo>
                    <a:pt x="44450" y="984250"/>
                  </a:lnTo>
                  <a:lnTo>
                    <a:pt x="39370" y="976629"/>
                  </a:lnTo>
                  <a:lnTo>
                    <a:pt x="33020" y="969010"/>
                  </a:lnTo>
                  <a:lnTo>
                    <a:pt x="27940" y="962660"/>
                  </a:lnTo>
                  <a:lnTo>
                    <a:pt x="24130" y="955039"/>
                  </a:lnTo>
                  <a:lnTo>
                    <a:pt x="19050" y="946150"/>
                  </a:lnTo>
                  <a:lnTo>
                    <a:pt x="15240" y="938529"/>
                  </a:lnTo>
                  <a:lnTo>
                    <a:pt x="11430" y="929639"/>
                  </a:lnTo>
                  <a:lnTo>
                    <a:pt x="8890" y="920750"/>
                  </a:lnTo>
                  <a:lnTo>
                    <a:pt x="6350" y="913129"/>
                  </a:lnTo>
                  <a:lnTo>
                    <a:pt x="3810" y="904239"/>
                  </a:lnTo>
                  <a:lnTo>
                    <a:pt x="2540" y="894079"/>
                  </a:lnTo>
                  <a:lnTo>
                    <a:pt x="1270" y="885189"/>
                  </a:lnTo>
                  <a:lnTo>
                    <a:pt x="1270" y="876300"/>
                  </a:lnTo>
                  <a:lnTo>
                    <a:pt x="0" y="867410"/>
                  </a:lnTo>
                  <a:lnTo>
                    <a:pt x="0" y="17271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87196" y="970343"/>
              <a:ext cx="2135505" cy="1050925"/>
            </a:xfrm>
            <a:custGeom>
              <a:avLst/>
              <a:gdLst/>
              <a:ahLst/>
              <a:cxnLst/>
              <a:rect l="l" t="t" r="r" b="b"/>
              <a:pathLst>
                <a:path w="2135505" h="105092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2135505" h="1050925">
                  <a:moveTo>
                    <a:pt x="2135314" y="1046060"/>
                  </a:moveTo>
                  <a:lnTo>
                    <a:pt x="2133955" y="1042758"/>
                  </a:lnTo>
                  <a:lnTo>
                    <a:pt x="2130653" y="1041400"/>
                  </a:lnTo>
                  <a:lnTo>
                    <a:pt x="2127339" y="1042758"/>
                  </a:lnTo>
                  <a:lnTo>
                    <a:pt x="2125980" y="1046060"/>
                  </a:lnTo>
                  <a:lnTo>
                    <a:pt x="2127339" y="1049375"/>
                  </a:lnTo>
                  <a:lnTo>
                    <a:pt x="2130653" y="1050734"/>
                  </a:lnTo>
                  <a:lnTo>
                    <a:pt x="2133955" y="1049375"/>
                  </a:lnTo>
                  <a:lnTo>
                    <a:pt x="2135314" y="104606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91869" y="952144"/>
              <a:ext cx="2125980" cy="1040129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991869" y="952144"/>
              <a:ext cx="1979930" cy="876300"/>
            </a:xfrm>
            <a:custGeom>
              <a:avLst/>
              <a:gdLst/>
              <a:ahLst/>
              <a:cxnLst/>
              <a:rect l="l" t="t" r="r" b="b"/>
              <a:pathLst>
                <a:path w="1979930" h="876300">
                  <a:moveTo>
                    <a:pt x="1979930" y="0"/>
                  </a:moveTo>
                  <a:lnTo>
                    <a:pt x="146050" y="0"/>
                  </a:lnTo>
                </a:path>
                <a:path w="1979930" h="876300">
                  <a:moveTo>
                    <a:pt x="0" y="163829"/>
                  </a:moveTo>
                  <a:lnTo>
                    <a:pt x="0" y="876300"/>
                  </a:lnTo>
                </a:path>
                <a:path w="1979930" h="876300">
                  <a:moveTo>
                    <a:pt x="1960880" y="0"/>
                  </a:moveTo>
                  <a:lnTo>
                    <a:pt x="16382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91869" y="952144"/>
              <a:ext cx="2125980" cy="1041400"/>
            </a:xfrm>
            <a:custGeom>
              <a:avLst/>
              <a:gdLst/>
              <a:ahLst/>
              <a:cxnLst/>
              <a:rect l="l" t="t" r="r" b="b"/>
              <a:pathLst>
                <a:path w="2125980" h="1041400">
                  <a:moveTo>
                    <a:pt x="0" y="172720"/>
                  </a:moveTo>
                  <a:lnTo>
                    <a:pt x="1270" y="163829"/>
                  </a:lnTo>
                  <a:lnTo>
                    <a:pt x="1270" y="154939"/>
                  </a:lnTo>
                  <a:lnTo>
                    <a:pt x="2540" y="146050"/>
                  </a:lnTo>
                  <a:lnTo>
                    <a:pt x="3810" y="137160"/>
                  </a:lnTo>
                  <a:lnTo>
                    <a:pt x="6350" y="128270"/>
                  </a:lnTo>
                  <a:lnTo>
                    <a:pt x="8890" y="119379"/>
                  </a:lnTo>
                  <a:lnTo>
                    <a:pt x="11430" y="110489"/>
                  </a:lnTo>
                  <a:lnTo>
                    <a:pt x="15240" y="102870"/>
                  </a:lnTo>
                  <a:lnTo>
                    <a:pt x="19050" y="93979"/>
                  </a:lnTo>
                  <a:lnTo>
                    <a:pt x="24130" y="86360"/>
                  </a:lnTo>
                  <a:lnTo>
                    <a:pt x="27940" y="78739"/>
                  </a:lnTo>
                  <a:lnTo>
                    <a:pt x="33020" y="71120"/>
                  </a:lnTo>
                  <a:lnTo>
                    <a:pt x="39370" y="63500"/>
                  </a:lnTo>
                  <a:lnTo>
                    <a:pt x="44450" y="57150"/>
                  </a:lnTo>
                  <a:lnTo>
                    <a:pt x="50800" y="50800"/>
                  </a:lnTo>
                  <a:lnTo>
                    <a:pt x="57150" y="44450"/>
                  </a:lnTo>
                  <a:lnTo>
                    <a:pt x="64770" y="38100"/>
                  </a:lnTo>
                  <a:lnTo>
                    <a:pt x="72390" y="33020"/>
                  </a:lnTo>
                  <a:lnTo>
                    <a:pt x="78740" y="27939"/>
                  </a:lnTo>
                  <a:lnTo>
                    <a:pt x="120650" y="7620"/>
                  </a:lnTo>
                  <a:lnTo>
                    <a:pt x="138430" y="3810"/>
                  </a:lnTo>
                  <a:lnTo>
                    <a:pt x="147320" y="1270"/>
                  </a:lnTo>
                  <a:lnTo>
                    <a:pt x="156210" y="0"/>
                  </a:lnTo>
                  <a:lnTo>
                    <a:pt x="165100" y="0"/>
                  </a:lnTo>
                  <a:lnTo>
                    <a:pt x="173990" y="0"/>
                  </a:lnTo>
                  <a:lnTo>
                    <a:pt x="1951990" y="0"/>
                  </a:lnTo>
                  <a:lnTo>
                    <a:pt x="1960880" y="0"/>
                  </a:lnTo>
                  <a:lnTo>
                    <a:pt x="1969770" y="0"/>
                  </a:lnTo>
                  <a:lnTo>
                    <a:pt x="1978660" y="1270"/>
                  </a:lnTo>
                  <a:lnTo>
                    <a:pt x="1988820" y="3810"/>
                  </a:lnTo>
                  <a:lnTo>
                    <a:pt x="1997710" y="5079"/>
                  </a:lnTo>
                  <a:lnTo>
                    <a:pt x="2005330" y="7620"/>
                  </a:lnTo>
                  <a:lnTo>
                    <a:pt x="2014220" y="11429"/>
                  </a:lnTo>
                  <a:lnTo>
                    <a:pt x="2023110" y="15239"/>
                  </a:lnTo>
                  <a:lnTo>
                    <a:pt x="2030730" y="19050"/>
                  </a:lnTo>
                  <a:lnTo>
                    <a:pt x="2038350" y="22860"/>
                  </a:lnTo>
                  <a:lnTo>
                    <a:pt x="2047240" y="27939"/>
                  </a:lnTo>
                  <a:lnTo>
                    <a:pt x="2053590" y="33020"/>
                  </a:lnTo>
                  <a:lnTo>
                    <a:pt x="2061210" y="38100"/>
                  </a:lnTo>
                  <a:lnTo>
                    <a:pt x="2068830" y="44450"/>
                  </a:lnTo>
                  <a:lnTo>
                    <a:pt x="2075180" y="50800"/>
                  </a:lnTo>
                  <a:lnTo>
                    <a:pt x="2081530" y="57150"/>
                  </a:lnTo>
                  <a:lnTo>
                    <a:pt x="2086610" y="63500"/>
                  </a:lnTo>
                  <a:lnTo>
                    <a:pt x="2092960" y="71120"/>
                  </a:lnTo>
                  <a:lnTo>
                    <a:pt x="2098040" y="78739"/>
                  </a:lnTo>
                  <a:lnTo>
                    <a:pt x="2101850" y="86360"/>
                  </a:lnTo>
                  <a:lnTo>
                    <a:pt x="2106930" y="93979"/>
                  </a:lnTo>
                  <a:lnTo>
                    <a:pt x="2110740" y="102870"/>
                  </a:lnTo>
                  <a:lnTo>
                    <a:pt x="2114550" y="110489"/>
                  </a:lnTo>
                  <a:lnTo>
                    <a:pt x="2117090" y="119379"/>
                  </a:lnTo>
                  <a:lnTo>
                    <a:pt x="2119630" y="128270"/>
                  </a:lnTo>
                  <a:lnTo>
                    <a:pt x="2122170" y="137160"/>
                  </a:lnTo>
                  <a:lnTo>
                    <a:pt x="2123440" y="146050"/>
                  </a:lnTo>
                  <a:lnTo>
                    <a:pt x="2124710" y="154939"/>
                  </a:lnTo>
                  <a:lnTo>
                    <a:pt x="2125980" y="163829"/>
                  </a:lnTo>
                  <a:lnTo>
                    <a:pt x="2125980" y="172720"/>
                  </a:lnTo>
                  <a:lnTo>
                    <a:pt x="2125980" y="867410"/>
                  </a:lnTo>
                  <a:lnTo>
                    <a:pt x="2125980" y="876300"/>
                  </a:lnTo>
                  <a:lnTo>
                    <a:pt x="2124710" y="885189"/>
                  </a:lnTo>
                  <a:lnTo>
                    <a:pt x="2123440" y="894079"/>
                  </a:lnTo>
                  <a:lnTo>
                    <a:pt x="2122170" y="902970"/>
                  </a:lnTo>
                  <a:lnTo>
                    <a:pt x="2120900" y="911860"/>
                  </a:lnTo>
                  <a:lnTo>
                    <a:pt x="2117090" y="920750"/>
                  </a:lnTo>
                  <a:lnTo>
                    <a:pt x="2114550" y="929639"/>
                  </a:lnTo>
                  <a:lnTo>
                    <a:pt x="2110740" y="937260"/>
                  </a:lnTo>
                  <a:lnTo>
                    <a:pt x="2106930" y="946150"/>
                  </a:lnTo>
                  <a:lnTo>
                    <a:pt x="2103120" y="953770"/>
                  </a:lnTo>
                  <a:lnTo>
                    <a:pt x="2098040" y="961389"/>
                  </a:lnTo>
                  <a:lnTo>
                    <a:pt x="2092960" y="969010"/>
                  </a:lnTo>
                  <a:lnTo>
                    <a:pt x="2087880" y="976629"/>
                  </a:lnTo>
                  <a:lnTo>
                    <a:pt x="2081530" y="982979"/>
                  </a:lnTo>
                  <a:lnTo>
                    <a:pt x="2075180" y="989329"/>
                  </a:lnTo>
                  <a:lnTo>
                    <a:pt x="2068830" y="995679"/>
                  </a:lnTo>
                  <a:lnTo>
                    <a:pt x="2061210" y="1002029"/>
                  </a:lnTo>
                  <a:lnTo>
                    <a:pt x="2054860" y="1007110"/>
                  </a:lnTo>
                  <a:lnTo>
                    <a:pt x="2047240" y="1012189"/>
                  </a:lnTo>
                  <a:lnTo>
                    <a:pt x="2039620" y="1017270"/>
                  </a:lnTo>
                  <a:lnTo>
                    <a:pt x="2032000" y="1021079"/>
                  </a:lnTo>
                  <a:lnTo>
                    <a:pt x="2023110" y="1026160"/>
                  </a:lnTo>
                  <a:lnTo>
                    <a:pt x="2014220" y="1028700"/>
                  </a:lnTo>
                  <a:lnTo>
                    <a:pt x="2006600" y="1032510"/>
                  </a:lnTo>
                  <a:lnTo>
                    <a:pt x="1997710" y="1035050"/>
                  </a:lnTo>
                  <a:lnTo>
                    <a:pt x="1988820" y="1036320"/>
                  </a:lnTo>
                  <a:lnTo>
                    <a:pt x="1979930" y="1038860"/>
                  </a:lnTo>
                  <a:lnTo>
                    <a:pt x="1971040" y="1040129"/>
                  </a:lnTo>
                  <a:lnTo>
                    <a:pt x="1962150" y="1040129"/>
                  </a:lnTo>
                  <a:lnTo>
                    <a:pt x="1951990" y="1040129"/>
                  </a:lnTo>
                  <a:lnTo>
                    <a:pt x="173990" y="1041400"/>
                  </a:lnTo>
                  <a:lnTo>
                    <a:pt x="165100" y="1040129"/>
                  </a:lnTo>
                  <a:lnTo>
                    <a:pt x="156210" y="1040129"/>
                  </a:lnTo>
                  <a:lnTo>
                    <a:pt x="147320" y="1038860"/>
                  </a:lnTo>
                  <a:lnTo>
                    <a:pt x="138430" y="1037589"/>
                  </a:lnTo>
                  <a:lnTo>
                    <a:pt x="128270" y="1035050"/>
                  </a:lnTo>
                  <a:lnTo>
                    <a:pt x="120650" y="1032510"/>
                  </a:lnTo>
                  <a:lnTo>
                    <a:pt x="111760" y="1029970"/>
                  </a:lnTo>
                  <a:lnTo>
                    <a:pt x="102870" y="1026160"/>
                  </a:lnTo>
                  <a:lnTo>
                    <a:pt x="95250" y="1022350"/>
                  </a:lnTo>
                  <a:lnTo>
                    <a:pt x="87630" y="1017270"/>
                  </a:lnTo>
                  <a:lnTo>
                    <a:pt x="78740" y="1013460"/>
                  </a:lnTo>
                  <a:lnTo>
                    <a:pt x="72390" y="1008379"/>
                  </a:lnTo>
                  <a:lnTo>
                    <a:pt x="64770" y="1002029"/>
                  </a:lnTo>
                  <a:lnTo>
                    <a:pt x="57150" y="996950"/>
                  </a:lnTo>
                  <a:lnTo>
                    <a:pt x="50800" y="990600"/>
                  </a:lnTo>
                  <a:lnTo>
                    <a:pt x="44450" y="984250"/>
                  </a:lnTo>
                  <a:lnTo>
                    <a:pt x="39370" y="976629"/>
                  </a:lnTo>
                  <a:lnTo>
                    <a:pt x="33020" y="969010"/>
                  </a:lnTo>
                  <a:lnTo>
                    <a:pt x="27940" y="962660"/>
                  </a:lnTo>
                  <a:lnTo>
                    <a:pt x="24130" y="953770"/>
                  </a:lnTo>
                  <a:lnTo>
                    <a:pt x="19050" y="946150"/>
                  </a:lnTo>
                  <a:lnTo>
                    <a:pt x="15240" y="938529"/>
                  </a:lnTo>
                  <a:lnTo>
                    <a:pt x="11430" y="929639"/>
                  </a:lnTo>
                  <a:lnTo>
                    <a:pt x="8890" y="920750"/>
                  </a:lnTo>
                  <a:lnTo>
                    <a:pt x="6350" y="911860"/>
                  </a:lnTo>
                  <a:lnTo>
                    <a:pt x="3810" y="902970"/>
                  </a:lnTo>
                  <a:lnTo>
                    <a:pt x="2540" y="894079"/>
                  </a:lnTo>
                  <a:lnTo>
                    <a:pt x="1270" y="885189"/>
                  </a:lnTo>
                  <a:lnTo>
                    <a:pt x="1270" y="876300"/>
                  </a:lnTo>
                  <a:lnTo>
                    <a:pt x="0" y="867410"/>
                  </a:lnTo>
                  <a:lnTo>
                    <a:pt x="0" y="17272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87196" y="947483"/>
              <a:ext cx="2135505" cy="1050925"/>
            </a:xfrm>
            <a:custGeom>
              <a:avLst/>
              <a:gdLst/>
              <a:ahLst/>
              <a:cxnLst/>
              <a:rect l="l" t="t" r="r" b="b"/>
              <a:pathLst>
                <a:path w="2135505" h="105092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2135505" h="1050925">
                  <a:moveTo>
                    <a:pt x="2135314" y="1046060"/>
                  </a:moveTo>
                  <a:lnTo>
                    <a:pt x="2133955" y="1042758"/>
                  </a:lnTo>
                  <a:lnTo>
                    <a:pt x="2130653" y="1041400"/>
                  </a:lnTo>
                  <a:lnTo>
                    <a:pt x="2127339" y="1042758"/>
                  </a:lnTo>
                  <a:lnTo>
                    <a:pt x="2125980" y="1046060"/>
                  </a:lnTo>
                  <a:lnTo>
                    <a:pt x="2127339" y="1049375"/>
                  </a:lnTo>
                  <a:lnTo>
                    <a:pt x="2130653" y="1050734"/>
                  </a:lnTo>
                  <a:lnTo>
                    <a:pt x="2133955" y="1049375"/>
                  </a:lnTo>
                  <a:lnTo>
                    <a:pt x="2135314" y="104606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3198177" y="975321"/>
            <a:ext cx="4946015" cy="4912995"/>
            <a:chOff x="3198177" y="975321"/>
            <a:chExt cx="4946015" cy="4912995"/>
          </a:xfrm>
        </p:grpSpPr>
        <p:pic>
          <p:nvPicPr>
            <p:cNvPr id="89" name="object 8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22619" y="2860954"/>
              <a:ext cx="114300" cy="32385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779769" y="3842664"/>
              <a:ext cx="0" cy="265430"/>
            </a:xfrm>
            <a:custGeom>
              <a:avLst/>
              <a:gdLst/>
              <a:ahLst/>
              <a:cxnLst/>
              <a:rect l="l" t="t" r="r" b="b"/>
              <a:pathLst>
                <a:path h="265429">
                  <a:moveTo>
                    <a:pt x="0" y="0"/>
                  </a:moveTo>
                  <a:lnTo>
                    <a:pt x="0" y="265429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722619" y="410047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8419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79769" y="3819804"/>
              <a:ext cx="0" cy="265430"/>
            </a:xfrm>
            <a:custGeom>
              <a:avLst/>
              <a:gdLst/>
              <a:ahLst/>
              <a:cxnLst/>
              <a:rect l="l" t="t" r="r" b="b"/>
              <a:pathLst>
                <a:path h="265429">
                  <a:moveTo>
                    <a:pt x="0" y="0"/>
                  </a:moveTo>
                  <a:lnTo>
                    <a:pt x="0" y="265429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722619" y="407761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8419" y="1142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779769" y="4876444"/>
              <a:ext cx="1270" cy="336550"/>
            </a:xfrm>
            <a:custGeom>
              <a:avLst/>
              <a:gdLst/>
              <a:ahLst/>
              <a:cxnLst/>
              <a:rect l="l" t="t" r="r" b="b"/>
              <a:pathLst>
                <a:path w="1270" h="336550">
                  <a:moveTo>
                    <a:pt x="0" y="0"/>
                  </a:moveTo>
                  <a:lnTo>
                    <a:pt x="1269" y="33655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722619" y="520537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8419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779769" y="4853584"/>
              <a:ext cx="1270" cy="336550"/>
            </a:xfrm>
            <a:custGeom>
              <a:avLst/>
              <a:gdLst/>
              <a:ahLst/>
              <a:cxnLst/>
              <a:rect l="l" t="t" r="r" b="b"/>
              <a:pathLst>
                <a:path w="1270" h="336550">
                  <a:moveTo>
                    <a:pt x="0" y="0"/>
                  </a:moveTo>
                  <a:lnTo>
                    <a:pt x="1269" y="33655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722619" y="518251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8419" y="1142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02939" y="3405784"/>
              <a:ext cx="598170" cy="27686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202939" y="3405784"/>
              <a:ext cx="440055" cy="208279"/>
            </a:xfrm>
            <a:custGeom>
              <a:avLst/>
              <a:gdLst/>
              <a:ahLst/>
              <a:cxnLst/>
              <a:rect l="l" t="t" r="r" b="b"/>
              <a:pathLst>
                <a:path w="440054" h="208279">
                  <a:moveTo>
                    <a:pt x="439812" y="0"/>
                  </a:moveTo>
                  <a:lnTo>
                    <a:pt x="436880" y="0"/>
                  </a:lnTo>
                </a:path>
                <a:path w="440054" h="208279">
                  <a:moveTo>
                    <a:pt x="0" y="68580"/>
                  </a:moveTo>
                  <a:lnTo>
                    <a:pt x="0" y="2082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202939" y="3404514"/>
              <a:ext cx="598170" cy="279400"/>
            </a:xfrm>
            <a:custGeom>
              <a:avLst/>
              <a:gdLst/>
              <a:ahLst/>
              <a:cxnLst/>
              <a:rect l="l" t="t" r="r" b="b"/>
              <a:pathLst>
                <a:path w="598170" h="279400">
                  <a:moveTo>
                    <a:pt x="0" y="69850"/>
                  </a:moveTo>
                  <a:lnTo>
                    <a:pt x="436880" y="69850"/>
                  </a:lnTo>
                  <a:lnTo>
                    <a:pt x="436880" y="0"/>
                  </a:lnTo>
                  <a:lnTo>
                    <a:pt x="598170" y="139700"/>
                  </a:lnTo>
                  <a:lnTo>
                    <a:pt x="436880" y="279399"/>
                  </a:lnTo>
                  <a:lnTo>
                    <a:pt x="436880" y="209549"/>
                  </a:lnTo>
                  <a:lnTo>
                    <a:pt x="0" y="209549"/>
                  </a:lnTo>
                  <a:lnTo>
                    <a:pt x="0" y="698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198266" y="3399853"/>
              <a:ext cx="607695" cy="288925"/>
            </a:xfrm>
            <a:custGeom>
              <a:avLst/>
              <a:gdLst/>
              <a:ahLst/>
              <a:cxnLst/>
              <a:rect l="l" t="t" r="r" b="b"/>
              <a:pathLst>
                <a:path w="607695" h="28892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8925">
                  <a:moveTo>
                    <a:pt x="607504" y="284060"/>
                  </a:moveTo>
                  <a:lnTo>
                    <a:pt x="606145" y="280758"/>
                  </a:lnTo>
                  <a:lnTo>
                    <a:pt x="602843" y="279400"/>
                  </a:lnTo>
                  <a:lnTo>
                    <a:pt x="599528" y="280758"/>
                  </a:lnTo>
                  <a:lnTo>
                    <a:pt x="598170" y="284060"/>
                  </a:lnTo>
                  <a:lnTo>
                    <a:pt x="599528" y="287375"/>
                  </a:lnTo>
                  <a:lnTo>
                    <a:pt x="602843" y="288734"/>
                  </a:lnTo>
                  <a:lnTo>
                    <a:pt x="606145" y="287375"/>
                  </a:lnTo>
                  <a:lnTo>
                    <a:pt x="607504" y="28406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02939" y="3382924"/>
              <a:ext cx="598170" cy="27813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3202939" y="3382924"/>
              <a:ext cx="438784" cy="208279"/>
            </a:xfrm>
            <a:custGeom>
              <a:avLst/>
              <a:gdLst/>
              <a:ahLst/>
              <a:cxnLst/>
              <a:rect l="l" t="t" r="r" b="b"/>
              <a:pathLst>
                <a:path w="438785" h="208279">
                  <a:moveTo>
                    <a:pt x="438346" y="0"/>
                  </a:moveTo>
                  <a:lnTo>
                    <a:pt x="436880" y="0"/>
                  </a:lnTo>
                </a:path>
                <a:path w="438785" h="208279">
                  <a:moveTo>
                    <a:pt x="0" y="68580"/>
                  </a:moveTo>
                  <a:lnTo>
                    <a:pt x="0" y="2082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202939" y="3381654"/>
              <a:ext cx="598170" cy="279400"/>
            </a:xfrm>
            <a:custGeom>
              <a:avLst/>
              <a:gdLst/>
              <a:ahLst/>
              <a:cxnLst/>
              <a:rect l="l" t="t" r="r" b="b"/>
              <a:pathLst>
                <a:path w="598170" h="279400">
                  <a:moveTo>
                    <a:pt x="0" y="69850"/>
                  </a:moveTo>
                  <a:lnTo>
                    <a:pt x="436880" y="69850"/>
                  </a:lnTo>
                  <a:lnTo>
                    <a:pt x="436880" y="0"/>
                  </a:lnTo>
                  <a:lnTo>
                    <a:pt x="598170" y="139700"/>
                  </a:lnTo>
                  <a:lnTo>
                    <a:pt x="436880" y="279400"/>
                  </a:lnTo>
                  <a:lnTo>
                    <a:pt x="436880" y="209550"/>
                  </a:lnTo>
                  <a:lnTo>
                    <a:pt x="0" y="209550"/>
                  </a:lnTo>
                  <a:lnTo>
                    <a:pt x="0" y="6985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198266" y="3376993"/>
              <a:ext cx="607695" cy="288925"/>
            </a:xfrm>
            <a:custGeom>
              <a:avLst/>
              <a:gdLst/>
              <a:ahLst/>
              <a:cxnLst/>
              <a:rect l="l" t="t" r="r" b="b"/>
              <a:pathLst>
                <a:path w="607695" h="28892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8925">
                  <a:moveTo>
                    <a:pt x="607504" y="284060"/>
                  </a:moveTo>
                  <a:lnTo>
                    <a:pt x="606145" y="280758"/>
                  </a:lnTo>
                  <a:lnTo>
                    <a:pt x="602843" y="279400"/>
                  </a:lnTo>
                  <a:lnTo>
                    <a:pt x="599528" y="280758"/>
                  </a:lnTo>
                  <a:lnTo>
                    <a:pt x="598170" y="284060"/>
                  </a:lnTo>
                  <a:lnTo>
                    <a:pt x="599528" y="287375"/>
                  </a:lnTo>
                  <a:lnTo>
                    <a:pt x="602843" y="288734"/>
                  </a:lnTo>
                  <a:lnTo>
                    <a:pt x="606145" y="287375"/>
                  </a:lnTo>
                  <a:lnTo>
                    <a:pt x="607504" y="28406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02939" y="4296054"/>
              <a:ext cx="598170" cy="275589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3202939" y="4364634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7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202939" y="4296054"/>
              <a:ext cx="598170" cy="278130"/>
            </a:xfrm>
            <a:custGeom>
              <a:avLst/>
              <a:gdLst/>
              <a:ahLst/>
              <a:cxnLst/>
              <a:rect l="l" t="t" r="r" b="b"/>
              <a:pathLst>
                <a:path w="598170" h="278129">
                  <a:moveTo>
                    <a:pt x="0" y="68579"/>
                  </a:moveTo>
                  <a:lnTo>
                    <a:pt x="438150" y="68579"/>
                  </a:lnTo>
                  <a:lnTo>
                    <a:pt x="438150" y="0"/>
                  </a:lnTo>
                  <a:lnTo>
                    <a:pt x="598170" y="138429"/>
                  </a:lnTo>
                  <a:lnTo>
                    <a:pt x="438150" y="278129"/>
                  </a:lnTo>
                  <a:lnTo>
                    <a:pt x="438150" y="208279"/>
                  </a:lnTo>
                  <a:lnTo>
                    <a:pt x="0" y="208279"/>
                  </a:lnTo>
                  <a:lnTo>
                    <a:pt x="0" y="6857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198266" y="4291393"/>
              <a:ext cx="607695" cy="287655"/>
            </a:xfrm>
            <a:custGeom>
              <a:avLst/>
              <a:gdLst/>
              <a:ahLst/>
              <a:cxnLst/>
              <a:rect l="l" t="t" r="r" b="b"/>
              <a:pathLst>
                <a:path w="607695" h="28765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7654">
                  <a:moveTo>
                    <a:pt x="607504" y="282790"/>
                  </a:moveTo>
                  <a:lnTo>
                    <a:pt x="606145" y="279488"/>
                  </a:lnTo>
                  <a:lnTo>
                    <a:pt x="602843" y="278130"/>
                  </a:lnTo>
                  <a:lnTo>
                    <a:pt x="599528" y="279488"/>
                  </a:lnTo>
                  <a:lnTo>
                    <a:pt x="598170" y="282790"/>
                  </a:lnTo>
                  <a:lnTo>
                    <a:pt x="599528" y="286105"/>
                  </a:lnTo>
                  <a:lnTo>
                    <a:pt x="602843" y="287464"/>
                  </a:lnTo>
                  <a:lnTo>
                    <a:pt x="606145" y="286105"/>
                  </a:lnTo>
                  <a:lnTo>
                    <a:pt x="607504" y="28279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02939" y="4273194"/>
              <a:ext cx="598170" cy="276860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3202939" y="4273194"/>
              <a:ext cx="438784" cy="208279"/>
            </a:xfrm>
            <a:custGeom>
              <a:avLst/>
              <a:gdLst/>
              <a:ahLst/>
              <a:cxnLst/>
              <a:rect l="l" t="t" r="r" b="b"/>
              <a:pathLst>
                <a:path w="438785" h="208279">
                  <a:moveTo>
                    <a:pt x="438346" y="0"/>
                  </a:moveTo>
                  <a:lnTo>
                    <a:pt x="436880" y="0"/>
                  </a:lnTo>
                </a:path>
                <a:path w="438785" h="208279">
                  <a:moveTo>
                    <a:pt x="0" y="68580"/>
                  </a:moveTo>
                  <a:lnTo>
                    <a:pt x="0" y="2082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02939" y="4273194"/>
              <a:ext cx="598170" cy="276860"/>
            </a:xfrm>
            <a:custGeom>
              <a:avLst/>
              <a:gdLst/>
              <a:ahLst/>
              <a:cxnLst/>
              <a:rect l="l" t="t" r="r" b="b"/>
              <a:pathLst>
                <a:path w="598170" h="276860">
                  <a:moveTo>
                    <a:pt x="0" y="68580"/>
                  </a:moveTo>
                  <a:lnTo>
                    <a:pt x="438150" y="68580"/>
                  </a:lnTo>
                  <a:lnTo>
                    <a:pt x="438150" y="0"/>
                  </a:lnTo>
                  <a:lnTo>
                    <a:pt x="598170" y="138430"/>
                  </a:lnTo>
                  <a:lnTo>
                    <a:pt x="438150" y="276860"/>
                  </a:lnTo>
                  <a:lnTo>
                    <a:pt x="438150" y="208280"/>
                  </a:lnTo>
                  <a:lnTo>
                    <a:pt x="0" y="208280"/>
                  </a:lnTo>
                  <a:lnTo>
                    <a:pt x="0" y="6858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198266" y="4268533"/>
              <a:ext cx="607695" cy="286385"/>
            </a:xfrm>
            <a:custGeom>
              <a:avLst/>
              <a:gdLst/>
              <a:ahLst/>
              <a:cxnLst/>
              <a:rect l="l" t="t" r="r" b="b"/>
              <a:pathLst>
                <a:path w="607695" h="28638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6385">
                  <a:moveTo>
                    <a:pt x="607504" y="281520"/>
                  </a:moveTo>
                  <a:lnTo>
                    <a:pt x="606145" y="278218"/>
                  </a:lnTo>
                  <a:lnTo>
                    <a:pt x="602843" y="276860"/>
                  </a:lnTo>
                  <a:lnTo>
                    <a:pt x="599528" y="278218"/>
                  </a:lnTo>
                  <a:lnTo>
                    <a:pt x="598170" y="281520"/>
                  </a:lnTo>
                  <a:lnTo>
                    <a:pt x="599528" y="284835"/>
                  </a:lnTo>
                  <a:lnTo>
                    <a:pt x="602843" y="286194"/>
                  </a:lnTo>
                  <a:lnTo>
                    <a:pt x="606145" y="284835"/>
                  </a:lnTo>
                  <a:lnTo>
                    <a:pt x="607504" y="28152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02939" y="5605424"/>
              <a:ext cx="598170" cy="278129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202939" y="5674004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6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202939" y="5605424"/>
              <a:ext cx="598170" cy="278130"/>
            </a:xfrm>
            <a:custGeom>
              <a:avLst/>
              <a:gdLst/>
              <a:ahLst/>
              <a:cxnLst/>
              <a:rect l="l" t="t" r="r" b="b"/>
              <a:pathLst>
                <a:path w="598170" h="278129">
                  <a:moveTo>
                    <a:pt x="0" y="69850"/>
                  </a:moveTo>
                  <a:lnTo>
                    <a:pt x="438150" y="69850"/>
                  </a:lnTo>
                  <a:lnTo>
                    <a:pt x="438150" y="0"/>
                  </a:lnTo>
                  <a:lnTo>
                    <a:pt x="598170" y="138430"/>
                  </a:lnTo>
                  <a:lnTo>
                    <a:pt x="438150" y="278130"/>
                  </a:lnTo>
                  <a:lnTo>
                    <a:pt x="438150" y="208280"/>
                  </a:lnTo>
                  <a:lnTo>
                    <a:pt x="0" y="208280"/>
                  </a:lnTo>
                  <a:lnTo>
                    <a:pt x="0" y="698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98266" y="5600763"/>
              <a:ext cx="607695" cy="287655"/>
            </a:xfrm>
            <a:custGeom>
              <a:avLst/>
              <a:gdLst/>
              <a:ahLst/>
              <a:cxnLst/>
              <a:rect l="l" t="t" r="r" b="b"/>
              <a:pathLst>
                <a:path w="607695" h="28765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7654">
                  <a:moveTo>
                    <a:pt x="607504" y="282790"/>
                  </a:moveTo>
                  <a:lnTo>
                    <a:pt x="606145" y="279488"/>
                  </a:lnTo>
                  <a:lnTo>
                    <a:pt x="602843" y="278130"/>
                  </a:lnTo>
                  <a:lnTo>
                    <a:pt x="599528" y="279488"/>
                  </a:lnTo>
                  <a:lnTo>
                    <a:pt x="598170" y="282790"/>
                  </a:lnTo>
                  <a:lnTo>
                    <a:pt x="599528" y="286105"/>
                  </a:lnTo>
                  <a:lnTo>
                    <a:pt x="602843" y="287464"/>
                  </a:lnTo>
                  <a:lnTo>
                    <a:pt x="606145" y="286105"/>
                  </a:lnTo>
                  <a:lnTo>
                    <a:pt x="607504" y="28279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02939" y="5582564"/>
              <a:ext cx="598170" cy="27686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3202939" y="5651144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7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02939" y="5582564"/>
              <a:ext cx="598170" cy="278130"/>
            </a:xfrm>
            <a:custGeom>
              <a:avLst/>
              <a:gdLst/>
              <a:ahLst/>
              <a:cxnLst/>
              <a:rect l="l" t="t" r="r" b="b"/>
              <a:pathLst>
                <a:path w="598170" h="278129">
                  <a:moveTo>
                    <a:pt x="0" y="69849"/>
                  </a:moveTo>
                  <a:lnTo>
                    <a:pt x="438150" y="69849"/>
                  </a:lnTo>
                  <a:lnTo>
                    <a:pt x="438150" y="0"/>
                  </a:lnTo>
                  <a:lnTo>
                    <a:pt x="598170" y="138429"/>
                  </a:lnTo>
                  <a:lnTo>
                    <a:pt x="438150" y="278129"/>
                  </a:lnTo>
                  <a:lnTo>
                    <a:pt x="438150" y="208279"/>
                  </a:lnTo>
                  <a:lnTo>
                    <a:pt x="0" y="208279"/>
                  </a:lnTo>
                  <a:lnTo>
                    <a:pt x="0" y="6984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98266" y="5577903"/>
              <a:ext cx="607695" cy="287655"/>
            </a:xfrm>
            <a:custGeom>
              <a:avLst/>
              <a:gdLst/>
              <a:ahLst/>
              <a:cxnLst/>
              <a:rect l="l" t="t" r="r" b="b"/>
              <a:pathLst>
                <a:path w="607695" h="28765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07695" h="287654">
                  <a:moveTo>
                    <a:pt x="607504" y="282790"/>
                  </a:moveTo>
                  <a:lnTo>
                    <a:pt x="606145" y="279488"/>
                  </a:lnTo>
                  <a:lnTo>
                    <a:pt x="602843" y="278130"/>
                  </a:lnTo>
                  <a:lnTo>
                    <a:pt x="599528" y="279488"/>
                  </a:lnTo>
                  <a:lnTo>
                    <a:pt x="598170" y="282790"/>
                  </a:lnTo>
                  <a:lnTo>
                    <a:pt x="599528" y="286105"/>
                  </a:lnTo>
                  <a:lnTo>
                    <a:pt x="602843" y="287464"/>
                  </a:lnTo>
                  <a:lnTo>
                    <a:pt x="606145" y="286105"/>
                  </a:lnTo>
                  <a:lnTo>
                    <a:pt x="607504" y="28279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02380" y="1002944"/>
              <a:ext cx="4335780" cy="93980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3802380" y="1002944"/>
              <a:ext cx="4194810" cy="800100"/>
            </a:xfrm>
            <a:custGeom>
              <a:avLst/>
              <a:gdLst/>
              <a:ahLst/>
              <a:cxnLst/>
              <a:rect l="l" t="t" r="r" b="b"/>
              <a:pathLst>
                <a:path w="4194809" h="800100">
                  <a:moveTo>
                    <a:pt x="4194810" y="0"/>
                  </a:moveTo>
                  <a:lnTo>
                    <a:pt x="139700" y="0"/>
                  </a:lnTo>
                </a:path>
                <a:path w="4194809" h="800100">
                  <a:moveTo>
                    <a:pt x="0" y="139700"/>
                  </a:moveTo>
                  <a:lnTo>
                    <a:pt x="0" y="8001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802379" y="1002944"/>
              <a:ext cx="4337050" cy="942340"/>
            </a:xfrm>
            <a:custGeom>
              <a:avLst/>
              <a:gdLst/>
              <a:ahLst/>
              <a:cxnLst/>
              <a:rect l="l" t="t" r="r" b="b"/>
              <a:pathLst>
                <a:path w="4337050" h="942339">
                  <a:moveTo>
                    <a:pt x="0" y="157479"/>
                  </a:moveTo>
                  <a:lnTo>
                    <a:pt x="0" y="148589"/>
                  </a:lnTo>
                  <a:lnTo>
                    <a:pt x="0" y="140970"/>
                  </a:lnTo>
                  <a:lnTo>
                    <a:pt x="1270" y="132079"/>
                  </a:lnTo>
                  <a:lnTo>
                    <a:pt x="3810" y="124460"/>
                  </a:lnTo>
                  <a:lnTo>
                    <a:pt x="5080" y="116839"/>
                  </a:lnTo>
                  <a:lnTo>
                    <a:pt x="7620" y="109220"/>
                  </a:lnTo>
                  <a:lnTo>
                    <a:pt x="10160" y="101600"/>
                  </a:lnTo>
                  <a:lnTo>
                    <a:pt x="12700" y="93979"/>
                  </a:lnTo>
                  <a:lnTo>
                    <a:pt x="16510" y="86360"/>
                  </a:lnTo>
                  <a:lnTo>
                    <a:pt x="20320" y="78739"/>
                  </a:lnTo>
                  <a:lnTo>
                    <a:pt x="25400" y="72389"/>
                  </a:lnTo>
                  <a:lnTo>
                    <a:pt x="29210" y="64770"/>
                  </a:lnTo>
                  <a:lnTo>
                    <a:pt x="34290" y="58420"/>
                  </a:lnTo>
                  <a:lnTo>
                    <a:pt x="39370" y="52070"/>
                  </a:lnTo>
                  <a:lnTo>
                    <a:pt x="45720" y="45720"/>
                  </a:lnTo>
                  <a:lnTo>
                    <a:pt x="50800" y="40639"/>
                  </a:lnTo>
                  <a:lnTo>
                    <a:pt x="57150" y="35560"/>
                  </a:lnTo>
                  <a:lnTo>
                    <a:pt x="63500" y="30479"/>
                  </a:lnTo>
                  <a:lnTo>
                    <a:pt x="100330" y="11429"/>
                  </a:lnTo>
                  <a:lnTo>
                    <a:pt x="107950" y="7620"/>
                  </a:lnTo>
                  <a:lnTo>
                    <a:pt x="115570" y="6350"/>
                  </a:lnTo>
                  <a:lnTo>
                    <a:pt x="123190" y="3810"/>
                  </a:lnTo>
                  <a:lnTo>
                    <a:pt x="132080" y="2539"/>
                  </a:lnTo>
                  <a:lnTo>
                    <a:pt x="139700" y="1270"/>
                  </a:lnTo>
                  <a:lnTo>
                    <a:pt x="147320" y="1270"/>
                  </a:lnTo>
                  <a:lnTo>
                    <a:pt x="156210" y="0"/>
                  </a:lnTo>
                  <a:lnTo>
                    <a:pt x="4179570" y="0"/>
                  </a:lnTo>
                  <a:lnTo>
                    <a:pt x="4187190" y="1270"/>
                  </a:lnTo>
                  <a:lnTo>
                    <a:pt x="4196080" y="1270"/>
                  </a:lnTo>
                  <a:lnTo>
                    <a:pt x="4203700" y="2539"/>
                  </a:lnTo>
                  <a:lnTo>
                    <a:pt x="4211320" y="3810"/>
                  </a:lnTo>
                  <a:lnTo>
                    <a:pt x="4220210" y="6350"/>
                  </a:lnTo>
                  <a:lnTo>
                    <a:pt x="4227830" y="7620"/>
                  </a:lnTo>
                  <a:lnTo>
                    <a:pt x="4235450" y="11429"/>
                  </a:lnTo>
                  <a:lnTo>
                    <a:pt x="4243070" y="13970"/>
                  </a:lnTo>
                  <a:lnTo>
                    <a:pt x="4250690" y="17779"/>
                  </a:lnTo>
                  <a:lnTo>
                    <a:pt x="4283710" y="40639"/>
                  </a:lnTo>
                  <a:lnTo>
                    <a:pt x="4290060" y="45720"/>
                  </a:lnTo>
                  <a:lnTo>
                    <a:pt x="4296410" y="52070"/>
                  </a:lnTo>
                  <a:lnTo>
                    <a:pt x="4301490" y="58420"/>
                  </a:lnTo>
                  <a:lnTo>
                    <a:pt x="4306570" y="64770"/>
                  </a:lnTo>
                  <a:lnTo>
                    <a:pt x="4310380" y="72389"/>
                  </a:lnTo>
                  <a:lnTo>
                    <a:pt x="4315460" y="78739"/>
                  </a:lnTo>
                  <a:lnTo>
                    <a:pt x="4319270" y="86360"/>
                  </a:lnTo>
                  <a:lnTo>
                    <a:pt x="4323080" y="93979"/>
                  </a:lnTo>
                  <a:lnTo>
                    <a:pt x="4325620" y="101600"/>
                  </a:lnTo>
                  <a:lnTo>
                    <a:pt x="4328160" y="109220"/>
                  </a:lnTo>
                  <a:lnTo>
                    <a:pt x="4330700" y="116839"/>
                  </a:lnTo>
                  <a:lnTo>
                    <a:pt x="4331970" y="124460"/>
                  </a:lnTo>
                  <a:lnTo>
                    <a:pt x="4334510" y="132079"/>
                  </a:lnTo>
                  <a:lnTo>
                    <a:pt x="4335780" y="140970"/>
                  </a:lnTo>
                  <a:lnTo>
                    <a:pt x="4335780" y="148589"/>
                  </a:lnTo>
                  <a:lnTo>
                    <a:pt x="4335780" y="157479"/>
                  </a:lnTo>
                  <a:lnTo>
                    <a:pt x="4337050" y="784860"/>
                  </a:lnTo>
                  <a:lnTo>
                    <a:pt x="4335780" y="784860"/>
                  </a:lnTo>
                  <a:lnTo>
                    <a:pt x="4335780" y="793750"/>
                  </a:lnTo>
                  <a:lnTo>
                    <a:pt x="4335780" y="801370"/>
                  </a:lnTo>
                  <a:lnTo>
                    <a:pt x="4334510" y="808989"/>
                  </a:lnTo>
                  <a:lnTo>
                    <a:pt x="4333240" y="817879"/>
                  </a:lnTo>
                  <a:lnTo>
                    <a:pt x="4330700" y="825500"/>
                  </a:lnTo>
                  <a:lnTo>
                    <a:pt x="4328160" y="833120"/>
                  </a:lnTo>
                  <a:lnTo>
                    <a:pt x="4325620" y="840739"/>
                  </a:lnTo>
                  <a:lnTo>
                    <a:pt x="4323080" y="848360"/>
                  </a:lnTo>
                  <a:lnTo>
                    <a:pt x="4319270" y="855979"/>
                  </a:lnTo>
                  <a:lnTo>
                    <a:pt x="4315460" y="863600"/>
                  </a:lnTo>
                  <a:lnTo>
                    <a:pt x="4310380" y="869950"/>
                  </a:lnTo>
                  <a:lnTo>
                    <a:pt x="4306570" y="876300"/>
                  </a:lnTo>
                  <a:lnTo>
                    <a:pt x="4301490" y="883920"/>
                  </a:lnTo>
                  <a:lnTo>
                    <a:pt x="4296410" y="890270"/>
                  </a:lnTo>
                  <a:lnTo>
                    <a:pt x="4290060" y="895350"/>
                  </a:lnTo>
                  <a:lnTo>
                    <a:pt x="4283710" y="901700"/>
                  </a:lnTo>
                  <a:lnTo>
                    <a:pt x="4278630" y="906779"/>
                  </a:lnTo>
                  <a:lnTo>
                    <a:pt x="4272280" y="911860"/>
                  </a:lnTo>
                  <a:lnTo>
                    <a:pt x="4264660" y="915670"/>
                  </a:lnTo>
                  <a:lnTo>
                    <a:pt x="4258310" y="920750"/>
                  </a:lnTo>
                  <a:lnTo>
                    <a:pt x="4250690" y="924560"/>
                  </a:lnTo>
                  <a:lnTo>
                    <a:pt x="4243070" y="928370"/>
                  </a:lnTo>
                  <a:lnTo>
                    <a:pt x="4235450" y="930910"/>
                  </a:lnTo>
                  <a:lnTo>
                    <a:pt x="4227830" y="933450"/>
                  </a:lnTo>
                  <a:lnTo>
                    <a:pt x="4220210" y="935989"/>
                  </a:lnTo>
                  <a:lnTo>
                    <a:pt x="4212590" y="938529"/>
                  </a:lnTo>
                  <a:lnTo>
                    <a:pt x="4204970" y="939800"/>
                  </a:lnTo>
                  <a:lnTo>
                    <a:pt x="4196080" y="941070"/>
                  </a:lnTo>
                  <a:lnTo>
                    <a:pt x="4188460" y="941070"/>
                  </a:lnTo>
                  <a:lnTo>
                    <a:pt x="4179570" y="941070"/>
                  </a:lnTo>
                  <a:lnTo>
                    <a:pt x="156210" y="942339"/>
                  </a:lnTo>
                  <a:lnTo>
                    <a:pt x="156210" y="941070"/>
                  </a:lnTo>
                  <a:lnTo>
                    <a:pt x="147320" y="941070"/>
                  </a:lnTo>
                  <a:lnTo>
                    <a:pt x="139700" y="941070"/>
                  </a:lnTo>
                  <a:lnTo>
                    <a:pt x="132080" y="939800"/>
                  </a:lnTo>
                  <a:lnTo>
                    <a:pt x="123190" y="938529"/>
                  </a:lnTo>
                  <a:lnTo>
                    <a:pt x="115570" y="935989"/>
                  </a:lnTo>
                  <a:lnTo>
                    <a:pt x="107950" y="933450"/>
                  </a:lnTo>
                  <a:lnTo>
                    <a:pt x="100330" y="930910"/>
                  </a:lnTo>
                  <a:lnTo>
                    <a:pt x="92710" y="928370"/>
                  </a:lnTo>
                  <a:lnTo>
                    <a:pt x="85090" y="924560"/>
                  </a:lnTo>
                  <a:lnTo>
                    <a:pt x="77470" y="920750"/>
                  </a:lnTo>
                  <a:lnTo>
                    <a:pt x="71120" y="916939"/>
                  </a:lnTo>
                  <a:lnTo>
                    <a:pt x="64770" y="911860"/>
                  </a:lnTo>
                  <a:lnTo>
                    <a:pt x="58420" y="906779"/>
                  </a:lnTo>
                  <a:lnTo>
                    <a:pt x="50800" y="901700"/>
                  </a:lnTo>
                  <a:lnTo>
                    <a:pt x="45720" y="895350"/>
                  </a:lnTo>
                  <a:lnTo>
                    <a:pt x="39370" y="890270"/>
                  </a:lnTo>
                  <a:lnTo>
                    <a:pt x="34290" y="883920"/>
                  </a:lnTo>
                  <a:lnTo>
                    <a:pt x="29210" y="877570"/>
                  </a:lnTo>
                  <a:lnTo>
                    <a:pt x="25400" y="869950"/>
                  </a:lnTo>
                  <a:lnTo>
                    <a:pt x="20320" y="863600"/>
                  </a:lnTo>
                  <a:lnTo>
                    <a:pt x="16510" y="855979"/>
                  </a:lnTo>
                  <a:lnTo>
                    <a:pt x="12700" y="849629"/>
                  </a:lnTo>
                  <a:lnTo>
                    <a:pt x="10160" y="842010"/>
                  </a:lnTo>
                  <a:lnTo>
                    <a:pt x="7620" y="833120"/>
                  </a:lnTo>
                  <a:lnTo>
                    <a:pt x="5080" y="825500"/>
                  </a:lnTo>
                  <a:lnTo>
                    <a:pt x="3810" y="817879"/>
                  </a:lnTo>
                  <a:lnTo>
                    <a:pt x="1270" y="810260"/>
                  </a:lnTo>
                  <a:lnTo>
                    <a:pt x="0" y="801370"/>
                  </a:lnTo>
                  <a:lnTo>
                    <a:pt x="0" y="793750"/>
                  </a:lnTo>
                  <a:lnTo>
                    <a:pt x="0" y="784860"/>
                  </a:lnTo>
                  <a:lnTo>
                    <a:pt x="0" y="15747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797706" y="998282"/>
              <a:ext cx="4346575" cy="951865"/>
            </a:xfrm>
            <a:custGeom>
              <a:avLst/>
              <a:gdLst/>
              <a:ahLst/>
              <a:cxnLst/>
              <a:rect l="l" t="t" r="r" b="b"/>
              <a:pathLst>
                <a:path w="4346575" h="95186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4346575" h="951864">
                  <a:moveTo>
                    <a:pt x="4346384" y="947000"/>
                  </a:moveTo>
                  <a:lnTo>
                    <a:pt x="4345025" y="943698"/>
                  </a:lnTo>
                  <a:lnTo>
                    <a:pt x="4341723" y="942340"/>
                  </a:lnTo>
                  <a:lnTo>
                    <a:pt x="4338409" y="943698"/>
                  </a:lnTo>
                  <a:lnTo>
                    <a:pt x="4337050" y="947000"/>
                  </a:lnTo>
                  <a:lnTo>
                    <a:pt x="4338409" y="950315"/>
                  </a:lnTo>
                  <a:lnTo>
                    <a:pt x="4341723" y="951674"/>
                  </a:lnTo>
                  <a:lnTo>
                    <a:pt x="4345025" y="950315"/>
                  </a:lnTo>
                  <a:lnTo>
                    <a:pt x="4346384" y="94700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802380" y="980084"/>
              <a:ext cx="4335780" cy="941070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802380" y="980084"/>
              <a:ext cx="4187190" cy="801370"/>
            </a:xfrm>
            <a:custGeom>
              <a:avLst/>
              <a:gdLst/>
              <a:ahLst/>
              <a:cxnLst/>
              <a:rect l="l" t="t" r="r" b="b"/>
              <a:pathLst>
                <a:path w="4187190" h="801369">
                  <a:moveTo>
                    <a:pt x="4187190" y="0"/>
                  </a:moveTo>
                  <a:lnTo>
                    <a:pt x="147320" y="0"/>
                  </a:lnTo>
                </a:path>
                <a:path w="4187190" h="801369">
                  <a:moveTo>
                    <a:pt x="0" y="140970"/>
                  </a:moveTo>
                  <a:lnTo>
                    <a:pt x="0" y="8013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802379" y="980084"/>
              <a:ext cx="4337050" cy="942340"/>
            </a:xfrm>
            <a:custGeom>
              <a:avLst/>
              <a:gdLst/>
              <a:ahLst/>
              <a:cxnLst/>
              <a:rect l="l" t="t" r="r" b="b"/>
              <a:pathLst>
                <a:path w="4337050" h="942339">
                  <a:moveTo>
                    <a:pt x="0" y="157480"/>
                  </a:moveTo>
                  <a:lnTo>
                    <a:pt x="0" y="148589"/>
                  </a:lnTo>
                  <a:lnTo>
                    <a:pt x="0" y="140970"/>
                  </a:lnTo>
                  <a:lnTo>
                    <a:pt x="1270" y="132080"/>
                  </a:lnTo>
                  <a:lnTo>
                    <a:pt x="3810" y="124460"/>
                  </a:lnTo>
                  <a:lnTo>
                    <a:pt x="5080" y="116839"/>
                  </a:lnTo>
                  <a:lnTo>
                    <a:pt x="7620" y="109220"/>
                  </a:lnTo>
                  <a:lnTo>
                    <a:pt x="10160" y="100330"/>
                  </a:lnTo>
                  <a:lnTo>
                    <a:pt x="12700" y="92710"/>
                  </a:lnTo>
                  <a:lnTo>
                    <a:pt x="16510" y="86360"/>
                  </a:lnTo>
                  <a:lnTo>
                    <a:pt x="20320" y="78739"/>
                  </a:lnTo>
                  <a:lnTo>
                    <a:pt x="25400" y="71120"/>
                  </a:lnTo>
                  <a:lnTo>
                    <a:pt x="29210" y="64770"/>
                  </a:lnTo>
                  <a:lnTo>
                    <a:pt x="34290" y="58420"/>
                  </a:lnTo>
                  <a:lnTo>
                    <a:pt x="39370" y="52070"/>
                  </a:lnTo>
                  <a:lnTo>
                    <a:pt x="45720" y="45720"/>
                  </a:lnTo>
                  <a:lnTo>
                    <a:pt x="50800" y="40639"/>
                  </a:lnTo>
                  <a:lnTo>
                    <a:pt x="57150" y="35560"/>
                  </a:lnTo>
                  <a:lnTo>
                    <a:pt x="63500" y="30480"/>
                  </a:lnTo>
                  <a:lnTo>
                    <a:pt x="71120" y="25400"/>
                  </a:lnTo>
                  <a:lnTo>
                    <a:pt x="77470" y="21589"/>
                  </a:lnTo>
                  <a:lnTo>
                    <a:pt x="85090" y="17780"/>
                  </a:lnTo>
                  <a:lnTo>
                    <a:pt x="92710" y="13970"/>
                  </a:lnTo>
                  <a:lnTo>
                    <a:pt x="100330" y="11430"/>
                  </a:lnTo>
                  <a:lnTo>
                    <a:pt x="107950" y="7620"/>
                  </a:lnTo>
                  <a:lnTo>
                    <a:pt x="115570" y="6350"/>
                  </a:lnTo>
                  <a:lnTo>
                    <a:pt x="123190" y="3810"/>
                  </a:lnTo>
                  <a:lnTo>
                    <a:pt x="132080" y="2539"/>
                  </a:lnTo>
                  <a:lnTo>
                    <a:pt x="139700" y="1270"/>
                  </a:lnTo>
                  <a:lnTo>
                    <a:pt x="147320" y="1270"/>
                  </a:lnTo>
                  <a:lnTo>
                    <a:pt x="156210" y="0"/>
                  </a:lnTo>
                  <a:lnTo>
                    <a:pt x="4179570" y="0"/>
                  </a:lnTo>
                  <a:lnTo>
                    <a:pt x="4187190" y="1270"/>
                  </a:lnTo>
                  <a:lnTo>
                    <a:pt x="4196080" y="1270"/>
                  </a:lnTo>
                  <a:lnTo>
                    <a:pt x="4203700" y="2539"/>
                  </a:lnTo>
                  <a:lnTo>
                    <a:pt x="4211320" y="3810"/>
                  </a:lnTo>
                  <a:lnTo>
                    <a:pt x="4220210" y="6350"/>
                  </a:lnTo>
                  <a:lnTo>
                    <a:pt x="4227830" y="7620"/>
                  </a:lnTo>
                  <a:lnTo>
                    <a:pt x="4235450" y="11430"/>
                  </a:lnTo>
                  <a:lnTo>
                    <a:pt x="4243070" y="13970"/>
                  </a:lnTo>
                  <a:lnTo>
                    <a:pt x="4250690" y="17780"/>
                  </a:lnTo>
                  <a:lnTo>
                    <a:pt x="4283710" y="40639"/>
                  </a:lnTo>
                  <a:lnTo>
                    <a:pt x="4290060" y="45720"/>
                  </a:lnTo>
                  <a:lnTo>
                    <a:pt x="4296410" y="52070"/>
                  </a:lnTo>
                  <a:lnTo>
                    <a:pt x="4301490" y="58420"/>
                  </a:lnTo>
                  <a:lnTo>
                    <a:pt x="4306570" y="64770"/>
                  </a:lnTo>
                  <a:lnTo>
                    <a:pt x="4310380" y="71120"/>
                  </a:lnTo>
                  <a:lnTo>
                    <a:pt x="4315460" y="78739"/>
                  </a:lnTo>
                  <a:lnTo>
                    <a:pt x="4319270" y="86360"/>
                  </a:lnTo>
                  <a:lnTo>
                    <a:pt x="4323080" y="92710"/>
                  </a:lnTo>
                  <a:lnTo>
                    <a:pt x="4325620" y="100330"/>
                  </a:lnTo>
                  <a:lnTo>
                    <a:pt x="4328160" y="109220"/>
                  </a:lnTo>
                  <a:lnTo>
                    <a:pt x="4330700" y="116839"/>
                  </a:lnTo>
                  <a:lnTo>
                    <a:pt x="4331970" y="124460"/>
                  </a:lnTo>
                  <a:lnTo>
                    <a:pt x="4334510" y="132080"/>
                  </a:lnTo>
                  <a:lnTo>
                    <a:pt x="4335780" y="140970"/>
                  </a:lnTo>
                  <a:lnTo>
                    <a:pt x="4335780" y="148589"/>
                  </a:lnTo>
                  <a:lnTo>
                    <a:pt x="4335780" y="157480"/>
                  </a:lnTo>
                  <a:lnTo>
                    <a:pt x="4337050" y="784860"/>
                  </a:lnTo>
                  <a:lnTo>
                    <a:pt x="4335780" y="784860"/>
                  </a:lnTo>
                  <a:lnTo>
                    <a:pt x="4335780" y="792480"/>
                  </a:lnTo>
                  <a:lnTo>
                    <a:pt x="4335780" y="801370"/>
                  </a:lnTo>
                  <a:lnTo>
                    <a:pt x="4325620" y="840739"/>
                  </a:lnTo>
                  <a:lnTo>
                    <a:pt x="4323080" y="848360"/>
                  </a:lnTo>
                  <a:lnTo>
                    <a:pt x="4319270" y="855980"/>
                  </a:lnTo>
                  <a:lnTo>
                    <a:pt x="4315460" y="862330"/>
                  </a:lnTo>
                  <a:lnTo>
                    <a:pt x="4310380" y="869950"/>
                  </a:lnTo>
                  <a:lnTo>
                    <a:pt x="4306570" y="876300"/>
                  </a:lnTo>
                  <a:lnTo>
                    <a:pt x="4301490" y="882650"/>
                  </a:lnTo>
                  <a:lnTo>
                    <a:pt x="4296410" y="889000"/>
                  </a:lnTo>
                  <a:lnTo>
                    <a:pt x="4290060" y="895350"/>
                  </a:lnTo>
                  <a:lnTo>
                    <a:pt x="4283710" y="901700"/>
                  </a:lnTo>
                  <a:lnTo>
                    <a:pt x="4278630" y="906780"/>
                  </a:lnTo>
                  <a:lnTo>
                    <a:pt x="4272280" y="911860"/>
                  </a:lnTo>
                  <a:lnTo>
                    <a:pt x="4264660" y="915670"/>
                  </a:lnTo>
                  <a:lnTo>
                    <a:pt x="4258310" y="920750"/>
                  </a:lnTo>
                  <a:lnTo>
                    <a:pt x="4250690" y="924560"/>
                  </a:lnTo>
                  <a:lnTo>
                    <a:pt x="4243070" y="928370"/>
                  </a:lnTo>
                  <a:lnTo>
                    <a:pt x="4235450" y="930910"/>
                  </a:lnTo>
                  <a:lnTo>
                    <a:pt x="4227830" y="933450"/>
                  </a:lnTo>
                  <a:lnTo>
                    <a:pt x="4220210" y="935989"/>
                  </a:lnTo>
                  <a:lnTo>
                    <a:pt x="4212590" y="937260"/>
                  </a:lnTo>
                  <a:lnTo>
                    <a:pt x="4204970" y="939800"/>
                  </a:lnTo>
                  <a:lnTo>
                    <a:pt x="4196080" y="941070"/>
                  </a:lnTo>
                  <a:lnTo>
                    <a:pt x="4188460" y="941070"/>
                  </a:lnTo>
                  <a:lnTo>
                    <a:pt x="4179570" y="941070"/>
                  </a:lnTo>
                  <a:lnTo>
                    <a:pt x="156210" y="942339"/>
                  </a:lnTo>
                  <a:lnTo>
                    <a:pt x="156210" y="941070"/>
                  </a:lnTo>
                  <a:lnTo>
                    <a:pt x="147320" y="941070"/>
                  </a:lnTo>
                  <a:lnTo>
                    <a:pt x="139700" y="941070"/>
                  </a:lnTo>
                  <a:lnTo>
                    <a:pt x="132080" y="939800"/>
                  </a:lnTo>
                  <a:lnTo>
                    <a:pt x="123190" y="938530"/>
                  </a:lnTo>
                  <a:lnTo>
                    <a:pt x="115570" y="935989"/>
                  </a:lnTo>
                  <a:lnTo>
                    <a:pt x="107950" y="933450"/>
                  </a:lnTo>
                  <a:lnTo>
                    <a:pt x="100330" y="930910"/>
                  </a:lnTo>
                  <a:lnTo>
                    <a:pt x="92710" y="928370"/>
                  </a:lnTo>
                  <a:lnTo>
                    <a:pt x="85090" y="924560"/>
                  </a:lnTo>
                  <a:lnTo>
                    <a:pt x="77470" y="920750"/>
                  </a:lnTo>
                  <a:lnTo>
                    <a:pt x="71120" y="915670"/>
                  </a:lnTo>
                  <a:lnTo>
                    <a:pt x="64770" y="911860"/>
                  </a:lnTo>
                  <a:lnTo>
                    <a:pt x="58420" y="906780"/>
                  </a:lnTo>
                  <a:lnTo>
                    <a:pt x="50800" y="901700"/>
                  </a:lnTo>
                  <a:lnTo>
                    <a:pt x="45720" y="895350"/>
                  </a:lnTo>
                  <a:lnTo>
                    <a:pt x="39370" y="889000"/>
                  </a:lnTo>
                  <a:lnTo>
                    <a:pt x="34290" y="883920"/>
                  </a:lnTo>
                  <a:lnTo>
                    <a:pt x="29210" y="877570"/>
                  </a:lnTo>
                  <a:lnTo>
                    <a:pt x="25400" y="869950"/>
                  </a:lnTo>
                  <a:lnTo>
                    <a:pt x="20320" y="863600"/>
                  </a:lnTo>
                  <a:lnTo>
                    <a:pt x="16510" y="855980"/>
                  </a:lnTo>
                  <a:lnTo>
                    <a:pt x="12700" y="848360"/>
                  </a:lnTo>
                  <a:lnTo>
                    <a:pt x="10160" y="840739"/>
                  </a:lnTo>
                  <a:lnTo>
                    <a:pt x="7620" y="833120"/>
                  </a:lnTo>
                  <a:lnTo>
                    <a:pt x="5080" y="825500"/>
                  </a:lnTo>
                  <a:lnTo>
                    <a:pt x="3810" y="817880"/>
                  </a:lnTo>
                  <a:lnTo>
                    <a:pt x="1270" y="810260"/>
                  </a:lnTo>
                  <a:lnTo>
                    <a:pt x="0" y="801370"/>
                  </a:lnTo>
                  <a:lnTo>
                    <a:pt x="0" y="793750"/>
                  </a:lnTo>
                  <a:lnTo>
                    <a:pt x="0" y="784860"/>
                  </a:lnTo>
                  <a:lnTo>
                    <a:pt x="0" y="15748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797706" y="975422"/>
              <a:ext cx="4346575" cy="951865"/>
            </a:xfrm>
            <a:custGeom>
              <a:avLst/>
              <a:gdLst/>
              <a:ahLst/>
              <a:cxnLst/>
              <a:rect l="l" t="t" r="r" b="b"/>
              <a:pathLst>
                <a:path w="4346575" h="95186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4346575" h="951864">
                  <a:moveTo>
                    <a:pt x="4346384" y="947000"/>
                  </a:moveTo>
                  <a:lnTo>
                    <a:pt x="4345025" y="943698"/>
                  </a:lnTo>
                  <a:lnTo>
                    <a:pt x="4341723" y="942340"/>
                  </a:lnTo>
                  <a:lnTo>
                    <a:pt x="4338409" y="943698"/>
                  </a:lnTo>
                  <a:lnTo>
                    <a:pt x="4337050" y="947000"/>
                  </a:lnTo>
                  <a:lnTo>
                    <a:pt x="4338409" y="950315"/>
                  </a:lnTo>
                  <a:lnTo>
                    <a:pt x="4341723" y="951674"/>
                  </a:lnTo>
                  <a:lnTo>
                    <a:pt x="4345025" y="950315"/>
                  </a:lnTo>
                  <a:lnTo>
                    <a:pt x="4346384" y="9470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1322069" y="1034694"/>
            <a:ext cx="14655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15155C"/>
                </a:solidFill>
                <a:latin typeface="Arial"/>
                <a:cs typeface="Arial"/>
              </a:rPr>
              <a:t>Етапи </a:t>
            </a:r>
            <a:r>
              <a:rPr sz="1800" b="1" spc="-15" dirty="0">
                <a:solidFill>
                  <a:srgbClr val="15155C"/>
                </a:solidFill>
                <a:latin typeface="Arial"/>
                <a:cs typeface="Arial"/>
              </a:rPr>
              <a:t>формування </a:t>
            </a:r>
            <a:r>
              <a:rPr sz="1800" b="1" spc="-25" dirty="0">
                <a:solidFill>
                  <a:srgbClr val="15155C"/>
                </a:solidFill>
                <a:latin typeface="Arial"/>
                <a:cs typeface="Arial"/>
              </a:rPr>
              <a:t>СРЦ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265420" y="1058824"/>
            <a:ext cx="1408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Зміст</a:t>
            </a:r>
            <a:r>
              <a:rPr sz="1800" b="1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етапів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6078220" y="1369111"/>
            <a:ext cx="2612390" cy="3970020"/>
            <a:chOff x="6078220" y="1369111"/>
            <a:chExt cx="2612390" cy="3970020"/>
          </a:xfrm>
        </p:grpSpPr>
        <p:pic>
          <p:nvPicPr>
            <p:cNvPr id="133" name="object 1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78220" y="2860954"/>
              <a:ext cx="114300" cy="322579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6197600" y="3950614"/>
              <a:ext cx="10160" cy="262890"/>
            </a:xfrm>
            <a:custGeom>
              <a:avLst/>
              <a:gdLst/>
              <a:ahLst/>
              <a:cxnLst/>
              <a:rect l="l" t="t" r="r" b="b"/>
              <a:pathLst>
                <a:path w="10160" h="262889">
                  <a:moveTo>
                    <a:pt x="10160" y="262889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140450" y="3842664"/>
              <a:ext cx="114300" cy="116839"/>
            </a:xfrm>
            <a:custGeom>
              <a:avLst/>
              <a:gdLst/>
              <a:ahLst/>
              <a:cxnLst/>
              <a:rect l="l" t="t" r="r" b="b"/>
              <a:pathLst>
                <a:path w="114300" h="116839">
                  <a:moveTo>
                    <a:pt x="53339" y="0"/>
                  </a:moveTo>
                  <a:lnTo>
                    <a:pt x="0" y="116839"/>
                  </a:lnTo>
                  <a:lnTo>
                    <a:pt x="114300" y="113029"/>
                  </a:lnTo>
                  <a:lnTo>
                    <a:pt x="53339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197600" y="3926484"/>
              <a:ext cx="10160" cy="262890"/>
            </a:xfrm>
            <a:custGeom>
              <a:avLst/>
              <a:gdLst/>
              <a:ahLst/>
              <a:cxnLst/>
              <a:rect l="l" t="t" r="r" b="b"/>
              <a:pathLst>
                <a:path w="10160" h="262889">
                  <a:moveTo>
                    <a:pt x="10160" y="26289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40450" y="3819804"/>
              <a:ext cx="114300" cy="116839"/>
            </a:xfrm>
            <a:custGeom>
              <a:avLst/>
              <a:gdLst/>
              <a:ahLst/>
              <a:cxnLst/>
              <a:rect l="l" t="t" r="r" b="b"/>
              <a:pathLst>
                <a:path w="114300" h="116839">
                  <a:moveTo>
                    <a:pt x="53339" y="0"/>
                  </a:moveTo>
                  <a:lnTo>
                    <a:pt x="0" y="116839"/>
                  </a:lnTo>
                  <a:lnTo>
                    <a:pt x="114300" y="113029"/>
                  </a:lnTo>
                  <a:lnTo>
                    <a:pt x="53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207760" y="4983124"/>
              <a:ext cx="1270" cy="336550"/>
            </a:xfrm>
            <a:custGeom>
              <a:avLst/>
              <a:gdLst/>
              <a:ahLst/>
              <a:cxnLst/>
              <a:rect l="l" t="t" r="r" b="b"/>
              <a:pathLst>
                <a:path w="1270" h="336550">
                  <a:moveTo>
                    <a:pt x="0" y="336550"/>
                  </a:moveTo>
                  <a:lnTo>
                    <a:pt x="1269" y="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151880" y="487644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57150" y="0"/>
                  </a:moveTo>
                  <a:lnTo>
                    <a:pt x="0" y="114300"/>
                  </a:lnTo>
                  <a:lnTo>
                    <a:pt x="114300" y="1143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07760" y="4960264"/>
              <a:ext cx="1270" cy="335280"/>
            </a:xfrm>
            <a:custGeom>
              <a:avLst/>
              <a:gdLst/>
              <a:ahLst/>
              <a:cxnLst/>
              <a:rect l="l" t="t" r="r" b="b"/>
              <a:pathLst>
                <a:path w="1270" h="335279">
                  <a:moveTo>
                    <a:pt x="0" y="335279"/>
                  </a:moveTo>
                  <a:lnTo>
                    <a:pt x="1269" y="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151880" y="485358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57150" y="0"/>
                  </a:moveTo>
                  <a:lnTo>
                    <a:pt x="0" y="114300"/>
                  </a:lnTo>
                  <a:lnTo>
                    <a:pt x="114300" y="1143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35620" y="1922424"/>
              <a:ext cx="547370" cy="607059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8664388" y="192242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29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35620" y="1397914"/>
              <a:ext cx="548639" cy="608330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8135620" y="1397914"/>
              <a:ext cx="42545" cy="214629"/>
            </a:xfrm>
            <a:custGeom>
              <a:avLst/>
              <a:gdLst/>
              <a:ahLst/>
              <a:cxnLst/>
              <a:rect l="l" t="t" r="r" b="b"/>
              <a:pathLst>
                <a:path w="42545" h="214630">
                  <a:moveTo>
                    <a:pt x="42227" y="0"/>
                  </a:moveTo>
                  <a:lnTo>
                    <a:pt x="0" y="0"/>
                  </a:lnTo>
                  <a:lnTo>
                    <a:pt x="0" y="2146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135620" y="1396644"/>
              <a:ext cx="549910" cy="1134110"/>
            </a:xfrm>
            <a:custGeom>
              <a:avLst/>
              <a:gdLst/>
              <a:ahLst/>
              <a:cxnLst/>
              <a:rect l="l" t="t" r="r" b="b"/>
              <a:pathLst>
                <a:path w="549909" h="1134110">
                  <a:moveTo>
                    <a:pt x="549909" y="632460"/>
                  </a:moveTo>
                  <a:lnTo>
                    <a:pt x="548639" y="610870"/>
                  </a:lnTo>
                  <a:lnTo>
                    <a:pt x="546100" y="589279"/>
                  </a:lnTo>
                  <a:lnTo>
                    <a:pt x="537209" y="546100"/>
                  </a:lnTo>
                  <a:lnTo>
                    <a:pt x="521970" y="504189"/>
                  </a:lnTo>
                  <a:lnTo>
                    <a:pt x="501650" y="463550"/>
                  </a:lnTo>
                  <a:lnTo>
                    <a:pt x="476250" y="424179"/>
                  </a:lnTo>
                  <a:lnTo>
                    <a:pt x="444500" y="388620"/>
                  </a:lnTo>
                  <a:lnTo>
                    <a:pt x="407670" y="354329"/>
                  </a:lnTo>
                  <a:lnTo>
                    <a:pt x="367029" y="323850"/>
                  </a:lnTo>
                  <a:lnTo>
                    <a:pt x="345439" y="308610"/>
                  </a:lnTo>
                  <a:lnTo>
                    <a:pt x="322579" y="295910"/>
                  </a:lnTo>
                  <a:lnTo>
                    <a:pt x="299720" y="283210"/>
                  </a:lnTo>
                  <a:lnTo>
                    <a:pt x="275589" y="271779"/>
                  </a:lnTo>
                  <a:lnTo>
                    <a:pt x="223520" y="252729"/>
                  </a:lnTo>
                  <a:lnTo>
                    <a:pt x="170179" y="237489"/>
                  </a:lnTo>
                  <a:lnTo>
                    <a:pt x="142239" y="231139"/>
                  </a:lnTo>
                  <a:lnTo>
                    <a:pt x="114300" y="224789"/>
                  </a:lnTo>
                  <a:lnTo>
                    <a:pt x="86359" y="220979"/>
                  </a:lnTo>
                  <a:lnTo>
                    <a:pt x="57150" y="218439"/>
                  </a:lnTo>
                  <a:lnTo>
                    <a:pt x="29209" y="217170"/>
                  </a:lnTo>
                  <a:lnTo>
                    <a:pt x="0" y="215900"/>
                  </a:lnTo>
                  <a:lnTo>
                    <a:pt x="0" y="0"/>
                  </a:lnTo>
                  <a:lnTo>
                    <a:pt x="29209" y="1270"/>
                  </a:lnTo>
                  <a:lnTo>
                    <a:pt x="57150" y="2539"/>
                  </a:lnTo>
                  <a:lnTo>
                    <a:pt x="114300" y="8889"/>
                  </a:lnTo>
                  <a:lnTo>
                    <a:pt x="170179" y="20320"/>
                  </a:lnTo>
                  <a:lnTo>
                    <a:pt x="223520" y="36829"/>
                  </a:lnTo>
                  <a:lnTo>
                    <a:pt x="274320" y="55879"/>
                  </a:lnTo>
                  <a:lnTo>
                    <a:pt x="322579" y="80010"/>
                  </a:lnTo>
                  <a:lnTo>
                    <a:pt x="345439" y="92710"/>
                  </a:lnTo>
                  <a:lnTo>
                    <a:pt x="388620" y="121920"/>
                  </a:lnTo>
                  <a:lnTo>
                    <a:pt x="426720" y="154939"/>
                  </a:lnTo>
                  <a:lnTo>
                    <a:pt x="461009" y="190500"/>
                  </a:lnTo>
                  <a:lnTo>
                    <a:pt x="488950" y="227329"/>
                  </a:lnTo>
                  <a:lnTo>
                    <a:pt x="513079" y="267970"/>
                  </a:lnTo>
                  <a:lnTo>
                    <a:pt x="530859" y="308610"/>
                  </a:lnTo>
                  <a:lnTo>
                    <a:pt x="542289" y="351789"/>
                  </a:lnTo>
                  <a:lnTo>
                    <a:pt x="548639" y="394970"/>
                  </a:lnTo>
                  <a:lnTo>
                    <a:pt x="548639" y="416560"/>
                  </a:lnTo>
                  <a:lnTo>
                    <a:pt x="549909" y="632460"/>
                  </a:lnTo>
                  <a:lnTo>
                    <a:pt x="548639" y="654050"/>
                  </a:lnTo>
                  <a:lnTo>
                    <a:pt x="546100" y="675639"/>
                  </a:lnTo>
                  <a:lnTo>
                    <a:pt x="542289" y="695960"/>
                  </a:lnTo>
                  <a:lnTo>
                    <a:pt x="538479" y="717550"/>
                  </a:lnTo>
                  <a:lnTo>
                    <a:pt x="530859" y="737870"/>
                  </a:lnTo>
                  <a:lnTo>
                    <a:pt x="523239" y="759460"/>
                  </a:lnTo>
                  <a:lnTo>
                    <a:pt x="514350" y="778510"/>
                  </a:lnTo>
                  <a:lnTo>
                    <a:pt x="504189" y="798829"/>
                  </a:lnTo>
                  <a:lnTo>
                    <a:pt x="491489" y="817879"/>
                  </a:lnTo>
                  <a:lnTo>
                    <a:pt x="478789" y="836929"/>
                  </a:lnTo>
                  <a:lnTo>
                    <a:pt x="448309" y="873760"/>
                  </a:lnTo>
                  <a:lnTo>
                    <a:pt x="414020" y="906779"/>
                  </a:lnTo>
                  <a:lnTo>
                    <a:pt x="374650" y="937260"/>
                  </a:lnTo>
                  <a:lnTo>
                    <a:pt x="353059" y="951229"/>
                  </a:lnTo>
                  <a:lnTo>
                    <a:pt x="331470" y="965200"/>
                  </a:lnTo>
                  <a:lnTo>
                    <a:pt x="308609" y="977900"/>
                  </a:lnTo>
                  <a:lnTo>
                    <a:pt x="285750" y="989329"/>
                  </a:lnTo>
                  <a:lnTo>
                    <a:pt x="260350" y="999489"/>
                  </a:lnTo>
                  <a:lnTo>
                    <a:pt x="234950" y="1009650"/>
                  </a:lnTo>
                  <a:lnTo>
                    <a:pt x="209550" y="1017270"/>
                  </a:lnTo>
                  <a:lnTo>
                    <a:pt x="182879" y="1026160"/>
                  </a:lnTo>
                  <a:lnTo>
                    <a:pt x="182879" y="1134110"/>
                  </a:lnTo>
                  <a:lnTo>
                    <a:pt x="0" y="941070"/>
                  </a:lnTo>
                  <a:lnTo>
                    <a:pt x="182879" y="701039"/>
                  </a:lnTo>
                  <a:lnTo>
                    <a:pt x="182879" y="810260"/>
                  </a:lnTo>
                  <a:lnTo>
                    <a:pt x="237489" y="792479"/>
                  </a:lnTo>
                  <a:lnTo>
                    <a:pt x="289559" y="770889"/>
                  </a:lnTo>
                  <a:lnTo>
                    <a:pt x="313689" y="758189"/>
                  </a:lnTo>
                  <a:lnTo>
                    <a:pt x="337820" y="745489"/>
                  </a:lnTo>
                  <a:lnTo>
                    <a:pt x="360679" y="730250"/>
                  </a:lnTo>
                  <a:lnTo>
                    <a:pt x="382270" y="716279"/>
                  </a:lnTo>
                  <a:lnTo>
                    <a:pt x="402589" y="699770"/>
                  </a:lnTo>
                  <a:lnTo>
                    <a:pt x="440689" y="665479"/>
                  </a:lnTo>
                  <a:lnTo>
                    <a:pt x="472439" y="628650"/>
                  </a:lnTo>
                  <a:lnTo>
                    <a:pt x="500379" y="588010"/>
                  </a:lnTo>
                  <a:lnTo>
                    <a:pt x="520700" y="546100"/>
                  </a:lnTo>
                  <a:lnTo>
                    <a:pt x="529589" y="525779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8130946" y="1391983"/>
              <a:ext cx="559435" cy="1167765"/>
            </a:xfrm>
            <a:custGeom>
              <a:avLst/>
              <a:gdLst/>
              <a:ahLst/>
              <a:cxnLst/>
              <a:rect l="l" t="t" r="r" b="b"/>
              <a:pathLst>
                <a:path w="559434" h="116776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559434" h="1167764">
                  <a:moveTo>
                    <a:pt x="559244" y="1162900"/>
                  </a:moveTo>
                  <a:lnTo>
                    <a:pt x="557885" y="1159598"/>
                  </a:lnTo>
                  <a:lnTo>
                    <a:pt x="554583" y="1158240"/>
                  </a:lnTo>
                  <a:lnTo>
                    <a:pt x="551268" y="1159598"/>
                  </a:lnTo>
                  <a:lnTo>
                    <a:pt x="549910" y="1162900"/>
                  </a:lnTo>
                  <a:lnTo>
                    <a:pt x="551268" y="1166215"/>
                  </a:lnTo>
                  <a:lnTo>
                    <a:pt x="554583" y="1167574"/>
                  </a:lnTo>
                  <a:lnTo>
                    <a:pt x="557885" y="1166215"/>
                  </a:lnTo>
                  <a:lnTo>
                    <a:pt x="559244" y="116290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35620" y="1899564"/>
              <a:ext cx="547370" cy="60705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8664388" y="1899564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298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35620" y="1373784"/>
              <a:ext cx="548639" cy="610870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8135620" y="1373784"/>
              <a:ext cx="27940" cy="215900"/>
            </a:xfrm>
            <a:custGeom>
              <a:avLst/>
              <a:gdLst/>
              <a:ahLst/>
              <a:cxnLst/>
              <a:rect l="l" t="t" r="r" b="b"/>
              <a:pathLst>
                <a:path w="27940" h="215900">
                  <a:moveTo>
                    <a:pt x="27939" y="0"/>
                  </a:moveTo>
                  <a:lnTo>
                    <a:pt x="0" y="0"/>
                  </a:lnTo>
                  <a:lnTo>
                    <a:pt x="0" y="2159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8135620" y="1373784"/>
              <a:ext cx="549910" cy="1132840"/>
            </a:xfrm>
            <a:custGeom>
              <a:avLst/>
              <a:gdLst/>
              <a:ahLst/>
              <a:cxnLst/>
              <a:rect l="l" t="t" r="r" b="b"/>
              <a:pathLst>
                <a:path w="549909" h="1132839">
                  <a:moveTo>
                    <a:pt x="549909" y="632460"/>
                  </a:moveTo>
                  <a:lnTo>
                    <a:pt x="548639" y="610870"/>
                  </a:lnTo>
                  <a:lnTo>
                    <a:pt x="546100" y="589280"/>
                  </a:lnTo>
                  <a:lnTo>
                    <a:pt x="537209" y="546100"/>
                  </a:lnTo>
                  <a:lnTo>
                    <a:pt x="521970" y="504189"/>
                  </a:lnTo>
                  <a:lnTo>
                    <a:pt x="501650" y="463550"/>
                  </a:lnTo>
                  <a:lnTo>
                    <a:pt x="476250" y="424180"/>
                  </a:lnTo>
                  <a:lnTo>
                    <a:pt x="444500" y="387350"/>
                  </a:lnTo>
                  <a:lnTo>
                    <a:pt x="407670" y="354330"/>
                  </a:lnTo>
                  <a:lnTo>
                    <a:pt x="388620" y="337820"/>
                  </a:lnTo>
                  <a:lnTo>
                    <a:pt x="367029" y="322580"/>
                  </a:lnTo>
                  <a:lnTo>
                    <a:pt x="345439" y="308610"/>
                  </a:lnTo>
                  <a:lnTo>
                    <a:pt x="322579" y="295910"/>
                  </a:lnTo>
                  <a:lnTo>
                    <a:pt x="299720" y="283210"/>
                  </a:lnTo>
                  <a:lnTo>
                    <a:pt x="248920" y="261620"/>
                  </a:lnTo>
                  <a:lnTo>
                    <a:pt x="196850" y="243839"/>
                  </a:lnTo>
                  <a:lnTo>
                    <a:pt x="142239" y="231139"/>
                  </a:lnTo>
                  <a:lnTo>
                    <a:pt x="114300" y="224789"/>
                  </a:lnTo>
                  <a:lnTo>
                    <a:pt x="86359" y="220980"/>
                  </a:lnTo>
                  <a:lnTo>
                    <a:pt x="57150" y="218439"/>
                  </a:lnTo>
                  <a:lnTo>
                    <a:pt x="29209" y="217170"/>
                  </a:lnTo>
                  <a:lnTo>
                    <a:pt x="0" y="215900"/>
                  </a:lnTo>
                  <a:lnTo>
                    <a:pt x="0" y="0"/>
                  </a:lnTo>
                  <a:lnTo>
                    <a:pt x="29209" y="1270"/>
                  </a:lnTo>
                  <a:lnTo>
                    <a:pt x="57150" y="2539"/>
                  </a:lnTo>
                  <a:lnTo>
                    <a:pt x="114300" y="8889"/>
                  </a:lnTo>
                  <a:lnTo>
                    <a:pt x="170179" y="20320"/>
                  </a:lnTo>
                  <a:lnTo>
                    <a:pt x="223520" y="35560"/>
                  </a:lnTo>
                  <a:lnTo>
                    <a:pt x="248920" y="45720"/>
                  </a:lnTo>
                  <a:lnTo>
                    <a:pt x="274320" y="55880"/>
                  </a:lnTo>
                  <a:lnTo>
                    <a:pt x="299720" y="67310"/>
                  </a:lnTo>
                  <a:lnTo>
                    <a:pt x="322579" y="80010"/>
                  </a:lnTo>
                  <a:lnTo>
                    <a:pt x="345439" y="92710"/>
                  </a:lnTo>
                  <a:lnTo>
                    <a:pt x="367029" y="106680"/>
                  </a:lnTo>
                  <a:lnTo>
                    <a:pt x="388620" y="121920"/>
                  </a:lnTo>
                  <a:lnTo>
                    <a:pt x="407670" y="138430"/>
                  </a:lnTo>
                  <a:lnTo>
                    <a:pt x="426720" y="154939"/>
                  </a:lnTo>
                  <a:lnTo>
                    <a:pt x="461009" y="190500"/>
                  </a:lnTo>
                  <a:lnTo>
                    <a:pt x="488950" y="227330"/>
                  </a:lnTo>
                  <a:lnTo>
                    <a:pt x="513079" y="266700"/>
                  </a:lnTo>
                  <a:lnTo>
                    <a:pt x="521970" y="288289"/>
                  </a:lnTo>
                  <a:lnTo>
                    <a:pt x="530859" y="308610"/>
                  </a:lnTo>
                  <a:lnTo>
                    <a:pt x="537209" y="330200"/>
                  </a:lnTo>
                  <a:lnTo>
                    <a:pt x="542289" y="351789"/>
                  </a:lnTo>
                  <a:lnTo>
                    <a:pt x="546100" y="373380"/>
                  </a:lnTo>
                  <a:lnTo>
                    <a:pt x="548639" y="394970"/>
                  </a:lnTo>
                  <a:lnTo>
                    <a:pt x="548639" y="416560"/>
                  </a:lnTo>
                  <a:lnTo>
                    <a:pt x="549909" y="632460"/>
                  </a:lnTo>
                  <a:lnTo>
                    <a:pt x="548639" y="654050"/>
                  </a:lnTo>
                  <a:lnTo>
                    <a:pt x="546100" y="675639"/>
                  </a:lnTo>
                  <a:lnTo>
                    <a:pt x="542289" y="695960"/>
                  </a:lnTo>
                  <a:lnTo>
                    <a:pt x="538479" y="717550"/>
                  </a:lnTo>
                  <a:lnTo>
                    <a:pt x="530859" y="737870"/>
                  </a:lnTo>
                  <a:lnTo>
                    <a:pt x="523239" y="758189"/>
                  </a:lnTo>
                  <a:lnTo>
                    <a:pt x="514350" y="778510"/>
                  </a:lnTo>
                  <a:lnTo>
                    <a:pt x="504189" y="798830"/>
                  </a:lnTo>
                  <a:lnTo>
                    <a:pt x="491489" y="817880"/>
                  </a:lnTo>
                  <a:lnTo>
                    <a:pt x="478789" y="836930"/>
                  </a:lnTo>
                  <a:lnTo>
                    <a:pt x="448309" y="873760"/>
                  </a:lnTo>
                  <a:lnTo>
                    <a:pt x="414020" y="906780"/>
                  </a:lnTo>
                  <a:lnTo>
                    <a:pt x="374650" y="937260"/>
                  </a:lnTo>
                  <a:lnTo>
                    <a:pt x="353059" y="951230"/>
                  </a:lnTo>
                  <a:lnTo>
                    <a:pt x="331470" y="965200"/>
                  </a:lnTo>
                  <a:lnTo>
                    <a:pt x="308609" y="976630"/>
                  </a:lnTo>
                  <a:lnTo>
                    <a:pt x="285750" y="989330"/>
                  </a:lnTo>
                  <a:lnTo>
                    <a:pt x="260350" y="999489"/>
                  </a:lnTo>
                  <a:lnTo>
                    <a:pt x="234950" y="1008380"/>
                  </a:lnTo>
                  <a:lnTo>
                    <a:pt x="209550" y="1017270"/>
                  </a:lnTo>
                  <a:lnTo>
                    <a:pt x="182879" y="1024889"/>
                  </a:lnTo>
                  <a:lnTo>
                    <a:pt x="182879" y="1132839"/>
                  </a:lnTo>
                  <a:lnTo>
                    <a:pt x="0" y="941070"/>
                  </a:lnTo>
                  <a:lnTo>
                    <a:pt x="182879" y="701039"/>
                  </a:lnTo>
                  <a:lnTo>
                    <a:pt x="182879" y="808989"/>
                  </a:lnTo>
                  <a:lnTo>
                    <a:pt x="237489" y="792480"/>
                  </a:lnTo>
                  <a:lnTo>
                    <a:pt x="289559" y="770889"/>
                  </a:lnTo>
                  <a:lnTo>
                    <a:pt x="313689" y="758189"/>
                  </a:lnTo>
                  <a:lnTo>
                    <a:pt x="337820" y="745489"/>
                  </a:lnTo>
                  <a:lnTo>
                    <a:pt x="382270" y="715010"/>
                  </a:lnTo>
                  <a:lnTo>
                    <a:pt x="421639" y="683260"/>
                  </a:lnTo>
                  <a:lnTo>
                    <a:pt x="457200" y="646430"/>
                  </a:lnTo>
                  <a:lnTo>
                    <a:pt x="472439" y="627380"/>
                  </a:lnTo>
                  <a:lnTo>
                    <a:pt x="487679" y="608330"/>
                  </a:lnTo>
                  <a:lnTo>
                    <a:pt x="500379" y="588010"/>
                  </a:lnTo>
                  <a:lnTo>
                    <a:pt x="511809" y="567689"/>
                  </a:lnTo>
                  <a:lnTo>
                    <a:pt x="520700" y="546100"/>
                  </a:lnTo>
                  <a:lnTo>
                    <a:pt x="529589" y="524510"/>
                  </a:lnTo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8130946" y="1369123"/>
              <a:ext cx="559435" cy="1166495"/>
            </a:xfrm>
            <a:custGeom>
              <a:avLst/>
              <a:gdLst/>
              <a:ahLst/>
              <a:cxnLst/>
              <a:rect l="l" t="t" r="r" b="b"/>
              <a:pathLst>
                <a:path w="559434" h="116649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559434" h="1166495">
                  <a:moveTo>
                    <a:pt x="559244" y="1161630"/>
                  </a:moveTo>
                  <a:lnTo>
                    <a:pt x="557885" y="1158328"/>
                  </a:lnTo>
                  <a:lnTo>
                    <a:pt x="554583" y="1156970"/>
                  </a:lnTo>
                  <a:lnTo>
                    <a:pt x="551268" y="1158328"/>
                  </a:lnTo>
                  <a:lnTo>
                    <a:pt x="549910" y="1161630"/>
                  </a:lnTo>
                  <a:lnTo>
                    <a:pt x="551268" y="1164945"/>
                  </a:lnTo>
                  <a:lnTo>
                    <a:pt x="554583" y="1166304"/>
                  </a:lnTo>
                  <a:lnTo>
                    <a:pt x="557885" y="1164945"/>
                  </a:lnTo>
                  <a:lnTo>
                    <a:pt x="559244" y="116163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4" name="object 154"/>
          <p:cNvGrpSpPr/>
          <p:nvPr/>
        </p:nvGrpSpPr>
        <p:grpSpPr>
          <a:xfrm>
            <a:off x="463957" y="1369111"/>
            <a:ext cx="532765" cy="1325245"/>
            <a:chOff x="463957" y="1369111"/>
            <a:chExt cx="532765" cy="1325245"/>
          </a:xfrm>
        </p:grpSpPr>
        <p:pic>
          <p:nvPicPr>
            <p:cNvPr id="155" name="object 15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8629" y="1873529"/>
              <a:ext cx="523240" cy="788035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468629" y="1873529"/>
              <a:ext cx="0" cy="241300"/>
            </a:xfrm>
            <a:custGeom>
              <a:avLst/>
              <a:gdLst/>
              <a:ahLst/>
              <a:cxnLst/>
              <a:rect l="l" t="t" r="r" b="b"/>
              <a:pathLst>
                <a:path h="241300">
                  <a:moveTo>
                    <a:pt x="0" y="0"/>
                  </a:moveTo>
                  <a:lnTo>
                    <a:pt x="0" y="2413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69899" y="1396644"/>
              <a:ext cx="521970" cy="584200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965200" y="1396644"/>
              <a:ext cx="26670" cy="240029"/>
            </a:xfrm>
            <a:custGeom>
              <a:avLst/>
              <a:gdLst/>
              <a:ahLst/>
              <a:cxnLst/>
              <a:rect l="l" t="t" r="r" b="b"/>
              <a:pathLst>
                <a:path w="26669" h="240030">
                  <a:moveTo>
                    <a:pt x="26669" y="240029"/>
                  </a:moveTo>
                  <a:lnTo>
                    <a:pt x="26669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68630" y="1396644"/>
              <a:ext cx="523240" cy="1266190"/>
            </a:xfrm>
            <a:custGeom>
              <a:avLst/>
              <a:gdLst/>
              <a:ahLst/>
              <a:cxnLst/>
              <a:rect l="l" t="t" r="r" b="b"/>
              <a:pathLst>
                <a:path w="523240" h="1266189">
                  <a:moveTo>
                    <a:pt x="0" y="464820"/>
                  </a:moveTo>
                  <a:lnTo>
                    <a:pt x="0" y="488950"/>
                  </a:lnTo>
                  <a:lnTo>
                    <a:pt x="2540" y="513079"/>
                  </a:lnTo>
                  <a:lnTo>
                    <a:pt x="11429" y="560070"/>
                  </a:lnTo>
                  <a:lnTo>
                    <a:pt x="24129" y="605789"/>
                  </a:lnTo>
                  <a:lnTo>
                    <a:pt x="43179" y="650239"/>
                  </a:lnTo>
                  <a:lnTo>
                    <a:pt x="67310" y="693420"/>
                  </a:lnTo>
                  <a:lnTo>
                    <a:pt x="81279" y="713739"/>
                  </a:lnTo>
                  <a:lnTo>
                    <a:pt x="95250" y="734060"/>
                  </a:lnTo>
                  <a:lnTo>
                    <a:pt x="111760" y="753110"/>
                  </a:lnTo>
                  <a:lnTo>
                    <a:pt x="129540" y="770889"/>
                  </a:lnTo>
                  <a:lnTo>
                    <a:pt x="147320" y="788670"/>
                  </a:lnTo>
                  <a:lnTo>
                    <a:pt x="186690" y="821689"/>
                  </a:lnTo>
                  <a:lnTo>
                    <a:pt x="229870" y="849629"/>
                  </a:lnTo>
                  <a:lnTo>
                    <a:pt x="275590" y="875029"/>
                  </a:lnTo>
                  <a:lnTo>
                    <a:pt x="299720" y="885189"/>
                  </a:lnTo>
                  <a:lnTo>
                    <a:pt x="323850" y="895350"/>
                  </a:lnTo>
                  <a:lnTo>
                    <a:pt x="349250" y="902970"/>
                  </a:lnTo>
                  <a:lnTo>
                    <a:pt x="349250" y="783589"/>
                  </a:lnTo>
                  <a:lnTo>
                    <a:pt x="523239" y="1051560"/>
                  </a:lnTo>
                  <a:lnTo>
                    <a:pt x="349250" y="1266189"/>
                  </a:lnTo>
                  <a:lnTo>
                    <a:pt x="349250" y="1145539"/>
                  </a:lnTo>
                  <a:lnTo>
                    <a:pt x="349250" y="1144270"/>
                  </a:lnTo>
                  <a:lnTo>
                    <a:pt x="323850" y="1136650"/>
                  </a:lnTo>
                  <a:lnTo>
                    <a:pt x="299720" y="1126489"/>
                  </a:lnTo>
                  <a:lnTo>
                    <a:pt x="275590" y="1116329"/>
                  </a:lnTo>
                  <a:lnTo>
                    <a:pt x="229870" y="1090929"/>
                  </a:lnTo>
                  <a:lnTo>
                    <a:pt x="186690" y="1062989"/>
                  </a:lnTo>
                  <a:lnTo>
                    <a:pt x="147320" y="1029970"/>
                  </a:lnTo>
                  <a:lnTo>
                    <a:pt x="129540" y="1012189"/>
                  </a:lnTo>
                  <a:lnTo>
                    <a:pt x="111760" y="994410"/>
                  </a:lnTo>
                  <a:lnTo>
                    <a:pt x="95250" y="975360"/>
                  </a:lnTo>
                  <a:lnTo>
                    <a:pt x="81279" y="955039"/>
                  </a:lnTo>
                  <a:lnTo>
                    <a:pt x="67310" y="934720"/>
                  </a:lnTo>
                  <a:lnTo>
                    <a:pt x="43179" y="891539"/>
                  </a:lnTo>
                  <a:lnTo>
                    <a:pt x="24129" y="847089"/>
                  </a:lnTo>
                  <a:lnTo>
                    <a:pt x="11429" y="801370"/>
                  </a:lnTo>
                  <a:lnTo>
                    <a:pt x="2540" y="754379"/>
                  </a:lnTo>
                  <a:lnTo>
                    <a:pt x="0" y="730250"/>
                  </a:lnTo>
                  <a:lnTo>
                    <a:pt x="0" y="706120"/>
                  </a:lnTo>
                  <a:lnTo>
                    <a:pt x="0" y="464820"/>
                  </a:lnTo>
                  <a:lnTo>
                    <a:pt x="0" y="440689"/>
                  </a:lnTo>
                  <a:lnTo>
                    <a:pt x="2540" y="416560"/>
                  </a:lnTo>
                  <a:lnTo>
                    <a:pt x="11429" y="368300"/>
                  </a:lnTo>
                  <a:lnTo>
                    <a:pt x="25400" y="321310"/>
                  </a:lnTo>
                  <a:lnTo>
                    <a:pt x="45720" y="275589"/>
                  </a:lnTo>
                  <a:lnTo>
                    <a:pt x="69850" y="232410"/>
                  </a:lnTo>
                  <a:lnTo>
                    <a:pt x="100329" y="191770"/>
                  </a:lnTo>
                  <a:lnTo>
                    <a:pt x="134620" y="153670"/>
                  </a:lnTo>
                  <a:lnTo>
                    <a:pt x="172720" y="119379"/>
                  </a:lnTo>
                  <a:lnTo>
                    <a:pt x="194310" y="104139"/>
                  </a:lnTo>
                  <a:lnTo>
                    <a:pt x="215900" y="88900"/>
                  </a:lnTo>
                  <a:lnTo>
                    <a:pt x="261620" y="62229"/>
                  </a:lnTo>
                  <a:lnTo>
                    <a:pt x="309880" y="40639"/>
                  </a:lnTo>
                  <a:lnTo>
                    <a:pt x="361950" y="22860"/>
                  </a:lnTo>
                  <a:lnTo>
                    <a:pt x="387350" y="15239"/>
                  </a:lnTo>
                  <a:lnTo>
                    <a:pt x="440689" y="6350"/>
                  </a:lnTo>
                  <a:lnTo>
                    <a:pt x="495300" y="1270"/>
                  </a:lnTo>
                  <a:lnTo>
                    <a:pt x="523239" y="0"/>
                  </a:lnTo>
                  <a:lnTo>
                    <a:pt x="523239" y="241300"/>
                  </a:lnTo>
                  <a:lnTo>
                    <a:pt x="496570" y="241300"/>
                  </a:lnTo>
                  <a:lnTo>
                    <a:pt x="468630" y="243839"/>
                  </a:lnTo>
                  <a:lnTo>
                    <a:pt x="441960" y="246379"/>
                  </a:lnTo>
                  <a:lnTo>
                    <a:pt x="415289" y="251460"/>
                  </a:lnTo>
                  <a:lnTo>
                    <a:pt x="388620" y="256539"/>
                  </a:lnTo>
                  <a:lnTo>
                    <a:pt x="361950" y="262889"/>
                  </a:lnTo>
                  <a:lnTo>
                    <a:pt x="336550" y="271779"/>
                  </a:lnTo>
                  <a:lnTo>
                    <a:pt x="309880" y="280670"/>
                  </a:lnTo>
                  <a:lnTo>
                    <a:pt x="285750" y="292100"/>
                  </a:lnTo>
                  <a:lnTo>
                    <a:pt x="261620" y="303529"/>
                  </a:lnTo>
                  <a:lnTo>
                    <a:pt x="238760" y="316229"/>
                  </a:lnTo>
                  <a:lnTo>
                    <a:pt x="194310" y="344170"/>
                  </a:lnTo>
                  <a:lnTo>
                    <a:pt x="153670" y="377189"/>
                  </a:lnTo>
                  <a:lnTo>
                    <a:pt x="116840" y="412750"/>
                  </a:lnTo>
                  <a:lnTo>
                    <a:pt x="100329" y="433070"/>
                  </a:lnTo>
                  <a:lnTo>
                    <a:pt x="83820" y="453389"/>
                  </a:lnTo>
                  <a:lnTo>
                    <a:pt x="57150" y="495300"/>
                  </a:lnTo>
                  <a:lnTo>
                    <a:pt x="34290" y="539750"/>
                  </a:lnTo>
                  <a:lnTo>
                    <a:pt x="25400" y="562610"/>
                  </a:lnTo>
                  <a:lnTo>
                    <a:pt x="17779" y="58547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63956" y="1391983"/>
              <a:ext cx="532765" cy="1302385"/>
            </a:xfrm>
            <a:custGeom>
              <a:avLst/>
              <a:gdLst/>
              <a:ahLst/>
              <a:cxnLst/>
              <a:rect l="l" t="t" r="r" b="b"/>
              <a:pathLst>
                <a:path w="532765" h="130238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532765" h="1302385">
                  <a:moveTo>
                    <a:pt x="532574" y="1297520"/>
                  </a:moveTo>
                  <a:lnTo>
                    <a:pt x="531215" y="1294218"/>
                  </a:lnTo>
                  <a:lnTo>
                    <a:pt x="527913" y="1292860"/>
                  </a:lnTo>
                  <a:lnTo>
                    <a:pt x="524598" y="1294218"/>
                  </a:lnTo>
                  <a:lnTo>
                    <a:pt x="523240" y="1297520"/>
                  </a:lnTo>
                  <a:lnTo>
                    <a:pt x="524598" y="1300835"/>
                  </a:lnTo>
                  <a:lnTo>
                    <a:pt x="527913" y="1302194"/>
                  </a:lnTo>
                  <a:lnTo>
                    <a:pt x="531215" y="1300835"/>
                  </a:lnTo>
                  <a:lnTo>
                    <a:pt x="532574" y="129752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8629" y="1850669"/>
              <a:ext cx="523240" cy="788035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468629" y="1850669"/>
              <a:ext cx="0" cy="241300"/>
            </a:xfrm>
            <a:custGeom>
              <a:avLst/>
              <a:gdLst/>
              <a:ahLst/>
              <a:cxnLst/>
              <a:rect l="l" t="t" r="r" b="b"/>
              <a:pathLst>
                <a:path h="241300">
                  <a:moveTo>
                    <a:pt x="0" y="0"/>
                  </a:moveTo>
                  <a:lnTo>
                    <a:pt x="0" y="2413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69899" y="1373784"/>
              <a:ext cx="521970" cy="585470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485139" y="1373784"/>
              <a:ext cx="506730" cy="585470"/>
            </a:xfrm>
            <a:custGeom>
              <a:avLst/>
              <a:gdLst/>
              <a:ahLst/>
              <a:cxnLst/>
              <a:rect l="l" t="t" r="r" b="b"/>
              <a:pathLst>
                <a:path w="506730" h="585469">
                  <a:moveTo>
                    <a:pt x="0" y="585470"/>
                  </a:moveTo>
                  <a:lnTo>
                    <a:pt x="1269" y="585470"/>
                  </a:lnTo>
                </a:path>
                <a:path w="506730" h="585469">
                  <a:moveTo>
                    <a:pt x="506729" y="238760"/>
                  </a:moveTo>
                  <a:lnTo>
                    <a:pt x="506729" y="0"/>
                  </a:lnTo>
                  <a:lnTo>
                    <a:pt x="48005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68630" y="1373784"/>
              <a:ext cx="523240" cy="1266190"/>
            </a:xfrm>
            <a:custGeom>
              <a:avLst/>
              <a:gdLst/>
              <a:ahLst/>
              <a:cxnLst/>
              <a:rect l="l" t="t" r="r" b="b"/>
              <a:pathLst>
                <a:path w="523240" h="1266189">
                  <a:moveTo>
                    <a:pt x="0" y="464820"/>
                  </a:moveTo>
                  <a:lnTo>
                    <a:pt x="0" y="488950"/>
                  </a:lnTo>
                  <a:lnTo>
                    <a:pt x="2540" y="513080"/>
                  </a:lnTo>
                  <a:lnTo>
                    <a:pt x="11429" y="560070"/>
                  </a:lnTo>
                  <a:lnTo>
                    <a:pt x="24129" y="605789"/>
                  </a:lnTo>
                  <a:lnTo>
                    <a:pt x="43179" y="650239"/>
                  </a:lnTo>
                  <a:lnTo>
                    <a:pt x="67310" y="693420"/>
                  </a:lnTo>
                  <a:lnTo>
                    <a:pt x="81279" y="713739"/>
                  </a:lnTo>
                  <a:lnTo>
                    <a:pt x="95250" y="734060"/>
                  </a:lnTo>
                  <a:lnTo>
                    <a:pt x="111760" y="753110"/>
                  </a:lnTo>
                  <a:lnTo>
                    <a:pt x="129540" y="770889"/>
                  </a:lnTo>
                  <a:lnTo>
                    <a:pt x="147320" y="788670"/>
                  </a:lnTo>
                  <a:lnTo>
                    <a:pt x="166370" y="805180"/>
                  </a:lnTo>
                  <a:lnTo>
                    <a:pt x="186690" y="820420"/>
                  </a:lnTo>
                  <a:lnTo>
                    <a:pt x="207010" y="835660"/>
                  </a:lnTo>
                  <a:lnTo>
                    <a:pt x="229870" y="849630"/>
                  </a:lnTo>
                  <a:lnTo>
                    <a:pt x="251460" y="862330"/>
                  </a:lnTo>
                  <a:lnTo>
                    <a:pt x="275590" y="875030"/>
                  </a:lnTo>
                  <a:lnTo>
                    <a:pt x="299720" y="885189"/>
                  </a:lnTo>
                  <a:lnTo>
                    <a:pt x="323850" y="895350"/>
                  </a:lnTo>
                  <a:lnTo>
                    <a:pt x="349250" y="902970"/>
                  </a:lnTo>
                  <a:lnTo>
                    <a:pt x="349250" y="783589"/>
                  </a:lnTo>
                  <a:lnTo>
                    <a:pt x="523239" y="1051560"/>
                  </a:lnTo>
                  <a:lnTo>
                    <a:pt x="349250" y="1266189"/>
                  </a:lnTo>
                  <a:lnTo>
                    <a:pt x="349250" y="1145539"/>
                  </a:lnTo>
                  <a:lnTo>
                    <a:pt x="349250" y="1144270"/>
                  </a:lnTo>
                  <a:lnTo>
                    <a:pt x="323850" y="1136650"/>
                  </a:lnTo>
                  <a:lnTo>
                    <a:pt x="299720" y="1126489"/>
                  </a:lnTo>
                  <a:lnTo>
                    <a:pt x="275590" y="1116330"/>
                  </a:lnTo>
                  <a:lnTo>
                    <a:pt x="229870" y="1090930"/>
                  </a:lnTo>
                  <a:lnTo>
                    <a:pt x="186690" y="1062989"/>
                  </a:lnTo>
                  <a:lnTo>
                    <a:pt x="147320" y="1029970"/>
                  </a:lnTo>
                  <a:lnTo>
                    <a:pt x="129540" y="1012189"/>
                  </a:lnTo>
                  <a:lnTo>
                    <a:pt x="111760" y="994410"/>
                  </a:lnTo>
                  <a:lnTo>
                    <a:pt x="95250" y="975360"/>
                  </a:lnTo>
                  <a:lnTo>
                    <a:pt x="81279" y="955039"/>
                  </a:lnTo>
                  <a:lnTo>
                    <a:pt x="67310" y="934720"/>
                  </a:lnTo>
                  <a:lnTo>
                    <a:pt x="43179" y="891539"/>
                  </a:lnTo>
                  <a:lnTo>
                    <a:pt x="24129" y="847089"/>
                  </a:lnTo>
                  <a:lnTo>
                    <a:pt x="11429" y="801370"/>
                  </a:lnTo>
                  <a:lnTo>
                    <a:pt x="2540" y="754380"/>
                  </a:lnTo>
                  <a:lnTo>
                    <a:pt x="0" y="730250"/>
                  </a:lnTo>
                  <a:lnTo>
                    <a:pt x="0" y="706120"/>
                  </a:lnTo>
                  <a:lnTo>
                    <a:pt x="0" y="464820"/>
                  </a:lnTo>
                  <a:lnTo>
                    <a:pt x="0" y="440689"/>
                  </a:lnTo>
                  <a:lnTo>
                    <a:pt x="2540" y="416560"/>
                  </a:lnTo>
                  <a:lnTo>
                    <a:pt x="11429" y="368300"/>
                  </a:lnTo>
                  <a:lnTo>
                    <a:pt x="25400" y="321310"/>
                  </a:lnTo>
                  <a:lnTo>
                    <a:pt x="45720" y="275589"/>
                  </a:lnTo>
                  <a:lnTo>
                    <a:pt x="69850" y="232410"/>
                  </a:lnTo>
                  <a:lnTo>
                    <a:pt x="100329" y="191770"/>
                  </a:lnTo>
                  <a:lnTo>
                    <a:pt x="134620" y="153670"/>
                  </a:lnTo>
                  <a:lnTo>
                    <a:pt x="172720" y="119380"/>
                  </a:lnTo>
                  <a:lnTo>
                    <a:pt x="215900" y="88900"/>
                  </a:lnTo>
                  <a:lnTo>
                    <a:pt x="261620" y="62230"/>
                  </a:lnTo>
                  <a:lnTo>
                    <a:pt x="309880" y="40639"/>
                  </a:lnTo>
                  <a:lnTo>
                    <a:pt x="361950" y="22860"/>
                  </a:lnTo>
                  <a:lnTo>
                    <a:pt x="387350" y="15239"/>
                  </a:lnTo>
                  <a:lnTo>
                    <a:pt x="414020" y="10160"/>
                  </a:lnTo>
                  <a:lnTo>
                    <a:pt x="440689" y="5080"/>
                  </a:lnTo>
                  <a:lnTo>
                    <a:pt x="468630" y="2539"/>
                  </a:lnTo>
                  <a:lnTo>
                    <a:pt x="495300" y="0"/>
                  </a:lnTo>
                  <a:lnTo>
                    <a:pt x="523239" y="0"/>
                  </a:lnTo>
                  <a:lnTo>
                    <a:pt x="523239" y="240030"/>
                  </a:lnTo>
                  <a:lnTo>
                    <a:pt x="496570" y="241300"/>
                  </a:lnTo>
                  <a:lnTo>
                    <a:pt x="468630" y="242570"/>
                  </a:lnTo>
                  <a:lnTo>
                    <a:pt x="441960" y="246380"/>
                  </a:lnTo>
                  <a:lnTo>
                    <a:pt x="415289" y="250189"/>
                  </a:lnTo>
                  <a:lnTo>
                    <a:pt x="388620" y="256539"/>
                  </a:lnTo>
                  <a:lnTo>
                    <a:pt x="361950" y="262889"/>
                  </a:lnTo>
                  <a:lnTo>
                    <a:pt x="336550" y="271780"/>
                  </a:lnTo>
                  <a:lnTo>
                    <a:pt x="309880" y="280670"/>
                  </a:lnTo>
                  <a:lnTo>
                    <a:pt x="285750" y="290830"/>
                  </a:lnTo>
                  <a:lnTo>
                    <a:pt x="238760" y="316230"/>
                  </a:lnTo>
                  <a:lnTo>
                    <a:pt x="194310" y="344170"/>
                  </a:lnTo>
                  <a:lnTo>
                    <a:pt x="153670" y="377189"/>
                  </a:lnTo>
                  <a:lnTo>
                    <a:pt x="116840" y="412750"/>
                  </a:lnTo>
                  <a:lnTo>
                    <a:pt x="100329" y="433070"/>
                  </a:lnTo>
                  <a:lnTo>
                    <a:pt x="83820" y="452120"/>
                  </a:lnTo>
                  <a:lnTo>
                    <a:pt x="57150" y="495300"/>
                  </a:lnTo>
                  <a:lnTo>
                    <a:pt x="34290" y="538480"/>
                  </a:lnTo>
                  <a:lnTo>
                    <a:pt x="25400" y="562610"/>
                  </a:lnTo>
                  <a:lnTo>
                    <a:pt x="17779" y="585470"/>
                  </a:lnTo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63956" y="1369123"/>
              <a:ext cx="532765" cy="1301115"/>
            </a:xfrm>
            <a:custGeom>
              <a:avLst/>
              <a:gdLst/>
              <a:ahLst/>
              <a:cxnLst/>
              <a:rect l="l" t="t" r="r" b="b"/>
              <a:pathLst>
                <a:path w="532765" h="130111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532765" h="1301114">
                  <a:moveTo>
                    <a:pt x="532574" y="1296250"/>
                  </a:moveTo>
                  <a:lnTo>
                    <a:pt x="531215" y="1292948"/>
                  </a:lnTo>
                  <a:lnTo>
                    <a:pt x="527913" y="1291590"/>
                  </a:lnTo>
                  <a:lnTo>
                    <a:pt x="524598" y="1292948"/>
                  </a:lnTo>
                  <a:lnTo>
                    <a:pt x="523240" y="1296250"/>
                  </a:lnTo>
                  <a:lnTo>
                    <a:pt x="524598" y="1299565"/>
                  </a:lnTo>
                  <a:lnTo>
                    <a:pt x="527913" y="1300924"/>
                  </a:lnTo>
                  <a:lnTo>
                    <a:pt x="531215" y="1299565"/>
                  </a:lnTo>
                  <a:lnTo>
                    <a:pt x="532574" y="129625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-12759" y="-12759"/>
            <a:ext cx="9168765" cy="646430"/>
            <a:chOff x="-12759" y="-12759"/>
            <a:chExt cx="9168765" cy="646430"/>
          </a:xfrm>
        </p:grpSpPr>
        <p:sp>
          <p:nvSpPr>
            <p:cNvPr id="168" name="object 168"/>
            <p:cNvSpPr/>
            <p:nvPr/>
          </p:nvSpPr>
          <p:spPr>
            <a:xfrm>
              <a:off x="0" y="0"/>
              <a:ext cx="9142730" cy="621030"/>
            </a:xfrm>
            <a:custGeom>
              <a:avLst/>
              <a:gdLst/>
              <a:ahLst/>
              <a:cxnLst/>
              <a:rect l="l" t="t" r="r" b="b"/>
              <a:pathLst>
                <a:path w="9142730" h="621030">
                  <a:moveTo>
                    <a:pt x="9142730" y="0"/>
                  </a:moveTo>
                  <a:lnTo>
                    <a:pt x="0" y="0"/>
                  </a:lnTo>
                  <a:lnTo>
                    <a:pt x="0" y="620674"/>
                  </a:lnTo>
                  <a:lnTo>
                    <a:pt x="9142730" y="620674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0" y="0"/>
              <a:ext cx="9142730" cy="621030"/>
            </a:xfrm>
            <a:custGeom>
              <a:avLst/>
              <a:gdLst/>
              <a:ahLst/>
              <a:cxnLst/>
              <a:rect l="l" t="t" r="r" b="b"/>
              <a:pathLst>
                <a:path w="9142730" h="621030">
                  <a:moveTo>
                    <a:pt x="4572000" y="620674"/>
                  </a:moveTo>
                  <a:lnTo>
                    <a:pt x="0" y="620674"/>
                  </a:lnTo>
                  <a:lnTo>
                    <a:pt x="0" y="0"/>
                  </a:lnTo>
                </a:path>
                <a:path w="9142730" h="621030">
                  <a:moveTo>
                    <a:pt x="9142730" y="0"/>
                  </a:moveTo>
                  <a:lnTo>
                    <a:pt x="9142730" y="620674"/>
                  </a:lnTo>
                  <a:lnTo>
                    <a:pt x="4572000" y="620674"/>
                  </a:lnTo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0" name="object 1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BF0000"/>
                </a:solidFill>
              </a:rPr>
              <a:t>Порядок</a:t>
            </a:r>
            <a:r>
              <a:rPr sz="2800" spc="-150" dirty="0">
                <a:solidFill>
                  <a:srgbClr val="BF0000"/>
                </a:solidFill>
              </a:rPr>
              <a:t> </a:t>
            </a:r>
            <a:r>
              <a:rPr sz="2800" spc="-25" dirty="0">
                <a:solidFill>
                  <a:srgbClr val="BF0000"/>
                </a:solidFill>
              </a:rPr>
              <a:t>формування</a:t>
            </a:r>
            <a:r>
              <a:rPr sz="2800" spc="-145" dirty="0">
                <a:solidFill>
                  <a:srgbClr val="BF0000"/>
                </a:solidFill>
              </a:rPr>
              <a:t> </a:t>
            </a:r>
            <a:r>
              <a:rPr sz="2800" spc="-10" dirty="0">
                <a:solidFill>
                  <a:srgbClr val="BF0000"/>
                </a:solidFill>
              </a:rPr>
              <a:t>системи</a:t>
            </a:r>
            <a:r>
              <a:rPr sz="2800" spc="-150" dirty="0">
                <a:solidFill>
                  <a:srgbClr val="BF0000"/>
                </a:solidFill>
              </a:rPr>
              <a:t> </a:t>
            </a:r>
            <a:r>
              <a:rPr sz="2800" spc="-10" dirty="0">
                <a:solidFill>
                  <a:srgbClr val="BF0000"/>
                </a:solidFill>
              </a:rPr>
              <a:t>референтних</a:t>
            </a:r>
            <a:r>
              <a:rPr sz="2800" spc="-150" dirty="0">
                <a:solidFill>
                  <a:srgbClr val="BF0000"/>
                </a:solidFill>
              </a:rPr>
              <a:t> </a:t>
            </a:r>
            <a:r>
              <a:rPr sz="2800" spc="-25" dirty="0">
                <a:solidFill>
                  <a:srgbClr val="BF0000"/>
                </a:solidFill>
              </a:rPr>
              <a:t>цін</a:t>
            </a:r>
            <a:endParaRPr sz="2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1209" y="6462674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38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066800"/>
            <a:ext cx="6624320" cy="53238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82320" y="238798"/>
            <a:ext cx="6985000" cy="455930"/>
          </a:xfrm>
          <a:custGeom>
            <a:avLst/>
            <a:gdLst/>
            <a:ahLst/>
            <a:cxnLst/>
            <a:rect l="l" t="t" r="r" b="b"/>
            <a:pathLst>
              <a:path w="6985000" h="455930">
                <a:moveTo>
                  <a:pt x="6985000" y="0"/>
                </a:moveTo>
                <a:lnTo>
                  <a:pt x="0" y="0"/>
                </a:lnTo>
                <a:lnTo>
                  <a:pt x="0" y="455929"/>
                </a:lnTo>
                <a:lnTo>
                  <a:pt x="3492500" y="455929"/>
                </a:lnTo>
                <a:lnTo>
                  <a:pt x="6985000" y="455929"/>
                </a:lnTo>
                <a:lnTo>
                  <a:pt x="6985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8785" y="238798"/>
            <a:ext cx="6985000" cy="45593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3820" algn="ctr">
              <a:lnSpc>
                <a:spcPct val="100000"/>
              </a:lnSpc>
              <a:spcBef>
                <a:spcPts val="350"/>
              </a:spcBef>
            </a:pPr>
            <a:r>
              <a:rPr sz="2400" b="0" dirty="0">
                <a:solidFill>
                  <a:srgbClr val="BF0000"/>
                </a:solidFill>
                <a:latin typeface="Arial"/>
                <a:cs typeface="Arial"/>
              </a:rPr>
              <a:t>Внутрішнє</a:t>
            </a:r>
            <a:r>
              <a:rPr sz="2400" b="0" spc="-8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BF0000"/>
                </a:solidFill>
                <a:latin typeface="Arial"/>
                <a:cs typeface="Arial"/>
              </a:rPr>
              <a:t>референтне</a:t>
            </a:r>
            <a:r>
              <a:rPr sz="2400" b="0" spc="-9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BF0000"/>
                </a:solidFill>
                <a:latin typeface="Arial"/>
                <a:cs typeface="Arial"/>
              </a:rPr>
              <a:t>ціноутворення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411209" y="6462674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3680" y="1193134"/>
          <a:ext cx="8784588" cy="5181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0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7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24180" indent="-419100">
                        <a:lnSpc>
                          <a:spcPts val="1780"/>
                        </a:lnSpc>
                      </a:pP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Найменування країни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E4E8"/>
                    </a:solidFill>
                  </a:tcPr>
                </a:tc>
                <a:tc>
                  <a:txBody>
                    <a:bodyPr/>
                    <a:lstStyle/>
                    <a:p>
                      <a:pPr marL="349885" marR="343535" indent="-1905" algn="ctr">
                        <a:lnSpc>
                          <a:spcPts val="1780"/>
                        </a:lnSpc>
                        <a:spcBef>
                          <a:spcPts val="1385"/>
                        </a:spcBef>
                      </a:pP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Найменування уповноваженого державного</a:t>
                      </a:r>
                      <a:r>
                        <a:rPr sz="1600" b="1" spc="-4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органу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E4E8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41275" algn="ctr">
                        <a:lnSpc>
                          <a:spcPts val="1780"/>
                        </a:lnSpc>
                        <a:spcBef>
                          <a:spcPts val="1385"/>
                        </a:spcBef>
                      </a:pP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Зареєстрована</a:t>
                      </a:r>
                      <a:r>
                        <a:rPr sz="1600" b="1" spc="-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 </a:t>
                      </a:r>
                      <a:r>
                        <a:rPr sz="16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1600" b="1" spc="-5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лікарський</a:t>
                      </a:r>
                      <a:r>
                        <a:rPr sz="1600" b="1" spc="-5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засіб, іноземна</a:t>
                      </a:r>
                      <a:r>
                        <a:rPr sz="1600" b="1" spc="-6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валюта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E4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98780" marR="391795" indent="152400">
                        <a:lnSpc>
                          <a:spcPts val="1780"/>
                        </a:lnSpc>
                      </a:pP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Періодичність оновлення</a:t>
                      </a:r>
                      <a:r>
                        <a:rPr sz="16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даних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30">
                <a:tc>
                  <a:txBody>
                    <a:bodyPr/>
                    <a:lstStyle/>
                    <a:p>
                      <a:pPr marR="92075">
                        <a:lnSpc>
                          <a:spcPts val="2230"/>
                        </a:lnSpc>
                        <a:spcBef>
                          <a:spcPts val="894"/>
                        </a:spcBef>
                      </a:pPr>
                      <a:r>
                        <a:rPr sz="20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Республіка </a:t>
                      </a:r>
                      <a:r>
                        <a:rPr sz="20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Польща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910">
                        <a:lnSpc>
                          <a:spcPts val="1580"/>
                        </a:lnSpc>
                        <a:spcBef>
                          <a:spcPts val="152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Міністерство</a:t>
                      </a:r>
                      <a:r>
                        <a:rPr sz="1400" b="1" spc="-7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охорони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здоров’я</a:t>
                      </a:r>
                      <a:r>
                        <a:rPr sz="1400" b="1" spc="-3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Республіки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Польща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54610">
                        <a:lnSpc>
                          <a:spcPts val="1580"/>
                        </a:lnSpc>
                        <a:spcBef>
                          <a:spcPts val="152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офіційна</a:t>
                      </a:r>
                      <a:r>
                        <a:rPr sz="14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продажу,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польські</a:t>
                      </a:r>
                      <a:r>
                        <a:rPr sz="1400" b="1" spc="-4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злоті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347980">
                        <a:lnSpc>
                          <a:spcPct val="93700"/>
                        </a:lnSpc>
                        <a:spcBef>
                          <a:spcPts val="71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дані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затверджуються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щороку</a:t>
                      </a:r>
                      <a:r>
                        <a:rPr sz="14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та</a:t>
                      </a:r>
                      <a:r>
                        <a:rPr sz="14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оновлюються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один</a:t>
                      </a:r>
                      <a:r>
                        <a:rPr sz="1400" b="1" spc="-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раз</a:t>
                      </a:r>
                      <a:r>
                        <a:rPr sz="1400" b="1" spc="-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два</a:t>
                      </a:r>
                      <a:r>
                        <a:rPr sz="1400" b="1" spc="-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місяці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255">
                <a:tc>
                  <a:txBody>
                    <a:bodyPr/>
                    <a:lstStyle/>
                    <a:p>
                      <a:pPr marR="92075">
                        <a:lnSpc>
                          <a:spcPts val="2230"/>
                        </a:lnSpc>
                        <a:spcBef>
                          <a:spcPts val="835"/>
                        </a:spcBef>
                      </a:pPr>
                      <a:r>
                        <a:rPr sz="20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Словацька </a:t>
                      </a:r>
                      <a:r>
                        <a:rPr sz="20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Республіка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81355">
                        <a:lnSpc>
                          <a:spcPts val="1570"/>
                        </a:lnSpc>
                        <a:spcBef>
                          <a:spcPts val="69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Міністерство</a:t>
                      </a:r>
                      <a:r>
                        <a:rPr sz="1400" b="1" spc="-7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охорони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здоров’я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Словацької Республіки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340360">
                        <a:lnSpc>
                          <a:spcPts val="1570"/>
                        </a:lnSpc>
                        <a:spcBef>
                          <a:spcPts val="148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офіційно</a:t>
                      </a:r>
                      <a:r>
                        <a:rPr sz="1400" b="1" spc="-3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визначена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ціна,</a:t>
                      </a:r>
                      <a:r>
                        <a:rPr sz="1400" b="1" spc="-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євро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876300">
                        <a:lnSpc>
                          <a:spcPts val="1570"/>
                        </a:lnSpc>
                        <a:spcBef>
                          <a:spcPts val="148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дані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оновлюються щомісяця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794">
                <a:tc>
                  <a:txBody>
                    <a:bodyPr/>
                    <a:lstStyle/>
                    <a:p>
                      <a:pPr marR="92075">
                        <a:lnSpc>
                          <a:spcPts val="2230"/>
                        </a:lnSpc>
                        <a:spcBef>
                          <a:spcPts val="1845"/>
                        </a:spcBef>
                      </a:pPr>
                      <a:r>
                        <a:rPr sz="20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Чеська </a:t>
                      </a:r>
                      <a:r>
                        <a:rPr sz="2000" b="1" spc="-2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Республіка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3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25"/>
                        </a:lnSpc>
                        <a:spcBef>
                          <a:spcPts val="156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Державний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інститут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19050">
                        <a:lnSpc>
                          <a:spcPts val="1580"/>
                        </a:lnSpc>
                        <a:spcBef>
                          <a:spcPts val="8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400" b="1" spc="-5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контролю</a:t>
                      </a:r>
                      <a:r>
                        <a:rPr sz="1400" b="1" spc="-3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лікарськими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засобами</a:t>
                      </a:r>
                      <a:r>
                        <a:rPr sz="1400" b="1" spc="-6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Чеської</a:t>
                      </a:r>
                      <a:r>
                        <a:rPr sz="1400" b="1" spc="-6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Республіки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8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551815">
                        <a:lnSpc>
                          <a:spcPct val="93700"/>
                        </a:lnSpc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виробника </a:t>
                      </a:r>
                      <a:r>
                        <a:rPr sz="1400" b="1" spc="-1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(exfactory),</a:t>
                      </a:r>
                      <a:r>
                        <a:rPr sz="1400" b="1" spc="-3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64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чеські</a:t>
                      </a:r>
                      <a:r>
                        <a:rPr sz="1400" b="1" spc="-3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),</a:t>
                      </a:r>
                      <a:r>
                        <a:rPr sz="1400" b="1" spc="8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чеські крони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876300">
                        <a:lnSpc>
                          <a:spcPts val="157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дані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оновлюються щодекади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4860">
                <a:tc>
                  <a:txBody>
                    <a:bodyPr/>
                    <a:lstStyle/>
                    <a:p>
                      <a:pPr marR="79375">
                        <a:lnSpc>
                          <a:spcPts val="2230"/>
                        </a:lnSpc>
                        <a:spcBef>
                          <a:spcPts val="885"/>
                        </a:spcBef>
                      </a:pPr>
                      <a:r>
                        <a:rPr sz="20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Латвійська Республіка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>
                        <a:lnSpc>
                          <a:spcPts val="1570"/>
                        </a:lnSpc>
                        <a:spcBef>
                          <a:spcPts val="75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Національна</a:t>
                      </a:r>
                      <a:r>
                        <a:rPr sz="1400" b="1" spc="-3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служба</a:t>
                      </a:r>
                      <a:r>
                        <a:rPr sz="1400" b="1" spc="-3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охорони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здоров’я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Латвійської Республіки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референтна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ціна,</a:t>
                      </a:r>
                      <a:r>
                        <a:rPr sz="1400" b="1" spc="-4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євро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388620">
                        <a:lnSpc>
                          <a:spcPts val="1570"/>
                        </a:lnSpc>
                        <a:spcBef>
                          <a:spcPts val="153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дані</a:t>
                      </a:r>
                      <a:r>
                        <a:rPr sz="1400" b="1" spc="-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оновлюються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один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раз на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півроку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4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</a:pPr>
                      <a:r>
                        <a:rPr sz="20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Угорщина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>
                        <a:lnSpc>
                          <a:spcPts val="1570"/>
                        </a:lnSpc>
                        <a:spcBef>
                          <a:spcPts val="154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Національний</a:t>
                      </a:r>
                      <a:r>
                        <a:rPr sz="1400" b="1" spc="-5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фонд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охорони </a:t>
                      </a: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здоров’я</a:t>
                      </a:r>
                      <a:r>
                        <a:rPr sz="1400" b="1" spc="-4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Угорщини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363220">
                        <a:lnSpc>
                          <a:spcPct val="93800"/>
                        </a:lnSpc>
                        <a:spcBef>
                          <a:spcPts val="715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ціна</a:t>
                      </a:r>
                      <a:r>
                        <a:rPr sz="1400" b="1" spc="-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виробника </a:t>
                      </a:r>
                      <a:r>
                        <a:rPr sz="1400" b="1" spc="-12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(exfactory),</a:t>
                      </a:r>
                      <a:r>
                        <a:rPr sz="1400" b="1" spc="-3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64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чеські</a:t>
                      </a:r>
                      <a:r>
                        <a:rPr sz="1400" b="1" spc="-31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),</a:t>
                      </a:r>
                      <a:r>
                        <a:rPr sz="1400" b="1" spc="85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угорські форинти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tc>
                  <a:txBody>
                    <a:bodyPr/>
                    <a:lstStyle/>
                    <a:p>
                      <a:pPr marR="876300">
                        <a:lnSpc>
                          <a:spcPts val="1570"/>
                        </a:lnSpc>
                        <a:spcBef>
                          <a:spcPts val="1540"/>
                        </a:spcBef>
                      </a:pPr>
                      <a:r>
                        <a:rPr sz="1400" b="1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дані</a:t>
                      </a:r>
                      <a:r>
                        <a:rPr sz="1400" b="1" spc="-10" dirty="0">
                          <a:solidFill>
                            <a:srgbClr val="15155C"/>
                          </a:solidFill>
                          <a:latin typeface="Arial"/>
                          <a:cs typeface="Arial"/>
                        </a:rPr>
                        <a:t> оновлюються щомісяця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394970" y="121564"/>
            <a:ext cx="8352790" cy="913130"/>
          </a:xfrm>
          <a:custGeom>
            <a:avLst/>
            <a:gdLst/>
            <a:ahLst/>
            <a:cxnLst/>
            <a:rect l="l" t="t" r="r" b="b"/>
            <a:pathLst>
              <a:path w="8352790" h="913130">
                <a:moveTo>
                  <a:pt x="8352789" y="0"/>
                </a:moveTo>
                <a:lnTo>
                  <a:pt x="0" y="0"/>
                </a:lnTo>
                <a:lnTo>
                  <a:pt x="0" y="913129"/>
                </a:lnTo>
                <a:lnTo>
                  <a:pt x="4177029" y="913129"/>
                </a:lnTo>
                <a:lnTo>
                  <a:pt x="8352789" y="913129"/>
                </a:lnTo>
                <a:lnTo>
                  <a:pt x="8352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4970" y="121564"/>
            <a:ext cx="8352790" cy="91313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0"/>
              </a:spcBef>
            </a:pP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ПЕРЕЛІК</a:t>
            </a:r>
            <a:endParaRPr sz="1800">
              <a:latin typeface="Arial"/>
              <a:cs typeface="Arial"/>
            </a:endParaRPr>
          </a:p>
          <a:p>
            <a:pPr marL="2143760" marR="1251585" indent="-955040">
              <a:lnSpc>
                <a:spcPct val="100000"/>
              </a:lnSpc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країн,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дані</a:t>
            </a: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про</a:t>
            </a:r>
            <a:r>
              <a:rPr sz="18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ціни</a:t>
            </a:r>
            <a:r>
              <a:rPr sz="18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на</a:t>
            </a: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в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яких</a:t>
            </a:r>
            <a:r>
              <a:rPr sz="18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використовуються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для</a:t>
            </a:r>
            <a:r>
              <a:rPr sz="1800" b="1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встановлення</a:t>
            </a:r>
            <a:r>
              <a:rPr sz="1800" b="1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референтних</a:t>
            </a:r>
            <a:r>
              <a:rPr sz="1800" b="1" spc="-7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цін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017" y="-12103"/>
            <a:ext cx="8988425" cy="1006475"/>
            <a:chOff x="-13017" y="-12103"/>
            <a:chExt cx="8988425" cy="1006475"/>
          </a:xfrm>
        </p:grpSpPr>
        <p:sp>
          <p:nvSpPr>
            <p:cNvPr id="3" name="object 3"/>
            <p:cNvSpPr/>
            <p:nvPr/>
          </p:nvSpPr>
          <p:spPr>
            <a:xfrm>
              <a:off x="0" y="914"/>
              <a:ext cx="8962390" cy="980440"/>
            </a:xfrm>
            <a:custGeom>
              <a:avLst/>
              <a:gdLst/>
              <a:ahLst/>
              <a:cxnLst/>
              <a:rect l="l" t="t" r="r" b="b"/>
              <a:pathLst>
                <a:path w="8962390" h="980440">
                  <a:moveTo>
                    <a:pt x="8962390" y="0"/>
                  </a:moveTo>
                  <a:lnTo>
                    <a:pt x="0" y="0"/>
                  </a:lnTo>
                  <a:lnTo>
                    <a:pt x="0" y="980439"/>
                  </a:lnTo>
                  <a:lnTo>
                    <a:pt x="4481830" y="980439"/>
                  </a:lnTo>
                  <a:lnTo>
                    <a:pt x="8962390" y="980439"/>
                  </a:lnTo>
                  <a:lnTo>
                    <a:pt x="8962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914"/>
              <a:ext cx="8962390" cy="980440"/>
            </a:xfrm>
            <a:custGeom>
              <a:avLst/>
              <a:gdLst/>
              <a:ahLst/>
              <a:cxnLst/>
              <a:rect l="l" t="t" r="r" b="b"/>
              <a:pathLst>
                <a:path w="8962390" h="980440">
                  <a:moveTo>
                    <a:pt x="4481830" y="980439"/>
                  </a:moveTo>
                  <a:lnTo>
                    <a:pt x="0" y="980439"/>
                  </a:lnTo>
                  <a:lnTo>
                    <a:pt x="0" y="0"/>
                  </a:lnTo>
                  <a:lnTo>
                    <a:pt x="8962390" y="0"/>
                  </a:lnTo>
                  <a:lnTo>
                    <a:pt x="8962390" y="980439"/>
                  </a:lnTo>
                  <a:lnTo>
                    <a:pt x="4481830" y="98043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759" y="112674"/>
            <a:ext cx="89369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В</a:t>
            </a:r>
            <a:r>
              <a:rPr sz="2400" spc="-70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15155C"/>
                </a:solidFill>
                <a:latin typeface="Times New Roman"/>
                <a:cs typeface="Times New Roman"/>
              </a:rPr>
              <a:t>Україні</a:t>
            </a:r>
            <a:r>
              <a:rPr sz="2400" spc="-50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1</a:t>
            </a:r>
            <a:r>
              <a:rPr sz="2400" spc="-55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квітня</a:t>
            </a:r>
            <a:r>
              <a:rPr sz="2400" spc="-60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2017</a:t>
            </a:r>
            <a:r>
              <a:rPr sz="2400" spc="-55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р.</a:t>
            </a:r>
            <a:r>
              <a:rPr sz="2400" spc="-50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стартувала</a:t>
            </a:r>
            <a:r>
              <a:rPr sz="2400" spc="-55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урядова</a:t>
            </a:r>
            <a:r>
              <a:rPr sz="2400" spc="-50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15155C"/>
                </a:solidFill>
                <a:latin typeface="Times New Roman"/>
                <a:cs typeface="Times New Roman"/>
              </a:rPr>
              <a:t>програма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15155C"/>
                </a:solidFill>
                <a:latin typeface="Times New Roman"/>
                <a:cs typeface="Times New Roman"/>
              </a:rPr>
              <a:t>«Доступні</a:t>
            </a:r>
            <a:r>
              <a:rPr sz="2400" spc="-85" dirty="0">
                <a:solidFill>
                  <a:srgbClr val="15155C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15155C"/>
                </a:solidFill>
                <a:latin typeface="Times New Roman"/>
                <a:cs typeface="Times New Roman"/>
              </a:rPr>
              <a:t>ліки»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88350" y="630900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3FB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88350" y="6309004"/>
            <a:ext cx="576580" cy="364490"/>
          </a:xfrm>
          <a:prstGeom prst="rect">
            <a:avLst/>
          </a:prstGeom>
          <a:ln w="38097">
            <a:solidFill>
              <a:srgbClr val="A9E92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40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95667" y="1984971"/>
            <a:ext cx="8001634" cy="668655"/>
            <a:chOff x="895667" y="1984971"/>
            <a:chExt cx="8001634" cy="66865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430" y="2010054"/>
              <a:ext cx="7990839" cy="63881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0430" y="2010054"/>
              <a:ext cx="7993380" cy="638810"/>
            </a:xfrm>
            <a:custGeom>
              <a:avLst/>
              <a:gdLst/>
              <a:ahLst/>
              <a:cxnLst/>
              <a:rect l="l" t="t" r="r" b="b"/>
              <a:pathLst>
                <a:path w="7993380" h="638810">
                  <a:moveTo>
                    <a:pt x="0" y="638810"/>
                  </a:moveTo>
                  <a:lnTo>
                    <a:pt x="7993380" y="638810"/>
                  </a:lnTo>
                  <a:lnTo>
                    <a:pt x="7993380" y="0"/>
                  </a:lnTo>
                  <a:lnTo>
                    <a:pt x="0" y="0"/>
                  </a:lnTo>
                  <a:lnTo>
                    <a:pt x="0" y="6388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00430" y="2010054"/>
              <a:ext cx="7992109" cy="638810"/>
            </a:xfrm>
            <a:custGeom>
              <a:avLst/>
              <a:gdLst/>
              <a:ahLst/>
              <a:cxnLst/>
              <a:rect l="l" t="t" r="r" b="b"/>
              <a:pathLst>
                <a:path w="7992109" h="638810">
                  <a:moveTo>
                    <a:pt x="3995420" y="638810"/>
                  </a:moveTo>
                  <a:lnTo>
                    <a:pt x="0" y="638810"/>
                  </a:lnTo>
                  <a:lnTo>
                    <a:pt x="0" y="0"/>
                  </a:lnTo>
                  <a:lnTo>
                    <a:pt x="7992110" y="0"/>
                  </a:lnTo>
                  <a:lnTo>
                    <a:pt x="7992110" y="638810"/>
                  </a:lnTo>
                  <a:lnTo>
                    <a:pt x="3995420" y="63881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430" y="1989734"/>
              <a:ext cx="7990839" cy="63881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00430" y="1989734"/>
              <a:ext cx="7992109" cy="638810"/>
            </a:xfrm>
            <a:custGeom>
              <a:avLst/>
              <a:gdLst/>
              <a:ahLst/>
              <a:cxnLst/>
              <a:rect l="l" t="t" r="r" b="b"/>
              <a:pathLst>
                <a:path w="7992109" h="638810">
                  <a:moveTo>
                    <a:pt x="3995420" y="638810"/>
                  </a:moveTo>
                  <a:lnTo>
                    <a:pt x="0" y="638810"/>
                  </a:lnTo>
                  <a:lnTo>
                    <a:pt x="0" y="0"/>
                  </a:lnTo>
                  <a:lnTo>
                    <a:pt x="7992110" y="0"/>
                  </a:lnTo>
                  <a:lnTo>
                    <a:pt x="7992110" y="638810"/>
                  </a:lnTo>
                  <a:lnTo>
                    <a:pt x="3995420" y="63881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9070" y="2777451"/>
            <a:ext cx="8465820" cy="2441575"/>
            <a:chOff x="179070" y="2777451"/>
            <a:chExt cx="8465820" cy="244157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7450" y="2802534"/>
              <a:ext cx="7451089" cy="11874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87450" y="2802534"/>
              <a:ext cx="7453630" cy="1187450"/>
            </a:xfrm>
            <a:custGeom>
              <a:avLst/>
              <a:gdLst/>
              <a:ahLst/>
              <a:cxnLst/>
              <a:rect l="l" t="t" r="r" b="b"/>
              <a:pathLst>
                <a:path w="7453630" h="1187450">
                  <a:moveTo>
                    <a:pt x="0" y="1187450"/>
                  </a:moveTo>
                  <a:lnTo>
                    <a:pt x="7453630" y="1187450"/>
                  </a:lnTo>
                  <a:lnTo>
                    <a:pt x="745363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7450" y="2802534"/>
              <a:ext cx="7452359" cy="1187450"/>
            </a:xfrm>
            <a:custGeom>
              <a:avLst/>
              <a:gdLst/>
              <a:ahLst/>
              <a:cxnLst/>
              <a:rect l="l" t="t" r="r" b="b"/>
              <a:pathLst>
                <a:path w="7452359" h="1187450">
                  <a:moveTo>
                    <a:pt x="3726179" y="1187450"/>
                  </a:moveTo>
                  <a:lnTo>
                    <a:pt x="0" y="1187450"/>
                  </a:lnTo>
                  <a:lnTo>
                    <a:pt x="0" y="0"/>
                  </a:lnTo>
                  <a:lnTo>
                    <a:pt x="7452359" y="0"/>
                  </a:lnTo>
                  <a:lnTo>
                    <a:pt x="7452359" y="1187450"/>
                  </a:lnTo>
                  <a:lnTo>
                    <a:pt x="3726179" y="11874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7450" y="2782214"/>
              <a:ext cx="7451089" cy="118744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87450" y="2782214"/>
              <a:ext cx="7452359" cy="1187450"/>
            </a:xfrm>
            <a:custGeom>
              <a:avLst/>
              <a:gdLst/>
              <a:ahLst/>
              <a:cxnLst/>
              <a:rect l="l" t="t" r="r" b="b"/>
              <a:pathLst>
                <a:path w="7452359" h="1187450">
                  <a:moveTo>
                    <a:pt x="3726179" y="1187449"/>
                  </a:moveTo>
                  <a:lnTo>
                    <a:pt x="0" y="1187449"/>
                  </a:lnTo>
                  <a:lnTo>
                    <a:pt x="0" y="0"/>
                  </a:lnTo>
                  <a:lnTo>
                    <a:pt x="7452359" y="0"/>
                  </a:lnTo>
                  <a:lnTo>
                    <a:pt x="7452359" y="1187449"/>
                  </a:lnTo>
                  <a:lnTo>
                    <a:pt x="3726179" y="118744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450" y="4026814"/>
              <a:ext cx="7415530" cy="11861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87450" y="4026814"/>
              <a:ext cx="7416800" cy="1187450"/>
            </a:xfrm>
            <a:custGeom>
              <a:avLst/>
              <a:gdLst/>
              <a:ahLst/>
              <a:cxnLst/>
              <a:rect l="l" t="t" r="r" b="b"/>
              <a:pathLst>
                <a:path w="7416800" h="1187450">
                  <a:moveTo>
                    <a:pt x="0" y="1187449"/>
                  </a:moveTo>
                  <a:lnTo>
                    <a:pt x="7416800" y="1187449"/>
                  </a:lnTo>
                  <a:lnTo>
                    <a:pt x="7416800" y="0"/>
                  </a:lnTo>
                  <a:lnTo>
                    <a:pt x="0" y="0"/>
                  </a:lnTo>
                  <a:lnTo>
                    <a:pt x="0" y="11874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87450" y="4025544"/>
              <a:ext cx="7415530" cy="1188720"/>
            </a:xfrm>
            <a:custGeom>
              <a:avLst/>
              <a:gdLst/>
              <a:ahLst/>
              <a:cxnLst/>
              <a:rect l="l" t="t" r="r" b="b"/>
              <a:pathLst>
                <a:path w="7415530" h="1188720">
                  <a:moveTo>
                    <a:pt x="3708400" y="1188720"/>
                  </a:moveTo>
                  <a:lnTo>
                    <a:pt x="0" y="1188720"/>
                  </a:lnTo>
                  <a:lnTo>
                    <a:pt x="0" y="0"/>
                  </a:lnTo>
                  <a:lnTo>
                    <a:pt x="7415530" y="0"/>
                  </a:lnTo>
                  <a:lnTo>
                    <a:pt x="7415530" y="1188720"/>
                  </a:lnTo>
                  <a:lnTo>
                    <a:pt x="3708400" y="118872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7450" y="4006494"/>
              <a:ext cx="7415530" cy="118618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87450" y="4006494"/>
              <a:ext cx="7415530" cy="1187450"/>
            </a:xfrm>
            <a:custGeom>
              <a:avLst/>
              <a:gdLst/>
              <a:ahLst/>
              <a:cxnLst/>
              <a:rect l="l" t="t" r="r" b="b"/>
              <a:pathLst>
                <a:path w="7415530" h="1187450">
                  <a:moveTo>
                    <a:pt x="3708400" y="1187450"/>
                  </a:moveTo>
                  <a:lnTo>
                    <a:pt x="0" y="1187450"/>
                  </a:lnTo>
                  <a:lnTo>
                    <a:pt x="0" y="0"/>
                  </a:lnTo>
                  <a:lnTo>
                    <a:pt x="7415530" y="0"/>
                  </a:lnTo>
                  <a:lnTo>
                    <a:pt x="7415530" y="1187450"/>
                  </a:lnTo>
                  <a:lnTo>
                    <a:pt x="3708400" y="118745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070" y="2998114"/>
              <a:ext cx="971550" cy="718820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1253897" y="5295951"/>
            <a:ext cx="7426325" cy="942975"/>
            <a:chOff x="1253897" y="5295951"/>
            <a:chExt cx="7426325" cy="94297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8570" y="5322214"/>
              <a:ext cx="7415530" cy="91186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258570" y="5322214"/>
              <a:ext cx="7416800" cy="913130"/>
            </a:xfrm>
            <a:custGeom>
              <a:avLst/>
              <a:gdLst/>
              <a:ahLst/>
              <a:cxnLst/>
              <a:rect l="l" t="t" r="r" b="b"/>
              <a:pathLst>
                <a:path w="7416800" h="913129">
                  <a:moveTo>
                    <a:pt x="0" y="913129"/>
                  </a:moveTo>
                  <a:lnTo>
                    <a:pt x="7416800" y="913129"/>
                  </a:lnTo>
                  <a:lnTo>
                    <a:pt x="7416800" y="0"/>
                  </a:lnTo>
                  <a:lnTo>
                    <a:pt x="0" y="0"/>
                  </a:lnTo>
                  <a:lnTo>
                    <a:pt x="0" y="9131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58570" y="5320944"/>
              <a:ext cx="7416800" cy="913130"/>
            </a:xfrm>
            <a:custGeom>
              <a:avLst/>
              <a:gdLst/>
              <a:ahLst/>
              <a:cxnLst/>
              <a:rect l="l" t="t" r="r" b="b"/>
              <a:pathLst>
                <a:path w="7416800" h="913129">
                  <a:moveTo>
                    <a:pt x="3708400" y="913130"/>
                  </a:moveTo>
                  <a:lnTo>
                    <a:pt x="0" y="913130"/>
                  </a:lnTo>
                  <a:lnTo>
                    <a:pt x="0" y="0"/>
                  </a:lnTo>
                  <a:lnTo>
                    <a:pt x="7416800" y="0"/>
                  </a:lnTo>
                  <a:lnTo>
                    <a:pt x="7416800" y="913130"/>
                  </a:lnTo>
                  <a:lnTo>
                    <a:pt x="3708400" y="91313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8570" y="5301894"/>
              <a:ext cx="7415530" cy="91185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58570" y="5300624"/>
              <a:ext cx="7416800" cy="914400"/>
            </a:xfrm>
            <a:custGeom>
              <a:avLst/>
              <a:gdLst/>
              <a:ahLst/>
              <a:cxnLst/>
              <a:rect l="l" t="t" r="r" b="b"/>
              <a:pathLst>
                <a:path w="7416800" h="914400">
                  <a:moveTo>
                    <a:pt x="3708400" y="914400"/>
                  </a:moveTo>
                  <a:lnTo>
                    <a:pt x="0" y="914400"/>
                  </a:lnTo>
                  <a:lnTo>
                    <a:pt x="0" y="0"/>
                  </a:lnTo>
                  <a:lnTo>
                    <a:pt x="7416800" y="0"/>
                  </a:lnTo>
                  <a:lnTo>
                    <a:pt x="7416800" y="914400"/>
                  </a:lnTo>
                  <a:lnTo>
                    <a:pt x="3708400" y="9144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-4672" y="904291"/>
            <a:ext cx="9152255" cy="942975"/>
            <a:chOff x="-4672" y="904291"/>
            <a:chExt cx="9152255" cy="942975"/>
          </a:xfrm>
        </p:grpSpPr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929284"/>
              <a:ext cx="9143644" cy="91185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0" y="929284"/>
              <a:ext cx="9144000" cy="913130"/>
            </a:xfrm>
            <a:custGeom>
              <a:avLst/>
              <a:gdLst/>
              <a:ahLst/>
              <a:cxnLst/>
              <a:rect l="l" t="t" r="r" b="b"/>
              <a:pathLst>
                <a:path w="9144000" h="913130">
                  <a:moveTo>
                    <a:pt x="0" y="913129"/>
                  </a:moveTo>
                  <a:lnTo>
                    <a:pt x="9144000" y="91312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9131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0" y="928014"/>
              <a:ext cx="9142730" cy="914400"/>
            </a:xfrm>
            <a:custGeom>
              <a:avLst/>
              <a:gdLst/>
              <a:ahLst/>
              <a:cxnLst/>
              <a:rect l="l" t="t" r="r" b="b"/>
              <a:pathLst>
                <a:path w="9142730" h="914400">
                  <a:moveTo>
                    <a:pt x="4572000" y="914400"/>
                  </a:moveTo>
                  <a:lnTo>
                    <a:pt x="0" y="914400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914400"/>
                  </a:lnTo>
                  <a:lnTo>
                    <a:pt x="4572000" y="91440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908964"/>
              <a:ext cx="9143644" cy="9131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0" y="908964"/>
              <a:ext cx="9142730" cy="913130"/>
            </a:xfrm>
            <a:custGeom>
              <a:avLst/>
              <a:gdLst/>
              <a:ahLst/>
              <a:cxnLst/>
              <a:rect l="l" t="t" r="r" b="b"/>
              <a:pathLst>
                <a:path w="9142730" h="913130">
                  <a:moveTo>
                    <a:pt x="4572000" y="913129"/>
                  </a:moveTo>
                  <a:lnTo>
                    <a:pt x="0" y="91312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913129"/>
                  </a:lnTo>
                  <a:lnTo>
                    <a:pt x="4572000" y="913129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7469" y="940714"/>
            <a:ext cx="8984615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«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Доступні</a:t>
            </a:r>
            <a:r>
              <a:rPr sz="1800" b="1" spc="2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ліки»</a:t>
            </a:r>
            <a:r>
              <a:rPr sz="1800" b="1" spc="2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–</a:t>
            </a:r>
            <a:r>
              <a:rPr sz="1800" b="1" spc="2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це</a:t>
            </a:r>
            <a:r>
              <a:rPr sz="1800" b="1" spc="2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урядова</a:t>
            </a:r>
            <a:r>
              <a:rPr sz="1800" b="1" spc="2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програма</a:t>
            </a:r>
            <a:r>
              <a:rPr sz="1800" b="1" spc="2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забезпечення</a:t>
            </a:r>
            <a:r>
              <a:rPr sz="1800" b="1" spc="2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кожного</a:t>
            </a:r>
            <a:r>
              <a:rPr sz="1800" b="1" spc="2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громадянина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України</a:t>
            </a:r>
            <a:r>
              <a:rPr sz="1800" b="1" spc="9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необхідними</a:t>
            </a:r>
            <a:r>
              <a:rPr sz="1800" b="1" spc="9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ЛЗ,</a:t>
            </a:r>
            <a:r>
              <a:rPr sz="1800" b="1" spc="10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які</a:t>
            </a:r>
            <a:r>
              <a:rPr sz="1800" b="1" spc="10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покращать</a:t>
            </a:r>
            <a:r>
              <a:rPr sz="1800" b="1" spc="10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якість</a:t>
            </a:r>
            <a:r>
              <a:rPr sz="1800" b="1" spc="9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його</a:t>
            </a:r>
            <a:r>
              <a:rPr sz="1800" b="1" spc="9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життя,</a:t>
            </a:r>
            <a:r>
              <a:rPr sz="1800" b="1" spc="10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зможуть</a:t>
            </a:r>
            <a:r>
              <a:rPr sz="1800" b="1" spc="9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запобігти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виникненню</a:t>
            </a:r>
            <a:r>
              <a:rPr sz="18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ускладнень</a:t>
            </a:r>
            <a:r>
              <a:rPr sz="18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та</a:t>
            </a:r>
            <a:r>
              <a:rPr sz="1800" b="1" spc="-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передчасної</a:t>
            </a:r>
            <a:r>
              <a:rPr sz="1800" b="1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смертності</a:t>
            </a:r>
            <a:endParaRPr sz="1800">
              <a:latin typeface="Arial"/>
              <a:cs typeface="Arial"/>
            </a:endParaRPr>
          </a:p>
          <a:p>
            <a:pPr marL="913130" marR="489584">
              <a:lnSpc>
                <a:spcPct val="100000"/>
              </a:lnSpc>
              <a:spcBef>
                <a:spcPts val="203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Програма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«Доступні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ліки»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охоплює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3</a:t>
            </a:r>
            <a:r>
              <a:rPr sz="18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види</a:t>
            </a:r>
            <a:r>
              <a:rPr sz="180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нозологій:</a:t>
            </a:r>
            <a:r>
              <a:rPr sz="1800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серцево-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судинні захворювання,</a:t>
            </a:r>
            <a:r>
              <a:rPr sz="1800" b="1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діабет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ІІ</a:t>
            </a:r>
            <a:r>
              <a:rPr sz="1800" b="1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типу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та</a:t>
            </a:r>
            <a:r>
              <a:rPr sz="1800" b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бронхіальну</a:t>
            </a:r>
            <a:r>
              <a:rPr sz="1800" b="1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астму.</a:t>
            </a:r>
            <a:endParaRPr sz="1800">
              <a:latin typeface="Arial"/>
              <a:cs typeface="Arial"/>
            </a:endParaRPr>
          </a:p>
          <a:p>
            <a:pPr marL="1198880" marR="633095">
              <a:lnSpc>
                <a:spcPct val="100000"/>
              </a:lnSpc>
              <a:spcBef>
                <a:spcPts val="1920"/>
              </a:spcBef>
            </a:pP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Реєстр</a:t>
            </a:r>
            <a:r>
              <a:rPr sz="1800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sz="18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що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входять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до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програми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реімбурсації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(відшкодування вартості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ліків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державою),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налічує</a:t>
            </a:r>
            <a:r>
              <a:rPr sz="18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239</a:t>
            </a:r>
            <a:r>
              <a:rPr sz="18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sz="18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34</a:t>
            </a: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яких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пацієнтів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є </a:t>
            </a:r>
            <a:r>
              <a:rPr sz="1800" spc="-10" dirty="0">
                <a:solidFill>
                  <a:srgbClr val="BF0000"/>
                </a:solidFill>
                <a:latin typeface="Arial"/>
                <a:cs typeface="Arial"/>
              </a:rPr>
              <a:t>безкоштовними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.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інші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препарати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пацієнту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доплачує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різницю,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зазначену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в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Реєстрі.</a:t>
            </a:r>
            <a:endParaRPr sz="1800">
              <a:latin typeface="Arial"/>
              <a:cs typeface="Arial"/>
            </a:endParaRPr>
          </a:p>
          <a:p>
            <a:pPr marL="1198880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Кожна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третя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аптека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бере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участь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у</a:t>
            </a:r>
            <a:r>
              <a:rPr sz="1800" spc="-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програмі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–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нині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їх</a:t>
            </a:r>
            <a:r>
              <a:rPr sz="1800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6</a:t>
            </a:r>
            <a:r>
              <a:rPr sz="18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F0000"/>
                </a:solidFill>
                <a:latin typeface="Arial"/>
                <a:cs typeface="Arial"/>
              </a:rPr>
              <a:t>744.</a:t>
            </a:r>
            <a:endParaRPr sz="1800">
              <a:latin typeface="Arial"/>
              <a:cs typeface="Arial"/>
            </a:endParaRPr>
          </a:p>
          <a:p>
            <a:pPr marL="1198880" marR="734695">
              <a:lnSpc>
                <a:spcPct val="100000"/>
              </a:lnSpc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8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місяців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роботи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програми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пацієнти</a:t>
            </a:r>
            <a:r>
              <a:rPr sz="1800" spc="-2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отримали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ліки</a:t>
            </a:r>
            <a:r>
              <a:rPr sz="18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майже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</a:t>
            </a:r>
            <a:r>
              <a:rPr sz="1800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BF0000"/>
                </a:solidFill>
                <a:latin typeface="Arial"/>
                <a:cs typeface="Arial"/>
              </a:rPr>
              <a:t>12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мільйонами</a:t>
            </a:r>
            <a:r>
              <a:rPr sz="180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рецептів</a:t>
            </a:r>
            <a:r>
              <a:rPr sz="18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на</a:t>
            </a:r>
            <a:r>
              <a:rPr sz="180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суму</a:t>
            </a:r>
            <a:r>
              <a:rPr sz="18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понад</a:t>
            </a:r>
            <a:r>
              <a:rPr sz="180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500</a:t>
            </a:r>
            <a:r>
              <a:rPr sz="180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млн</a:t>
            </a:r>
            <a:r>
              <a:rPr sz="180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F0000"/>
                </a:solidFill>
                <a:latin typeface="Arial"/>
                <a:cs typeface="Arial"/>
              </a:rPr>
              <a:t>грн.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800">
              <a:latin typeface="Arial"/>
              <a:cs typeface="Arial"/>
            </a:endParaRPr>
          </a:p>
          <a:p>
            <a:pPr marL="1271270" marR="586105">
              <a:lnSpc>
                <a:spcPct val="100000"/>
              </a:lnSpc>
              <a:tabLst>
                <a:tab pos="2367280" algn="l"/>
              </a:tabLst>
            </a:pP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У</a:t>
            </a:r>
            <a:r>
              <a:rPr sz="1800" spc="-2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2018</a:t>
            </a:r>
            <a:r>
              <a:rPr sz="1800" spc="-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р.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	буде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введено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BF0000"/>
                </a:solidFill>
                <a:latin typeface="Arial"/>
                <a:cs typeface="Arial"/>
              </a:rPr>
              <a:t>електронну</a:t>
            </a:r>
            <a:r>
              <a:rPr sz="18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F0000"/>
                </a:solidFill>
                <a:latin typeface="Arial"/>
                <a:cs typeface="Arial"/>
              </a:rPr>
              <a:t>звітність</a:t>
            </a:r>
            <a:r>
              <a:rPr sz="18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аптек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і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закладів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охорони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здоров’я</a:t>
            </a:r>
            <a:r>
              <a:rPr sz="1800" spc="-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та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надано</a:t>
            </a:r>
            <a:r>
              <a:rPr sz="1800" spc="-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можливість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реалізовувати</a:t>
            </a:r>
            <a:r>
              <a:rPr sz="1800" spc="-6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залишки</a:t>
            </a:r>
            <a:r>
              <a:rPr sz="18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15155C"/>
                </a:solidFill>
                <a:latin typeface="Arial"/>
                <a:cs typeface="Arial"/>
              </a:rPr>
              <a:t>ЛЗ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за</a:t>
            </a:r>
            <a:r>
              <a:rPr sz="18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цінами</a:t>
            </a:r>
            <a:r>
              <a:rPr sz="18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попереднього</a:t>
            </a:r>
            <a:r>
              <a:rPr sz="18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періоду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протягом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5C"/>
                </a:solidFill>
                <a:latin typeface="Arial"/>
                <a:cs typeface="Arial"/>
              </a:rPr>
              <a:t>30</a:t>
            </a:r>
            <a:r>
              <a:rPr sz="18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5C"/>
                </a:solidFill>
                <a:latin typeface="Arial"/>
                <a:cs typeface="Arial"/>
              </a:rPr>
              <a:t>днів.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1989734"/>
            <a:ext cx="899160" cy="647700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0" y="4221124"/>
            <a:ext cx="1151890" cy="2028189"/>
            <a:chOff x="0" y="4221124"/>
            <a:chExt cx="1151890" cy="2028189"/>
          </a:xfrm>
        </p:grpSpPr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9070" y="4221124"/>
              <a:ext cx="972819" cy="61086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5230774"/>
              <a:ext cx="1132840" cy="10185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1209" y="6462674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833081"/>
            <a:ext cx="4436745" cy="5484495"/>
            <a:chOff x="-4762" y="833081"/>
            <a:chExt cx="4436745" cy="54844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58164"/>
              <a:ext cx="4427220" cy="54533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58164"/>
              <a:ext cx="4427220" cy="5454650"/>
            </a:xfrm>
            <a:custGeom>
              <a:avLst/>
              <a:gdLst/>
              <a:ahLst/>
              <a:cxnLst/>
              <a:rect l="l" t="t" r="r" b="b"/>
              <a:pathLst>
                <a:path w="4427220" h="5454650">
                  <a:moveTo>
                    <a:pt x="0" y="5454650"/>
                  </a:moveTo>
                  <a:lnTo>
                    <a:pt x="4427220" y="5454650"/>
                  </a:lnTo>
                  <a:lnTo>
                    <a:pt x="4427220" y="0"/>
                  </a:lnTo>
                  <a:lnTo>
                    <a:pt x="0" y="0"/>
                  </a:lnTo>
                  <a:lnTo>
                    <a:pt x="0" y="54546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858164"/>
              <a:ext cx="4427220" cy="5454650"/>
            </a:xfrm>
            <a:custGeom>
              <a:avLst/>
              <a:gdLst/>
              <a:ahLst/>
              <a:cxnLst/>
              <a:rect l="l" t="t" r="r" b="b"/>
              <a:pathLst>
                <a:path w="4427220" h="5454650">
                  <a:moveTo>
                    <a:pt x="2213610" y="5454650"/>
                  </a:moveTo>
                  <a:lnTo>
                    <a:pt x="0" y="5454650"/>
                  </a:lnTo>
                  <a:lnTo>
                    <a:pt x="0" y="0"/>
                  </a:lnTo>
                  <a:lnTo>
                    <a:pt x="4427220" y="0"/>
                  </a:lnTo>
                  <a:lnTo>
                    <a:pt x="4427220" y="5454650"/>
                  </a:lnTo>
                  <a:lnTo>
                    <a:pt x="2213610" y="54546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7844"/>
              <a:ext cx="4427220" cy="54546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837844"/>
              <a:ext cx="4427220" cy="5454650"/>
            </a:xfrm>
            <a:custGeom>
              <a:avLst/>
              <a:gdLst/>
              <a:ahLst/>
              <a:cxnLst/>
              <a:rect l="l" t="t" r="r" b="b"/>
              <a:pathLst>
                <a:path w="4427220" h="5454650">
                  <a:moveTo>
                    <a:pt x="2213610" y="5454650"/>
                  </a:moveTo>
                  <a:lnTo>
                    <a:pt x="0" y="5454650"/>
                  </a:lnTo>
                  <a:lnTo>
                    <a:pt x="0" y="0"/>
                  </a:lnTo>
                  <a:lnTo>
                    <a:pt x="4427220" y="0"/>
                  </a:lnTo>
                  <a:lnTo>
                    <a:pt x="4427220" y="5454650"/>
                  </a:lnTo>
                  <a:lnTo>
                    <a:pt x="2213610" y="545465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2069" y="869594"/>
            <a:ext cx="3263265" cy="182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132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лікування</a:t>
            </a:r>
            <a:r>
              <a:rPr sz="18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серцево-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судинних</a:t>
            </a:r>
            <a:r>
              <a:rPr sz="1800" b="1" spc="-114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захворювань</a:t>
            </a:r>
            <a:endParaRPr sz="1800">
              <a:latin typeface="Arial"/>
              <a:cs typeface="Arial"/>
            </a:endParaRPr>
          </a:p>
          <a:p>
            <a:pPr marL="465455" indent="-88900">
              <a:lnSpc>
                <a:spcPct val="100000"/>
              </a:lnSpc>
              <a:spcBef>
                <a:spcPts val="1200"/>
              </a:spcBef>
              <a:buSzPct val="94444"/>
              <a:buFont typeface="OpenSymbol"/>
              <a:buChar char="•"/>
              <a:tabLst>
                <a:tab pos="465455" algn="l"/>
              </a:tabLst>
            </a:pPr>
            <a:r>
              <a:rPr sz="1800" b="1" spc="-10" dirty="0">
                <a:latin typeface="Arial"/>
                <a:cs typeface="Arial"/>
              </a:rPr>
              <a:t>Аміодарон</a:t>
            </a:r>
            <a:endParaRPr sz="1800">
              <a:latin typeface="Arial"/>
              <a:cs typeface="Arial"/>
            </a:endParaRPr>
          </a:p>
          <a:p>
            <a:pPr marL="46545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465455" algn="l"/>
              </a:tabLst>
            </a:pPr>
            <a:r>
              <a:rPr sz="1800" b="1" spc="-10" dirty="0">
                <a:latin typeface="Arial"/>
                <a:cs typeface="Arial"/>
              </a:rPr>
              <a:t>Амлодипін</a:t>
            </a:r>
            <a:endParaRPr sz="1800">
              <a:latin typeface="Arial"/>
              <a:cs typeface="Arial"/>
            </a:endParaRPr>
          </a:p>
          <a:p>
            <a:pPr marL="46545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465455" algn="l"/>
              </a:tabLst>
            </a:pPr>
            <a:r>
              <a:rPr sz="1800" b="1" spc="-10" dirty="0">
                <a:latin typeface="Arial"/>
                <a:cs typeface="Arial"/>
              </a:rPr>
              <a:t>Атенолол</a:t>
            </a:r>
            <a:endParaRPr sz="1800">
              <a:latin typeface="Arial"/>
              <a:cs typeface="Arial"/>
            </a:endParaRPr>
          </a:p>
          <a:p>
            <a:pPr marL="46545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465455" algn="l"/>
              </a:tabLst>
            </a:pPr>
            <a:r>
              <a:rPr sz="1800" b="1" spc="-20" dirty="0">
                <a:latin typeface="Arial"/>
                <a:cs typeface="Arial"/>
              </a:rPr>
              <a:t>Бісопролол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0050" y="2667914"/>
            <a:ext cx="2211705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88900">
              <a:lnSpc>
                <a:spcPct val="100000"/>
              </a:lnSpc>
              <a:spcBef>
                <a:spcPts val="100"/>
              </a:spcBef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Верапаміл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35" dirty="0">
                <a:latin typeface="Arial"/>
                <a:cs typeface="Arial"/>
              </a:rPr>
              <a:t>Гідрохлортіазид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Дигоксин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Еналаприл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85" dirty="0">
                <a:latin typeface="Arial"/>
                <a:cs typeface="Arial"/>
              </a:rPr>
              <a:t>Ізосорбіду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динітрат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Карведилол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25" dirty="0">
                <a:latin typeface="Arial"/>
                <a:cs typeface="Arial"/>
              </a:rPr>
              <a:t>Клопідогрель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Лозартан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Метопролол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20" dirty="0">
                <a:latin typeface="Arial"/>
                <a:cs typeface="Arial"/>
              </a:rPr>
              <a:t>Нітрогліцерин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Симвастатин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25" dirty="0">
                <a:latin typeface="Arial"/>
                <a:cs typeface="Arial"/>
              </a:rPr>
              <a:t>Спіронолактон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" dirty="0">
                <a:latin typeface="Arial"/>
                <a:cs typeface="Arial"/>
              </a:rPr>
              <a:t>Фуросемід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22457" y="831811"/>
            <a:ext cx="4186554" cy="5424805"/>
            <a:chOff x="4422457" y="831811"/>
            <a:chExt cx="4186554" cy="54248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7219" y="858164"/>
              <a:ext cx="4175760" cy="53924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427220" y="858164"/>
              <a:ext cx="4177029" cy="5393690"/>
            </a:xfrm>
            <a:custGeom>
              <a:avLst/>
              <a:gdLst/>
              <a:ahLst/>
              <a:cxnLst/>
              <a:rect l="l" t="t" r="r" b="b"/>
              <a:pathLst>
                <a:path w="4177029" h="5393690">
                  <a:moveTo>
                    <a:pt x="0" y="5393690"/>
                  </a:moveTo>
                  <a:lnTo>
                    <a:pt x="4177029" y="5393690"/>
                  </a:lnTo>
                  <a:lnTo>
                    <a:pt x="4177029" y="0"/>
                  </a:lnTo>
                  <a:lnTo>
                    <a:pt x="0" y="0"/>
                  </a:lnTo>
                  <a:lnTo>
                    <a:pt x="0" y="53936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27220" y="856894"/>
              <a:ext cx="4177029" cy="5394960"/>
            </a:xfrm>
            <a:custGeom>
              <a:avLst/>
              <a:gdLst/>
              <a:ahLst/>
              <a:cxnLst/>
              <a:rect l="l" t="t" r="r" b="b"/>
              <a:pathLst>
                <a:path w="4177029" h="5394960">
                  <a:moveTo>
                    <a:pt x="2087879" y="5394960"/>
                  </a:moveTo>
                  <a:lnTo>
                    <a:pt x="0" y="5394960"/>
                  </a:lnTo>
                  <a:lnTo>
                    <a:pt x="0" y="0"/>
                  </a:lnTo>
                  <a:lnTo>
                    <a:pt x="4177029" y="0"/>
                  </a:lnTo>
                  <a:lnTo>
                    <a:pt x="4177029" y="5394960"/>
                  </a:lnTo>
                  <a:lnTo>
                    <a:pt x="2087879" y="53949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7219" y="837844"/>
              <a:ext cx="4175760" cy="539242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427220" y="836574"/>
              <a:ext cx="4177029" cy="5394960"/>
            </a:xfrm>
            <a:custGeom>
              <a:avLst/>
              <a:gdLst/>
              <a:ahLst/>
              <a:cxnLst/>
              <a:rect l="l" t="t" r="r" b="b"/>
              <a:pathLst>
                <a:path w="4177029" h="5394960">
                  <a:moveTo>
                    <a:pt x="2087879" y="5394960"/>
                  </a:moveTo>
                  <a:lnTo>
                    <a:pt x="0" y="5394960"/>
                  </a:lnTo>
                  <a:lnTo>
                    <a:pt x="0" y="0"/>
                  </a:lnTo>
                  <a:lnTo>
                    <a:pt x="4177029" y="0"/>
                  </a:lnTo>
                  <a:lnTo>
                    <a:pt x="4177029" y="5394960"/>
                  </a:lnTo>
                  <a:lnTo>
                    <a:pt x="2087879" y="539496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36770" y="869594"/>
            <a:ext cx="3235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лікування</a:t>
            </a:r>
            <a:r>
              <a:rPr sz="18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цукрового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04690" y="1143914"/>
            <a:ext cx="16408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діабету</a:t>
            </a:r>
            <a:r>
              <a:rPr sz="18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II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BF0000"/>
                </a:solidFill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7270" y="1692554"/>
            <a:ext cx="2578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88900">
              <a:lnSpc>
                <a:spcPct val="100000"/>
              </a:lnSpc>
              <a:spcBef>
                <a:spcPts val="100"/>
              </a:spcBef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0" dirty="0">
                <a:latin typeface="Arial"/>
                <a:cs typeface="Arial"/>
              </a:rPr>
              <a:t>Гліклазид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(Gliclazide)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90" dirty="0">
                <a:latin typeface="Arial"/>
                <a:cs typeface="Arial"/>
              </a:rPr>
              <a:t>Метформін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(Metformin)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79290" y="2241194"/>
            <a:ext cx="37903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66040" indent="132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r>
              <a:rPr sz="1800" b="1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F0000"/>
                </a:solidFill>
                <a:latin typeface="Arial"/>
                <a:cs typeface="Arial"/>
              </a:rPr>
              <a:t>лікування</a:t>
            </a:r>
            <a:r>
              <a:rPr sz="18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бронхіальної астми</a:t>
            </a:r>
            <a:endParaRPr sz="1800">
              <a:latin typeface="Arial"/>
              <a:cs typeface="Arial"/>
            </a:endParaRPr>
          </a:p>
          <a:p>
            <a:pPr marL="46545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465455" algn="l"/>
              </a:tabLst>
            </a:pPr>
            <a:r>
              <a:rPr sz="1800" b="1" spc="-95" dirty="0">
                <a:latin typeface="Arial"/>
                <a:cs typeface="Arial"/>
              </a:rPr>
              <a:t>Беклометазон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(Beclometasone)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27270" y="3064154"/>
            <a:ext cx="2941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88900">
              <a:lnSpc>
                <a:spcPct val="100000"/>
              </a:lnSpc>
              <a:spcBef>
                <a:spcPts val="100"/>
              </a:spcBef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5" dirty="0">
                <a:latin typeface="Arial"/>
                <a:cs typeface="Arial"/>
              </a:rPr>
              <a:t>Будесонід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(Budesonide)</a:t>
            </a:r>
            <a:endParaRPr sz="1800">
              <a:latin typeface="Arial"/>
              <a:cs typeface="Arial"/>
            </a:endParaRPr>
          </a:p>
          <a:p>
            <a:pPr marL="117475" indent="-88900">
              <a:lnSpc>
                <a:spcPct val="100000"/>
              </a:lnSpc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95" dirty="0">
                <a:latin typeface="Arial"/>
                <a:cs typeface="Arial"/>
              </a:rPr>
              <a:t>Сальбутамол</a:t>
            </a:r>
            <a:r>
              <a:rPr sz="1800" b="1" spc="60" dirty="0">
                <a:latin typeface="Arial"/>
                <a:cs typeface="Arial"/>
              </a:rPr>
              <a:t> </a:t>
            </a:r>
            <a:r>
              <a:rPr sz="1800" b="1" spc="-35" dirty="0">
                <a:latin typeface="Arial"/>
                <a:cs typeface="Arial"/>
              </a:rPr>
              <a:t>(Salbutamol)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914"/>
            <a:ext cx="8962390" cy="764540"/>
          </a:xfrm>
          <a:custGeom>
            <a:avLst/>
            <a:gdLst/>
            <a:ahLst/>
            <a:cxnLst/>
            <a:rect l="l" t="t" r="r" b="b"/>
            <a:pathLst>
              <a:path w="8962390" h="764540">
                <a:moveTo>
                  <a:pt x="8962390" y="0"/>
                </a:moveTo>
                <a:lnTo>
                  <a:pt x="0" y="0"/>
                </a:lnTo>
                <a:lnTo>
                  <a:pt x="0" y="764539"/>
                </a:lnTo>
                <a:lnTo>
                  <a:pt x="4481830" y="764539"/>
                </a:lnTo>
                <a:lnTo>
                  <a:pt x="8962390" y="764539"/>
                </a:lnTo>
                <a:lnTo>
                  <a:pt x="8962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0" y="914"/>
            <a:ext cx="8962390" cy="755335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130040" marR="288925" indent="-3843020">
              <a:lnSpc>
                <a:spcPct val="100000"/>
              </a:lnSpc>
              <a:spcBef>
                <a:spcPts val="130"/>
              </a:spcBef>
            </a:pPr>
            <a:r>
              <a:rPr sz="2400" dirty="0">
                <a:solidFill>
                  <a:srgbClr val="BF0000"/>
                </a:solidFill>
              </a:rPr>
              <a:t>Перелік</a:t>
            </a:r>
            <a:r>
              <a:rPr sz="2400" spc="-6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ЛЗ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за</a:t>
            </a:r>
            <a:r>
              <a:rPr sz="2400" spc="-50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МНН,</a:t>
            </a:r>
            <a:r>
              <a:rPr sz="2400" spc="-45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що</a:t>
            </a:r>
            <a:r>
              <a:rPr sz="2400" spc="-50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входять</a:t>
            </a:r>
            <a:r>
              <a:rPr sz="2400" spc="-50" dirty="0">
                <a:solidFill>
                  <a:srgbClr val="BF0000"/>
                </a:solidFill>
              </a:rPr>
              <a:t> </a:t>
            </a:r>
            <a:r>
              <a:rPr sz="2400" dirty="0">
                <a:solidFill>
                  <a:srgbClr val="BF0000"/>
                </a:solidFill>
              </a:rPr>
              <a:t>до</a:t>
            </a:r>
            <a:r>
              <a:rPr sz="2400" spc="-60" dirty="0">
                <a:solidFill>
                  <a:srgbClr val="BF0000"/>
                </a:solidFill>
              </a:rPr>
              <a:t> </a:t>
            </a:r>
            <a:r>
              <a:rPr sz="2400" dirty="0" err="1">
                <a:solidFill>
                  <a:srgbClr val="BF0000"/>
                </a:solidFill>
              </a:rPr>
              <a:t>програми</a:t>
            </a:r>
            <a:r>
              <a:rPr sz="2400" spc="-55" dirty="0">
                <a:solidFill>
                  <a:srgbClr val="BF0000"/>
                </a:solidFill>
              </a:rPr>
              <a:t> </a:t>
            </a:r>
            <a:r>
              <a:rPr lang="uk-UA" sz="2400" spc="-55" dirty="0" smtClean="0">
                <a:solidFill>
                  <a:srgbClr val="BF0000"/>
                </a:solidFill>
              </a:rPr>
              <a:t>«Доступні ліки»</a:t>
            </a:r>
            <a:endParaRPr sz="2400" dirty="0"/>
          </a:p>
        </p:txBody>
      </p:sp>
      <p:sp>
        <p:nvSpPr>
          <p:cNvPr id="24" name="object 24"/>
          <p:cNvSpPr/>
          <p:nvPr/>
        </p:nvSpPr>
        <p:spPr>
          <a:xfrm>
            <a:off x="2771139" y="2708554"/>
            <a:ext cx="1369060" cy="792480"/>
          </a:xfrm>
          <a:custGeom>
            <a:avLst/>
            <a:gdLst/>
            <a:ahLst/>
            <a:cxnLst/>
            <a:rect l="l" t="t" r="r" b="b"/>
            <a:pathLst>
              <a:path w="1369060" h="792479">
                <a:moveTo>
                  <a:pt x="1369060" y="0"/>
                </a:moveTo>
                <a:lnTo>
                  <a:pt x="0" y="0"/>
                </a:lnTo>
                <a:lnTo>
                  <a:pt x="0" y="792479"/>
                </a:lnTo>
                <a:lnTo>
                  <a:pt x="684530" y="792479"/>
                </a:lnTo>
                <a:lnTo>
                  <a:pt x="1369060" y="792479"/>
                </a:lnTo>
                <a:lnTo>
                  <a:pt x="13690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771139" y="2708554"/>
            <a:ext cx="1369060" cy="79248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425450" marR="214629" indent="-201930">
              <a:lnSpc>
                <a:spcPct val="100000"/>
              </a:lnSpc>
              <a:spcBef>
                <a:spcPts val="359"/>
              </a:spcBef>
            </a:pP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17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ЛЗ</a:t>
            </a:r>
            <a:r>
              <a:rPr sz="1800" b="1" spc="-1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15155C"/>
                </a:solidFill>
                <a:latin typeface="Arial"/>
                <a:cs typeface="Arial"/>
              </a:rPr>
              <a:t>за </a:t>
            </a:r>
            <a:r>
              <a:rPr sz="1800" b="1" spc="-25" dirty="0">
                <a:solidFill>
                  <a:srgbClr val="15155C"/>
                </a:solidFill>
                <a:latin typeface="Arial"/>
                <a:cs typeface="Arial"/>
              </a:rPr>
              <a:t>МНН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046287" y="1329016"/>
            <a:ext cx="6931659" cy="1981200"/>
            <a:chOff x="2046287" y="1329016"/>
            <a:chExt cx="6931659" cy="1981200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1050" y="2944774"/>
              <a:ext cx="647700" cy="3606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051050" y="3034944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h="180339">
                  <a:moveTo>
                    <a:pt x="0" y="0"/>
                  </a:moveTo>
                  <a:lnTo>
                    <a:pt x="0" y="1803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51050" y="2944774"/>
              <a:ext cx="648970" cy="360680"/>
            </a:xfrm>
            <a:custGeom>
              <a:avLst/>
              <a:gdLst/>
              <a:ahLst/>
              <a:cxnLst/>
              <a:rect l="l" t="t" r="r" b="b"/>
              <a:pathLst>
                <a:path w="648969" h="360679">
                  <a:moveTo>
                    <a:pt x="0" y="90170"/>
                  </a:moveTo>
                  <a:lnTo>
                    <a:pt x="468630" y="90170"/>
                  </a:lnTo>
                  <a:lnTo>
                    <a:pt x="468630" y="0"/>
                  </a:lnTo>
                  <a:lnTo>
                    <a:pt x="648969" y="180340"/>
                  </a:lnTo>
                  <a:lnTo>
                    <a:pt x="468630" y="360680"/>
                  </a:lnTo>
                  <a:lnTo>
                    <a:pt x="468630" y="270510"/>
                  </a:lnTo>
                  <a:lnTo>
                    <a:pt x="0" y="270510"/>
                  </a:lnTo>
                  <a:lnTo>
                    <a:pt x="0" y="9017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46376" y="2940113"/>
              <a:ext cx="658495" cy="370205"/>
            </a:xfrm>
            <a:custGeom>
              <a:avLst/>
              <a:gdLst/>
              <a:ahLst/>
              <a:cxnLst/>
              <a:rect l="l" t="t" r="r" b="b"/>
              <a:pathLst>
                <a:path w="658494" h="3702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8494" h="370204">
                  <a:moveTo>
                    <a:pt x="658304" y="365340"/>
                  </a:moveTo>
                  <a:lnTo>
                    <a:pt x="656945" y="362038"/>
                  </a:lnTo>
                  <a:lnTo>
                    <a:pt x="653643" y="360680"/>
                  </a:lnTo>
                  <a:lnTo>
                    <a:pt x="650328" y="362038"/>
                  </a:lnTo>
                  <a:lnTo>
                    <a:pt x="648970" y="365340"/>
                  </a:lnTo>
                  <a:lnTo>
                    <a:pt x="650328" y="368655"/>
                  </a:lnTo>
                  <a:lnTo>
                    <a:pt x="653643" y="370014"/>
                  </a:lnTo>
                  <a:lnTo>
                    <a:pt x="656945" y="368655"/>
                  </a:lnTo>
                  <a:lnTo>
                    <a:pt x="658304" y="36534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1050" y="2925724"/>
              <a:ext cx="647700" cy="35940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051050" y="2925724"/>
              <a:ext cx="648970" cy="359410"/>
            </a:xfrm>
            <a:custGeom>
              <a:avLst/>
              <a:gdLst/>
              <a:ahLst/>
              <a:cxnLst/>
              <a:rect l="l" t="t" r="r" b="b"/>
              <a:pathLst>
                <a:path w="648969" h="359410">
                  <a:moveTo>
                    <a:pt x="0" y="88900"/>
                  </a:moveTo>
                  <a:lnTo>
                    <a:pt x="468630" y="88900"/>
                  </a:lnTo>
                  <a:lnTo>
                    <a:pt x="468630" y="0"/>
                  </a:lnTo>
                  <a:lnTo>
                    <a:pt x="648969" y="179070"/>
                  </a:lnTo>
                  <a:lnTo>
                    <a:pt x="468630" y="359410"/>
                  </a:lnTo>
                  <a:lnTo>
                    <a:pt x="468630" y="269240"/>
                  </a:lnTo>
                  <a:lnTo>
                    <a:pt x="0" y="269240"/>
                  </a:lnTo>
                  <a:lnTo>
                    <a:pt x="0" y="889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46376" y="2921063"/>
              <a:ext cx="658495" cy="368935"/>
            </a:xfrm>
            <a:custGeom>
              <a:avLst/>
              <a:gdLst/>
              <a:ahLst/>
              <a:cxnLst/>
              <a:rect l="l" t="t" r="r" b="b"/>
              <a:pathLst>
                <a:path w="658494" h="36893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8494" h="368935">
                  <a:moveTo>
                    <a:pt x="658304" y="364070"/>
                  </a:moveTo>
                  <a:lnTo>
                    <a:pt x="656945" y="360768"/>
                  </a:lnTo>
                  <a:lnTo>
                    <a:pt x="653643" y="359410"/>
                  </a:lnTo>
                  <a:lnTo>
                    <a:pt x="650328" y="360768"/>
                  </a:lnTo>
                  <a:lnTo>
                    <a:pt x="648970" y="364070"/>
                  </a:lnTo>
                  <a:lnTo>
                    <a:pt x="650328" y="367385"/>
                  </a:lnTo>
                  <a:lnTo>
                    <a:pt x="653643" y="368744"/>
                  </a:lnTo>
                  <a:lnTo>
                    <a:pt x="656945" y="367385"/>
                  </a:lnTo>
                  <a:lnTo>
                    <a:pt x="658304" y="36407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76209" y="1342034"/>
              <a:ext cx="1188720" cy="791210"/>
            </a:xfrm>
            <a:custGeom>
              <a:avLst/>
              <a:gdLst/>
              <a:ahLst/>
              <a:cxnLst/>
              <a:rect l="l" t="t" r="r" b="b"/>
              <a:pathLst>
                <a:path w="1188720" h="791210">
                  <a:moveTo>
                    <a:pt x="1188720" y="0"/>
                  </a:moveTo>
                  <a:lnTo>
                    <a:pt x="0" y="0"/>
                  </a:lnTo>
                  <a:lnTo>
                    <a:pt x="0" y="791210"/>
                  </a:lnTo>
                  <a:lnTo>
                    <a:pt x="594360" y="791210"/>
                  </a:lnTo>
                  <a:lnTo>
                    <a:pt x="1188720" y="791210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76209" y="1342034"/>
              <a:ext cx="1188720" cy="791210"/>
            </a:xfrm>
            <a:custGeom>
              <a:avLst/>
              <a:gdLst/>
              <a:ahLst/>
              <a:cxnLst/>
              <a:rect l="l" t="t" r="r" b="b"/>
              <a:pathLst>
                <a:path w="1188720" h="791210">
                  <a:moveTo>
                    <a:pt x="594360" y="791210"/>
                  </a:moveTo>
                  <a:lnTo>
                    <a:pt x="0" y="791210"/>
                  </a:lnTo>
                  <a:lnTo>
                    <a:pt x="0" y="0"/>
                  </a:lnTo>
                  <a:lnTo>
                    <a:pt x="1188720" y="0"/>
                  </a:lnTo>
                  <a:lnTo>
                    <a:pt x="1188720" y="791210"/>
                  </a:lnTo>
                  <a:lnTo>
                    <a:pt x="594360" y="79121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827270" y="1418234"/>
            <a:ext cx="39801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88900">
              <a:lnSpc>
                <a:spcPct val="100000"/>
              </a:lnSpc>
              <a:spcBef>
                <a:spcPts val="100"/>
              </a:spcBef>
              <a:buSzPct val="94444"/>
              <a:buFont typeface="OpenSymbol"/>
              <a:buChar char="•"/>
              <a:tabLst>
                <a:tab pos="117475" algn="l"/>
              </a:tabLst>
            </a:pPr>
            <a:r>
              <a:rPr sz="1800" b="1" spc="-100" dirty="0">
                <a:latin typeface="Arial"/>
                <a:cs typeface="Arial"/>
              </a:rPr>
              <a:t>Глібенкламід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70" dirty="0">
                <a:latin typeface="Arial"/>
                <a:cs typeface="Arial"/>
              </a:rPr>
              <a:t>(Glibenclamide)</a:t>
            </a:r>
            <a:r>
              <a:rPr sz="2700" b="1" spc="-104" baseline="10802" dirty="0">
                <a:solidFill>
                  <a:srgbClr val="15155C"/>
                </a:solidFill>
                <a:latin typeface="Arial"/>
                <a:cs typeface="Arial"/>
              </a:rPr>
              <a:t>3</a:t>
            </a:r>
            <a:r>
              <a:rPr sz="2700" b="1" spc="15" baseline="10802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700" b="1" baseline="10802" dirty="0">
                <a:solidFill>
                  <a:srgbClr val="15155C"/>
                </a:solidFill>
                <a:latin typeface="Arial"/>
                <a:cs typeface="Arial"/>
              </a:rPr>
              <a:t>ЛЗ</a:t>
            </a:r>
            <a:r>
              <a:rPr sz="2700" b="1" spc="15" baseline="10802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2700" b="1" spc="-37" baseline="10802" dirty="0">
                <a:solidFill>
                  <a:srgbClr val="15155C"/>
                </a:solidFill>
                <a:latin typeface="Arial"/>
                <a:cs typeface="Arial"/>
              </a:rPr>
              <a:t>за</a:t>
            </a:r>
            <a:endParaRPr sz="2700" baseline="10802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97519" y="1648104"/>
            <a:ext cx="546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15155C"/>
                </a:solidFill>
                <a:latin typeface="Arial"/>
                <a:cs typeface="Arial"/>
              </a:rPr>
              <a:t>МНН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872412" y="3056216"/>
            <a:ext cx="1105535" cy="817244"/>
            <a:chOff x="7872412" y="3056216"/>
            <a:chExt cx="1105535" cy="817244"/>
          </a:xfrm>
        </p:grpSpPr>
        <p:sp>
          <p:nvSpPr>
            <p:cNvPr id="39" name="object 39"/>
            <p:cNvSpPr/>
            <p:nvPr/>
          </p:nvSpPr>
          <p:spPr>
            <a:xfrm>
              <a:off x="7885429" y="3069234"/>
              <a:ext cx="1079500" cy="791210"/>
            </a:xfrm>
            <a:custGeom>
              <a:avLst/>
              <a:gdLst/>
              <a:ahLst/>
              <a:cxnLst/>
              <a:rect l="l" t="t" r="r" b="b"/>
              <a:pathLst>
                <a:path w="1079500" h="791210">
                  <a:moveTo>
                    <a:pt x="1079500" y="0"/>
                  </a:moveTo>
                  <a:lnTo>
                    <a:pt x="0" y="0"/>
                  </a:lnTo>
                  <a:lnTo>
                    <a:pt x="0" y="791210"/>
                  </a:lnTo>
                  <a:lnTo>
                    <a:pt x="539750" y="791210"/>
                  </a:lnTo>
                  <a:lnTo>
                    <a:pt x="1079500" y="791210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85429" y="3069234"/>
              <a:ext cx="1079500" cy="791210"/>
            </a:xfrm>
            <a:custGeom>
              <a:avLst/>
              <a:gdLst/>
              <a:ahLst/>
              <a:cxnLst/>
              <a:rect l="l" t="t" r="r" b="b"/>
              <a:pathLst>
                <a:path w="1079500" h="791210">
                  <a:moveTo>
                    <a:pt x="539750" y="791210"/>
                  </a:moveTo>
                  <a:lnTo>
                    <a:pt x="0" y="791210"/>
                  </a:lnTo>
                  <a:lnTo>
                    <a:pt x="0" y="0"/>
                  </a:lnTo>
                  <a:lnTo>
                    <a:pt x="1079500" y="0"/>
                  </a:lnTo>
                  <a:lnTo>
                    <a:pt x="1079500" y="791210"/>
                  </a:lnTo>
                  <a:lnTo>
                    <a:pt x="539750" y="791210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014969" y="3100984"/>
            <a:ext cx="821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716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3</a:t>
            </a:r>
            <a:r>
              <a:rPr sz="1800" b="1" spc="-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5C"/>
                </a:solidFill>
                <a:latin typeface="Arial"/>
                <a:cs typeface="Arial"/>
              </a:rPr>
              <a:t>ЛЗ</a:t>
            </a:r>
            <a:r>
              <a:rPr sz="1800" b="1" spc="-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15155C"/>
                </a:solidFill>
                <a:latin typeface="Arial"/>
                <a:cs typeface="Arial"/>
              </a:rPr>
              <a:t>за </a:t>
            </a:r>
            <a:r>
              <a:rPr sz="1800" b="1" spc="-25" dirty="0">
                <a:solidFill>
                  <a:srgbClr val="15155C"/>
                </a:solidFill>
                <a:latin typeface="Arial"/>
                <a:cs typeface="Arial"/>
              </a:rPr>
              <a:t>МНН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159397" y="3064561"/>
            <a:ext cx="657225" cy="390525"/>
            <a:chOff x="7159397" y="3064561"/>
            <a:chExt cx="657225" cy="390525"/>
          </a:xfrm>
        </p:grpSpPr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64070" y="3089554"/>
              <a:ext cx="647700" cy="36067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164070" y="3179724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h="180339">
                  <a:moveTo>
                    <a:pt x="0" y="0"/>
                  </a:moveTo>
                  <a:lnTo>
                    <a:pt x="0" y="1803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64070" y="3089554"/>
              <a:ext cx="647700" cy="360680"/>
            </a:xfrm>
            <a:custGeom>
              <a:avLst/>
              <a:gdLst/>
              <a:ahLst/>
              <a:cxnLst/>
              <a:rect l="l" t="t" r="r" b="b"/>
              <a:pathLst>
                <a:path w="647700" h="360679">
                  <a:moveTo>
                    <a:pt x="0" y="90169"/>
                  </a:moveTo>
                  <a:lnTo>
                    <a:pt x="467359" y="90169"/>
                  </a:lnTo>
                  <a:lnTo>
                    <a:pt x="467359" y="0"/>
                  </a:lnTo>
                  <a:lnTo>
                    <a:pt x="647700" y="180339"/>
                  </a:lnTo>
                  <a:lnTo>
                    <a:pt x="467359" y="360679"/>
                  </a:lnTo>
                  <a:lnTo>
                    <a:pt x="467359" y="270510"/>
                  </a:lnTo>
                  <a:lnTo>
                    <a:pt x="0" y="270510"/>
                  </a:lnTo>
                  <a:lnTo>
                    <a:pt x="0" y="9016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59396" y="3084893"/>
              <a:ext cx="657225" cy="370205"/>
            </a:xfrm>
            <a:custGeom>
              <a:avLst/>
              <a:gdLst/>
              <a:ahLst/>
              <a:cxnLst/>
              <a:rect l="l" t="t" r="r" b="b"/>
              <a:pathLst>
                <a:path w="657225" h="3702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7225" h="370204">
                  <a:moveTo>
                    <a:pt x="657034" y="365340"/>
                  </a:moveTo>
                  <a:lnTo>
                    <a:pt x="655675" y="362038"/>
                  </a:lnTo>
                  <a:lnTo>
                    <a:pt x="652373" y="360680"/>
                  </a:lnTo>
                  <a:lnTo>
                    <a:pt x="649058" y="362038"/>
                  </a:lnTo>
                  <a:lnTo>
                    <a:pt x="647700" y="365340"/>
                  </a:lnTo>
                  <a:lnTo>
                    <a:pt x="649058" y="368655"/>
                  </a:lnTo>
                  <a:lnTo>
                    <a:pt x="652373" y="370014"/>
                  </a:lnTo>
                  <a:lnTo>
                    <a:pt x="655675" y="368655"/>
                  </a:lnTo>
                  <a:lnTo>
                    <a:pt x="657034" y="36534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64070" y="3069234"/>
              <a:ext cx="647700" cy="35941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64070" y="3069234"/>
              <a:ext cx="647700" cy="360680"/>
            </a:xfrm>
            <a:custGeom>
              <a:avLst/>
              <a:gdLst/>
              <a:ahLst/>
              <a:cxnLst/>
              <a:rect l="l" t="t" r="r" b="b"/>
              <a:pathLst>
                <a:path w="647700" h="360679">
                  <a:moveTo>
                    <a:pt x="0" y="90170"/>
                  </a:moveTo>
                  <a:lnTo>
                    <a:pt x="467359" y="90170"/>
                  </a:lnTo>
                  <a:lnTo>
                    <a:pt x="467359" y="0"/>
                  </a:lnTo>
                  <a:lnTo>
                    <a:pt x="647700" y="180339"/>
                  </a:lnTo>
                  <a:lnTo>
                    <a:pt x="467359" y="360680"/>
                  </a:lnTo>
                  <a:lnTo>
                    <a:pt x="467359" y="270510"/>
                  </a:lnTo>
                  <a:lnTo>
                    <a:pt x="0" y="270510"/>
                  </a:lnTo>
                  <a:lnTo>
                    <a:pt x="0" y="9017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59396" y="3064573"/>
              <a:ext cx="657225" cy="370205"/>
            </a:xfrm>
            <a:custGeom>
              <a:avLst/>
              <a:gdLst/>
              <a:ahLst/>
              <a:cxnLst/>
              <a:rect l="l" t="t" r="r" b="b"/>
              <a:pathLst>
                <a:path w="657225" h="3702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7225" h="370204">
                  <a:moveTo>
                    <a:pt x="657034" y="365340"/>
                  </a:moveTo>
                  <a:lnTo>
                    <a:pt x="655675" y="362038"/>
                  </a:lnTo>
                  <a:lnTo>
                    <a:pt x="652373" y="360680"/>
                  </a:lnTo>
                  <a:lnTo>
                    <a:pt x="649058" y="362038"/>
                  </a:lnTo>
                  <a:lnTo>
                    <a:pt x="647700" y="365340"/>
                  </a:lnTo>
                  <a:lnTo>
                    <a:pt x="649058" y="368655"/>
                  </a:lnTo>
                  <a:lnTo>
                    <a:pt x="652373" y="370014"/>
                  </a:lnTo>
                  <a:lnTo>
                    <a:pt x="655675" y="368655"/>
                  </a:lnTo>
                  <a:lnTo>
                    <a:pt x="657034" y="36534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7088277" y="1696771"/>
            <a:ext cx="657225" cy="389255"/>
            <a:chOff x="7088277" y="1696771"/>
            <a:chExt cx="657225" cy="389255"/>
          </a:xfrm>
        </p:grpSpPr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92949" y="1721764"/>
              <a:ext cx="647700" cy="35940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092949" y="1721764"/>
              <a:ext cx="468630" cy="269240"/>
            </a:xfrm>
            <a:custGeom>
              <a:avLst/>
              <a:gdLst/>
              <a:ahLst/>
              <a:cxnLst/>
              <a:rect l="l" t="t" r="r" b="b"/>
              <a:pathLst>
                <a:path w="468629" h="269239">
                  <a:moveTo>
                    <a:pt x="468629" y="0"/>
                  </a:moveTo>
                  <a:lnTo>
                    <a:pt x="467359" y="0"/>
                  </a:lnTo>
                </a:path>
                <a:path w="468629" h="269239">
                  <a:moveTo>
                    <a:pt x="0" y="88900"/>
                  </a:moveTo>
                  <a:lnTo>
                    <a:pt x="0" y="2692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92949" y="1721764"/>
              <a:ext cx="647700" cy="359410"/>
            </a:xfrm>
            <a:custGeom>
              <a:avLst/>
              <a:gdLst/>
              <a:ahLst/>
              <a:cxnLst/>
              <a:rect l="l" t="t" r="r" b="b"/>
              <a:pathLst>
                <a:path w="647700" h="359410">
                  <a:moveTo>
                    <a:pt x="0" y="90169"/>
                  </a:moveTo>
                  <a:lnTo>
                    <a:pt x="467359" y="90169"/>
                  </a:lnTo>
                  <a:lnTo>
                    <a:pt x="467359" y="0"/>
                  </a:lnTo>
                  <a:lnTo>
                    <a:pt x="647700" y="179069"/>
                  </a:lnTo>
                  <a:lnTo>
                    <a:pt x="467359" y="359409"/>
                  </a:lnTo>
                  <a:lnTo>
                    <a:pt x="467359" y="269239"/>
                  </a:lnTo>
                  <a:lnTo>
                    <a:pt x="0" y="269239"/>
                  </a:lnTo>
                  <a:lnTo>
                    <a:pt x="0" y="9016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88276" y="1717103"/>
              <a:ext cx="657225" cy="368935"/>
            </a:xfrm>
            <a:custGeom>
              <a:avLst/>
              <a:gdLst/>
              <a:ahLst/>
              <a:cxnLst/>
              <a:rect l="l" t="t" r="r" b="b"/>
              <a:pathLst>
                <a:path w="657225" h="36893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7225" h="368935">
                  <a:moveTo>
                    <a:pt x="657034" y="364070"/>
                  </a:moveTo>
                  <a:lnTo>
                    <a:pt x="655675" y="360768"/>
                  </a:lnTo>
                  <a:lnTo>
                    <a:pt x="652373" y="359410"/>
                  </a:lnTo>
                  <a:lnTo>
                    <a:pt x="649058" y="360768"/>
                  </a:lnTo>
                  <a:lnTo>
                    <a:pt x="647700" y="364070"/>
                  </a:lnTo>
                  <a:lnTo>
                    <a:pt x="649058" y="367385"/>
                  </a:lnTo>
                  <a:lnTo>
                    <a:pt x="652373" y="368744"/>
                  </a:lnTo>
                  <a:lnTo>
                    <a:pt x="655675" y="367385"/>
                  </a:lnTo>
                  <a:lnTo>
                    <a:pt x="657034" y="36407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92949" y="1701444"/>
              <a:ext cx="647700" cy="35941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092949" y="1701444"/>
              <a:ext cx="647700" cy="360680"/>
            </a:xfrm>
            <a:custGeom>
              <a:avLst/>
              <a:gdLst/>
              <a:ahLst/>
              <a:cxnLst/>
              <a:rect l="l" t="t" r="r" b="b"/>
              <a:pathLst>
                <a:path w="647700" h="360680">
                  <a:moveTo>
                    <a:pt x="0" y="90170"/>
                  </a:moveTo>
                  <a:lnTo>
                    <a:pt x="467359" y="90170"/>
                  </a:lnTo>
                  <a:lnTo>
                    <a:pt x="467359" y="0"/>
                  </a:lnTo>
                  <a:lnTo>
                    <a:pt x="647700" y="180339"/>
                  </a:lnTo>
                  <a:lnTo>
                    <a:pt x="467359" y="360679"/>
                  </a:lnTo>
                  <a:lnTo>
                    <a:pt x="467359" y="269239"/>
                  </a:lnTo>
                  <a:lnTo>
                    <a:pt x="0" y="269239"/>
                  </a:lnTo>
                  <a:lnTo>
                    <a:pt x="0" y="9017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088276" y="1696783"/>
              <a:ext cx="657225" cy="370205"/>
            </a:xfrm>
            <a:custGeom>
              <a:avLst/>
              <a:gdLst/>
              <a:ahLst/>
              <a:cxnLst/>
              <a:rect l="l" t="t" r="r" b="b"/>
              <a:pathLst>
                <a:path w="657225" h="37020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657225" h="370205">
                  <a:moveTo>
                    <a:pt x="657034" y="365340"/>
                  </a:moveTo>
                  <a:lnTo>
                    <a:pt x="655675" y="362038"/>
                  </a:lnTo>
                  <a:lnTo>
                    <a:pt x="652373" y="360680"/>
                  </a:lnTo>
                  <a:lnTo>
                    <a:pt x="649058" y="362038"/>
                  </a:lnTo>
                  <a:lnTo>
                    <a:pt x="647700" y="365340"/>
                  </a:lnTo>
                  <a:lnTo>
                    <a:pt x="649058" y="368655"/>
                  </a:lnTo>
                  <a:lnTo>
                    <a:pt x="652373" y="370014"/>
                  </a:lnTo>
                  <a:lnTo>
                    <a:pt x="655675" y="368655"/>
                  </a:lnTo>
                  <a:lnTo>
                    <a:pt x="657034" y="36534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8" name="object 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67809" y="5949594"/>
            <a:ext cx="89916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59" y="-11844"/>
            <a:ext cx="9168765" cy="664845"/>
            <a:chOff x="-12759" y="-11844"/>
            <a:chExt cx="9168765" cy="664845"/>
          </a:xfrm>
        </p:grpSpPr>
        <p:sp>
          <p:nvSpPr>
            <p:cNvPr id="3" name="object 3"/>
            <p:cNvSpPr/>
            <p:nvPr/>
          </p:nvSpPr>
          <p:spPr>
            <a:xfrm>
              <a:off x="0" y="914"/>
              <a:ext cx="9142730" cy="638810"/>
            </a:xfrm>
            <a:custGeom>
              <a:avLst/>
              <a:gdLst/>
              <a:ahLst/>
              <a:cxnLst/>
              <a:rect l="l" t="t" r="r" b="b"/>
              <a:pathLst>
                <a:path w="9142730" h="638810">
                  <a:moveTo>
                    <a:pt x="9142730" y="0"/>
                  </a:moveTo>
                  <a:lnTo>
                    <a:pt x="0" y="0"/>
                  </a:lnTo>
                  <a:lnTo>
                    <a:pt x="0" y="638809"/>
                  </a:lnTo>
                  <a:lnTo>
                    <a:pt x="4572000" y="638809"/>
                  </a:lnTo>
                  <a:lnTo>
                    <a:pt x="9142730" y="63880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914"/>
              <a:ext cx="9142730" cy="638810"/>
            </a:xfrm>
            <a:custGeom>
              <a:avLst/>
              <a:gdLst/>
              <a:ahLst/>
              <a:cxnLst/>
              <a:rect l="l" t="t" r="r" b="b"/>
              <a:pathLst>
                <a:path w="9142730" h="638810">
                  <a:moveTo>
                    <a:pt x="4572000" y="638809"/>
                  </a:moveTo>
                  <a:lnTo>
                    <a:pt x="0" y="6388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638809"/>
                  </a:lnTo>
                  <a:lnTo>
                    <a:pt x="4572000" y="63880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 marR="5080" indent="-1752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BF0000"/>
                </a:solidFill>
              </a:rPr>
              <a:t>Реєстр</a:t>
            </a:r>
            <a:r>
              <a:rPr spc="-60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лікарських</a:t>
            </a:r>
            <a:r>
              <a:rPr spc="-65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засобів,</a:t>
            </a:r>
            <a:r>
              <a:rPr spc="-60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вартість</a:t>
            </a:r>
            <a:r>
              <a:rPr spc="-6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яких</a:t>
            </a:r>
            <a:r>
              <a:rPr spc="-70" dirty="0">
                <a:solidFill>
                  <a:srgbClr val="BF0000"/>
                </a:solidFill>
              </a:rPr>
              <a:t> </a:t>
            </a:r>
            <a:r>
              <a:rPr dirty="0">
                <a:solidFill>
                  <a:srgbClr val="BF0000"/>
                </a:solidFill>
              </a:rPr>
              <a:t>підлягає</a:t>
            </a:r>
            <a:r>
              <a:rPr spc="-60" dirty="0">
                <a:solidFill>
                  <a:srgbClr val="BF0000"/>
                </a:solidFill>
              </a:rPr>
              <a:t> </a:t>
            </a:r>
            <a:r>
              <a:rPr spc="-10" dirty="0">
                <a:solidFill>
                  <a:srgbClr val="BF0000"/>
                </a:solidFill>
              </a:rPr>
              <a:t>відшкодуванню</a:t>
            </a:r>
            <a:r>
              <a:rPr spc="-25" dirty="0">
                <a:solidFill>
                  <a:srgbClr val="BF0000"/>
                </a:solidFill>
              </a:rPr>
              <a:t> </a:t>
            </a:r>
            <a:r>
              <a:rPr dirty="0"/>
              <a:t>станом</a:t>
            </a:r>
            <a:r>
              <a:rPr spc="-65" dirty="0"/>
              <a:t> </a:t>
            </a:r>
            <a:r>
              <a:rPr spc="-25" dirty="0"/>
              <a:t>на </a:t>
            </a:r>
            <a:r>
              <a:rPr dirty="0"/>
              <a:t>22</a:t>
            </a:r>
            <a:r>
              <a:rPr spc="-40" dirty="0"/>
              <a:t> </a:t>
            </a:r>
            <a:r>
              <a:rPr dirty="0"/>
              <a:t>січня</a:t>
            </a:r>
            <a:r>
              <a:rPr spc="-35" dirty="0"/>
              <a:t> </a:t>
            </a:r>
            <a:r>
              <a:rPr dirty="0"/>
              <a:t>2018</a:t>
            </a:r>
            <a:r>
              <a:rPr spc="-45" dirty="0"/>
              <a:t> </a:t>
            </a:r>
            <a:r>
              <a:rPr dirty="0"/>
              <a:t>р.</a:t>
            </a:r>
            <a:r>
              <a:rPr spc="-40" dirty="0"/>
              <a:t> </a:t>
            </a:r>
            <a:r>
              <a:rPr spc="-10" dirty="0"/>
              <a:t>Затверджено</a:t>
            </a:r>
            <a:r>
              <a:rPr spc="-35" dirty="0"/>
              <a:t> </a:t>
            </a:r>
            <a:r>
              <a:rPr dirty="0"/>
              <a:t>наказом</a:t>
            </a:r>
            <a:r>
              <a:rPr spc="-45" dirty="0"/>
              <a:t> </a:t>
            </a:r>
            <a:r>
              <a:rPr dirty="0"/>
              <a:t>МОЗ</a:t>
            </a:r>
            <a:r>
              <a:rPr spc="-45" dirty="0"/>
              <a:t> </a:t>
            </a:r>
            <a:r>
              <a:rPr spc="-10" dirty="0"/>
              <a:t>України</a:t>
            </a:r>
            <a:r>
              <a:rPr spc="-40" dirty="0"/>
              <a:t> </a:t>
            </a:r>
            <a:r>
              <a:rPr dirty="0"/>
              <a:t>від</a:t>
            </a:r>
            <a:r>
              <a:rPr spc="-40" dirty="0"/>
              <a:t> </a:t>
            </a:r>
            <a:r>
              <a:rPr dirty="0"/>
              <a:t>22.01.2018</a:t>
            </a:r>
            <a:r>
              <a:rPr spc="-50" dirty="0"/>
              <a:t> </a:t>
            </a:r>
            <a:r>
              <a:rPr dirty="0"/>
              <a:t>р.</a:t>
            </a:r>
            <a:r>
              <a:rPr spc="-35" dirty="0"/>
              <a:t> </a:t>
            </a:r>
            <a:r>
              <a:rPr dirty="0"/>
              <a:t>№</a:t>
            </a:r>
            <a:r>
              <a:rPr spc="-40" dirty="0"/>
              <a:t> </a:t>
            </a:r>
            <a:r>
              <a:rPr spc="-25" dirty="0"/>
              <a:t>111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74307" y="5801321"/>
            <a:ext cx="8289925" cy="850265"/>
            <a:chOff x="174307" y="5801321"/>
            <a:chExt cx="8289925" cy="8502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069" y="5826404"/>
              <a:ext cx="8280400" cy="8204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9070" y="5826404"/>
              <a:ext cx="8280400" cy="820419"/>
            </a:xfrm>
            <a:custGeom>
              <a:avLst/>
              <a:gdLst/>
              <a:ahLst/>
              <a:cxnLst/>
              <a:rect l="l" t="t" r="r" b="b"/>
              <a:pathLst>
                <a:path w="8280400" h="820420">
                  <a:moveTo>
                    <a:pt x="0" y="820419"/>
                  </a:moveTo>
                  <a:lnTo>
                    <a:pt x="8280400" y="820419"/>
                  </a:lnTo>
                  <a:lnTo>
                    <a:pt x="8280400" y="0"/>
                  </a:lnTo>
                  <a:lnTo>
                    <a:pt x="0" y="0"/>
                  </a:lnTo>
                  <a:lnTo>
                    <a:pt x="0" y="8204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070" y="5826404"/>
              <a:ext cx="8280400" cy="820419"/>
            </a:xfrm>
            <a:custGeom>
              <a:avLst/>
              <a:gdLst/>
              <a:ahLst/>
              <a:cxnLst/>
              <a:rect l="l" t="t" r="r" b="b"/>
              <a:pathLst>
                <a:path w="8280400" h="820420">
                  <a:moveTo>
                    <a:pt x="4140200" y="820419"/>
                  </a:moveTo>
                  <a:lnTo>
                    <a:pt x="0" y="820419"/>
                  </a:lnTo>
                  <a:lnTo>
                    <a:pt x="0" y="0"/>
                  </a:lnTo>
                  <a:lnTo>
                    <a:pt x="8280400" y="0"/>
                  </a:lnTo>
                  <a:lnTo>
                    <a:pt x="8280400" y="820419"/>
                  </a:lnTo>
                  <a:lnTo>
                    <a:pt x="4140200" y="82041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069" y="5806084"/>
              <a:ext cx="8280400" cy="8204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9070" y="5806084"/>
              <a:ext cx="8280400" cy="820419"/>
            </a:xfrm>
            <a:custGeom>
              <a:avLst/>
              <a:gdLst/>
              <a:ahLst/>
              <a:cxnLst/>
              <a:rect l="l" t="t" r="r" b="b"/>
              <a:pathLst>
                <a:path w="8280400" h="820420">
                  <a:moveTo>
                    <a:pt x="4140200" y="820420"/>
                  </a:moveTo>
                  <a:lnTo>
                    <a:pt x="0" y="820420"/>
                  </a:lnTo>
                  <a:lnTo>
                    <a:pt x="0" y="0"/>
                  </a:lnTo>
                  <a:lnTo>
                    <a:pt x="8280400" y="0"/>
                  </a:lnTo>
                  <a:lnTo>
                    <a:pt x="8280400" y="820420"/>
                  </a:lnTo>
                  <a:lnTo>
                    <a:pt x="4140200" y="82042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6540" y="5837834"/>
            <a:ext cx="80486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Аптечним</a:t>
            </a:r>
            <a:r>
              <a:rPr sz="16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закладам</a:t>
            </a:r>
            <a:r>
              <a:rPr sz="16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дозволяється</a:t>
            </a:r>
            <a:r>
              <a:rPr sz="16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протягом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30</a:t>
            </a:r>
            <a:r>
              <a:rPr sz="16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календарних</a:t>
            </a:r>
            <a:r>
              <a:rPr sz="16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днів</a:t>
            </a:r>
            <a:r>
              <a:rPr sz="160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(тобто</a:t>
            </a:r>
            <a:r>
              <a:rPr sz="16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до</a:t>
            </a:r>
            <a:r>
              <a:rPr sz="16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20</a:t>
            </a:r>
            <a:r>
              <a:rPr sz="16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лютого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включно)</a:t>
            </a:r>
            <a:r>
              <a:rPr sz="1600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завершити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реалізацію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вартість</a:t>
            </a:r>
            <a:r>
              <a:rPr sz="1600" spc="-6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яких</a:t>
            </a:r>
            <a:r>
              <a:rPr sz="16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підлягає</a:t>
            </a:r>
            <a:r>
              <a:rPr sz="160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відшкодуванню,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6540" y="6324244"/>
            <a:ext cx="52127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закуплених</a:t>
            </a:r>
            <a:r>
              <a:rPr sz="16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до</a:t>
            </a:r>
            <a:r>
              <a:rPr sz="16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дати</a:t>
            </a:r>
            <a:r>
              <a:rPr sz="16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BF0000"/>
                </a:solidFill>
                <a:latin typeface="Arial"/>
                <a:cs typeface="Arial"/>
              </a:rPr>
              <a:t>затвердження</a:t>
            </a:r>
            <a:r>
              <a:rPr sz="16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оновленого</a:t>
            </a:r>
            <a:r>
              <a:rPr sz="160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Arial"/>
                <a:cs typeface="Arial"/>
              </a:rPr>
              <a:t>Реєстру.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981354"/>
            <a:ext cx="8978265" cy="5705475"/>
            <a:chOff x="0" y="981354"/>
            <a:chExt cx="8978265" cy="570547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81354"/>
              <a:ext cx="8964930" cy="4895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9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90" y="36448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375708" y="6326784"/>
            <a:ext cx="6146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sz="1800" spc="-30" baseline="-11574" dirty="0">
                <a:latin typeface="Arial"/>
                <a:cs typeface="Arial"/>
              </a:rPr>
              <a:t>42</a:t>
            </a:r>
            <a:r>
              <a:rPr sz="2000" b="1" spc="-20" dirty="0">
                <a:solidFill>
                  <a:srgbClr val="496200"/>
                </a:solidFill>
                <a:latin typeface="Arial"/>
                <a:cs typeface="Arial"/>
              </a:rPr>
              <a:t>42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042669" y="190144"/>
            <a:ext cx="6337300" cy="6407150"/>
            <a:chOff x="1042669" y="190144"/>
            <a:chExt cx="6337300" cy="64071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2909" y="549554"/>
              <a:ext cx="5327649" cy="60477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42669" y="190144"/>
              <a:ext cx="6337300" cy="364490"/>
            </a:xfrm>
            <a:custGeom>
              <a:avLst/>
              <a:gdLst/>
              <a:ahLst/>
              <a:cxnLst/>
              <a:rect l="l" t="t" r="r" b="b"/>
              <a:pathLst>
                <a:path w="6337300" h="364490">
                  <a:moveTo>
                    <a:pt x="6337300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3168650" y="364489"/>
                  </a:lnTo>
                  <a:lnTo>
                    <a:pt x="6337300" y="364489"/>
                  </a:lnTo>
                  <a:lnTo>
                    <a:pt x="6337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42669" y="190144"/>
            <a:ext cx="6337300" cy="36449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800" b="1" spc="-25" dirty="0">
                <a:solidFill>
                  <a:srgbClr val="BF0000"/>
                </a:solidFill>
                <a:latin typeface="Arial"/>
                <a:cs typeface="Arial"/>
              </a:rPr>
              <a:t>ПРАВИЛЬНО</a:t>
            </a:r>
            <a:r>
              <a:rPr sz="1800" b="1" spc="-7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ВИПИСАНИЙ</a:t>
            </a:r>
            <a:r>
              <a:rPr sz="1800" b="1" spc="-7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Arial"/>
                <a:cs typeface="Arial"/>
              </a:rPr>
              <a:t>РЕЦЕПТ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388350" y="630900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88350" y="6309004"/>
            <a:ext cx="576580" cy="36449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240"/>
              </a:spcBef>
            </a:pPr>
            <a:r>
              <a:rPr sz="1800" spc="-30" baseline="-11574" dirty="0">
                <a:latin typeface="Arial"/>
                <a:cs typeface="Arial"/>
              </a:rPr>
              <a:t>43</a:t>
            </a:r>
            <a:r>
              <a:rPr sz="2000" b="1" spc="-20" dirty="0">
                <a:solidFill>
                  <a:srgbClr val="496200"/>
                </a:solidFill>
                <a:latin typeface="Arial"/>
                <a:cs typeface="Arial"/>
              </a:rPr>
              <a:t>43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-12759" y="-11844"/>
            <a:ext cx="9168765" cy="755015"/>
            <a:chOff x="-12759" y="-11844"/>
            <a:chExt cx="9168765" cy="755015"/>
          </a:xfrm>
        </p:grpSpPr>
        <p:sp>
          <p:nvSpPr>
            <p:cNvPr id="6" name="object 6"/>
            <p:cNvSpPr/>
            <p:nvPr/>
          </p:nvSpPr>
          <p:spPr>
            <a:xfrm>
              <a:off x="0" y="914"/>
              <a:ext cx="9142730" cy="728980"/>
            </a:xfrm>
            <a:custGeom>
              <a:avLst/>
              <a:gdLst/>
              <a:ahLst/>
              <a:cxnLst/>
              <a:rect l="l" t="t" r="r" b="b"/>
              <a:pathLst>
                <a:path w="9142730" h="728980">
                  <a:moveTo>
                    <a:pt x="9142730" y="0"/>
                  </a:moveTo>
                  <a:lnTo>
                    <a:pt x="0" y="0"/>
                  </a:lnTo>
                  <a:lnTo>
                    <a:pt x="0" y="728979"/>
                  </a:lnTo>
                  <a:lnTo>
                    <a:pt x="4572000" y="728979"/>
                  </a:lnTo>
                  <a:lnTo>
                    <a:pt x="9142730" y="72897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14"/>
              <a:ext cx="9142730" cy="728980"/>
            </a:xfrm>
            <a:custGeom>
              <a:avLst/>
              <a:gdLst/>
              <a:ahLst/>
              <a:cxnLst/>
              <a:rect l="l" t="t" r="r" b="b"/>
              <a:pathLst>
                <a:path w="9142730" h="728980">
                  <a:moveTo>
                    <a:pt x="4572000" y="728979"/>
                  </a:moveTo>
                  <a:lnTo>
                    <a:pt x="0" y="72897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728979"/>
                  </a:lnTo>
                  <a:lnTo>
                    <a:pt x="4572000" y="72897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8900" y="32663"/>
            <a:ext cx="895413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Динаміка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аптечних</a:t>
            </a:r>
            <a:r>
              <a:rPr sz="14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продажів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sz="14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включених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до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переліку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МНН,</a:t>
            </a:r>
            <a:r>
              <a:rPr sz="1400" b="1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sz="1400" b="1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грошовому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вираженні</a:t>
            </a:r>
            <a:r>
              <a:rPr sz="14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sz="1400" b="1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розрізі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препаратів,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вартість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яких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відшкодовується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та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не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відшкодовується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державою,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за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період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з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січня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2016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по</a:t>
            </a:r>
            <a:r>
              <a:rPr sz="1400" b="1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серпень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2017</a:t>
            </a:r>
            <a:r>
              <a:rPr sz="1400" b="1" spc="-25" dirty="0">
                <a:solidFill>
                  <a:srgbClr val="BF0000"/>
                </a:solidFill>
                <a:latin typeface="Arial"/>
                <a:cs typeface="Arial"/>
              </a:rPr>
              <a:t> р.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530" y="907694"/>
            <a:ext cx="7703820" cy="439293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06107" y="5369521"/>
            <a:ext cx="8002905" cy="1185545"/>
            <a:chOff x="606107" y="5369521"/>
            <a:chExt cx="8002905" cy="118554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0869" y="5394604"/>
              <a:ext cx="7992109" cy="11557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0869" y="5394604"/>
              <a:ext cx="7993380" cy="1155700"/>
            </a:xfrm>
            <a:custGeom>
              <a:avLst/>
              <a:gdLst/>
              <a:ahLst/>
              <a:cxnLst/>
              <a:rect l="l" t="t" r="r" b="b"/>
              <a:pathLst>
                <a:path w="7993380" h="1155700">
                  <a:moveTo>
                    <a:pt x="0" y="1155699"/>
                  </a:moveTo>
                  <a:lnTo>
                    <a:pt x="7993380" y="1155699"/>
                  </a:lnTo>
                  <a:lnTo>
                    <a:pt x="7993380" y="0"/>
                  </a:lnTo>
                  <a:lnTo>
                    <a:pt x="0" y="0"/>
                  </a:lnTo>
                  <a:lnTo>
                    <a:pt x="0" y="11556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869" y="5394604"/>
              <a:ext cx="7993380" cy="1155700"/>
            </a:xfrm>
            <a:custGeom>
              <a:avLst/>
              <a:gdLst/>
              <a:ahLst/>
              <a:cxnLst/>
              <a:rect l="l" t="t" r="r" b="b"/>
              <a:pathLst>
                <a:path w="7993380" h="1155700">
                  <a:moveTo>
                    <a:pt x="3996690" y="1155699"/>
                  </a:moveTo>
                  <a:lnTo>
                    <a:pt x="0" y="1155699"/>
                  </a:lnTo>
                  <a:lnTo>
                    <a:pt x="0" y="0"/>
                  </a:lnTo>
                  <a:lnTo>
                    <a:pt x="7993380" y="0"/>
                  </a:lnTo>
                  <a:lnTo>
                    <a:pt x="7993380" y="1155699"/>
                  </a:lnTo>
                  <a:lnTo>
                    <a:pt x="3996690" y="115569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869" y="5374284"/>
              <a:ext cx="7992109" cy="11557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0869" y="5374284"/>
              <a:ext cx="7993380" cy="1155700"/>
            </a:xfrm>
            <a:custGeom>
              <a:avLst/>
              <a:gdLst/>
              <a:ahLst/>
              <a:cxnLst/>
              <a:rect l="l" t="t" r="r" b="b"/>
              <a:pathLst>
                <a:path w="7993380" h="1155700">
                  <a:moveTo>
                    <a:pt x="3996690" y="1155700"/>
                  </a:moveTo>
                  <a:lnTo>
                    <a:pt x="0" y="1155700"/>
                  </a:lnTo>
                  <a:lnTo>
                    <a:pt x="0" y="0"/>
                  </a:lnTo>
                  <a:lnTo>
                    <a:pt x="7993380" y="0"/>
                  </a:lnTo>
                  <a:lnTo>
                    <a:pt x="7993380" y="1155700"/>
                  </a:lnTo>
                  <a:lnTo>
                    <a:pt x="3996690" y="115570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88340" y="5406034"/>
            <a:ext cx="13087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</a:tabLst>
            </a:pPr>
            <a:r>
              <a:rPr sz="1400" b="1" spc="-50" dirty="0">
                <a:solidFill>
                  <a:srgbClr val="15155C"/>
                </a:solidFill>
                <a:latin typeface="Arial"/>
                <a:cs typeface="Arial"/>
              </a:rPr>
              <a:t>У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грошовому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52700" y="5406034"/>
            <a:ext cx="6365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8075" algn="l"/>
                <a:tab pos="1822450" algn="l"/>
                <a:tab pos="2910840" algn="l"/>
                <a:tab pos="4166870" algn="l"/>
                <a:tab pos="5373370" algn="l"/>
              </a:tabLst>
            </a:pP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вираженні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20" dirty="0">
                <a:solidFill>
                  <a:srgbClr val="15155C"/>
                </a:solidFill>
                <a:latin typeface="Arial"/>
                <a:cs typeface="Arial"/>
              </a:rPr>
              <a:t>темпи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зростання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споживання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препаратів,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включених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8340" y="5619394"/>
            <a:ext cx="7833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до</a:t>
            </a:r>
            <a:r>
              <a:rPr sz="1400" b="1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переліку</a:t>
            </a:r>
            <a:r>
              <a:rPr sz="1400" b="1" spc="8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МНН,</a:t>
            </a:r>
            <a:r>
              <a:rPr sz="1400" b="1" spc="8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становлять</a:t>
            </a:r>
            <a:r>
              <a:rPr sz="1400" b="1" spc="10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28,6%</a:t>
            </a:r>
            <a:r>
              <a:rPr sz="1400" b="1" spc="8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порівняно</a:t>
            </a:r>
            <a:r>
              <a:rPr sz="1400" b="1" spc="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з</a:t>
            </a:r>
            <a:r>
              <a:rPr sz="1400" b="1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аналогічним</a:t>
            </a:r>
            <a:r>
              <a:rPr sz="1400" b="1" spc="8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періодом</a:t>
            </a:r>
            <a:r>
              <a:rPr sz="1400" b="1" spc="8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минулого</a:t>
            </a:r>
            <a:r>
              <a:rPr sz="1400" b="1" spc="8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року.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8340" y="5832754"/>
            <a:ext cx="31775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2650" algn="l"/>
                <a:tab pos="2187575" algn="l"/>
              </a:tabLst>
            </a:pP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r>
              <a:rPr sz="1400" b="1" spc="-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15155C"/>
                </a:solidFill>
                <a:latin typeface="Arial"/>
                <a:cs typeface="Arial"/>
              </a:rPr>
              <a:t>ЛЗ,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які</a:t>
            </a:r>
            <a:r>
              <a:rPr sz="1400" b="1" spc="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включені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до 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Реєстру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1774" y="5832754"/>
            <a:ext cx="10064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та</a:t>
            </a:r>
            <a:r>
              <a:rPr sz="1400" b="1" spc="-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вартість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04260" y="5832754"/>
            <a:ext cx="4279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15155C"/>
                </a:solidFill>
                <a:latin typeface="Arial"/>
                <a:cs typeface="Arial"/>
              </a:rPr>
              <a:t>яких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7888" y="5832754"/>
            <a:ext cx="15646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відшкодовується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28739" y="5832754"/>
            <a:ext cx="9893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державою,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8340" y="6046114"/>
            <a:ext cx="2632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0830" algn="l"/>
              </a:tabLst>
            </a:pP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цей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 показник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підвищився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75379" y="6046114"/>
            <a:ext cx="15449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3465" algn="l"/>
              </a:tabLst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на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61%,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	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а</a:t>
            </a:r>
            <a:r>
              <a:rPr sz="1400" b="1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70710" y="6046114"/>
            <a:ext cx="10509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препаратів,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73172" y="6046114"/>
            <a:ext cx="1549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745" algn="l"/>
              </a:tabLst>
            </a:pP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вартість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	</a:t>
            </a:r>
            <a:r>
              <a:rPr sz="1400" b="1" spc="-20" dirty="0">
                <a:solidFill>
                  <a:srgbClr val="15155C"/>
                </a:solidFill>
                <a:latin typeface="Arial"/>
                <a:cs typeface="Arial"/>
              </a:rPr>
              <a:t>яких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8340" y="6259474"/>
            <a:ext cx="281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не</a:t>
            </a:r>
            <a:r>
              <a:rPr sz="1400" b="1" spc="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5155C"/>
                </a:solidFill>
                <a:latin typeface="Arial"/>
                <a:cs typeface="Arial"/>
              </a:rPr>
              <a:t>відшкодовується,</a:t>
            </a:r>
            <a:r>
              <a:rPr sz="1400" b="1" spc="2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—</a:t>
            </a:r>
            <a:r>
              <a:rPr sz="1400" b="1" spc="1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5155C"/>
                </a:solidFill>
                <a:latin typeface="Arial"/>
                <a:cs typeface="Arial"/>
              </a:rPr>
              <a:t>на</a:t>
            </a:r>
            <a:r>
              <a:rPr sz="1400" b="1" spc="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3,2%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375591" y="6296245"/>
            <a:ext cx="602615" cy="390525"/>
            <a:chOff x="8375591" y="6296245"/>
            <a:chExt cx="602615" cy="390525"/>
          </a:xfrm>
        </p:grpSpPr>
        <p:sp>
          <p:nvSpPr>
            <p:cNvPr id="30" name="object 30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576579" y="0"/>
                  </a:moveTo>
                  <a:lnTo>
                    <a:pt x="0" y="0"/>
                  </a:lnTo>
                  <a:lnTo>
                    <a:pt x="0" y="364489"/>
                  </a:lnTo>
                  <a:lnTo>
                    <a:pt x="288290" y="364489"/>
                  </a:lnTo>
                  <a:lnTo>
                    <a:pt x="576579" y="364489"/>
                  </a:lnTo>
                  <a:lnTo>
                    <a:pt x="576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388350" y="6309004"/>
              <a:ext cx="576580" cy="364490"/>
            </a:xfrm>
            <a:custGeom>
              <a:avLst/>
              <a:gdLst/>
              <a:ahLst/>
              <a:cxnLst/>
              <a:rect l="l" t="t" r="r" b="b"/>
              <a:pathLst>
                <a:path w="576579" h="364490">
                  <a:moveTo>
                    <a:pt x="288290" y="364489"/>
                  </a:moveTo>
                  <a:lnTo>
                    <a:pt x="0" y="364489"/>
                  </a:lnTo>
                  <a:lnTo>
                    <a:pt x="0" y="0"/>
                  </a:lnTo>
                  <a:lnTo>
                    <a:pt x="576579" y="0"/>
                  </a:lnTo>
                  <a:lnTo>
                    <a:pt x="576579" y="364489"/>
                  </a:lnTo>
                  <a:lnTo>
                    <a:pt x="288290" y="36448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496300" y="6326784"/>
            <a:ext cx="46100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75" dirty="0">
                <a:solidFill>
                  <a:srgbClr val="496200"/>
                </a:solidFill>
                <a:latin typeface="Arial"/>
                <a:cs typeface="Arial"/>
              </a:rPr>
              <a:t>4</a:t>
            </a:r>
            <a:r>
              <a:rPr sz="2000" b="1" spc="-484" dirty="0">
                <a:solidFill>
                  <a:srgbClr val="496200"/>
                </a:solidFill>
                <a:latin typeface="Arial"/>
                <a:cs typeface="Arial"/>
              </a:rPr>
              <a:t>4</a:t>
            </a:r>
            <a:r>
              <a:rPr sz="1800" spc="104" baseline="-9259" dirty="0">
                <a:latin typeface="Arial"/>
                <a:cs typeface="Arial"/>
              </a:rPr>
              <a:t>44</a:t>
            </a:r>
            <a:endParaRPr sz="1800" baseline="-9259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5757" y="5080051"/>
            <a:ext cx="7784465" cy="850265"/>
            <a:chOff x="895757" y="5080051"/>
            <a:chExt cx="7784465" cy="85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429" y="5106314"/>
              <a:ext cx="7773669" cy="8191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0429" y="5106314"/>
              <a:ext cx="7776209" cy="820419"/>
            </a:xfrm>
            <a:custGeom>
              <a:avLst/>
              <a:gdLst/>
              <a:ahLst/>
              <a:cxnLst/>
              <a:rect l="l" t="t" r="r" b="b"/>
              <a:pathLst>
                <a:path w="7776209" h="820420">
                  <a:moveTo>
                    <a:pt x="0" y="820419"/>
                  </a:moveTo>
                  <a:lnTo>
                    <a:pt x="7776209" y="820419"/>
                  </a:lnTo>
                  <a:lnTo>
                    <a:pt x="7776209" y="0"/>
                  </a:lnTo>
                  <a:lnTo>
                    <a:pt x="0" y="0"/>
                  </a:lnTo>
                  <a:lnTo>
                    <a:pt x="0" y="8204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0429" y="5105044"/>
              <a:ext cx="7774940" cy="820419"/>
            </a:xfrm>
            <a:custGeom>
              <a:avLst/>
              <a:gdLst/>
              <a:ahLst/>
              <a:cxnLst/>
              <a:rect l="l" t="t" r="r" b="b"/>
              <a:pathLst>
                <a:path w="7774940" h="820420">
                  <a:moveTo>
                    <a:pt x="3887470" y="820419"/>
                  </a:moveTo>
                  <a:lnTo>
                    <a:pt x="0" y="820419"/>
                  </a:lnTo>
                  <a:lnTo>
                    <a:pt x="0" y="0"/>
                  </a:lnTo>
                  <a:lnTo>
                    <a:pt x="7774940" y="0"/>
                  </a:lnTo>
                  <a:lnTo>
                    <a:pt x="7774940" y="820419"/>
                  </a:lnTo>
                  <a:lnTo>
                    <a:pt x="3887470" y="82041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429" y="5085994"/>
              <a:ext cx="7773669" cy="8191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00429" y="5084724"/>
              <a:ext cx="7774940" cy="820419"/>
            </a:xfrm>
            <a:custGeom>
              <a:avLst/>
              <a:gdLst/>
              <a:ahLst/>
              <a:cxnLst/>
              <a:rect l="l" t="t" r="r" b="b"/>
              <a:pathLst>
                <a:path w="7774940" h="820420">
                  <a:moveTo>
                    <a:pt x="3887470" y="820420"/>
                  </a:moveTo>
                  <a:lnTo>
                    <a:pt x="0" y="820420"/>
                  </a:lnTo>
                  <a:lnTo>
                    <a:pt x="0" y="0"/>
                  </a:lnTo>
                  <a:lnTo>
                    <a:pt x="7774940" y="0"/>
                  </a:lnTo>
                  <a:lnTo>
                    <a:pt x="7774940" y="820420"/>
                  </a:lnTo>
                  <a:lnTo>
                    <a:pt x="3887470" y="82042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00430" y="5117744"/>
            <a:ext cx="7774940" cy="755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9535" marR="164465">
              <a:lnSpc>
                <a:spcPct val="99700"/>
              </a:lnSpc>
              <a:spcBef>
                <a:spcPts val="105"/>
              </a:spcBef>
            </a:pP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Темпи</a:t>
            </a:r>
            <a:r>
              <a:rPr sz="1600" spc="-7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зростання</a:t>
            </a:r>
            <a:r>
              <a:rPr sz="1600" spc="-7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споживання</a:t>
            </a:r>
            <a:r>
              <a:rPr sz="1600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15155C"/>
                </a:solidFill>
                <a:latin typeface="Arial"/>
                <a:cs typeface="Arial"/>
              </a:rPr>
              <a:t>серцево-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судинних</a:t>
            </a:r>
            <a:r>
              <a:rPr sz="1600" spc="-7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препаратів</a:t>
            </a:r>
            <a:r>
              <a:rPr sz="1600" spc="-6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становлять</a:t>
            </a:r>
            <a:r>
              <a:rPr sz="1600" spc="-8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більше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67%</a:t>
            </a:r>
            <a:r>
              <a:rPr sz="16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порівняно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з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аналогічним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періодом</a:t>
            </a:r>
            <a:r>
              <a:rPr sz="16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минулого</a:t>
            </a:r>
            <a:r>
              <a:rPr sz="1600" spc="-3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15155C"/>
                </a:solidFill>
                <a:latin typeface="Arial"/>
                <a:cs typeface="Arial"/>
              </a:rPr>
              <a:t>року,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ЛЗ</a:t>
            </a:r>
            <a:r>
              <a:rPr sz="16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терапії</a:t>
            </a:r>
            <a:r>
              <a:rPr sz="16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5155C"/>
                </a:solidFill>
                <a:latin typeface="Arial"/>
                <a:cs typeface="Arial"/>
              </a:rPr>
              <a:t>цукрового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діабету</a:t>
            </a:r>
            <a:r>
              <a:rPr sz="16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II</a:t>
            </a:r>
            <a:r>
              <a:rPr sz="16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типу</a:t>
            </a:r>
            <a:r>
              <a:rPr sz="16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—</a:t>
            </a:r>
            <a:r>
              <a:rPr sz="16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52,5%,</a:t>
            </a:r>
            <a:r>
              <a:rPr sz="16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а</a:t>
            </a:r>
            <a:r>
              <a:rPr sz="1600" spc="-4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для</a:t>
            </a:r>
            <a:r>
              <a:rPr sz="16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лікування</a:t>
            </a:r>
            <a:r>
              <a:rPr sz="1600" spc="-50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бронхіальної</a:t>
            </a:r>
            <a:r>
              <a:rPr sz="1600" spc="-4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астми</a:t>
            </a:r>
            <a:r>
              <a:rPr sz="1600" spc="-5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5155C"/>
                </a:solidFill>
                <a:latin typeface="Arial"/>
                <a:cs typeface="Arial"/>
              </a:rPr>
              <a:t>—</a:t>
            </a:r>
            <a:r>
              <a:rPr sz="1600" spc="-35" dirty="0">
                <a:solidFill>
                  <a:srgbClr val="15155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BF0000"/>
                </a:solidFill>
                <a:latin typeface="Arial"/>
                <a:cs typeface="Arial"/>
              </a:rPr>
              <a:t>майже</a:t>
            </a:r>
            <a:r>
              <a:rPr sz="16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BF0000"/>
                </a:solidFill>
                <a:latin typeface="Arial"/>
                <a:cs typeface="Arial"/>
              </a:rPr>
              <a:t>49%.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869" y="982624"/>
            <a:ext cx="7848600" cy="385191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-12759" y="-11844"/>
            <a:ext cx="9168765" cy="664845"/>
            <a:chOff x="-12759" y="-11844"/>
            <a:chExt cx="9168765" cy="664845"/>
          </a:xfrm>
        </p:grpSpPr>
        <p:sp>
          <p:nvSpPr>
            <p:cNvPr id="11" name="object 11"/>
            <p:cNvSpPr/>
            <p:nvPr/>
          </p:nvSpPr>
          <p:spPr>
            <a:xfrm>
              <a:off x="0" y="914"/>
              <a:ext cx="9142730" cy="638810"/>
            </a:xfrm>
            <a:custGeom>
              <a:avLst/>
              <a:gdLst/>
              <a:ahLst/>
              <a:cxnLst/>
              <a:rect l="l" t="t" r="r" b="b"/>
              <a:pathLst>
                <a:path w="9142730" h="638810">
                  <a:moveTo>
                    <a:pt x="9142730" y="0"/>
                  </a:moveTo>
                  <a:lnTo>
                    <a:pt x="0" y="0"/>
                  </a:lnTo>
                  <a:lnTo>
                    <a:pt x="0" y="638809"/>
                  </a:lnTo>
                  <a:lnTo>
                    <a:pt x="4572000" y="638809"/>
                  </a:lnTo>
                  <a:lnTo>
                    <a:pt x="9142730" y="638809"/>
                  </a:lnTo>
                  <a:lnTo>
                    <a:pt x="9142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14"/>
              <a:ext cx="9142730" cy="638810"/>
            </a:xfrm>
            <a:custGeom>
              <a:avLst/>
              <a:gdLst/>
              <a:ahLst/>
              <a:cxnLst/>
              <a:rect l="l" t="t" r="r" b="b"/>
              <a:pathLst>
                <a:path w="9142730" h="638810">
                  <a:moveTo>
                    <a:pt x="4572000" y="638809"/>
                  </a:moveTo>
                  <a:lnTo>
                    <a:pt x="0" y="638809"/>
                  </a:lnTo>
                  <a:lnTo>
                    <a:pt x="0" y="0"/>
                  </a:lnTo>
                  <a:lnTo>
                    <a:pt x="9142730" y="0"/>
                  </a:lnTo>
                  <a:lnTo>
                    <a:pt x="9142730" y="638809"/>
                  </a:lnTo>
                  <a:lnTo>
                    <a:pt x="4572000" y="638809"/>
                  </a:lnTo>
                  <a:close/>
                </a:path>
              </a:pathLst>
            </a:custGeom>
            <a:ln w="25518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1439" y="32663"/>
            <a:ext cx="8954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Динаміка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аптечних</a:t>
            </a:r>
            <a:r>
              <a:rPr b="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продажів</a:t>
            </a:r>
            <a:r>
              <a:rPr b="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вартість</a:t>
            </a:r>
            <a:r>
              <a:rPr b="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яких</a:t>
            </a:r>
            <a:r>
              <a:rPr b="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відшкодовується</a:t>
            </a:r>
            <a:r>
              <a:rPr b="0" spc="-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державою,</a:t>
            </a:r>
          </a:p>
          <a:p>
            <a:pPr algn="ctr">
              <a:lnSpc>
                <a:spcPct val="100000"/>
              </a:lnSpc>
            </a:pP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грошовому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вираженні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розрізі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нозологій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за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період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з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січня</a:t>
            </a:r>
            <a:r>
              <a:rPr b="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2016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по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серпень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2017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BF0000"/>
                </a:solidFill>
                <a:latin typeface="Arial"/>
                <a:cs typeface="Arial"/>
              </a:rPr>
              <a:t>р.</a:t>
            </a:r>
          </a:p>
        </p:txBody>
      </p:sp>
      <p:sp>
        <p:nvSpPr>
          <p:cNvPr id="14" name="object 14"/>
          <p:cNvSpPr/>
          <p:nvPr/>
        </p:nvSpPr>
        <p:spPr>
          <a:xfrm>
            <a:off x="8388350" y="630900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388350" y="6309004"/>
            <a:ext cx="576580" cy="36449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240"/>
              </a:spcBef>
            </a:pPr>
            <a:r>
              <a:rPr sz="1800" spc="-30" baseline="-11574" dirty="0">
                <a:latin typeface="Arial"/>
                <a:cs typeface="Arial"/>
              </a:rPr>
              <a:t>45</a:t>
            </a:r>
            <a:r>
              <a:rPr sz="2000" b="1" spc="-20" dirty="0">
                <a:solidFill>
                  <a:srgbClr val="496200"/>
                </a:solidFill>
                <a:latin typeface="Arial"/>
                <a:cs typeface="Arial"/>
              </a:rPr>
              <a:t>45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087" y="5295861"/>
            <a:ext cx="8397875" cy="973455"/>
            <a:chOff x="319087" y="5295861"/>
            <a:chExt cx="8397875" cy="973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50" y="5322214"/>
              <a:ext cx="8387080" cy="9423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3850" y="5320944"/>
              <a:ext cx="8388350" cy="943610"/>
            </a:xfrm>
            <a:custGeom>
              <a:avLst/>
              <a:gdLst/>
              <a:ahLst/>
              <a:cxnLst/>
              <a:rect l="l" t="t" r="r" b="b"/>
              <a:pathLst>
                <a:path w="8388350" h="943610">
                  <a:moveTo>
                    <a:pt x="0" y="943610"/>
                  </a:moveTo>
                  <a:lnTo>
                    <a:pt x="8388350" y="943610"/>
                  </a:lnTo>
                  <a:lnTo>
                    <a:pt x="8388350" y="0"/>
                  </a:lnTo>
                  <a:lnTo>
                    <a:pt x="0" y="0"/>
                  </a:lnTo>
                  <a:lnTo>
                    <a:pt x="0" y="9436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850" y="5320944"/>
              <a:ext cx="8388350" cy="943610"/>
            </a:xfrm>
            <a:custGeom>
              <a:avLst/>
              <a:gdLst/>
              <a:ahLst/>
              <a:cxnLst/>
              <a:rect l="l" t="t" r="r" b="b"/>
              <a:pathLst>
                <a:path w="8388350" h="943610">
                  <a:moveTo>
                    <a:pt x="4193540" y="943610"/>
                  </a:moveTo>
                  <a:lnTo>
                    <a:pt x="0" y="943610"/>
                  </a:lnTo>
                  <a:lnTo>
                    <a:pt x="0" y="0"/>
                  </a:lnTo>
                  <a:lnTo>
                    <a:pt x="8388350" y="0"/>
                  </a:lnTo>
                  <a:lnTo>
                    <a:pt x="8388350" y="943610"/>
                  </a:lnTo>
                  <a:lnTo>
                    <a:pt x="4193540" y="94361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850" y="5301894"/>
              <a:ext cx="8387080" cy="9423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3850" y="5300624"/>
              <a:ext cx="8388350" cy="943610"/>
            </a:xfrm>
            <a:custGeom>
              <a:avLst/>
              <a:gdLst/>
              <a:ahLst/>
              <a:cxnLst/>
              <a:rect l="l" t="t" r="r" b="b"/>
              <a:pathLst>
                <a:path w="8388350" h="943610">
                  <a:moveTo>
                    <a:pt x="4193540" y="943610"/>
                  </a:moveTo>
                  <a:lnTo>
                    <a:pt x="0" y="943610"/>
                  </a:lnTo>
                  <a:lnTo>
                    <a:pt x="0" y="0"/>
                  </a:lnTo>
                  <a:lnTo>
                    <a:pt x="8388350" y="0"/>
                  </a:lnTo>
                  <a:lnTo>
                    <a:pt x="8388350" y="943610"/>
                  </a:lnTo>
                  <a:lnTo>
                    <a:pt x="4193540" y="943610"/>
                  </a:lnTo>
                  <a:close/>
                </a:path>
              </a:pathLst>
            </a:custGeom>
            <a:ln w="93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3850" y="5333644"/>
            <a:ext cx="8388350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43370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Зниження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середньозваженої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вартості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1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DDD</a:t>
            </a:r>
            <a:r>
              <a:rPr sz="1400" b="1" spc="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фіксується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для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ЛЗ</a:t>
            </a:r>
            <a:r>
              <a:rPr sz="1400" b="1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при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серцево-судинних захворюваннях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та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цукровому</a:t>
            </a:r>
            <a:r>
              <a:rPr sz="1400" b="1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діабеті</a:t>
            </a:r>
            <a:r>
              <a:rPr sz="1400" b="1" spc="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II</a:t>
            </a:r>
            <a:r>
              <a:rPr sz="1400" b="1" spc="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Arial"/>
                <a:cs typeface="Arial"/>
              </a:rPr>
              <a:t>типу.</a:t>
            </a:r>
            <a:r>
              <a:rPr sz="1400" b="1" spc="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latin typeface="Arial"/>
                <a:cs typeface="Arial"/>
              </a:rPr>
              <a:t>Для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лікування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бронхіальної</a:t>
            </a:r>
            <a:r>
              <a:rPr sz="1400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астми</a:t>
            </a:r>
            <a:r>
              <a:rPr sz="1400" b="1" dirty="0">
                <a:latin typeface="Arial"/>
                <a:cs typeface="Arial"/>
              </a:rPr>
              <a:t>,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навпаки, </a:t>
            </a:r>
            <a:r>
              <a:rPr sz="1400" b="1" spc="-75" dirty="0">
                <a:latin typeface="Arial"/>
                <a:cs typeface="Arial"/>
              </a:rPr>
              <a:t>відзначено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її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BF0000"/>
                </a:solidFill>
                <a:latin typeface="Arial"/>
                <a:cs typeface="Arial"/>
              </a:rPr>
              <a:t>підвищення</a:t>
            </a:r>
            <a:r>
              <a:rPr sz="1400" b="1" dirty="0">
                <a:latin typeface="Arial"/>
                <a:cs typeface="Arial"/>
              </a:rPr>
              <a:t>,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що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обумовлено</a:t>
            </a:r>
            <a:r>
              <a:rPr sz="140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не</a:t>
            </a:r>
            <a:r>
              <a:rPr sz="14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підвищенням</a:t>
            </a:r>
            <a:r>
              <a:rPr sz="14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цін,</a:t>
            </a:r>
            <a:r>
              <a:rPr sz="1400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а</a:t>
            </a:r>
            <a:r>
              <a:rPr sz="140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перерозподілом</a:t>
            </a:r>
            <a:r>
              <a:rPr sz="14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споживання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sz="1400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бік</a:t>
            </a: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сучасних та</a:t>
            </a: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BF0000"/>
                </a:solidFill>
                <a:latin typeface="Arial"/>
                <a:cs typeface="Arial"/>
              </a:rPr>
              <a:t>більш дорогих</a:t>
            </a:r>
            <a:r>
              <a:rPr sz="1400" spc="-10" dirty="0">
                <a:solidFill>
                  <a:srgbClr val="BF0000"/>
                </a:solidFill>
                <a:latin typeface="Arial"/>
                <a:cs typeface="Arial"/>
              </a:rPr>
              <a:t> препаратів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630" y="981354"/>
            <a:ext cx="7848600" cy="424815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51459" y="914"/>
            <a:ext cx="8713470" cy="638810"/>
          </a:xfrm>
          <a:custGeom>
            <a:avLst/>
            <a:gdLst/>
            <a:ahLst/>
            <a:cxnLst/>
            <a:rect l="l" t="t" r="r" b="b"/>
            <a:pathLst>
              <a:path w="8713470" h="638810">
                <a:moveTo>
                  <a:pt x="8713470" y="0"/>
                </a:moveTo>
                <a:lnTo>
                  <a:pt x="0" y="0"/>
                </a:lnTo>
                <a:lnTo>
                  <a:pt x="0" y="638809"/>
                </a:lnTo>
                <a:lnTo>
                  <a:pt x="4356100" y="638809"/>
                </a:lnTo>
                <a:lnTo>
                  <a:pt x="8713470" y="638809"/>
                </a:lnTo>
                <a:lnTo>
                  <a:pt x="87134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1459" y="914"/>
            <a:ext cx="8713470" cy="63881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25095" marR="125095" indent="299720">
              <a:lnSpc>
                <a:spcPct val="100000"/>
              </a:lnSpc>
              <a:spcBef>
                <a:spcPts val="350"/>
              </a:spcBef>
            </a:pP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Динаміка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середньозваженої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роздрібної</a:t>
            </a:r>
            <a:r>
              <a:rPr b="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вартості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1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DDD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ЛЗ,</a:t>
            </a:r>
            <a:r>
              <a:rPr b="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які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підпадають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під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BF0000"/>
                </a:solidFill>
                <a:latin typeface="Arial"/>
                <a:cs typeface="Arial"/>
              </a:rPr>
              <a:t>відшкодування,</a:t>
            </a:r>
            <a:r>
              <a:rPr b="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у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розрізі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нозологій</a:t>
            </a:r>
            <a:r>
              <a:rPr b="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за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період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з</a:t>
            </a:r>
            <a:r>
              <a:rPr b="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січня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2016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по</a:t>
            </a:r>
            <a:r>
              <a:rPr b="0" spc="-4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серпень</a:t>
            </a:r>
            <a:r>
              <a:rPr b="0" spc="-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BF0000"/>
                </a:solidFill>
                <a:latin typeface="Arial"/>
                <a:cs typeface="Arial"/>
              </a:rPr>
              <a:t>2017</a:t>
            </a:r>
            <a:r>
              <a:rPr b="0" spc="-4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BF0000"/>
                </a:solidFill>
                <a:latin typeface="Arial"/>
                <a:cs typeface="Arial"/>
              </a:rPr>
              <a:t>р.</a:t>
            </a:r>
          </a:p>
        </p:txBody>
      </p:sp>
      <p:sp>
        <p:nvSpPr>
          <p:cNvPr id="12" name="object 12"/>
          <p:cNvSpPr/>
          <p:nvPr/>
        </p:nvSpPr>
        <p:spPr>
          <a:xfrm>
            <a:off x="8388350" y="6309004"/>
            <a:ext cx="576580" cy="364490"/>
          </a:xfrm>
          <a:custGeom>
            <a:avLst/>
            <a:gdLst/>
            <a:ahLst/>
            <a:cxnLst/>
            <a:rect l="l" t="t" r="r" b="b"/>
            <a:pathLst>
              <a:path w="576579" h="364490">
                <a:moveTo>
                  <a:pt x="576579" y="0"/>
                </a:moveTo>
                <a:lnTo>
                  <a:pt x="0" y="0"/>
                </a:lnTo>
                <a:lnTo>
                  <a:pt x="0" y="364489"/>
                </a:lnTo>
                <a:lnTo>
                  <a:pt x="288290" y="364489"/>
                </a:lnTo>
                <a:lnTo>
                  <a:pt x="576579" y="364489"/>
                </a:lnTo>
                <a:lnTo>
                  <a:pt x="576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388350" y="6309004"/>
            <a:ext cx="576580" cy="364490"/>
          </a:xfrm>
          <a:prstGeom prst="rect">
            <a:avLst/>
          </a:prstGeom>
          <a:ln w="25518">
            <a:solidFill>
              <a:srgbClr val="3333C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40"/>
              </a:spcBef>
            </a:pPr>
            <a:r>
              <a:rPr sz="2000" b="1" spc="-25" dirty="0">
                <a:solidFill>
                  <a:srgbClr val="496200"/>
                </a:solidFill>
                <a:latin typeface="Arial"/>
                <a:cs typeface="Arial"/>
              </a:rPr>
              <a:t>46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"/>
            <a:ext cx="7241540" cy="1979930"/>
            <a:chOff x="0" y="914"/>
            <a:chExt cx="7241540" cy="197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744"/>
              <a:ext cx="7122159" cy="1054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14"/>
              <a:ext cx="7241537" cy="190245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81960" y="2650134"/>
            <a:ext cx="40551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dirty="0">
                <a:latin typeface="Arial"/>
                <a:cs typeface="Arial"/>
              </a:rPr>
              <a:t>Дякую</a:t>
            </a:r>
            <a:r>
              <a:rPr sz="4400" b="0" spc="10" dirty="0">
                <a:latin typeface="Arial"/>
                <a:cs typeface="Arial"/>
              </a:rPr>
              <a:t> </a:t>
            </a:r>
            <a:r>
              <a:rPr sz="4400" b="0" dirty="0">
                <a:latin typeface="Arial"/>
                <a:cs typeface="Arial"/>
              </a:rPr>
              <a:t>за</a:t>
            </a:r>
            <a:r>
              <a:rPr sz="4400" b="0" spc="10" dirty="0">
                <a:latin typeface="Arial"/>
                <a:cs typeface="Arial"/>
              </a:rPr>
              <a:t> </a:t>
            </a:r>
            <a:r>
              <a:rPr sz="4400" b="0" spc="-10" dirty="0">
                <a:latin typeface="Arial"/>
                <a:cs typeface="Arial"/>
              </a:rPr>
              <a:t>увагу!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27804"/>
            <a:ext cx="3492500" cy="2444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a0c8a7-fc69-4d5c-a47a-78898665c7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EDF1E5197B5E41BF7D5F14A7663C21" ma:contentTypeVersion="16" ma:contentTypeDescription="Создание документа." ma:contentTypeScope="" ma:versionID="ab1fa7de93412395dd3ff95e7101e9f5">
  <xsd:schema xmlns:xsd="http://www.w3.org/2001/XMLSchema" xmlns:xs="http://www.w3.org/2001/XMLSchema" xmlns:p="http://schemas.microsoft.com/office/2006/metadata/properties" xmlns:ns3="75a0c8a7-fc69-4d5c-a47a-78898665c738" xmlns:ns4="e4fab1dd-03fa-4b8b-a663-4f24aa6e222b" targetNamespace="http://schemas.microsoft.com/office/2006/metadata/properties" ma:root="true" ma:fieldsID="1f5adde95e4f895f2ede8969b50002a7" ns3:_="" ns4:_="">
    <xsd:import namespace="75a0c8a7-fc69-4d5c-a47a-78898665c738"/>
    <xsd:import namespace="e4fab1dd-03fa-4b8b-a663-4f24aa6e22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0c8a7-fc69-4d5c-a47a-78898665c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b1dd-03fa-4b8b-a663-4f24aa6e22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F06364-1678-40BD-A3E5-B0657F040770}">
  <ds:schemaRefs>
    <ds:schemaRef ds:uri="e4fab1dd-03fa-4b8b-a663-4f24aa6e222b"/>
    <ds:schemaRef ds:uri="75a0c8a7-fc69-4d5c-a47a-78898665c738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848D19E-BF2F-460E-AE66-BA3DC452B2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a0c8a7-fc69-4d5c-a47a-78898665c738"/>
    <ds:schemaRef ds:uri="e4fab1dd-03fa-4b8b-a663-4f24aa6e22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BD0589-BA4D-455B-A56D-9DA1D16D9A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2886</Words>
  <Application>Microsoft Office PowerPoint</Application>
  <PresentationFormat>Екран (4:3)</PresentationFormat>
  <Paragraphs>452</Paragraphs>
  <Slides>47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47</vt:i4>
      </vt:variant>
    </vt:vector>
  </HeadingPairs>
  <TitlesOfParts>
    <vt:vector size="51" baseType="lpstr">
      <vt:lpstr>Arial</vt:lpstr>
      <vt:lpstr>OpenSymbol</vt:lpstr>
      <vt:lpstr>Times New Roman</vt:lpstr>
      <vt:lpstr>Office Theme</vt:lpstr>
      <vt:lpstr>Основні принципи та методи формування системи цін на лікарські засоби</vt:lpstr>
      <vt:lpstr>План лекції</vt:lpstr>
      <vt:lpstr>Інформаційні ресурси</vt:lpstr>
      <vt:lpstr>Основні тенденції в зміні пріоритетів на фармацевтичному ринку</vt:lpstr>
      <vt:lpstr> Основні принципи ціноутворення на лікарські засоби</vt:lpstr>
      <vt:lpstr>Презентація PowerPoint</vt:lpstr>
      <vt:lpstr>Визначення та характеристика ціни</vt:lpstr>
      <vt:lpstr>Зміст системи цін в економічній теорії</vt:lpstr>
      <vt:lpstr>Презентація PowerPoint</vt:lpstr>
      <vt:lpstr>Види та структура цін на готові і екстремпоральні лікарські засоби</vt:lpstr>
      <vt:lpstr>Презентація PowerPoint</vt:lpstr>
      <vt:lpstr>Основні види цін на лікарські засоби</vt:lpstr>
      <vt:lpstr>Презентація PowerPoint</vt:lpstr>
      <vt:lpstr> Тариф</vt:lpstr>
      <vt:lpstr>Презентація PowerPoint</vt:lpstr>
      <vt:lpstr>Презентація PowerPoint</vt:lpstr>
      <vt:lpstr>Ціноутворення на лікарські засоби як міжнародна проблема</vt:lpstr>
      <vt:lpstr>Порівняльний аналіз закупівельних і роздрібних цін з групи низьковартісних ЛЗ (відповідно до європейських цін) в країнах ЄС і в Україні</vt:lpstr>
      <vt:lpstr>Порівняльний аналіз закупівельних і роздрібних цін з групи високовартісних ЛЗ (відповідно до європейських цін) в країнах ЄС і в Україні</vt:lpstr>
      <vt:lpstr>Презентація PowerPoint</vt:lpstr>
      <vt:lpstr>Презентація PowerPoint</vt:lpstr>
      <vt:lpstr>Методи державного регулювання цін на лікарські засоби в Україні та світі</vt:lpstr>
      <vt:lpstr>АНАЛІЗ ОСНОВНИХ МЕТОДІВ ДЕРЖАВНОГО РЕГУЛЮВАННЯ ЦІН НА ЛЗ У КРАЇНАХ ЄС</vt:lpstr>
      <vt:lpstr>АНАЛІЗ ОСНОВНИХ ПІДХОДІВ ДО ДЕРЖАВНОГО РЕГУЛЮВАННЯ ЦІН НА ЛЗ У КРАЇНАХ СНД</vt:lpstr>
      <vt:lpstr>Сучасний стан та перспективи державного регулювання цін на лікарські засоби в Україні (Політичний характер)</vt:lpstr>
      <vt:lpstr>Презентація PowerPoint</vt:lpstr>
      <vt:lpstr>Особливості визначення ПДВ під час поставки ЛЗ та ВМП до аптек, фарм. фірм</vt:lpstr>
      <vt:lpstr>Адміністративно-господарчі санкції за</vt:lpstr>
      <vt:lpstr>Державне регулювання цін на ЛЗ та ВМП</vt:lpstr>
      <vt:lpstr>ЕНАП табл. 5 мг № 20 (KRKA, Словенія) Гранична оптово-відпускна ціна – 21,25 грн., у т.ч.</vt:lpstr>
      <vt:lpstr>СИСТЕМА МОНІТОРИНГУ ЦІН ТА ПОКАЗНИКІВ ДОСТУПНОСТІ ЛЗ</vt:lpstr>
      <vt:lpstr>Пріоритетні напрями щодо вдосконалення ціноутворення на ЛЗ і реімбурсації їх вартості</vt:lpstr>
      <vt:lpstr>ТЕСТ № 5</vt:lpstr>
      <vt:lpstr>  Референтне ціноутворення</vt:lpstr>
      <vt:lpstr>Референтне ціноутворення на ЛЗ</vt:lpstr>
      <vt:lpstr>ХАРАКТЕРИСТИКА СИСТЕМИ РЕФЕРЕНТНИХ ЦІН НА ЛЗ</vt:lpstr>
      <vt:lpstr>Порядок формування системи референтних цін</vt:lpstr>
      <vt:lpstr>Внутрішнє референтне ціноутворення</vt:lpstr>
      <vt:lpstr>Презентація PowerPoint</vt:lpstr>
      <vt:lpstr>В Україні 1 квітня 2017 р. стартувала урядова програма «Доступні ліки»</vt:lpstr>
      <vt:lpstr>Перелік ЛЗ за МНН, що входять до програми «Доступні ліки»</vt:lpstr>
      <vt:lpstr>Реєстр лікарських засобів, вартість яких підлягає відшкодуванню станом на 22 січня 2018 р. Затверджено наказом МОЗ України від 22.01.2018 р. № 111</vt:lpstr>
      <vt:lpstr>Презентація PowerPoint</vt:lpstr>
      <vt:lpstr>Презентація PowerPoint</vt:lpstr>
      <vt:lpstr>Динаміка аптечних продажів ЛЗ, вартість яких відшкодовується державою, у грошовому вираженні у розрізі нозологій за період з січня 2016 по серпень 2017 р.</vt:lpstr>
      <vt:lpstr>Динаміка середньозваженої роздрібної вартості 1 DDD ЛЗ, які підпадають під відшкодування, у розрізі нозологій за період з січня 2016 по серпень 2017 р.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КЛІНІКО-ЕКОНОМІЧНИЙ АНАЛІЗ СТАНУ ФАРМАЦЕВТИЧНОГО ЗАБЕЗПЕЧЕННЯ ХВОРИХ НА ІШЕМІЧНУ ХВОРОБУ СЕРЦЯ</dc:title>
  <dc:creator>Tito</dc:creator>
  <cp:lastModifiedBy>Князькова Валентина Яківна</cp:lastModifiedBy>
  <cp:revision>8</cp:revision>
  <dcterms:created xsi:type="dcterms:W3CDTF">2024-01-25T09:55:51Z</dcterms:created>
  <dcterms:modified xsi:type="dcterms:W3CDTF">2024-01-25T12:06:56Z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2018-11-21T00:00:00Z</vt:filetime>
  </property>
  <property fmtid="{D5CDD505-2E9C-101B-9397-08002B2CF9AE}" pid="3" name="Creator">
    <vt:lpwstr>Impress</vt:lpwstr>
  </property>
  <property fmtid="{D5CDD505-2E9C-101B-9397-08002B2CF9AE}" pid="4" name="LastSaved">
    <vt:filetime>2024-01-25T00:00:00Z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0x01010067EDF1E5197B5E41BF7D5F14A7663C21</vt:lpwstr>
  </property>
</Properties>
</file>