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6" r:id="rId2"/>
    <p:sldId id="256" r:id="rId3"/>
    <p:sldId id="267" r:id="rId4"/>
    <p:sldId id="276" r:id="rId5"/>
    <p:sldId id="268" r:id="rId6"/>
    <p:sldId id="269" r:id="rId7"/>
    <p:sldId id="270" r:id="rId8"/>
    <p:sldId id="271" r:id="rId9"/>
    <p:sldId id="257" r:id="rId10"/>
    <p:sldId id="258" r:id="rId11"/>
    <p:sldId id="273" r:id="rId12"/>
    <p:sldId id="259" r:id="rId13"/>
    <p:sldId id="274" r:id="rId14"/>
    <p:sldId id="277" r:id="rId15"/>
    <p:sldId id="280" r:id="rId16"/>
    <p:sldId id="281" r:id="rId17"/>
    <p:sldId id="282" r:id="rId18"/>
    <p:sldId id="283" r:id="rId19"/>
    <p:sldId id="279" r:id="rId20"/>
    <p:sldId id="278" r:id="rId21"/>
    <p:sldId id="284" r:id="rId22"/>
    <p:sldId id="285" r:id="rId23"/>
    <p:sldId id="286" r:id="rId24"/>
    <p:sldId id="288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633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510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12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41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003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911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056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321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23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65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579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9833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454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769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015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49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391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B0F0"/>
            </a:gs>
            <a:gs pos="100000">
              <a:srgbClr val="FFF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4938194-21BD-4037-95C6-EB79A8960102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B7064-6451-4F69-B74D-32BAD02B784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5294" y="464234"/>
            <a:ext cx="8825658" cy="1589649"/>
          </a:xfrm>
        </p:spPr>
        <p:txBody>
          <a:bodyPr/>
          <a:lstStyle/>
          <a:p>
            <a:pPr algn="ctr"/>
            <a:r>
              <a:rPr lang="uk-UA" sz="4400" b="1" dirty="0" smtClean="0"/>
              <a:t>Одеський національний медичний університет</a:t>
            </a:r>
            <a:endParaRPr lang="uk-UA" sz="4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92580" y="2104518"/>
            <a:ext cx="8825658" cy="2931716"/>
          </a:xfrm>
        </p:spPr>
        <p:txBody>
          <a:bodyPr>
            <a:noAutofit/>
          </a:bodyPr>
          <a:lstStyle/>
          <a:p>
            <a:pPr algn="ctr"/>
            <a:endParaRPr lang="uk-UA" sz="3200" b="1" dirty="0" smtClean="0">
              <a:solidFill>
                <a:schemeClr val="tx1"/>
              </a:solidFill>
            </a:endParaRPr>
          </a:p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Кафедра менеджменту охорони здоров'я </a:t>
            </a:r>
          </a:p>
          <a:p>
            <a:pPr algn="ctr"/>
            <a:endParaRPr lang="uk-UA" b="1" dirty="0" smtClean="0">
              <a:solidFill>
                <a:schemeClr val="tx1"/>
              </a:solidFill>
            </a:endParaRPr>
          </a:p>
          <a:p>
            <a:pPr algn="ctr"/>
            <a:r>
              <a:rPr lang="uk-UA" sz="3200" b="1" dirty="0" smtClean="0"/>
              <a:t> </a:t>
            </a:r>
            <a:r>
              <a:rPr lang="uk-UA" sz="3200" b="1" dirty="0" smtClean="0">
                <a:solidFill>
                  <a:srgbClr val="00B050"/>
                </a:solidFill>
              </a:rPr>
              <a:t>Основи ціноутворення в охороні здоров’я </a:t>
            </a:r>
          </a:p>
          <a:p>
            <a:pPr algn="ctr"/>
            <a:endParaRPr lang="uk-UA" b="1" dirty="0" smtClean="0">
              <a:solidFill>
                <a:srgbClr val="00B050"/>
              </a:solidFill>
            </a:endParaRPr>
          </a:p>
          <a:p>
            <a:pPr algn="ctr"/>
            <a:r>
              <a:rPr lang="uk-UA" sz="3200" b="1" dirty="0" smtClean="0">
                <a:solidFill>
                  <a:srgbClr val="C00000"/>
                </a:solidFill>
              </a:rPr>
              <a:t>202</a:t>
            </a:r>
            <a:r>
              <a:rPr lang="en-US" sz="3200" b="1" smtClean="0">
                <a:solidFill>
                  <a:srgbClr val="C00000"/>
                </a:solidFill>
              </a:rPr>
              <a:t>4</a:t>
            </a:r>
            <a:endParaRPr lang="uk-UA" sz="3200" b="1" dirty="0" smtClean="0">
              <a:solidFill>
                <a:srgbClr val="C00000"/>
              </a:solidFill>
            </a:endParaRPr>
          </a:p>
          <a:p>
            <a:pPr algn="ctr"/>
            <a:endParaRPr lang="uk-UA" sz="3200" b="1" dirty="0" smtClean="0">
              <a:solidFill>
                <a:srgbClr val="00B050"/>
              </a:solidFill>
            </a:endParaRPr>
          </a:p>
          <a:p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5907" y="779489"/>
            <a:ext cx="5326505" cy="4401888"/>
          </a:xfrm>
        </p:spPr>
        <p:txBody>
          <a:bodyPr>
            <a:noAutofit/>
          </a:bodyPr>
          <a:lstStyle/>
          <a:p>
            <a:pPr algn="ctr"/>
            <a:r>
              <a:rPr lang="uk-UA" sz="8000" dirty="0" smtClean="0">
                <a:solidFill>
                  <a:schemeClr val="tx1">
                    <a:lumMod val="95000"/>
                  </a:schemeClr>
                </a:solidFill>
              </a:rPr>
              <a:t>Ціни, їх види та функції</a:t>
            </a:r>
            <a:endParaRPr lang="ru-RU" sz="80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30" y="1650049"/>
            <a:ext cx="5117162" cy="383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25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405282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C00000"/>
                </a:solidFill>
              </a:rPr>
              <a:t>Цілі сучасного медичного закладу</a:t>
            </a:r>
            <a:r>
              <a:rPr lang="uk-UA" dirty="0" smtClean="0">
                <a:solidFill>
                  <a:srgbClr val="C00000"/>
                </a:solidFill>
              </a:rPr>
              <a:t>:</a:t>
            </a:r>
            <a:br>
              <a:rPr lang="uk-UA" dirty="0" smtClean="0">
                <a:solidFill>
                  <a:srgbClr val="C00000"/>
                </a:solidFill>
              </a:rPr>
            </a:br>
            <a:r>
              <a:rPr lang="uk-UA" sz="2000" dirty="0" smtClean="0">
                <a:solidFill>
                  <a:srgbClr val="C00000"/>
                </a:solidFill>
              </a:rPr>
              <a:t/>
            </a:r>
            <a:br>
              <a:rPr lang="uk-UA" sz="2000" dirty="0" smtClean="0">
                <a:solidFill>
                  <a:srgbClr val="C00000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Створення спроможної системи громадського здоров'я та забезпечення санітарно-епідемічного благополуччя населення;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/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Кращі медичні послуги і краще здоров’я громадян за рахунок безперервних, безпечних, якісних даних, сучасних технологій і знань, та зручних цифрових сервісів, які відповідають потребам пацієнтів, надавачів 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послуг та управлінців;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/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Надання медичних послуг та здійснення фармацевтичної 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діяльності кваліфікованими фахівцями, які навчаються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 протягом всієї професійної кар’єри;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/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Забезпечення доступності, раціонального призначення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та застосування безпечних, ефективних та якісних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лікарських засобів і медичних виробів лікарями, </a:t>
            </a:r>
            <a:br>
              <a:rPr lang="uk-UA" sz="1800" b="1" dirty="0" smtClean="0">
                <a:solidFill>
                  <a:schemeClr val="tx1"/>
                </a:solidFill>
              </a:rPr>
            </a:br>
            <a:r>
              <a:rPr lang="uk-UA" sz="1800" b="1" dirty="0" smtClean="0">
                <a:solidFill>
                  <a:schemeClr val="tx1"/>
                </a:solidFill>
              </a:rPr>
              <a:t>провізорами та пацієнтами.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>
                <a:solidFill>
                  <a:srgbClr val="C00000"/>
                </a:solidFill>
              </a:rPr>
              <a:t/>
            </a:r>
            <a:br>
              <a:rPr lang="uk-UA" dirty="0" smtClean="0">
                <a:solidFill>
                  <a:srgbClr val="C00000"/>
                </a:solidFill>
              </a:rPr>
            </a:br>
            <a:r>
              <a:rPr lang="uk-UA" dirty="0" smtClean="0">
                <a:solidFill>
                  <a:srgbClr val="C00000"/>
                </a:solidFill>
              </a:rPr>
              <a:t/>
            </a:r>
            <a:br>
              <a:rPr lang="uk-UA" dirty="0" smtClean="0">
                <a:solidFill>
                  <a:srgbClr val="C00000"/>
                </a:solidFill>
              </a:rPr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5705" y="3671667"/>
            <a:ext cx="4150036" cy="3012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332797"/>
            <a:ext cx="9404723" cy="1400530"/>
          </a:xfrm>
        </p:spPr>
        <p:txBody>
          <a:bodyPr/>
          <a:lstStyle/>
          <a:p>
            <a:r>
              <a:rPr lang="ru-RU" sz="3200" b="1" dirty="0" err="1"/>
              <a:t>Діяльність</a:t>
            </a:r>
            <a:r>
              <a:rPr lang="ru-RU" sz="3200" b="1" dirty="0"/>
              <a:t> </a:t>
            </a:r>
            <a:r>
              <a:rPr lang="ru-RU" sz="3200" b="1" dirty="0" err="1"/>
              <a:t>підприємства</a:t>
            </a:r>
            <a:r>
              <a:rPr lang="ru-RU" sz="3200" b="1" dirty="0"/>
              <a:t> по </a:t>
            </a:r>
            <a:r>
              <a:rPr lang="ru-RU" sz="3200" b="1" dirty="0" err="1"/>
              <a:t>оптимізації</a:t>
            </a:r>
            <a:r>
              <a:rPr lang="ru-RU" sz="3200" b="1" dirty="0"/>
              <a:t> </a:t>
            </a:r>
            <a:r>
              <a:rPr lang="ru-RU" sz="3200" b="1" dirty="0" err="1"/>
              <a:t>ціни</a:t>
            </a:r>
            <a:r>
              <a:rPr lang="ru-RU" sz="3200" b="1" dirty="0"/>
              <a:t> </a:t>
            </a:r>
            <a:r>
              <a:rPr lang="ru-RU" sz="3200" b="1" dirty="0" err="1"/>
              <a:t>досягається</a:t>
            </a:r>
            <a:r>
              <a:rPr lang="ru-RU" sz="3200" b="1" dirty="0"/>
              <a:t> для таких </a:t>
            </a:r>
            <a:r>
              <a:rPr lang="ru-RU" sz="3200" b="1" dirty="0" err="1"/>
              <a:t>цілей</a:t>
            </a:r>
            <a:r>
              <a:rPr lang="ru-RU" sz="3200" b="1" dirty="0"/>
              <a:t>: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130" y="1543988"/>
            <a:ext cx="9173427" cy="3747540"/>
          </a:xfrm>
        </p:spPr>
        <p:txBody>
          <a:bodyPr>
            <a:normAutofit lnSpcReduction="10000"/>
          </a:bodyPr>
          <a:lstStyle/>
          <a:p>
            <a:r>
              <a:rPr lang="ru-RU" sz="2800" b="1" dirty="0" err="1" smtClean="0"/>
              <a:t>максималізація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прибутку</a:t>
            </a:r>
            <a:r>
              <a:rPr lang="ru-RU" sz="2800" b="1" dirty="0" smtClean="0"/>
              <a:t>;</a:t>
            </a:r>
          </a:p>
          <a:p>
            <a:r>
              <a:rPr lang="ru-RU" sz="2800" b="1" dirty="0" err="1" smtClean="0"/>
              <a:t>виживання</a:t>
            </a:r>
            <a:r>
              <a:rPr lang="ru-RU" sz="2800" b="1" dirty="0" smtClean="0"/>
              <a:t> </a:t>
            </a:r>
            <a:r>
              <a:rPr lang="ru-RU" sz="2800" b="1" dirty="0"/>
              <a:t>на ринку (для </a:t>
            </a:r>
            <a:r>
              <a:rPr lang="ru-RU" sz="2800" b="1" dirty="0" err="1"/>
              <a:t>збереження</a:t>
            </a:r>
            <a:r>
              <a:rPr lang="ru-RU" sz="2800" b="1" dirty="0"/>
              <a:t> ринку треба </a:t>
            </a:r>
            <a:r>
              <a:rPr lang="ru-RU" sz="2800" b="1" dirty="0" err="1"/>
              <a:t>встановити</a:t>
            </a:r>
            <a:r>
              <a:rPr lang="ru-RU" sz="2800" b="1" dirty="0"/>
              <a:t> </a:t>
            </a:r>
            <a:r>
              <a:rPr lang="ru-RU" sz="2800" b="1" dirty="0" err="1"/>
              <a:t>низькі</a:t>
            </a:r>
            <a:r>
              <a:rPr lang="ru-RU" sz="2800" b="1" dirty="0"/>
              <a:t> </a:t>
            </a:r>
            <a:r>
              <a:rPr lang="ru-RU" sz="2800" b="1" dirty="0" err="1"/>
              <a:t>ціни</a:t>
            </a:r>
            <a:r>
              <a:rPr lang="ru-RU" sz="2800" b="1" dirty="0"/>
              <a:t>);</a:t>
            </a:r>
          </a:p>
          <a:p>
            <a:r>
              <a:rPr lang="ru-RU" sz="2800" b="1" dirty="0" err="1" smtClean="0"/>
              <a:t>лідерство</a:t>
            </a:r>
            <a:r>
              <a:rPr lang="ru-RU" sz="2800" b="1" dirty="0" smtClean="0"/>
              <a:t> </a:t>
            </a:r>
            <a:r>
              <a:rPr lang="ru-RU" sz="2800" b="1" dirty="0"/>
              <a:t>на ринку: </a:t>
            </a:r>
            <a:r>
              <a:rPr lang="ru-RU" sz="2800" b="1" dirty="0" err="1"/>
              <a:t>досягається</a:t>
            </a:r>
            <a:r>
              <a:rPr lang="ru-RU" sz="2800" b="1" dirty="0"/>
              <a:t> шляхом </a:t>
            </a:r>
            <a:r>
              <a:rPr lang="ru-RU" sz="2800" b="1" dirty="0" err="1"/>
              <a:t>зниження</a:t>
            </a:r>
            <a:r>
              <a:rPr lang="ru-RU" sz="2800" b="1" dirty="0"/>
              <a:t> </a:t>
            </a:r>
            <a:r>
              <a:rPr lang="ru-RU" sz="2800" b="1" dirty="0" err="1"/>
              <a:t>витрат</a:t>
            </a:r>
            <a:r>
              <a:rPr lang="ru-RU" sz="2800" b="1" dirty="0"/>
              <a:t> і </a:t>
            </a:r>
            <a:r>
              <a:rPr lang="ru-RU" sz="2800" b="1" dirty="0" err="1"/>
              <a:t>одержанням</a:t>
            </a:r>
            <a:r>
              <a:rPr lang="ru-RU" sz="2800" b="1" dirty="0"/>
              <a:t> </a:t>
            </a:r>
            <a:r>
              <a:rPr lang="ru-RU" sz="2800" b="1" dirty="0" err="1"/>
              <a:t>високого</a:t>
            </a:r>
            <a:r>
              <a:rPr lang="ru-RU" sz="2800" b="1" dirty="0"/>
              <a:t> </a:t>
            </a:r>
            <a:r>
              <a:rPr lang="ru-RU" sz="2800" b="1" dirty="0" err="1"/>
              <a:t>прибутку</a:t>
            </a:r>
            <a:r>
              <a:rPr lang="ru-RU" sz="2800" b="1" dirty="0"/>
              <a:t>, </a:t>
            </a:r>
            <a:r>
              <a:rPr lang="ru-RU" sz="2800" b="1" dirty="0" err="1"/>
              <a:t>встановлюються</a:t>
            </a:r>
            <a:r>
              <a:rPr lang="ru-RU" sz="2800" b="1" dirty="0"/>
              <a:t> </a:t>
            </a:r>
            <a:r>
              <a:rPr lang="ru-RU" sz="2800" b="1" dirty="0" err="1"/>
              <a:t>низькі</a:t>
            </a:r>
            <a:r>
              <a:rPr lang="ru-RU" sz="2800" b="1" dirty="0"/>
              <a:t> </a:t>
            </a:r>
            <a:r>
              <a:rPr lang="ru-RU" sz="2800" b="1" dirty="0" err="1"/>
              <a:t>ціни</a:t>
            </a:r>
            <a:r>
              <a:rPr lang="ru-RU" sz="2800" b="1" dirty="0"/>
              <a:t>;</a:t>
            </a:r>
          </a:p>
          <a:p>
            <a:r>
              <a:rPr lang="ru-RU" sz="2800" b="1" dirty="0" err="1"/>
              <a:t>лідерство</a:t>
            </a:r>
            <a:r>
              <a:rPr lang="ru-RU" sz="2800" b="1" dirty="0"/>
              <a:t> в </a:t>
            </a:r>
            <a:r>
              <a:rPr lang="ru-RU" sz="2800" b="1" dirty="0" err="1"/>
              <a:t>якості</a:t>
            </a:r>
            <a:r>
              <a:rPr lang="ru-RU" sz="2800" b="1" dirty="0"/>
              <a:t> </a:t>
            </a:r>
            <a:r>
              <a:rPr lang="ru-RU" sz="2800" b="1" dirty="0" err="1"/>
              <a:t>товарів</a:t>
            </a:r>
            <a:r>
              <a:rPr lang="ru-RU" sz="2800" b="1" dirty="0"/>
              <a:t> </a:t>
            </a:r>
            <a:r>
              <a:rPr lang="ru-RU" sz="2800" b="1" dirty="0" smtClean="0"/>
              <a:t>– </a:t>
            </a:r>
            <a:r>
              <a:rPr lang="ru-RU" sz="2800" b="1" dirty="0" err="1" smtClean="0"/>
              <a:t>встановити</a:t>
            </a:r>
            <a:r>
              <a:rPr lang="ru-RU" sz="2800" b="1" dirty="0" smtClean="0"/>
              <a:t> </a:t>
            </a:r>
            <a:r>
              <a:rPr lang="ru-RU" sz="2800" b="1" dirty="0" err="1"/>
              <a:t>відносно</a:t>
            </a:r>
            <a:r>
              <a:rPr lang="ru-RU" sz="2800" b="1" dirty="0"/>
              <a:t> </a:t>
            </a:r>
            <a:r>
              <a:rPr lang="ru-RU" sz="2800" b="1" dirty="0" err="1"/>
              <a:t>високі</a:t>
            </a:r>
            <a:r>
              <a:rPr lang="ru-RU" sz="2800" b="1" dirty="0"/>
              <a:t> </a:t>
            </a:r>
            <a:r>
              <a:rPr lang="ru-RU" sz="2800" b="1" dirty="0" err="1"/>
              <a:t>ціни</a:t>
            </a:r>
            <a:r>
              <a:rPr lang="ru-RU" sz="2800" b="1" dirty="0"/>
              <a:t>.</a:t>
            </a:r>
          </a:p>
          <a:p>
            <a:endParaRPr lang="ru-R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99055" y="3874566"/>
            <a:ext cx="3344414" cy="263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9989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975" y="720004"/>
            <a:ext cx="9404723" cy="925916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Види медичних послуг</a:t>
            </a:r>
            <a:br>
              <a:rPr lang="uk-UA" b="1" dirty="0" smtClean="0">
                <a:solidFill>
                  <a:schemeClr val="tx1"/>
                </a:solidFill>
              </a:rPr>
            </a:br>
            <a:r>
              <a:rPr lang="uk-UA" b="1" dirty="0" smtClean="0">
                <a:solidFill>
                  <a:schemeClr val="tx1"/>
                </a:solidFill>
              </a:rPr>
              <a:t/>
            </a:r>
            <a:br>
              <a:rPr lang="uk-UA" b="1" dirty="0" smtClean="0">
                <a:solidFill>
                  <a:schemeClr val="tx1"/>
                </a:solidFill>
              </a:rPr>
            </a:b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55077" y="1561514"/>
            <a:ext cx="8995757" cy="1392701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uk-UA" sz="3200" b="1" u="sng" dirty="0" smtClean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9543" y="3753394"/>
            <a:ext cx="3473157" cy="279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7486" y="3736012"/>
            <a:ext cx="3411080" cy="2778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26942" y="1456007"/>
          <a:ext cx="9481624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0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0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656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3200" b="1" u="sng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u="sng" dirty="0" smtClean="0">
                          <a:solidFill>
                            <a:schemeClr val="tx1"/>
                          </a:solidFill>
                        </a:rPr>
                        <a:t>Прості медичні послуги</a:t>
                      </a:r>
                      <a:endParaRPr lang="uk-UA" sz="3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uk-U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3200" b="1" u="sng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u="sng" dirty="0" smtClean="0">
                          <a:solidFill>
                            <a:schemeClr val="tx1"/>
                          </a:solidFill>
                        </a:rPr>
                        <a:t>Складні (комплексні) медичні послуги</a:t>
                      </a:r>
                      <a:endParaRPr lang="uk-UA" sz="3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uk-UA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10322"/>
          </a:xfrm>
        </p:spPr>
        <p:txBody>
          <a:bodyPr/>
          <a:lstStyle/>
          <a:p>
            <a:r>
              <a:rPr lang="uk-UA" b="1" dirty="0" smtClean="0"/>
              <a:t>Медична практика включає:</a:t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2400" b="1" dirty="0" smtClean="0">
                <a:solidFill>
                  <a:srgbClr val="002060"/>
                </a:solidFill>
              </a:rPr>
              <a:t>- консультаційні послуги та лікування, що надається лікарями всіх спеціальностей в лікувальних установах (амбулаторіях) і в умовах приватної практики;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- </a:t>
            </a:r>
            <a:r>
              <a:rPr lang="uk-UA" sz="2400" b="1" dirty="0" smtClean="0">
                <a:solidFill>
                  <a:srgbClr val="7030A0"/>
                </a:solidFill>
              </a:rPr>
              <a:t>діагностичні послуги,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rgbClr val="002060"/>
                </a:solidFill>
              </a:rPr>
              <a:t>- проведення аналізів;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>- послуги приватних консультантів;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rgbClr val="002060"/>
                </a:solidFill>
              </a:rPr>
              <a:t>- послуги швидкої та невідкладної медичної </a:t>
            </a:r>
            <a:br>
              <a:rPr lang="uk-UA" sz="2400" b="1" dirty="0" smtClean="0">
                <a:solidFill>
                  <a:srgbClr val="002060"/>
                </a:solidFill>
              </a:rPr>
            </a:br>
            <a:r>
              <a:rPr lang="uk-UA" sz="2400" b="1" dirty="0" smtClean="0">
                <a:solidFill>
                  <a:srgbClr val="002060"/>
                </a:solidFill>
              </a:rPr>
              <a:t>допомоги;</a:t>
            </a:r>
            <a:br>
              <a:rPr lang="uk-UA" sz="2400" b="1" dirty="0" smtClean="0">
                <a:solidFill>
                  <a:srgbClr val="002060"/>
                </a:solidFill>
              </a:rPr>
            </a:br>
            <a:r>
              <a:rPr lang="uk-UA" sz="2400" b="1" dirty="0" smtClean="0">
                <a:solidFill>
                  <a:srgbClr val="7030A0"/>
                </a:solidFill>
              </a:rPr>
              <a:t>- послуги санаторно-курортних організацій;</a:t>
            </a:r>
            <a:r>
              <a:rPr lang="uk-UA" sz="2400" b="1" dirty="0" smtClean="0">
                <a:solidFill>
                  <a:srgbClr val="002060"/>
                </a:solidFill>
              </a:rPr>
              <a:t/>
            </a:r>
            <a:br>
              <a:rPr lang="uk-UA" sz="2400" b="1" dirty="0" smtClean="0">
                <a:solidFill>
                  <a:srgbClr val="002060"/>
                </a:solidFill>
              </a:rPr>
            </a:br>
            <a:r>
              <a:rPr lang="uk-UA" sz="2400" b="1" dirty="0" smtClean="0">
                <a:solidFill>
                  <a:srgbClr val="002060"/>
                </a:solidFill>
              </a:rPr>
              <a:t>- послуги інших лікувальних установ для </a:t>
            </a:r>
            <a:br>
              <a:rPr lang="uk-UA" sz="2400" b="1" dirty="0" smtClean="0">
                <a:solidFill>
                  <a:srgbClr val="002060"/>
                </a:solidFill>
              </a:rPr>
            </a:br>
            <a:r>
              <a:rPr lang="uk-UA" sz="2400" b="1" dirty="0" smtClean="0">
                <a:solidFill>
                  <a:srgbClr val="002060"/>
                </a:solidFill>
              </a:rPr>
              <a:t>відновлення здоров’я людини.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b="1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7397" y="3107155"/>
            <a:ext cx="3707814" cy="314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6775" y="719665"/>
          <a:ext cx="10888393" cy="5634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4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4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7443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Класифікаційні ознаки медичної послуги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571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видами медичної практики: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>
                          <a:latin typeface="Times New Roman"/>
                        </a:rPr>
                        <a:t>˗ консультації;</a:t>
                      </a:r>
                    </a:p>
                    <a:p>
                      <a:pPr indent="450215" algn="just"/>
                      <a:r>
                        <a:rPr lang="uk-UA" sz="2000">
                          <a:latin typeface="Times New Roman"/>
                        </a:rPr>
                        <a:t>˗ діагностика;</a:t>
                      </a:r>
                    </a:p>
                    <a:p>
                      <a:pPr indent="450215" algn="just"/>
                      <a:r>
                        <a:rPr lang="uk-UA" sz="2000">
                          <a:latin typeface="Times New Roman"/>
                        </a:rPr>
                        <a:t>˗ лікувальна справа.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6762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місцем надання послуги: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стаціонар;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поліклініка;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швидка та невідкладна допомога;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санаторії, профілакторії та ін.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381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складністю: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прості послуги;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складні послуги.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8381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часом виконання: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короткострокові;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довгострокові.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8381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кількістю учасників, зайнятих у наданні послуги: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одноосібні;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групові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7571">
                <a:tc>
                  <a:txBody>
                    <a:bodyPr/>
                    <a:lstStyle/>
                    <a:p>
                      <a:pPr indent="18415" algn="just"/>
                      <a:r>
                        <a:rPr lang="uk-UA" sz="2000" b="1" dirty="0">
                          <a:latin typeface="Times New Roman"/>
                        </a:rPr>
                        <a:t>За характером економічних відносин:</a:t>
                      </a:r>
                      <a:endParaRPr lang="uk-UA" sz="2000" dirty="0">
                        <a:latin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послуги державних установ;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послуги комунальних установ;</a:t>
                      </a:r>
                    </a:p>
                    <a:p>
                      <a:pPr indent="450215" algn="just"/>
                      <a:r>
                        <a:rPr lang="uk-UA" sz="2000" dirty="0">
                          <a:latin typeface="Times New Roman"/>
                        </a:rPr>
                        <a:t>˗ послуги установ приватного сектору.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225083"/>
            <a:ext cx="10453298" cy="689317"/>
          </a:xfrm>
        </p:spPr>
        <p:txBody>
          <a:bodyPr/>
          <a:lstStyle/>
          <a:p>
            <a:pPr marL="457200" lvl="1" indent="-187325" algn="l" rtl="0" fontAlgn="base">
              <a:spcBef>
                <a:spcPct val="0"/>
              </a:spcBef>
              <a:spcAft>
                <a:spcPct val="0"/>
              </a:spcAft>
            </a:pPr>
            <a:r>
              <a:rPr lang="uk-UA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Власні ознаки медичної послуги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sz="2000" b="1" dirty="0" smtClean="0">
                <a:solidFill>
                  <a:schemeClr val="tx1"/>
                </a:solidFill>
              </a:rPr>
              <a:t>-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існує до початку виробництва;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трудомістка і не має чіткої вартості до закінчення виконання;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матеріальна;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важко піддається розрахунку;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персоніфікована;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інтелектуально залежить від виробника 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послуги;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якість послуги мінлива навіть при виконанні 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 одним й тим самим лікарем;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 суб’єктивною і залежить від особливостей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споживача та ін.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uk-U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9242" y="3038622"/>
            <a:ext cx="3788336" cy="34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587" y="572639"/>
            <a:ext cx="9712092" cy="3354784"/>
          </a:xfrm>
        </p:spPr>
        <p:txBody>
          <a:bodyPr/>
          <a:lstStyle/>
          <a:p>
            <a:r>
              <a:rPr lang="uk-UA" sz="3200" b="1" u="sng" dirty="0" smtClean="0">
                <a:solidFill>
                  <a:schemeClr val="tx1"/>
                </a:solidFill>
              </a:rPr>
              <a:t>Ціна</a:t>
            </a:r>
            <a:r>
              <a:rPr lang="uk-UA" sz="3200" dirty="0" smtClean="0">
                <a:solidFill>
                  <a:schemeClr val="tx1"/>
                </a:solidFill>
              </a:rPr>
              <a:t> - грошовий вираз вартості, ринковий параметр, що характеризує економічні відносини між продавцями і покупцями </a:t>
            </a:r>
            <a:br>
              <a:rPr lang="uk-UA" sz="3200" dirty="0" smtClean="0">
                <a:solidFill>
                  <a:schemeClr val="tx1"/>
                </a:solidFill>
              </a:rPr>
            </a:br>
            <a:r>
              <a:rPr lang="uk-UA" sz="3200" dirty="0" smtClean="0">
                <a:solidFill>
                  <a:schemeClr val="tx1"/>
                </a:solidFill>
              </a:rPr>
              <a:t>з приводу купівлі-продажу товарів і </a:t>
            </a:r>
            <a:br>
              <a:rPr lang="uk-UA" sz="3200" dirty="0" smtClean="0">
                <a:solidFill>
                  <a:schemeClr val="tx1"/>
                </a:solidFill>
              </a:rPr>
            </a:br>
            <a:r>
              <a:rPr lang="uk-UA" sz="3200" dirty="0" smtClean="0">
                <a:solidFill>
                  <a:schemeClr val="tx1"/>
                </a:solidFill>
              </a:rPr>
              <a:t>послуг.</a:t>
            </a:r>
            <a:r>
              <a:rPr lang="uk-UA" sz="3200" dirty="0" smtClean="0"/>
              <a:t/>
            </a:r>
            <a:br>
              <a:rPr lang="uk-UA" sz="3200" dirty="0" smtClean="0"/>
            </a:br>
            <a:endParaRPr lang="ru-RU" dirty="0"/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977" y="2836597"/>
            <a:ext cx="3613625" cy="295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511" y="1716021"/>
            <a:ext cx="3650001" cy="298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178" y="3927423"/>
            <a:ext cx="3395443" cy="277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0" y="4584535"/>
            <a:ext cx="3298637" cy="269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6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65125" y="489872"/>
            <a:ext cx="4856814" cy="870006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  <a:latin typeface="Comic Sans MS" pitchFamily="66" charset="0"/>
              </a:rPr>
              <a:t>Функції ціни</a:t>
            </a:r>
            <a:r>
              <a:rPr lang="ru-RU" b="1" i="1" dirty="0"/>
              <a:t/>
            </a:r>
            <a:br>
              <a:rPr lang="ru-RU" b="1" i="1" dirty="0"/>
            </a:b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630" y="584617"/>
            <a:ext cx="5441429" cy="5516379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Інформаційна:</a:t>
            </a:r>
            <a:r>
              <a:rPr lang="uk-UA" sz="2400" dirty="0" smtClean="0">
                <a:solidFill>
                  <a:srgbClr val="FF0000"/>
                </a:solidFill>
              </a:rPr>
              <a:t> </a:t>
            </a:r>
            <a:r>
              <a:rPr lang="uk-UA" sz="2400" dirty="0" smtClean="0"/>
              <a:t>виражається в здатності донесення до виробників і споживачів інформації про витрати на виробництво, реалізацію продукції, доходи та витрати.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Регулююча:</a:t>
            </a:r>
            <a:r>
              <a:rPr lang="uk-UA" sz="2400" dirty="0" smtClean="0">
                <a:solidFill>
                  <a:srgbClr val="FF0000"/>
                </a:solidFill>
              </a:rPr>
              <a:t> </a:t>
            </a:r>
            <a:r>
              <a:rPr lang="uk-UA" sz="2400" dirty="0" smtClean="0"/>
              <a:t>здійснює збалансування між попитом і пропозицією.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Стимулююча:</a:t>
            </a:r>
            <a:r>
              <a:rPr lang="uk-UA" sz="2400" dirty="0" smtClean="0">
                <a:solidFill>
                  <a:srgbClr val="FF0000"/>
                </a:solidFill>
              </a:rPr>
              <a:t> </a:t>
            </a:r>
            <a:r>
              <a:rPr lang="uk-UA" sz="2400" dirty="0" smtClean="0"/>
              <a:t>сприяє раціональному використанню обмежених ресурсів.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Розподільча:</a:t>
            </a:r>
            <a:r>
              <a:rPr lang="uk-UA" sz="2400" dirty="0" smtClean="0">
                <a:solidFill>
                  <a:srgbClr val="FF0000"/>
                </a:solidFill>
              </a:rPr>
              <a:t> </a:t>
            </a:r>
            <a:r>
              <a:rPr lang="uk-UA" sz="2400" dirty="0" smtClean="0"/>
              <a:t>впливає на розподіл ресурсів, доходів та фінансів в суспільстві.</a:t>
            </a:r>
            <a:endParaRPr lang="uk-UA" sz="2400" dirty="0"/>
          </a:p>
        </p:txBody>
      </p:sp>
      <p:pic>
        <p:nvPicPr>
          <p:cNvPr id="2050" name="Picture 2" descr="ÐÐ°ÑÑÐ¸Ð½ÐºÐ¸ Ð¿Ð¾ Ð·Ð°Ð¿ÑÐ¾ÑÑ ÑÑÐ½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611" y="1664678"/>
            <a:ext cx="5152202" cy="345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07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4521" y="3530990"/>
            <a:ext cx="3429000" cy="2479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50163" y="719666"/>
          <a:ext cx="7512151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0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1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Види цін на медичні послуги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БЮДЖЕТНІ ОЦІНКИ </a:t>
                      </a:r>
                      <a:endParaRPr lang="uk-U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фінансування цільових бюджетних програм медичної допомоги </a:t>
                      </a:r>
                      <a:endParaRPr lang="uk-UA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КОНТРАКТНІ ЦІНИ </a:t>
                      </a:r>
                      <a:endParaRPr lang="uk-U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Включають типові фактичні витрати, а також прибуток (15-25% собівартості), використовуються у разі надання мед. послуг населенню на комерційній основі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ДОГОВІРНІ ЦІНИ </a:t>
                      </a:r>
                      <a:endParaRPr lang="uk-U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Затверджуються прямими договорами між медичними закладами і замовниками послуг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ТАРИФИ </a:t>
                      </a:r>
                      <a:endParaRPr lang="uk-U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Широко застосовуються в системі медичного страхування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ВІЛЬНІ ЦІНИ</a:t>
                      </a:r>
                      <a:endParaRPr lang="uk-U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Формуються під впливом законів попиту і пропозиції </a:t>
                      </a:r>
                      <a:endParaRPr lang="uk-UA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8074" y="759654"/>
            <a:ext cx="3418449" cy="260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892" y="179882"/>
            <a:ext cx="10358203" cy="1289154"/>
          </a:xfrm>
        </p:spPr>
        <p:txBody>
          <a:bodyPr/>
          <a:lstStyle/>
          <a:p>
            <a:pPr algn="ctr"/>
            <a:r>
              <a:rPr lang="uk-UA" sz="3600" b="1" u="sng" dirty="0" smtClean="0">
                <a:solidFill>
                  <a:schemeClr val="tx1"/>
                </a:solidFill>
              </a:rPr>
              <a:t>Ціноутворення</a:t>
            </a:r>
            <a:r>
              <a:rPr lang="uk-UA" sz="3600" dirty="0" smtClean="0"/>
              <a:t> – </a:t>
            </a:r>
            <a:br>
              <a:rPr lang="uk-UA" sz="3600" dirty="0" smtClean="0"/>
            </a:br>
            <a:r>
              <a:rPr lang="uk-UA" sz="3600" b="1" dirty="0" smtClean="0">
                <a:solidFill>
                  <a:srgbClr val="C00000"/>
                </a:solidFill>
              </a:rPr>
              <a:t>процес формування цін, визначення їх рівня і пошуку їх оптимального поєднання.</a:t>
            </a:r>
            <a:r>
              <a:rPr lang="uk-UA" sz="3600" dirty="0" smtClean="0"/>
              <a:t/>
            </a:r>
            <a:br>
              <a:rPr lang="uk-UA" sz="3600" dirty="0" smtClean="0"/>
            </a:br>
            <a:endParaRPr lang="uk-UA" sz="3600" dirty="0"/>
          </a:p>
        </p:txBody>
      </p:sp>
      <p:pic>
        <p:nvPicPr>
          <p:cNvPr id="1026" name="Picture 2" descr="ÐÐ°ÑÑÐ¸Ð½ÐºÐ¸ Ð¿Ð¾ Ð·Ð°Ð¿ÑÐ¾ÑÑ ÑÑÐ½Ð¾ÑÑÐ²Ð¾ÑÐµÐ½Ð½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085" y="2491796"/>
            <a:ext cx="8335593" cy="382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15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u="sng" dirty="0" smtClean="0">
                <a:solidFill>
                  <a:schemeClr val="accent4">
                    <a:lumMod val="75000"/>
                  </a:schemeClr>
                </a:solidFill>
              </a:rPr>
              <a:t>Задачі ціноутворення</a:t>
            </a:r>
            <a:endParaRPr lang="uk-UA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3312" y="1364567"/>
            <a:ext cx="10319654" cy="2222696"/>
          </a:xfrm>
        </p:spPr>
        <p:txBody>
          <a:bodyPr/>
          <a:lstStyle/>
          <a:p>
            <a:pPr lvl="0"/>
            <a:r>
              <a:rPr lang="uk-UA" b="1" dirty="0" smtClean="0"/>
              <a:t>розширення </a:t>
            </a:r>
            <a:r>
              <a:rPr lang="ru-RU" b="1" dirty="0" smtClean="0"/>
              <a:t>ринку </a:t>
            </a:r>
            <a:r>
              <a:rPr lang="uk-UA" b="1" dirty="0" smtClean="0"/>
              <a:t>збуту послуг охорони здоров'я</a:t>
            </a:r>
          </a:p>
          <a:p>
            <a:pPr lvl="0"/>
            <a:r>
              <a:rPr lang="uk-UA" b="1" dirty="0" smtClean="0"/>
              <a:t>збільшення прибутку</a:t>
            </a:r>
          </a:p>
          <a:p>
            <a:pPr lvl="0"/>
            <a:r>
              <a:rPr lang="uk-UA" b="1" dirty="0" smtClean="0"/>
              <a:t>забезпечення </a:t>
            </a:r>
            <a:r>
              <a:rPr lang="ru-RU" b="1" dirty="0" smtClean="0"/>
              <a:t>балансу </a:t>
            </a:r>
            <a:r>
              <a:rPr lang="uk-UA" b="1" dirty="0" smtClean="0"/>
              <a:t>попиту і пропозиції, об'єму </a:t>
            </a:r>
            <a:r>
              <a:rPr lang="ru-RU" b="1" dirty="0" smtClean="0"/>
              <a:t>грошей </a:t>
            </a:r>
            <a:r>
              <a:rPr lang="uk-UA" b="1" dirty="0" smtClean="0"/>
              <a:t>і об'єму медичних послуг </a:t>
            </a:r>
          </a:p>
          <a:p>
            <a:r>
              <a:rPr lang="uk-UA" b="1" dirty="0" smtClean="0"/>
              <a:t>-	створення </a:t>
            </a:r>
            <a:r>
              <a:rPr lang="ru-RU" b="1" dirty="0" smtClean="0"/>
              <a:t>умов </a:t>
            </a:r>
            <a:r>
              <a:rPr lang="uk-UA" b="1" dirty="0" smtClean="0"/>
              <a:t>оптимальної пропорційності споживання і накопичення.</a:t>
            </a:r>
          </a:p>
          <a:p>
            <a:endParaRPr lang="uk-UA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6733" y="3601328"/>
            <a:ext cx="530352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 descr="бесплатная Крупным планом фото лекарственных препаратов Стоковое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8296" y="3629465"/>
            <a:ext cx="4881489" cy="28698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Чинники впливу на формування ціни на медичні послуги</a:t>
            </a:r>
            <a:endParaRPr lang="uk-U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             зовнішні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7115" y="2514600"/>
            <a:ext cx="4360984" cy="3741738"/>
          </a:xfrm>
        </p:spPr>
        <p:txBody>
          <a:bodyPr/>
          <a:lstStyle/>
          <a:p>
            <a:pPr lvl="0"/>
            <a:r>
              <a:rPr lang="uk-UA" b="1" dirty="0" smtClean="0"/>
              <a:t>Регулююча </a:t>
            </a:r>
            <a:r>
              <a:rPr lang="ru-RU" b="1" dirty="0" smtClean="0"/>
              <a:t>роль </a:t>
            </a:r>
            <a:r>
              <a:rPr lang="uk-UA" b="1" dirty="0" smtClean="0"/>
              <a:t>держави </a:t>
            </a:r>
            <a:r>
              <a:rPr lang="ru-RU" b="1" dirty="0" smtClean="0"/>
              <a:t>на </a:t>
            </a:r>
            <a:r>
              <a:rPr lang="uk-UA" b="1" dirty="0" smtClean="0"/>
              <a:t>ціни і ціноутворення;</a:t>
            </a:r>
          </a:p>
          <a:p>
            <a:pPr lvl="0"/>
            <a:r>
              <a:rPr lang="ru-RU" b="1" dirty="0" smtClean="0"/>
              <a:t>Характеристика </a:t>
            </a:r>
            <a:r>
              <a:rPr lang="uk-UA" b="1" dirty="0" smtClean="0"/>
              <a:t>медичних послуг і платоспроможність населення;</a:t>
            </a:r>
          </a:p>
          <a:p>
            <a:pPr lvl="0"/>
            <a:r>
              <a:rPr lang="uk-UA" b="1" dirty="0" smtClean="0"/>
              <a:t>Рівноважний рівень конкурентних цін, який склався </a:t>
            </a:r>
            <a:r>
              <a:rPr lang="ru-RU" b="1" dirty="0" smtClean="0"/>
              <a:t>на ринку </a:t>
            </a:r>
            <a:r>
              <a:rPr lang="uk-UA" b="1" dirty="0" smtClean="0"/>
              <a:t>медичних послуг;</a:t>
            </a:r>
          </a:p>
          <a:p>
            <a:pPr lvl="0"/>
            <a:r>
              <a:rPr lang="ru-RU" b="1" dirty="0" smtClean="0"/>
              <a:t>Характеристика ринку </a:t>
            </a:r>
            <a:r>
              <a:rPr lang="uk-UA" b="1" dirty="0" smtClean="0"/>
              <a:t>даного </a:t>
            </a:r>
            <a:r>
              <a:rPr lang="ru-RU" b="1" dirty="0" smtClean="0"/>
              <a:t>виду </a:t>
            </a:r>
            <a:r>
              <a:rPr lang="uk-UA" b="1" dirty="0" smtClean="0"/>
              <a:t>медичних послуг.</a:t>
            </a:r>
          </a:p>
          <a:p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40094" y="1876865"/>
            <a:ext cx="4396339" cy="576262"/>
          </a:xfrm>
        </p:spPr>
        <p:txBody>
          <a:bodyPr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uk-UA" b="1" dirty="0" smtClean="0">
                <a:solidFill>
                  <a:srgbClr val="C00000"/>
                </a:solidFill>
              </a:rPr>
              <a:t>внутрішні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5978820" y="74711"/>
            <a:ext cx="2343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94031" y="2641520"/>
            <a:ext cx="36857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Пріоритети цілей, які     </a:t>
            </a: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ставить перед собою </a:t>
            </a:r>
            <a:r>
              <a:rPr lang="uk-UA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медична установа. </a:t>
            </a:r>
            <a:endParaRPr lang="uk-UA" b="1" dirty="0" smtClean="0">
              <a:solidFill>
                <a:prstClr val="black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Рівень постійних і змінних    виробничих витрат </a:t>
            </a: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медичної </a:t>
            </a: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установи</a:t>
            </a:r>
            <a:endParaRPr lang="uk-UA" b="1" dirty="0"/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45526" y="1786597"/>
            <a:ext cx="2912012" cy="407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269089"/>
            <a:ext cx="11830929" cy="208436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sz="3600" b="1" dirty="0" smtClean="0"/>
          </a:p>
          <a:p>
            <a:pPr algn="ctr">
              <a:buNone/>
            </a:pPr>
            <a:r>
              <a:rPr lang="uk-UA" sz="3600" b="1" dirty="0" smtClean="0"/>
              <a:t>ЦІНА МЕДИЧНОЇ ПОСЛУГИ =</a:t>
            </a:r>
            <a:endParaRPr lang="uk-UA" sz="3600" dirty="0" smtClean="0"/>
          </a:p>
          <a:p>
            <a:pPr algn="ctr">
              <a:buNone/>
            </a:pPr>
            <a:r>
              <a:rPr lang="uk-UA" sz="3600" b="1" dirty="0" smtClean="0"/>
              <a:t>ВИТРАТИ </a:t>
            </a:r>
            <a:r>
              <a:rPr lang="uk-UA" sz="3600" b="1" dirty="0" smtClean="0">
                <a:solidFill>
                  <a:srgbClr val="002060"/>
                </a:solidFill>
              </a:rPr>
              <a:t>(</a:t>
            </a:r>
            <a:r>
              <a:rPr lang="uk-UA" sz="3600" b="1" dirty="0" err="1" smtClean="0">
                <a:solidFill>
                  <a:srgbClr val="002060"/>
                </a:solidFill>
              </a:rPr>
              <a:t>прямі+непрямі</a:t>
            </a:r>
            <a:r>
              <a:rPr lang="uk-UA" sz="3600" b="1" dirty="0" smtClean="0">
                <a:solidFill>
                  <a:srgbClr val="002060"/>
                </a:solidFill>
              </a:rPr>
              <a:t>) </a:t>
            </a:r>
            <a:r>
              <a:rPr lang="uk-UA" sz="3600" b="1" dirty="0" smtClean="0"/>
              <a:t>+ ПРИБУТОК+ПОДАТКИ</a:t>
            </a:r>
            <a:endParaRPr lang="uk-UA" sz="3600" dirty="0" smtClean="0"/>
          </a:p>
          <a:p>
            <a:pPr algn="ctr"/>
            <a:endParaRPr lang="ru-RU" sz="2800" dirty="0"/>
          </a:p>
        </p:txBody>
      </p:sp>
      <p:pic>
        <p:nvPicPr>
          <p:cNvPr id="7170" name="Picture 2" descr="ÐÐ°ÑÑÐ¸Ð½ÐºÐ¸ Ð¿Ð¾ Ð·Ð°Ð¿ÑÐ¾ÑÑ Ð¾Ð¿ÑÐ¾Ð²Ð° ÑÑÐ½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741" y="2798865"/>
            <a:ext cx="4863961" cy="355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1305" y="2799471"/>
            <a:ext cx="4486689" cy="3545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782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zakon.rada.gov.ua/laws/file/imgs/59/p472169n98-22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22" y="323558"/>
            <a:ext cx="10283483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171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Витрати медичного закладу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7719" y="1271954"/>
            <a:ext cx="4396338" cy="576262"/>
          </a:xfrm>
        </p:spPr>
        <p:txBody>
          <a:bodyPr/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</a:rPr>
              <a:t>прямі</a:t>
            </a:r>
            <a:endParaRPr lang="uk-UA" sz="4000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103312" y="1955409"/>
            <a:ext cx="4396339" cy="4300929"/>
          </a:xfrm>
        </p:spPr>
        <p:txBody>
          <a:bodyPr>
            <a:normAutofit/>
          </a:bodyPr>
          <a:lstStyle/>
          <a:p>
            <a:pPr lvl="0"/>
            <a:r>
              <a:rPr lang="uk-UA" sz="2000" b="1" u="sng" dirty="0" smtClean="0"/>
              <a:t>витрати на заробітну плату та пов’язані з нею нарахування;</a:t>
            </a:r>
            <a:endParaRPr lang="uk-UA" sz="2000" b="1" dirty="0" smtClean="0"/>
          </a:p>
          <a:p>
            <a:pPr lvl="0"/>
            <a:r>
              <a:rPr lang="uk-UA" sz="2000" b="1" u="sng" dirty="0" smtClean="0"/>
              <a:t>витрати на лікарські засоби;</a:t>
            </a:r>
            <a:endParaRPr lang="uk-UA" sz="2000" b="1" dirty="0" smtClean="0"/>
          </a:p>
          <a:p>
            <a:pPr lvl="0"/>
            <a:r>
              <a:rPr lang="uk-UA" sz="2000" b="1" u="sng" dirty="0" smtClean="0"/>
              <a:t>витрати на технічне забезпечення та обслуговування (поточний ремонт) високовартісного обладнання;</a:t>
            </a:r>
            <a:endParaRPr lang="uk-UA" sz="2000" b="1" dirty="0" smtClean="0"/>
          </a:p>
          <a:p>
            <a:pPr lvl="0"/>
            <a:r>
              <a:rPr lang="uk-UA" sz="2000" b="1" u="sng" dirty="0" smtClean="0"/>
              <a:t>комунальні витрати за можливості прямого віднесення</a:t>
            </a:r>
            <a:endParaRPr lang="uk-UA" sz="20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93645" y="1271954"/>
            <a:ext cx="4396339" cy="576262"/>
          </a:xfrm>
        </p:spPr>
        <p:txBody>
          <a:bodyPr/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</a:rPr>
              <a:t>непрямі</a:t>
            </a:r>
            <a:endParaRPr lang="uk-UA" sz="4000" b="1" dirty="0">
              <a:solidFill>
                <a:srgbClr val="00206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654495" y="2011680"/>
            <a:ext cx="4396339" cy="4244658"/>
          </a:xfrm>
        </p:spPr>
        <p:txBody>
          <a:bodyPr>
            <a:normAutofit lnSpcReduction="10000"/>
          </a:bodyPr>
          <a:lstStyle/>
          <a:p>
            <a:pPr lvl="0"/>
            <a:r>
              <a:rPr lang="ru-RU" b="1" dirty="0" smtClean="0"/>
              <a:t>доплата </a:t>
            </a:r>
            <a:r>
              <a:rPr lang="uk-UA" b="1" dirty="0" smtClean="0"/>
              <a:t>завідувачу відділенням і старшій медсестрі </a:t>
            </a:r>
            <a:r>
              <a:rPr lang="ru-RU" b="1" dirty="0" smtClean="0"/>
              <a:t>за </a:t>
            </a:r>
            <a:r>
              <a:rPr lang="uk-UA" b="1" dirty="0" smtClean="0"/>
              <a:t>організацію роботи</a:t>
            </a:r>
          </a:p>
          <a:p>
            <a:pPr lvl="0"/>
            <a:r>
              <a:rPr lang="uk-UA" b="1" dirty="0" smtClean="0"/>
              <a:t>амортизація приміщення</a:t>
            </a:r>
          </a:p>
          <a:p>
            <a:pPr lvl="0"/>
            <a:r>
              <a:rPr lang="uk-UA" b="1" dirty="0" smtClean="0"/>
              <a:t>придбання </a:t>
            </a:r>
            <a:r>
              <a:rPr lang="ru-RU" b="1" dirty="0" smtClean="0"/>
              <a:t>твердого </a:t>
            </a:r>
            <a:r>
              <a:rPr lang="uk-UA" b="1" dirty="0" smtClean="0"/>
              <a:t>інвентарю довгострокового користування</a:t>
            </a:r>
          </a:p>
          <a:p>
            <a:pPr lvl="0"/>
            <a:r>
              <a:rPr lang="uk-UA" b="1" dirty="0" smtClean="0"/>
              <a:t>придбання м'якого інвентарю</a:t>
            </a:r>
          </a:p>
          <a:p>
            <a:pPr lvl="0"/>
            <a:r>
              <a:rPr lang="uk-UA" b="1" dirty="0" smtClean="0"/>
              <a:t>витрати </a:t>
            </a:r>
            <a:r>
              <a:rPr lang="ru-RU" b="1" dirty="0" smtClean="0"/>
              <a:t>на рекламу</a:t>
            </a:r>
            <a:endParaRPr lang="uk-UA" b="1" dirty="0" smtClean="0"/>
          </a:p>
          <a:p>
            <a:pPr lvl="0"/>
            <a:r>
              <a:rPr lang="uk-UA" b="1" dirty="0" smtClean="0"/>
              <a:t>інші витрати (придбання однорідних малоцінних предметів медичного і господарського призначення і </a:t>
            </a:r>
            <a:r>
              <a:rPr lang="ru-RU" b="1" dirty="0" smtClean="0"/>
              <a:t>т.д.)</a:t>
            </a:r>
            <a:endParaRPr lang="uk-UA" b="1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8978" y="506437"/>
            <a:ext cx="104522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/>
              <a:t>Кожен має право на охорону здоров'я, медичну допомогу та медичне страхування. Охорона здоров'я забезпечується державним фінансуванням відповідних соціально-економічних, медико-санітарних і оздоровчо-профілактичних програм. Держава створює умови для ефективного і доступного для всіх громадян медичного обслуговування. У державних і комунальних закладах охорони здоров'я медична допомога надається безоплатно; існуюча мережа таких закладів не може бути скорочена. Держава сприяє розвиткові лікувальних закладів усіх форм власності. Держава дбає про розвиток фізичної культури і спорту, забезпечує санітарно-епідемічне благополуччя.</a:t>
            </a:r>
          </a:p>
          <a:p>
            <a:pPr algn="just"/>
            <a:endParaRPr lang="uk-UA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47195" y="3005183"/>
            <a:ext cx="3857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Конституція України Стаття 49.</a:t>
            </a:r>
            <a:endParaRPr lang="uk-UA" b="1" dirty="0"/>
          </a:p>
        </p:txBody>
      </p:sp>
      <p:pic>
        <p:nvPicPr>
          <p:cNvPr id="44034" name="Picture 2" descr="бесплатная Человек, показывающий увеличительные очки Стоковое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8117" y="3530992"/>
            <a:ext cx="7160455" cy="29260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814" y="269090"/>
            <a:ext cx="9810010" cy="61176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3900" b="1" dirty="0" smtClean="0">
                <a:solidFill>
                  <a:srgbClr val="C00000"/>
                </a:solidFill>
              </a:rPr>
              <a:t>   </a:t>
            </a:r>
            <a:r>
              <a:rPr lang="uk-UA" sz="3900" b="1" u="sng" dirty="0" smtClean="0">
                <a:solidFill>
                  <a:srgbClr val="C00000"/>
                </a:solidFill>
              </a:rPr>
              <a:t>Цінова політика держави</a:t>
            </a:r>
            <a:r>
              <a:rPr lang="uk-UA" sz="3900" b="1" dirty="0" smtClean="0">
                <a:solidFill>
                  <a:srgbClr val="C00000"/>
                </a:solidFill>
              </a:rPr>
              <a:t> </a:t>
            </a:r>
            <a:r>
              <a:rPr lang="uk-UA" sz="3900" dirty="0" smtClean="0"/>
              <a:t>–</a:t>
            </a:r>
          </a:p>
          <a:p>
            <a:pPr>
              <a:buNone/>
            </a:pPr>
            <a:r>
              <a:rPr lang="uk-UA" sz="3900" dirty="0" smtClean="0"/>
              <a:t>   </a:t>
            </a:r>
            <a:r>
              <a:rPr lang="uk-UA" sz="3600" dirty="0" smtClean="0"/>
              <a:t>це діяльність центральних і місцевих органів виконавчої влади, спрямована </a:t>
            </a:r>
            <a:r>
              <a:rPr lang="ru-RU" sz="3600" dirty="0" smtClean="0"/>
              <a:t>на </a:t>
            </a:r>
            <a:r>
              <a:rPr lang="uk-UA" sz="3600" dirty="0" smtClean="0"/>
              <a:t>досягнення трьох основних </a:t>
            </a:r>
            <a:r>
              <a:rPr lang="uk-UA" sz="3600" b="1" dirty="0" smtClean="0"/>
              <a:t>цілей:</a:t>
            </a:r>
          </a:p>
          <a:p>
            <a:pPr lvl="0"/>
            <a:r>
              <a:rPr lang="uk-UA" sz="2800" b="1" dirty="0" smtClean="0"/>
              <a:t>послідовного проведення цінової </a:t>
            </a:r>
          </a:p>
          <a:p>
            <a:pPr lvl="0">
              <a:buNone/>
            </a:pPr>
            <a:r>
              <a:rPr lang="uk-UA" sz="2800" b="1" dirty="0" smtClean="0"/>
              <a:t>лібералізації, </a:t>
            </a:r>
          </a:p>
          <a:p>
            <a:pPr lvl="0"/>
            <a:r>
              <a:rPr lang="ru-RU" sz="2800" b="1" dirty="0" smtClean="0"/>
              <a:t>державного </a:t>
            </a:r>
            <a:r>
              <a:rPr lang="uk-UA" sz="2800" b="1" dirty="0" smtClean="0"/>
              <a:t>регулювання цін (тарифів)</a:t>
            </a:r>
          </a:p>
          <a:p>
            <a:pPr lvl="0">
              <a:buNone/>
            </a:pPr>
            <a:r>
              <a:rPr lang="ru-RU" sz="2800" b="1" dirty="0" smtClean="0"/>
              <a:t>на </a:t>
            </a:r>
            <a:r>
              <a:rPr lang="uk-UA" sz="2800" b="1" dirty="0" smtClean="0"/>
              <a:t>окремі види товарів (послуг),</a:t>
            </a:r>
          </a:p>
          <a:p>
            <a:pPr lvl="0"/>
            <a:r>
              <a:rPr lang="uk-UA" sz="2800" b="1" dirty="0" smtClean="0"/>
              <a:t>здійснення </a:t>
            </a:r>
            <a:r>
              <a:rPr lang="ru-RU" sz="2800" b="1" dirty="0" smtClean="0"/>
              <a:t>контролю за </a:t>
            </a:r>
            <a:r>
              <a:rPr lang="uk-UA" sz="2800" b="1" dirty="0" smtClean="0"/>
              <a:t>їх дотриманням</a:t>
            </a:r>
            <a:r>
              <a:rPr lang="uk-UA" sz="2800" dirty="0" smtClean="0"/>
              <a:t>.</a:t>
            </a:r>
            <a:r>
              <a:rPr lang="uk-UA" sz="2800" u="sng" dirty="0" smtClean="0"/>
              <a:t> </a:t>
            </a:r>
            <a:endParaRPr lang="uk-UA" sz="2800" dirty="0" smtClean="0"/>
          </a:p>
          <a:p>
            <a:pPr marL="0" indent="0">
              <a:buNone/>
            </a:pPr>
            <a:endParaRPr lang="uk-UA" sz="2800" dirty="0"/>
          </a:p>
        </p:txBody>
      </p:sp>
      <p:pic>
        <p:nvPicPr>
          <p:cNvPr id="7170" name="Picture 2" descr="ÐÐ°ÑÑÐ¸Ð½ÐºÐ¸ Ð¿Ð¾ Ð·Ð°Ð¿ÑÐ¾ÑÑ Ð¾Ð¿ÑÐ¾Ð²Ð° ÑÑÐ½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397" y="3221502"/>
            <a:ext cx="3530989" cy="285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82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814" y="269089"/>
            <a:ext cx="9810010" cy="2084367"/>
          </a:xfrm>
        </p:spPr>
        <p:txBody>
          <a:bodyPr>
            <a:noAutofit/>
          </a:bodyPr>
          <a:lstStyle/>
          <a:p>
            <a:pPr algn="ctr"/>
            <a:r>
              <a:rPr lang="uk-UA" sz="2400" b="1" u="sng" dirty="0" smtClean="0"/>
              <a:t>Основні напрями державного регулювання процесу ціноутворення</a:t>
            </a:r>
          </a:p>
          <a:p>
            <a:pPr algn="ctr"/>
            <a:endParaRPr lang="uk-UA" sz="2400" b="1" u="sng" dirty="0" smtClean="0"/>
          </a:p>
          <a:p>
            <a:pPr lvl="0"/>
            <a:r>
              <a:rPr lang="uk-UA" sz="2400" dirty="0" smtClean="0"/>
              <a:t>фіксації рівня цін або використання адекватних обмежувальних нормативів;</a:t>
            </a:r>
          </a:p>
          <a:p>
            <a:pPr lvl="0"/>
            <a:r>
              <a:rPr lang="uk-UA" sz="2400" dirty="0" smtClean="0"/>
              <a:t>встановлення податкових або інших платежів, </a:t>
            </a:r>
          </a:p>
          <a:p>
            <a:pPr lvl="0">
              <a:buNone/>
            </a:pPr>
            <a:r>
              <a:rPr lang="uk-UA" sz="2400" dirty="0" smtClean="0"/>
              <a:t>які спричинюють вилучення більшої частини </a:t>
            </a:r>
          </a:p>
          <a:p>
            <a:pPr lvl="0">
              <a:buNone/>
            </a:pPr>
            <a:r>
              <a:rPr lang="uk-UA" sz="2400" dirty="0" smtClean="0"/>
              <a:t>прибутків </a:t>
            </a:r>
            <a:r>
              <a:rPr lang="ru-RU" sz="2400" dirty="0" smtClean="0"/>
              <a:t>у </a:t>
            </a:r>
            <a:r>
              <a:rPr lang="uk-UA" sz="2400" dirty="0" smtClean="0"/>
              <a:t>надавача </a:t>
            </a:r>
            <a:r>
              <a:rPr lang="ru-RU" sz="2400" dirty="0" smtClean="0"/>
              <a:t>та </a:t>
            </a:r>
            <a:r>
              <a:rPr lang="uk-UA" sz="2400" dirty="0" smtClean="0"/>
              <a:t>споживача продукції й</a:t>
            </a:r>
          </a:p>
          <a:p>
            <a:pPr lvl="0">
              <a:buNone/>
            </a:pPr>
            <a:r>
              <a:rPr lang="uk-UA" sz="2400" dirty="0" smtClean="0"/>
              <a:t>послуг;</a:t>
            </a:r>
          </a:p>
          <a:p>
            <a:pPr lvl="0"/>
            <a:r>
              <a:rPr lang="uk-UA" sz="2400" dirty="0" smtClean="0"/>
              <a:t>державної підтримки цін, доходів підприємств </a:t>
            </a:r>
          </a:p>
          <a:p>
            <a:pPr lvl="0">
              <a:buNone/>
            </a:pPr>
            <a:r>
              <a:rPr lang="uk-UA" sz="2400" dirty="0" smtClean="0"/>
              <a:t>з використанням субсидій і дотацій.</a:t>
            </a:r>
          </a:p>
          <a:p>
            <a:pPr algn="ctr"/>
            <a:endParaRPr lang="ru-RU" sz="2400" b="1" dirty="0"/>
          </a:p>
        </p:txBody>
      </p:sp>
      <p:pic>
        <p:nvPicPr>
          <p:cNvPr id="16" name="Picture 6" descr="ÐÐ°ÑÑÐ¸Ð½ÐºÐ¸ Ð¿Ð¾ Ð·Ð°Ð¿ÑÐ¾ÑÑ ÐºÐ¾ÑÑÐ¾ÑÐ¸ÑÐ½Ñ ÑÑÐ½Ð¸ Ñ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708" y="2049195"/>
            <a:ext cx="3737665" cy="306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82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975" y="171364"/>
            <a:ext cx="9404723" cy="813374"/>
          </a:xfrm>
        </p:spPr>
        <p:txBody>
          <a:bodyPr/>
          <a:lstStyle/>
          <a:p>
            <a:pPr algn="ctr"/>
            <a:r>
              <a:rPr lang="uk-UA" sz="3600" b="1" dirty="0" smtClean="0">
                <a:solidFill>
                  <a:srgbClr val="C00000"/>
                </a:solidFill>
              </a:rPr>
              <a:t>Методи державного регулювання цін</a:t>
            </a:r>
            <a:endParaRPr lang="uk-UA" sz="3600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5588" y="793652"/>
            <a:ext cx="6471139" cy="576262"/>
          </a:xfrm>
        </p:spPr>
        <p:txBody>
          <a:bodyPr/>
          <a:lstStyle/>
          <a:p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</a:rPr>
              <a:t>           пряме регулювання</a:t>
            </a:r>
            <a:endParaRPr lang="uk-U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8979" y="1642403"/>
            <a:ext cx="5767754" cy="2662311"/>
          </a:xfrm>
        </p:spPr>
        <p:txBody>
          <a:bodyPr>
            <a:normAutofit/>
          </a:bodyPr>
          <a:lstStyle/>
          <a:p>
            <a:r>
              <a:rPr lang="uk-UA" b="1" dirty="0" smtClean="0"/>
              <a:t>адміністративне встановлення цін; </a:t>
            </a:r>
          </a:p>
          <a:p>
            <a:r>
              <a:rPr lang="uk-UA" b="1" dirty="0" err="1" smtClean="0"/>
              <a:t>„заморожування</a:t>
            </a:r>
            <a:r>
              <a:rPr lang="uk-UA" b="1" dirty="0" smtClean="0"/>
              <a:t>" цін; </a:t>
            </a:r>
          </a:p>
          <a:p>
            <a:r>
              <a:rPr lang="uk-UA" b="1" dirty="0" smtClean="0"/>
              <a:t>встановлення </a:t>
            </a:r>
            <a:r>
              <a:rPr lang="ru-RU" b="1" dirty="0" smtClean="0"/>
              <a:t>граничного </a:t>
            </a:r>
            <a:r>
              <a:rPr lang="uk-UA" b="1" dirty="0" smtClean="0"/>
              <a:t>значення рівня цін;</a:t>
            </a:r>
          </a:p>
          <a:p>
            <a:r>
              <a:rPr lang="uk-UA" b="1" dirty="0" smtClean="0"/>
              <a:t> регламентація рівня рентабельності;</a:t>
            </a:r>
          </a:p>
          <a:p>
            <a:r>
              <a:rPr lang="uk-UA" b="1" dirty="0" smtClean="0"/>
              <a:t> встановлення нормативів </a:t>
            </a:r>
            <a:r>
              <a:rPr lang="ru-RU" b="1" dirty="0" smtClean="0"/>
              <a:t>для </a:t>
            </a:r>
            <a:r>
              <a:rPr lang="uk-UA" b="1" dirty="0" smtClean="0"/>
              <a:t>визначення цін; </a:t>
            </a:r>
          </a:p>
          <a:p>
            <a:r>
              <a:rPr lang="uk-UA" b="1" dirty="0" smtClean="0"/>
              <a:t>декларування цін</a:t>
            </a:r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68948" y="863991"/>
            <a:ext cx="6738424" cy="57626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</a:rPr>
              <a:t>           непряме регулювання</a:t>
            </a:r>
            <a:endParaRPr lang="uk-U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499273" y="1786597"/>
            <a:ext cx="5190979" cy="2236763"/>
          </a:xfrm>
        </p:spPr>
        <p:txBody>
          <a:bodyPr>
            <a:normAutofit/>
          </a:bodyPr>
          <a:lstStyle/>
          <a:p>
            <a:r>
              <a:rPr lang="uk-UA" b="1" dirty="0" smtClean="0"/>
              <a:t>оподаткування; </a:t>
            </a:r>
          </a:p>
          <a:p>
            <a:r>
              <a:rPr lang="uk-UA" b="1" dirty="0" smtClean="0"/>
              <a:t>регулювання </a:t>
            </a:r>
            <a:r>
              <a:rPr lang="ru-RU" b="1" dirty="0" smtClean="0"/>
              <a:t>грошового </a:t>
            </a:r>
            <a:r>
              <a:rPr lang="uk-UA" b="1" dirty="0" smtClean="0"/>
              <a:t>обігу; </a:t>
            </a:r>
          </a:p>
          <a:p>
            <a:r>
              <a:rPr lang="ru-RU" b="1" dirty="0" smtClean="0"/>
              <a:t>оплата </a:t>
            </a:r>
            <a:r>
              <a:rPr lang="uk-UA" b="1" dirty="0" smtClean="0"/>
              <a:t>праці; кредитна політика;</a:t>
            </a:r>
          </a:p>
          <a:p>
            <a:r>
              <a:rPr lang="uk-UA" b="1" dirty="0" smtClean="0"/>
              <a:t> регулювання державних витрат; </a:t>
            </a:r>
          </a:p>
          <a:p>
            <a:r>
              <a:rPr lang="uk-UA" b="1" dirty="0" smtClean="0"/>
              <a:t>встановлення </a:t>
            </a:r>
            <a:r>
              <a:rPr lang="ru-RU" b="1" dirty="0" smtClean="0"/>
              <a:t>норм </a:t>
            </a:r>
            <a:r>
              <a:rPr lang="uk-UA" b="1" dirty="0" smtClean="0"/>
              <a:t>амортизації </a:t>
            </a:r>
            <a:r>
              <a:rPr lang="ru-RU" b="1" dirty="0" smtClean="0"/>
              <a:t>та </a:t>
            </a:r>
            <a:r>
              <a:rPr lang="uk-UA" b="1" dirty="0" smtClean="0"/>
              <a:t>ін.</a:t>
            </a:r>
          </a:p>
          <a:p>
            <a:endParaRPr lang="uk-UA" dirty="0"/>
          </a:p>
        </p:txBody>
      </p:sp>
      <p:pic>
        <p:nvPicPr>
          <p:cNvPr id="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2" y="4093698"/>
            <a:ext cx="5674453" cy="251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76775" y="829995"/>
          <a:ext cx="9537895" cy="5430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63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9316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dirty="0" smtClean="0">
                          <a:solidFill>
                            <a:srgbClr val="C00000"/>
                          </a:solidFill>
                        </a:rPr>
                        <a:t>Види цін</a:t>
                      </a:r>
                      <a:r>
                        <a:rPr lang="ru-RU" sz="3200" b="1" u="sng" dirty="0" smtClean="0">
                          <a:solidFill>
                            <a:srgbClr val="C00000"/>
                          </a:solidFill>
                        </a:rPr>
                        <a:t> на </a:t>
                      </a:r>
                      <a:r>
                        <a:rPr lang="ru-RU" sz="3200" b="1" i="1" u="sng" dirty="0" smtClean="0">
                          <a:solidFill>
                            <a:srgbClr val="C00000"/>
                          </a:solidFill>
                        </a:rPr>
                        <a:t>ринку</a:t>
                      </a:r>
                      <a:r>
                        <a:rPr lang="ru-RU" sz="3200" b="1" u="sng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uk-UA" sz="3200" b="1" u="sng" dirty="0" smtClean="0">
                          <a:solidFill>
                            <a:srgbClr val="C00000"/>
                          </a:solidFill>
                        </a:rPr>
                        <a:t>медичних послуг </a:t>
                      </a:r>
                      <a:endParaRPr lang="uk-UA" sz="32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монопольні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встановлюються надавачом послуг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номінальні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 урахуванням собівартості й мінімальної прибутковості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оптові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підприємств, організацій, які на договірних умовах зі знижкою здійснюють медичне обслуговування своїх працівників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роздрібні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із   врахуванням   допустимих   націнок   і   вигоди   лікувально-профілактичних закладів (надавача послуг)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ринкові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дорівнюють роздрібним,  визначаються  групою  суб'єктів,  що виробляє послуги з урахуванням підвищеного попиту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послугу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ковзаючі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ціни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встановлюються із врахуванням різних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умов</a:t>
                      </a:r>
                      <a:endParaRPr lang="uk-UA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тверді     ціни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визначаються    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державою,   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асоціаціями     споживачів,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договорами</a:t>
                      </a:r>
                      <a:endParaRPr lang="uk-UA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23703" y="227296"/>
          <a:ext cx="8128000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0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7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Методи встановлення цін на медичні послуги</a:t>
                      </a:r>
                    </a:p>
                    <a:p>
                      <a:endParaRPr lang="uk-U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одиницю   послуги,  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яка 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споживається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оплата 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здійснення   певного аналізу чи проведення рентгенографії тощо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інтегральна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сума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цін зі різні види робіт, необхідних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надання певної послуги) (стоматологічні послуги)</a:t>
                      </a:r>
                      <a:endParaRPr lang="uk-UA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комплексна   (сума   </a:t>
                      </a:r>
                      <a:r>
                        <a:rPr lang="uk-UA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взаємодоповнюваних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послуг)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ціна   лікування  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стаціонарному відділенні, ціна проходження тематичного медогляду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абонементна 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обмеження  обсягу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ціна 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 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користування  послугою протягом певного проміжку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часу (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обстеження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окуліста)</a:t>
                      </a:r>
                      <a:endParaRPr lang="uk-UA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абонементна з обмеженням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обсязі </a:t>
                      </a:r>
                      <a:endParaRPr lang="uk-U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абонемент на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фізіотерапевтичні процедури з ціною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певну кількість відвідувань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Picture 2" descr="ÐÐ°ÑÑÐ¸Ð½ÐºÐ¸ Ð¿Ð¾ Ð·Ð°Ð¿ÑÐ¾ÑÑ Ð¾Ð¿ÑÐ¾Ð²Ð° ÑÑÐ½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82" y="2574387"/>
            <a:ext cx="2804285" cy="240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5247249"/>
            <a:ext cx="8825658" cy="1111347"/>
          </a:xfrm>
        </p:spPr>
        <p:txBody>
          <a:bodyPr>
            <a:normAutofit fontScale="70000" lnSpcReduction="20000"/>
          </a:bodyPr>
          <a:lstStyle/>
          <a:p>
            <a:pPr algn="ctr"/>
            <a:endParaRPr lang="uk-UA" sz="4400" b="1" dirty="0" smtClean="0">
              <a:solidFill>
                <a:schemeClr val="tx1"/>
              </a:solidFill>
            </a:endParaRPr>
          </a:p>
          <a:p>
            <a:pPr algn="ctr"/>
            <a:r>
              <a:rPr lang="uk-UA" sz="5200" b="1" dirty="0" smtClean="0">
                <a:solidFill>
                  <a:srgbClr val="C00000"/>
                </a:solidFill>
              </a:rPr>
              <a:t>Це Мій шлях до успіху</a:t>
            </a:r>
            <a:endParaRPr lang="uk-UA" sz="5200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7279" y="341257"/>
            <a:ext cx="8961121" cy="5029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</TotalTime>
  <Words>1242</Words>
  <Application>Microsoft Office PowerPoint</Application>
  <PresentationFormat>Широкий екран</PresentationFormat>
  <Paragraphs>153</Paragraphs>
  <Slides>24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24</vt:i4>
      </vt:variant>
    </vt:vector>
  </HeadingPairs>
  <TitlesOfParts>
    <vt:vector size="31" baseType="lpstr">
      <vt:lpstr>Arial</vt:lpstr>
      <vt:lpstr>Century Gothic</vt:lpstr>
      <vt:lpstr>Comic Sans MS</vt:lpstr>
      <vt:lpstr>Times New Roman</vt:lpstr>
      <vt:lpstr>Wingdings</vt:lpstr>
      <vt:lpstr>Wingdings 3</vt:lpstr>
      <vt:lpstr>Ион</vt:lpstr>
      <vt:lpstr>Одеський національний медичний університет</vt:lpstr>
      <vt:lpstr>Ціни, їх види та функції</vt:lpstr>
      <vt:lpstr>Цілі сучасного медичного закладу:  Створення спроможної системи громадського здоров'я та забезпечення санітарно-епідемічного благополуччя населення;  Кращі медичні послуги і краще здоров’я громадян за рахунок безперервних, безпечних, якісних даних, сучасних технологій і знань, та зручних цифрових сервісів, які відповідають потребам пацієнтів, надавачів  послуг та управлінців;  Надання медичних послуг та здійснення фармацевтичної  діяльності кваліфікованими фахівцями, які навчаються  протягом всієї професійної кар’єри;  Забезпечення доступності, раціонального призначення та застосування безпечних, ефективних та якісних лікарських засобів і медичних виробів лікарями,  провізорами та пацієнтами.     </vt:lpstr>
      <vt:lpstr>Діяльність підприємства по оптимізації ціни досягається для таких цілей: </vt:lpstr>
      <vt:lpstr>Види медичних послуг  </vt:lpstr>
      <vt:lpstr>Медична практика включає:  - консультаційні послуги та лікування, що надається лікарями всіх спеціальностей в лікувальних установах (амбулаторіях) і в умовах приватної практики; - діагностичні послуги, - проведення аналізів; - послуги приватних консультантів; - послуги швидкої та невідкладної медичної  допомоги; - послуги санаторно-курортних організацій; - послуги інших лікувальних установ для  відновлення здоров’я людини. </vt:lpstr>
      <vt:lpstr>Презентація PowerPoint</vt:lpstr>
      <vt:lpstr>Власні ознаки медичної послуги  - не існує до початку виробництва;  - трудомістка і не має чіткої вартості до закінчення виконання;  - не матеріальна;  - важко піддається розрахунку;  - персоніфікована;  - інтелектуально залежить від виробника  послуги;  - якість послуги мінлива навіть при виконанні  її одним й тим самим лікарем;  - є суб’єктивною і залежить від особливостей  споживача та ін.    </vt:lpstr>
      <vt:lpstr>Ціна - грошовий вираз вартості, ринковий параметр, що характеризує економічні відносини між продавцями і покупцями  з приводу купівлі-продажу товарів і  послуг. </vt:lpstr>
      <vt:lpstr>Функції ціни </vt:lpstr>
      <vt:lpstr>Презентація PowerPoint</vt:lpstr>
      <vt:lpstr>Ціноутворення –  процес формування цін, визначення їх рівня і пошуку їх оптимального поєднання. </vt:lpstr>
      <vt:lpstr>Задачі ціноутворення</vt:lpstr>
      <vt:lpstr>Чинники впливу на формування ціни на медичні послуги</vt:lpstr>
      <vt:lpstr>Презентація PowerPoint</vt:lpstr>
      <vt:lpstr>Презентація PowerPoint</vt:lpstr>
      <vt:lpstr>Витрати медичного закладу</vt:lpstr>
      <vt:lpstr>Презентація PowerPoint</vt:lpstr>
      <vt:lpstr>Презентація PowerPoint</vt:lpstr>
      <vt:lpstr>Презентація PowerPoint</vt:lpstr>
      <vt:lpstr>Методи державного регулювання цін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Ціни, їх види та функції</dc:title>
  <dc:creator>пользователь просто</dc:creator>
  <cp:lastModifiedBy>Князькова Валентина Яківна</cp:lastModifiedBy>
  <cp:revision>32</cp:revision>
  <dcterms:created xsi:type="dcterms:W3CDTF">2019-04-23T17:35:08Z</dcterms:created>
  <dcterms:modified xsi:type="dcterms:W3CDTF">2024-01-29T06:17:12Z</dcterms:modified>
</cp:coreProperties>
</file>