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0412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0412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0412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600200"/>
            <a:ext cx="9144000" cy="510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574" y="210769"/>
            <a:ext cx="8994851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0412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3840" y="1393763"/>
            <a:ext cx="8663940" cy="1694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jp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jp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9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Relationship Id="rId30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18" Type="http://schemas.openxmlformats.org/officeDocument/2006/relationships/image" Target="../media/image140.png"/><Relationship Id="rId3" Type="http://schemas.openxmlformats.org/officeDocument/2006/relationships/image" Target="../media/image125.png"/><Relationship Id="rId21" Type="http://schemas.openxmlformats.org/officeDocument/2006/relationships/image" Target="../media/image143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image" Target="../media/image124.png"/><Relationship Id="rId16" Type="http://schemas.openxmlformats.org/officeDocument/2006/relationships/image" Target="../media/image138.png"/><Relationship Id="rId20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19" Type="http://schemas.openxmlformats.org/officeDocument/2006/relationships/image" Target="../media/image141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79.png"/><Relationship Id="rId3" Type="http://schemas.openxmlformats.org/officeDocument/2006/relationships/image" Target="../media/image2.png"/><Relationship Id="rId7" Type="http://schemas.openxmlformats.org/officeDocument/2006/relationships/image" Target="../media/image173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" Type="http://schemas.openxmlformats.org/officeDocument/2006/relationships/image" Target="../media/image1.png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2.png"/><Relationship Id="rId11" Type="http://schemas.openxmlformats.org/officeDocument/2006/relationships/image" Target="../media/image177.png"/><Relationship Id="rId5" Type="http://schemas.openxmlformats.org/officeDocument/2006/relationships/image" Target="../media/image171.png"/><Relationship Id="rId15" Type="http://schemas.openxmlformats.org/officeDocument/2006/relationships/image" Target="../media/image181.png"/><Relationship Id="rId10" Type="http://schemas.openxmlformats.org/officeDocument/2006/relationships/image" Target="../media/image176.png"/><Relationship Id="rId4" Type="http://schemas.openxmlformats.org/officeDocument/2006/relationships/image" Target="../media/image3.png"/><Relationship Id="rId9" Type="http://schemas.openxmlformats.org/officeDocument/2006/relationships/image" Target="../media/image175.png"/><Relationship Id="rId14" Type="http://schemas.openxmlformats.org/officeDocument/2006/relationships/image" Target="../media/image1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0" Type="http://schemas.openxmlformats.org/officeDocument/2006/relationships/image" Target="../media/image200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13" Type="http://schemas.openxmlformats.org/officeDocument/2006/relationships/image" Target="../media/image232.png"/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12" Type="http://schemas.openxmlformats.org/officeDocument/2006/relationships/image" Target="../media/image231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5.png"/><Relationship Id="rId11" Type="http://schemas.openxmlformats.org/officeDocument/2006/relationships/image" Target="../media/image230.png"/><Relationship Id="rId5" Type="http://schemas.openxmlformats.org/officeDocument/2006/relationships/image" Target="../media/image224.png"/><Relationship Id="rId10" Type="http://schemas.openxmlformats.org/officeDocument/2006/relationships/image" Target="../media/image229.png"/><Relationship Id="rId4" Type="http://schemas.openxmlformats.org/officeDocument/2006/relationships/image" Target="../media/image223.png"/><Relationship Id="rId9" Type="http://schemas.openxmlformats.org/officeDocument/2006/relationships/image" Target="../media/image2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45.png"/><Relationship Id="rId18" Type="http://schemas.openxmlformats.org/officeDocument/2006/relationships/image" Target="../media/image250.png"/><Relationship Id="rId3" Type="http://schemas.openxmlformats.org/officeDocument/2006/relationships/image" Target="../media/image161.png"/><Relationship Id="rId7" Type="http://schemas.openxmlformats.org/officeDocument/2006/relationships/image" Target="../media/image239.png"/><Relationship Id="rId12" Type="http://schemas.openxmlformats.org/officeDocument/2006/relationships/image" Target="../media/image244.png"/><Relationship Id="rId17" Type="http://schemas.openxmlformats.org/officeDocument/2006/relationships/image" Target="../media/image249.png"/><Relationship Id="rId2" Type="http://schemas.openxmlformats.org/officeDocument/2006/relationships/image" Target="../media/image160.png"/><Relationship Id="rId16" Type="http://schemas.openxmlformats.org/officeDocument/2006/relationships/image" Target="../media/image248.png"/><Relationship Id="rId20" Type="http://schemas.openxmlformats.org/officeDocument/2006/relationships/image" Target="../media/image2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8.png"/><Relationship Id="rId11" Type="http://schemas.openxmlformats.org/officeDocument/2006/relationships/image" Target="../media/image243.png"/><Relationship Id="rId5" Type="http://schemas.openxmlformats.org/officeDocument/2006/relationships/image" Target="../media/image237.png"/><Relationship Id="rId15" Type="http://schemas.openxmlformats.org/officeDocument/2006/relationships/image" Target="../media/image247.png"/><Relationship Id="rId10" Type="http://schemas.openxmlformats.org/officeDocument/2006/relationships/image" Target="../media/image242.png"/><Relationship Id="rId19" Type="http://schemas.openxmlformats.org/officeDocument/2006/relationships/image" Target="../media/image251.png"/><Relationship Id="rId4" Type="http://schemas.openxmlformats.org/officeDocument/2006/relationships/image" Target="../media/image162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2.png"/><Relationship Id="rId18" Type="http://schemas.openxmlformats.org/officeDocument/2006/relationships/image" Target="../media/image267.png"/><Relationship Id="rId26" Type="http://schemas.openxmlformats.org/officeDocument/2006/relationships/image" Target="../media/image275.png"/><Relationship Id="rId39" Type="http://schemas.openxmlformats.org/officeDocument/2006/relationships/image" Target="../media/image288.png"/><Relationship Id="rId21" Type="http://schemas.openxmlformats.org/officeDocument/2006/relationships/image" Target="../media/image270.png"/><Relationship Id="rId34" Type="http://schemas.openxmlformats.org/officeDocument/2006/relationships/image" Target="../media/image283.png"/><Relationship Id="rId7" Type="http://schemas.openxmlformats.org/officeDocument/2006/relationships/image" Target="../media/image256.png"/><Relationship Id="rId2" Type="http://schemas.openxmlformats.org/officeDocument/2006/relationships/image" Target="../media/image253.png"/><Relationship Id="rId16" Type="http://schemas.openxmlformats.org/officeDocument/2006/relationships/image" Target="../media/image265.png"/><Relationship Id="rId20" Type="http://schemas.openxmlformats.org/officeDocument/2006/relationships/image" Target="../media/image269.png"/><Relationship Id="rId29" Type="http://schemas.openxmlformats.org/officeDocument/2006/relationships/image" Target="../media/image278.png"/><Relationship Id="rId41" Type="http://schemas.openxmlformats.org/officeDocument/2006/relationships/image" Target="../media/image2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24" Type="http://schemas.openxmlformats.org/officeDocument/2006/relationships/image" Target="../media/image273.png"/><Relationship Id="rId32" Type="http://schemas.openxmlformats.org/officeDocument/2006/relationships/image" Target="../media/image281.png"/><Relationship Id="rId37" Type="http://schemas.openxmlformats.org/officeDocument/2006/relationships/image" Target="../media/image286.png"/><Relationship Id="rId40" Type="http://schemas.openxmlformats.org/officeDocument/2006/relationships/image" Target="../media/image289.png"/><Relationship Id="rId5" Type="http://schemas.openxmlformats.org/officeDocument/2006/relationships/image" Target="../media/image254.png"/><Relationship Id="rId15" Type="http://schemas.openxmlformats.org/officeDocument/2006/relationships/image" Target="../media/image264.png"/><Relationship Id="rId23" Type="http://schemas.openxmlformats.org/officeDocument/2006/relationships/image" Target="../media/image272.png"/><Relationship Id="rId28" Type="http://schemas.openxmlformats.org/officeDocument/2006/relationships/image" Target="../media/image277.png"/><Relationship Id="rId36" Type="http://schemas.openxmlformats.org/officeDocument/2006/relationships/image" Target="../media/image285.png"/><Relationship Id="rId10" Type="http://schemas.openxmlformats.org/officeDocument/2006/relationships/image" Target="../media/image259.png"/><Relationship Id="rId19" Type="http://schemas.openxmlformats.org/officeDocument/2006/relationships/image" Target="../media/image268.png"/><Relationship Id="rId31" Type="http://schemas.openxmlformats.org/officeDocument/2006/relationships/image" Target="../media/image280.png"/><Relationship Id="rId4" Type="http://schemas.openxmlformats.org/officeDocument/2006/relationships/image" Target="../media/image162.png"/><Relationship Id="rId9" Type="http://schemas.openxmlformats.org/officeDocument/2006/relationships/image" Target="../media/image258.png"/><Relationship Id="rId14" Type="http://schemas.openxmlformats.org/officeDocument/2006/relationships/image" Target="../media/image263.png"/><Relationship Id="rId22" Type="http://schemas.openxmlformats.org/officeDocument/2006/relationships/image" Target="../media/image271.png"/><Relationship Id="rId27" Type="http://schemas.openxmlformats.org/officeDocument/2006/relationships/image" Target="../media/image276.png"/><Relationship Id="rId30" Type="http://schemas.openxmlformats.org/officeDocument/2006/relationships/image" Target="../media/image279.png"/><Relationship Id="rId35" Type="http://schemas.openxmlformats.org/officeDocument/2006/relationships/image" Target="../media/image284.png"/><Relationship Id="rId8" Type="http://schemas.openxmlformats.org/officeDocument/2006/relationships/image" Target="../media/image257.png"/><Relationship Id="rId3" Type="http://schemas.openxmlformats.org/officeDocument/2006/relationships/image" Target="../media/image161.png"/><Relationship Id="rId12" Type="http://schemas.openxmlformats.org/officeDocument/2006/relationships/image" Target="../media/image261.png"/><Relationship Id="rId17" Type="http://schemas.openxmlformats.org/officeDocument/2006/relationships/image" Target="../media/image266.png"/><Relationship Id="rId25" Type="http://schemas.openxmlformats.org/officeDocument/2006/relationships/image" Target="../media/image274.png"/><Relationship Id="rId33" Type="http://schemas.openxmlformats.org/officeDocument/2006/relationships/image" Target="../media/image282.png"/><Relationship Id="rId38" Type="http://schemas.openxmlformats.org/officeDocument/2006/relationships/image" Target="../media/image28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5.jpg"/><Relationship Id="rId5" Type="http://schemas.openxmlformats.org/officeDocument/2006/relationships/image" Target="../media/image294.png"/><Relationship Id="rId4" Type="http://schemas.openxmlformats.org/officeDocument/2006/relationships/image" Target="../media/image2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13" Type="http://schemas.openxmlformats.org/officeDocument/2006/relationships/image" Target="../media/image304.png"/><Relationship Id="rId3" Type="http://schemas.openxmlformats.org/officeDocument/2006/relationships/image" Target="../media/image161.png"/><Relationship Id="rId7" Type="http://schemas.openxmlformats.org/officeDocument/2006/relationships/image" Target="../media/image298.png"/><Relationship Id="rId12" Type="http://schemas.openxmlformats.org/officeDocument/2006/relationships/image" Target="../media/image303.png"/><Relationship Id="rId2" Type="http://schemas.openxmlformats.org/officeDocument/2006/relationships/image" Target="../media/image160.png"/><Relationship Id="rId16" Type="http://schemas.openxmlformats.org/officeDocument/2006/relationships/image" Target="../media/image30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png"/><Relationship Id="rId11" Type="http://schemas.openxmlformats.org/officeDocument/2006/relationships/image" Target="../media/image302.png"/><Relationship Id="rId5" Type="http://schemas.openxmlformats.org/officeDocument/2006/relationships/image" Target="../media/image296.png"/><Relationship Id="rId15" Type="http://schemas.openxmlformats.org/officeDocument/2006/relationships/image" Target="../media/image306.jpg"/><Relationship Id="rId10" Type="http://schemas.openxmlformats.org/officeDocument/2006/relationships/image" Target="../media/image301.png"/><Relationship Id="rId4" Type="http://schemas.openxmlformats.org/officeDocument/2006/relationships/image" Target="../media/image162.png"/><Relationship Id="rId9" Type="http://schemas.openxmlformats.org/officeDocument/2006/relationships/image" Target="../media/image300.png"/><Relationship Id="rId14" Type="http://schemas.openxmlformats.org/officeDocument/2006/relationships/image" Target="../media/image305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13" Type="http://schemas.openxmlformats.org/officeDocument/2006/relationships/image" Target="../media/image316.png"/><Relationship Id="rId3" Type="http://schemas.openxmlformats.org/officeDocument/2006/relationships/image" Target="../media/image161.png"/><Relationship Id="rId7" Type="http://schemas.openxmlformats.org/officeDocument/2006/relationships/image" Target="../media/image310.png"/><Relationship Id="rId12" Type="http://schemas.openxmlformats.org/officeDocument/2006/relationships/image" Target="../media/image31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9.png"/><Relationship Id="rId11" Type="http://schemas.openxmlformats.org/officeDocument/2006/relationships/image" Target="../media/image314.png"/><Relationship Id="rId5" Type="http://schemas.openxmlformats.org/officeDocument/2006/relationships/image" Target="../media/image308.png"/><Relationship Id="rId10" Type="http://schemas.openxmlformats.org/officeDocument/2006/relationships/image" Target="../media/image313.png"/><Relationship Id="rId4" Type="http://schemas.openxmlformats.org/officeDocument/2006/relationships/image" Target="../media/image162.png"/><Relationship Id="rId9" Type="http://schemas.openxmlformats.org/officeDocument/2006/relationships/image" Target="../media/image312.png"/><Relationship Id="rId14" Type="http://schemas.openxmlformats.org/officeDocument/2006/relationships/image" Target="../media/image317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image" Target="../media/image329.png"/><Relationship Id="rId3" Type="http://schemas.openxmlformats.org/officeDocument/2006/relationships/image" Target="../media/image319.png"/><Relationship Id="rId7" Type="http://schemas.openxmlformats.org/officeDocument/2006/relationships/image" Target="../media/image323.png"/><Relationship Id="rId12" Type="http://schemas.openxmlformats.org/officeDocument/2006/relationships/image" Target="../media/image328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5" Type="http://schemas.openxmlformats.org/officeDocument/2006/relationships/image" Target="../media/image321.png"/><Relationship Id="rId10" Type="http://schemas.openxmlformats.org/officeDocument/2006/relationships/image" Target="../media/image326.png"/><Relationship Id="rId4" Type="http://schemas.openxmlformats.org/officeDocument/2006/relationships/image" Target="../media/image320.png"/><Relationship Id="rId9" Type="http://schemas.openxmlformats.org/officeDocument/2006/relationships/image" Target="../media/image3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/><Relationship Id="rId3" Type="http://schemas.openxmlformats.org/officeDocument/2006/relationships/image" Target="../media/image161.png"/><Relationship Id="rId7" Type="http://schemas.openxmlformats.org/officeDocument/2006/relationships/image" Target="../media/image33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1.png"/><Relationship Id="rId11" Type="http://schemas.openxmlformats.org/officeDocument/2006/relationships/image" Target="../media/image336.jpg"/><Relationship Id="rId5" Type="http://schemas.openxmlformats.org/officeDocument/2006/relationships/image" Target="../media/image330.png"/><Relationship Id="rId10" Type="http://schemas.openxmlformats.org/officeDocument/2006/relationships/image" Target="../media/image335.png"/><Relationship Id="rId4" Type="http://schemas.openxmlformats.org/officeDocument/2006/relationships/image" Target="../media/image162.png"/><Relationship Id="rId9" Type="http://schemas.openxmlformats.org/officeDocument/2006/relationships/image" Target="../media/image33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5.png"/><Relationship Id="rId18" Type="http://schemas.openxmlformats.org/officeDocument/2006/relationships/image" Target="../media/image350.png"/><Relationship Id="rId26" Type="http://schemas.openxmlformats.org/officeDocument/2006/relationships/image" Target="../media/image358.png"/><Relationship Id="rId3" Type="http://schemas.openxmlformats.org/officeDocument/2006/relationships/image" Target="../media/image161.png"/><Relationship Id="rId21" Type="http://schemas.openxmlformats.org/officeDocument/2006/relationships/image" Target="../media/image353.png"/><Relationship Id="rId34" Type="http://schemas.openxmlformats.org/officeDocument/2006/relationships/image" Target="../media/image366.png"/><Relationship Id="rId7" Type="http://schemas.openxmlformats.org/officeDocument/2006/relationships/image" Target="../media/image339.png"/><Relationship Id="rId12" Type="http://schemas.openxmlformats.org/officeDocument/2006/relationships/image" Target="../media/image344.png"/><Relationship Id="rId17" Type="http://schemas.openxmlformats.org/officeDocument/2006/relationships/image" Target="../media/image349.png"/><Relationship Id="rId25" Type="http://schemas.openxmlformats.org/officeDocument/2006/relationships/image" Target="../media/image357.png"/><Relationship Id="rId33" Type="http://schemas.openxmlformats.org/officeDocument/2006/relationships/image" Target="../media/image365.png"/><Relationship Id="rId2" Type="http://schemas.openxmlformats.org/officeDocument/2006/relationships/image" Target="../media/image160.png"/><Relationship Id="rId16" Type="http://schemas.openxmlformats.org/officeDocument/2006/relationships/image" Target="../media/image348.png"/><Relationship Id="rId20" Type="http://schemas.openxmlformats.org/officeDocument/2006/relationships/image" Target="../media/image352.png"/><Relationship Id="rId29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png"/><Relationship Id="rId11" Type="http://schemas.openxmlformats.org/officeDocument/2006/relationships/image" Target="../media/image343.png"/><Relationship Id="rId24" Type="http://schemas.openxmlformats.org/officeDocument/2006/relationships/image" Target="../media/image356.png"/><Relationship Id="rId32" Type="http://schemas.openxmlformats.org/officeDocument/2006/relationships/image" Target="../media/image364.png"/><Relationship Id="rId5" Type="http://schemas.openxmlformats.org/officeDocument/2006/relationships/image" Target="../media/image337.png"/><Relationship Id="rId15" Type="http://schemas.openxmlformats.org/officeDocument/2006/relationships/image" Target="../media/image347.png"/><Relationship Id="rId23" Type="http://schemas.openxmlformats.org/officeDocument/2006/relationships/image" Target="../media/image355.png"/><Relationship Id="rId28" Type="http://schemas.openxmlformats.org/officeDocument/2006/relationships/image" Target="../media/image360.png"/><Relationship Id="rId10" Type="http://schemas.openxmlformats.org/officeDocument/2006/relationships/image" Target="../media/image342.png"/><Relationship Id="rId19" Type="http://schemas.openxmlformats.org/officeDocument/2006/relationships/image" Target="../media/image351.png"/><Relationship Id="rId31" Type="http://schemas.openxmlformats.org/officeDocument/2006/relationships/image" Target="../media/image363.png"/><Relationship Id="rId4" Type="http://schemas.openxmlformats.org/officeDocument/2006/relationships/image" Target="../media/image162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Relationship Id="rId22" Type="http://schemas.openxmlformats.org/officeDocument/2006/relationships/image" Target="../media/image354.png"/><Relationship Id="rId27" Type="http://schemas.openxmlformats.org/officeDocument/2006/relationships/image" Target="../media/image359.png"/><Relationship Id="rId30" Type="http://schemas.openxmlformats.org/officeDocument/2006/relationships/image" Target="../media/image362.png"/><Relationship Id="rId35" Type="http://schemas.openxmlformats.org/officeDocument/2006/relationships/image" Target="../media/image367.png"/><Relationship Id="rId8" Type="http://schemas.openxmlformats.org/officeDocument/2006/relationships/image" Target="../media/image3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13" Type="http://schemas.openxmlformats.org/officeDocument/2006/relationships/image" Target="../media/image376.png"/><Relationship Id="rId18" Type="http://schemas.openxmlformats.org/officeDocument/2006/relationships/image" Target="../media/image381.png"/><Relationship Id="rId26" Type="http://schemas.openxmlformats.org/officeDocument/2006/relationships/image" Target="../media/image389.png"/><Relationship Id="rId3" Type="http://schemas.openxmlformats.org/officeDocument/2006/relationships/image" Target="../media/image161.png"/><Relationship Id="rId21" Type="http://schemas.openxmlformats.org/officeDocument/2006/relationships/image" Target="../media/image384.png"/><Relationship Id="rId7" Type="http://schemas.openxmlformats.org/officeDocument/2006/relationships/image" Target="../media/image370.png"/><Relationship Id="rId12" Type="http://schemas.openxmlformats.org/officeDocument/2006/relationships/image" Target="../media/image375.png"/><Relationship Id="rId17" Type="http://schemas.openxmlformats.org/officeDocument/2006/relationships/image" Target="../media/image380.png"/><Relationship Id="rId25" Type="http://schemas.openxmlformats.org/officeDocument/2006/relationships/image" Target="../media/image388.png"/><Relationship Id="rId2" Type="http://schemas.openxmlformats.org/officeDocument/2006/relationships/image" Target="../media/image160.png"/><Relationship Id="rId16" Type="http://schemas.openxmlformats.org/officeDocument/2006/relationships/image" Target="../media/image379.png"/><Relationship Id="rId20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9.png"/><Relationship Id="rId11" Type="http://schemas.openxmlformats.org/officeDocument/2006/relationships/image" Target="../media/image374.png"/><Relationship Id="rId24" Type="http://schemas.openxmlformats.org/officeDocument/2006/relationships/image" Target="../media/image387.png"/><Relationship Id="rId5" Type="http://schemas.openxmlformats.org/officeDocument/2006/relationships/image" Target="../media/image368.png"/><Relationship Id="rId15" Type="http://schemas.openxmlformats.org/officeDocument/2006/relationships/image" Target="../media/image378.png"/><Relationship Id="rId23" Type="http://schemas.openxmlformats.org/officeDocument/2006/relationships/image" Target="../media/image386.png"/><Relationship Id="rId28" Type="http://schemas.openxmlformats.org/officeDocument/2006/relationships/image" Target="../media/image391.png"/><Relationship Id="rId10" Type="http://schemas.openxmlformats.org/officeDocument/2006/relationships/image" Target="../media/image373.png"/><Relationship Id="rId19" Type="http://schemas.openxmlformats.org/officeDocument/2006/relationships/image" Target="../media/image382.png"/><Relationship Id="rId4" Type="http://schemas.openxmlformats.org/officeDocument/2006/relationships/image" Target="../media/image162.png"/><Relationship Id="rId9" Type="http://schemas.openxmlformats.org/officeDocument/2006/relationships/image" Target="../media/image372.png"/><Relationship Id="rId14" Type="http://schemas.openxmlformats.org/officeDocument/2006/relationships/image" Target="../media/image377.png"/><Relationship Id="rId22" Type="http://schemas.openxmlformats.org/officeDocument/2006/relationships/image" Target="../media/image385.png"/><Relationship Id="rId27" Type="http://schemas.openxmlformats.org/officeDocument/2006/relationships/image" Target="../media/image3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13" Type="http://schemas.openxmlformats.org/officeDocument/2006/relationships/image" Target="../media/image402.png"/><Relationship Id="rId18" Type="http://schemas.openxmlformats.org/officeDocument/2006/relationships/image" Target="../media/image407.png"/><Relationship Id="rId26" Type="http://schemas.openxmlformats.org/officeDocument/2006/relationships/image" Target="../media/image415.png"/><Relationship Id="rId3" Type="http://schemas.openxmlformats.org/officeDocument/2006/relationships/image" Target="../media/image392.png"/><Relationship Id="rId21" Type="http://schemas.openxmlformats.org/officeDocument/2006/relationships/image" Target="../media/image410.png"/><Relationship Id="rId7" Type="http://schemas.openxmlformats.org/officeDocument/2006/relationships/image" Target="../media/image396.png"/><Relationship Id="rId12" Type="http://schemas.openxmlformats.org/officeDocument/2006/relationships/image" Target="../media/image401.png"/><Relationship Id="rId17" Type="http://schemas.openxmlformats.org/officeDocument/2006/relationships/image" Target="../media/image406.png"/><Relationship Id="rId25" Type="http://schemas.openxmlformats.org/officeDocument/2006/relationships/image" Target="../media/image414.png"/><Relationship Id="rId2" Type="http://schemas.openxmlformats.org/officeDocument/2006/relationships/image" Target="../media/image1.png"/><Relationship Id="rId16" Type="http://schemas.openxmlformats.org/officeDocument/2006/relationships/image" Target="../media/image405.png"/><Relationship Id="rId20" Type="http://schemas.openxmlformats.org/officeDocument/2006/relationships/image" Target="../media/image409.png"/><Relationship Id="rId29" Type="http://schemas.openxmlformats.org/officeDocument/2006/relationships/image" Target="../media/image4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11" Type="http://schemas.openxmlformats.org/officeDocument/2006/relationships/image" Target="../media/image400.png"/><Relationship Id="rId24" Type="http://schemas.openxmlformats.org/officeDocument/2006/relationships/image" Target="../media/image413.png"/><Relationship Id="rId32" Type="http://schemas.openxmlformats.org/officeDocument/2006/relationships/image" Target="../media/image421.png"/><Relationship Id="rId5" Type="http://schemas.openxmlformats.org/officeDocument/2006/relationships/image" Target="../media/image394.png"/><Relationship Id="rId15" Type="http://schemas.openxmlformats.org/officeDocument/2006/relationships/image" Target="../media/image404.png"/><Relationship Id="rId23" Type="http://schemas.openxmlformats.org/officeDocument/2006/relationships/image" Target="../media/image412.png"/><Relationship Id="rId28" Type="http://schemas.openxmlformats.org/officeDocument/2006/relationships/image" Target="../media/image417.png"/><Relationship Id="rId10" Type="http://schemas.openxmlformats.org/officeDocument/2006/relationships/image" Target="../media/image399.png"/><Relationship Id="rId19" Type="http://schemas.openxmlformats.org/officeDocument/2006/relationships/image" Target="../media/image408.png"/><Relationship Id="rId31" Type="http://schemas.openxmlformats.org/officeDocument/2006/relationships/image" Target="../media/image420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Relationship Id="rId14" Type="http://schemas.openxmlformats.org/officeDocument/2006/relationships/image" Target="../media/image403.png"/><Relationship Id="rId22" Type="http://schemas.openxmlformats.org/officeDocument/2006/relationships/image" Target="../media/image411.png"/><Relationship Id="rId27" Type="http://schemas.openxmlformats.org/officeDocument/2006/relationships/image" Target="../media/image416.png"/><Relationship Id="rId30" Type="http://schemas.openxmlformats.org/officeDocument/2006/relationships/image" Target="../media/image4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3.png"/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5.png"/><Relationship Id="rId4" Type="http://schemas.openxmlformats.org/officeDocument/2006/relationships/image" Target="../media/image42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2.png"/><Relationship Id="rId13" Type="http://schemas.openxmlformats.org/officeDocument/2006/relationships/image" Target="../media/image437.png"/><Relationship Id="rId3" Type="http://schemas.openxmlformats.org/officeDocument/2006/relationships/image" Target="../media/image427.png"/><Relationship Id="rId7" Type="http://schemas.openxmlformats.org/officeDocument/2006/relationships/image" Target="../media/image431.png"/><Relationship Id="rId12" Type="http://schemas.openxmlformats.org/officeDocument/2006/relationships/image" Target="../media/image436.png"/><Relationship Id="rId17" Type="http://schemas.openxmlformats.org/officeDocument/2006/relationships/image" Target="../media/image441.png"/><Relationship Id="rId2" Type="http://schemas.openxmlformats.org/officeDocument/2006/relationships/image" Target="../media/image426.png"/><Relationship Id="rId16" Type="http://schemas.openxmlformats.org/officeDocument/2006/relationships/image" Target="../media/image4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0.png"/><Relationship Id="rId11" Type="http://schemas.openxmlformats.org/officeDocument/2006/relationships/image" Target="../media/image435.png"/><Relationship Id="rId5" Type="http://schemas.openxmlformats.org/officeDocument/2006/relationships/image" Target="../media/image429.png"/><Relationship Id="rId15" Type="http://schemas.openxmlformats.org/officeDocument/2006/relationships/image" Target="../media/image439.png"/><Relationship Id="rId10" Type="http://schemas.openxmlformats.org/officeDocument/2006/relationships/image" Target="../media/image434.png"/><Relationship Id="rId4" Type="http://schemas.openxmlformats.org/officeDocument/2006/relationships/image" Target="../media/image428.png"/><Relationship Id="rId9" Type="http://schemas.openxmlformats.org/officeDocument/2006/relationships/image" Target="../media/image433.png"/><Relationship Id="rId14" Type="http://schemas.openxmlformats.org/officeDocument/2006/relationships/image" Target="../media/image4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8.png"/><Relationship Id="rId13" Type="http://schemas.openxmlformats.org/officeDocument/2006/relationships/image" Target="../media/image453.png"/><Relationship Id="rId18" Type="http://schemas.openxmlformats.org/officeDocument/2006/relationships/image" Target="../media/image458.png"/><Relationship Id="rId3" Type="http://schemas.openxmlformats.org/officeDocument/2006/relationships/image" Target="../media/image443.png"/><Relationship Id="rId21" Type="http://schemas.openxmlformats.org/officeDocument/2006/relationships/image" Target="../media/image461.png"/><Relationship Id="rId7" Type="http://schemas.openxmlformats.org/officeDocument/2006/relationships/image" Target="../media/image447.png"/><Relationship Id="rId12" Type="http://schemas.openxmlformats.org/officeDocument/2006/relationships/image" Target="../media/image452.png"/><Relationship Id="rId17" Type="http://schemas.openxmlformats.org/officeDocument/2006/relationships/image" Target="../media/image457.png"/><Relationship Id="rId25" Type="http://schemas.openxmlformats.org/officeDocument/2006/relationships/image" Target="../media/image465.png"/><Relationship Id="rId2" Type="http://schemas.openxmlformats.org/officeDocument/2006/relationships/image" Target="../media/image442.png"/><Relationship Id="rId16" Type="http://schemas.openxmlformats.org/officeDocument/2006/relationships/image" Target="../media/image456.png"/><Relationship Id="rId20" Type="http://schemas.openxmlformats.org/officeDocument/2006/relationships/image" Target="../media/image4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6.png"/><Relationship Id="rId11" Type="http://schemas.openxmlformats.org/officeDocument/2006/relationships/image" Target="../media/image451.png"/><Relationship Id="rId24" Type="http://schemas.openxmlformats.org/officeDocument/2006/relationships/image" Target="../media/image464.png"/><Relationship Id="rId5" Type="http://schemas.openxmlformats.org/officeDocument/2006/relationships/image" Target="../media/image445.png"/><Relationship Id="rId15" Type="http://schemas.openxmlformats.org/officeDocument/2006/relationships/image" Target="../media/image455.png"/><Relationship Id="rId23" Type="http://schemas.openxmlformats.org/officeDocument/2006/relationships/image" Target="../media/image463.png"/><Relationship Id="rId10" Type="http://schemas.openxmlformats.org/officeDocument/2006/relationships/image" Target="../media/image450.png"/><Relationship Id="rId19" Type="http://schemas.openxmlformats.org/officeDocument/2006/relationships/image" Target="../media/image459.png"/><Relationship Id="rId4" Type="http://schemas.openxmlformats.org/officeDocument/2006/relationships/image" Target="../media/image444.png"/><Relationship Id="rId9" Type="http://schemas.openxmlformats.org/officeDocument/2006/relationships/image" Target="../media/image449.png"/><Relationship Id="rId14" Type="http://schemas.openxmlformats.org/officeDocument/2006/relationships/image" Target="../media/image454.png"/><Relationship Id="rId22" Type="http://schemas.openxmlformats.org/officeDocument/2006/relationships/image" Target="../media/image4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png"/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9.png"/><Relationship Id="rId2" Type="http://schemas.openxmlformats.org/officeDocument/2006/relationships/image" Target="../media/image4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1.png"/><Relationship Id="rId4" Type="http://schemas.openxmlformats.org/officeDocument/2006/relationships/image" Target="../media/image47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3.png"/><Relationship Id="rId18" Type="http://schemas.openxmlformats.org/officeDocument/2006/relationships/image" Target="../media/image488.png"/><Relationship Id="rId26" Type="http://schemas.openxmlformats.org/officeDocument/2006/relationships/image" Target="../media/image496.png"/><Relationship Id="rId21" Type="http://schemas.openxmlformats.org/officeDocument/2006/relationships/image" Target="../media/image491.png"/><Relationship Id="rId34" Type="http://schemas.openxmlformats.org/officeDocument/2006/relationships/image" Target="../media/image504.png"/><Relationship Id="rId7" Type="http://schemas.openxmlformats.org/officeDocument/2006/relationships/image" Target="../media/image477.png"/><Relationship Id="rId12" Type="http://schemas.openxmlformats.org/officeDocument/2006/relationships/image" Target="../media/image482.png"/><Relationship Id="rId17" Type="http://schemas.openxmlformats.org/officeDocument/2006/relationships/image" Target="../media/image487.png"/><Relationship Id="rId25" Type="http://schemas.openxmlformats.org/officeDocument/2006/relationships/image" Target="../media/image495.png"/><Relationship Id="rId33" Type="http://schemas.openxmlformats.org/officeDocument/2006/relationships/image" Target="../media/image503.png"/><Relationship Id="rId2" Type="http://schemas.openxmlformats.org/officeDocument/2006/relationships/image" Target="../media/image472.png"/><Relationship Id="rId16" Type="http://schemas.openxmlformats.org/officeDocument/2006/relationships/image" Target="../media/image486.png"/><Relationship Id="rId20" Type="http://schemas.openxmlformats.org/officeDocument/2006/relationships/image" Target="../media/image490.png"/><Relationship Id="rId29" Type="http://schemas.openxmlformats.org/officeDocument/2006/relationships/image" Target="../media/image4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6.png"/><Relationship Id="rId11" Type="http://schemas.openxmlformats.org/officeDocument/2006/relationships/image" Target="../media/image481.png"/><Relationship Id="rId24" Type="http://schemas.openxmlformats.org/officeDocument/2006/relationships/image" Target="../media/image494.png"/><Relationship Id="rId32" Type="http://schemas.openxmlformats.org/officeDocument/2006/relationships/image" Target="../media/image502.png"/><Relationship Id="rId37" Type="http://schemas.openxmlformats.org/officeDocument/2006/relationships/image" Target="../media/image507.png"/><Relationship Id="rId5" Type="http://schemas.openxmlformats.org/officeDocument/2006/relationships/image" Target="../media/image475.png"/><Relationship Id="rId15" Type="http://schemas.openxmlformats.org/officeDocument/2006/relationships/image" Target="../media/image485.png"/><Relationship Id="rId23" Type="http://schemas.openxmlformats.org/officeDocument/2006/relationships/image" Target="../media/image493.png"/><Relationship Id="rId28" Type="http://schemas.openxmlformats.org/officeDocument/2006/relationships/image" Target="../media/image498.png"/><Relationship Id="rId36" Type="http://schemas.openxmlformats.org/officeDocument/2006/relationships/image" Target="../media/image506.png"/><Relationship Id="rId10" Type="http://schemas.openxmlformats.org/officeDocument/2006/relationships/image" Target="../media/image480.png"/><Relationship Id="rId19" Type="http://schemas.openxmlformats.org/officeDocument/2006/relationships/image" Target="../media/image489.png"/><Relationship Id="rId31" Type="http://schemas.openxmlformats.org/officeDocument/2006/relationships/image" Target="../media/image501.png"/><Relationship Id="rId4" Type="http://schemas.openxmlformats.org/officeDocument/2006/relationships/image" Target="../media/image474.png"/><Relationship Id="rId9" Type="http://schemas.openxmlformats.org/officeDocument/2006/relationships/image" Target="../media/image479.png"/><Relationship Id="rId14" Type="http://schemas.openxmlformats.org/officeDocument/2006/relationships/image" Target="../media/image484.png"/><Relationship Id="rId22" Type="http://schemas.openxmlformats.org/officeDocument/2006/relationships/image" Target="../media/image492.png"/><Relationship Id="rId27" Type="http://schemas.openxmlformats.org/officeDocument/2006/relationships/image" Target="../media/image497.png"/><Relationship Id="rId30" Type="http://schemas.openxmlformats.org/officeDocument/2006/relationships/image" Target="../media/image500.png"/><Relationship Id="rId35" Type="http://schemas.openxmlformats.org/officeDocument/2006/relationships/image" Target="../media/image505.png"/><Relationship Id="rId8" Type="http://schemas.openxmlformats.org/officeDocument/2006/relationships/image" Target="../media/image478.png"/><Relationship Id="rId3" Type="http://schemas.openxmlformats.org/officeDocument/2006/relationships/image" Target="../media/image47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4.jpg"/><Relationship Id="rId3" Type="http://schemas.openxmlformats.org/officeDocument/2006/relationships/image" Target="../media/image509.png"/><Relationship Id="rId7" Type="http://schemas.openxmlformats.org/officeDocument/2006/relationships/image" Target="../media/image513.png"/><Relationship Id="rId2" Type="http://schemas.openxmlformats.org/officeDocument/2006/relationships/image" Target="../media/image5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2.png"/><Relationship Id="rId5" Type="http://schemas.openxmlformats.org/officeDocument/2006/relationships/image" Target="../media/image511.png"/><Relationship Id="rId4" Type="http://schemas.openxmlformats.org/officeDocument/2006/relationships/image" Target="../media/image5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5.png"/><Relationship Id="rId4" Type="http://schemas.openxmlformats.org/officeDocument/2006/relationships/image" Target="../media/image1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1545"/>
            <a:ext cx="9144000" cy="68580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3808" y="332231"/>
            <a:ext cx="2752343" cy="2880360"/>
          </a:xfrm>
          <a:prstGeom prst="rect">
            <a:avLst/>
          </a:prstGeom>
        </p:spPr>
      </p:pic>
      <p:sp>
        <p:nvSpPr>
          <p:cNvPr id="17" name="object 14"/>
          <p:cNvSpPr txBox="1"/>
          <p:nvPr/>
        </p:nvSpPr>
        <p:spPr>
          <a:xfrm>
            <a:off x="685800" y="533401"/>
            <a:ext cx="5257801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endParaRPr lang="uk-UA" sz="2800" b="1" dirty="0" smtClean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</a:pPr>
            <a:endParaRPr lang="uk-UA" sz="2800" b="1" dirty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</a:pPr>
            <a:r>
              <a:rPr lang="uk-UA" sz="2800" b="1" dirty="0" smtClean="0">
                <a:solidFill>
                  <a:srgbClr val="7030A0"/>
                </a:solidFill>
                <a:latin typeface="Trebuchet MS"/>
                <a:cs typeface="Trebuchet MS"/>
              </a:rPr>
              <a:t>Одеський національний медичний університет</a:t>
            </a:r>
            <a:endParaRPr sz="2800" dirty="0">
              <a:solidFill>
                <a:srgbClr val="7030A0"/>
              </a:solidFill>
              <a:latin typeface="Trebuchet MS"/>
              <a:cs typeface="Trebuchet MS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838200" y="685801"/>
            <a:ext cx="5257801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endParaRPr lang="uk-UA" sz="2800" b="1" dirty="0" smtClean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</a:pPr>
            <a:endParaRPr lang="uk-UA" sz="2800" b="1" dirty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</a:pPr>
            <a:endParaRPr lang="uk-UA" sz="2800" b="1" dirty="0" smtClean="0">
              <a:solidFill>
                <a:srgbClr val="7030A0"/>
              </a:solidFill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</a:pPr>
            <a:endParaRPr lang="uk-UA" sz="2800" b="1" dirty="0">
              <a:solidFill>
                <a:srgbClr val="7030A0"/>
              </a:solidFill>
              <a:latin typeface="Trebuchet MS"/>
              <a:cs typeface="Trebuchet MS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838200" y="3391037"/>
            <a:ext cx="7391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FF0000"/>
                </a:solidFill>
              </a:rPr>
              <a:t>Ринок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медичних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товарів</a:t>
            </a:r>
            <a:r>
              <a:rPr lang="ru-RU" sz="4400" b="1" dirty="0" smtClean="0">
                <a:solidFill>
                  <a:srgbClr val="FF0000"/>
                </a:solidFill>
              </a:rPr>
              <a:t> та </a:t>
            </a:r>
            <a:r>
              <a:rPr lang="ru-RU" sz="4400" b="1" dirty="0" err="1" smtClean="0">
                <a:solidFill>
                  <a:srgbClr val="FF0000"/>
                </a:solidFill>
              </a:rPr>
              <a:t>послуг</a:t>
            </a:r>
            <a:r>
              <a:rPr lang="ru-RU" sz="4400" b="1" dirty="0" smtClean="0">
                <a:solidFill>
                  <a:srgbClr val="FF0000"/>
                </a:solidFill>
              </a:rPr>
              <a:t>. </a:t>
            </a:r>
          </a:p>
          <a:p>
            <a:pPr algn="ctr"/>
            <a:r>
              <a:rPr lang="ru-RU" sz="4400" b="1" dirty="0" err="1" smtClean="0">
                <a:solidFill>
                  <a:srgbClr val="FF0000"/>
                </a:solidFill>
              </a:rPr>
              <a:t>Ціноутворення</a:t>
            </a:r>
            <a:r>
              <a:rPr lang="ru-RU" sz="4400" b="1" dirty="0" smtClean="0">
                <a:solidFill>
                  <a:srgbClr val="FF0000"/>
                </a:solidFill>
              </a:rPr>
              <a:t> в </a:t>
            </a:r>
            <a:r>
              <a:rPr lang="ru-RU" sz="4400" b="1" dirty="0" err="1" smtClean="0">
                <a:solidFill>
                  <a:srgbClr val="FF0000"/>
                </a:solidFill>
              </a:rPr>
              <a:t>охороні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здоров'я</a:t>
            </a:r>
            <a:r>
              <a:rPr lang="ru-RU" sz="4400" b="1" dirty="0" smtClean="0">
                <a:solidFill>
                  <a:srgbClr val="FF0000"/>
                </a:solidFill>
              </a:rPr>
              <a:t>.  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852" y="1178052"/>
              <a:ext cx="941069" cy="9425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160" y="1272539"/>
              <a:ext cx="7704582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60" y="1699260"/>
              <a:ext cx="1649729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852" y="2260092"/>
              <a:ext cx="941069" cy="9425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160" y="2354579"/>
              <a:ext cx="7826502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9160" y="2781300"/>
              <a:ext cx="5138166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852" y="3342132"/>
              <a:ext cx="941069" cy="9425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160" y="3436620"/>
              <a:ext cx="7818882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9160" y="3863340"/>
              <a:ext cx="2434590" cy="7871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9852" y="4424171"/>
              <a:ext cx="941069" cy="9425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9160" y="4518659"/>
              <a:ext cx="7379970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9160" y="4945379"/>
              <a:ext cx="3150869" cy="78714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92023" y="1364996"/>
            <a:ext cx="7795259" cy="4125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indent="-515620">
              <a:lnSpc>
                <a:spcPts val="3535"/>
              </a:lnSpc>
              <a:buClr>
                <a:srgbClr val="C3250C"/>
              </a:buClr>
              <a:buSzPct val="128571"/>
              <a:buAutoNum type="arabicPeriod"/>
              <a:tabLst>
                <a:tab pos="528320" algn="l"/>
              </a:tabLst>
            </a:pPr>
            <a:r>
              <a:rPr sz="2800" spc="-25" dirty="0">
                <a:solidFill>
                  <a:srgbClr val="202745"/>
                </a:solidFill>
                <a:latin typeface="Microsoft Sans Serif"/>
                <a:cs typeface="Microsoft Sans Serif"/>
              </a:rPr>
              <a:t>Характеристика</a:t>
            </a:r>
            <a:r>
              <a:rPr sz="2800" spc="5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202745"/>
                </a:solidFill>
                <a:latin typeface="Microsoft Sans Serif"/>
                <a:cs typeface="Microsoft Sans Serif"/>
              </a:rPr>
              <a:t>ринку</a:t>
            </a:r>
            <a:r>
              <a:rPr sz="2800" spc="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202745"/>
                </a:solidFill>
                <a:latin typeface="Microsoft Sans Serif"/>
                <a:cs typeface="Microsoft Sans Serif"/>
              </a:rPr>
              <a:t>медичних</a:t>
            </a:r>
            <a:r>
              <a:rPr sz="2800" spc="3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товарів</a:t>
            </a:r>
            <a:r>
              <a:rPr sz="2800" spc="4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202745"/>
                </a:solidFill>
                <a:latin typeface="Microsoft Sans Serif"/>
                <a:cs typeface="Microsoft Sans Serif"/>
              </a:rPr>
              <a:t>та</a:t>
            </a:r>
            <a:endParaRPr sz="2800" dirty="0">
              <a:latin typeface="Microsoft Sans Serif"/>
              <a:cs typeface="Microsoft Sans Serif"/>
            </a:endParaRPr>
          </a:p>
          <a:p>
            <a:pPr marL="527685">
              <a:lnSpc>
                <a:spcPts val="3279"/>
              </a:lnSpc>
            </a:pPr>
            <a:r>
              <a:rPr sz="2800" spc="-10" dirty="0">
                <a:solidFill>
                  <a:srgbClr val="202745"/>
                </a:solidFill>
                <a:latin typeface="Microsoft Sans Serif"/>
                <a:cs typeface="Microsoft Sans Serif"/>
              </a:rPr>
              <a:t>послуг</a:t>
            </a:r>
            <a:endParaRPr sz="2800" dirty="0">
              <a:latin typeface="Microsoft Sans Serif"/>
              <a:cs typeface="Microsoft Sans Serif"/>
            </a:endParaRPr>
          </a:p>
          <a:p>
            <a:pPr marL="527685" marR="5080" indent="-515620">
              <a:lnSpc>
                <a:spcPct val="95500"/>
              </a:lnSpc>
              <a:spcBef>
                <a:spcPts val="1195"/>
              </a:spcBef>
              <a:buClr>
                <a:srgbClr val="C3250C"/>
              </a:buClr>
              <a:buSzPct val="128571"/>
              <a:buAutoNum type="arabicPeriod" startAt="2"/>
              <a:tabLst>
                <a:tab pos="528320" algn="l"/>
              </a:tabLst>
            </a:pP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2800" spc="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202745"/>
                </a:solidFill>
                <a:latin typeface="Microsoft Sans Serif"/>
                <a:cs typeface="Microsoft Sans Serif"/>
              </a:rPr>
              <a:t>концепції</a:t>
            </a:r>
            <a:r>
              <a:rPr sz="2800" spc="4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202745"/>
                </a:solidFill>
                <a:latin typeface="Microsoft Sans Serif"/>
                <a:cs typeface="Microsoft Sans Serif"/>
              </a:rPr>
              <a:t>маркетингу</a:t>
            </a:r>
            <a:r>
              <a:rPr sz="2800" spc="4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202745"/>
                </a:solidFill>
                <a:latin typeface="Microsoft Sans Serif"/>
                <a:cs typeface="Microsoft Sans Serif"/>
              </a:rPr>
              <a:t>в</a:t>
            </a:r>
            <a:r>
              <a:rPr sz="2800" spc="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202745"/>
                </a:solidFill>
                <a:latin typeface="Microsoft Sans Serif"/>
                <a:cs typeface="Microsoft Sans Serif"/>
              </a:rPr>
              <a:t>процесі </a:t>
            </a:r>
            <a:r>
              <a:rPr sz="2800" spc="-7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202745"/>
                </a:solidFill>
                <a:latin typeface="Microsoft Sans Serif"/>
                <a:cs typeface="Microsoft Sans Serif"/>
              </a:rPr>
              <a:t>надання</a:t>
            </a:r>
            <a:r>
              <a:rPr sz="2800" spc="4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медичної</a:t>
            </a:r>
            <a:r>
              <a:rPr sz="2800" spc="6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202745"/>
                </a:solidFill>
                <a:latin typeface="Microsoft Sans Serif"/>
                <a:cs typeface="Microsoft Sans Serif"/>
              </a:rPr>
              <a:t>допомоги</a:t>
            </a:r>
            <a:endParaRPr sz="2800" dirty="0">
              <a:latin typeface="Microsoft Sans Serif"/>
              <a:cs typeface="Microsoft Sans Serif"/>
            </a:endParaRPr>
          </a:p>
          <a:p>
            <a:pPr marL="527685" marR="12065" indent="-515620">
              <a:lnSpc>
                <a:spcPct val="95500"/>
              </a:lnSpc>
              <a:spcBef>
                <a:spcPts val="1195"/>
              </a:spcBef>
              <a:buClr>
                <a:srgbClr val="C3250C"/>
              </a:buClr>
              <a:buSzPct val="128571"/>
              <a:buAutoNum type="arabicPeriod" startAt="2"/>
              <a:tabLst>
                <a:tab pos="528320" algn="l"/>
              </a:tabLst>
            </a:pP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Принципи</a:t>
            </a:r>
            <a:r>
              <a:rPr sz="2800" spc="5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ціноутворення</a:t>
            </a:r>
            <a:r>
              <a:rPr sz="2800" spc="5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202745"/>
                </a:solidFill>
                <a:latin typeface="Microsoft Sans Serif"/>
                <a:cs typeface="Microsoft Sans Serif"/>
              </a:rPr>
              <a:t>в</a:t>
            </a:r>
            <a:r>
              <a:rPr sz="2800" spc="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202745"/>
                </a:solidFill>
                <a:latin typeface="Microsoft Sans Serif"/>
                <a:cs typeface="Microsoft Sans Serif"/>
              </a:rPr>
              <a:t>охороні</a:t>
            </a:r>
            <a:r>
              <a:rPr sz="2800" spc="4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202745"/>
                </a:solidFill>
                <a:latin typeface="Microsoft Sans Serif"/>
                <a:cs typeface="Microsoft Sans Serif"/>
              </a:rPr>
              <a:t>здоров'я </a:t>
            </a:r>
            <a:r>
              <a:rPr sz="2800" spc="-72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202745"/>
                </a:solidFill>
                <a:latin typeface="Microsoft Sans Serif"/>
                <a:cs typeface="Microsoft Sans Serif"/>
              </a:rPr>
              <a:t>та</a:t>
            </a:r>
            <a:r>
              <a:rPr sz="2800" spc="2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202745"/>
                </a:solidFill>
                <a:latin typeface="Microsoft Sans Serif"/>
                <a:cs typeface="Microsoft Sans Serif"/>
              </a:rPr>
              <a:t>фармації</a:t>
            </a:r>
            <a:endParaRPr sz="2800" dirty="0">
              <a:latin typeface="Microsoft Sans Serif"/>
              <a:cs typeface="Microsoft Sans Serif"/>
            </a:endParaRPr>
          </a:p>
          <a:p>
            <a:pPr marL="527685" marR="451484" indent="-515620">
              <a:lnSpc>
                <a:spcPct val="95500"/>
              </a:lnSpc>
              <a:spcBef>
                <a:spcPts val="1195"/>
              </a:spcBef>
              <a:buClr>
                <a:srgbClr val="C3250C"/>
              </a:buClr>
              <a:buSzPct val="128571"/>
              <a:buAutoNum type="arabicPeriod" startAt="2"/>
              <a:tabLst>
                <a:tab pos="528320" algn="l"/>
              </a:tabLst>
            </a:pPr>
            <a:r>
              <a:rPr sz="2800" spc="-30" dirty="0">
                <a:solidFill>
                  <a:srgbClr val="202745"/>
                </a:solidFill>
                <a:latin typeface="Microsoft Sans Serif"/>
                <a:cs typeface="Microsoft Sans Serif"/>
              </a:rPr>
              <a:t>Методичні</a:t>
            </a:r>
            <a:r>
              <a:rPr sz="2800" spc="5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202745"/>
                </a:solidFill>
                <a:latin typeface="Microsoft Sans Serif"/>
                <a:cs typeface="Microsoft Sans Serif"/>
              </a:rPr>
              <a:t>підходи</a:t>
            </a:r>
            <a:r>
              <a:rPr sz="2800" spc="3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202745"/>
                </a:solidFill>
                <a:latin typeface="Microsoft Sans Serif"/>
                <a:cs typeface="Microsoft Sans Serif"/>
              </a:rPr>
              <a:t>до</a:t>
            </a:r>
            <a:r>
              <a:rPr sz="2800" spc="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2800" spc="4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202745"/>
                </a:solidFill>
                <a:latin typeface="Microsoft Sans Serif"/>
                <a:cs typeface="Microsoft Sans Serif"/>
              </a:rPr>
              <a:t>цін</a:t>
            </a:r>
            <a:r>
              <a:rPr sz="2800" spc="25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202745"/>
                </a:solidFill>
                <a:latin typeface="Microsoft Sans Serif"/>
                <a:cs typeface="Microsoft Sans Serif"/>
              </a:rPr>
              <a:t>на </a:t>
            </a:r>
            <a:r>
              <a:rPr sz="2800" spc="-73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202745"/>
                </a:solidFill>
                <a:latin typeface="Microsoft Sans Serif"/>
                <a:cs typeface="Microsoft Sans Serif"/>
              </a:rPr>
              <a:t>медичні</a:t>
            </a:r>
            <a:r>
              <a:rPr sz="2800" spc="50" dirty="0">
                <a:solidFill>
                  <a:srgbClr val="202745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202745"/>
                </a:solidFill>
                <a:latin typeface="Microsoft Sans Serif"/>
                <a:cs typeface="Microsoft Sans Serif"/>
              </a:rPr>
              <a:t>послуги</a:t>
            </a:r>
            <a:endParaRPr sz="2800" dirty="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854196" y="0"/>
            <a:ext cx="5290185" cy="1412875"/>
            <a:chOff x="3854196" y="0"/>
            <a:chExt cx="5290185" cy="1412875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54196" y="867155"/>
              <a:ext cx="1323594" cy="42748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59784" y="456056"/>
              <a:ext cx="1314830" cy="42290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68767" y="0"/>
              <a:ext cx="1475231" cy="14127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7651" y="3066288"/>
              <a:ext cx="6730746" cy="6774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15300" y="3066288"/>
              <a:ext cx="488429" cy="6774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3424428"/>
              <a:ext cx="674370" cy="8252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6463" y="3511296"/>
              <a:ext cx="3739134" cy="6774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3869435"/>
              <a:ext cx="674370" cy="8252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6463" y="3956303"/>
              <a:ext cx="5388101" cy="677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4312920"/>
              <a:ext cx="674370" cy="8252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6463" y="4399788"/>
              <a:ext cx="2161793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4757928"/>
              <a:ext cx="674370" cy="8252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6463" y="4844796"/>
              <a:ext cx="3713226" cy="6774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6339" y="5202935"/>
              <a:ext cx="674370" cy="8252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26463" y="5289803"/>
              <a:ext cx="2780538" cy="67741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416558" y="3145358"/>
            <a:ext cx="6987540" cy="263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340">
              <a:lnSpc>
                <a:spcPts val="2845"/>
              </a:lnSpc>
              <a:spcBef>
                <a:spcPts val="100"/>
              </a:spcBef>
            </a:pPr>
            <a:r>
              <a:rPr sz="2400" b="1" dirty="0">
                <a:solidFill>
                  <a:srgbClr val="F04123"/>
                </a:solidFill>
                <a:latin typeface="Arial"/>
                <a:cs typeface="Arial"/>
              </a:rPr>
              <a:t>Основні</a:t>
            </a:r>
            <a:r>
              <a:rPr sz="2400" b="1" spc="-40" dirty="0">
                <a:solidFill>
                  <a:srgbClr val="F0412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04123"/>
                </a:solidFill>
                <a:latin typeface="Arial"/>
                <a:cs typeface="Arial"/>
              </a:rPr>
              <a:t>принципи</a:t>
            </a:r>
            <a:r>
              <a:rPr sz="2400" b="1" spc="-50" dirty="0">
                <a:solidFill>
                  <a:srgbClr val="F0412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04123"/>
                </a:solidFill>
                <a:latin typeface="Arial"/>
                <a:cs typeface="Arial"/>
              </a:rPr>
              <a:t>функціонування</a:t>
            </a:r>
            <a:r>
              <a:rPr sz="2400" b="1" spc="10" dirty="0">
                <a:solidFill>
                  <a:srgbClr val="F0412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04123"/>
                </a:solidFill>
                <a:latin typeface="Arial"/>
                <a:cs typeface="Arial"/>
              </a:rPr>
              <a:t>ринку</a:t>
            </a:r>
            <a:r>
              <a:rPr sz="24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: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3575"/>
              </a:lnSpc>
            </a:pPr>
            <a:r>
              <a:rPr sz="3100" spc="-5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вільне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підприємництво;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3500"/>
              </a:lnSpc>
            </a:pPr>
            <a:r>
              <a:rPr sz="3100" spc="-1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рівноправ'я</a:t>
            </a:r>
            <a:r>
              <a:rPr sz="2400" spc="6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Microsoft Sans Serif"/>
                <a:cs typeface="Microsoft Sans Serif"/>
              </a:rPr>
              <a:t>різних</a:t>
            </a:r>
            <a:r>
              <a:rPr sz="24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форм</a:t>
            </a:r>
            <a:r>
              <a:rPr sz="2400" spc="2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власності;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3500"/>
              </a:lnSpc>
            </a:pPr>
            <a:r>
              <a:rPr sz="3100" spc="-3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spc="-30" dirty="0">
                <a:solidFill>
                  <a:srgbClr val="404040"/>
                </a:solidFill>
                <a:latin typeface="Microsoft Sans Serif"/>
                <a:cs typeface="Microsoft Sans Serif"/>
              </a:rPr>
              <a:t>конкуренція;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3504"/>
              </a:lnSpc>
            </a:pPr>
            <a:r>
              <a:rPr sz="3100" spc="-2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еквівалентність</a:t>
            </a:r>
            <a:r>
              <a:rPr sz="2400" spc="5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Microsoft Sans Serif"/>
                <a:cs typeface="Microsoft Sans Serif"/>
              </a:rPr>
              <a:t>обміну;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3610"/>
              </a:lnSpc>
            </a:pPr>
            <a:r>
              <a:rPr sz="3100" spc="-2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взаємовигідність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48995" y="188976"/>
            <a:ext cx="8633460" cy="2364105"/>
            <a:chOff x="348995" y="188976"/>
            <a:chExt cx="8633460" cy="236410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52516" y="188976"/>
              <a:ext cx="3329940" cy="23637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8995" y="545592"/>
              <a:ext cx="1315973" cy="67741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5692" y="545592"/>
              <a:ext cx="572261" cy="67741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00199" y="545592"/>
              <a:ext cx="3342894" cy="67741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39995" y="545592"/>
              <a:ext cx="505205" cy="6774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8995" y="914399"/>
              <a:ext cx="4691634" cy="6774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8995" y="1283208"/>
              <a:ext cx="4936998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8995" y="1650492"/>
              <a:ext cx="5001006" cy="67741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26491" y="624966"/>
            <a:ext cx="4622800" cy="14966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</a:pPr>
            <a:r>
              <a:rPr sz="2400" b="1" dirty="0">
                <a:solidFill>
                  <a:srgbClr val="F04123"/>
                </a:solidFill>
                <a:latin typeface="Arial"/>
                <a:cs typeface="Arial"/>
              </a:rPr>
              <a:t>Ринок </a:t>
            </a:r>
            <a:r>
              <a:rPr sz="2400" spc="630" dirty="0">
                <a:solidFill>
                  <a:srgbClr val="404040"/>
                </a:solidFill>
                <a:latin typeface="Microsoft Sans Serif"/>
                <a:cs typeface="Microsoft Sans Serif"/>
              </a:rPr>
              <a:t>– </a:t>
            </a:r>
            <a:r>
              <a:rPr sz="2400" spc="-25" dirty="0">
                <a:solidFill>
                  <a:srgbClr val="404040"/>
                </a:solidFill>
                <a:latin typeface="Microsoft Sans Serif"/>
                <a:cs typeface="Microsoft Sans Serif"/>
              </a:rPr>
              <a:t>сукупність </a:t>
            </a:r>
            <a:r>
              <a:rPr sz="24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соціально- 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Microsoft Sans Serif"/>
                <a:cs typeface="Microsoft Sans Serif"/>
              </a:rPr>
              <a:t>економічних</a:t>
            </a:r>
            <a:r>
              <a:rPr sz="2400" spc="3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відносин</a:t>
            </a:r>
            <a:r>
              <a:rPr sz="2400" spc="2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сфері 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виробництва,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Microsoft Sans Serif"/>
                <a:cs typeface="Microsoft Sans Serif"/>
              </a:rPr>
              <a:t>розподілу,</a:t>
            </a:r>
            <a:r>
              <a:rPr sz="24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Microsoft Sans Serif"/>
                <a:cs typeface="Microsoft Sans Serif"/>
              </a:rPr>
              <a:t>обміну </a:t>
            </a:r>
            <a:r>
              <a:rPr sz="24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та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Microsoft Sans Serif"/>
                <a:cs typeface="Microsoft Sans Serif"/>
              </a:rPr>
              <a:t>споживання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товарів</a:t>
            </a:r>
            <a:r>
              <a:rPr sz="24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та</a:t>
            </a:r>
            <a:r>
              <a:rPr sz="24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послуг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775" y="1083563"/>
              <a:ext cx="4580382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8824" y="336804"/>
              <a:ext cx="4572762" cy="12854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8655" y="1083563"/>
              <a:ext cx="2617470" cy="7597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3228" y="336804"/>
              <a:ext cx="2609850" cy="128549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7311" y="493267"/>
            <a:ext cx="587121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>
                <a:solidFill>
                  <a:srgbClr val="FF0000"/>
                </a:solidFill>
              </a:rPr>
              <a:t>Класифікація</a:t>
            </a:r>
            <a:r>
              <a:rPr sz="4600" spc="20" dirty="0">
                <a:solidFill>
                  <a:srgbClr val="FF0000"/>
                </a:solidFill>
              </a:rPr>
              <a:t> </a:t>
            </a:r>
            <a:r>
              <a:rPr sz="4600" spc="-5" dirty="0">
                <a:solidFill>
                  <a:srgbClr val="FF0000"/>
                </a:solidFill>
              </a:rPr>
              <a:t>ринків</a:t>
            </a:r>
            <a:endParaRPr sz="4600"/>
          </a:p>
        </p:txBody>
      </p:sp>
      <p:sp>
        <p:nvSpPr>
          <p:cNvPr id="8" name="object 8"/>
          <p:cNvSpPr/>
          <p:nvPr/>
        </p:nvSpPr>
        <p:spPr>
          <a:xfrm>
            <a:off x="109728" y="1412747"/>
            <a:ext cx="2095500" cy="5184775"/>
          </a:xfrm>
          <a:custGeom>
            <a:avLst/>
            <a:gdLst/>
            <a:ahLst/>
            <a:cxnLst/>
            <a:rect l="l" t="t" r="r" b="b"/>
            <a:pathLst>
              <a:path w="2095500" h="5184775">
                <a:moveTo>
                  <a:pt x="1885950" y="0"/>
                </a:moveTo>
                <a:lnTo>
                  <a:pt x="209550" y="0"/>
                </a:lnTo>
                <a:lnTo>
                  <a:pt x="161500" y="5536"/>
                </a:lnTo>
                <a:lnTo>
                  <a:pt x="117393" y="21304"/>
                </a:lnTo>
                <a:lnTo>
                  <a:pt x="78485" y="46046"/>
                </a:lnTo>
                <a:lnTo>
                  <a:pt x="46034" y="78501"/>
                </a:lnTo>
                <a:lnTo>
                  <a:pt x="21298" y="117410"/>
                </a:lnTo>
                <a:lnTo>
                  <a:pt x="5534" y="161512"/>
                </a:lnTo>
                <a:lnTo>
                  <a:pt x="0" y="209550"/>
                </a:lnTo>
                <a:lnTo>
                  <a:pt x="0" y="4975098"/>
                </a:lnTo>
                <a:lnTo>
                  <a:pt x="5534" y="5023147"/>
                </a:lnTo>
                <a:lnTo>
                  <a:pt x="21298" y="5067254"/>
                </a:lnTo>
                <a:lnTo>
                  <a:pt x="46034" y="5106162"/>
                </a:lnTo>
                <a:lnTo>
                  <a:pt x="78485" y="5138613"/>
                </a:lnTo>
                <a:lnTo>
                  <a:pt x="117393" y="5163349"/>
                </a:lnTo>
                <a:lnTo>
                  <a:pt x="161500" y="5179113"/>
                </a:lnTo>
                <a:lnTo>
                  <a:pt x="209550" y="5184648"/>
                </a:lnTo>
                <a:lnTo>
                  <a:pt x="1885950" y="5184648"/>
                </a:lnTo>
                <a:lnTo>
                  <a:pt x="1933987" y="5179113"/>
                </a:lnTo>
                <a:lnTo>
                  <a:pt x="1978089" y="5163349"/>
                </a:lnTo>
                <a:lnTo>
                  <a:pt x="2016998" y="5138613"/>
                </a:lnTo>
                <a:lnTo>
                  <a:pt x="2049453" y="5106162"/>
                </a:lnTo>
                <a:lnTo>
                  <a:pt x="2074195" y="5067254"/>
                </a:lnTo>
                <a:lnTo>
                  <a:pt x="2089963" y="5023147"/>
                </a:lnTo>
                <a:lnTo>
                  <a:pt x="2095500" y="4975098"/>
                </a:lnTo>
                <a:lnTo>
                  <a:pt x="2095500" y="209550"/>
                </a:lnTo>
                <a:lnTo>
                  <a:pt x="2089963" y="161512"/>
                </a:lnTo>
                <a:lnTo>
                  <a:pt x="2074195" y="117410"/>
                </a:lnTo>
                <a:lnTo>
                  <a:pt x="2049453" y="78501"/>
                </a:lnTo>
                <a:lnTo>
                  <a:pt x="2016998" y="46046"/>
                </a:lnTo>
                <a:lnTo>
                  <a:pt x="1978089" y="21304"/>
                </a:lnTo>
                <a:lnTo>
                  <a:pt x="1933987" y="5536"/>
                </a:lnTo>
                <a:lnTo>
                  <a:pt x="1885950" y="0"/>
                </a:lnTo>
                <a:close/>
              </a:path>
            </a:pathLst>
          </a:custGeom>
          <a:solidFill>
            <a:srgbClr val="D0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9240" y="1965705"/>
            <a:ext cx="1777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rebuchet MS"/>
                <a:cs typeface="Trebuchet MS"/>
              </a:rPr>
              <a:t>за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об'єктами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5468" y="2916935"/>
            <a:ext cx="1691639" cy="1035050"/>
            <a:chOff x="315468" y="2916935"/>
            <a:chExt cx="1691639" cy="1035050"/>
          </a:xfrm>
        </p:grpSpPr>
        <p:sp>
          <p:nvSpPr>
            <p:cNvPr id="11" name="object 11"/>
            <p:cNvSpPr/>
            <p:nvPr/>
          </p:nvSpPr>
          <p:spPr>
            <a:xfrm>
              <a:off x="323088" y="2924555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1574419" y="0"/>
                  </a:moveTo>
                  <a:lnTo>
                    <a:pt x="101955" y="0"/>
                  </a:lnTo>
                  <a:lnTo>
                    <a:pt x="62268" y="8004"/>
                  </a:lnTo>
                  <a:lnTo>
                    <a:pt x="29860" y="29845"/>
                  </a:lnTo>
                  <a:lnTo>
                    <a:pt x="8011" y="62257"/>
                  </a:lnTo>
                  <a:lnTo>
                    <a:pt x="0" y="101981"/>
                  </a:lnTo>
                  <a:lnTo>
                    <a:pt x="0" y="917575"/>
                  </a:lnTo>
                  <a:lnTo>
                    <a:pt x="8011" y="957298"/>
                  </a:lnTo>
                  <a:lnTo>
                    <a:pt x="29860" y="989711"/>
                  </a:lnTo>
                  <a:lnTo>
                    <a:pt x="62268" y="1011551"/>
                  </a:lnTo>
                  <a:lnTo>
                    <a:pt x="101955" y="1019556"/>
                  </a:lnTo>
                  <a:lnTo>
                    <a:pt x="1574419" y="1019556"/>
                  </a:lnTo>
                  <a:lnTo>
                    <a:pt x="1614142" y="1011551"/>
                  </a:lnTo>
                  <a:lnTo>
                    <a:pt x="1646555" y="989711"/>
                  </a:lnTo>
                  <a:lnTo>
                    <a:pt x="1668395" y="957298"/>
                  </a:lnTo>
                  <a:lnTo>
                    <a:pt x="1676400" y="917575"/>
                  </a:lnTo>
                  <a:lnTo>
                    <a:pt x="1676400" y="101981"/>
                  </a:lnTo>
                  <a:lnTo>
                    <a:pt x="1668395" y="62257"/>
                  </a:lnTo>
                  <a:lnTo>
                    <a:pt x="1646555" y="29845"/>
                  </a:lnTo>
                  <a:lnTo>
                    <a:pt x="1614142" y="8004"/>
                  </a:lnTo>
                  <a:lnTo>
                    <a:pt x="1574419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3088" y="2924555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0" y="101981"/>
                  </a:moveTo>
                  <a:lnTo>
                    <a:pt x="8011" y="62257"/>
                  </a:lnTo>
                  <a:lnTo>
                    <a:pt x="29860" y="29845"/>
                  </a:lnTo>
                  <a:lnTo>
                    <a:pt x="62268" y="8004"/>
                  </a:lnTo>
                  <a:lnTo>
                    <a:pt x="101955" y="0"/>
                  </a:lnTo>
                  <a:lnTo>
                    <a:pt x="1574419" y="0"/>
                  </a:lnTo>
                  <a:lnTo>
                    <a:pt x="1614142" y="8004"/>
                  </a:lnTo>
                  <a:lnTo>
                    <a:pt x="1646555" y="29845"/>
                  </a:lnTo>
                  <a:lnTo>
                    <a:pt x="1668395" y="62257"/>
                  </a:lnTo>
                  <a:lnTo>
                    <a:pt x="1676400" y="101981"/>
                  </a:lnTo>
                  <a:lnTo>
                    <a:pt x="1676400" y="917575"/>
                  </a:lnTo>
                  <a:lnTo>
                    <a:pt x="1668395" y="957298"/>
                  </a:lnTo>
                  <a:lnTo>
                    <a:pt x="1646555" y="989711"/>
                  </a:lnTo>
                  <a:lnTo>
                    <a:pt x="1614142" y="1011551"/>
                  </a:lnTo>
                  <a:lnTo>
                    <a:pt x="1574419" y="1019556"/>
                  </a:lnTo>
                  <a:lnTo>
                    <a:pt x="101955" y="1019556"/>
                  </a:lnTo>
                  <a:lnTo>
                    <a:pt x="62268" y="1011551"/>
                  </a:lnTo>
                  <a:lnTo>
                    <a:pt x="29860" y="989711"/>
                  </a:lnTo>
                  <a:lnTo>
                    <a:pt x="8011" y="957298"/>
                  </a:lnTo>
                  <a:lnTo>
                    <a:pt x="0" y="917575"/>
                  </a:lnTo>
                  <a:lnTo>
                    <a:pt x="0" y="10198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64616" y="3204463"/>
            <a:ext cx="1393190" cy="42545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422909" marR="5080" indent="-410845">
              <a:lnSpc>
                <a:spcPts val="1460"/>
              </a:lnSpc>
              <a:spcBef>
                <a:spcPts val="335"/>
              </a:spcBef>
            </a:pP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ринок</a:t>
            </a:r>
            <a:r>
              <a:rPr sz="1400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товарів</a:t>
            </a:r>
            <a:r>
              <a:rPr sz="1400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та </a:t>
            </a:r>
            <a:r>
              <a:rPr sz="1400" spc="-4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0000"/>
                </a:solidFill>
                <a:latin typeface="Trebuchet MS"/>
                <a:cs typeface="Trebuchet MS"/>
              </a:rPr>
              <a:t>послуг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0895" y="4136135"/>
            <a:ext cx="1691639" cy="1033780"/>
            <a:chOff x="310895" y="4136135"/>
            <a:chExt cx="1691639" cy="1033780"/>
          </a:xfrm>
        </p:grpSpPr>
        <p:sp>
          <p:nvSpPr>
            <p:cNvPr id="15" name="object 15"/>
            <p:cNvSpPr/>
            <p:nvPr/>
          </p:nvSpPr>
          <p:spPr>
            <a:xfrm>
              <a:off x="318515" y="4143755"/>
              <a:ext cx="1676400" cy="1018540"/>
            </a:xfrm>
            <a:custGeom>
              <a:avLst/>
              <a:gdLst/>
              <a:ahLst/>
              <a:cxnLst/>
              <a:rect l="l" t="t" r="r" b="b"/>
              <a:pathLst>
                <a:path w="1676400" h="1018539">
                  <a:moveTo>
                    <a:pt x="1574546" y="0"/>
                  </a:moveTo>
                  <a:lnTo>
                    <a:pt x="101803" y="0"/>
                  </a:lnTo>
                  <a:lnTo>
                    <a:pt x="62177" y="8002"/>
                  </a:lnTo>
                  <a:lnTo>
                    <a:pt x="29818" y="29829"/>
                  </a:lnTo>
                  <a:lnTo>
                    <a:pt x="8000" y="62204"/>
                  </a:lnTo>
                  <a:lnTo>
                    <a:pt x="0" y="101854"/>
                  </a:lnTo>
                  <a:lnTo>
                    <a:pt x="0" y="916178"/>
                  </a:lnTo>
                  <a:lnTo>
                    <a:pt x="8000" y="955827"/>
                  </a:lnTo>
                  <a:lnTo>
                    <a:pt x="29818" y="988202"/>
                  </a:lnTo>
                  <a:lnTo>
                    <a:pt x="62177" y="1010029"/>
                  </a:lnTo>
                  <a:lnTo>
                    <a:pt x="101803" y="1018032"/>
                  </a:lnTo>
                  <a:lnTo>
                    <a:pt x="1574546" y="1018032"/>
                  </a:lnTo>
                  <a:lnTo>
                    <a:pt x="1614195" y="1010029"/>
                  </a:lnTo>
                  <a:lnTo>
                    <a:pt x="1646570" y="988202"/>
                  </a:lnTo>
                  <a:lnTo>
                    <a:pt x="1668397" y="955827"/>
                  </a:lnTo>
                  <a:lnTo>
                    <a:pt x="1676400" y="916178"/>
                  </a:lnTo>
                  <a:lnTo>
                    <a:pt x="1676400" y="101854"/>
                  </a:lnTo>
                  <a:lnTo>
                    <a:pt x="1668397" y="62204"/>
                  </a:lnTo>
                  <a:lnTo>
                    <a:pt x="1646570" y="29829"/>
                  </a:lnTo>
                  <a:lnTo>
                    <a:pt x="1614195" y="8002"/>
                  </a:lnTo>
                  <a:lnTo>
                    <a:pt x="157454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8515" y="4143755"/>
              <a:ext cx="1676400" cy="1018540"/>
            </a:xfrm>
            <a:custGeom>
              <a:avLst/>
              <a:gdLst/>
              <a:ahLst/>
              <a:cxnLst/>
              <a:rect l="l" t="t" r="r" b="b"/>
              <a:pathLst>
                <a:path w="1676400" h="1018539">
                  <a:moveTo>
                    <a:pt x="0" y="101854"/>
                  </a:moveTo>
                  <a:lnTo>
                    <a:pt x="8000" y="62204"/>
                  </a:lnTo>
                  <a:lnTo>
                    <a:pt x="29818" y="29829"/>
                  </a:lnTo>
                  <a:lnTo>
                    <a:pt x="62177" y="8002"/>
                  </a:lnTo>
                  <a:lnTo>
                    <a:pt x="101803" y="0"/>
                  </a:lnTo>
                  <a:lnTo>
                    <a:pt x="1574546" y="0"/>
                  </a:lnTo>
                  <a:lnTo>
                    <a:pt x="1614195" y="8002"/>
                  </a:lnTo>
                  <a:lnTo>
                    <a:pt x="1646570" y="29829"/>
                  </a:lnTo>
                  <a:lnTo>
                    <a:pt x="1668397" y="62204"/>
                  </a:lnTo>
                  <a:lnTo>
                    <a:pt x="1676400" y="101854"/>
                  </a:lnTo>
                  <a:lnTo>
                    <a:pt x="1676400" y="916178"/>
                  </a:lnTo>
                  <a:lnTo>
                    <a:pt x="1668397" y="955827"/>
                  </a:lnTo>
                  <a:lnTo>
                    <a:pt x="1646570" y="988202"/>
                  </a:lnTo>
                  <a:lnTo>
                    <a:pt x="1614195" y="1010029"/>
                  </a:lnTo>
                  <a:lnTo>
                    <a:pt x="1574546" y="1018032"/>
                  </a:lnTo>
                  <a:lnTo>
                    <a:pt x="101803" y="1018032"/>
                  </a:lnTo>
                  <a:lnTo>
                    <a:pt x="62177" y="1010029"/>
                  </a:lnTo>
                  <a:lnTo>
                    <a:pt x="29818" y="988202"/>
                  </a:lnTo>
                  <a:lnTo>
                    <a:pt x="8000" y="955827"/>
                  </a:lnTo>
                  <a:lnTo>
                    <a:pt x="0" y="916178"/>
                  </a:lnTo>
                  <a:lnTo>
                    <a:pt x="0" y="10185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19201" y="4237735"/>
            <a:ext cx="1475740" cy="7975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1905" algn="ctr">
              <a:lnSpc>
                <a:spcPts val="1460"/>
              </a:lnSpc>
              <a:spcBef>
                <a:spcPts val="33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ринок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факторів </a:t>
            </a: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виробництва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(землі,</a:t>
            </a:r>
            <a:r>
              <a:rPr sz="14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роб.сили, </a:t>
            </a:r>
            <a:r>
              <a:rPr sz="1400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сировини)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0895" y="5311140"/>
            <a:ext cx="1691639" cy="1035050"/>
            <a:chOff x="310895" y="5311140"/>
            <a:chExt cx="1691639" cy="1035050"/>
          </a:xfrm>
        </p:grpSpPr>
        <p:sp>
          <p:nvSpPr>
            <p:cNvPr id="19" name="object 19"/>
            <p:cNvSpPr/>
            <p:nvPr/>
          </p:nvSpPr>
          <p:spPr>
            <a:xfrm>
              <a:off x="318515" y="5318760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1574419" y="0"/>
                  </a:moveTo>
                  <a:lnTo>
                    <a:pt x="101955" y="0"/>
                  </a:lnTo>
                  <a:lnTo>
                    <a:pt x="62268" y="8004"/>
                  </a:lnTo>
                  <a:lnTo>
                    <a:pt x="29860" y="29844"/>
                  </a:lnTo>
                  <a:lnTo>
                    <a:pt x="8011" y="62257"/>
                  </a:lnTo>
                  <a:lnTo>
                    <a:pt x="0" y="101980"/>
                  </a:lnTo>
                  <a:lnTo>
                    <a:pt x="0" y="917600"/>
                  </a:lnTo>
                  <a:lnTo>
                    <a:pt x="8011" y="957287"/>
                  </a:lnTo>
                  <a:lnTo>
                    <a:pt x="29860" y="989695"/>
                  </a:lnTo>
                  <a:lnTo>
                    <a:pt x="62268" y="1011544"/>
                  </a:lnTo>
                  <a:lnTo>
                    <a:pt x="101955" y="1019555"/>
                  </a:lnTo>
                  <a:lnTo>
                    <a:pt x="1574419" y="1019555"/>
                  </a:lnTo>
                  <a:lnTo>
                    <a:pt x="1614142" y="1011544"/>
                  </a:lnTo>
                  <a:lnTo>
                    <a:pt x="1646555" y="989695"/>
                  </a:lnTo>
                  <a:lnTo>
                    <a:pt x="1668395" y="957287"/>
                  </a:lnTo>
                  <a:lnTo>
                    <a:pt x="1676400" y="917600"/>
                  </a:lnTo>
                  <a:lnTo>
                    <a:pt x="1676400" y="101980"/>
                  </a:lnTo>
                  <a:lnTo>
                    <a:pt x="1668395" y="62257"/>
                  </a:lnTo>
                  <a:lnTo>
                    <a:pt x="1646555" y="29844"/>
                  </a:lnTo>
                  <a:lnTo>
                    <a:pt x="1614142" y="8004"/>
                  </a:lnTo>
                  <a:lnTo>
                    <a:pt x="1574419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8515" y="5318760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0" y="101980"/>
                  </a:moveTo>
                  <a:lnTo>
                    <a:pt x="8011" y="62257"/>
                  </a:lnTo>
                  <a:lnTo>
                    <a:pt x="29860" y="29844"/>
                  </a:lnTo>
                  <a:lnTo>
                    <a:pt x="62268" y="8004"/>
                  </a:lnTo>
                  <a:lnTo>
                    <a:pt x="101955" y="0"/>
                  </a:lnTo>
                  <a:lnTo>
                    <a:pt x="1574419" y="0"/>
                  </a:lnTo>
                  <a:lnTo>
                    <a:pt x="1614142" y="8004"/>
                  </a:lnTo>
                  <a:lnTo>
                    <a:pt x="1646555" y="29844"/>
                  </a:lnTo>
                  <a:lnTo>
                    <a:pt x="1668395" y="62257"/>
                  </a:lnTo>
                  <a:lnTo>
                    <a:pt x="1676400" y="101980"/>
                  </a:lnTo>
                  <a:lnTo>
                    <a:pt x="1676400" y="917600"/>
                  </a:lnTo>
                  <a:lnTo>
                    <a:pt x="1668395" y="957287"/>
                  </a:lnTo>
                  <a:lnTo>
                    <a:pt x="1646555" y="989695"/>
                  </a:lnTo>
                  <a:lnTo>
                    <a:pt x="1614142" y="1011544"/>
                  </a:lnTo>
                  <a:lnTo>
                    <a:pt x="1574419" y="1019555"/>
                  </a:lnTo>
                  <a:lnTo>
                    <a:pt x="101955" y="1019555"/>
                  </a:lnTo>
                  <a:lnTo>
                    <a:pt x="62268" y="1011544"/>
                  </a:lnTo>
                  <a:lnTo>
                    <a:pt x="29860" y="989695"/>
                  </a:lnTo>
                  <a:lnTo>
                    <a:pt x="8011" y="957287"/>
                  </a:lnTo>
                  <a:lnTo>
                    <a:pt x="0" y="917600"/>
                  </a:lnTo>
                  <a:lnTo>
                    <a:pt x="0" y="10198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94817" y="5691936"/>
            <a:ext cx="1524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фінансовий</a:t>
            </a:r>
            <a:r>
              <a:rPr sz="1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ринок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362200" y="1412747"/>
            <a:ext cx="2095500" cy="5184775"/>
          </a:xfrm>
          <a:custGeom>
            <a:avLst/>
            <a:gdLst/>
            <a:ahLst/>
            <a:cxnLst/>
            <a:rect l="l" t="t" r="r" b="b"/>
            <a:pathLst>
              <a:path w="2095500" h="5184775">
                <a:moveTo>
                  <a:pt x="1885950" y="0"/>
                </a:moveTo>
                <a:lnTo>
                  <a:pt x="209550" y="0"/>
                </a:lnTo>
                <a:lnTo>
                  <a:pt x="161512" y="5536"/>
                </a:lnTo>
                <a:lnTo>
                  <a:pt x="117410" y="21304"/>
                </a:lnTo>
                <a:lnTo>
                  <a:pt x="78501" y="46046"/>
                </a:lnTo>
                <a:lnTo>
                  <a:pt x="46046" y="78501"/>
                </a:lnTo>
                <a:lnTo>
                  <a:pt x="21304" y="117410"/>
                </a:lnTo>
                <a:lnTo>
                  <a:pt x="5536" y="161512"/>
                </a:lnTo>
                <a:lnTo>
                  <a:pt x="0" y="209550"/>
                </a:lnTo>
                <a:lnTo>
                  <a:pt x="0" y="4975098"/>
                </a:lnTo>
                <a:lnTo>
                  <a:pt x="5536" y="5023147"/>
                </a:lnTo>
                <a:lnTo>
                  <a:pt x="21304" y="5067254"/>
                </a:lnTo>
                <a:lnTo>
                  <a:pt x="46046" y="5106162"/>
                </a:lnTo>
                <a:lnTo>
                  <a:pt x="78501" y="5138613"/>
                </a:lnTo>
                <a:lnTo>
                  <a:pt x="117410" y="5163349"/>
                </a:lnTo>
                <a:lnTo>
                  <a:pt x="161512" y="5179113"/>
                </a:lnTo>
                <a:lnTo>
                  <a:pt x="209550" y="5184648"/>
                </a:lnTo>
                <a:lnTo>
                  <a:pt x="1885950" y="5184648"/>
                </a:lnTo>
                <a:lnTo>
                  <a:pt x="1933987" y="5179113"/>
                </a:lnTo>
                <a:lnTo>
                  <a:pt x="1978089" y="5163349"/>
                </a:lnTo>
                <a:lnTo>
                  <a:pt x="2016998" y="5138613"/>
                </a:lnTo>
                <a:lnTo>
                  <a:pt x="2049453" y="5106162"/>
                </a:lnTo>
                <a:lnTo>
                  <a:pt x="2074195" y="5067254"/>
                </a:lnTo>
                <a:lnTo>
                  <a:pt x="2089963" y="5023147"/>
                </a:lnTo>
                <a:lnTo>
                  <a:pt x="2095500" y="4975098"/>
                </a:lnTo>
                <a:lnTo>
                  <a:pt x="2095500" y="209550"/>
                </a:lnTo>
                <a:lnTo>
                  <a:pt x="2089963" y="161512"/>
                </a:lnTo>
                <a:lnTo>
                  <a:pt x="2074195" y="117410"/>
                </a:lnTo>
                <a:lnTo>
                  <a:pt x="2049453" y="78501"/>
                </a:lnTo>
                <a:lnTo>
                  <a:pt x="2016998" y="46046"/>
                </a:lnTo>
                <a:lnTo>
                  <a:pt x="1978089" y="21304"/>
                </a:lnTo>
                <a:lnTo>
                  <a:pt x="1933987" y="5536"/>
                </a:lnTo>
                <a:lnTo>
                  <a:pt x="1885950" y="0"/>
                </a:lnTo>
                <a:close/>
              </a:path>
            </a:pathLst>
          </a:custGeom>
          <a:solidFill>
            <a:srgbClr val="D0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57017" y="1965705"/>
            <a:ext cx="1704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rebuchet MS"/>
                <a:cs typeface="Trebuchet MS"/>
              </a:rPr>
              <a:t>за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галузями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563367" y="2961132"/>
            <a:ext cx="1691639" cy="769620"/>
            <a:chOff x="2563367" y="2961132"/>
            <a:chExt cx="1691639" cy="769620"/>
          </a:xfrm>
        </p:grpSpPr>
        <p:sp>
          <p:nvSpPr>
            <p:cNvPr id="25" name="object 25"/>
            <p:cNvSpPr/>
            <p:nvPr/>
          </p:nvSpPr>
          <p:spPr>
            <a:xfrm>
              <a:off x="2570987" y="2968752"/>
              <a:ext cx="1676400" cy="754380"/>
            </a:xfrm>
            <a:custGeom>
              <a:avLst/>
              <a:gdLst/>
              <a:ahLst/>
              <a:cxnLst/>
              <a:rect l="l" t="t" r="r" b="b"/>
              <a:pathLst>
                <a:path w="1676400" h="754379">
                  <a:moveTo>
                    <a:pt x="1600962" y="0"/>
                  </a:moveTo>
                  <a:lnTo>
                    <a:pt x="75437" y="0"/>
                  </a:lnTo>
                  <a:lnTo>
                    <a:pt x="46077" y="5929"/>
                  </a:lnTo>
                  <a:lnTo>
                    <a:pt x="22097" y="22098"/>
                  </a:lnTo>
                  <a:lnTo>
                    <a:pt x="5929" y="46077"/>
                  </a:lnTo>
                  <a:lnTo>
                    <a:pt x="0" y="75437"/>
                  </a:lnTo>
                  <a:lnTo>
                    <a:pt x="0" y="678942"/>
                  </a:lnTo>
                  <a:lnTo>
                    <a:pt x="5929" y="708302"/>
                  </a:lnTo>
                  <a:lnTo>
                    <a:pt x="22098" y="732282"/>
                  </a:lnTo>
                  <a:lnTo>
                    <a:pt x="46077" y="748450"/>
                  </a:lnTo>
                  <a:lnTo>
                    <a:pt x="75437" y="754380"/>
                  </a:lnTo>
                  <a:lnTo>
                    <a:pt x="1600962" y="754380"/>
                  </a:lnTo>
                  <a:lnTo>
                    <a:pt x="1630322" y="748450"/>
                  </a:lnTo>
                  <a:lnTo>
                    <a:pt x="1654302" y="732282"/>
                  </a:lnTo>
                  <a:lnTo>
                    <a:pt x="1670470" y="708302"/>
                  </a:lnTo>
                  <a:lnTo>
                    <a:pt x="1676400" y="678942"/>
                  </a:lnTo>
                  <a:lnTo>
                    <a:pt x="1676400" y="75437"/>
                  </a:lnTo>
                  <a:lnTo>
                    <a:pt x="1670470" y="46077"/>
                  </a:lnTo>
                  <a:lnTo>
                    <a:pt x="1654302" y="22098"/>
                  </a:lnTo>
                  <a:lnTo>
                    <a:pt x="1630322" y="5929"/>
                  </a:lnTo>
                  <a:lnTo>
                    <a:pt x="160096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70987" y="2968752"/>
              <a:ext cx="1676400" cy="754380"/>
            </a:xfrm>
            <a:custGeom>
              <a:avLst/>
              <a:gdLst/>
              <a:ahLst/>
              <a:cxnLst/>
              <a:rect l="l" t="t" r="r" b="b"/>
              <a:pathLst>
                <a:path w="1676400" h="754379">
                  <a:moveTo>
                    <a:pt x="0" y="75437"/>
                  </a:moveTo>
                  <a:lnTo>
                    <a:pt x="5929" y="46077"/>
                  </a:lnTo>
                  <a:lnTo>
                    <a:pt x="22097" y="22098"/>
                  </a:lnTo>
                  <a:lnTo>
                    <a:pt x="46077" y="5929"/>
                  </a:lnTo>
                  <a:lnTo>
                    <a:pt x="75437" y="0"/>
                  </a:lnTo>
                  <a:lnTo>
                    <a:pt x="1600962" y="0"/>
                  </a:lnTo>
                  <a:lnTo>
                    <a:pt x="1630322" y="5929"/>
                  </a:lnTo>
                  <a:lnTo>
                    <a:pt x="1654302" y="22098"/>
                  </a:lnTo>
                  <a:lnTo>
                    <a:pt x="1670470" y="46077"/>
                  </a:lnTo>
                  <a:lnTo>
                    <a:pt x="1676400" y="75437"/>
                  </a:lnTo>
                  <a:lnTo>
                    <a:pt x="1676400" y="678942"/>
                  </a:lnTo>
                  <a:lnTo>
                    <a:pt x="1670470" y="708302"/>
                  </a:lnTo>
                  <a:lnTo>
                    <a:pt x="1654302" y="732282"/>
                  </a:lnTo>
                  <a:lnTo>
                    <a:pt x="1630322" y="748450"/>
                  </a:lnTo>
                  <a:lnTo>
                    <a:pt x="1600962" y="754380"/>
                  </a:lnTo>
                  <a:lnTo>
                    <a:pt x="75437" y="754380"/>
                  </a:lnTo>
                  <a:lnTo>
                    <a:pt x="46077" y="748450"/>
                  </a:lnTo>
                  <a:lnTo>
                    <a:pt x="22098" y="732282"/>
                  </a:lnTo>
                  <a:lnTo>
                    <a:pt x="5929" y="708302"/>
                  </a:lnTo>
                  <a:lnTo>
                    <a:pt x="0" y="678942"/>
                  </a:lnTo>
                  <a:lnTo>
                    <a:pt x="0" y="7543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812160" y="3209036"/>
            <a:ext cx="11944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продовольчий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563367" y="3832859"/>
            <a:ext cx="1691639" cy="769620"/>
            <a:chOff x="2563367" y="3832859"/>
            <a:chExt cx="1691639" cy="769620"/>
          </a:xfrm>
        </p:grpSpPr>
        <p:sp>
          <p:nvSpPr>
            <p:cNvPr id="29" name="object 29"/>
            <p:cNvSpPr/>
            <p:nvPr/>
          </p:nvSpPr>
          <p:spPr>
            <a:xfrm>
              <a:off x="2570987" y="3840479"/>
              <a:ext cx="1676400" cy="754380"/>
            </a:xfrm>
            <a:custGeom>
              <a:avLst/>
              <a:gdLst/>
              <a:ahLst/>
              <a:cxnLst/>
              <a:rect l="l" t="t" r="r" b="b"/>
              <a:pathLst>
                <a:path w="1676400" h="754379">
                  <a:moveTo>
                    <a:pt x="1600962" y="0"/>
                  </a:moveTo>
                  <a:lnTo>
                    <a:pt x="75437" y="0"/>
                  </a:lnTo>
                  <a:lnTo>
                    <a:pt x="46077" y="5929"/>
                  </a:lnTo>
                  <a:lnTo>
                    <a:pt x="22097" y="22098"/>
                  </a:lnTo>
                  <a:lnTo>
                    <a:pt x="5929" y="46077"/>
                  </a:lnTo>
                  <a:lnTo>
                    <a:pt x="0" y="75438"/>
                  </a:lnTo>
                  <a:lnTo>
                    <a:pt x="0" y="678942"/>
                  </a:lnTo>
                  <a:lnTo>
                    <a:pt x="5929" y="708302"/>
                  </a:lnTo>
                  <a:lnTo>
                    <a:pt x="22098" y="732282"/>
                  </a:lnTo>
                  <a:lnTo>
                    <a:pt x="46077" y="748450"/>
                  </a:lnTo>
                  <a:lnTo>
                    <a:pt x="75437" y="754380"/>
                  </a:lnTo>
                  <a:lnTo>
                    <a:pt x="1600962" y="754380"/>
                  </a:lnTo>
                  <a:lnTo>
                    <a:pt x="1630322" y="748450"/>
                  </a:lnTo>
                  <a:lnTo>
                    <a:pt x="1654302" y="732282"/>
                  </a:lnTo>
                  <a:lnTo>
                    <a:pt x="1670470" y="708302"/>
                  </a:lnTo>
                  <a:lnTo>
                    <a:pt x="1676400" y="678942"/>
                  </a:lnTo>
                  <a:lnTo>
                    <a:pt x="1676400" y="75438"/>
                  </a:lnTo>
                  <a:lnTo>
                    <a:pt x="1670470" y="46077"/>
                  </a:lnTo>
                  <a:lnTo>
                    <a:pt x="1654302" y="22098"/>
                  </a:lnTo>
                  <a:lnTo>
                    <a:pt x="1630322" y="5929"/>
                  </a:lnTo>
                  <a:lnTo>
                    <a:pt x="160096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70987" y="3840479"/>
              <a:ext cx="1676400" cy="754380"/>
            </a:xfrm>
            <a:custGeom>
              <a:avLst/>
              <a:gdLst/>
              <a:ahLst/>
              <a:cxnLst/>
              <a:rect l="l" t="t" r="r" b="b"/>
              <a:pathLst>
                <a:path w="1676400" h="754379">
                  <a:moveTo>
                    <a:pt x="0" y="75438"/>
                  </a:moveTo>
                  <a:lnTo>
                    <a:pt x="5929" y="46077"/>
                  </a:lnTo>
                  <a:lnTo>
                    <a:pt x="22097" y="22098"/>
                  </a:lnTo>
                  <a:lnTo>
                    <a:pt x="46077" y="5929"/>
                  </a:lnTo>
                  <a:lnTo>
                    <a:pt x="75437" y="0"/>
                  </a:lnTo>
                  <a:lnTo>
                    <a:pt x="1600962" y="0"/>
                  </a:lnTo>
                  <a:lnTo>
                    <a:pt x="1630322" y="5929"/>
                  </a:lnTo>
                  <a:lnTo>
                    <a:pt x="1654302" y="22098"/>
                  </a:lnTo>
                  <a:lnTo>
                    <a:pt x="1670470" y="46077"/>
                  </a:lnTo>
                  <a:lnTo>
                    <a:pt x="1676400" y="75438"/>
                  </a:lnTo>
                  <a:lnTo>
                    <a:pt x="1676400" y="678942"/>
                  </a:lnTo>
                  <a:lnTo>
                    <a:pt x="1670470" y="708302"/>
                  </a:lnTo>
                  <a:lnTo>
                    <a:pt x="1654302" y="732282"/>
                  </a:lnTo>
                  <a:lnTo>
                    <a:pt x="1630322" y="748450"/>
                  </a:lnTo>
                  <a:lnTo>
                    <a:pt x="1600962" y="754380"/>
                  </a:lnTo>
                  <a:lnTo>
                    <a:pt x="75437" y="754380"/>
                  </a:lnTo>
                  <a:lnTo>
                    <a:pt x="46077" y="748450"/>
                  </a:lnTo>
                  <a:lnTo>
                    <a:pt x="22098" y="732282"/>
                  </a:lnTo>
                  <a:lnTo>
                    <a:pt x="5929" y="708302"/>
                  </a:lnTo>
                  <a:lnTo>
                    <a:pt x="0" y="678942"/>
                  </a:lnTo>
                  <a:lnTo>
                    <a:pt x="0" y="7543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787776" y="4080764"/>
            <a:ext cx="1244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автомобільний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63367" y="4703064"/>
            <a:ext cx="1691639" cy="771525"/>
            <a:chOff x="2563367" y="4703064"/>
            <a:chExt cx="1691639" cy="771525"/>
          </a:xfrm>
        </p:grpSpPr>
        <p:sp>
          <p:nvSpPr>
            <p:cNvPr id="33" name="object 33"/>
            <p:cNvSpPr/>
            <p:nvPr/>
          </p:nvSpPr>
          <p:spPr>
            <a:xfrm>
              <a:off x="2570987" y="4710684"/>
              <a:ext cx="1676400" cy="756285"/>
            </a:xfrm>
            <a:custGeom>
              <a:avLst/>
              <a:gdLst/>
              <a:ahLst/>
              <a:cxnLst/>
              <a:rect l="l" t="t" r="r" b="b"/>
              <a:pathLst>
                <a:path w="1676400" h="756285">
                  <a:moveTo>
                    <a:pt x="1600835" y="0"/>
                  </a:moveTo>
                  <a:lnTo>
                    <a:pt x="75564" y="0"/>
                  </a:lnTo>
                  <a:lnTo>
                    <a:pt x="46130" y="5931"/>
                  </a:lnTo>
                  <a:lnTo>
                    <a:pt x="22113" y="22113"/>
                  </a:lnTo>
                  <a:lnTo>
                    <a:pt x="5931" y="46130"/>
                  </a:lnTo>
                  <a:lnTo>
                    <a:pt x="0" y="75565"/>
                  </a:lnTo>
                  <a:lnTo>
                    <a:pt x="0" y="680339"/>
                  </a:lnTo>
                  <a:lnTo>
                    <a:pt x="5931" y="709773"/>
                  </a:lnTo>
                  <a:lnTo>
                    <a:pt x="22113" y="733790"/>
                  </a:lnTo>
                  <a:lnTo>
                    <a:pt x="46130" y="749972"/>
                  </a:lnTo>
                  <a:lnTo>
                    <a:pt x="75564" y="755904"/>
                  </a:lnTo>
                  <a:lnTo>
                    <a:pt x="1600835" y="755904"/>
                  </a:lnTo>
                  <a:lnTo>
                    <a:pt x="1630269" y="749972"/>
                  </a:lnTo>
                  <a:lnTo>
                    <a:pt x="1654286" y="733790"/>
                  </a:lnTo>
                  <a:lnTo>
                    <a:pt x="1670468" y="709773"/>
                  </a:lnTo>
                  <a:lnTo>
                    <a:pt x="1676400" y="680339"/>
                  </a:lnTo>
                  <a:lnTo>
                    <a:pt x="1676400" y="75565"/>
                  </a:lnTo>
                  <a:lnTo>
                    <a:pt x="1670468" y="46130"/>
                  </a:lnTo>
                  <a:lnTo>
                    <a:pt x="1654286" y="22113"/>
                  </a:lnTo>
                  <a:lnTo>
                    <a:pt x="1630269" y="5931"/>
                  </a:lnTo>
                  <a:lnTo>
                    <a:pt x="1600835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70987" y="4710684"/>
              <a:ext cx="1676400" cy="756285"/>
            </a:xfrm>
            <a:custGeom>
              <a:avLst/>
              <a:gdLst/>
              <a:ahLst/>
              <a:cxnLst/>
              <a:rect l="l" t="t" r="r" b="b"/>
              <a:pathLst>
                <a:path w="1676400" h="756285">
                  <a:moveTo>
                    <a:pt x="0" y="75565"/>
                  </a:moveTo>
                  <a:lnTo>
                    <a:pt x="5931" y="46130"/>
                  </a:lnTo>
                  <a:lnTo>
                    <a:pt x="22113" y="22113"/>
                  </a:lnTo>
                  <a:lnTo>
                    <a:pt x="46130" y="5931"/>
                  </a:lnTo>
                  <a:lnTo>
                    <a:pt x="75564" y="0"/>
                  </a:lnTo>
                  <a:lnTo>
                    <a:pt x="1600835" y="0"/>
                  </a:lnTo>
                  <a:lnTo>
                    <a:pt x="1630269" y="5931"/>
                  </a:lnTo>
                  <a:lnTo>
                    <a:pt x="1654286" y="22113"/>
                  </a:lnTo>
                  <a:lnTo>
                    <a:pt x="1670468" y="46130"/>
                  </a:lnTo>
                  <a:lnTo>
                    <a:pt x="1676400" y="75565"/>
                  </a:lnTo>
                  <a:lnTo>
                    <a:pt x="1676400" y="680339"/>
                  </a:lnTo>
                  <a:lnTo>
                    <a:pt x="1670468" y="709773"/>
                  </a:lnTo>
                  <a:lnTo>
                    <a:pt x="1654286" y="733790"/>
                  </a:lnTo>
                  <a:lnTo>
                    <a:pt x="1630269" y="749972"/>
                  </a:lnTo>
                  <a:lnTo>
                    <a:pt x="1600835" y="755904"/>
                  </a:lnTo>
                  <a:lnTo>
                    <a:pt x="75564" y="755904"/>
                  </a:lnTo>
                  <a:lnTo>
                    <a:pt x="46130" y="749972"/>
                  </a:lnTo>
                  <a:lnTo>
                    <a:pt x="22113" y="733790"/>
                  </a:lnTo>
                  <a:lnTo>
                    <a:pt x="5931" y="709773"/>
                  </a:lnTo>
                  <a:lnTo>
                    <a:pt x="0" y="680339"/>
                  </a:lnTo>
                  <a:lnTo>
                    <a:pt x="0" y="7556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641473" y="4952491"/>
            <a:ext cx="1537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фармацевтичний</a:t>
            </a:r>
            <a:r>
              <a:rPr sz="1400" spc="-5" dirty="0">
                <a:solidFill>
                  <a:srgbClr val="00AF50"/>
                </a:solidFill>
                <a:latin typeface="Trebuchet MS"/>
                <a:cs typeface="Trebuchet MS"/>
              </a:rPr>
              <a:t>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563367" y="5574791"/>
            <a:ext cx="1691639" cy="771525"/>
            <a:chOff x="2563367" y="5574791"/>
            <a:chExt cx="1691639" cy="771525"/>
          </a:xfrm>
        </p:grpSpPr>
        <p:sp>
          <p:nvSpPr>
            <p:cNvPr id="37" name="object 37"/>
            <p:cNvSpPr/>
            <p:nvPr/>
          </p:nvSpPr>
          <p:spPr>
            <a:xfrm>
              <a:off x="2570987" y="5582411"/>
              <a:ext cx="1676400" cy="756285"/>
            </a:xfrm>
            <a:custGeom>
              <a:avLst/>
              <a:gdLst/>
              <a:ahLst/>
              <a:cxnLst/>
              <a:rect l="l" t="t" r="r" b="b"/>
              <a:pathLst>
                <a:path w="1676400" h="756285">
                  <a:moveTo>
                    <a:pt x="1600835" y="0"/>
                  </a:moveTo>
                  <a:lnTo>
                    <a:pt x="75564" y="0"/>
                  </a:lnTo>
                  <a:lnTo>
                    <a:pt x="46130" y="5940"/>
                  </a:lnTo>
                  <a:lnTo>
                    <a:pt x="22113" y="22140"/>
                  </a:lnTo>
                  <a:lnTo>
                    <a:pt x="5931" y="46168"/>
                  </a:lnTo>
                  <a:lnTo>
                    <a:pt x="0" y="75590"/>
                  </a:lnTo>
                  <a:lnTo>
                    <a:pt x="0" y="680313"/>
                  </a:lnTo>
                  <a:lnTo>
                    <a:pt x="5931" y="709735"/>
                  </a:lnTo>
                  <a:lnTo>
                    <a:pt x="22113" y="733763"/>
                  </a:lnTo>
                  <a:lnTo>
                    <a:pt x="46130" y="749963"/>
                  </a:lnTo>
                  <a:lnTo>
                    <a:pt x="75564" y="755904"/>
                  </a:lnTo>
                  <a:lnTo>
                    <a:pt x="1600835" y="755904"/>
                  </a:lnTo>
                  <a:lnTo>
                    <a:pt x="1630269" y="749963"/>
                  </a:lnTo>
                  <a:lnTo>
                    <a:pt x="1654286" y="733763"/>
                  </a:lnTo>
                  <a:lnTo>
                    <a:pt x="1670468" y="709735"/>
                  </a:lnTo>
                  <a:lnTo>
                    <a:pt x="1676400" y="680313"/>
                  </a:lnTo>
                  <a:lnTo>
                    <a:pt x="1676400" y="75590"/>
                  </a:lnTo>
                  <a:lnTo>
                    <a:pt x="1670468" y="46168"/>
                  </a:lnTo>
                  <a:lnTo>
                    <a:pt x="1654286" y="22140"/>
                  </a:lnTo>
                  <a:lnTo>
                    <a:pt x="1630269" y="5940"/>
                  </a:lnTo>
                  <a:lnTo>
                    <a:pt x="1600835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70987" y="5582411"/>
              <a:ext cx="1676400" cy="756285"/>
            </a:xfrm>
            <a:custGeom>
              <a:avLst/>
              <a:gdLst/>
              <a:ahLst/>
              <a:cxnLst/>
              <a:rect l="l" t="t" r="r" b="b"/>
              <a:pathLst>
                <a:path w="1676400" h="756285">
                  <a:moveTo>
                    <a:pt x="0" y="75590"/>
                  </a:moveTo>
                  <a:lnTo>
                    <a:pt x="5931" y="46168"/>
                  </a:lnTo>
                  <a:lnTo>
                    <a:pt x="22113" y="22140"/>
                  </a:lnTo>
                  <a:lnTo>
                    <a:pt x="46130" y="5940"/>
                  </a:lnTo>
                  <a:lnTo>
                    <a:pt x="75564" y="0"/>
                  </a:lnTo>
                  <a:lnTo>
                    <a:pt x="1600835" y="0"/>
                  </a:lnTo>
                  <a:lnTo>
                    <a:pt x="1630269" y="5940"/>
                  </a:lnTo>
                  <a:lnTo>
                    <a:pt x="1654286" y="22140"/>
                  </a:lnTo>
                  <a:lnTo>
                    <a:pt x="1670468" y="46168"/>
                  </a:lnTo>
                  <a:lnTo>
                    <a:pt x="1676400" y="75590"/>
                  </a:lnTo>
                  <a:lnTo>
                    <a:pt x="1676400" y="680313"/>
                  </a:lnTo>
                  <a:lnTo>
                    <a:pt x="1670468" y="709735"/>
                  </a:lnTo>
                  <a:lnTo>
                    <a:pt x="1654286" y="733763"/>
                  </a:lnTo>
                  <a:lnTo>
                    <a:pt x="1630269" y="749963"/>
                  </a:lnTo>
                  <a:lnTo>
                    <a:pt x="1600835" y="755904"/>
                  </a:lnTo>
                  <a:lnTo>
                    <a:pt x="75564" y="755904"/>
                  </a:lnTo>
                  <a:lnTo>
                    <a:pt x="46130" y="749963"/>
                  </a:lnTo>
                  <a:lnTo>
                    <a:pt x="22113" y="733763"/>
                  </a:lnTo>
                  <a:lnTo>
                    <a:pt x="5931" y="709735"/>
                  </a:lnTo>
                  <a:lnTo>
                    <a:pt x="0" y="680313"/>
                  </a:lnTo>
                  <a:lnTo>
                    <a:pt x="0" y="7559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20720" y="5730646"/>
            <a:ext cx="1378585" cy="4260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75"/>
              </a:lnSpc>
              <a:spcBef>
                <a:spcPts val="105"/>
              </a:spcBef>
            </a:pP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ринок</a:t>
            </a:r>
            <a:r>
              <a:rPr sz="1400" spc="-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медичних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ts val="1575"/>
              </a:lnSpc>
            </a:pPr>
            <a:r>
              <a:rPr sz="1400" dirty="0">
                <a:solidFill>
                  <a:srgbClr val="FF0000"/>
                </a:solidFill>
                <a:latin typeface="Trebuchet MS"/>
                <a:cs typeface="Trebuchet MS"/>
              </a:rPr>
              <a:t>послуг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614671" y="1412747"/>
            <a:ext cx="2095500" cy="5184775"/>
          </a:xfrm>
          <a:custGeom>
            <a:avLst/>
            <a:gdLst/>
            <a:ahLst/>
            <a:cxnLst/>
            <a:rect l="l" t="t" r="r" b="b"/>
            <a:pathLst>
              <a:path w="2095500" h="5184775">
                <a:moveTo>
                  <a:pt x="1885950" y="0"/>
                </a:moveTo>
                <a:lnTo>
                  <a:pt x="209550" y="0"/>
                </a:lnTo>
                <a:lnTo>
                  <a:pt x="161512" y="5536"/>
                </a:lnTo>
                <a:lnTo>
                  <a:pt x="117410" y="21304"/>
                </a:lnTo>
                <a:lnTo>
                  <a:pt x="78501" y="46046"/>
                </a:lnTo>
                <a:lnTo>
                  <a:pt x="46046" y="78501"/>
                </a:lnTo>
                <a:lnTo>
                  <a:pt x="21304" y="117410"/>
                </a:lnTo>
                <a:lnTo>
                  <a:pt x="5536" y="161512"/>
                </a:lnTo>
                <a:lnTo>
                  <a:pt x="0" y="209550"/>
                </a:lnTo>
                <a:lnTo>
                  <a:pt x="0" y="4975098"/>
                </a:lnTo>
                <a:lnTo>
                  <a:pt x="5536" y="5023147"/>
                </a:lnTo>
                <a:lnTo>
                  <a:pt x="21304" y="5067254"/>
                </a:lnTo>
                <a:lnTo>
                  <a:pt x="46046" y="5106162"/>
                </a:lnTo>
                <a:lnTo>
                  <a:pt x="78501" y="5138613"/>
                </a:lnTo>
                <a:lnTo>
                  <a:pt x="117410" y="5163349"/>
                </a:lnTo>
                <a:lnTo>
                  <a:pt x="161512" y="5179113"/>
                </a:lnTo>
                <a:lnTo>
                  <a:pt x="209550" y="5184648"/>
                </a:lnTo>
                <a:lnTo>
                  <a:pt x="1885950" y="5184648"/>
                </a:lnTo>
                <a:lnTo>
                  <a:pt x="1933987" y="5179113"/>
                </a:lnTo>
                <a:lnTo>
                  <a:pt x="1978089" y="5163349"/>
                </a:lnTo>
                <a:lnTo>
                  <a:pt x="2016998" y="5138613"/>
                </a:lnTo>
                <a:lnTo>
                  <a:pt x="2049453" y="5106162"/>
                </a:lnTo>
                <a:lnTo>
                  <a:pt x="2074195" y="5067254"/>
                </a:lnTo>
                <a:lnTo>
                  <a:pt x="2089963" y="5023147"/>
                </a:lnTo>
                <a:lnTo>
                  <a:pt x="2095500" y="4975098"/>
                </a:lnTo>
                <a:lnTo>
                  <a:pt x="2095500" y="209550"/>
                </a:lnTo>
                <a:lnTo>
                  <a:pt x="2089963" y="161512"/>
                </a:lnTo>
                <a:lnTo>
                  <a:pt x="2074195" y="117410"/>
                </a:lnTo>
                <a:lnTo>
                  <a:pt x="2049453" y="78501"/>
                </a:lnTo>
                <a:lnTo>
                  <a:pt x="2016998" y="46046"/>
                </a:lnTo>
                <a:lnTo>
                  <a:pt x="1978089" y="21304"/>
                </a:lnTo>
                <a:lnTo>
                  <a:pt x="1933987" y="5536"/>
                </a:lnTo>
                <a:lnTo>
                  <a:pt x="1885950" y="0"/>
                </a:lnTo>
                <a:close/>
              </a:path>
            </a:pathLst>
          </a:custGeom>
          <a:solidFill>
            <a:srgbClr val="D0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768722" y="1646631"/>
            <a:ext cx="1792605" cy="10293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-2540" algn="ctr">
              <a:lnSpc>
                <a:spcPct val="87100"/>
              </a:lnSpc>
              <a:spcBef>
                <a:spcPts val="470"/>
              </a:spcBef>
            </a:pPr>
            <a:r>
              <a:rPr sz="2400" spc="-5" dirty="0">
                <a:latin typeface="Trebuchet MS"/>
                <a:cs typeface="Trebuchet MS"/>
              </a:rPr>
              <a:t>за геогра- 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фічним </a:t>
            </a:r>
            <a:r>
              <a:rPr sz="2400" dirty="0">
                <a:latin typeface="Trebuchet MS"/>
                <a:cs typeface="Trebuchet MS"/>
              </a:rPr>
              <a:t> положенн</a:t>
            </a:r>
            <a:r>
              <a:rPr sz="2400" spc="5" dirty="0">
                <a:latin typeface="Trebuchet MS"/>
                <a:cs typeface="Trebuchet MS"/>
              </a:rPr>
              <a:t>я</a:t>
            </a:r>
            <a:r>
              <a:rPr sz="2400" dirty="0">
                <a:latin typeface="Trebuchet MS"/>
                <a:cs typeface="Trebuchet MS"/>
              </a:rPr>
              <a:t>м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815840" y="2961132"/>
            <a:ext cx="1691639" cy="1033780"/>
            <a:chOff x="4815840" y="2961132"/>
            <a:chExt cx="1691639" cy="1033780"/>
          </a:xfrm>
        </p:grpSpPr>
        <p:sp>
          <p:nvSpPr>
            <p:cNvPr id="43" name="object 43"/>
            <p:cNvSpPr/>
            <p:nvPr/>
          </p:nvSpPr>
          <p:spPr>
            <a:xfrm>
              <a:off x="4823460" y="2968752"/>
              <a:ext cx="1676400" cy="1018540"/>
            </a:xfrm>
            <a:custGeom>
              <a:avLst/>
              <a:gdLst/>
              <a:ahLst/>
              <a:cxnLst/>
              <a:rect l="l" t="t" r="r" b="b"/>
              <a:pathLst>
                <a:path w="1676400" h="1018539">
                  <a:moveTo>
                    <a:pt x="1574545" y="0"/>
                  </a:moveTo>
                  <a:lnTo>
                    <a:pt x="101853" y="0"/>
                  </a:lnTo>
                  <a:lnTo>
                    <a:pt x="62204" y="8002"/>
                  </a:lnTo>
                  <a:lnTo>
                    <a:pt x="29829" y="29829"/>
                  </a:lnTo>
                  <a:lnTo>
                    <a:pt x="8002" y="62204"/>
                  </a:lnTo>
                  <a:lnTo>
                    <a:pt x="0" y="101853"/>
                  </a:lnTo>
                  <a:lnTo>
                    <a:pt x="0" y="916178"/>
                  </a:lnTo>
                  <a:lnTo>
                    <a:pt x="8002" y="955827"/>
                  </a:lnTo>
                  <a:lnTo>
                    <a:pt x="29829" y="988202"/>
                  </a:lnTo>
                  <a:lnTo>
                    <a:pt x="62204" y="1010029"/>
                  </a:lnTo>
                  <a:lnTo>
                    <a:pt x="101853" y="1018032"/>
                  </a:lnTo>
                  <a:lnTo>
                    <a:pt x="1574545" y="1018032"/>
                  </a:lnTo>
                  <a:lnTo>
                    <a:pt x="1614195" y="1010029"/>
                  </a:lnTo>
                  <a:lnTo>
                    <a:pt x="1646570" y="988202"/>
                  </a:lnTo>
                  <a:lnTo>
                    <a:pt x="1668397" y="955827"/>
                  </a:lnTo>
                  <a:lnTo>
                    <a:pt x="1676400" y="916178"/>
                  </a:lnTo>
                  <a:lnTo>
                    <a:pt x="1676400" y="101853"/>
                  </a:lnTo>
                  <a:lnTo>
                    <a:pt x="1668397" y="62204"/>
                  </a:lnTo>
                  <a:lnTo>
                    <a:pt x="1646570" y="29829"/>
                  </a:lnTo>
                  <a:lnTo>
                    <a:pt x="1614195" y="8002"/>
                  </a:lnTo>
                  <a:lnTo>
                    <a:pt x="1574545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23460" y="2968752"/>
              <a:ext cx="1676400" cy="1018540"/>
            </a:xfrm>
            <a:custGeom>
              <a:avLst/>
              <a:gdLst/>
              <a:ahLst/>
              <a:cxnLst/>
              <a:rect l="l" t="t" r="r" b="b"/>
              <a:pathLst>
                <a:path w="1676400" h="1018539">
                  <a:moveTo>
                    <a:pt x="0" y="101853"/>
                  </a:moveTo>
                  <a:lnTo>
                    <a:pt x="8002" y="62204"/>
                  </a:lnTo>
                  <a:lnTo>
                    <a:pt x="29829" y="29829"/>
                  </a:lnTo>
                  <a:lnTo>
                    <a:pt x="62204" y="8002"/>
                  </a:lnTo>
                  <a:lnTo>
                    <a:pt x="101853" y="0"/>
                  </a:lnTo>
                  <a:lnTo>
                    <a:pt x="1574545" y="0"/>
                  </a:lnTo>
                  <a:lnTo>
                    <a:pt x="1614195" y="8002"/>
                  </a:lnTo>
                  <a:lnTo>
                    <a:pt x="1646570" y="29829"/>
                  </a:lnTo>
                  <a:lnTo>
                    <a:pt x="1668397" y="62204"/>
                  </a:lnTo>
                  <a:lnTo>
                    <a:pt x="1676400" y="101853"/>
                  </a:lnTo>
                  <a:lnTo>
                    <a:pt x="1676400" y="916178"/>
                  </a:lnTo>
                  <a:lnTo>
                    <a:pt x="1668397" y="955827"/>
                  </a:lnTo>
                  <a:lnTo>
                    <a:pt x="1646570" y="988202"/>
                  </a:lnTo>
                  <a:lnTo>
                    <a:pt x="1614195" y="1010029"/>
                  </a:lnTo>
                  <a:lnTo>
                    <a:pt x="1574545" y="1018032"/>
                  </a:lnTo>
                  <a:lnTo>
                    <a:pt x="101853" y="1018032"/>
                  </a:lnTo>
                  <a:lnTo>
                    <a:pt x="62204" y="1010029"/>
                  </a:lnTo>
                  <a:lnTo>
                    <a:pt x="29829" y="988202"/>
                  </a:lnTo>
                  <a:lnTo>
                    <a:pt x="8002" y="955827"/>
                  </a:lnTo>
                  <a:lnTo>
                    <a:pt x="0" y="916178"/>
                  </a:lnTo>
                  <a:lnTo>
                    <a:pt x="0" y="10185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274055" y="3340988"/>
            <a:ext cx="7766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місцевий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852415" y="4140708"/>
            <a:ext cx="1691639" cy="1035050"/>
            <a:chOff x="4852415" y="4140708"/>
            <a:chExt cx="1691639" cy="1035050"/>
          </a:xfrm>
        </p:grpSpPr>
        <p:sp>
          <p:nvSpPr>
            <p:cNvPr id="47" name="object 47"/>
            <p:cNvSpPr/>
            <p:nvPr/>
          </p:nvSpPr>
          <p:spPr>
            <a:xfrm>
              <a:off x="4860035" y="4148328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1574418" y="0"/>
                  </a:moveTo>
                  <a:lnTo>
                    <a:pt x="101980" y="0"/>
                  </a:lnTo>
                  <a:lnTo>
                    <a:pt x="62257" y="8004"/>
                  </a:lnTo>
                  <a:lnTo>
                    <a:pt x="29844" y="29844"/>
                  </a:lnTo>
                  <a:lnTo>
                    <a:pt x="8004" y="62257"/>
                  </a:lnTo>
                  <a:lnTo>
                    <a:pt x="0" y="101981"/>
                  </a:lnTo>
                  <a:lnTo>
                    <a:pt x="0" y="917575"/>
                  </a:lnTo>
                  <a:lnTo>
                    <a:pt x="8004" y="957298"/>
                  </a:lnTo>
                  <a:lnTo>
                    <a:pt x="29844" y="989711"/>
                  </a:lnTo>
                  <a:lnTo>
                    <a:pt x="62257" y="1011551"/>
                  </a:lnTo>
                  <a:lnTo>
                    <a:pt x="101980" y="1019556"/>
                  </a:lnTo>
                  <a:lnTo>
                    <a:pt x="1574418" y="1019556"/>
                  </a:lnTo>
                  <a:lnTo>
                    <a:pt x="1614142" y="1011551"/>
                  </a:lnTo>
                  <a:lnTo>
                    <a:pt x="1646555" y="989711"/>
                  </a:lnTo>
                  <a:lnTo>
                    <a:pt x="1668395" y="957298"/>
                  </a:lnTo>
                  <a:lnTo>
                    <a:pt x="1676399" y="917575"/>
                  </a:lnTo>
                  <a:lnTo>
                    <a:pt x="1676399" y="101981"/>
                  </a:lnTo>
                  <a:lnTo>
                    <a:pt x="1668395" y="62257"/>
                  </a:lnTo>
                  <a:lnTo>
                    <a:pt x="1646554" y="29844"/>
                  </a:lnTo>
                  <a:lnTo>
                    <a:pt x="1614142" y="8004"/>
                  </a:lnTo>
                  <a:lnTo>
                    <a:pt x="157441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60035" y="4148328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0" y="101981"/>
                  </a:moveTo>
                  <a:lnTo>
                    <a:pt x="8004" y="62257"/>
                  </a:lnTo>
                  <a:lnTo>
                    <a:pt x="29844" y="29844"/>
                  </a:lnTo>
                  <a:lnTo>
                    <a:pt x="62257" y="8004"/>
                  </a:lnTo>
                  <a:lnTo>
                    <a:pt x="101980" y="0"/>
                  </a:lnTo>
                  <a:lnTo>
                    <a:pt x="1574418" y="0"/>
                  </a:lnTo>
                  <a:lnTo>
                    <a:pt x="1614142" y="8004"/>
                  </a:lnTo>
                  <a:lnTo>
                    <a:pt x="1646554" y="29844"/>
                  </a:lnTo>
                  <a:lnTo>
                    <a:pt x="1668395" y="62257"/>
                  </a:lnTo>
                  <a:lnTo>
                    <a:pt x="1676399" y="101981"/>
                  </a:lnTo>
                  <a:lnTo>
                    <a:pt x="1676399" y="917575"/>
                  </a:lnTo>
                  <a:lnTo>
                    <a:pt x="1668395" y="957298"/>
                  </a:lnTo>
                  <a:lnTo>
                    <a:pt x="1646555" y="989711"/>
                  </a:lnTo>
                  <a:lnTo>
                    <a:pt x="1614142" y="1011551"/>
                  </a:lnTo>
                  <a:lnTo>
                    <a:pt x="1574418" y="1019556"/>
                  </a:lnTo>
                  <a:lnTo>
                    <a:pt x="101980" y="1019556"/>
                  </a:lnTo>
                  <a:lnTo>
                    <a:pt x="62257" y="1011551"/>
                  </a:lnTo>
                  <a:lnTo>
                    <a:pt x="29844" y="989711"/>
                  </a:lnTo>
                  <a:lnTo>
                    <a:pt x="8004" y="957298"/>
                  </a:lnTo>
                  <a:lnTo>
                    <a:pt x="0" y="917575"/>
                  </a:lnTo>
                  <a:lnTo>
                    <a:pt x="0" y="10198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127116" y="4521834"/>
            <a:ext cx="1144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Trebuchet MS"/>
                <a:cs typeface="Trebuchet MS"/>
              </a:rPr>
              <a:t>національний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815840" y="5311140"/>
            <a:ext cx="1691639" cy="1035050"/>
            <a:chOff x="4815840" y="5311140"/>
            <a:chExt cx="1691639" cy="1035050"/>
          </a:xfrm>
        </p:grpSpPr>
        <p:sp>
          <p:nvSpPr>
            <p:cNvPr id="51" name="object 51"/>
            <p:cNvSpPr/>
            <p:nvPr/>
          </p:nvSpPr>
          <p:spPr>
            <a:xfrm>
              <a:off x="4823460" y="5318760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1574418" y="0"/>
                  </a:moveTo>
                  <a:lnTo>
                    <a:pt x="101980" y="0"/>
                  </a:lnTo>
                  <a:lnTo>
                    <a:pt x="62257" y="8004"/>
                  </a:lnTo>
                  <a:lnTo>
                    <a:pt x="29844" y="29844"/>
                  </a:lnTo>
                  <a:lnTo>
                    <a:pt x="8004" y="62257"/>
                  </a:lnTo>
                  <a:lnTo>
                    <a:pt x="0" y="101980"/>
                  </a:lnTo>
                  <a:lnTo>
                    <a:pt x="0" y="917600"/>
                  </a:lnTo>
                  <a:lnTo>
                    <a:pt x="8004" y="957287"/>
                  </a:lnTo>
                  <a:lnTo>
                    <a:pt x="29844" y="989695"/>
                  </a:lnTo>
                  <a:lnTo>
                    <a:pt x="62257" y="1011544"/>
                  </a:lnTo>
                  <a:lnTo>
                    <a:pt x="101980" y="1019555"/>
                  </a:lnTo>
                  <a:lnTo>
                    <a:pt x="1574418" y="1019555"/>
                  </a:lnTo>
                  <a:lnTo>
                    <a:pt x="1614142" y="1011544"/>
                  </a:lnTo>
                  <a:lnTo>
                    <a:pt x="1646554" y="989695"/>
                  </a:lnTo>
                  <a:lnTo>
                    <a:pt x="1668395" y="957287"/>
                  </a:lnTo>
                  <a:lnTo>
                    <a:pt x="1676400" y="917600"/>
                  </a:lnTo>
                  <a:lnTo>
                    <a:pt x="1676400" y="101980"/>
                  </a:lnTo>
                  <a:lnTo>
                    <a:pt x="1668395" y="62257"/>
                  </a:lnTo>
                  <a:lnTo>
                    <a:pt x="1646554" y="29844"/>
                  </a:lnTo>
                  <a:lnTo>
                    <a:pt x="1614142" y="8004"/>
                  </a:lnTo>
                  <a:lnTo>
                    <a:pt x="157441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23460" y="5318760"/>
              <a:ext cx="1676400" cy="1019810"/>
            </a:xfrm>
            <a:custGeom>
              <a:avLst/>
              <a:gdLst/>
              <a:ahLst/>
              <a:cxnLst/>
              <a:rect l="l" t="t" r="r" b="b"/>
              <a:pathLst>
                <a:path w="1676400" h="1019810">
                  <a:moveTo>
                    <a:pt x="0" y="101980"/>
                  </a:moveTo>
                  <a:lnTo>
                    <a:pt x="8004" y="62257"/>
                  </a:lnTo>
                  <a:lnTo>
                    <a:pt x="29844" y="29844"/>
                  </a:lnTo>
                  <a:lnTo>
                    <a:pt x="62257" y="8004"/>
                  </a:lnTo>
                  <a:lnTo>
                    <a:pt x="101980" y="0"/>
                  </a:lnTo>
                  <a:lnTo>
                    <a:pt x="1574418" y="0"/>
                  </a:lnTo>
                  <a:lnTo>
                    <a:pt x="1614142" y="8004"/>
                  </a:lnTo>
                  <a:lnTo>
                    <a:pt x="1646554" y="29844"/>
                  </a:lnTo>
                  <a:lnTo>
                    <a:pt x="1668395" y="62257"/>
                  </a:lnTo>
                  <a:lnTo>
                    <a:pt x="1676400" y="101980"/>
                  </a:lnTo>
                  <a:lnTo>
                    <a:pt x="1676400" y="917600"/>
                  </a:lnTo>
                  <a:lnTo>
                    <a:pt x="1668395" y="957287"/>
                  </a:lnTo>
                  <a:lnTo>
                    <a:pt x="1646554" y="989695"/>
                  </a:lnTo>
                  <a:lnTo>
                    <a:pt x="1614142" y="1011544"/>
                  </a:lnTo>
                  <a:lnTo>
                    <a:pt x="1574418" y="1019555"/>
                  </a:lnTo>
                  <a:lnTo>
                    <a:pt x="101980" y="1019555"/>
                  </a:lnTo>
                  <a:lnTo>
                    <a:pt x="62257" y="1011544"/>
                  </a:lnTo>
                  <a:lnTo>
                    <a:pt x="29844" y="989695"/>
                  </a:lnTo>
                  <a:lnTo>
                    <a:pt x="8004" y="957287"/>
                  </a:lnTo>
                  <a:lnTo>
                    <a:pt x="0" y="917600"/>
                  </a:lnTo>
                  <a:lnTo>
                    <a:pt x="0" y="10198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298440" y="5691936"/>
            <a:ext cx="7283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світовий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867143" y="1412747"/>
            <a:ext cx="2095500" cy="5184775"/>
          </a:xfrm>
          <a:custGeom>
            <a:avLst/>
            <a:gdLst/>
            <a:ahLst/>
            <a:cxnLst/>
            <a:rect l="l" t="t" r="r" b="b"/>
            <a:pathLst>
              <a:path w="2095500" h="5184775">
                <a:moveTo>
                  <a:pt x="1885950" y="0"/>
                </a:moveTo>
                <a:lnTo>
                  <a:pt x="209550" y="0"/>
                </a:lnTo>
                <a:lnTo>
                  <a:pt x="161512" y="5536"/>
                </a:lnTo>
                <a:lnTo>
                  <a:pt x="117410" y="21304"/>
                </a:lnTo>
                <a:lnTo>
                  <a:pt x="78501" y="46046"/>
                </a:lnTo>
                <a:lnTo>
                  <a:pt x="46046" y="78501"/>
                </a:lnTo>
                <a:lnTo>
                  <a:pt x="21304" y="117410"/>
                </a:lnTo>
                <a:lnTo>
                  <a:pt x="5536" y="161512"/>
                </a:lnTo>
                <a:lnTo>
                  <a:pt x="0" y="209550"/>
                </a:lnTo>
                <a:lnTo>
                  <a:pt x="0" y="4975098"/>
                </a:lnTo>
                <a:lnTo>
                  <a:pt x="5536" y="5023147"/>
                </a:lnTo>
                <a:lnTo>
                  <a:pt x="21304" y="5067254"/>
                </a:lnTo>
                <a:lnTo>
                  <a:pt x="46046" y="5106162"/>
                </a:lnTo>
                <a:lnTo>
                  <a:pt x="78501" y="5138613"/>
                </a:lnTo>
                <a:lnTo>
                  <a:pt x="117410" y="5163349"/>
                </a:lnTo>
                <a:lnTo>
                  <a:pt x="161512" y="5179113"/>
                </a:lnTo>
                <a:lnTo>
                  <a:pt x="209550" y="5184648"/>
                </a:lnTo>
                <a:lnTo>
                  <a:pt x="1885950" y="5184648"/>
                </a:lnTo>
                <a:lnTo>
                  <a:pt x="1933987" y="5179113"/>
                </a:lnTo>
                <a:lnTo>
                  <a:pt x="1978089" y="5163349"/>
                </a:lnTo>
                <a:lnTo>
                  <a:pt x="2016998" y="5138613"/>
                </a:lnTo>
                <a:lnTo>
                  <a:pt x="2049453" y="5106162"/>
                </a:lnTo>
                <a:lnTo>
                  <a:pt x="2074195" y="5067254"/>
                </a:lnTo>
                <a:lnTo>
                  <a:pt x="2089963" y="5023147"/>
                </a:lnTo>
                <a:lnTo>
                  <a:pt x="2095500" y="4975098"/>
                </a:lnTo>
                <a:lnTo>
                  <a:pt x="2095500" y="209550"/>
                </a:lnTo>
                <a:lnTo>
                  <a:pt x="2089963" y="161512"/>
                </a:lnTo>
                <a:lnTo>
                  <a:pt x="2074195" y="117410"/>
                </a:lnTo>
                <a:lnTo>
                  <a:pt x="2049453" y="78501"/>
                </a:lnTo>
                <a:lnTo>
                  <a:pt x="2016998" y="46046"/>
                </a:lnTo>
                <a:lnTo>
                  <a:pt x="1978089" y="21304"/>
                </a:lnTo>
                <a:lnTo>
                  <a:pt x="1933987" y="5536"/>
                </a:lnTo>
                <a:lnTo>
                  <a:pt x="1885950" y="0"/>
                </a:lnTo>
                <a:close/>
              </a:path>
            </a:pathLst>
          </a:custGeom>
          <a:solidFill>
            <a:srgbClr val="D0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082790" y="1646631"/>
            <a:ext cx="1666875" cy="10293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-2540" algn="ctr">
              <a:lnSpc>
                <a:spcPct val="87100"/>
              </a:lnSpc>
              <a:spcBef>
                <a:spcPts val="470"/>
              </a:spcBef>
            </a:pPr>
            <a:r>
              <a:rPr sz="2400" spc="-5" dirty="0">
                <a:latin typeface="Trebuchet MS"/>
                <a:cs typeface="Trebuchet MS"/>
              </a:rPr>
              <a:t>за </a:t>
            </a:r>
            <a:r>
              <a:rPr sz="2400" dirty="0">
                <a:latin typeface="Trebuchet MS"/>
                <a:cs typeface="Trebuchet MS"/>
              </a:rPr>
              <a:t> харак</a:t>
            </a:r>
            <a:r>
              <a:rPr sz="2400" spc="5" dirty="0">
                <a:latin typeface="Trebuchet MS"/>
                <a:cs typeface="Trebuchet MS"/>
              </a:rPr>
              <a:t>т</a:t>
            </a:r>
            <a:r>
              <a:rPr sz="2400" dirty="0">
                <a:latin typeface="Trebuchet MS"/>
                <a:cs typeface="Trebuchet MS"/>
              </a:rPr>
              <a:t>е</a:t>
            </a:r>
            <a:r>
              <a:rPr sz="2400" spc="-10" dirty="0">
                <a:latin typeface="Trebuchet MS"/>
                <a:cs typeface="Trebuchet MS"/>
              </a:rPr>
              <a:t>р</a:t>
            </a:r>
            <a:r>
              <a:rPr sz="2400" spc="-5" dirty="0">
                <a:latin typeface="Trebuchet MS"/>
                <a:cs typeface="Trebuchet MS"/>
              </a:rPr>
              <a:t>ом  продажу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068311" y="2962655"/>
            <a:ext cx="1691639" cy="1577340"/>
            <a:chOff x="7068311" y="2962655"/>
            <a:chExt cx="1691639" cy="1577340"/>
          </a:xfrm>
        </p:grpSpPr>
        <p:sp>
          <p:nvSpPr>
            <p:cNvPr id="57" name="object 57"/>
            <p:cNvSpPr/>
            <p:nvPr/>
          </p:nvSpPr>
          <p:spPr>
            <a:xfrm>
              <a:off x="7075931" y="2970275"/>
              <a:ext cx="1676400" cy="1562100"/>
            </a:xfrm>
            <a:custGeom>
              <a:avLst/>
              <a:gdLst/>
              <a:ahLst/>
              <a:cxnLst/>
              <a:rect l="l" t="t" r="r" b="b"/>
              <a:pathLst>
                <a:path w="1676400" h="1562100">
                  <a:moveTo>
                    <a:pt x="1520190" y="0"/>
                  </a:moveTo>
                  <a:lnTo>
                    <a:pt x="156210" y="0"/>
                  </a:lnTo>
                  <a:lnTo>
                    <a:pt x="106850" y="7967"/>
                  </a:lnTo>
                  <a:lnTo>
                    <a:pt x="63971" y="30150"/>
                  </a:lnTo>
                  <a:lnTo>
                    <a:pt x="30150" y="63971"/>
                  </a:lnTo>
                  <a:lnTo>
                    <a:pt x="7967" y="106850"/>
                  </a:lnTo>
                  <a:lnTo>
                    <a:pt x="0" y="156210"/>
                  </a:lnTo>
                  <a:lnTo>
                    <a:pt x="0" y="1405890"/>
                  </a:lnTo>
                  <a:lnTo>
                    <a:pt x="7967" y="1455249"/>
                  </a:lnTo>
                  <a:lnTo>
                    <a:pt x="30150" y="1498128"/>
                  </a:lnTo>
                  <a:lnTo>
                    <a:pt x="63971" y="1531949"/>
                  </a:lnTo>
                  <a:lnTo>
                    <a:pt x="106850" y="1554132"/>
                  </a:lnTo>
                  <a:lnTo>
                    <a:pt x="156210" y="1562100"/>
                  </a:lnTo>
                  <a:lnTo>
                    <a:pt x="1520190" y="1562100"/>
                  </a:lnTo>
                  <a:lnTo>
                    <a:pt x="1569549" y="1554132"/>
                  </a:lnTo>
                  <a:lnTo>
                    <a:pt x="1612428" y="1531949"/>
                  </a:lnTo>
                  <a:lnTo>
                    <a:pt x="1646249" y="1498128"/>
                  </a:lnTo>
                  <a:lnTo>
                    <a:pt x="1668432" y="1455249"/>
                  </a:lnTo>
                  <a:lnTo>
                    <a:pt x="1676400" y="1405890"/>
                  </a:lnTo>
                  <a:lnTo>
                    <a:pt x="1676400" y="156210"/>
                  </a:lnTo>
                  <a:lnTo>
                    <a:pt x="1668432" y="106850"/>
                  </a:lnTo>
                  <a:lnTo>
                    <a:pt x="1646249" y="63971"/>
                  </a:lnTo>
                  <a:lnTo>
                    <a:pt x="1612428" y="30150"/>
                  </a:lnTo>
                  <a:lnTo>
                    <a:pt x="1569549" y="7967"/>
                  </a:lnTo>
                  <a:lnTo>
                    <a:pt x="152019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075931" y="2970275"/>
              <a:ext cx="1676400" cy="1562100"/>
            </a:xfrm>
            <a:custGeom>
              <a:avLst/>
              <a:gdLst/>
              <a:ahLst/>
              <a:cxnLst/>
              <a:rect l="l" t="t" r="r" b="b"/>
              <a:pathLst>
                <a:path w="1676400" h="156210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10" y="0"/>
                  </a:lnTo>
                  <a:lnTo>
                    <a:pt x="1520190" y="0"/>
                  </a:lnTo>
                  <a:lnTo>
                    <a:pt x="1569549" y="7967"/>
                  </a:lnTo>
                  <a:lnTo>
                    <a:pt x="1612428" y="30150"/>
                  </a:lnTo>
                  <a:lnTo>
                    <a:pt x="1646249" y="63971"/>
                  </a:lnTo>
                  <a:lnTo>
                    <a:pt x="1668432" y="106850"/>
                  </a:lnTo>
                  <a:lnTo>
                    <a:pt x="1676400" y="156210"/>
                  </a:lnTo>
                  <a:lnTo>
                    <a:pt x="1676400" y="1405890"/>
                  </a:lnTo>
                  <a:lnTo>
                    <a:pt x="1668432" y="1455249"/>
                  </a:lnTo>
                  <a:lnTo>
                    <a:pt x="1646249" y="1498128"/>
                  </a:lnTo>
                  <a:lnTo>
                    <a:pt x="1612428" y="1531949"/>
                  </a:lnTo>
                  <a:lnTo>
                    <a:pt x="1569549" y="1554132"/>
                  </a:lnTo>
                  <a:lnTo>
                    <a:pt x="1520190" y="1562100"/>
                  </a:lnTo>
                  <a:lnTo>
                    <a:pt x="156210" y="1562100"/>
                  </a:lnTo>
                  <a:lnTo>
                    <a:pt x="106850" y="1554132"/>
                  </a:lnTo>
                  <a:lnTo>
                    <a:pt x="63971" y="1531949"/>
                  </a:lnTo>
                  <a:lnTo>
                    <a:pt x="30150" y="1498128"/>
                  </a:lnTo>
                  <a:lnTo>
                    <a:pt x="7967" y="1455249"/>
                  </a:lnTo>
                  <a:lnTo>
                    <a:pt x="0" y="1405890"/>
                  </a:lnTo>
                  <a:lnTo>
                    <a:pt x="0" y="15621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570089" y="3614420"/>
            <a:ext cx="6915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оптовий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7068311" y="4765547"/>
            <a:ext cx="1691639" cy="1579245"/>
            <a:chOff x="7068311" y="4765547"/>
            <a:chExt cx="1691639" cy="1579245"/>
          </a:xfrm>
        </p:grpSpPr>
        <p:sp>
          <p:nvSpPr>
            <p:cNvPr id="61" name="object 61"/>
            <p:cNvSpPr/>
            <p:nvPr/>
          </p:nvSpPr>
          <p:spPr>
            <a:xfrm>
              <a:off x="7075931" y="4773167"/>
              <a:ext cx="1676400" cy="1564005"/>
            </a:xfrm>
            <a:custGeom>
              <a:avLst/>
              <a:gdLst/>
              <a:ahLst/>
              <a:cxnLst/>
              <a:rect l="l" t="t" r="r" b="b"/>
              <a:pathLst>
                <a:path w="1676400" h="1564004">
                  <a:moveTo>
                    <a:pt x="1520063" y="0"/>
                  </a:moveTo>
                  <a:lnTo>
                    <a:pt x="156337" y="0"/>
                  </a:lnTo>
                  <a:lnTo>
                    <a:pt x="106915" y="7968"/>
                  </a:lnTo>
                  <a:lnTo>
                    <a:pt x="63998" y="30158"/>
                  </a:lnTo>
                  <a:lnTo>
                    <a:pt x="30158" y="63998"/>
                  </a:lnTo>
                  <a:lnTo>
                    <a:pt x="7968" y="106915"/>
                  </a:lnTo>
                  <a:lnTo>
                    <a:pt x="0" y="156336"/>
                  </a:lnTo>
                  <a:lnTo>
                    <a:pt x="0" y="1407261"/>
                  </a:lnTo>
                  <a:lnTo>
                    <a:pt x="7968" y="1456685"/>
                  </a:lnTo>
                  <a:lnTo>
                    <a:pt x="30158" y="1499608"/>
                  </a:lnTo>
                  <a:lnTo>
                    <a:pt x="63998" y="1533456"/>
                  </a:lnTo>
                  <a:lnTo>
                    <a:pt x="106915" y="1555652"/>
                  </a:lnTo>
                  <a:lnTo>
                    <a:pt x="156337" y="1563623"/>
                  </a:lnTo>
                  <a:lnTo>
                    <a:pt x="1520063" y="1563623"/>
                  </a:lnTo>
                  <a:lnTo>
                    <a:pt x="1569484" y="1555652"/>
                  </a:lnTo>
                  <a:lnTo>
                    <a:pt x="1612401" y="1533456"/>
                  </a:lnTo>
                  <a:lnTo>
                    <a:pt x="1646241" y="1499608"/>
                  </a:lnTo>
                  <a:lnTo>
                    <a:pt x="1668431" y="1456685"/>
                  </a:lnTo>
                  <a:lnTo>
                    <a:pt x="1676400" y="1407261"/>
                  </a:lnTo>
                  <a:lnTo>
                    <a:pt x="1676400" y="156336"/>
                  </a:lnTo>
                  <a:lnTo>
                    <a:pt x="1668431" y="106915"/>
                  </a:lnTo>
                  <a:lnTo>
                    <a:pt x="1646241" y="63998"/>
                  </a:lnTo>
                  <a:lnTo>
                    <a:pt x="1612401" y="30158"/>
                  </a:lnTo>
                  <a:lnTo>
                    <a:pt x="1569484" y="7968"/>
                  </a:lnTo>
                  <a:lnTo>
                    <a:pt x="1520063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075931" y="4773167"/>
              <a:ext cx="1676400" cy="1564005"/>
            </a:xfrm>
            <a:custGeom>
              <a:avLst/>
              <a:gdLst/>
              <a:ahLst/>
              <a:cxnLst/>
              <a:rect l="l" t="t" r="r" b="b"/>
              <a:pathLst>
                <a:path w="1676400" h="1564004">
                  <a:moveTo>
                    <a:pt x="0" y="156336"/>
                  </a:moveTo>
                  <a:lnTo>
                    <a:pt x="7968" y="106915"/>
                  </a:lnTo>
                  <a:lnTo>
                    <a:pt x="30158" y="63998"/>
                  </a:lnTo>
                  <a:lnTo>
                    <a:pt x="63998" y="30158"/>
                  </a:lnTo>
                  <a:lnTo>
                    <a:pt x="106915" y="7968"/>
                  </a:lnTo>
                  <a:lnTo>
                    <a:pt x="156337" y="0"/>
                  </a:lnTo>
                  <a:lnTo>
                    <a:pt x="1520063" y="0"/>
                  </a:lnTo>
                  <a:lnTo>
                    <a:pt x="1569484" y="7968"/>
                  </a:lnTo>
                  <a:lnTo>
                    <a:pt x="1612401" y="30158"/>
                  </a:lnTo>
                  <a:lnTo>
                    <a:pt x="1646241" y="63998"/>
                  </a:lnTo>
                  <a:lnTo>
                    <a:pt x="1668431" y="106915"/>
                  </a:lnTo>
                  <a:lnTo>
                    <a:pt x="1676400" y="156336"/>
                  </a:lnTo>
                  <a:lnTo>
                    <a:pt x="1676400" y="1407261"/>
                  </a:lnTo>
                  <a:lnTo>
                    <a:pt x="1668431" y="1456685"/>
                  </a:lnTo>
                  <a:lnTo>
                    <a:pt x="1646241" y="1499608"/>
                  </a:lnTo>
                  <a:lnTo>
                    <a:pt x="1612401" y="1533456"/>
                  </a:lnTo>
                  <a:lnTo>
                    <a:pt x="1569484" y="1555652"/>
                  </a:lnTo>
                  <a:lnTo>
                    <a:pt x="1520063" y="1563623"/>
                  </a:lnTo>
                  <a:lnTo>
                    <a:pt x="156337" y="1563623"/>
                  </a:lnTo>
                  <a:lnTo>
                    <a:pt x="106915" y="1555652"/>
                  </a:lnTo>
                  <a:lnTo>
                    <a:pt x="63998" y="1533456"/>
                  </a:lnTo>
                  <a:lnTo>
                    <a:pt x="30158" y="1499608"/>
                  </a:lnTo>
                  <a:lnTo>
                    <a:pt x="7968" y="1456685"/>
                  </a:lnTo>
                  <a:lnTo>
                    <a:pt x="0" y="1407261"/>
                  </a:lnTo>
                  <a:lnTo>
                    <a:pt x="0" y="15633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7437501" y="5418531"/>
            <a:ext cx="9550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роздрібний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5054" y="652804"/>
            <a:ext cx="8208645" cy="3246314"/>
            <a:chOff x="467868" y="658300"/>
            <a:chExt cx="8208645" cy="32463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2421" y="658300"/>
              <a:ext cx="4190999" cy="5509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7868" y="2211323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5">
                  <a:moveTo>
                    <a:pt x="8208264" y="0"/>
                  </a:moveTo>
                  <a:lnTo>
                    <a:pt x="0" y="0"/>
                  </a:lnTo>
                  <a:lnTo>
                    <a:pt x="0" y="605027"/>
                  </a:lnTo>
                  <a:lnTo>
                    <a:pt x="8208264" y="605027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7868" y="2211323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5">
                  <a:moveTo>
                    <a:pt x="0" y="605027"/>
                  </a:moveTo>
                  <a:lnTo>
                    <a:pt x="8208264" y="605027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9347" y="1857755"/>
              <a:ext cx="5744210" cy="707390"/>
            </a:xfrm>
            <a:custGeom>
              <a:avLst/>
              <a:gdLst/>
              <a:ahLst/>
              <a:cxnLst/>
              <a:rect l="l" t="t" r="r" b="b"/>
              <a:pathLst>
                <a:path w="5744209" h="707389">
                  <a:moveTo>
                    <a:pt x="5626100" y="0"/>
                  </a:moveTo>
                  <a:lnTo>
                    <a:pt x="117856" y="0"/>
                  </a:lnTo>
                  <a:lnTo>
                    <a:pt x="71982" y="9253"/>
                  </a:lnTo>
                  <a:lnTo>
                    <a:pt x="34520" y="34496"/>
                  </a:lnTo>
                  <a:lnTo>
                    <a:pt x="9262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62" y="635180"/>
                  </a:lnTo>
                  <a:lnTo>
                    <a:pt x="34520" y="672639"/>
                  </a:lnTo>
                  <a:lnTo>
                    <a:pt x="71982" y="697882"/>
                  </a:lnTo>
                  <a:lnTo>
                    <a:pt x="117856" y="707136"/>
                  </a:lnTo>
                  <a:lnTo>
                    <a:pt x="5626100" y="707136"/>
                  </a:lnTo>
                  <a:lnTo>
                    <a:pt x="5672000" y="697882"/>
                  </a:lnTo>
                  <a:lnTo>
                    <a:pt x="5709459" y="672639"/>
                  </a:lnTo>
                  <a:lnTo>
                    <a:pt x="5734702" y="635180"/>
                  </a:lnTo>
                  <a:lnTo>
                    <a:pt x="5743956" y="589280"/>
                  </a:lnTo>
                  <a:lnTo>
                    <a:pt x="5743956" y="117856"/>
                  </a:lnTo>
                  <a:lnTo>
                    <a:pt x="5734702" y="71955"/>
                  </a:lnTo>
                  <a:lnTo>
                    <a:pt x="5709459" y="34496"/>
                  </a:lnTo>
                  <a:lnTo>
                    <a:pt x="5672000" y="9253"/>
                  </a:lnTo>
                  <a:lnTo>
                    <a:pt x="562610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9347" y="1857755"/>
              <a:ext cx="5744210" cy="707390"/>
            </a:xfrm>
            <a:custGeom>
              <a:avLst/>
              <a:gdLst/>
              <a:ahLst/>
              <a:cxnLst/>
              <a:rect l="l" t="t" r="r" b="b"/>
              <a:pathLst>
                <a:path w="5744209" h="707389">
                  <a:moveTo>
                    <a:pt x="0" y="117856"/>
                  </a:moveTo>
                  <a:lnTo>
                    <a:pt x="9262" y="71955"/>
                  </a:lnTo>
                  <a:lnTo>
                    <a:pt x="34520" y="34496"/>
                  </a:lnTo>
                  <a:lnTo>
                    <a:pt x="71982" y="9253"/>
                  </a:lnTo>
                  <a:lnTo>
                    <a:pt x="117856" y="0"/>
                  </a:lnTo>
                  <a:lnTo>
                    <a:pt x="5626100" y="0"/>
                  </a:lnTo>
                  <a:lnTo>
                    <a:pt x="5672000" y="9253"/>
                  </a:lnTo>
                  <a:lnTo>
                    <a:pt x="5709459" y="34496"/>
                  </a:lnTo>
                  <a:lnTo>
                    <a:pt x="5734702" y="71955"/>
                  </a:lnTo>
                  <a:lnTo>
                    <a:pt x="5743956" y="117856"/>
                  </a:lnTo>
                  <a:lnTo>
                    <a:pt x="5743956" y="589280"/>
                  </a:lnTo>
                  <a:lnTo>
                    <a:pt x="5734702" y="635180"/>
                  </a:lnTo>
                  <a:lnTo>
                    <a:pt x="5709459" y="672639"/>
                  </a:lnTo>
                  <a:lnTo>
                    <a:pt x="5672000" y="697882"/>
                  </a:lnTo>
                  <a:lnTo>
                    <a:pt x="5626100" y="707136"/>
                  </a:lnTo>
                  <a:lnTo>
                    <a:pt x="117856" y="707136"/>
                  </a:lnTo>
                  <a:lnTo>
                    <a:pt x="71982" y="697882"/>
                  </a:lnTo>
                  <a:lnTo>
                    <a:pt x="34520" y="672639"/>
                  </a:lnTo>
                  <a:lnTo>
                    <a:pt x="9262" y="635180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7868" y="3299459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4">
                  <a:moveTo>
                    <a:pt x="8208264" y="0"/>
                  </a:moveTo>
                  <a:lnTo>
                    <a:pt x="0" y="0"/>
                  </a:lnTo>
                  <a:lnTo>
                    <a:pt x="0" y="605027"/>
                  </a:lnTo>
                  <a:lnTo>
                    <a:pt x="8208264" y="605027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7868" y="3299459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4">
                  <a:moveTo>
                    <a:pt x="0" y="605027"/>
                  </a:moveTo>
                  <a:lnTo>
                    <a:pt x="8208264" y="605027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9347" y="2945892"/>
              <a:ext cx="5744210" cy="708660"/>
            </a:xfrm>
            <a:custGeom>
              <a:avLst/>
              <a:gdLst/>
              <a:ahLst/>
              <a:cxnLst/>
              <a:rect l="l" t="t" r="r" b="b"/>
              <a:pathLst>
                <a:path w="5744209" h="708660">
                  <a:moveTo>
                    <a:pt x="5625846" y="0"/>
                  </a:moveTo>
                  <a:lnTo>
                    <a:pt x="118110" y="0"/>
                  </a:lnTo>
                  <a:lnTo>
                    <a:pt x="72137" y="9274"/>
                  </a:lnTo>
                  <a:lnTo>
                    <a:pt x="34594" y="34575"/>
                  </a:lnTo>
                  <a:lnTo>
                    <a:pt x="9282" y="72116"/>
                  </a:lnTo>
                  <a:lnTo>
                    <a:pt x="0" y="118110"/>
                  </a:lnTo>
                  <a:lnTo>
                    <a:pt x="0" y="590550"/>
                  </a:lnTo>
                  <a:lnTo>
                    <a:pt x="9282" y="636543"/>
                  </a:lnTo>
                  <a:lnTo>
                    <a:pt x="34594" y="674084"/>
                  </a:lnTo>
                  <a:lnTo>
                    <a:pt x="72137" y="699385"/>
                  </a:lnTo>
                  <a:lnTo>
                    <a:pt x="118110" y="708660"/>
                  </a:lnTo>
                  <a:lnTo>
                    <a:pt x="5625846" y="708660"/>
                  </a:lnTo>
                  <a:lnTo>
                    <a:pt x="5671839" y="699385"/>
                  </a:lnTo>
                  <a:lnTo>
                    <a:pt x="5709380" y="674084"/>
                  </a:lnTo>
                  <a:lnTo>
                    <a:pt x="5734681" y="636543"/>
                  </a:lnTo>
                  <a:lnTo>
                    <a:pt x="5743956" y="590550"/>
                  </a:lnTo>
                  <a:lnTo>
                    <a:pt x="5743956" y="118110"/>
                  </a:lnTo>
                  <a:lnTo>
                    <a:pt x="5734681" y="72116"/>
                  </a:lnTo>
                  <a:lnTo>
                    <a:pt x="5709380" y="34575"/>
                  </a:lnTo>
                  <a:lnTo>
                    <a:pt x="5671839" y="9274"/>
                  </a:lnTo>
                  <a:lnTo>
                    <a:pt x="562584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347" y="2945892"/>
              <a:ext cx="5744210" cy="708660"/>
            </a:xfrm>
            <a:custGeom>
              <a:avLst/>
              <a:gdLst/>
              <a:ahLst/>
              <a:cxnLst/>
              <a:rect l="l" t="t" r="r" b="b"/>
              <a:pathLst>
                <a:path w="5744209" h="708660">
                  <a:moveTo>
                    <a:pt x="0" y="118110"/>
                  </a:moveTo>
                  <a:lnTo>
                    <a:pt x="9282" y="72116"/>
                  </a:lnTo>
                  <a:lnTo>
                    <a:pt x="34594" y="34575"/>
                  </a:lnTo>
                  <a:lnTo>
                    <a:pt x="72137" y="9274"/>
                  </a:lnTo>
                  <a:lnTo>
                    <a:pt x="118110" y="0"/>
                  </a:lnTo>
                  <a:lnTo>
                    <a:pt x="5625846" y="0"/>
                  </a:lnTo>
                  <a:lnTo>
                    <a:pt x="5671839" y="9274"/>
                  </a:lnTo>
                  <a:lnTo>
                    <a:pt x="5709380" y="34575"/>
                  </a:lnTo>
                  <a:lnTo>
                    <a:pt x="5734681" y="72116"/>
                  </a:lnTo>
                  <a:lnTo>
                    <a:pt x="5743956" y="118110"/>
                  </a:lnTo>
                  <a:lnTo>
                    <a:pt x="5743956" y="590550"/>
                  </a:lnTo>
                  <a:lnTo>
                    <a:pt x="5734681" y="636543"/>
                  </a:lnTo>
                  <a:lnTo>
                    <a:pt x="5709380" y="674084"/>
                  </a:lnTo>
                  <a:lnTo>
                    <a:pt x="5671839" y="699385"/>
                  </a:lnTo>
                  <a:lnTo>
                    <a:pt x="5625846" y="708660"/>
                  </a:lnTo>
                  <a:lnTo>
                    <a:pt x="118110" y="708660"/>
                  </a:lnTo>
                  <a:lnTo>
                    <a:pt x="72137" y="699385"/>
                  </a:lnTo>
                  <a:lnTo>
                    <a:pt x="34594" y="674084"/>
                  </a:lnTo>
                  <a:lnTo>
                    <a:pt x="9282" y="636543"/>
                  </a:lnTo>
                  <a:lnTo>
                    <a:pt x="0" y="590550"/>
                  </a:lnTo>
                  <a:lnTo>
                    <a:pt x="0" y="118110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17803" y="1986534"/>
            <a:ext cx="2190750" cy="148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Інформаційна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40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Посередницька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7434" y="4091167"/>
            <a:ext cx="8223884" cy="2063750"/>
            <a:chOff x="460248" y="4026408"/>
            <a:chExt cx="8223884" cy="2063750"/>
          </a:xfrm>
        </p:grpSpPr>
        <p:sp>
          <p:nvSpPr>
            <p:cNvPr id="15" name="object 15"/>
            <p:cNvSpPr/>
            <p:nvPr/>
          </p:nvSpPr>
          <p:spPr>
            <a:xfrm>
              <a:off x="467868" y="4389120"/>
              <a:ext cx="8208645" cy="603885"/>
            </a:xfrm>
            <a:custGeom>
              <a:avLst/>
              <a:gdLst/>
              <a:ahLst/>
              <a:cxnLst/>
              <a:rect l="l" t="t" r="r" b="b"/>
              <a:pathLst>
                <a:path w="8208645" h="603885">
                  <a:moveTo>
                    <a:pt x="8208264" y="0"/>
                  </a:moveTo>
                  <a:lnTo>
                    <a:pt x="0" y="0"/>
                  </a:lnTo>
                  <a:lnTo>
                    <a:pt x="0" y="603503"/>
                  </a:lnTo>
                  <a:lnTo>
                    <a:pt x="8208264" y="603503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7868" y="4389120"/>
              <a:ext cx="8208645" cy="603885"/>
            </a:xfrm>
            <a:custGeom>
              <a:avLst/>
              <a:gdLst/>
              <a:ahLst/>
              <a:cxnLst/>
              <a:rect l="l" t="t" r="r" b="b"/>
              <a:pathLst>
                <a:path w="8208645" h="603885">
                  <a:moveTo>
                    <a:pt x="0" y="603503"/>
                  </a:moveTo>
                  <a:lnTo>
                    <a:pt x="8208264" y="603503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603503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9348" y="4034028"/>
              <a:ext cx="5744210" cy="708660"/>
            </a:xfrm>
            <a:custGeom>
              <a:avLst/>
              <a:gdLst/>
              <a:ahLst/>
              <a:cxnLst/>
              <a:rect l="l" t="t" r="r" b="b"/>
              <a:pathLst>
                <a:path w="5744209" h="708660">
                  <a:moveTo>
                    <a:pt x="5625846" y="0"/>
                  </a:moveTo>
                  <a:lnTo>
                    <a:pt x="118110" y="0"/>
                  </a:lnTo>
                  <a:lnTo>
                    <a:pt x="72137" y="9274"/>
                  </a:lnTo>
                  <a:lnTo>
                    <a:pt x="34594" y="34575"/>
                  </a:lnTo>
                  <a:lnTo>
                    <a:pt x="9282" y="72116"/>
                  </a:lnTo>
                  <a:lnTo>
                    <a:pt x="0" y="118110"/>
                  </a:lnTo>
                  <a:lnTo>
                    <a:pt x="0" y="590550"/>
                  </a:lnTo>
                  <a:lnTo>
                    <a:pt x="9282" y="636543"/>
                  </a:lnTo>
                  <a:lnTo>
                    <a:pt x="34594" y="674084"/>
                  </a:lnTo>
                  <a:lnTo>
                    <a:pt x="72137" y="699385"/>
                  </a:lnTo>
                  <a:lnTo>
                    <a:pt x="118110" y="708660"/>
                  </a:lnTo>
                  <a:lnTo>
                    <a:pt x="5625846" y="708660"/>
                  </a:lnTo>
                  <a:lnTo>
                    <a:pt x="5671839" y="699385"/>
                  </a:lnTo>
                  <a:lnTo>
                    <a:pt x="5709380" y="674084"/>
                  </a:lnTo>
                  <a:lnTo>
                    <a:pt x="5734681" y="636543"/>
                  </a:lnTo>
                  <a:lnTo>
                    <a:pt x="5743956" y="590550"/>
                  </a:lnTo>
                  <a:lnTo>
                    <a:pt x="5743956" y="118110"/>
                  </a:lnTo>
                  <a:lnTo>
                    <a:pt x="5734681" y="72116"/>
                  </a:lnTo>
                  <a:lnTo>
                    <a:pt x="5709380" y="34575"/>
                  </a:lnTo>
                  <a:lnTo>
                    <a:pt x="5671839" y="9274"/>
                  </a:lnTo>
                  <a:lnTo>
                    <a:pt x="562584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9348" y="4034028"/>
              <a:ext cx="5744210" cy="708660"/>
            </a:xfrm>
            <a:custGeom>
              <a:avLst/>
              <a:gdLst/>
              <a:ahLst/>
              <a:cxnLst/>
              <a:rect l="l" t="t" r="r" b="b"/>
              <a:pathLst>
                <a:path w="5744209" h="708660">
                  <a:moveTo>
                    <a:pt x="0" y="118110"/>
                  </a:moveTo>
                  <a:lnTo>
                    <a:pt x="9282" y="72116"/>
                  </a:lnTo>
                  <a:lnTo>
                    <a:pt x="34594" y="34575"/>
                  </a:lnTo>
                  <a:lnTo>
                    <a:pt x="72137" y="9274"/>
                  </a:lnTo>
                  <a:lnTo>
                    <a:pt x="118110" y="0"/>
                  </a:lnTo>
                  <a:lnTo>
                    <a:pt x="5625846" y="0"/>
                  </a:lnTo>
                  <a:lnTo>
                    <a:pt x="5671839" y="9274"/>
                  </a:lnTo>
                  <a:lnTo>
                    <a:pt x="5709380" y="34575"/>
                  </a:lnTo>
                  <a:lnTo>
                    <a:pt x="5734681" y="72116"/>
                  </a:lnTo>
                  <a:lnTo>
                    <a:pt x="5743956" y="118110"/>
                  </a:lnTo>
                  <a:lnTo>
                    <a:pt x="5743956" y="590550"/>
                  </a:lnTo>
                  <a:lnTo>
                    <a:pt x="5734681" y="636543"/>
                  </a:lnTo>
                  <a:lnTo>
                    <a:pt x="5709380" y="674084"/>
                  </a:lnTo>
                  <a:lnTo>
                    <a:pt x="5671839" y="699385"/>
                  </a:lnTo>
                  <a:lnTo>
                    <a:pt x="5625846" y="708660"/>
                  </a:lnTo>
                  <a:lnTo>
                    <a:pt x="118110" y="708660"/>
                  </a:lnTo>
                  <a:lnTo>
                    <a:pt x="72137" y="699385"/>
                  </a:lnTo>
                  <a:lnTo>
                    <a:pt x="34594" y="674084"/>
                  </a:lnTo>
                  <a:lnTo>
                    <a:pt x="9282" y="636543"/>
                  </a:lnTo>
                  <a:lnTo>
                    <a:pt x="0" y="590550"/>
                  </a:lnTo>
                  <a:lnTo>
                    <a:pt x="0" y="118110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7868" y="5477256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4">
                  <a:moveTo>
                    <a:pt x="8208264" y="0"/>
                  </a:moveTo>
                  <a:lnTo>
                    <a:pt x="0" y="0"/>
                  </a:lnTo>
                  <a:lnTo>
                    <a:pt x="0" y="605028"/>
                  </a:lnTo>
                  <a:lnTo>
                    <a:pt x="8208264" y="605028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868" y="5477256"/>
              <a:ext cx="8208645" cy="605155"/>
            </a:xfrm>
            <a:custGeom>
              <a:avLst/>
              <a:gdLst/>
              <a:ahLst/>
              <a:cxnLst/>
              <a:rect l="l" t="t" r="r" b="b"/>
              <a:pathLst>
                <a:path w="8208645" h="605154">
                  <a:moveTo>
                    <a:pt x="0" y="605028"/>
                  </a:moveTo>
                  <a:lnTo>
                    <a:pt x="8208264" y="605028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605028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79348" y="5123688"/>
              <a:ext cx="5744210" cy="707390"/>
            </a:xfrm>
            <a:custGeom>
              <a:avLst/>
              <a:gdLst/>
              <a:ahLst/>
              <a:cxnLst/>
              <a:rect l="l" t="t" r="r" b="b"/>
              <a:pathLst>
                <a:path w="5744209" h="707389">
                  <a:moveTo>
                    <a:pt x="5626100" y="0"/>
                  </a:moveTo>
                  <a:lnTo>
                    <a:pt x="117856" y="0"/>
                  </a:lnTo>
                  <a:lnTo>
                    <a:pt x="71982" y="9253"/>
                  </a:lnTo>
                  <a:lnTo>
                    <a:pt x="34520" y="34496"/>
                  </a:lnTo>
                  <a:lnTo>
                    <a:pt x="9262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62" y="635153"/>
                  </a:lnTo>
                  <a:lnTo>
                    <a:pt x="34520" y="672615"/>
                  </a:lnTo>
                  <a:lnTo>
                    <a:pt x="71982" y="697873"/>
                  </a:lnTo>
                  <a:lnTo>
                    <a:pt x="117856" y="707136"/>
                  </a:lnTo>
                  <a:lnTo>
                    <a:pt x="5626100" y="707136"/>
                  </a:lnTo>
                  <a:lnTo>
                    <a:pt x="5672000" y="697873"/>
                  </a:lnTo>
                  <a:lnTo>
                    <a:pt x="5709459" y="672615"/>
                  </a:lnTo>
                  <a:lnTo>
                    <a:pt x="5734702" y="635153"/>
                  </a:lnTo>
                  <a:lnTo>
                    <a:pt x="5743956" y="589280"/>
                  </a:lnTo>
                  <a:lnTo>
                    <a:pt x="5743956" y="117856"/>
                  </a:lnTo>
                  <a:lnTo>
                    <a:pt x="5734702" y="71955"/>
                  </a:lnTo>
                  <a:lnTo>
                    <a:pt x="5709459" y="34496"/>
                  </a:lnTo>
                  <a:lnTo>
                    <a:pt x="5672000" y="9253"/>
                  </a:lnTo>
                  <a:lnTo>
                    <a:pt x="562610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79348" y="5123688"/>
              <a:ext cx="5744210" cy="707390"/>
            </a:xfrm>
            <a:custGeom>
              <a:avLst/>
              <a:gdLst/>
              <a:ahLst/>
              <a:cxnLst/>
              <a:rect l="l" t="t" r="r" b="b"/>
              <a:pathLst>
                <a:path w="5744209" h="707389">
                  <a:moveTo>
                    <a:pt x="0" y="117856"/>
                  </a:moveTo>
                  <a:lnTo>
                    <a:pt x="9262" y="71955"/>
                  </a:lnTo>
                  <a:lnTo>
                    <a:pt x="34520" y="34496"/>
                  </a:lnTo>
                  <a:lnTo>
                    <a:pt x="71982" y="9253"/>
                  </a:lnTo>
                  <a:lnTo>
                    <a:pt x="117856" y="0"/>
                  </a:lnTo>
                  <a:lnTo>
                    <a:pt x="5626100" y="0"/>
                  </a:lnTo>
                  <a:lnTo>
                    <a:pt x="5672000" y="9253"/>
                  </a:lnTo>
                  <a:lnTo>
                    <a:pt x="5709459" y="34496"/>
                  </a:lnTo>
                  <a:lnTo>
                    <a:pt x="5734702" y="71955"/>
                  </a:lnTo>
                  <a:lnTo>
                    <a:pt x="5743956" y="117856"/>
                  </a:lnTo>
                  <a:lnTo>
                    <a:pt x="5743956" y="589280"/>
                  </a:lnTo>
                  <a:lnTo>
                    <a:pt x="5734702" y="635153"/>
                  </a:lnTo>
                  <a:lnTo>
                    <a:pt x="5709459" y="672615"/>
                  </a:lnTo>
                  <a:lnTo>
                    <a:pt x="5672000" y="697873"/>
                  </a:lnTo>
                  <a:lnTo>
                    <a:pt x="5626100" y="707136"/>
                  </a:lnTo>
                  <a:lnTo>
                    <a:pt x="117856" y="707136"/>
                  </a:lnTo>
                  <a:lnTo>
                    <a:pt x="71982" y="697873"/>
                  </a:lnTo>
                  <a:lnTo>
                    <a:pt x="34520" y="672615"/>
                  </a:lnTo>
                  <a:lnTo>
                    <a:pt x="9262" y="635153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17803" y="4164329"/>
            <a:ext cx="2608580" cy="148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Ціноутворювальна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40"/>
              </a:spcBef>
            </a:pP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Регулююча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4576" y="815327"/>
              <a:ext cx="2079498" cy="3436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0672" y="488950"/>
              <a:ext cx="2069338" cy="3384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2288" y="815352"/>
              <a:ext cx="1285493" cy="2552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8510" y="577215"/>
              <a:ext cx="1275334" cy="338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5392" y="1363992"/>
              <a:ext cx="3856481" cy="3375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0726" y="1043050"/>
              <a:ext cx="3846576" cy="4212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47444" y="1967483"/>
              <a:ext cx="2087118" cy="128701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159254" y="2177288"/>
            <a:ext cx="1066165" cy="7785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Ринок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меди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ч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них 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послуг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8476" y="1967483"/>
            <a:ext cx="2085594" cy="12870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265167" y="2177288"/>
            <a:ext cx="1174750" cy="7785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Ринок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л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і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к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а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р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с</a:t>
            </a:r>
            <a:r>
              <a:rPr sz="1800" spc="5" dirty="0">
                <a:solidFill>
                  <a:srgbClr val="FF0000"/>
                </a:solidFill>
                <a:latin typeface="Trebuchet MS"/>
                <a:cs typeface="Trebuchet MS"/>
              </a:rPr>
              <a:t>ь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ких  засобів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3891" y="1958339"/>
            <a:ext cx="2087117" cy="128549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398767" y="2167509"/>
            <a:ext cx="1282065" cy="7791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70485" marR="5080" indent="-58419" algn="just">
              <a:lnSpc>
                <a:spcPct val="87300"/>
              </a:lnSpc>
              <a:spcBef>
                <a:spcPts val="375"/>
              </a:spcBef>
            </a:pP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Ринок</a:t>
            </a:r>
            <a:r>
              <a:rPr sz="1800" b="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праці </a:t>
            </a:r>
            <a:r>
              <a:rPr sz="1800" b="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медичного </a:t>
            </a:r>
            <a:r>
              <a:rPr sz="1800" b="0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персоналу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94103" y="3357371"/>
            <a:ext cx="2085594" cy="128701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139188" y="3568065"/>
            <a:ext cx="999490" cy="7785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172085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Ринок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кових 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ро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зр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б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93235" y="3357371"/>
            <a:ext cx="2087117" cy="128701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35628" y="3568065"/>
            <a:ext cx="1406525" cy="7785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Ринок мед.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 обладнання</a:t>
            </a:r>
            <a:r>
              <a:rPr sz="18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sz="1800" spc="-5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техніки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93891" y="3357371"/>
            <a:ext cx="2087117" cy="128701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331711" y="3687571"/>
            <a:ext cx="1415415" cy="5391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06705" marR="5080" indent="-294640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Ринок</a:t>
            </a:r>
            <a:r>
              <a:rPr sz="18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цінних </a:t>
            </a:r>
            <a:r>
              <a:rPr sz="1800" spc="-5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паперів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9831" y="173736"/>
            <a:ext cx="8676640" cy="6280785"/>
            <a:chOff x="179831" y="173736"/>
            <a:chExt cx="8676640" cy="6280785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9831" y="173736"/>
              <a:ext cx="1656588" cy="13685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35951" y="4869180"/>
              <a:ext cx="1620011" cy="15849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382267" y="480313"/>
            <a:ext cx="7463790" cy="6122035"/>
            <a:chOff x="1382267" y="480313"/>
            <a:chExt cx="7463790" cy="6122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2267" y="815352"/>
              <a:ext cx="7463790" cy="3512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8744" y="480313"/>
              <a:ext cx="7453122" cy="4353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0715" y="1342644"/>
              <a:ext cx="1156716" cy="11689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80715" y="1342644"/>
              <a:ext cx="1156970" cy="1169035"/>
            </a:xfrm>
            <a:custGeom>
              <a:avLst/>
              <a:gdLst/>
              <a:ahLst/>
              <a:cxnLst/>
              <a:rect l="l" t="t" r="r" b="b"/>
              <a:pathLst>
                <a:path w="1156970" h="1169035">
                  <a:moveTo>
                    <a:pt x="0" y="1168908"/>
                  </a:moveTo>
                  <a:lnTo>
                    <a:pt x="1156716" y="1168908"/>
                  </a:lnTo>
                  <a:lnTo>
                    <a:pt x="1156716" y="0"/>
                  </a:lnTo>
                  <a:lnTo>
                    <a:pt x="0" y="0"/>
                  </a:lnTo>
                  <a:lnTo>
                    <a:pt x="0" y="1168908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720" y="2705099"/>
              <a:ext cx="1156716" cy="11673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79720" y="2705099"/>
              <a:ext cx="1156970" cy="1167765"/>
            </a:xfrm>
            <a:custGeom>
              <a:avLst/>
              <a:gdLst/>
              <a:ahLst/>
              <a:cxnLst/>
              <a:rect l="l" t="t" r="r" b="b"/>
              <a:pathLst>
                <a:path w="1156970" h="1167764">
                  <a:moveTo>
                    <a:pt x="0" y="1167383"/>
                  </a:moveTo>
                  <a:lnTo>
                    <a:pt x="1156716" y="1167383"/>
                  </a:lnTo>
                  <a:lnTo>
                    <a:pt x="1156716" y="0"/>
                  </a:lnTo>
                  <a:lnTo>
                    <a:pt x="0" y="0"/>
                  </a:lnTo>
                  <a:lnTo>
                    <a:pt x="0" y="116738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0715" y="4066031"/>
              <a:ext cx="1156716" cy="11673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80715" y="4066031"/>
              <a:ext cx="1156970" cy="1167765"/>
            </a:xfrm>
            <a:custGeom>
              <a:avLst/>
              <a:gdLst/>
              <a:ahLst/>
              <a:cxnLst/>
              <a:rect l="l" t="t" r="r" b="b"/>
              <a:pathLst>
                <a:path w="1156970" h="1167764">
                  <a:moveTo>
                    <a:pt x="0" y="1167384"/>
                  </a:moveTo>
                  <a:lnTo>
                    <a:pt x="1156716" y="1167384"/>
                  </a:lnTo>
                  <a:lnTo>
                    <a:pt x="1156716" y="0"/>
                  </a:lnTo>
                  <a:lnTo>
                    <a:pt x="0" y="0"/>
                  </a:lnTo>
                  <a:lnTo>
                    <a:pt x="0" y="11673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9720" y="5426963"/>
              <a:ext cx="1156716" cy="11673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79720" y="5426963"/>
              <a:ext cx="1156970" cy="1167765"/>
            </a:xfrm>
            <a:custGeom>
              <a:avLst/>
              <a:gdLst/>
              <a:ahLst/>
              <a:cxnLst/>
              <a:rect l="l" t="t" r="r" b="b"/>
              <a:pathLst>
                <a:path w="1156970" h="1167765">
                  <a:moveTo>
                    <a:pt x="0" y="1167384"/>
                  </a:moveTo>
                  <a:lnTo>
                    <a:pt x="1156716" y="1167384"/>
                  </a:lnTo>
                  <a:lnTo>
                    <a:pt x="1156716" y="0"/>
                  </a:lnTo>
                  <a:lnTo>
                    <a:pt x="0" y="0"/>
                  </a:lnTo>
                  <a:lnTo>
                    <a:pt x="0" y="11673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953255" y="1342644"/>
            <a:ext cx="2583180" cy="1169035"/>
          </a:xfrm>
          <a:prstGeom prst="rect">
            <a:avLst/>
          </a:prstGeom>
          <a:solidFill>
            <a:srgbClr val="4E67C7"/>
          </a:solidFill>
          <a:ln w="15240">
            <a:solidFill>
              <a:srgbClr val="FFFFF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300">
              <a:latin typeface="Times New Roman"/>
              <a:cs typeface="Times New Roman"/>
            </a:endParaRPr>
          </a:p>
          <a:p>
            <a:pPr marL="640080" marR="391795" indent="-242570">
              <a:lnSpc>
                <a:spcPts val="1880"/>
              </a:lnSpc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Медичні</a:t>
            </a:r>
            <a:r>
              <a:rPr sz="1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заклади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(організації)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80716" y="2705100"/>
            <a:ext cx="2583180" cy="1167765"/>
          </a:xfrm>
          <a:prstGeom prst="rect">
            <a:avLst/>
          </a:prstGeom>
          <a:solidFill>
            <a:srgbClr val="4E67C7"/>
          </a:solidFill>
          <a:ln w="1524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900">
              <a:latin typeface="Times New Roman"/>
              <a:cs typeface="Times New Roman"/>
            </a:endParaRPr>
          </a:p>
          <a:p>
            <a:pPr marL="71310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Громадяни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3255" y="4066032"/>
            <a:ext cx="2583180" cy="1167765"/>
          </a:xfrm>
          <a:prstGeom prst="rect">
            <a:avLst/>
          </a:prstGeom>
          <a:solidFill>
            <a:srgbClr val="4E67C7"/>
          </a:solidFill>
          <a:ln w="15240">
            <a:solidFill>
              <a:srgbClr val="FFFFF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816610" marR="234315" indent="-575310">
              <a:lnSpc>
                <a:spcPts val="188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Фінансово-кредитні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установи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80716" y="5426964"/>
            <a:ext cx="2583180" cy="1167765"/>
          </a:xfrm>
          <a:prstGeom prst="rect">
            <a:avLst/>
          </a:prstGeom>
          <a:solidFill>
            <a:srgbClr val="4E67C7"/>
          </a:solidFill>
          <a:ln w="15240">
            <a:solidFill>
              <a:srgbClr val="FFFFF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900">
              <a:latin typeface="Times New Roman"/>
              <a:cs typeface="Times New Roman"/>
            </a:endParaRPr>
          </a:p>
          <a:p>
            <a:pPr marL="82423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Держава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9136" y="696480"/>
              <a:ext cx="7268717" cy="31012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4216" y="397129"/>
              <a:ext cx="7260843" cy="3873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0432" y="1184147"/>
              <a:ext cx="7518654" cy="3314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5600" y="864488"/>
              <a:ext cx="7510945" cy="4076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18403" y="1671815"/>
              <a:ext cx="3185922" cy="3025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3610" y="1380997"/>
              <a:ext cx="3177920" cy="3788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27525" y="4128134"/>
              <a:ext cx="2403475" cy="2367280"/>
            </a:xfrm>
            <a:custGeom>
              <a:avLst/>
              <a:gdLst/>
              <a:ahLst/>
              <a:cxnLst/>
              <a:rect l="l" t="t" r="r" b="b"/>
              <a:pathLst>
                <a:path w="2403475" h="2367279">
                  <a:moveTo>
                    <a:pt x="1299972" y="0"/>
                  </a:moveTo>
                  <a:lnTo>
                    <a:pt x="1103122" y="0"/>
                  </a:lnTo>
                  <a:lnTo>
                    <a:pt x="1060323" y="242696"/>
                  </a:lnTo>
                  <a:lnTo>
                    <a:pt x="1011676" y="251115"/>
                  </a:lnTo>
                  <a:lnTo>
                    <a:pt x="963618" y="261969"/>
                  </a:lnTo>
                  <a:lnTo>
                    <a:pt x="916235" y="275227"/>
                  </a:lnTo>
                  <a:lnTo>
                    <a:pt x="869616" y="290861"/>
                  </a:lnTo>
                  <a:lnTo>
                    <a:pt x="823848" y="308841"/>
                  </a:lnTo>
                  <a:lnTo>
                    <a:pt x="779019" y="329136"/>
                  </a:lnTo>
                  <a:lnTo>
                    <a:pt x="735218" y="351717"/>
                  </a:lnTo>
                  <a:lnTo>
                    <a:pt x="692530" y="376554"/>
                  </a:lnTo>
                  <a:lnTo>
                    <a:pt x="503809" y="218185"/>
                  </a:lnTo>
                  <a:lnTo>
                    <a:pt x="353060" y="344677"/>
                  </a:lnTo>
                  <a:lnTo>
                    <a:pt x="476250" y="558038"/>
                  </a:lnTo>
                  <a:lnTo>
                    <a:pt x="444384" y="595767"/>
                  </a:lnTo>
                  <a:lnTo>
                    <a:pt x="414541" y="634986"/>
                  </a:lnTo>
                  <a:lnTo>
                    <a:pt x="386767" y="675612"/>
                  </a:lnTo>
                  <a:lnTo>
                    <a:pt x="361108" y="717565"/>
                  </a:lnTo>
                  <a:lnTo>
                    <a:pt x="337610" y="760762"/>
                  </a:lnTo>
                  <a:lnTo>
                    <a:pt x="316319" y="805122"/>
                  </a:lnTo>
                  <a:lnTo>
                    <a:pt x="297281" y="850562"/>
                  </a:lnTo>
                  <a:lnTo>
                    <a:pt x="280542" y="897001"/>
                  </a:lnTo>
                  <a:lnTo>
                    <a:pt x="34162" y="897001"/>
                  </a:lnTo>
                  <a:lnTo>
                    <a:pt x="0" y="1090929"/>
                  </a:lnTo>
                  <a:lnTo>
                    <a:pt x="231521" y="1175130"/>
                  </a:lnTo>
                  <a:lnTo>
                    <a:pt x="231351" y="1224514"/>
                  </a:lnTo>
                  <a:lnTo>
                    <a:pt x="233689" y="1273737"/>
                  </a:lnTo>
                  <a:lnTo>
                    <a:pt x="238519" y="1322707"/>
                  </a:lnTo>
                  <a:lnTo>
                    <a:pt x="245824" y="1371336"/>
                  </a:lnTo>
                  <a:lnTo>
                    <a:pt x="255587" y="1419532"/>
                  </a:lnTo>
                  <a:lnTo>
                    <a:pt x="267793" y="1467206"/>
                  </a:lnTo>
                  <a:lnTo>
                    <a:pt x="282424" y="1514268"/>
                  </a:lnTo>
                  <a:lnTo>
                    <a:pt x="299465" y="1560626"/>
                  </a:lnTo>
                  <a:lnTo>
                    <a:pt x="110744" y="1718983"/>
                  </a:lnTo>
                  <a:lnTo>
                    <a:pt x="209169" y="1889429"/>
                  </a:lnTo>
                  <a:lnTo>
                    <a:pt x="440563" y="1805165"/>
                  </a:lnTo>
                  <a:lnTo>
                    <a:pt x="472210" y="1843085"/>
                  </a:lnTo>
                  <a:lnTo>
                    <a:pt x="505668" y="1879280"/>
                  </a:lnTo>
                  <a:lnTo>
                    <a:pt x="540867" y="1913689"/>
                  </a:lnTo>
                  <a:lnTo>
                    <a:pt x="577738" y="1946251"/>
                  </a:lnTo>
                  <a:lnTo>
                    <a:pt x="616211" y="1976903"/>
                  </a:lnTo>
                  <a:lnTo>
                    <a:pt x="656214" y="2005584"/>
                  </a:lnTo>
                  <a:lnTo>
                    <a:pt x="697680" y="2032234"/>
                  </a:lnTo>
                  <a:lnTo>
                    <a:pt x="740537" y="2056790"/>
                  </a:lnTo>
                  <a:lnTo>
                    <a:pt x="697738" y="2299411"/>
                  </a:lnTo>
                  <a:lnTo>
                    <a:pt x="882650" y="2366721"/>
                  </a:lnTo>
                  <a:lnTo>
                    <a:pt x="1005839" y="2153361"/>
                  </a:lnTo>
                  <a:lnTo>
                    <a:pt x="1054443" y="2162083"/>
                  </a:lnTo>
                  <a:lnTo>
                    <a:pt x="1103324" y="2168313"/>
                  </a:lnTo>
                  <a:lnTo>
                    <a:pt x="1152389" y="2172051"/>
                  </a:lnTo>
                  <a:lnTo>
                    <a:pt x="1201547" y="2173297"/>
                  </a:lnTo>
                  <a:lnTo>
                    <a:pt x="1250704" y="2172051"/>
                  </a:lnTo>
                  <a:lnTo>
                    <a:pt x="1299769" y="2168313"/>
                  </a:lnTo>
                  <a:lnTo>
                    <a:pt x="1348650" y="2162083"/>
                  </a:lnTo>
                  <a:lnTo>
                    <a:pt x="1397253" y="2153361"/>
                  </a:lnTo>
                  <a:lnTo>
                    <a:pt x="1520444" y="2366721"/>
                  </a:lnTo>
                  <a:lnTo>
                    <a:pt x="1705355" y="2299411"/>
                  </a:lnTo>
                  <a:lnTo>
                    <a:pt x="1662557" y="2056790"/>
                  </a:lnTo>
                  <a:lnTo>
                    <a:pt x="1705413" y="2032234"/>
                  </a:lnTo>
                  <a:lnTo>
                    <a:pt x="1746879" y="2005584"/>
                  </a:lnTo>
                  <a:lnTo>
                    <a:pt x="1786882" y="1976903"/>
                  </a:lnTo>
                  <a:lnTo>
                    <a:pt x="1825355" y="1946251"/>
                  </a:lnTo>
                  <a:lnTo>
                    <a:pt x="1862226" y="1913689"/>
                  </a:lnTo>
                  <a:lnTo>
                    <a:pt x="1897425" y="1879280"/>
                  </a:lnTo>
                  <a:lnTo>
                    <a:pt x="1930883" y="1843085"/>
                  </a:lnTo>
                  <a:lnTo>
                    <a:pt x="1962530" y="1805165"/>
                  </a:lnTo>
                  <a:lnTo>
                    <a:pt x="2193925" y="1889429"/>
                  </a:lnTo>
                  <a:lnTo>
                    <a:pt x="2292350" y="1718983"/>
                  </a:lnTo>
                  <a:lnTo>
                    <a:pt x="2103628" y="1560626"/>
                  </a:lnTo>
                  <a:lnTo>
                    <a:pt x="2120669" y="1514268"/>
                  </a:lnTo>
                  <a:lnTo>
                    <a:pt x="2135300" y="1467206"/>
                  </a:lnTo>
                  <a:lnTo>
                    <a:pt x="2147506" y="1419532"/>
                  </a:lnTo>
                  <a:lnTo>
                    <a:pt x="2157269" y="1371336"/>
                  </a:lnTo>
                  <a:lnTo>
                    <a:pt x="2164574" y="1322707"/>
                  </a:lnTo>
                  <a:lnTo>
                    <a:pt x="2169404" y="1273737"/>
                  </a:lnTo>
                  <a:lnTo>
                    <a:pt x="2171742" y="1224514"/>
                  </a:lnTo>
                  <a:lnTo>
                    <a:pt x="2171573" y="1175130"/>
                  </a:lnTo>
                  <a:lnTo>
                    <a:pt x="2403094" y="1090929"/>
                  </a:lnTo>
                  <a:lnTo>
                    <a:pt x="2368930" y="897001"/>
                  </a:lnTo>
                  <a:lnTo>
                    <a:pt x="2122551" y="897001"/>
                  </a:lnTo>
                  <a:lnTo>
                    <a:pt x="2105812" y="850562"/>
                  </a:lnTo>
                  <a:lnTo>
                    <a:pt x="2086774" y="805122"/>
                  </a:lnTo>
                  <a:lnTo>
                    <a:pt x="2065483" y="760762"/>
                  </a:lnTo>
                  <a:lnTo>
                    <a:pt x="2041985" y="717565"/>
                  </a:lnTo>
                  <a:lnTo>
                    <a:pt x="2016326" y="675612"/>
                  </a:lnTo>
                  <a:lnTo>
                    <a:pt x="1988552" y="634986"/>
                  </a:lnTo>
                  <a:lnTo>
                    <a:pt x="1958709" y="595767"/>
                  </a:lnTo>
                  <a:lnTo>
                    <a:pt x="1926844" y="558038"/>
                  </a:lnTo>
                  <a:lnTo>
                    <a:pt x="2050034" y="344677"/>
                  </a:lnTo>
                  <a:lnTo>
                    <a:pt x="1899285" y="218185"/>
                  </a:lnTo>
                  <a:lnTo>
                    <a:pt x="1710563" y="376554"/>
                  </a:lnTo>
                  <a:lnTo>
                    <a:pt x="1667875" y="351717"/>
                  </a:lnTo>
                  <a:lnTo>
                    <a:pt x="1624074" y="329136"/>
                  </a:lnTo>
                  <a:lnTo>
                    <a:pt x="1579245" y="308841"/>
                  </a:lnTo>
                  <a:lnTo>
                    <a:pt x="1533477" y="290861"/>
                  </a:lnTo>
                  <a:lnTo>
                    <a:pt x="1486858" y="275227"/>
                  </a:lnTo>
                  <a:lnTo>
                    <a:pt x="1439475" y="261969"/>
                  </a:lnTo>
                  <a:lnTo>
                    <a:pt x="1391417" y="251115"/>
                  </a:lnTo>
                  <a:lnTo>
                    <a:pt x="1342771" y="242696"/>
                  </a:lnTo>
                  <a:lnTo>
                    <a:pt x="1299972" y="0"/>
                  </a:lnTo>
                  <a:close/>
                </a:path>
              </a:pathLst>
            </a:custGeom>
            <a:solidFill>
              <a:srgbClr val="5DC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27525" y="4128134"/>
              <a:ext cx="2403475" cy="2367280"/>
            </a:xfrm>
            <a:custGeom>
              <a:avLst/>
              <a:gdLst/>
              <a:ahLst/>
              <a:cxnLst/>
              <a:rect l="l" t="t" r="r" b="b"/>
              <a:pathLst>
                <a:path w="2403475" h="2367279">
                  <a:moveTo>
                    <a:pt x="1710563" y="376554"/>
                  </a:moveTo>
                  <a:lnTo>
                    <a:pt x="1899285" y="218185"/>
                  </a:lnTo>
                  <a:lnTo>
                    <a:pt x="2050034" y="344677"/>
                  </a:lnTo>
                  <a:lnTo>
                    <a:pt x="1926844" y="558038"/>
                  </a:lnTo>
                  <a:lnTo>
                    <a:pt x="1958709" y="595767"/>
                  </a:lnTo>
                  <a:lnTo>
                    <a:pt x="1988552" y="634986"/>
                  </a:lnTo>
                  <a:lnTo>
                    <a:pt x="2016326" y="675612"/>
                  </a:lnTo>
                  <a:lnTo>
                    <a:pt x="2041985" y="717565"/>
                  </a:lnTo>
                  <a:lnTo>
                    <a:pt x="2065483" y="760762"/>
                  </a:lnTo>
                  <a:lnTo>
                    <a:pt x="2086774" y="805122"/>
                  </a:lnTo>
                  <a:lnTo>
                    <a:pt x="2105812" y="850562"/>
                  </a:lnTo>
                  <a:lnTo>
                    <a:pt x="2122551" y="897001"/>
                  </a:lnTo>
                  <a:lnTo>
                    <a:pt x="2368930" y="897001"/>
                  </a:lnTo>
                  <a:lnTo>
                    <a:pt x="2403094" y="1090929"/>
                  </a:lnTo>
                  <a:lnTo>
                    <a:pt x="2171573" y="1175130"/>
                  </a:lnTo>
                  <a:lnTo>
                    <a:pt x="2171742" y="1224514"/>
                  </a:lnTo>
                  <a:lnTo>
                    <a:pt x="2169404" y="1273737"/>
                  </a:lnTo>
                  <a:lnTo>
                    <a:pt x="2164574" y="1322707"/>
                  </a:lnTo>
                  <a:lnTo>
                    <a:pt x="2157269" y="1371336"/>
                  </a:lnTo>
                  <a:lnTo>
                    <a:pt x="2147506" y="1419532"/>
                  </a:lnTo>
                  <a:lnTo>
                    <a:pt x="2135300" y="1467206"/>
                  </a:lnTo>
                  <a:lnTo>
                    <a:pt x="2120669" y="1514268"/>
                  </a:lnTo>
                  <a:lnTo>
                    <a:pt x="2103628" y="1560626"/>
                  </a:lnTo>
                  <a:lnTo>
                    <a:pt x="2292350" y="1718983"/>
                  </a:lnTo>
                  <a:lnTo>
                    <a:pt x="2193925" y="1889429"/>
                  </a:lnTo>
                  <a:lnTo>
                    <a:pt x="1962530" y="1805165"/>
                  </a:lnTo>
                  <a:lnTo>
                    <a:pt x="1930883" y="1843085"/>
                  </a:lnTo>
                  <a:lnTo>
                    <a:pt x="1897425" y="1879280"/>
                  </a:lnTo>
                  <a:lnTo>
                    <a:pt x="1862226" y="1913689"/>
                  </a:lnTo>
                  <a:lnTo>
                    <a:pt x="1825355" y="1946251"/>
                  </a:lnTo>
                  <a:lnTo>
                    <a:pt x="1786882" y="1976903"/>
                  </a:lnTo>
                  <a:lnTo>
                    <a:pt x="1746879" y="2005584"/>
                  </a:lnTo>
                  <a:lnTo>
                    <a:pt x="1705413" y="2032234"/>
                  </a:lnTo>
                  <a:lnTo>
                    <a:pt x="1662557" y="2056790"/>
                  </a:lnTo>
                  <a:lnTo>
                    <a:pt x="1705355" y="2299411"/>
                  </a:lnTo>
                  <a:lnTo>
                    <a:pt x="1520444" y="2366721"/>
                  </a:lnTo>
                  <a:lnTo>
                    <a:pt x="1397253" y="2153361"/>
                  </a:lnTo>
                  <a:lnTo>
                    <a:pt x="1348650" y="2162083"/>
                  </a:lnTo>
                  <a:lnTo>
                    <a:pt x="1299769" y="2168313"/>
                  </a:lnTo>
                  <a:lnTo>
                    <a:pt x="1250704" y="2172051"/>
                  </a:lnTo>
                  <a:lnTo>
                    <a:pt x="1201547" y="2173297"/>
                  </a:lnTo>
                  <a:lnTo>
                    <a:pt x="1152389" y="2172051"/>
                  </a:lnTo>
                  <a:lnTo>
                    <a:pt x="1103324" y="2168313"/>
                  </a:lnTo>
                  <a:lnTo>
                    <a:pt x="1054443" y="2162083"/>
                  </a:lnTo>
                  <a:lnTo>
                    <a:pt x="1005839" y="2153361"/>
                  </a:lnTo>
                  <a:lnTo>
                    <a:pt x="882650" y="2366721"/>
                  </a:lnTo>
                  <a:lnTo>
                    <a:pt x="697738" y="2299411"/>
                  </a:lnTo>
                  <a:lnTo>
                    <a:pt x="740537" y="2056790"/>
                  </a:lnTo>
                  <a:lnTo>
                    <a:pt x="697680" y="2032234"/>
                  </a:lnTo>
                  <a:lnTo>
                    <a:pt x="656214" y="2005584"/>
                  </a:lnTo>
                  <a:lnTo>
                    <a:pt x="616211" y="1976903"/>
                  </a:lnTo>
                  <a:lnTo>
                    <a:pt x="577738" y="1946251"/>
                  </a:lnTo>
                  <a:lnTo>
                    <a:pt x="540867" y="1913689"/>
                  </a:lnTo>
                  <a:lnTo>
                    <a:pt x="505668" y="1879280"/>
                  </a:lnTo>
                  <a:lnTo>
                    <a:pt x="472210" y="1843085"/>
                  </a:lnTo>
                  <a:lnTo>
                    <a:pt x="440563" y="1805165"/>
                  </a:lnTo>
                  <a:lnTo>
                    <a:pt x="209169" y="1889429"/>
                  </a:lnTo>
                  <a:lnTo>
                    <a:pt x="110744" y="1718983"/>
                  </a:lnTo>
                  <a:lnTo>
                    <a:pt x="299465" y="1560626"/>
                  </a:lnTo>
                  <a:lnTo>
                    <a:pt x="282424" y="1514268"/>
                  </a:lnTo>
                  <a:lnTo>
                    <a:pt x="267793" y="1467206"/>
                  </a:lnTo>
                  <a:lnTo>
                    <a:pt x="255587" y="1419532"/>
                  </a:lnTo>
                  <a:lnTo>
                    <a:pt x="245824" y="1371336"/>
                  </a:lnTo>
                  <a:lnTo>
                    <a:pt x="238519" y="1322707"/>
                  </a:lnTo>
                  <a:lnTo>
                    <a:pt x="233689" y="1273737"/>
                  </a:lnTo>
                  <a:lnTo>
                    <a:pt x="231351" y="1224514"/>
                  </a:lnTo>
                  <a:lnTo>
                    <a:pt x="231521" y="1175130"/>
                  </a:lnTo>
                  <a:lnTo>
                    <a:pt x="0" y="1090929"/>
                  </a:lnTo>
                  <a:lnTo>
                    <a:pt x="34162" y="897001"/>
                  </a:lnTo>
                  <a:lnTo>
                    <a:pt x="280542" y="897001"/>
                  </a:lnTo>
                  <a:lnTo>
                    <a:pt x="297281" y="850562"/>
                  </a:lnTo>
                  <a:lnTo>
                    <a:pt x="316319" y="805122"/>
                  </a:lnTo>
                  <a:lnTo>
                    <a:pt x="337610" y="760762"/>
                  </a:lnTo>
                  <a:lnTo>
                    <a:pt x="361108" y="717565"/>
                  </a:lnTo>
                  <a:lnTo>
                    <a:pt x="386767" y="675612"/>
                  </a:lnTo>
                  <a:lnTo>
                    <a:pt x="414541" y="634986"/>
                  </a:lnTo>
                  <a:lnTo>
                    <a:pt x="444384" y="595767"/>
                  </a:lnTo>
                  <a:lnTo>
                    <a:pt x="476250" y="558038"/>
                  </a:lnTo>
                  <a:lnTo>
                    <a:pt x="353060" y="344677"/>
                  </a:lnTo>
                  <a:lnTo>
                    <a:pt x="503809" y="218185"/>
                  </a:lnTo>
                  <a:lnTo>
                    <a:pt x="692530" y="376554"/>
                  </a:lnTo>
                  <a:lnTo>
                    <a:pt x="735218" y="351717"/>
                  </a:lnTo>
                  <a:lnTo>
                    <a:pt x="779019" y="329136"/>
                  </a:lnTo>
                  <a:lnTo>
                    <a:pt x="823848" y="308841"/>
                  </a:lnTo>
                  <a:lnTo>
                    <a:pt x="869616" y="290861"/>
                  </a:lnTo>
                  <a:lnTo>
                    <a:pt x="916235" y="275227"/>
                  </a:lnTo>
                  <a:lnTo>
                    <a:pt x="963618" y="261969"/>
                  </a:lnTo>
                  <a:lnTo>
                    <a:pt x="1011676" y="251115"/>
                  </a:lnTo>
                  <a:lnTo>
                    <a:pt x="1060323" y="242696"/>
                  </a:lnTo>
                  <a:lnTo>
                    <a:pt x="1103122" y="0"/>
                  </a:lnTo>
                  <a:lnTo>
                    <a:pt x="1299972" y="0"/>
                  </a:lnTo>
                  <a:lnTo>
                    <a:pt x="1342771" y="242696"/>
                  </a:lnTo>
                  <a:lnTo>
                    <a:pt x="1391417" y="251115"/>
                  </a:lnTo>
                  <a:lnTo>
                    <a:pt x="1439475" y="261969"/>
                  </a:lnTo>
                  <a:lnTo>
                    <a:pt x="1486858" y="275227"/>
                  </a:lnTo>
                  <a:lnTo>
                    <a:pt x="1533477" y="290861"/>
                  </a:lnTo>
                  <a:lnTo>
                    <a:pt x="1579245" y="308841"/>
                  </a:lnTo>
                  <a:lnTo>
                    <a:pt x="1624074" y="329136"/>
                  </a:lnTo>
                  <a:lnTo>
                    <a:pt x="1667875" y="351717"/>
                  </a:lnTo>
                  <a:lnTo>
                    <a:pt x="1710563" y="37655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91357" y="3565397"/>
              <a:ext cx="1588770" cy="1724025"/>
            </a:xfrm>
            <a:custGeom>
              <a:avLst/>
              <a:gdLst/>
              <a:ahLst/>
              <a:cxnLst/>
              <a:rect l="l" t="t" r="r" b="b"/>
              <a:pathLst>
                <a:path w="1588770" h="1724025">
                  <a:moveTo>
                    <a:pt x="890016" y="0"/>
                  </a:moveTo>
                  <a:lnTo>
                    <a:pt x="698500" y="0"/>
                  </a:lnTo>
                  <a:lnTo>
                    <a:pt x="636269" y="264668"/>
                  </a:lnTo>
                  <a:lnTo>
                    <a:pt x="591419" y="278382"/>
                  </a:lnTo>
                  <a:lnTo>
                    <a:pt x="547881" y="295397"/>
                  </a:lnTo>
                  <a:lnTo>
                    <a:pt x="505834" y="315609"/>
                  </a:lnTo>
                  <a:lnTo>
                    <a:pt x="465456" y="338914"/>
                  </a:lnTo>
                  <a:lnTo>
                    <a:pt x="426923" y="365207"/>
                  </a:lnTo>
                  <a:lnTo>
                    <a:pt x="390415" y="394383"/>
                  </a:lnTo>
                  <a:lnTo>
                    <a:pt x="356107" y="426338"/>
                  </a:lnTo>
                  <a:lnTo>
                    <a:pt x="95758" y="347979"/>
                  </a:lnTo>
                  <a:lnTo>
                    <a:pt x="0" y="513841"/>
                  </a:lnTo>
                  <a:lnTo>
                    <a:pt x="198119" y="700151"/>
                  </a:lnTo>
                  <a:lnTo>
                    <a:pt x="187576" y="745853"/>
                  </a:lnTo>
                  <a:lnTo>
                    <a:pt x="180547" y="792045"/>
                  </a:lnTo>
                  <a:lnTo>
                    <a:pt x="177032" y="838530"/>
                  </a:lnTo>
                  <a:lnTo>
                    <a:pt x="177032" y="885113"/>
                  </a:lnTo>
                  <a:lnTo>
                    <a:pt x="180547" y="931598"/>
                  </a:lnTo>
                  <a:lnTo>
                    <a:pt x="187576" y="977790"/>
                  </a:lnTo>
                  <a:lnTo>
                    <a:pt x="198119" y="1023493"/>
                  </a:lnTo>
                  <a:lnTo>
                    <a:pt x="0" y="1209802"/>
                  </a:lnTo>
                  <a:lnTo>
                    <a:pt x="95758" y="1375664"/>
                  </a:lnTo>
                  <a:lnTo>
                    <a:pt x="356107" y="1297177"/>
                  </a:lnTo>
                  <a:lnTo>
                    <a:pt x="390415" y="1329180"/>
                  </a:lnTo>
                  <a:lnTo>
                    <a:pt x="426923" y="1358390"/>
                  </a:lnTo>
                  <a:lnTo>
                    <a:pt x="465456" y="1384705"/>
                  </a:lnTo>
                  <a:lnTo>
                    <a:pt x="505834" y="1408024"/>
                  </a:lnTo>
                  <a:lnTo>
                    <a:pt x="547881" y="1428243"/>
                  </a:lnTo>
                  <a:lnTo>
                    <a:pt x="591419" y="1445261"/>
                  </a:lnTo>
                  <a:lnTo>
                    <a:pt x="636269" y="1458976"/>
                  </a:lnTo>
                  <a:lnTo>
                    <a:pt x="698500" y="1723643"/>
                  </a:lnTo>
                  <a:lnTo>
                    <a:pt x="890016" y="1723643"/>
                  </a:lnTo>
                  <a:lnTo>
                    <a:pt x="952245" y="1458976"/>
                  </a:lnTo>
                  <a:lnTo>
                    <a:pt x="997096" y="1445261"/>
                  </a:lnTo>
                  <a:lnTo>
                    <a:pt x="1040634" y="1428243"/>
                  </a:lnTo>
                  <a:lnTo>
                    <a:pt x="1082681" y="1408024"/>
                  </a:lnTo>
                  <a:lnTo>
                    <a:pt x="1123059" y="1384705"/>
                  </a:lnTo>
                  <a:lnTo>
                    <a:pt x="1161592" y="1358390"/>
                  </a:lnTo>
                  <a:lnTo>
                    <a:pt x="1198100" y="1329180"/>
                  </a:lnTo>
                  <a:lnTo>
                    <a:pt x="1232408" y="1297177"/>
                  </a:lnTo>
                  <a:lnTo>
                    <a:pt x="1492758" y="1375664"/>
                  </a:lnTo>
                  <a:lnTo>
                    <a:pt x="1588516" y="1209802"/>
                  </a:lnTo>
                  <a:lnTo>
                    <a:pt x="1390395" y="1023493"/>
                  </a:lnTo>
                  <a:lnTo>
                    <a:pt x="1400939" y="977790"/>
                  </a:lnTo>
                  <a:lnTo>
                    <a:pt x="1407968" y="931598"/>
                  </a:lnTo>
                  <a:lnTo>
                    <a:pt x="1411483" y="885113"/>
                  </a:lnTo>
                  <a:lnTo>
                    <a:pt x="1411483" y="838530"/>
                  </a:lnTo>
                  <a:lnTo>
                    <a:pt x="1407968" y="792045"/>
                  </a:lnTo>
                  <a:lnTo>
                    <a:pt x="1400939" y="745853"/>
                  </a:lnTo>
                  <a:lnTo>
                    <a:pt x="1390395" y="700151"/>
                  </a:lnTo>
                  <a:lnTo>
                    <a:pt x="1588516" y="513841"/>
                  </a:lnTo>
                  <a:lnTo>
                    <a:pt x="1492758" y="347979"/>
                  </a:lnTo>
                  <a:lnTo>
                    <a:pt x="1232408" y="426338"/>
                  </a:lnTo>
                  <a:lnTo>
                    <a:pt x="1198100" y="394383"/>
                  </a:lnTo>
                  <a:lnTo>
                    <a:pt x="1161592" y="365207"/>
                  </a:lnTo>
                  <a:lnTo>
                    <a:pt x="1123059" y="338914"/>
                  </a:lnTo>
                  <a:lnTo>
                    <a:pt x="1082681" y="315609"/>
                  </a:lnTo>
                  <a:lnTo>
                    <a:pt x="1040634" y="295397"/>
                  </a:lnTo>
                  <a:lnTo>
                    <a:pt x="997096" y="278382"/>
                  </a:lnTo>
                  <a:lnTo>
                    <a:pt x="952245" y="264668"/>
                  </a:lnTo>
                  <a:lnTo>
                    <a:pt x="890016" y="0"/>
                  </a:lnTo>
                  <a:close/>
                </a:path>
              </a:pathLst>
            </a:custGeom>
            <a:solidFill>
              <a:srgbClr val="85E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91357" y="3565397"/>
              <a:ext cx="1588770" cy="1724025"/>
            </a:xfrm>
            <a:custGeom>
              <a:avLst/>
              <a:gdLst/>
              <a:ahLst/>
              <a:cxnLst/>
              <a:rect l="l" t="t" r="r" b="b"/>
              <a:pathLst>
                <a:path w="1588770" h="1724025">
                  <a:moveTo>
                    <a:pt x="1232408" y="426338"/>
                  </a:moveTo>
                  <a:lnTo>
                    <a:pt x="1492758" y="347979"/>
                  </a:lnTo>
                  <a:lnTo>
                    <a:pt x="1588516" y="513841"/>
                  </a:lnTo>
                  <a:lnTo>
                    <a:pt x="1390395" y="700151"/>
                  </a:lnTo>
                  <a:lnTo>
                    <a:pt x="1400939" y="745853"/>
                  </a:lnTo>
                  <a:lnTo>
                    <a:pt x="1407968" y="792045"/>
                  </a:lnTo>
                  <a:lnTo>
                    <a:pt x="1411483" y="838530"/>
                  </a:lnTo>
                  <a:lnTo>
                    <a:pt x="1411483" y="885113"/>
                  </a:lnTo>
                  <a:lnTo>
                    <a:pt x="1407968" y="931598"/>
                  </a:lnTo>
                  <a:lnTo>
                    <a:pt x="1400939" y="977790"/>
                  </a:lnTo>
                  <a:lnTo>
                    <a:pt x="1390395" y="1023493"/>
                  </a:lnTo>
                  <a:lnTo>
                    <a:pt x="1588516" y="1209802"/>
                  </a:lnTo>
                  <a:lnTo>
                    <a:pt x="1492758" y="1375664"/>
                  </a:lnTo>
                  <a:lnTo>
                    <a:pt x="1232408" y="1297177"/>
                  </a:lnTo>
                  <a:lnTo>
                    <a:pt x="1198100" y="1329180"/>
                  </a:lnTo>
                  <a:lnTo>
                    <a:pt x="1161592" y="1358390"/>
                  </a:lnTo>
                  <a:lnTo>
                    <a:pt x="1123059" y="1384705"/>
                  </a:lnTo>
                  <a:lnTo>
                    <a:pt x="1082681" y="1408024"/>
                  </a:lnTo>
                  <a:lnTo>
                    <a:pt x="1040634" y="1428243"/>
                  </a:lnTo>
                  <a:lnTo>
                    <a:pt x="997096" y="1445261"/>
                  </a:lnTo>
                  <a:lnTo>
                    <a:pt x="952245" y="1458976"/>
                  </a:lnTo>
                  <a:lnTo>
                    <a:pt x="890016" y="1723643"/>
                  </a:lnTo>
                  <a:lnTo>
                    <a:pt x="698500" y="1723643"/>
                  </a:lnTo>
                  <a:lnTo>
                    <a:pt x="636269" y="1458976"/>
                  </a:lnTo>
                  <a:lnTo>
                    <a:pt x="591419" y="1445261"/>
                  </a:lnTo>
                  <a:lnTo>
                    <a:pt x="547881" y="1428243"/>
                  </a:lnTo>
                  <a:lnTo>
                    <a:pt x="505834" y="1408024"/>
                  </a:lnTo>
                  <a:lnTo>
                    <a:pt x="465456" y="1384705"/>
                  </a:lnTo>
                  <a:lnTo>
                    <a:pt x="426923" y="1358390"/>
                  </a:lnTo>
                  <a:lnTo>
                    <a:pt x="390415" y="1329180"/>
                  </a:lnTo>
                  <a:lnTo>
                    <a:pt x="356107" y="1297177"/>
                  </a:lnTo>
                  <a:lnTo>
                    <a:pt x="95758" y="1375664"/>
                  </a:lnTo>
                  <a:lnTo>
                    <a:pt x="0" y="1209802"/>
                  </a:lnTo>
                  <a:lnTo>
                    <a:pt x="198119" y="1023493"/>
                  </a:lnTo>
                  <a:lnTo>
                    <a:pt x="187576" y="977790"/>
                  </a:lnTo>
                  <a:lnTo>
                    <a:pt x="180547" y="931598"/>
                  </a:lnTo>
                  <a:lnTo>
                    <a:pt x="177032" y="885113"/>
                  </a:lnTo>
                  <a:lnTo>
                    <a:pt x="177032" y="838530"/>
                  </a:lnTo>
                  <a:lnTo>
                    <a:pt x="180547" y="792045"/>
                  </a:lnTo>
                  <a:lnTo>
                    <a:pt x="187576" y="745853"/>
                  </a:lnTo>
                  <a:lnTo>
                    <a:pt x="198119" y="700151"/>
                  </a:lnTo>
                  <a:lnTo>
                    <a:pt x="0" y="513841"/>
                  </a:lnTo>
                  <a:lnTo>
                    <a:pt x="95758" y="347979"/>
                  </a:lnTo>
                  <a:lnTo>
                    <a:pt x="356107" y="426338"/>
                  </a:lnTo>
                  <a:lnTo>
                    <a:pt x="390415" y="394383"/>
                  </a:lnTo>
                  <a:lnTo>
                    <a:pt x="426923" y="365207"/>
                  </a:lnTo>
                  <a:lnTo>
                    <a:pt x="465456" y="338914"/>
                  </a:lnTo>
                  <a:lnTo>
                    <a:pt x="505834" y="315609"/>
                  </a:lnTo>
                  <a:lnTo>
                    <a:pt x="547881" y="295397"/>
                  </a:lnTo>
                  <a:lnTo>
                    <a:pt x="591419" y="278382"/>
                  </a:lnTo>
                  <a:lnTo>
                    <a:pt x="636269" y="264668"/>
                  </a:lnTo>
                  <a:lnTo>
                    <a:pt x="698500" y="0"/>
                  </a:lnTo>
                  <a:lnTo>
                    <a:pt x="890016" y="0"/>
                  </a:lnTo>
                  <a:lnTo>
                    <a:pt x="952245" y="264668"/>
                  </a:lnTo>
                  <a:lnTo>
                    <a:pt x="997096" y="278382"/>
                  </a:lnTo>
                  <a:lnTo>
                    <a:pt x="1040634" y="295397"/>
                  </a:lnTo>
                  <a:lnTo>
                    <a:pt x="1082681" y="315609"/>
                  </a:lnTo>
                  <a:lnTo>
                    <a:pt x="1123059" y="338914"/>
                  </a:lnTo>
                  <a:lnTo>
                    <a:pt x="1161592" y="365207"/>
                  </a:lnTo>
                  <a:lnTo>
                    <a:pt x="1198100" y="394383"/>
                  </a:lnTo>
                  <a:lnTo>
                    <a:pt x="1232408" y="42633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06215" y="4236465"/>
            <a:ext cx="2461260" cy="134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Ціна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00">
              <a:latin typeface="Trebuchet MS"/>
              <a:cs typeface="Trebuchet MS"/>
            </a:endParaRPr>
          </a:p>
          <a:p>
            <a:pPr marL="1697989" marR="5080" indent="-100965">
              <a:lnSpc>
                <a:spcPts val="2090"/>
              </a:lnSpc>
            </a:pP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Про</a:t>
            </a: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по-  зиція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08742" y="2343848"/>
            <a:ext cx="1696085" cy="1695450"/>
            <a:chOff x="3908742" y="2343848"/>
            <a:chExt cx="1696085" cy="1695450"/>
          </a:xfrm>
        </p:grpSpPr>
        <p:sp>
          <p:nvSpPr>
            <p:cNvPr id="15" name="object 15"/>
            <p:cNvSpPr/>
            <p:nvPr/>
          </p:nvSpPr>
          <p:spPr>
            <a:xfrm>
              <a:off x="3916679" y="2351785"/>
              <a:ext cx="1680210" cy="1679575"/>
            </a:xfrm>
            <a:custGeom>
              <a:avLst/>
              <a:gdLst/>
              <a:ahLst/>
              <a:cxnLst/>
              <a:rect l="l" t="t" r="r" b="b"/>
              <a:pathLst>
                <a:path w="1680210" h="1679575">
                  <a:moveTo>
                    <a:pt x="711962" y="0"/>
                  </a:moveTo>
                  <a:lnTo>
                    <a:pt x="530733" y="48513"/>
                  </a:lnTo>
                  <a:lnTo>
                    <a:pt x="538988" y="314833"/>
                  </a:lnTo>
                  <a:lnTo>
                    <a:pt x="493694" y="343519"/>
                  </a:lnTo>
                  <a:lnTo>
                    <a:pt x="451301" y="375962"/>
                  </a:lnTo>
                  <a:lnTo>
                    <a:pt x="412019" y="411940"/>
                  </a:lnTo>
                  <a:lnTo>
                    <a:pt x="376061" y="451230"/>
                  </a:lnTo>
                  <a:lnTo>
                    <a:pt x="343637" y="493611"/>
                  </a:lnTo>
                  <a:lnTo>
                    <a:pt x="314960" y="538861"/>
                  </a:lnTo>
                  <a:lnTo>
                    <a:pt x="48641" y="530605"/>
                  </a:lnTo>
                  <a:lnTo>
                    <a:pt x="0" y="711962"/>
                  </a:lnTo>
                  <a:lnTo>
                    <a:pt x="234823" y="837946"/>
                  </a:lnTo>
                  <a:lnTo>
                    <a:pt x="237010" y="891468"/>
                  </a:lnTo>
                  <a:lnTo>
                    <a:pt x="243896" y="944390"/>
                  </a:lnTo>
                  <a:lnTo>
                    <a:pt x="255397" y="996410"/>
                  </a:lnTo>
                  <a:lnTo>
                    <a:pt x="271427" y="1047223"/>
                  </a:lnTo>
                  <a:lnTo>
                    <a:pt x="291902" y="1096526"/>
                  </a:lnTo>
                  <a:lnTo>
                    <a:pt x="316738" y="1144015"/>
                  </a:lnTo>
                  <a:lnTo>
                    <a:pt x="176530" y="1370457"/>
                  </a:lnTo>
                  <a:lnTo>
                    <a:pt x="309245" y="1503171"/>
                  </a:lnTo>
                  <a:lnTo>
                    <a:pt x="535686" y="1362964"/>
                  </a:lnTo>
                  <a:lnTo>
                    <a:pt x="583175" y="1387799"/>
                  </a:lnTo>
                  <a:lnTo>
                    <a:pt x="632478" y="1408274"/>
                  </a:lnTo>
                  <a:lnTo>
                    <a:pt x="683291" y="1424304"/>
                  </a:lnTo>
                  <a:lnTo>
                    <a:pt x="735311" y="1435805"/>
                  </a:lnTo>
                  <a:lnTo>
                    <a:pt x="788233" y="1442691"/>
                  </a:lnTo>
                  <a:lnTo>
                    <a:pt x="841756" y="1444878"/>
                  </a:lnTo>
                  <a:lnTo>
                    <a:pt x="967740" y="1679575"/>
                  </a:lnTo>
                  <a:lnTo>
                    <a:pt x="1149096" y="1631061"/>
                  </a:lnTo>
                  <a:lnTo>
                    <a:pt x="1140841" y="1364741"/>
                  </a:lnTo>
                  <a:lnTo>
                    <a:pt x="1186090" y="1336064"/>
                  </a:lnTo>
                  <a:lnTo>
                    <a:pt x="1228471" y="1303640"/>
                  </a:lnTo>
                  <a:lnTo>
                    <a:pt x="1267761" y="1267682"/>
                  </a:lnTo>
                  <a:lnTo>
                    <a:pt x="1303739" y="1228400"/>
                  </a:lnTo>
                  <a:lnTo>
                    <a:pt x="1336182" y="1186007"/>
                  </a:lnTo>
                  <a:lnTo>
                    <a:pt x="1364869" y="1140714"/>
                  </a:lnTo>
                  <a:lnTo>
                    <a:pt x="1631188" y="1148968"/>
                  </a:lnTo>
                  <a:lnTo>
                    <a:pt x="1679702" y="967613"/>
                  </a:lnTo>
                  <a:lnTo>
                    <a:pt x="1445006" y="841628"/>
                  </a:lnTo>
                  <a:lnTo>
                    <a:pt x="1442818" y="788107"/>
                  </a:lnTo>
                  <a:lnTo>
                    <a:pt x="1435927" y="735188"/>
                  </a:lnTo>
                  <a:lnTo>
                    <a:pt x="1424416" y="683180"/>
                  </a:lnTo>
                  <a:lnTo>
                    <a:pt x="1408364" y="632389"/>
                  </a:lnTo>
                  <a:lnTo>
                    <a:pt x="1387853" y="583122"/>
                  </a:lnTo>
                  <a:lnTo>
                    <a:pt x="1362964" y="535686"/>
                  </a:lnTo>
                  <a:lnTo>
                    <a:pt x="1503299" y="309117"/>
                  </a:lnTo>
                  <a:lnTo>
                    <a:pt x="1370584" y="176402"/>
                  </a:lnTo>
                  <a:lnTo>
                    <a:pt x="1144016" y="316738"/>
                  </a:lnTo>
                  <a:lnTo>
                    <a:pt x="1096579" y="291848"/>
                  </a:lnTo>
                  <a:lnTo>
                    <a:pt x="1047312" y="271337"/>
                  </a:lnTo>
                  <a:lnTo>
                    <a:pt x="996521" y="255285"/>
                  </a:lnTo>
                  <a:lnTo>
                    <a:pt x="944513" y="243774"/>
                  </a:lnTo>
                  <a:lnTo>
                    <a:pt x="891594" y="236883"/>
                  </a:lnTo>
                  <a:lnTo>
                    <a:pt x="838073" y="234696"/>
                  </a:lnTo>
                  <a:lnTo>
                    <a:pt x="711962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6679" y="2351785"/>
              <a:ext cx="1680210" cy="1679575"/>
            </a:xfrm>
            <a:custGeom>
              <a:avLst/>
              <a:gdLst/>
              <a:ahLst/>
              <a:cxnLst/>
              <a:rect l="l" t="t" r="r" b="b"/>
              <a:pathLst>
                <a:path w="1680210" h="1679575">
                  <a:moveTo>
                    <a:pt x="1144016" y="316738"/>
                  </a:moveTo>
                  <a:lnTo>
                    <a:pt x="1370584" y="176402"/>
                  </a:lnTo>
                  <a:lnTo>
                    <a:pt x="1503299" y="309117"/>
                  </a:lnTo>
                  <a:lnTo>
                    <a:pt x="1362964" y="535686"/>
                  </a:lnTo>
                  <a:lnTo>
                    <a:pt x="1387853" y="583122"/>
                  </a:lnTo>
                  <a:lnTo>
                    <a:pt x="1408364" y="632389"/>
                  </a:lnTo>
                  <a:lnTo>
                    <a:pt x="1424416" y="683180"/>
                  </a:lnTo>
                  <a:lnTo>
                    <a:pt x="1435927" y="735188"/>
                  </a:lnTo>
                  <a:lnTo>
                    <a:pt x="1442818" y="788107"/>
                  </a:lnTo>
                  <a:lnTo>
                    <a:pt x="1445006" y="841628"/>
                  </a:lnTo>
                  <a:lnTo>
                    <a:pt x="1679702" y="967613"/>
                  </a:lnTo>
                  <a:lnTo>
                    <a:pt x="1631188" y="1148968"/>
                  </a:lnTo>
                  <a:lnTo>
                    <a:pt x="1364869" y="1140714"/>
                  </a:lnTo>
                  <a:lnTo>
                    <a:pt x="1336182" y="1186007"/>
                  </a:lnTo>
                  <a:lnTo>
                    <a:pt x="1303739" y="1228400"/>
                  </a:lnTo>
                  <a:lnTo>
                    <a:pt x="1267761" y="1267682"/>
                  </a:lnTo>
                  <a:lnTo>
                    <a:pt x="1228471" y="1303640"/>
                  </a:lnTo>
                  <a:lnTo>
                    <a:pt x="1186090" y="1336064"/>
                  </a:lnTo>
                  <a:lnTo>
                    <a:pt x="1140841" y="1364741"/>
                  </a:lnTo>
                  <a:lnTo>
                    <a:pt x="1149096" y="1631061"/>
                  </a:lnTo>
                  <a:lnTo>
                    <a:pt x="967740" y="1679575"/>
                  </a:lnTo>
                  <a:lnTo>
                    <a:pt x="841756" y="1444878"/>
                  </a:lnTo>
                  <a:lnTo>
                    <a:pt x="788233" y="1442691"/>
                  </a:lnTo>
                  <a:lnTo>
                    <a:pt x="735311" y="1435805"/>
                  </a:lnTo>
                  <a:lnTo>
                    <a:pt x="683291" y="1424304"/>
                  </a:lnTo>
                  <a:lnTo>
                    <a:pt x="632478" y="1408274"/>
                  </a:lnTo>
                  <a:lnTo>
                    <a:pt x="583175" y="1387799"/>
                  </a:lnTo>
                  <a:lnTo>
                    <a:pt x="535686" y="1362964"/>
                  </a:lnTo>
                  <a:lnTo>
                    <a:pt x="309245" y="1503171"/>
                  </a:lnTo>
                  <a:lnTo>
                    <a:pt x="176530" y="1370457"/>
                  </a:lnTo>
                  <a:lnTo>
                    <a:pt x="316738" y="1144015"/>
                  </a:lnTo>
                  <a:lnTo>
                    <a:pt x="291902" y="1096526"/>
                  </a:lnTo>
                  <a:lnTo>
                    <a:pt x="271427" y="1047223"/>
                  </a:lnTo>
                  <a:lnTo>
                    <a:pt x="255397" y="996410"/>
                  </a:lnTo>
                  <a:lnTo>
                    <a:pt x="243896" y="944390"/>
                  </a:lnTo>
                  <a:lnTo>
                    <a:pt x="237010" y="891468"/>
                  </a:lnTo>
                  <a:lnTo>
                    <a:pt x="234823" y="837946"/>
                  </a:lnTo>
                  <a:lnTo>
                    <a:pt x="0" y="711962"/>
                  </a:lnTo>
                  <a:lnTo>
                    <a:pt x="48641" y="530605"/>
                  </a:lnTo>
                  <a:lnTo>
                    <a:pt x="314960" y="538861"/>
                  </a:lnTo>
                  <a:lnTo>
                    <a:pt x="343637" y="493611"/>
                  </a:lnTo>
                  <a:lnTo>
                    <a:pt x="376061" y="451230"/>
                  </a:lnTo>
                  <a:lnTo>
                    <a:pt x="412019" y="411940"/>
                  </a:lnTo>
                  <a:lnTo>
                    <a:pt x="451301" y="375962"/>
                  </a:lnTo>
                  <a:lnTo>
                    <a:pt x="493694" y="343519"/>
                  </a:lnTo>
                  <a:lnTo>
                    <a:pt x="538988" y="314833"/>
                  </a:lnTo>
                  <a:lnTo>
                    <a:pt x="530733" y="48513"/>
                  </a:lnTo>
                  <a:lnTo>
                    <a:pt x="711962" y="0"/>
                  </a:lnTo>
                  <a:lnTo>
                    <a:pt x="838073" y="234696"/>
                  </a:lnTo>
                  <a:lnTo>
                    <a:pt x="891594" y="236883"/>
                  </a:lnTo>
                  <a:lnTo>
                    <a:pt x="944513" y="243774"/>
                  </a:lnTo>
                  <a:lnTo>
                    <a:pt x="996521" y="255285"/>
                  </a:lnTo>
                  <a:lnTo>
                    <a:pt x="1047312" y="271337"/>
                  </a:lnTo>
                  <a:lnTo>
                    <a:pt x="1096579" y="291848"/>
                  </a:lnTo>
                  <a:lnTo>
                    <a:pt x="1144016" y="316738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374641" y="3001137"/>
            <a:ext cx="7651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</a:rPr>
              <a:t>Попит</a:t>
            </a:r>
            <a:endParaRPr sz="2000"/>
          </a:p>
        </p:txBody>
      </p:sp>
      <p:sp>
        <p:nvSpPr>
          <p:cNvPr id="18" name="object 18"/>
          <p:cNvSpPr/>
          <p:nvPr/>
        </p:nvSpPr>
        <p:spPr>
          <a:xfrm>
            <a:off x="5536819" y="3847587"/>
            <a:ext cx="1604010" cy="2506345"/>
          </a:xfrm>
          <a:custGeom>
            <a:avLst/>
            <a:gdLst/>
            <a:ahLst/>
            <a:cxnLst/>
            <a:rect l="l" t="t" r="r" b="b"/>
            <a:pathLst>
              <a:path w="1604009" h="2506345">
                <a:moveTo>
                  <a:pt x="142933" y="0"/>
                </a:moveTo>
                <a:lnTo>
                  <a:pt x="95537" y="983"/>
                </a:lnTo>
                <a:lnTo>
                  <a:pt x="47884" y="3518"/>
                </a:lnTo>
                <a:lnTo>
                  <a:pt x="0" y="7624"/>
                </a:lnTo>
                <a:lnTo>
                  <a:pt x="14731" y="152404"/>
                </a:lnTo>
                <a:lnTo>
                  <a:pt x="64627" y="148274"/>
                </a:lnTo>
                <a:lnTo>
                  <a:pt x="114458" y="146057"/>
                </a:lnTo>
                <a:lnTo>
                  <a:pt x="164174" y="145735"/>
                </a:lnTo>
                <a:lnTo>
                  <a:pt x="213726" y="147294"/>
                </a:lnTo>
                <a:lnTo>
                  <a:pt x="263061" y="150716"/>
                </a:lnTo>
                <a:lnTo>
                  <a:pt x="312131" y="155985"/>
                </a:lnTo>
                <a:lnTo>
                  <a:pt x="360885" y="163086"/>
                </a:lnTo>
                <a:lnTo>
                  <a:pt x="409273" y="172001"/>
                </a:lnTo>
                <a:lnTo>
                  <a:pt x="457244" y="182715"/>
                </a:lnTo>
                <a:lnTo>
                  <a:pt x="504748" y="195212"/>
                </a:lnTo>
                <a:lnTo>
                  <a:pt x="551735" y="209475"/>
                </a:lnTo>
                <a:lnTo>
                  <a:pt x="598154" y="225487"/>
                </a:lnTo>
                <a:lnTo>
                  <a:pt x="643956" y="243234"/>
                </a:lnTo>
                <a:lnTo>
                  <a:pt x="689089" y="262698"/>
                </a:lnTo>
                <a:lnTo>
                  <a:pt x="733504" y="283863"/>
                </a:lnTo>
                <a:lnTo>
                  <a:pt x="777150" y="306712"/>
                </a:lnTo>
                <a:lnTo>
                  <a:pt x="819977" y="331231"/>
                </a:lnTo>
                <a:lnTo>
                  <a:pt x="861934" y="357402"/>
                </a:lnTo>
                <a:lnTo>
                  <a:pt x="902972" y="385209"/>
                </a:lnTo>
                <a:lnTo>
                  <a:pt x="943039" y="414637"/>
                </a:lnTo>
                <a:lnTo>
                  <a:pt x="982087" y="445668"/>
                </a:lnTo>
                <a:lnTo>
                  <a:pt x="1020063" y="478286"/>
                </a:lnTo>
                <a:lnTo>
                  <a:pt x="1055333" y="510907"/>
                </a:lnTo>
                <a:lnTo>
                  <a:pt x="1089140" y="544513"/>
                </a:lnTo>
                <a:lnTo>
                  <a:pt x="1121482" y="579062"/>
                </a:lnTo>
                <a:lnTo>
                  <a:pt x="1152356" y="614513"/>
                </a:lnTo>
                <a:lnTo>
                  <a:pt x="1181760" y="650823"/>
                </a:lnTo>
                <a:lnTo>
                  <a:pt x="1209692" y="687952"/>
                </a:lnTo>
                <a:lnTo>
                  <a:pt x="1236150" y="725857"/>
                </a:lnTo>
                <a:lnTo>
                  <a:pt x="1261130" y="764496"/>
                </a:lnTo>
                <a:lnTo>
                  <a:pt x="1284631" y="803827"/>
                </a:lnTo>
                <a:lnTo>
                  <a:pt x="1306650" y="843810"/>
                </a:lnTo>
                <a:lnTo>
                  <a:pt x="1327185" y="884401"/>
                </a:lnTo>
                <a:lnTo>
                  <a:pt x="1346234" y="925560"/>
                </a:lnTo>
                <a:lnTo>
                  <a:pt x="1363793" y="967243"/>
                </a:lnTo>
                <a:lnTo>
                  <a:pt x="1379861" y="1009411"/>
                </a:lnTo>
                <a:lnTo>
                  <a:pt x="1394436" y="1052019"/>
                </a:lnTo>
                <a:lnTo>
                  <a:pt x="1407515" y="1095028"/>
                </a:lnTo>
                <a:lnTo>
                  <a:pt x="1419095" y="1138395"/>
                </a:lnTo>
                <a:lnTo>
                  <a:pt x="1429174" y="1182078"/>
                </a:lnTo>
                <a:lnTo>
                  <a:pt x="1437750" y="1226036"/>
                </a:lnTo>
                <a:lnTo>
                  <a:pt x="1444821" y="1270226"/>
                </a:lnTo>
                <a:lnTo>
                  <a:pt x="1450384" y="1314607"/>
                </a:lnTo>
                <a:lnTo>
                  <a:pt x="1454437" y="1359137"/>
                </a:lnTo>
                <a:lnTo>
                  <a:pt x="1456976" y="1403774"/>
                </a:lnTo>
                <a:lnTo>
                  <a:pt x="1458001" y="1448477"/>
                </a:lnTo>
                <a:lnTo>
                  <a:pt x="1457509" y="1493203"/>
                </a:lnTo>
                <a:lnTo>
                  <a:pt x="1455497" y="1537911"/>
                </a:lnTo>
                <a:lnTo>
                  <a:pt x="1451962" y="1582559"/>
                </a:lnTo>
                <a:lnTo>
                  <a:pt x="1446903" y="1627106"/>
                </a:lnTo>
                <a:lnTo>
                  <a:pt x="1440317" y="1671508"/>
                </a:lnTo>
                <a:lnTo>
                  <a:pt x="1432202" y="1715725"/>
                </a:lnTo>
                <a:lnTo>
                  <a:pt x="1422555" y="1759715"/>
                </a:lnTo>
                <a:lnTo>
                  <a:pt x="1411374" y="1803436"/>
                </a:lnTo>
                <a:lnTo>
                  <a:pt x="1398657" y="1846846"/>
                </a:lnTo>
                <a:lnTo>
                  <a:pt x="1384401" y="1889903"/>
                </a:lnTo>
                <a:lnTo>
                  <a:pt x="1368604" y="1932565"/>
                </a:lnTo>
                <a:lnTo>
                  <a:pt x="1351263" y="1974792"/>
                </a:lnTo>
                <a:lnTo>
                  <a:pt x="1332377" y="2016540"/>
                </a:lnTo>
                <a:lnTo>
                  <a:pt x="1311942" y="2057768"/>
                </a:lnTo>
                <a:lnTo>
                  <a:pt x="1289956" y="2098434"/>
                </a:lnTo>
                <a:lnTo>
                  <a:pt x="1266418" y="2138497"/>
                </a:lnTo>
                <a:lnTo>
                  <a:pt x="1241324" y="2177915"/>
                </a:lnTo>
                <a:lnTo>
                  <a:pt x="1214672" y="2216645"/>
                </a:lnTo>
                <a:lnTo>
                  <a:pt x="1186460" y="2254647"/>
                </a:lnTo>
                <a:lnTo>
                  <a:pt x="1156686" y="2291877"/>
                </a:lnTo>
                <a:lnTo>
                  <a:pt x="1125347" y="2328295"/>
                </a:lnTo>
                <a:lnTo>
                  <a:pt x="1059433" y="2257505"/>
                </a:lnTo>
                <a:lnTo>
                  <a:pt x="1090929" y="2467513"/>
                </a:lnTo>
                <a:lnTo>
                  <a:pt x="1291081" y="2505981"/>
                </a:lnTo>
                <a:lnTo>
                  <a:pt x="1225041" y="2435178"/>
                </a:lnTo>
                <a:lnTo>
                  <a:pt x="1257727" y="2397973"/>
                </a:lnTo>
                <a:lnTo>
                  <a:pt x="1289025" y="2359811"/>
                </a:lnTo>
                <a:lnTo>
                  <a:pt x="1318921" y="2320730"/>
                </a:lnTo>
                <a:lnTo>
                  <a:pt x="1347404" y="2280771"/>
                </a:lnTo>
                <a:lnTo>
                  <a:pt x="1374460" y="2239971"/>
                </a:lnTo>
                <a:lnTo>
                  <a:pt x="1400075" y="2198372"/>
                </a:lnTo>
                <a:lnTo>
                  <a:pt x="1424238" y="2156012"/>
                </a:lnTo>
                <a:lnTo>
                  <a:pt x="1446935" y="2112930"/>
                </a:lnTo>
                <a:lnTo>
                  <a:pt x="1468154" y="2069166"/>
                </a:lnTo>
                <a:lnTo>
                  <a:pt x="1487881" y="2024759"/>
                </a:lnTo>
                <a:lnTo>
                  <a:pt x="1506103" y="1979748"/>
                </a:lnTo>
                <a:lnTo>
                  <a:pt x="1522808" y="1934173"/>
                </a:lnTo>
                <a:lnTo>
                  <a:pt x="1537983" y="1888073"/>
                </a:lnTo>
                <a:lnTo>
                  <a:pt x="1551614" y="1841487"/>
                </a:lnTo>
                <a:lnTo>
                  <a:pt x="1563690" y="1794455"/>
                </a:lnTo>
                <a:lnTo>
                  <a:pt x="1574196" y="1747015"/>
                </a:lnTo>
                <a:lnTo>
                  <a:pt x="1583120" y="1699208"/>
                </a:lnTo>
                <a:lnTo>
                  <a:pt x="1590449" y="1651073"/>
                </a:lnTo>
                <a:lnTo>
                  <a:pt x="1596170" y="1602648"/>
                </a:lnTo>
                <a:lnTo>
                  <a:pt x="1600271" y="1553974"/>
                </a:lnTo>
                <a:lnTo>
                  <a:pt x="1602737" y="1505089"/>
                </a:lnTo>
                <a:lnTo>
                  <a:pt x="1603557" y="1456033"/>
                </a:lnTo>
                <a:lnTo>
                  <a:pt x="1602718" y="1406845"/>
                </a:lnTo>
                <a:lnTo>
                  <a:pt x="1600206" y="1357565"/>
                </a:lnTo>
                <a:lnTo>
                  <a:pt x="1596008" y="1308231"/>
                </a:lnTo>
                <a:lnTo>
                  <a:pt x="1590361" y="1260498"/>
                </a:lnTo>
                <a:lnTo>
                  <a:pt x="1583221" y="1213308"/>
                </a:lnTo>
                <a:lnTo>
                  <a:pt x="1574613" y="1166683"/>
                </a:lnTo>
                <a:lnTo>
                  <a:pt x="1564565" y="1120646"/>
                </a:lnTo>
                <a:lnTo>
                  <a:pt x="1553103" y="1075216"/>
                </a:lnTo>
                <a:lnTo>
                  <a:pt x="1540253" y="1030416"/>
                </a:lnTo>
                <a:lnTo>
                  <a:pt x="1526042" y="986267"/>
                </a:lnTo>
                <a:lnTo>
                  <a:pt x="1510495" y="942790"/>
                </a:lnTo>
                <a:lnTo>
                  <a:pt x="1493639" y="900007"/>
                </a:lnTo>
                <a:lnTo>
                  <a:pt x="1475500" y="857939"/>
                </a:lnTo>
                <a:lnTo>
                  <a:pt x="1456104" y="816608"/>
                </a:lnTo>
                <a:lnTo>
                  <a:pt x="1435479" y="776035"/>
                </a:lnTo>
                <a:lnTo>
                  <a:pt x="1413650" y="736241"/>
                </a:lnTo>
                <a:lnTo>
                  <a:pt x="1390643" y="697248"/>
                </a:lnTo>
                <a:lnTo>
                  <a:pt x="1366485" y="659078"/>
                </a:lnTo>
                <a:lnTo>
                  <a:pt x="1341202" y="621751"/>
                </a:lnTo>
                <a:lnTo>
                  <a:pt x="1314820" y="585290"/>
                </a:lnTo>
                <a:lnTo>
                  <a:pt x="1287366" y="549715"/>
                </a:lnTo>
                <a:lnTo>
                  <a:pt x="1258866" y="515048"/>
                </a:lnTo>
                <a:lnTo>
                  <a:pt x="1229346" y="481311"/>
                </a:lnTo>
                <a:lnTo>
                  <a:pt x="1198833" y="448524"/>
                </a:lnTo>
                <a:lnTo>
                  <a:pt x="1167352" y="416710"/>
                </a:lnTo>
                <a:lnTo>
                  <a:pt x="1134931" y="385889"/>
                </a:lnTo>
                <a:lnTo>
                  <a:pt x="1101595" y="356084"/>
                </a:lnTo>
                <a:lnTo>
                  <a:pt x="1067371" y="327315"/>
                </a:lnTo>
                <a:lnTo>
                  <a:pt x="1032285" y="299604"/>
                </a:lnTo>
                <a:lnTo>
                  <a:pt x="996363" y="272972"/>
                </a:lnTo>
                <a:lnTo>
                  <a:pt x="959632" y="247442"/>
                </a:lnTo>
                <a:lnTo>
                  <a:pt x="922117" y="223033"/>
                </a:lnTo>
                <a:lnTo>
                  <a:pt x="883846" y="199768"/>
                </a:lnTo>
                <a:lnTo>
                  <a:pt x="844845" y="177668"/>
                </a:lnTo>
                <a:lnTo>
                  <a:pt x="805139" y="156755"/>
                </a:lnTo>
                <a:lnTo>
                  <a:pt x="764755" y="137049"/>
                </a:lnTo>
                <a:lnTo>
                  <a:pt x="723720" y="118573"/>
                </a:lnTo>
                <a:lnTo>
                  <a:pt x="682060" y="101348"/>
                </a:lnTo>
                <a:lnTo>
                  <a:pt x="639800" y="85395"/>
                </a:lnTo>
                <a:lnTo>
                  <a:pt x="596968" y="70735"/>
                </a:lnTo>
                <a:lnTo>
                  <a:pt x="553589" y="57390"/>
                </a:lnTo>
                <a:lnTo>
                  <a:pt x="509691" y="45382"/>
                </a:lnTo>
                <a:lnTo>
                  <a:pt x="465298" y="34732"/>
                </a:lnTo>
                <a:lnTo>
                  <a:pt x="420438" y="25461"/>
                </a:lnTo>
                <a:lnTo>
                  <a:pt x="375137" y="17591"/>
                </a:lnTo>
                <a:lnTo>
                  <a:pt x="329421" y="11143"/>
                </a:lnTo>
                <a:lnTo>
                  <a:pt x="283316" y="6138"/>
                </a:lnTo>
                <a:lnTo>
                  <a:pt x="236849" y="2598"/>
                </a:lnTo>
                <a:lnTo>
                  <a:pt x="190046" y="545"/>
                </a:lnTo>
                <a:lnTo>
                  <a:pt x="142933" y="0"/>
                </a:lnTo>
                <a:close/>
              </a:path>
            </a:pathLst>
          </a:custGeom>
          <a:solidFill>
            <a:srgbClr val="5DCEA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598673" y="2337689"/>
            <a:ext cx="1443355" cy="2149475"/>
            <a:chOff x="2598673" y="2337689"/>
            <a:chExt cx="1443355" cy="2149475"/>
          </a:xfrm>
        </p:grpSpPr>
        <p:sp>
          <p:nvSpPr>
            <p:cNvPr id="20" name="object 20"/>
            <p:cNvSpPr/>
            <p:nvPr/>
          </p:nvSpPr>
          <p:spPr>
            <a:xfrm>
              <a:off x="2598673" y="3330194"/>
              <a:ext cx="779145" cy="1156970"/>
            </a:xfrm>
            <a:custGeom>
              <a:avLst/>
              <a:gdLst/>
              <a:ahLst/>
              <a:cxnLst/>
              <a:rect l="l" t="t" r="r" b="b"/>
              <a:pathLst>
                <a:path w="779145" h="1156970">
                  <a:moveTo>
                    <a:pt x="722502" y="0"/>
                  </a:moveTo>
                  <a:lnTo>
                    <a:pt x="678325" y="19706"/>
                  </a:lnTo>
                  <a:lnTo>
                    <a:pt x="635434" y="41284"/>
                  </a:lnTo>
                  <a:lnTo>
                    <a:pt x="593866" y="64669"/>
                  </a:lnTo>
                  <a:lnTo>
                    <a:pt x="553660" y="89800"/>
                  </a:lnTo>
                  <a:lnTo>
                    <a:pt x="514852" y="116613"/>
                  </a:lnTo>
                  <a:lnTo>
                    <a:pt x="477479" y="145046"/>
                  </a:lnTo>
                  <a:lnTo>
                    <a:pt x="441580" y="175037"/>
                  </a:lnTo>
                  <a:lnTo>
                    <a:pt x="407192" y="206523"/>
                  </a:lnTo>
                  <a:lnTo>
                    <a:pt x="374352" y="239441"/>
                  </a:lnTo>
                  <a:lnTo>
                    <a:pt x="343097" y="273728"/>
                  </a:lnTo>
                  <a:lnTo>
                    <a:pt x="313465" y="309323"/>
                  </a:lnTo>
                  <a:lnTo>
                    <a:pt x="285493" y="346162"/>
                  </a:lnTo>
                  <a:lnTo>
                    <a:pt x="259219" y="384183"/>
                  </a:lnTo>
                  <a:lnTo>
                    <a:pt x="234680" y="423322"/>
                  </a:lnTo>
                  <a:lnTo>
                    <a:pt x="211913" y="463518"/>
                  </a:lnTo>
                  <a:lnTo>
                    <a:pt x="190955" y="504709"/>
                  </a:lnTo>
                  <a:lnTo>
                    <a:pt x="171845" y="546830"/>
                  </a:lnTo>
                  <a:lnTo>
                    <a:pt x="154619" y="589820"/>
                  </a:lnTo>
                  <a:lnTo>
                    <a:pt x="139316" y="633616"/>
                  </a:lnTo>
                  <a:lnTo>
                    <a:pt x="125971" y="678155"/>
                  </a:lnTo>
                  <a:lnTo>
                    <a:pt x="114623" y="723376"/>
                  </a:lnTo>
                  <a:lnTo>
                    <a:pt x="105309" y="769214"/>
                  </a:lnTo>
                  <a:lnTo>
                    <a:pt x="98066" y="815608"/>
                  </a:lnTo>
                  <a:lnTo>
                    <a:pt x="92933" y="862495"/>
                  </a:lnTo>
                  <a:lnTo>
                    <a:pt x="89945" y="909812"/>
                  </a:lnTo>
                  <a:lnTo>
                    <a:pt x="89141" y="957496"/>
                  </a:lnTo>
                  <a:lnTo>
                    <a:pt x="90558" y="1005486"/>
                  </a:lnTo>
                  <a:lnTo>
                    <a:pt x="94233" y="1053718"/>
                  </a:lnTo>
                  <a:lnTo>
                    <a:pt x="0" y="1074419"/>
                  </a:lnTo>
                  <a:lnTo>
                    <a:pt x="184150" y="1156461"/>
                  </a:lnTo>
                  <a:lnTo>
                    <a:pt x="331850" y="1001775"/>
                  </a:lnTo>
                  <a:lnTo>
                    <a:pt x="237617" y="1022349"/>
                  </a:lnTo>
                  <a:lnTo>
                    <a:pt x="235027" y="972687"/>
                  </a:lnTo>
                  <a:lnTo>
                    <a:pt x="235204" y="923385"/>
                  </a:lnTo>
                  <a:lnTo>
                    <a:pt x="238092" y="874535"/>
                  </a:lnTo>
                  <a:lnTo>
                    <a:pt x="243635" y="826228"/>
                  </a:lnTo>
                  <a:lnTo>
                    <a:pt x="251777" y="778559"/>
                  </a:lnTo>
                  <a:lnTo>
                    <a:pt x="262462" y="731617"/>
                  </a:lnTo>
                  <a:lnTo>
                    <a:pt x="275634" y="685495"/>
                  </a:lnTo>
                  <a:lnTo>
                    <a:pt x="291236" y="640286"/>
                  </a:lnTo>
                  <a:lnTo>
                    <a:pt x="309212" y="596082"/>
                  </a:lnTo>
                  <a:lnTo>
                    <a:pt x="329506" y="552974"/>
                  </a:lnTo>
                  <a:lnTo>
                    <a:pt x="352063" y="511054"/>
                  </a:lnTo>
                  <a:lnTo>
                    <a:pt x="376826" y="470415"/>
                  </a:lnTo>
                  <a:lnTo>
                    <a:pt x="403738" y="431149"/>
                  </a:lnTo>
                  <a:lnTo>
                    <a:pt x="432745" y="393347"/>
                  </a:lnTo>
                  <a:lnTo>
                    <a:pt x="463789" y="357103"/>
                  </a:lnTo>
                  <a:lnTo>
                    <a:pt x="496814" y="322507"/>
                  </a:lnTo>
                  <a:lnTo>
                    <a:pt x="531765" y="289652"/>
                  </a:lnTo>
                  <a:lnTo>
                    <a:pt x="568586" y="258630"/>
                  </a:lnTo>
                  <a:lnTo>
                    <a:pt x="607219" y="229534"/>
                  </a:lnTo>
                  <a:lnTo>
                    <a:pt x="647610" y="202454"/>
                  </a:lnTo>
                  <a:lnTo>
                    <a:pt x="689702" y="177483"/>
                  </a:lnTo>
                  <a:lnTo>
                    <a:pt x="733438" y="154714"/>
                  </a:lnTo>
                  <a:lnTo>
                    <a:pt x="778763" y="134238"/>
                  </a:lnTo>
                  <a:lnTo>
                    <a:pt x="722502" y="0"/>
                  </a:lnTo>
                  <a:close/>
                </a:path>
              </a:pathLst>
            </a:custGeom>
            <a:solidFill>
              <a:srgbClr val="85E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88520" y="2337689"/>
              <a:ext cx="453390" cy="921385"/>
            </a:xfrm>
            <a:custGeom>
              <a:avLst/>
              <a:gdLst/>
              <a:ahLst/>
              <a:cxnLst/>
              <a:rect l="l" t="t" r="r" b="b"/>
              <a:pathLst>
                <a:path w="453389" h="921385">
                  <a:moveTo>
                    <a:pt x="228082" y="0"/>
                  </a:moveTo>
                  <a:lnTo>
                    <a:pt x="292217" y="72262"/>
                  </a:lnTo>
                  <a:lnTo>
                    <a:pt x="259912" y="109288"/>
                  </a:lnTo>
                  <a:lnTo>
                    <a:pt x="229385" y="147530"/>
                  </a:lnTo>
                  <a:lnTo>
                    <a:pt x="200659" y="186924"/>
                  </a:lnTo>
                  <a:lnTo>
                    <a:pt x="173756" y="227405"/>
                  </a:lnTo>
                  <a:lnTo>
                    <a:pt x="148697" y="268909"/>
                  </a:lnTo>
                  <a:lnTo>
                    <a:pt x="125506" y="311371"/>
                  </a:lnTo>
                  <a:lnTo>
                    <a:pt x="104204" y="354726"/>
                  </a:lnTo>
                  <a:lnTo>
                    <a:pt x="84815" y="398910"/>
                  </a:lnTo>
                  <a:lnTo>
                    <a:pt x="67359" y="443857"/>
                  </a:lnTo>
                  <a:lnTo>
                    <a:pt x="51859" y="489504"/>
                  </a:lnTo>
                  <a:lnTo>
                    <a:pt x="38338" y="535786"/>
                  </a:lnTo>
                  <a:lnTo>
                    <a:pt x="26817" y="582638"/>
                  </a:lnTo>
                  <a:lnTo>
                    <a:pt x="17319" y="629995"/>
                  </a:lnTo>
                  <a:lnTo>
                    <a:pt x="9866" y="677793"/>
                  </a:lnTo>
                  <a:lnTo>
                    <a:pt x="4480" y="725967"/>
                  </a:lnTo>
                  <a:lnTo>
                    <a:pt x="1184" y="774453"/>
                  </a:lnTo>
                  <a:lnTo>
                    <a:pt x="0" y="823185"/>
                  </a:lnTo>
                  <a:lnTo>
                    <a:pt x="949" y="872099"/>
                  </a:lnTo>
                  <a:lnTo>
                    <a:pt x="4054" y="921131"/>
                  </a:lnTo>
                  <a:lnTo>
                    <a:pt x="149088" y="908685"/>
                  </a:lnTo>
                  <a:lnTo>
                    <a:pt x="146126" y="859076"/>
                  </a:lnTo>
                  <a:lnTo>
                    <a:pt x="145698" y="809607"/>
                  </a:lnTo>
                  <a:lnTo>
                    <a:pt x="147773" y="760369"/>
                  </a:lnTo>
                  <a:lnTo>
                    <a:pt x="152323" y="711450"/>
                  </a:lnTo>
                  <a:lnTo>
                    <a:pt x="159318" y="662940"/>
                  </a:lnTo>
                  <a:lnTo>
                    <a:pt x="168729" y="614929"/>
                  </a:lnTo>
                  <a:lnTo>
                    <a:pt x="180527" y="567507"/>
                  </a:lnTo>
                  <a:lnTo>
                    <a:pt x="194681" y="520763"/>
                  </a:lnTo>
                  <a:lnTo>
                    <a:pt x="211164" y="474787"/>
                  </a:lnTo>
                  <a:lnTo>
                    <a:pt x="229944" y="429669"/>
                  </a:lnTo>
                  <a:lnTo>
                    <a:pt x="250994" y="385498"/>
                  </a:lnTo>
                  <a:lnTo>
                    <a:pt x="274283" y="342364"/>
                  </a:lnTo>
                  <a:lnTo>
                    <a:pt x="299782" y="300356"/>
                  </a:lnTo>
                  <a:lnTo>
                    <a:pt x="327461" y="259565"/>
                  </a:lnTo>
                  <a:lnTo>
                    <a:pt x="357292" y="220080"/>
                  </a:lnTo>
                  <a:lnTo>
                    <a:pt x="389245" y="181990"/>
                  </a:lnTo>
                  <a:lnTo>
                    <a:pt x="453253" y="254253"/>
                  </a:lnTo>
                  <a:lnTo>
                    <a:pt x="425821" y="42672"/>
                  </a:lnTo>
                  <a:lnTo>
                    <a:pt x="228082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983" y="1011936"/>
            <a:ext cx="2407157" cy="7520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8509" y="420699"/>
            <a:ext cx="1723389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/>
              <a:t>Попит</a:t>
            </a:r>
            <a:endParaRPr sz="4600"/>
          </a:p>
        </p:txBody>
      </p:sp>
      <p:grpSp>
        <p:nvGrpSpPr>
          <p:cNvPr id="4" name="object 4"/>
          <p:cNvGrpSpPr/>
          <p:nvPr/>
        </p:nvGrpSpPr>
        <p:grpSpPr>
          <a:xfrm>
            <a:off x="824483" y="2843783"/>
            <a:ext cx="2482215" cy="755650"/>
            <a:chOff x="824483" y="2843783"/>
            <a:chExt cx="2482215" cy="7556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83" y="2843783"/>
              <a:ext cx="616458" cy="7551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463" y="2924555"/>
              <a:ext cx="2260854" cy="6210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4229" y="1138250"/>
            <a:ext cx="7666355" cy="2234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54"/>
              </a:lnSpc>
              <a:spcBef>
                <a:spcPts val="105"/>
              </a:spcBef>
            </a:pPr>
            <a:r>
              <a:rPr sz="28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платоспроможна</a:t>
            </a:r>
            <a:r>
              <a:rPr sz="22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потреба</a:t>
            </a:r>
            <a:r>
              <a:rPr sz="22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у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товарі</a:t>
            </a:r>
            <a:r>
              <a:rPr sz="22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(послузі)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споживача</a:t>
            </a:r>
            <a:endParaRPr sz="2200">
              <a:latin typeface="Trebuchet MS"/>
              <a:cs typeface="Trebuchet MS"/>
            </a:endParaRPr>
          </a:p>
          <a:p>
            <a:pPr marL="195580">
              <a:lnSpc>
                <a:spcPts val="2575"/>
              </a:lnSpc>
            </a:pP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при</a:t>
            </a:r>
            <a:r>
              <a:rPr sz="2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реальному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рівні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ціни</a:t>
            </a:r>
            <a:endParaRPr sz="2200">
              <a:latin typeface="Trebuchet MS"/>
              <a:cs typeface="Trebuchet MS"/>
            </a:endParaRPr>
          </a:p>
          <a:p>
            <a:pPr marL="195580" marR="5080" indent="-182880">
              <a:lnSpc>
                <a:spcPct val="95300"/>
              </a:lnSpc>
              <a:spcBef>
                <a:spcPts val="340"/>
              </a:spcBef>
            </a:pPr>
            <a:r>
              <a:rPr sz="28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кількість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товару</a:t>
            </a:r>
            <a:r>
              <a:rPr sz="22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(послуг),</a:t>
            </a:r>
            <a:r>
              <a:rPr sz="22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яку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споживачі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готові</a:t>
            </a:r>
            <a:r>
              <a:rPr sz="22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sz="2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sz="2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змозі </a:t>
            </a:r>
            <a:r>
              <a:rPr sz="2200" spc="-6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купити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за</a:t>
            </a:r>
            <a:r>
              <a:rPr sz="2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певною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ціною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протягом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певного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періоду</a:t>
            </a:r>
            <a:r>
              <a:rPr sz="22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часу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850" spc="1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200" b="1" spc="10" dirty="0">
                <a:solidFill>
                  <a:srgbClr val="FF0000"/>
                </a:solidFill>
                <a:latin typeface="Trebuchet MS"/>
                <a:cs typeface="Trebuchet MS"/>
              </a:rPr>
              <a:t>Закон</a:t>
            </a:r>
            <a:r>
              <a:rPr sz="2200" b="1" spc="-5" dirty="0">
                <a:solidFill>
                  <a:srgbClr val="FF0000"/>
                </a:solidFill>
                <a:latin typeface="Trebuchet MS"/>
                <a:cs typeface="Trebuchet MS"/>
              </a:rPr>
              <a:t> попиту</a:t>
            </a:r>
            <a:r>
              <a:rPr sz="2200" b="1" spc="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зворотна</a:t>
            </a:r>
            <a:r>
              <a:rPr sz="22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залежність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між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ціною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7109" y="3330702"/>
            <a:ext cx="24199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величиною</a:t>
            </a:r>
            <a:r>
              <a:rPr sz="22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попиту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09472" y="4177284"/>
            <a:ext cx="2757170" cy="1960245"/>
            <a:chOff x="1109472" y="4177284"/>
            <a:chExt cx="2757170" cy="1960245"/>
          </a:xfrm>
        </p:grpSpPr>
        <p:sp>
          <p:nvSpPr>
            <p:cNvPr id="10" name="object 10"/>
            <p:cNvSpPr/>
            <p:nvPr/>
          </p:nvSpPr>
          <p:spPr>
            <a:xfrm>
              <a:off x="1170711" y="4994275"/>
              <a:ext cx="2633980" cy="326390"/>
            </a:xfrm>
            <a:custGeom>
              <a:avLst/>
              <a:gdLst/>
              <a:ahLst/>
              <a:cxnLst/>
              <a:rect l="l" t="t" r="r" b="b"/>
              <a:pathLst>
                <a:path w="2633979" h="326389">
                  <a:moveTo>
                    <a:pt x="2624937" y="0"/>
                  </a:moveTo>
                  <a:lnTo>
                    <a:pt x="0" y="229616"/>
                  </a:lnTo>
                  <a:lnTo>
                    <a:pt x="8420" y="325881"/>
                  </a:lnTo>
                  <a:lnTo>
                    <a:pt x="2633446" y="96138"/>
                  </a:lnTo>
                  <a:lnTo>
                    <a:pt x="2624937" y="0"/>
                  </a:lnTo>
                  <a:close/>
                </a:path>
              </a:pathLst>
            </a:custGeom>
            <a:solidFill>
              <a:srgbClr val="D2EC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0711" y="4994275"/>
              <a:ext cx="2633980" cy="326390"/>
            </a:xfrm>
            <a:custGeom>
              <a:avLst/>
              <a:gdLst/>
              <a:ahLst/>
              <a:cxnLst/>
              <a:rect l="l" t="t" r="r" b="b"/>
              <a:pathLst>
                <a:path w="2633979" h="326389">
                  <a:moveTo>
                    <a:pt x="0" y="229616"/>
                  </a:moveTo>
                  <a:lnTo>
                    <a:pt x="2624937" y="0"/>
                  </a:lnTo>
                  <a:lnTo>
                    <a:pt x="2633446" y="96138"/>
                  </a:lnTo>
                  <a:lnTo>
                    <a:pt x="8420" y="325881"/>
                  </a:lnTo>
                  <a:lnTo>
                    <a:pt x="0" y="229616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7092" y="4184904"/>
              <a:ext cx="1082040" cy="864235"/>
            </a:xfrm>
            <a:custGeom>
              <a:avLst/>
              <a:gdLst/>
              <a:ahLst/>
              <a:cxnLst/>
              <a:rect l="l" t="t" r="r" b="b"/>
              <a:pathLst>
                <a:path w="1082039" h="864235">
                  <a:moveTo>
                    <a:pt x="811530" y="0"/>
                  </a:moveTo>
                  <a:lnTo>
                    <a:pt x="270510" y="0"/>
                  </a:lnTo>
                  <a:lnTo>
                    <a:pt x="270510" y="432054"/>
                  </a:lnTo>
                  <a:lnTo>
                    <a:pt x="0" y="432054"/>
                  </a:lnTo>
                  <a:lnTo>
                    <a:pt x="541020" y="864108"/>
                  </a:lnTo>
                  <a:lnTo>
                    <a:pt x="1082040" y="432054"/>
                  </a:lnTo>
                  <a:lnTo>
                    <a:pt x="811530" y="432054"/>
                  </a:lnTo>
                  <a:lnTo>
                    <a:pt x="811530" y="0"/>
                  </a:lnTo>
                  <a:close/>
                </a:path>
              </a:pathLst>
            </a:custGeom>
            <a:solidFill>
              <a:srgbClr val="5DC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7092" y="4184904"/>
              <a:ext cx="1082040" cy="864235"/>
            </a:xfrm>
            <a:custGeom>
              <a:avLst/>
              <a:gdLst/>
              <a:ahLst/>
              <a:cxnLst/>
              <a:rect l="l" t="t" r="r" b="b"/>
              <a:pathLst>
                <a:path w="1082039" h="864235">
                  <a:moveTo>
                    <a:pt x="0" y="432054"/>
                  </a:moveTo>
                  <a:lnTo>
                    <a:pt x="270510" y="432054"/>
                  </a:lnTo>
                  <a:lnTo>
                    <a:pt x="270510" y="0"/>
                  </a:lnTo>
                  <a:lnTo>
                    <a:pt x="811530" y="0"/>
                  </a:lnTo>
                  <a:lnTo>
                    <a:pt x="811530" y="432054"/>
                  </a:lnTo>
                  <a:lnTo>
                    <a:pt x="1082040" y="432054"/>
                  </a:lnTo>
                  <a:lnTo>
                    <a:pt x="541020" y="864108"/>
                  </a:lnTo>
                  <a:lnTo>
                    <a:pt x="0" y="43205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6727" y="5265420"/>
              <a:ext cx="1082040" cy="864235"/>
            </a:xfrm>
            <a:custGeom>
              <a:avLst/>
              <a:gdLst/>
              <a:ahLst/>
              <a:cxnLst/>
              <a:rect l="l" t="t" r="r" b="b"/>
              <a:pathLst>
                <a:path w="1082039" h="864235">
                  <a:moveTo>
                    <a:pt x="541020" y="0"/>
                  </a:moveTo>
                  <a:lnTo>
                    <a:pt x="0" y="432053"/>
                  </a:lnTo>
                  <a:lnTo>
                    <a:pt x="270510" y="432053"/>
                  </a:lnTo>
                  <a:lnTo>
                    <a:pt x="270510" y="864107"/>
                  </a:lnTo>
                  <a:lnTo>
                    <a:pt x="811530" y="864107"/>
                  </a:lnTo>
                  <a:lnTo>
                    <a:pt x="811530" y="432053"/>
                  </a:lnTo>
                  <a:lnTo>
                    <a:pt x="1082039" y="432053"/>
                  </a:lnTo>
                  <a:lnTo>
                    <a:pt x="541020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76727" y="5265420"/>
              <a:ext cx="1082040" cy="864235"/>
            </a:xfrm>
            <a:custGeom>
              <a:avLst/>
              <a:gdLst/>
              <a:ahLst/>
              <a:cxnLst/>
              <a:rect l="l" t="t" r="r" b="b"/>
              <a:pathLst>
                <a:path w="1082039" h="864235">
                  <a:moveTo>
                    <a:pt x="0" y="432053"/>
                  </a:moveTo>
                  <a:lnTo>
                    <a:pt x="541020" y="0"/>
                  </a:lnTo>
                  <a:lnTo>
                    <a:pt x="1082039" y="432053"/>
                  </a:lnTo>
                  <a:lnTo>
                    <a:pt x="811530" y="432053"/>
                  </a:lnTo>
                  <a:lnTo>
                    <a:pt x="811530" y="864107"/>
                  </a:lnTo>
                  <a:lnTo>
                    <a:pt x="270510" y="864107"/>
                  </a:lnTo>
                  <a:lnTo>
                    <a:pt x="270510" y="432053"/>
                  </a:lnTo>
                  <a:lnTo>
                    <a:pt x="0" y="43205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757297" y="4306316"/>
            <a:ext cx="8331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п</a:t>
            </a:r>
            <a:r>
              <a:rPr sz="2400" spc="-10" dirty="0">
                <a:latin typeface="Trebuchet MS"/>
                <a:cs typeface="Trebuchet MS"/>
              </a:rPr>
              <a:t>о</a:t>
            </a:r>
            <a:r>
              <a:rPr sz="2400" dirty="0">
                <a:latin typeface="Trebuchet MS"/>
                <a:cs typeface="Trebuchet MS"/>
              </a:rPr>
              <a:t>п</a:t>
            </a:r>
            <a:r>
              <a:rPr sz="2400" spc="-10" dirty="0">
                <a:latin typeface="Trebuchet MS"/>
                <a:cs typeface="Trebuchet MS"/>
              </a:rPr>
              <a:t>и</a:t>
            </a:r>
            <a:r>
              <a:rPr sz="2400" dirty="0">
                <a:latin typeface="Trebuchet MS"/>
                <a:cs typeface="Trebuchet MS"/>
              </a:rPr>
              <a:t>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98853" y="5559653"/>
            <a:ext cx="606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ціна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57541" y="6236309"/>
            <a:ext cx="529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По</a:t>
            </a:r>
            <a:r>
              <a:rPr sz="1400" spc="-20" dirty="0">
                <a:latin typeface="Microsoft Sans Serif"/>
                <a:cs typeface="Microsoft Sans Serif"/>
              </a:rPr>
              <a:t>п</a:t>
            </a:r>
            <a:r>
              <a:rPr sz="1400" spc="-5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т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30596" y="3639311"/>
            <a:ext cx="2786380" cy="2573020"/>
            <a:chOff x="5530596" y="3639311"/>
            <a:chExt cx="2786380" cy="2573020"/>
          </a:xfrm>
        </p:grpSpPr>
        <p:sp>
          <p:nvSpPr>
            <p:cNvPr id="20" name="object 20"/>
            <p:cNvSpPr/>
            <p:nvPr/>
          </p:nvSpPr>
          <p:spPr>
            <a:xfrm>
              <a:off x="5530596" y="3639311"/>
              <a:ext cx="2687320" cy="2573020"/>
            </a:xfrm>
            <a:custGeom>
              <a:avLst/>
              <a:gdLst/>
              <a:ahLst/>
              <a:cxnLst/>
              <a:rect l="l" t="t" r="r" b="b"/>
              <a:pathLst>
                <a:path w="2687320" h="2573020">
                  <a:moveTo>
                    <a:pt x="2686812" y="2534412"/>
                  </a:moveTo>
                  <a:lnTo>
                    <a:pt x="2674112" y="2528062"/>
                  </a:lnTo>
                  <a:lnTo>
                    <a:pt x="2610612" y="2496312"/>
                  </a:lnTo>
                  <a:lnTo>
                    <a:pt x="2610612" y="2528062"/>
                  </a:lnTo>
                  <a:lnTo>
                    <a:pt x="44450" y="2528062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2534424"/>
                  </a:lnTo>
                  <a:lnTo>
                    <a:pt x="38100" y="2534424"/>
                  </a:lnTo>
                  <a:lnTo>
                    <a:pt x="38100" y="2540762"/>
                  </a:lnTo>
                  <a:lnTo>
                    <a:pt x="2610612" y="2540762"/>
                  </a:lnTo>
                  <a:lnTo>
                    <a:pt x="2610612" y="2572512"/>
                  </a:lnTo>
                  <a:lnTo>
                    <a:pt x="2674112" y="2540762"/>
                  </a:lnTo>
                  <a:lnTo>
                    <a:pt x="2686812" y="25344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55208" y="3944111"/>
              <a:ext cx="1576070" cy="1824355"/>
            </a:xfrm>
            <a:custGeom>
              <a:avLst/>
              <a:gdLst/>
              <a:ahLst/>
              <a:cxnLst/>
              <a:rect l="l" t="t" r="r" b="b"/>
              <a:pathLst>
                <a:path w="1576070" h="1824354">
                  <a:moveTo>
                    <a:pt x="1575942" y="1824227"/>
                  </a:moveTo>
                  <a:lnTo>
                    <a:pt x="1531069" y="1823502"/>
                  </a:lnTo>
                  <a:lnTo>
                    <a:pt x="1486506" y="1821340"/>
                  </a:lnTo>
                  <a:lnTo>
                    <a:pt x="1442270" y="1817759"/>
                  </a:lnTo>
                  <a:lnTo>
                    <a:pt x="1398379" y="1812779"/>
                  </a:lnTo>
                  <a:lnTo>
                    <a:pt x="1354848" y="1806419"/>
                  </a:lnTo>
                  <a:lnTo>
                    <a:pt x="1311695" y="1798699"/>
                  </a:lnTo>
                  <a:lnTo>
                    <a:pt x="1268936" y="1789638"/>
                  </a:lnTo>
                  <a:lnTo>
                    <a:pt x="1226587" y="1779255"/>
                  </a:lnTo>
                  <a:lnTo>
                    <a:pt x="1184666" y="1767569"/>
                  </a:lnTo>
                  <a:lnTo>
                    <a:pt x="1143188" y="1754600"/>
                  </a:lnTo>
                  <a:lnTo>
                    <a:pt x="1102171" y="1740366"/>
                  </a:lnTo>
                  <a:lnTo>
                    <a:pt x="1061631" y="1724887"/>
                  </a:lnTo>
                  <a:lnTo>
                    <a:pt x="1021584" y="1708183"/>
                  </a:lnTo>
                  <a:lnTo>
                    <a:pt x="982048" y="1690272"/>
                  </a:lnTo>
                  <a:lnTo>
                    <a:pt x="943039" y="1671174"/>
                  </a:lnTo>
                  <a:lnTo>
                    <a:pt x="904574" y="1650908"/>
                  </a:lnTo>
                  <a:lnTo>
                    <a:pt x="866668" y="1629493"/>
                  </a:lnTo>
                  <a:lnTo>
                    <a:pt x="829340" y="1606949"/>
                  </a:lnTo>
                  <a:lnTo>
                    <a:pt x="792605" y="1583295"/>
                  </a:lnTo>
                  <a:lnTo>
                    <a:pt x="756480" y="1558549"/>
                  </a:lnTo>
                  <a:lnTo>
                    <a:pt x="720981" y="1532732"/>
                  </a:lnTo>
                  <a:lnTo>
                    <a:pt x="686126" y="1505862"/>
                  </a:lnTo>
                  <a:lnTo>
                    <a:pt x="651931" y="1477960"/>
                  </a:lnTo>
                  <a:lnTo>
                    <a:pt x="618412" y="1449043"/>
                  </a:lnTo>
                  <a:lnTo>
                    <a:pt x="585587" y="1419131"/>
                  </a:lnTo>
                  <a:lnTo>
                    <a:pt x="553471" y="1388244"/>
                  </a:lnTo>
                  <a:lnTo>
                    <a:pt x="522082" y="1356401"/>
                  </a:lnTo>
                  <a:lnTo>
                    <a:pt x="491436" y="1323621"/>
                  </a:lnTo>
                  <a:lnTo>
                    <a:pt x="461549" y="1289923"/>
                  </a:lnTo>
                  <a:lnTo>
                    <a:pt x="432439" y="1255326"/>
                  </a:lnTo>
                  <a:lnTo>
                    <a:pt x="404122" y="1219851"/>
                  </a:lnTo>
                  <a:lnTo>
                    <a:pt x="376614" y="1183515"/>
                  </a:lnTo>
                  <a:lnTo>
                    <a:pt x="349932" y="1146339"/>
                  </a:lnTo>
                  <a:lnTo>
                    <a:pt x="324093" y="1108341"/>
                  </a:lnTo>
                  <a:lnTo>
                    <a:pt x="299113" y="1069541"/>
                  </a:lnTo>
                  <a:lnTo>
                    <a:pt x="275010" y="1029958"/>
                  </a:lnTo>
                  <a:lnTo>
                    <a:pt x="251798" y="989611"/>
                  </a:lnTo>
                  <a:lnTo>
                    <a:pt x="229497" y="948520"/>
                  </a:lnTo>
                  <a:lnTo>
                    <a:pt x="208121" y="906703"/>
                  </a:lnTo>
                  <a:lnTo>
                    <a:pt x="187687" y="864181"/>
                  </a:lnTo>
                  <a:lnTo>
                    <a:pt x="168213" y="820971"/>
                  </a:lnTo>
                  <a:lnTo>
                    <a:pt x="149714" y="777095"/>
                  </a:lnTo>
                  <a:lnTo>
                    <a:pt x="132208" y="732570"/>
                  </a:lnTo>
                  <a:lnTo>
                    <a:pt x="115711" y="687416"/>
                  </a:lnTo>
                  <a:lnTo>
                    <a:pt x="100239" y="641652"/>
                  </a:lnTo>
                  <a:lnTo>
                    <a:pt x="85810" y="595298"/>
                  </a:lnTo>
                  <a:lnTo>
                    <a:pt x="72439" y="548373"/>
                  </a:lnTo>
                  <a:lnTo>
                    <a:pt x="60144" y="500896"/>
                  </a:lnTo>
                  <a:lnTo>
                    <a:pt x="48941" y="452886"/>
                  </a:lnTo>
                  <a:lnTo>
                    <a:pt x="38847" y="404362"/>
                  </a:lnTo>
                  <a:lnTo>
                    <a:pt x="29878" y="355345"/>
                  </a:lnTo>
                  <a:lnTo>
                    <a:pt x="22050" y="305852"/>
                  </a:lnTo>
                  <a:lnTo>
                    <a:pt x="15382" y="255904"/>
                  </a:lnTo>
                  <a:lnTo>
                    <a:pt x="9889" y="205519"/>
                  </a:lnTo>
                  <a:lnTo>
                    <a:pt x="5587" y="154717"/>
                  </a:lnTo>
                  <a:lnTo>
                    <a:pt x="2494" y="103517"/>
                  </a:lnTo>
                  <a:lnTo>
                    <a:pt x="626" y="51938"/>
                  </a:ln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82944" y="4024629"/>
              <a:ext cx="1651000" cy="1367155"/>
            </a:xfrm>
            <a:custGeom>
              <a:avLst/>
              <a:gdLst/>
              <a:ahLst/>
              <a:cxnLst/>
              <a:rect l="l" t="t" r="r" b="b"/>
              <a:pathLst>
                <a:path w="1651000" h="1367154">
                  <a:moveTo>
                    <a:pt x="1650873" y="1359281"/>
                  </a:moveTo>
                  <a:lnTo>
                    <a:pt x="1603319" y="1363409"/>
                  </a:lnTo>
                  <a:lnTo>
                    <a:pt x="1555982" y="1366019"/>
                  </a:lnTo>
                  <a:lnTo>
                    <a:pt x="1508886" y="1367129"/>
                  </a:lnTo>
                  <a:lnTo>
                    <a:pt x="1462055" y="1366761"/>
                  </a:lnTo>
                  <a:lnTo>
                    <a:pt x="1415514" y="1364934"/>
                  </a:lnTo>
                  <a:lnTo>
                    <a:pt x="1369287" y="1361668"/>
                  </a:lnTo>
                  <a:lnTo>
                    <a:pt x="1323397" y="1356982"/>
                  </a:lnTo>
                  <a:lnTo>
                    <a:pt x="1277869" y="1350897"/>
                  </a:lnTo>
                  <a:lnTo>
                    <a:pt x="1232728" y="1343433"/>
                  </a:lnTo>
                  <a:lnTo>
                    <a:pt x="1187996" y="1334609"/>
                  </a:lnTo>
                  <a:lnTo>
                    <a:pt x="1143700" y="1324446"/>
                  </a:lnTo>
                  <a:lnTo>
                    <a:pt x="1099862" y="1312963"/>
                  </a:lnTo>
                  <a:lnTo>
                    <a:pt x="1056507" y="1300180"/>
                  </a:lnTo>
                  <a:lnTo>
                    <a:pt x="1013658" y="1286117"/>
                  </a:lnTo>
                  <a:lnTo>
                    <a:pt x="971342" y="1270794"/>
                  </a:lnTo>
                  <a:lnTo>
                    <a:pt x="929580" y="1254232"/>
                  </a:lnTo>
                  <a:lnTo>
                    <a:pt x="888398" y="1236449"/>
                  </a:lnTo>
                  <a:lnTo>
                    <a:pt x="847820" y="1217465"/>
                  </a:lnTo>
                  <a:lnTo>
                    <a:pt x="807870" y="1197302"/>
                  </a:lnTo>
                  <a:lnTo>
                    <a:pt x="768571" y="1175978"/>
                  </a:lnTo>
                  <a:lnTo>
                    <a:pt x="729949" y="1153513"/>
                  </a:lnTo>
                  <a:lnTo>
                    <a:pt x="692028" y="1129928"/>
                  </a:lnTo>
                  <a:lnTo>
                    <a:pt x="654831" y="1105242"/>
                  </a:lnTo>
                  <a:lnTo>
                    <a:pt x="618383" y="1079475"/>
                  </a:lnTo>
                  <a:lnTo>
                    <a:pt x="582708" y="1052647"/>
                  </a:lnTo>
                  <a:lnTo>
                    <a:pt x="547830" y="1024778"/>
                  </a:lnTo>
                  <a:lnTo>
                    <a:pt x="513773" y="995888"/>
                  </a:lnTo>
                  <a:lnTo>
                    <a:pt x="480562" y="965997"/>
                  </a:lnTo>
                  <a:lnTo>
                    <a:pt x="448221" y="935125"/>
                  </a:lnTo>
                  <a:lnTo>
                    <a:pt x="416773" y="903291"/>
                  </a:lnTo>
                  <a:lnTo>
                    <a:pt x="386243" y="870516"/>
                  </a:lnTo>
                  <a:lnTo>
                    <a:pt x="356656" y="836819"/>
                  </a:lnTo>
                  <a:lnTo>
                    <a:pt x="328035" y="802220"/>
                  </a:lnTo>
                  <a:lnTo>
                    <a:pt x="300404" y="766740"/>
                  </a:lnTo>
                  <a:lnTo>
                    <a:pt x="273789" y="730398"/>
                  </a:lnTo>
                  <a:lnTo>
                    <a:pt x="248212" y="693213"/>
                  </a:lnTo>
                  <a:lnTo>
                    <a:pt x="223698" y="655207"/>
                  </a:lnTo>
                  <a:lnTo>
                    <a:pt x="200271" y="616398"/>
                  </a:lnTo>
                  <a:lnTo>
                    <a:pt x="177956" y="576808"/>
                  </a:lnTo>
                  <a:lnTo>
                    <a:pt x="156777" y="536455"/>
                  </a:lnTo>
                  <a:lnTo>
                    <a:pt x="136757" y="495359"/>
                  </a:lnTo>
                  <a:lnTo>
                    <a:pt x="117921" y="453541"/>
                  </a:lnTo>
                  <a:lnTo>
                    <a:pt x="100294" y="411020"/>
                  </a:lnTo>
                  <a:lnTo>
                    <a:pt x="83898" y="367817"/>
                  </a:lnTo>
                  <a:lnTo>
                    <a:pt x="68759" y="323951"/>
                  </a:lnTo>
                  <a:lnTo>
                    <a:pt x="54901" y="279441"/>
                  </a:lnTo>
                  <a:lnTo>
                    <a:pt x="42348" y="234309"/>
                  </a:lnTo>
                  <a:lnTo>
                    <a:pt x="31123" y="188574"/>
                  </a:lnTo>
                  <a:lnTo>
                    <a:pt x="21252" y="142255"/>
                  </a:lnTo>
                  <a:lnTo>
                    <a:pt x="12758" y="95373"/>
                  </a:lnTo>
                  <a:lnTo>
                    <a:pt x="5666" y="47948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68696" y="4957572"/>
              <a:ext cx="1146175" cy="1226820"/>
            </a:xfrm>
            <a:custGeom>
              <a:avLst/>
              <a:gdLst/>
              <a:ahLst/>
              <a:cxnLst/>
              <a:rect l="l" t="t" r="r" b="b"/>
              <a:pathLst>
                <a:path w="1146175" h="1226820">
                  <a:moveTo>
                    <a:pt x="1118615" y="10667"/>
                  </a:moveTo>
                  <a:lnTo>
                    <a:pt x="1118615" y="1226820"/>
                  </a:lnTo>
                </a:path>
                <a:path w="1146175" h="1226820">
                  <a:moveTo>
                    <a:pt x="1146048" y="0"/>
                  </a:moveTo>
                  <a:lnTo>
                    <a:pt x="0" y="0"/>
                  </a:lnTo>
                </a:path>
                <a:path w="1146175" h="1226820">
                  <a:moveTo>
                    <a:pt x="787907" y="303275"/>
                  </a:moveTo>
                  <a:lnTo>
                    <a:pt x="787907" y="1216152"/>
                  </a:lnTo>
                </a:path>
                <a:path w="1146175" h="1226820">
                  <a:moveTo>
                    <a:pt x="787907" y="303275"/>
                  </a:moveTo>
                  <a:lnTo>
                    <a:pt x="0" y="303275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20891" y="3666108"/>
              <a:ext cx="1691005" cy="1367790"/>
            </a:xfrm>
            <a:custGeom>
              <a:avLst/>
              <a:gdLst/>
              <a:ahLst/>
              <a:cxnLst/>
              <a:rect l="l" t="t" r="r" b="b"/>
              <a:pathLst>
                <a:path w="1691004" h="1367789">
                  <a:moveTo>
                    <a:pt x="1690877" y="1366520"/>
                  </a:moveTo>
                  <a:lnTo>
                    <a:pt x="1638611" y="1367475"/>
                  </a:lnTo>
                  <a:lnTo>
                    <a:pt x="1586707" y="1367030"/>
                  </a:lnTo>
                  <a:lnTo>
                    <a:pt x="1535189" y="1365203"/>
                  </a:lnTo>
                  <a:lnTo>
                    <a:pt x="1484083" y="1362014"/>
                  </a:lnTo>
                  <a:lnTo>
                    <a:pt x="1433412" y="1357484"/>
                  </a:lnTo>
                  <a:lnTo>
                    <a:pt x="1383203" y="1351633"/>
                  </a:lnTo>
                  <a:lnTo>
                    <a:pt x="1333479" y="1344481"/>
                  </a:lnTo>
                  <a:lnTo>
                    <a:pt x="1284265" y="1336047"/>
                  </a:lnTo>
                  <a:lnTo>
                    <a:pt x="1235587" y="1326351"/>
                  </a:lnTo>
                  <a:lnTo>
                    <a:pt x="1187468" y="1315414"/>
                  </a:lnTo>
                  <a:lnTo>
                    <a:pt x="1139934" y="1303256"/>
                  </a:lnTo>
                  <a:lnTo>
                    <a:pt x="1093010" y="1289896"/>
                  </a:lnTo>
                  <a:lnTo>
                    <a:pt x="1046720" y="1275355"/>
                  </a:lnTo>
                  <a:lnTo>
                    <a:pt x="1001088" y="1259653"/>
                  </a:lnTo>
                  <a:lnTo>
                    <a:pt x="956140" y="1242809"/>
                  </a:lnTo>
                  <a:lnTo>
                    <a:pt x="911901" y="1224844"/>
                  </a:lnTo>
                  <a:lnTo>
                    <a:pt x="868395" y="1205777"/>
                  </a:lnTo>
                  <a:lnTo>
                    <a:pt x="825647" y="1185629"/>
                  </a:lnTo>
                  <a:lnTo>
                    <a:pt x="783682" y="1164420"/>
                  </a:lnTo>
                  <a:lnTo>
                    <a:pt x="742524" y="1142169"/>
                  </a:lnTo>
                  <a:lnTo>
                    <a:pt x="702198" y="1118897"/>
                  </a:lnTo>
                  <a:lnTo>
                    <a:pt x="662730" y="1094624"/>
                  </a:lnTo>
                  <a:lnTo>
                    <a:pt x="624143" y="1069369"/>
                  </a:lnTo>
                  <a:lnTo>
                    <a:pt x="586463" y="1043153"/>
                  </a:lnTo>
                  <a:lnTo>
                    <a:pt x="549714" y="1015995"/>
                  </a:lnTo>
                  <a:lnTo>
                    <a:pt x="513921" y="987917"/>
                  </a:lnTo>
                  <a:lnTo>
                    <a:pt x="479109" y="958936"/>
                  </a:lnTo>
                  <a:lnTo>
                    <a:pt x="445302" y="929075"/>
                  </a:lnTo>
                  <a:lnTo>
                    <a:pt x="412526" y="898352"/>
                  </a:lnTo>
                  <a:lnTo>
                    <a:pt x="380805" y="866788"/>
                  </a:lnTo>
                  <a:lnTo>
                    <a:pt x="350164" y="834402"/>
                  </a:lnTo>
                  <a:lnTo>
                    <a:pt x="320627" y="801215"/>
                  </a:lnTo>
                  <a:lnTo>
                    <a:pt x="292220" y="767247"/>
                  </a:lnTo>
                  <a:lnTo>
                    <a:pt x="264967" y="732517"/>
                  </a:lnTo>
                  <a:lnTo>
                    <a:pt x="238893" y="697046"/>
                  </a:lnTo>
                  <a:lnTo>
                    <a:pt x="214023" y="660854"/>
                  </a:lnTo>
                  <a:lnTo>
                    <a:pt x="190381" y="623960"/>
                  </a:lnTo>
                  <a:lnTo>
                    <a:pt x="167992" y="586386"/>
                  </a:lnTo>
                  <a:lnTo>
                    <a:pt x="146881" y="548149"/>
                  </a:lnTo>
                  <a:lnTo>
                    <a:pt x="127073" y="509272"/>
                  </a:lnTo>
                  <a:lnTo>
                    <a:pt x="108592" y="469773"/>
                  </a:lnTo>
                  <a:lnTo>
                    <a:pt x="91464" y="429673"/>
                  </a:lnTo>
                  <a:lnTo>
                    <a:pt x="75712" y="388991"/>
                  </a:lnTo>
                  <a:lnTo>
                    <a:pt x="61363" y="347749"/>
                  </a:lnTo>
                  <a:lnTo>
                    <a:pt x="48439" y="305964"/>
                  </a:lnTo>
                  <a:lnTo>
                    <a:pt x="36967" y="263659"/>
                  </a:lnTo>
                  <a:lnTo>
                    <a:pt x="26972" y="220852"/>
                  </a:lnTo>
                  <a:lnTo>
                    <a:pt x="18477" y="177564"/>
                  </a:lnTo>
                  <a:lnTo>
                    <a:pt x="11507" y="133815"/>
                  </a:lnTo>
                  <a:lnTo>
                    <a:pt x="6088" y="89624"/>
                  </a:lnTo>
                  <a:lnTo>
                    <a:pt x="2244" y="45013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25436" y="4957572"/>
              <a:ext cx="220979" cy="408305"/>
            </a:xfrm>
            <a:custGeom>
              <a:avLst/>
              <a:gdLst/>
              <a:ahLst/>
              <a:cxnLst/>
              <a:rect l="l" t="t" r="r" b="b"/>
              <a:pathLst>
                <a:path w="220979" h="408304">
                  <a:moveTo>
                    <a:pt x="179171" y="64397"/>
                  </a:moveTo>
                  <a:lnTo>
                    <a:pt x="0" y="402462"/>
                  </a:lnTo>
                  <a:lnTo>
                    <a:pt x="11175" y="408304"/>
                  </a:lnTo>
                  <a:lnTo>
                    <a:pt x="190363" y="70331"/>
                  </a:lnTo>
                  <a:lnTo>
                    <a:pt x="179171" y="64397"/>
                  </a:lnTo>
                  <a:close/>
                </a:path>
                <a:path w="220979" h="408304">
                  <a:moveTo>
                    <a:pt x="219206" y="53085"/>
                  </a:moveTo>
                  <a:lnTo>
                    <a:pt x="185166" y="53085"/>
                  </a:lnTo>
                  <a:lnTo>
                    <a:pt x="196342" y="59054"/>
                  </a:lnTo>
                  <a:lnTo>
                    <a:pt x="190363" y="70331"/>
                  </a:lnTo>
                  <a:lnTo>
                    <a:pt x="218440" y="85216"/>
                  </a:lnTo>
                  <a:lnTo>
                    <a:pt x="219206" y="53085"/>
                  </a:lnTo>
                  <a:close/>
                </a:path>
                <a:path w="220979" h="408304">
                  <a:moveTo>
                    <a:pt x="185166" y="53085"/>
                  </a:moveTo>
                  <a:lnTo>
                    <a:pt x="179171" y="64397"/>
                  </a:lnTo>
                  <a:lnTo>
                    <a:pt x="190363" y="70331"/>
                  </a:lnTo>
                  <a:lnTo>
                    <a:pt x="196342" y="59054"/>
                  </a:lnTo>
                  <a:lnTo>
                    <a:pt x="185166" y="53085"/>
                  </a:lnTo>
                  <a:close/>
                </a:path>
                <a:path w="220979" h="408304">
                  <a:moveTo>
                    <a:pt x="220472" y="0"/>
                  </a:moveTo>
                  <a:lnTo>
                    <a:pt x="151130" y="49529"/>
                  </a:lnTo>
                  <a:lnTo>
                    <a:pt x="179171" y="64397"/>
                  </a:lnTo>
                  <a:lnTo>
                    <a:pt x="185166" y="53085"/>
                  </a:lnTo>
                  <a:lnTo>
                    <a:pt x="219206" y="53085"/>
                  </a:lnTo>
                  <a:lnTo>
                    <a:pt x="2204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68696" y="4652772"/>
              <a:ext cx="1576070" cy="1521460"/>
            </a:xfrm>
            <a:custGeom>
              <a:avLst/>
              <a:gdLst/>
              <a:ahLst/>
              <a:cxnLst/>
              <a:rect l="l" t="t" r="r" b="b"/>
              <a:pathLst>
                <a:path w="1576070" h="1521460">
                  <a:moveTo>
                    <a:pt x="1575815" y="1520952"/>
                  </a:moveTo>
                  <a:lnTo>
                    <a:pt x="1575815" y="0"/>
                  </a:lnTo>
                </a:path>
                <a:path w="1576070" h="1521460">
                  <a:moveTo>
                    <a:pt x="1575815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26836" y="4241291"/>
              <a:ext cx="360045" cy="124460"/>
            </a:xfrm>
            <a:custGeom>
              <a:avLst/>
              <a:gdLst/>
              <a:ahLst/>
              <a:cxnLst/>
              <a:rect l="l" t="t" r="r" b="b"/>
              <a:pathLst>
                <a:path w="360045" h="124460">
                  <a:moveTo>
                    <a:pt x="62864" y="50672"/>
                  </a:moveTo>
                  <a:lnTo>
                    <a:pt x="0" y="108203"/>
                  </a:lnTo>
                  <a:lnTo>
                    <a:pt x="83692" y="123951"/>
                  </a:lnTo>
                  <a:lnTo>
                    <a:pt x="76004" y="96900"/>
                  </a:lnTo>
                  <a:lnTo>
                    <a:pt x="62864" y="96900"/>
                  </a:lnTo>
                  <a:lnTo>
                    <a:pt x="59309" y="84708"/>
                  </a:lnTo>
                  <a:lnTo>
                    <a:pt x="71547" y="81219"/>
                  </a:lnTo>
                  <a:lnTo>
                    <a:pt x="62864" y="50672"/>
                  </a:lnTo>
                  <a:close/>
                </a:path>
                <a:path w="360045" h="124460">
                  <a:moveTo>
                    <a:pt x="71547" y="81219"/>
                  </a:moveTo>
                  <a:lnTo>
                    <a:pt x="59309" y="84708"/>
                  </a:lnTo>
                  <a:lnTo>
                    <a:pt x="62864" y="96900"/>
                  </a:lnTo>
                  <a:lnTo>
                    <a:pt x="75019" y="93435"/>
                  </a:lnTo>
                  <a:lnTo>
                    <a:pt x="71547" y="81219"/>
                  </a:lnTo>
                  <a:close/>
                </a:path>
                <a:path w="360045" h="124460">
                  <a:moveTo>
                    <a:pt x="75019" y="93435"/>
                  </a:moveTo>
                  <a:lnTo>
                    <a:pt x="62864" y="96900"/>
                  </a:lnTo>
                  <a:lnTo>
                    <a:pt x="76004" y="96900"/>
                  </a:lnTo>
                  <a:lnTo>
                    <a:pt x="75019" y="93435"/>
                  </a:lnTo>
                  <a:close/>
                </a:path>
                <a:path w="360045" h="124460">
                  <a:moveTo>
                    <a:pt x="356362" y="0"/>
                  </a:moveTo>
                  <a:lnTo>
                    <a:pt x="71547" y="81219"/>
                  </a:lnTo>
                  <a:lnTo>
                    <a:pt x="75019" y="93435"/>
                  </a:lnTo>
                  <a:lnTo>
                    <a:pt x="359917" y="12191"/>
                  </a:lnTo>
                  <a:lnTo>
                    <a:pt x="3563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083555" y="3667505"/>
            <a:ext cx="3956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Цін</a:t>
            </a:r>
            <a:r>
              <a:rPr sz="1400" dirty="0">
                <a:latin typeface="Microsoft Sans Serif"/>
                <a:cs typeface="Microsoft Sans Serif"/>
              </a:rPr>
              <a:t>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96910" y="4520310"/>
            <a:ext cx="70929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Microsoft Sans Serif"/>
                <a:cs typeface="Microsoft Sans Serif"/>
              </a:rPr>
              <a:t>З</a:t>
            </a:r>
            <a:r>
              <a:rPr sz="1100" spc="-5" dirty="0">
                <a:latin typeface="Microsoft Sans Serif"/>
                <a:cs typeface="Microsoft Sans Serif"/>
              </a:rPr>
              <a:t>ро</a:t>
            </a:r>
            <a:r>
              <a:rPr sz="1100" dirty="0">
                <a:latin typeface="Microsoft Sans Serif"/>
                <a:cs typeface="Microsoft Sans Serif"/>
              </a:rPr>
              <a:t>ст</a:t>
            </a:r>
            <a:r>
              <a:rPr sz="1100" spc="-5" dirty="0">
                <a:latin typeface="Microsoft Sans Serif"/>
                <a:cs typeface="Microsoft Sans Serif"/>
              </a:rPr>
              <a:t>а</a:t>
            </a:r>
            <a:r>
              <a:rPr sz="1100" spc="-10" dirty="0">
                <a:latin typeface="Microsoft Sans Serif"/>
                <a:cs typeface="Microsoft Sans Serif"/>
              </a:rPr>
              <a:t>н</a:t>
            </a:r>
            <a:r>
              <a:rPr sz="1100" spc="-5" dirty="0">
                <a:latin typeface="Microsoft Sans Serif"/>
                <a:cs typeface="Microsoft Sans Serif"/>
              </a:rPr>
              <a:t>н</a:t>
            </a:r>
            <a:r>
              <a:rPr sz="1100" dirty="0">
                <a:latin typeface="Microsoft Sans Serif"/>
                <a:cs typeface="Microsoft Sans Serif"/>
              </a:rPr>
              <a:t>я  </a:t>
            </a:r>
            <a:r>
              <a:rPr sz="1100" spc="-5" dirty="0">
                <a:latin typeface="Microsoft Sans Serif"/>
                <a:cs typeface="Microsoft Sans Serif"/>
              </a:rPr>
              <a:t>попиту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32475" y="3558921"/>
            <a:ext cx="66929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spc="-15" dirty="0">
                <a:latin typeface="Microsoft Sans Serif"/>
                <a:cs typeface="Microsoft Sans Serif"/>
              </a:rPr>
              <a:t>Зниження</a:t>
            </a:r>
            <a:endParaRPr sz="1100">
              <a:latin typeface="Microsoft Sans Serif"/>
              <a:cs typeface="Microsoft Sans Serif"/>
            </a:endParaRPr>
          </a:p>
          <a:p>
            <a:pPr marL="3175" algn="ctr">
              <a:lnSpc>
                <a:spcPct val="100000"/>
              </a:lnSpc>
            </a:pPr>
            <a:r>
              <a:rPr sz="1100" spc="-5" dirty="0">
                <a:latin typeface="Microsoft Sans Serif"/>
                <a:cs typeface="Microsoft Sans Serif"/>
              </a:rPr>
              <a:t>попиту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2663" y="938783"/>
              <a:ext cx="6506718" cy="7612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5711" y="192023"/>
              <a:ext cx="6500622" cy="128549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55089" y="349123"/>
            <a:ext cx="576707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>
                <a:solidFill>
                  <a:srgbClr val="FF0000"/>
                </a:solidFill>
              </a:rPr>
              <a:t>Види</a:t>
            </a:r>
            <a:r>
              <a:rPr sz="4600" spc="-20" dirty="0">
                <a:solidFill>
                  <a:srgbClr val="FF0000"/>
                </a:solidFill>
              </a:rPr>
              <a:t> </a:t>
            </a:r>
            <a:r>
              <a:rPr sz="4600" spc="-5" dirty="0">
                <a:solidFill>
                  <a:srgbClr val="FF0000"/>
                </a:solidFill>
              </a:rPr>
              <a:t>кривих</a:t>
            </a:r>
            <a:r>
              <a:rPr sz="4600" spc="-25" dirty="0">
                <a:solidFill>
                  <a:srgbClr val="FF0000"/>
                </a:solidFill>
              </a:rPr>
              <a:t> </a:t>
            </a:r>
            <a:r>
              <a:rPr sz="4600" spc="-5" dirty="0">
                <a:solidFill>
                  <a:srgbClr val="FF0000"/>
                </a:solidFill>
              </a:rPr>
              <a:t>попиту</a:t>
            </a:r>
            <a:endParaRPr sz="4600"/>
          </a:p>
        </p:txBody>
      </p:sp>
      <p:grpSp>
        <p:nvGrpSpPr>
          <p:cNvPr id="6" name="object 6"/>
          <p:cNvGrpSpPr/>
          <p:nvPr/>
        </p:nvGrpSpPr>
        <p:grpSpPr>
          <a:xfrm>
            <a:off x="1862627" y="1928364"/>
            <a:ext cx="4186554" cy="4166870"/>
            <a:chOff x="1862627" y="1928364"/>
            <a:chExt cx="4186554" cy="4166870"/>
          </a:xfrm>
        </p:grpSpPr>
        <p:sp>
          <p:nvSpPr>
            <p:cNvPr id="7" name="object 7"/>
            <p:cNvSpPr/>
            <p:nvPr/>
          </p:nvSpPr>
          <p:spPr>
            <a:xfrm>
              <a:off x="1887074" y="1953764"/>
              <a:ext cx="4137660" cy="4116070"/>
            </a:xfrm>
            <a:custGeom>
              <a:avLst/>
              <a:gdLst/>
              <a:ahLst/>
              <a:cxnLst/>
              <a:rect l="l" t="t" r="r" b="b"/>
              <a:pathLst>
                <a:path w="4137660" h="4116070">
                  <a:moveTo>
                    <a:pt x="1978290" y="0"/>
                  </a:moveTo>
                  <a:lnTo>
                    <a:pt x="1979556" y="4115945"/>
                  </a:lnTo>
                </a:path>
                <a:path w="4137660" h="4116070">
                  <a:moveTo>
                    <a:pt x="0" y="1887117"/>
                  </a:moveTo>
                  <a:lnTo>
                    <a:pt x="4137608" y="1888325"/>
                  </a:lnTo>
                </a:path>
              </a:pathLst>
            </a:custGeom>
            <a:ln w="494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6749" y="2125210"/>
              <a:ext cx="3418840" cy="3601720"/>
            </a:xfrm>
            <a:custGeom>
              <a:avLst/>
              <a:gdLst/>
              <a:ahLst/>
              <a:cxnLst/>
              <a:rect l="l" t="t" r="r" b="b"/>
              <a:pathLst>
                <a:path w="3418840" h="3601720">
                  <a:moveTo>
                    <a:pt x="0" y="0"/>
                  </a:moveTo>
                  <a:lnTo>
                    <a:pt x="3418257" y="3601606"/>
                  </a:lnTo>
                </a:path>
              </a:pathLst>
            </a:custGeom>
            <a:ln w="2476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6912" y="3155096"/>
              <a:ext cx="3957954" cy="1544320"/>
            </a:xfrm>
            <a:custGeom>
              <a:avLst/>
              <a:gdLst/>
              <a:ahLst/>
              <a:cxnLst/>
              <a:rect l="l" t="t" r="r" b="b"/>
              <a:pathLst>
                <a:path w="3957954" h="1544320">
                  <a:moveTo>
                    <a:pt x="0" y="0"/>
                  </a:moveTo>
                  <a:lnTo>
                    <a:pt x="3957770" y="1544249"/>
                  </a:lnTo>
                </a:path>
              </a:pathLst>
            </a:custGeom>
            <a:ln w="24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5937" y="2125210"/>
              <a:ext cx="1619885" cy="3773170"/>
            </a:xfrm>
            <a:custGeom>
              <a:avLst/>
              <a:gdLst/>
              <a:ahLst/>
              <a:cxnLst/>
              <a:rect l="l" t="t" r="r" b="b"/>
              <a:pathLst>
                <a:path w="1619885" h="3773170">
                  <a:moveTo>
                    <a:pt x="0" y="0"/>
                  </a:moveTo>
                  <a:lnTo>
                    <a:pt x="1619881" y="3773052"/>
                  </a:lnTo>
                </a:path>
              </a:pathLst>
            </a:custGeom>
            <a:ln w="18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00485" y="1793282"/>
            <a:ext cx="3153410" cy="361505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340360">
              <a:lnSpc>
                <a:spcPts val="2470"/>
              </a:lnSpc>
              <a:spcBef>
                <a:spcPts val="405"/>
              </a:spcBef>
              <a:tabLst>
                <a:tab pos="474980" algn="l"/>
              </a:tabLst>
            </a:pPr>
            <a:r>
              <a:rPr sz="2250" spc="45" dirty="0">
                <a:latin typeface="Times New Roman"/>
                <a:cs typeface="Times New Roman"/>
              </a:rPr>
              <a:t>I	</a:t>
            </a:r>
            <a:r>
              <a:rPr sz="2100" spc="50" dirty="0">
                <a:latin typeface="Times New Roman"/>
                <a:cs typeface="Times New Roman"/>
              </a:rPr>
              <a:t>Цілком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40" dirty="0">
                <a:latin typeface="Times New Roman"/>
                <a:cs typeface="Times New Roman"/>
              </a:rPr>
              <a:t>еластичний </a:t>
            </a:r>
            <a:r>
              <a:rPr sz="2100" spc="-509" dirty="0">
                <a:latin typeface="Times New Roman"/>
                <a:cs typeface="Times New Roman"/>
              </a:rPr>
              <a:t> </a:t>
            </a:r>
            <a:r>
              <a:rPr sz="2100" spc="20" dirty="0">
                <a:latin typeface="Times New Roman"/>
                <a:cs typeface="Times New Roman"/>
              </a:rPr>
              <a:t>II	</a:t>
            </a:r>
            <a:r>
              <a:rPr sz="2100" spc="45" dirty="0">
                <a:latin typeface="Times New Roman"/>
                <a:cs typeface="Times New Roman"/>
              </a:rPr>
              <a:t>Еластичний</a:t>
            </a:r>
            <a:endParaRPr sz="2100">
              <a:latin typeface="Times New Roman"/>
              <a:cs typeface="Times New Roman"/>
            </a:endParaRPr>
          </a:p>
          <a:p>
            <a:pPr marL="499745" indent="-487680">
              <a:lnSpc>
                <a:spcPts val="2270"/>
              </a:lnSpc>
              <a:buAutoNum type="romanUcPeriod" startAt="3"/>
              <a:tabLst>
                <a:tab pos="499109" algn="l"/>
                <a:tab pos="500380" algn="l"/>
              </a:tabLst>
            </a:pPr>
            <a:r>
              <a:rPr sz="2100" spc="45" dirty="0">
                <a:latin typeface="Times New Roman"/>
                <a:cs typeface="Times New Roman"/>
              </a:rPr>
              <a:t>Унітарний</a:t>
            </a:r>
            <a:endParaRPr sz="2100">
              <a:latin typeface="Times New Roman"/>
              <a:cs typeface="Times New Roman"/>
            </a:endParaRPr>
          </a:p>
          <a:p>
            <a:pPr marL="514984" indent="-502284">
              <a:lnSpc>
                <a:spcPts val="2410"/>
              </a:lnSpc>
              <a:buAutoNum type="romanUcPeriod" startAt="3"/>
              <a:tabLst>
                <a:tab pos="514350" algn="l"/>
                <a:tab pos="514984" algn="l"/>
                <a:tab pos="2360295" algn="l"/>
              </a:tabLst>
            </a:pPr>
            <a:r>
              <a:rPr sz="2100" u="heavy" spc="45" dirty="0">
                <a:uFill>
                  <a:solidFill>
                    <a:srgbClr val="F04123"/>
                  </a:solidFill>
                </a:uFill>
                <a:latin typeface="Times New Roman"/>
                <a:cs typeface="Times New Roman"/>
              </a:rPr>
              <a:t>Нееластичний	</a:t>
            </a:r>
            <a:endParaRPr sz="2100">
              <a:latin typeface="Times New Roman"/>
              <a:cs typeface="Times New Roman"/>
            </a:endParaRPr>
          </a:p>
          <a:p>
            <a:pPr marL="566420" indent="-554355">
              <a:lnSpc>
                <a:spcPts val="2265"/>
              </a:lnSpc>
              <a:buAutoNum type="romanUcPeriod" startAt="3"/>
              <a:tabLst>
                <a:tab pos="566420" algn="l"/>
                <a:tab pos="567055" algn="l"/>
              </a:tabLst>
            </a:pPr>
            <a:r>
              <a:rPr sz="2100" spc="45" dirty="0">
                <a:latin typeface="Times New Roman"/>
                <a:cs typeface="Times New Roman"/>
              </a:rPr>
              <a:t>Цілком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" dirty="0">
                <a:latin typeface="Times New Roman"/>
                <a:cs typeface="Times New Roman"/>
              </a:rPr>
              <a:t>нееластичний</a:t>
            </a:r>
            <a:endParaRPr sz="2100">
              <a:latin typeface="Times New Roman"/>
              <a:cs typeface="Times New Roman"/>
            </a:endParaRPr>
          </a:p>
          <a:p>
            <a:pPr marL="86995" algn="ctr">
              <a:lnSpc>
                <a:spcPts val="2505"/>
              </a:lnSpc>
            </a:pPr>
            <a:r>
              <a:rPr sz="2250" spc="45" dirty="0">
                <a:latin typeface="Times New Roman"/>
                <a:cs typeface="Times New Roman"/>
              </a:rPr>
              <a:t>I</a:t>
            </a:r>
            <a:endParaRPr sz="2250">
              <a:latin typeface="Times New Roman"/>
              <a:cs typeface="Times New Roman"/>
            </a:endParaRPr>
          </a:p>
          <a:p>
            <a:pPr marL="1390015" marR="1374775" indent="179070">
              <a:lnSpc>
                <a:spcPct val="250300"/>
              </a:lnSpc>
              <a:spcBef>
                <a:spcPts val="45"/>
              </a:spcBef>
            </a:pPr>
            <a:r>
              <a:rPr sz="2250" spc="30" dirty="0">
                <a:latin typeface="Times New Roman"/>
                <a:cs typeface="Times New Roman"/>
              </a:rPr>
              <a:t>II  </a:t>
            </a:r>
            <a:r>
              <a:rPr sz="2250" spc="35" dirty="0">
                <a:latin typeface="Times New Roman"/>
                <a:cs typeface="Times New Roman"/>
              </a:rPr>
              <a:t>III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60818" y="5551484"/>
            <a:ext cx="338455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spc="40" dirty="0">
                <a:latin typeface="Times New Roman"/>
                <a:cs typeface="Times New Roman"/>
              </a:rPr>
              <a:t>IV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60364" y="5722447"/>
            <a:ext cx="24511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spc="100" dirty="0">
                <a:latin typeface="Times New Roman"/>
                <a:cs typeface="Times New Roman"/>
              </a:rPr>
              <a:t>V</a:t>
            </a:r>
            <a:endParaRPr sz="225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41363" y="6147425"/>
            <a:ext cx="2571750" cy="530860"/>
            <a:chOff x="4641363" y="6147425"/>
            <a:chExt cx="2571750" cy="530860"/>
          </a:xfrm>
        </p:grpSpPr>
        <p:sp>
          <p:nvSpPr>
            <p:cNvPr id="15" name="object 15"/>
            <p:cNvSpPr/>
            <p:nvPr/>
          </p:nvSpPr>
          <p:spPr>
            <a:xfrm>
              <a:off x="4650571" y="6156633"/>
              <a:ext cx="2553335" cy="512445"/>
            </a:xfrm>
            <a:custGeom>
              <a:avLst/>
              <a:gdLst/>
              <a:ahLst/>
              <a:cxnLst/>
              <a:rect l="l" t="t" r="r" b="b"/>
              <a:pathLst>
                <a:path w="2553334" h="512445">
                  <a:moveTo>
                    <a:pt x="2553187" y="0"/>
                  </a:moveTo>
                  <a:lnTo>
                    <a:pt x="0" y="0"/>
                  </a:lnTo>
                  <a:lnTo>
                    <a:pt x="0" y="512390"/>
                  </a:lnTo>
                  <a:lnTo>
                    <a:pt x="2553187" y="512390"/>
                  </a:lnTo>
                  <a:lnTo>
                    <a:pt x="25531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50571" y="6156633"/>
              <a:ext cx="2553335" cy="512445"/>
            </a:xfrm>
            <a:custGeom>
              <a:avLst/>
              <a:gdLst/>
              <a:ahLst/>
              <a:cxnLst/>
              <a:rect l="l" t="t" r="r" b="b"/>
              <a:pathLst>
                <a:path w="2553334" h="512445">
                  <a:moveTo>
                    <a:pt x="2553187" y="512390"/>
                  </a:moveTo>
                  <a:lnTo>
                    <a:pt x="2553187" y="0"/>
                  </a:lnTo>
                  <a:lnTo>
                    <a:pt x="0" y="0"/>
                  </a:lnTo>
                  <a:lnTo>
                    <a:pt x="0" y="512390"/>
                  </a:lnTo>
                </a:path>
              </a:pathLst>
            </a:custGeom>
            <a:ln w="18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33159" y="6215634"/>
            <a:ext cx="211963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spc="65" dirty="0">
                <a:latin typeface="Times New Roman"/>
                <a:cs typeface="Times New Roman"/>
              </a:rPr>
              <a:t>Обсяг</a:t>
            </a:r>
            <a:r>
              <a:rPr sz="2250" dirty="0">
                <a:latin typeface="Times New Roman"/>
                <a:cs typeface="Times New Roman"/>
              </a:rPr>
              <a:t> </a:t>
            </a:r>
            <a:r>
              <a:rPr sz="2250" spc="55" dirty="0">
                <a:latin typeface="Times New Roman"/>
                <a:cs typeface="Times New Roman"/>
              </a:rPr>
              <a:t>реалізації</a:t>
            </a:r>
            <a:endParaRPr sz="22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22769" y="1331785"/>
            <a:ext cx="7358380" cy="5346700"/>
            <a:chOff x="822769" y="1331785"/>
            <a:chExt cx="7358380" cy="5346700"/>
          </a:xfrm>
        </p:grpSpPr>
        <p:sp>
          <p:nvSpPr>
            <p:cNvPr id="19" name="object 19"/>
            <p:cNvSpPr/>
            <p:nvPr/>
          </p:nvSpPr>
          <p:spPr>
            <a:xfrm>
              <a:off x="1656575" y="1808886"/>
              <a:ext cx="5182870" cy="4420235"/>
            </a:xfrm>
            <a:custGeom>
              <a:avLst/>
              <a:gdLst/>
              <a:ahLst/>
              <a:cxnLst/>
              <a:rect l="l" t="t" r="r" b="b"/>
              <a:pathLst>
                <a:path w="5182870" h="4420235">
                  <a:moveTo>
                    <a:pt x="5182438" y="4347756"/>
                  </a:moveTo>
                  <a:lnTo>
                    <a:pt x="5157101" y="4335691"/>
                  </a:lnTo>
                  <a:lnTo>
                    <a:pt x="5030457" y="4275315"/>
                  </a:lnTo>
                  <a:lnTo>
                    <a:pt x="5030457" y="4335691"/>
                  </a:lnTo>
                  <a:lnTo>
                    <a:pt x="88646" y="4335691"/>
                  </a:lnTo>
                  <a:lnTo>
                    <a:pt x="88646" y="144881"/>
                  </a:lnTo>
                  <a:lnTo>
                    <a:pt x="151968" y="144881"/>
                  </a:lnTo>
                  <a:lnTo>
                    <a:pt x="132969" y="108661"/>
                  </a:lnTo>
                  <a:lnTo>
                    <a:pt x="75984" y="0"/>
                  </a:lnTo>
                  <a:lnTo>
                    <a:pt x="0" y="144881"/>
                  </a:lnTo>
                  <a:lnTo>
                    <a:pt x="63322" y="144881"/>
                  </a:lnTo>
                  <a:lnTo>
                    <a:pt x="63322" y="4341101"/>
                  </a:lnTo>
                  <a:lnTo>
                    <a:pt x="63322" y="4353217"/>
                  </a:lnTo>
                  <a:lnTo>
                    <a:pt x="63322" y="4354423"/>
                  </a:lnTo>
                  <a:lnTo>
                    <a:pt x="68999" y="4359834"/>
                  </a:lnTo>
                  <a:lnTo>
                    <a:pt x="5030457" y="4359834"/>
                  </a:lnTo>
                  <a:lnTo>
                    <a:pt x="5030457" y="4420197"/>
                  </a:lnTo>
                  <a:lnTo>
                    <a:pt x="5157101" y="4359834"/>
                  </a:lnTo>
                  <a:lnTo>
                    <a:pt x="5182438" y="43477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39368" y="1336547"/>
              <a:ext cx="7137400" cy="5337175"/>
            </a:xfrm>
            <a:custGeom>
              <a:avLst/>
              <a:gdLst/>
              <a:ahLst/>
              <a:cxnLst/>
              <a:rect l="l" t="t" r="r" b="b"/>
              <a:pathLst>
                <a:path w="7137400" h="5337175">
                  <a:moveTo>
                    <a:pt x="0" y="5337048"/>
                  </a:moveTo>
                  <a:lnTo>
                    <a:pt x="7136892" y="5337048"/>
                  </a:lnTo>
                  <a:lnTo>
                    <a:pt x="7136892" y="0"/>
                  </a:lnTo>
                  <a:lnTo>
                    <a:pt x="0" y="0"/>
                  </a:lnTo>
                  <a:lnTo>
                    <a:pt x="0" y="5337048"/>
                  </a:lnTo>
                  <a:close/>
                </a:path>
              </a:pathLst>
            </a:custGeom>
            <a:ln w="9144">
              <a:solidFill>
                <a:srgbClr val="F041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7532" y="1557527"/>
              <a:ext cx="763905" cy="431800"/>
            </a:xfrm>
            <a:custGeom>
              <a:avLst/>
              <a:gdLst/>
              <a:ahLst/>
              <a:cxnLst/>
              <a:rect l="l" t="t" r="r" b="b"/>
              <a:pathLst>
                <a:path w="763905" h="431800">
                  <a:moveTo>
                    <a:pt x="0" y="431291"/>
                  </a:moveTo>
                  <a:lnTo>
                    <a:pt x="763524" y="431291"/>
                  </a:lnTo>
                  <a:lnTo>
                    <a:pt x="763524" y="0"/>
                  </a:lnTo>
                  <a:lnTo>
                    <a:pt x="0" y="0"/>
                  </a:lnTo>
                  <a:lnTo>
                    <a:pt x="0" y="43129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06576" y="1581150"/>
            <a:ext cx="567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Ц</a:t>
            </a:r>
            <a:r>
              <a:rPr sz="2000" b="1" spc="-5" dirty="0">
                <a:latin typeface="Times New Roman"/>
                <a:cs typeface="Times New Roman"/>
              </a:rPr>
              <a:t>іна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132582" y="2134361"/>
            <a:ext cx="1656714" cy="3744595"/>
          </a:xfrm>
          <a:custGeom>
            <a:avLst/>
            <a:gdLst/>
            <a:ahLst/>
            <a:cxnLst/>
            <a:rect l="l" t="t" r="r" b="b"/>
            <a:pathLst>
              <a:path w="1656714" h="3744595">
                <a:moveTo>
                  <a:pt x="1656207" y="3744417"/>
                </a:moveTo>
                <a:lnTo>
                  <a:pt x="0" y="0"/>
                </a:lnTo>
              </a:path>
            </a:pathLst>
          </a:custGeom>
          <a:ln w="38100">
            <a:solidFill>
              <a:srgbClr val="F041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6403" y="888504"/>
              <a:ext cx="1840230" cy="346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106" y="556133"/>
              <a:ext cx="1830717" cy="4315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6164" y="888491"/>
              <a:ext cx="101379" cy="708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1879" y="831977"/>
              <a:ext cx="92201" cy="1454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42488" y="888479"/>
              <a:ext cx="601217" cy="2522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8964" y="650112"/>
              <a:ext cx="591312" cy="3270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8203" y="888491"/>
              <a:ext cx="2338578" cy="2537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4680" y="649223"/>
              <a:ext cx="2327656" cy="2501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34328" y="888491"/>
              <a:ext cx="1910333" cy="2537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804" y="649223"/>
              <a:ext cx="1900047" cy="25018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69435" y="4037076"/>
              <a:ext cx="1910080" cy="1910080"/>
            </a:xfrm>
            <a:custGeom>
              <a:avLst/>
              <a:gdLst/>
              <a:ahLst/>
              <a:cxnLst/>
              <a:rect l="l" t="t" r="r" b="b"/>
              <a:pathLst>
                <a:path w="1910079" h="1910079">
                  <a:moveTo>
                    <a:pt x="954786" y="0"/>
                  </a:moveTo>
                  <a:lnTo>
                    <a:pt x="907133" y="1168"/>
                  </a:lnTo>
                  <a:lnTo>
                    <a:pt x="860085" y="4637"/>
                  </a:lnTo>
                  <a:lnTo>
                    <a:pt x="813696" y="10352"/>
                  </a:lnTo>
                  <a:lnTo>
                    <a:pt x="768022" y="18258"/>
                  </a:lnTo>
                  <a:lnTo>
                    <a:pt x="723116" y="28301"/>
                  </a:lnTo>
                  <a:lnTo>
                    <a:pt x="679034" y="40425"/>
                  </a:lnTo>
                  <a:lnTo>
                    <a:pt x="635830" y="54576"/>
                  </a:lnTo>
                  <a:lnTo>
                    <a:pt x="593559" y="70700"/>
                  </a:lnTo>
                  <a:lnTo>
                    <a:pt x="552276" y="88741"/>
                  </a:lnTo>
                  <a:lnTo>
                    <a:pt x="512035" y="108646"/>
                  </a:lnTo>
                  <a:lnTo>
                    <a:pt x="472891" y="130358"/>
                  </a:lnTo>
                  <a:lnTo>
                    <a:pt x="434899" y="153824"/>
                  </a:lnTo>
                  <a:lnTo>
                    <a:pt x="398113" y="178989"/>
                  </a:lnTo>
                  <a:lnTo>
                    <a:pt x="362588" y="205797"/>
                  </a:lnTo>
                  <a:lnTo>
                    <a:pt x="328380" y="234196"/>
                  </a:lnTo>
                  <a:lnTo>
                    <a:pt x="295542" y="264129"/>
                  </a:lnTo>
                  <a:lnTo>
                    <a:pt x="264129" y="295542"/>
                  </a:lnTo>
                  <a:lnTo>
                    <a:pt x="234196" y="328380"/>
                  </a:lnTo>
                  <a:lnTo>
                    <a:pt x="205797" y="362588"/>
                  </a:lnTo>
                  <a:lnTo>
                    <a:pt x="178989" y="398113"/>
                  </a:lnTo>
                  <a:lnTo>
                    <a:pt x="153824" y="434899"/>
                  </a:lnTo>
                  <a:lnTo>
                    <a:pt x="130358" y="472891"/>
                  </a:lnTo>
                  <a:lnTo>
                    <a:pt x="108646" y="512035"/>
                  </a:lnTo>
                  <a:lnTo>
                    <a:pt x="88741" y="552276"/>
                  </a:lnTo>
                  <a:lnTo>
                    <a:pt x="70700" y="593559"/>
                  </a:lnTo>
                  <a:lnTo>
                    <a:pt x="54576" y="635830"/>
                  </a:lnTo>
                  <a:lnTo>
                    <a:pt x="40425" y="679034"/>
                  </a:lnTo>
                  <a:lnTo>
                    <a:pt x="28301" y="723116"/>
                  </a:lnTo>
                  <a:lnTo>
                    <a:pt x="18258" y="768022"/>
                  </a:lnTo>
                  <a:lnTo>
                    <a:pt x="10352" y="813696"/>
                  </a:lnTo>
                  <a:lnTo>
                    <a:pt x="4637" y="860085"/>
                  </a:lnTo>
                  <a:lnTo>
                    <a:pt x="1168" y="907133"/>
                  </a:lnTo>
                  <a:lnTo>
                    <a:pt x="0" y="954786"/>
                  </a:lnTo>
                  <a:lnTo>
                    <a:pt x="1168" y="1002438"/>
                  </a:lnTo>
                  <a:lnTo>
                    <a:pt x="4637" y="1049486"/>
                  </a:lnTo>
                  <a:lnTo>
                    <a:pt x="10352" y="1095875"/>
                  </a:lnTo>
                  <a:lnTo>
                    <a:pt x="18258" y="1141549"/>
                  </a:lnTo>
                  <a:lnTo>
                    <a:pt x="28301" y="1186455"/>
                  </a:lnTo>
                  <a:lnTo>
                    <a:pt x="40425" y="1230537"/>
                  </a:lnTo>
                  <a:lnTo>
                    <a:pt x="54576" y="1273741"/>
                  </a:lnTo>
                  <a:lnTo>
                    <a:pt x="70700" y="1316012"/>
                  </a:lnTo>
                  <a:lnTo>
                    <a:pt x="88741" y="1357295"/>
                  </a:lnTo>
                  <a:lnTo>
                    <a:pt x="108646" y="1397536"/>
                  </a:lnTo>
                  <a:lnTo>
                    <a:pt x="130358" y="1436680"/>
                  </a:lnTo>
                  <a:lnTo>
                    <a:pt x="153824" y="1474672"/>
                  </a:lnTo>
                  <a:lnTo>
                    <a:pt x="178989" y="1511458"/>
                  </a:lnTo>
                  <a:lnTo>
                    <a:pt x="205797" y="1546983"/>
                  </a:lnTo>
                  <a:lnTo>
                    <a:pt x="234196" y="1581191"/>
                  </a:lnTo>
                  <a:lnTo>
                    <a:pt x="264129" y="1614029"/>
                  </a:lnTo>
                  <a:lnTo>
                    <a:pt x="295542" y="1645442"/>
                  </a:lnTo>
                  <a:lnTo>
                    <a:pt x="328380" y="1675375"/>
                  </a:lnTo>
                  <a:lnTo>
                    <a:pt x="362588" y="1703774"/>
                  </a:lnTo>
                  <a:lnTo>
                    <a:pt x="398113" y="1730582"/>
                  </a:lnTo>
                  <a:lnTo>
                    <a:pt x="434899" y="1755747"/>
                  </a:lnTo>
                  <a:lnTo>
                    <a:pt x="472891" y="1779213"/>
                  </a:lnTo>
                  <a:lnTo>
                    <a:pt x="512035" y="1800925"/>
                  </a:lnTo>
                  <a:lnTo>
                    <a:pt x="552276" y="1820830"/>
                  </a:lnTo>
                  <a:lnTo>
                    <a:pt x="593559" y="1838871"/>
                  </a:lnTo>
                  <a:lnTo>
                    <a:pt x="635830" y="1854995"/>
                  </a:lnTo>
                  <a:lnTo>
                    <a:pt x="679034" y="1869146"/>
                  </a:lnTo>
                  <a:lnTo>
                    <a:pt x="723116" y="1881270"/>
                  </a:lnTo>
                  <a:lnTo>
                    <a:pt x="768022" y="1891313"/>
                  </a:lnTo>
                  <a:lnTo>
                    <a:pt x="813696" y="1899219"/>
                  </a:lnTo>
                  <a:lnTo>
                    <a:pt x="860085" y="1904934"/>
                  </a:lnTo>
                  <a:lnTo>
                    <a:pt x="907133" y="1908403"/>
                  </a:lnTo>
                  <a:lnTo>
                    <a:pt x="954786" y="1909572"/>
                  </a:lnTo>
                  <a:lnTo>
                    <a:pt x="1002438" y="1908403"/>
                  </a:lnTo>
                  <a:lnTo>
                    <a:pt x="1049486" y="1904934"/>
                  </a:lnTo>
                  <a:lnTo>
                    <a:pt x="1095875" y="1899219"/>
                  </a:lnTo>
                  <a:lnTo>
                    <a:pt x="1141549" y="1891313"/>
                  </a:lnTo>
                  <a:lnTo>
                    <a:pt x="1186455" y="1881270"/>
                  </a:lnTo>
                  <a:lnTo>
                    <a:pt x="1230537" y="1869146"/>
                  </a:lnTo>
                  <a:lnTo>
                    <a:pt x="1273741" y="1854995"/>
                  </a:lnTo>
                  <a:lnTo>
                    <a:pt x="1316012" y="1838871"/>
                  </a:lnTo>
                  <a:lnTo>
                    <a:pt x="1357295" y="1820830"/>
                  </a:lnTo>
                  <a:lnTo>
                    <a:pt x="1397536" y="1800925"/>
                  </a:lnTo>
                  <a:lnTo>
                    <a:pt x="1436680" y="1779213"/>
                  </a:lnTo>
                  <a:lnTo>
                    <a:pt x="1474672" y="1755747"/>
                  </a:lnTo>
                  <a:lnTo>
                    <a:pt x="1511458" y="1730582"/>
                  </a:lnTo>
                  <a:lnTo>
                    <a:pt x="1546983" y="1703774"/>
                  </a:lnTo>
                  <a:lnTo>
                    <a:pt x="1581191" y="1675375"/>
                  </a:lnTo>
                  <a:lnTo>
                    <a:pt x="1614029" y="1645442"/>
                  </a:lnTo>
                  <a:lnTo>
                    <a:pt x="1645442" y="1614029"/>
                  </a:lnTo>
                  <a:lnTo>
                    <a:pt x="1675375" y="1581191"/>
                  </a:lnTo>
                  <a:lnTo>
                    <a:pt x="1703774" y="1546983"/>
                  </a:lnTo>
                  <a:lnTo>
                    <a:pt x="1730582" y="1511458"/>
                  </a:lnTo>
                  <a:lnTo>
                    <a:pt x="1755747" y="1474672"/>
                  </a:lnTo>
                  <a:lnTo>
                    <a:pt x="1779213" y="1436680"/>
                  </a:lnTo>
                  <a:lnTo>
                    <a:pt x="1800925" y="1397536"/>
                  </a:lnTo>
                  <a:lnTo>
                    <a:pt x="1820830" y="1357295"/>
                  </a:lnTo>
                  <a:lnTo>
                    <a:pt x="1838871" y="1316012"/>
                  </a:lnTo>
                  <a:lnTo>
                    <a:pt x="1854995" y="1273741"/>
                  </a:lnTo>
                  <a:lnTo>
                    <a:pt x="1869146" y="1230537"/>
                  </a:lnTo>
                  <a:lnTo>
                    <a:pt x="1881270" y="1186455"/>
                  </a:lnTo>
                  <a:lnTo>
                    <a:pt x="1891313" y="1141549"/>
                  </a:lnTo>
                  <a:lnTo>
                    <a:pt x="1899219" y="1095875"/>
                  </a:lnTo>
                  <a:lnTo>
                    <a:pt x="1904934" y="1049486"/>
                  </a:lnTo>
                  <a:lnTo>
                    <a:pt x="1908403" y="1002438"/>
                  </a:lnTo>
                  <a:lnTo>
                    <a:pt x="1909572" y="954786"/>
                  </a:lnTo>
                  <a:lnTo>
                    <a:pt x="1908403" y="907133"/>
                  </a:lnTo>
                  <a:lnTo>
                    <a:pt x="1904934" y="860085"/>
                  </a:lnTo>
                  <a:lnTo>
                    <a:pt x="1899219" y="813696"/>
                  </a:lnTo>
                  <a:lnTo>
                    <a:pt x="1891313" y="768022"/>
                  </a:lnTo>
                  <a:lnTo>
                    <a:pt x="1881270" y="723116"/>
                  </a:lnTo>
                  <a:lnTo>
                    <a:pt x="1869146" y="679034"/>
                  </a:lnTo>
                  <a:lnTo>
                    <a:pt x="1854995" y="635830"/>
                  </a:lnTo>
                  <a:lnTo>
                    <a:pt x="1838871" y="593559"/>
                  </a:lnTo>
                  <a:lnTo>
                    <a:pt x="1820830" y="552276"/>
                  </a:lnTo>
                  <a:lnTo>
                    <a:pt x="1800925" y="512035"/>
                  </a:lnTo>
                  <a:lnTo>
                    <a:pt x="1779213" y="472891"/>
                  </a:lnTo>
                  <a:lnTo>
                    <a:pt x="1755747" y="434899"/>
                  </a:lnTo>
                  <a:lnTo>
                    <a:pt x="1730582" y="398113"/>
                  </a:lnTo>
                  <a:lnTo>
                    <a:pt x="1703774" y="362588"/>
                  </a:lnTo>
                  <a:lnTo>
                    <a:pt x="1675375" y="328380"/>
                  </a:lnTo>
                  <a:lnTo>
                    <a:pt x="1645442" y="295542"/>
                  </a:lnTo>
                  <a:lnTo>
                    <a:pt x="1614029" y="264129"/>
                  </a:lnTo>
                  <a:lnTo>
                    <a:pt x="1581191" y="234196"/>
                  </a:lnTo>
                  <a:lnTo>
                    <a:pt x="1546983" y="205797"/>
                  </a:lnTo>
                  <a:lnTo>
                    <a:pt x="1511458" y="178989"/>
                  </a:lnTo>
                  <a:lnTo>
                    <a:pt x="1474672" y="153824"/>
                  </a:lnTo>
                  <a:lnTo>
                    <a:pt x="1436680" y="130358"/>
                  </a:lnTo>
                  <a:lnTo>
                    <a:pt x="1397536" y="108646"/>
                  </a:lnTo>
                  <a:lnTo>
                    <a:pt x="1357295" y="88741"/>
                  </a:lnTo>
                  <a:lnTo>
                    <a:pt x="1316012" y="70700"/>
                  </a:lnTo>
                  <a:lnTo>
                    <a:pt x="1273741" y="54576"/>
                  </a:lnTo>
                  <a:lnTo>
                    <a:pt x="1230537" y="40425"/>
                  </a:lnTo>
                  <a:lnTo>
                    <a:pt x="1186455" y="28301"/>
                  </a:lnTo>
                  <a:lnTo>
                    <a:pt x="1141549" y="18258"/>
                  </a:lnTo>
                  <a:lnTo>
                    <a:pt x="1095875" y="10352"/>
                  </a:lnTo>
                  <a:lnTo>
                    <a:pt x="1049486" y="4637"/>
                  </a:lnTo>
                  <a:lnTo>
                    <a:pt x="1002438" y="1168"/>
                  </a:lnTo>
                  <a:lnTo>
                    <a:pt x="95478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69435" y="4037076"/>
              <a:ext cx="1910080" cy="1910080"/>
            </a:xfrm>
            <a:custGeom>
              <a:avLst/>
              <a:gdLst/>
              <a:ahLst/>
              <a:cxnLst/>
              <a:rect l="l" t="t" r="r" b="b"/>
              <a:pathLst>
                <a:path w="1910079" h="1910079">
                  <a:moveTo>
                    <a:pt x="0" y="954786"/>
                  </a:moveTo>
                  <a:lnTo>
                    <a:pt x="1168" y="907133"/>
                  </a:lnTo>
                  <a:lnTo>
                    <a:pt x="4637" y="860085"/>
                  </a:lnTo>
                  <a:lnTo>
                    <a:pt x="10352" y="813696"/>
                  </a:lnTo>
                  <a:lnTo>
                    <a:pt x="18258" y="768022"/>
                  </a:lnTo>
                  <a:lnTo>
                    <a:pt x="28301" y="723116"/>
                  </a:lnTo>
                  <a:lnTo>
                    <a:pt x="40425" y="679034"/>
                  </a:lnTo>
                  <a:lnTo>
                    <a:pt x="54576" y="635830"/>
                  </a:lnTo>
                  <a:lnTo>
                    <a:pt x="70700" y="593559"/>
                  </a:lnTo>
                  <a:lnTo>
                    <a:pt x="88741" y="552276"/>
                  </a:lnTo>
                  <a:lnTo>
                    <a:pt x="108646" y="512035"/>
                  </a:lnTo>
                  <a:lnTo>
                    <a:pt x="130358" y="472891"/>
                  </a:lnTo>
                  <a:lnTo>
                    <a:pt x="153824" y="434899"/>
                  </a:lnTo>
                  <a:lnTo>
                    <a:pt x="178989" y="398113"/>
                  </a:lnTo>
                  <a:lnTo>
                    <a:pt x="205797" y="362588"/>
                  </a:lnTo>
                  <a:lnTo>
                    <a:pt x="234196" y="328380"/>
                  </a:lnTo>
                  <a:lnTo>
                    <a:pt x="264129" y="295542"/>
                  </a:lnTo>
                  <a:lnTo>
                    <a:pt x="295542" y="264129"/>
                  </a:lnTo>
                  <a:lnTo>
                    <a:pt x="328380" y="234196"/>
                  </a:lnTo>
                  <a:lnTo>
                    <a:pt x="362588" y="205797"/>
                  </a:lnTo>
                  <a:lnTo>
                    <a:pt x="398113" y="178989"/>
                  </a:lnTo>
                  <a:lnTo>
                    <a:pt x="434899" y="153824"/>
                  </a:lnTo>
                  <a:lnTo>
                    <a:pt x="472891" y="130358"/>
                  </a:lnTo>
                  <a:lnTo>
                    <a:pt x="512035" y="108646"/>
                  </a:lnTo>
                  <a:lnTo>
                    <a:pt x="552276" y="88741"/>
                  </a:lnTo>
                  <a:lnTo>
                    <a:pt x="593559" y="70700"/>
                  </a:lnTo>
                  <a:lnTo>
                    <a:pt x="635830" y="54576"/>
                  </a:lnTo>
                  <a:lnTo>
                    <a:pt x="679034" y="40425"/>
                  </a:lnTo>
                  <a:lnTo>
                    <a:pt x="723116" y="28301"/>
                  </a:lnTo>
                  <a:lnTo>
                    <a:pt x="768022" y="18258"/>
                  </a:lnTo>
                  <a:lnTo>
                    <a:pt x="813696" y="10352"/>
                  </a:lnTo>
                  <a:lnTo>
                    <a:pt x="860085" y="4637"/>
                  </a:lnTo>
                  <a:lnTo>
                    <a:pt x="907133" y="1168"/>
                  </a:lnTo>
                  <a:lnTo>
                    <a:pt x="954786" y="0"/>
                  </a:lnTo>
                  <a:lnTo>
                    <a:pt x="1002438" y="1168"/>
                  </a:lnTo>
                  <a:lnTo>
                    <a:pt x="1049486" y="4637"/>
                  </a:lnTo>
                  <a:lnTo>
                    <a:pt x="1095875" y="10352"/>
                  </a:lnTo>
                  <a:lnTo>
                    <a:pt x="1141549" y="18258"/>
                  </a:lnTo>
                  <a:lnTo>
                    <a:pt x="1186455" y="28301"/>
                  </a:lnTo>
                  <a:lnTo>
                    <a:pt x="1230537" y="40425"/>
                  </a:lnTo>
                  <a:lnTo>
                    <a:pt x="1273741" y="54576"/>
                  </a:lnTo>
                  <a:lnTo>
                    <a:pt x="1316012" y="70700"/>
                  </a:lnTo>
                  <a:lnTo>
                    <a:pt x="1357295" y="88741"/>
                  </a:lnTo>
                  <a:lnTo>
                    <a:pt x="1397536" y="108646"/>
                  </a:lnTo>
                  <a:lnTo>
                    <a:pt x="1436680" y="130358"/>
                  </a:lnTo>
                  <a:lnTo>
                    <a:pt x="1474672" y="153824"/>
                  </a:lnTo>
                  <a:lnTo>
                    <a:pt x="1511458" y="178989"/>
                  </a:lnTo>
                  <a:lnTo>
                    <a:pt x="1546983" y="205797"/>
                  </a:lnTo>
                  <a:lnTo>
                    <a:pt x="1581191" y="234196"/>
                  </a:lnTo>
                  <a:lnTo>
                    <a:pt x="1614029" y="264129"/>
                  </a:lnTo>
                  <a:lnTo>
                    <a:pt x="1645442" y="295542"/>
                  </a:lnTo>
                  <a:lnTo>
                    <a:pt x="1675375" y="328380"/>
                  </a:lnTo>
                  <a:lnTo>
                    <a:pt x="1703774" y="362588"/>
                  </a:lnTo>
                  <a:lnTo>
                    <a:pt x="1730582" y="398113"/>
                  </a:lnTo>
                  <a:lnTo>
                    <a:pt x="1755747" y="434899"/>
                  </a:lnTo>
                  <a:lnTo>
                    <a:pt x="1779213" y="472891"/>
                  </a:lnTo>
                  <a:lnTo>
                    <a:pt x="1800925" y="512035"/>
                  </a:lnTo>
                  <a:lnTo>
                    <a:pt x="1820830" y="552276"/>
                  </a:lnTo>
                  <a:lnTo>
                    <a:pt x="1838871" y="593559"/>
                  </a:lnTo>
                  <a:lnTo>
                    <a:pt x="1854995" y="635830"/>
                  </a:lnTo>
                  <a:lnTo>
                    <a:pt x="1869146" y="679034"/>
                  </a:lnTo>
                  <a:lnTo>
                    <a:pt x="1881270" y="723116"/>
                  </a:lnTo>
                  <a:lnTo>
                    <a:pt x="1891313" y="768022"/>
                  </a:lnTo>
                  <a:lnTo>
                    <a:pt x="1899219" y="813696"/>
                  </a:lnTo>
                  <a:lnTo>
                    <a:pt x="1904934" y="860085"/>
                  </a:lnTo>
                  <a:lnTo>
                    <a:pt x="1908403" y="907133"/>
                  </a:lnTo>
                  <a:lnTo>
                    <a:pt x="1909572" y="954786"/>
                  </a:lnTo>
                  <a:lnTo>
                    <a:pt x="1908403" y="1002438"/>
                  </a:lnTo>
                  <a:lnTo>
                    <a:pt x="1904934" y="1049486"/>
                  </a:lnTo>
                  <a:lnTo>
                    <a:pt x="1899219" y="1095875"/>
                  </a:lnTo>
                  <a:lnTo>
                    <a:pt x="1891313" y="1141549"/>
                  </a:lnTo>
                  <a:lnTo>
                    <a:pt x="1881270" y="1186455"/>
                  </a:lnTo>
                  <a:lnTo>
                    <a:pt x="1869146" y="1230537"/>
                  </a:lnTo>
                  <a:lnTo>
                    <a:pt x="1854995" y="1273741"/>
                  </a:lnTo>
                  <a:lnTo>
                    <a:pt x="1838871" y="1316012"/>
                  </a:lnTo>
                  <a:lnTo>
                    <a:pt x="1820830" y="1357295"/>
                  </a:lnTo>
                  <a:lnTo>
                    <a:pt x="1800925" y="1397536"/>
                  </a:lnTo>
                  <a:lnTo>
                    <a:pt x="1779213" y="1436680"/>
                  </a:lnTo>
                  <a:lnTo>
                    <a:pt x="1755747" y="1474672"/>
                  </a:lnTo>
                  <a:lnTo>
                    <a:pt x="1730582" y="1511458"/>
                  </a:lnTo>
                  <a:lnTo>
                    <a:pt x="1703774" y="1546983"/>
                  </a:lnTo>
                  <a:lnTo>
                    <a:pt x="1675375" y="1581191"/>
                  </a:lnTo>
                  <a:lnTo>
                    <a:pt x="1645442" y="1614029"/>
                  </a:lnTo>
                  <a:lnTo>
                    <a:pt x="1614029" y="1645442"/>
                  </a:lnTo>
                  <a:lnTo>
                    <a:pt x="1581191" y="1675375"/>
                  </a:lnTo>
                  <a:lnTo>
                    <a:pt x="1546983" y="1703774"/>
                  </a:lnTo>
                  <a:lnTo>
                    <a:pt x="1511458" y="1730582"/>
                  </a:lnTo>
                  <a:lnTo>
                    <a:pt x="1474672" y="1755747"/>
                  </a:lnTo>
                  <a:lnTo>
                    <a:pt x="1436680" y="1779213"/>
                  </a:lnTo>
                  <a:lnTo>
                    <a:pt x="1397536" y="1800925"/>
                  </a:lnTo>
                  <a:lnTo>
                    <a:pt x="1357295" y="1820830"/>
                  </a:lnTo>
                  <a:lnTo>
                    <a:pt x="1316012" y="1838871"/>
                  </a:lnTo>
                  <a:lnTo>
                    <a:pt x="1273741" y="1854995"/>
                  </a:lnTo>
                  <a:lnTo>
                    <a:pt x="1230537" y="1869146"/>
                  </a:lnTo>
                  <a:lnTo>
                    <a:pt x="1186455" y="1881270"/>
                  </a:lnTo>
                  <a:lnTo>
                    <a:pt x="1141549" y="1891313"/>
                  </a:lnTo>
                  <a:lnTo>
                    <a:pt x="1095875" y="1899219"/>
                  </a:lnTo>
                  <a:lnTo>
                    <a:pt x="1049486" y="1904934"/>
                  </a:lnTo>
                  <a:lnTo>
                    <a:pt x="1002438" y="1908403"/>
                  </a:lnTo>
                  <a:lnTo>
                    <a:pt x="954786" y="1909572"/>
                  </a:lnTo>
                  <a:lnTo>
                    <a:pt x="907133" y="1908403"/>
                  </a:lnTo>
                  <a:lnTo>
                    <a:pt x="860085" y="1904934"/>
                  </a:lnTo>
                  <a:lnTo>
                    <a:pt x="813696" y="1899219"/>
                  </a:lnTo>
                  <a:lnTo>
                    <a:pt x="768022" y="1891313"/>
                  </a:lnTo>
                  <a:lnTo>
                    <a:pt x="723116" y="1881270"/>
                  </a:lnTo>
                  <a:lnTo>
                    <a:pt x="679034" y="1869146"/>
                  </a:lnTo>
                  <a:lnTo>
                    <a:pt x="635830" y="1854995"/>
                  </a:lnTo>
                  <a:lnTo>
                    <a:pt x="593559" y="1838871"/>
                  </a:lnTo>
                  <a:lnTo>
                    <a:pt x="552276" y="1820830"/>
                  </a:lnTo>
                  <a:lnTo>
                    <a:pt x="512035" y="1800925"/>
                  </a:lnTo>
                  <a:lnTo>
                    <a:pt x="472891" y="1779213"/>
                  </a:lnTo>
                  <a:lnTo>
                    <a:pt x="434899" y="1755747"/>
                  </a:lnTo>
                  <a:lnTo>
                    <a:pt x="398113" y="1730582"/>
                  </a:lnTo>
                  <a:lnTo>
                    <a:pt x="362588" y="1703774"/>
                  </a:lnTo>
                  <a:lnTo>
                    <a:pt x="328380" y="1675375"/>
                  </a:lnTo>
                  <a:lnTo>
                    <a:pt x="295542" y="1645442"/>
                  </a:lnTo>
                  <a:lnTo>
                    <a:pt x="264129" y="1614029"/>
                  </a:lnTo>
                  <a:lnTo>
                    <a:pt x="234196" y="1581191"/>
                  </a:lnTo>
                  <a:lnTo>
                    <a:pt x="205797" y="1546983"/>
                  </a:lnTo>
                  <a:lnTo>
                    <a:pt x="178989" y="1511458"/>
                  </a:lnTo>
                  <a:lnTo>
                    <a:pt x="153824" y="1474672"/>
                  </a:lnTo>
                  <a:lnTo>
                    <a:pt x="130358" y="1436680"/>
                  </a:lnTo>
                  <a:lnTo>
                    <a:pt x="108646" y="1397536"/>
                  </a:lnTo>
                  <a:lnTo>
                    <a:pt x="88741" y="1357295"/>
                  </a:lnTo>
                  <a:lnTo>
                    <a:pt x="70700" y="1316012"/>
                  </a:lnTo>
                  <a:lnTo>
                    <a:pt x="54576" y="1273741"/>
                  </a:lnTo>
                  <a:lnTo>
                    <a:pt x="40425" y="1230537"/>
                  </a:lnTo>
                  <a:lnTo>
                    <a:pt x="28301" y="1186455"/>
                  </a:lnTo>
                  <a:lnTo>
                    <a:pt x="18258" y="1141549"/>
                  </a:lnTo>
                  <a:lnTo>
                    <a:pt x="10352" y="1095875"/>
                  </a:lnTo>
                  <a:lnTo>
                    <a:pt x="4637" y="1049486"/>
                  </a:lnTo>
                  <a:lnTo>
                    <a:pt x="1168" y="1002438"/>
                  </a:lnTo>
                  <a:lnTo>
                    <a:pt x="0" y="95478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74997" y="4705858"/>
            <a:ext cx="129794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" dirty="0">
                <a:solidFill>
                  <a:srgbClr val="FFFFFF"/>
                </a:solidFill>
                <a:latin typeface="Trebuchet MS"/>
                <a:cs typeface="Trebuchet MS"/>
              </a:rPr>
              <a:t>ПОПИТ</a:t>
            </a:r>
            <a:endParaRPr sz="31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52727" y="4450079"/>
            <a:ext cx="2510155" cy="1083945"/>
            <a:chOff x="1252727" y="4450079"/>
            <a:chExt cx="2510155" cy="1083945"/>
          </a:xfrm>
        </p:grpSpPr>
        <p:sp>
          <p:nvSpPr>
            <p:cNvPr id="17" name="object 17"/>
            <p:cNvSpPr/>
            <p:nvPr/>
          </p:nvSpPr>
          <p:spPr>
            <a:xfrm>
              <a:off x="1929383" y="4719827"/>
              <a:ext cx="1833880" cy="544195"/>
            </a:xfrm>
            <a:custGeom>
              <a:avLst/>
              <a:gdLst/>
              <a:ahLst/>
              <a:cxnLst/>
              <a:rect l="l" t="t" r="r" b="b"/>
              <a:pathLst>
                <a:path w="1833879" h="544195">
                  <a:moveTo>
                    <a:pt x="1561338" y="0"/>
                  </a:moveTo>
                  <a:lnTo>
                    <a:pt x="1561338" y="108839"/>
                  </a:lnTo>
                  <a:lnTo>
                    <a:pt x="0" y="108839"/>
                  </a:lnTo>
                  <a:lnTo>
                    <a:pt x="0" y="435229"/>
                  </a:lnTo>
                  <a:lnTo>
                    <a:pt x="1561338" y="435229"/>
                  </a:lnTo>
                  <a:lnTo>
                    <a:pt x="1561338" y="544068"/>
                  </a:lnTo>
                  <a:lnTo>
                    <a:pt x="1833371" y="272034"/>
                  </a:lnTo>
                  <a:lnTo>
                    <a:pt x="1561338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60347" y="4457699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4">
                  <a:moveTo>
                    <a:pt x="1229741" y="0"/>
                  </a:moveTo>
                  <a:lnTo>
                    <a:pt x="106807" y="0"/>
                  </a:lnTo>
                  <a:lnTo>
                    <a:pt x="65258" y="8401"/>
                  </a:lnTo>
                  <a:lnTo>
                    <a:pt x="31305" y="31305"/>
                  </a:lnTo>
                  <a:lnTo>
                    <a:pt x="8401" y="65258"/>
                  </a:lnTo>
                  <a:lnTo>
                    <a:pt x="0" y="106806"/>
                  </a:lnTo>
                  <a:lnTo>
                    <a:pt x="0" y="961516"/>
                  </a:lnTo>
                  <a:lnTo>
                    <a:pt x="8401" y="1003065"/>
                  </a:lnTo>
                  <a:lnTo>
                    <a:pt x="31305" y="1037018"/>
                  </a:lnTo>
                  <a:lnTo>
                    <a:pt x="65258" y="1059922"/>
                  </a:lnTo>
                  <a:lnTo>
                    <a:pt x="106807" y="1068324"/>
                  </a:lnTo>
                  <a:lnTo>
                    <a:pt x="1229741" y="1068324"/>
                  </a:lnTo>
                  <a:lnTo>
                    <a:pt x="1271289" y="1059922"/>
                  </a:lnTo>
                  <a:lnTo>
                    <a:pt x="1305242" y="1037018"/>
                  </a:lnTo>
                  <a:lnTo>
                    <a:pt x="1328146" y="1003065"/>
                  </a:lnTo>
                  <a:lnTo>
                    <a:pt x="1336548" y="961516"/>
                  </a:lnTo>
                  <a:lnTo>
                    <a:pt x="1336548" y="106806"/>
                  </a:lnTo>
                  <a:lnTo>
                    <a:pt x="1328146" y="65258"/>
                  </a:lnTo>
                  <a:lnTo>
                    <a:pt x="1305242" y="31305"/>
                  </a:lnTo>
                  <a:lnTo>
                    <a:pt x="1271289" y="8401"/>
                  </a:lnTo>
                  <a:lnTo>
                    <a:pt x="1229741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60347" y="4457699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4">
                  <a:moveTo>
                    <a:pt x="0" y="106806"/>
                  </a:moveTo>
                  <a:lnTo>
                    <a:pt x="8401" y="65258"/>
                  </a:lnTo>
                  <a:lnTo>
                    <a:pt x="31305" y="31305"/>
                  </a:lnTo>
                  <a:lnTo>
                    <a:pt x="65258" y="8401"/>
                  </a:lnTo>
                  <a:lnTo>
                    <a:pt x="106807" y="0"/>
                  </a:lnTo>
                  <a:lnTo>
                    <a:pt x="1229741" y="0"/>
                  </a:lnTo>
                  <a:lnTo>
                    <a:pt x="1271289" y="8401"/>
                  </a:lnTo>
                  <a:lnTo>
                    <a:pt x="1305242" y="31305"/>
                  </a:lnTo>
                  <a:lnTo>
                    <a:pt x="1328146" y="65258"/>
                  </a:lnTo>
                  <a:lnTo>
                    <a:pt x="1336548" y="106806"/>
                  </a:lnTo>
                  <a:lnTo>
                    <a:pt x="1336548" y="961516"/>
                  </a:lnTo>
                  <a:lnTo>
                    <a:pt x="1328146" y="1003065"/>
                  </a:lnTo>
                  <a:lnTo>
                    <a:pt x="1305242" y="1037018"/>
                  </a:lnTo>
                  <a:lnTo>
                    <a:pt x="1271289" y="1059922"/>
                  </a:lnTo>
                  <a:lnTo>
                    <a:pt x="1229741" y="1068324"/>
                  </a:lnTo>
                  <a:lnTo>
                    <a:pt x="106807" y="1068324"/>
                  </a:lnTo>
                  <a:lnTo>
                    <a:pt x="65258" y="1059922"/>
                  </a:lnTo>
                  <a:lnTo>
                    <a:pt x="31305" y="1037018"/>
                  </a:lnTo>
                  <a:lnTo>
                    <a:pt x="8401" y="1003065"/>
                  </a:lnTo>
                  <a:lnTo>
                    <a:pt x="0" y="961516"/>
                  </a:lnTo>
                  <a:lnTo>
                    <a:pt x="0" y="10680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59483" y="4716526"/>
            <a:ext cx="939165" cy="5111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6830" marR="5080" indent="-24765">
              <a:lnSpc>
                <a:spcPts val="1780"/>
              </a:lnSpc>
              <a:spcBef>
                <a:spcPts val="380"/>
              </a:spcBef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Кількість  покупців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05939" y="2747772"/>
            <a:ext cx="2159635" cy="1680210"/>
            <a:chOff x="1805939" y="2747772"/>
            <a:chExt cx="2159635" cy="1680210"/>
          </a:xfrm>
        </p:grpSpPr>
        <p:sp>
          <p:nvSpPr>
            <p:cNvPr id="22" name="object 22"/>
            <p:cNvSpPr/>
            <p:nvPr/>
          </p:nvSpPr>
          <p:spPr>
            <a:xfrm>
              <a:off x="2385694" y="3157855"/>
              <a:ext cx="1579880" cy="1270635"/>
            </a:xfrm>
            <a:custGeom>
              <a:avLst/>
              <a:gdLst/>
              <a:ahLst/>
              <a:cxnLst/>
              <a:rect l="l" t="t" r="r" b="b"/>
              <a:pathLst>
                <a:path w="1579879" h="1270635">
                  <a:moveTo>
                    <a:pt x="192024" y="0"/>
                  </a:moveTo>
                  <a:lnTo>
                    <a:pt x="0" y="264160"/>
                  </a:lnTo>
                  <a:lnTo>
                    <a:pt x="1263395" y="1181989"/>
                  </a:lnTo>
                  <a:lnTo>
                    <a:pt x="1199388" y="1270127"/>
                  </a:lnTo>
                  <a:lnTo>
                    <a:pt x="1579499" y="1209929"/>
                  </a:lnTo>
                  <a:lnTo>
                    <a:pt x="1519301" y="829818"/>
                  </a:lnTo>
                  <a:lnTo>
                    <a:pt x="1455293" y="917829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13559" y="2755392"/>
              <a:ext cx="1336675" cy="1069975"/>
            </a:xfrm>
            <a:custGeom>
              <a:avLst/>
              <a:gdLst/>
              <a:ahLst/>
              <a:cxnLst/>
              <a:rect l="l" t="t" r="r" b="b"/>
              <a:pathLst>
                <a:path w="1336675" h="1069975">
                  <a:moveTo>
                    <a:pt x="1229614" y="0"/>
                  </a:moveTo>
                  <a:lnTo>
                    <a:pt x="106933" y="0"/>
                  </a:lnTo>
                  <a:lnTo>
                    <a:pt x="65311" y="8403"/>
                  </a:lnTo>
                  <a:lnTo>
                    <a:pt x="31321" y="31321"/>
                  </a:lnTo>
                  <a:lnTo>
                    <a:pt x="8403" y="65311"/>
                  </a:lnTo>
                  <a:lnTo>
                    <a:pt x="0" y="106934"/>
                  </a:lnTo>
                  <a:lnTo>
                    <a:pt x="0" y="962914"/>
                  </a:lnTo>
                  <a:lnTo>
                    <a:pt x="8403" y="1004536"/>
                  </a:lnTo>
                  <a:lnTo>
                    <a:pt x="31321" y="1038526"/>
                  </a:lnTo>
                  <a:lnTo>
                    <a:pt x="65311" y="1061444"/>
                  </a:lnTo>
                  <a:lnTo>
                    <a:pt x="106933" y="1069848"/>
                  </a:lnTo>
                  <a:lnTo>
                    <a:pt x="1229614" y="1069848"/>
                  </a:lnTo>
                  <a:lnTo>
                    <a:pt x="1271236" y="1061444"/>
                  </a:lnTo>
                  <a:lnTo>
                    <a:pt x="1305226" y="1038526"/>
                  </a:lnTo>
                  <a:lnTo>
                    <a:pt x="1328144" y="1004536"/>
                  </a:lnTo>
                  <a:lnTo>
                    <a:pt x="1336547" y="962914"/>
                  </a:lnTo>
                  <a:lnTo>
                    <a:pt x="1336547" y="106934"/>
                  </a:lnTo>
                  <a:lnTo>
                    <a:pt x="1328144" y="65311"/>
                  </a:lnTo>
                  <a:lnTo>
                    <a:pt x="1305226" y="31321"/>
                  </a:lnTo>
                  <a:lnTo>
                    <a:pt x="1271236" y="8403"/>
                  </a:lnTo>
                  <a:lnTo>
                    <a:pt x="122961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13559" y="2755392"/>
              <a:ext cx="1336675" cy="1069975"/>
            </a:xfrm>
            <a:custGeom>
              <a:avLst/>
              <a:gdLst/>
              <a:ahLst/>
              <a:cxnLst/>
              <a:rect l="l" t="t" r="r" b="b"/>
              <a:pathLst>
                <a:path w="1336675" h="1069975">
                  <a:moveTo>
                    <a:pt x="0" y="106934"/>
                  </a:moveTo>
                  <a:lnTo>
                    <a:pt x="8403" y="65311"/>
                  </a:lnTo>
                  <a:lnTo>
                    <a:pt x="31321" y="31321"/>
                  </a:lnTo>
                  <a:lnTo>
                    <a:pt x="65311" y="8403"/>
                  </a:lnTo>
                  <a:lnTo>
                    <a:pt x="106933" y="0"/>
                  </a:lnTo>
                  <a:lnTo>
                    <a:pt x="1229614" y="0"/>
                  </a:lnTo>
                  <a:lnTo>
                    <a:pt x="1271236" y="8403"/>
                  </a:lnTo>
                  <a:lnTo>
                    <a:pt x="1305226" y="31321"/>
                  </a:lnTo>
                  <a:lnTo>
                    <a:pt x="1328144" y="65311"/>
                  </a:lnTo>
                  <a:lnTo>
                    <a:pt x="1336547" y="106934"/>
                  </a:lnTo>
                  <a:lnTo>
                    <a:pt x="1336547" y="962914"/>
                  </a:lnTo>
                  <a:lnTo>
                    <a:pt x="1328144" y="1004536"/>
                  </a:lnTo>
                  <a:lnTo>
                    <a:pt x="1305226" y="1038526"/>
                  </a:lnTo>
                  <a:lnTo>
                    <a:pt x="1271236" y="1061444"/>
                  </a:lnTo>
                  <a:lnTo>
                    <a:pt x="1229614" y="1069848"/>
                  </a:lnTo>
                  <a:lnTo>
                    <a:pt x="106933" y="1069848"/>
                  </a:lnTo>
                  <a:lnTo>
                    <a:pt x="65311" y="1061444"/>
                  </a:lnTo>
                  <a:lnTo>
                    <a:pt x="31321" y="1038526"/>
                  </a:lnTo>
                  <a:lnTo>
                    <a:pt x="8403" y="1004536"/>
                  </a:lnTo>
                  <a:lnTo>
                    <a:pt x="0" y="962914"/>
                  </a:lnTo>
                  <a:lnTo>
                    <a:pt x="0" y="10693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873757" y="2901442"/>
            <a:ext cx="1216660" cy="7366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69850" algn="just">
              <a:lnSpc>
                <a:spcPts val="1780"/>
              </a:lnSpc>
              <a:spcBef>
                <a:spcPts val="380"/>
              </a:spcBef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Очі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куван</a:t>
            </a:r>
            <a:r>
              <a:rPr sz="1700" spc="-10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я 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7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переваги </a:t>
            </a:r>
            <a:r>
              <a:rPr sz="1700" spc="-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споживачів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253740" y="1696211"/>
            <a:ext cx="1417320" cy="2286000"/>
            <a:chOff x="3253740" y="1696211"/>
            <a:chExt cx="1417320" cy="2286000"/>
          </a:xfrm>
        </p:grpSpPr>
        <p:sp>
          <p:nvSpPr>
            <p:cNvPr id="27" name="object 27"/>
            <p:cNvSpPr/>
            <p:nvPr/>
          </p:nvSpPr>
          <p:spPr>
            <a:xfrm>
              <a:off x="3774059" y="2187701"/>
              <a:ext cx="896619" cy="1794510"/>
            </a:xfrm>
            <a:custGeom>
              <a:avLst/>
              <a:gdLst/>
              <a:ahLst/>
              <a:cxnLst/>
              <a:rect l="l" t="t" r="r" b="b"/>
              <a:pathLst>
                <a:path w="896620" h="1794510">
                  <a:moveTo>
                    <a:pt x="310514" y="0"/>
                  </a:moveTo>
                  <a:lnTo>
                    <a:pt x="0" y="100964"/>
                  </a:lnTo>
                  <a:lnTo>
                    <a:pt x="482473" y="1586103"/>
                  </a:lnTo>
                  <a:lnTo>
                    <a:pt x="378967" y="1619758"/>
                  </a:lnTo>
                  <a:lnTo>
                    <a:pt x="721867" y="1794383"/>
                  </a:lnTo>
                  <a:lnTo>
                    <a:pt x="896619" y="1451483"/>
                  </a:lnTo>
                  <a:lnTo>
                    <a:pt x="793114" y="1485138"/>
                  </a:lnTo>
                  <a:lnTo>
                    <a:pt x="310514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61360" y="1703831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5">
                  <a:moveTo>
                    <a:pt x="1229740" y="0"/>
                  </a:moveTo>
                  <a:lnTo>
                    <a:pt x="106806" y="0"/>
                  </a:lnTo>
                  <a:lnTo>
                    <a:pt x="65258" y="8401"/>
                  </a:lnTo>
                  <a:lnTo>
                    <a:pt x="31305" y="31305"/>
                  </a:lnTo>
                  <a:lnTo>
                    <a:pt x="8401" y="65258"/>
                  </a:lnTo>
                  <a:lnTo>
                    <a:pt x="0" y="106806"/>
                  </a:lnTo>
                  <a:lnTo>
                    <a:pt x="0" y="961516"/>
                  </a:lnTo>
                  <a:lnTo>
                    <a:pt x="8401" y="1003065"/>
                  </a:lnTo>
                  <a:lnTo>
                    <a:pt x="31305" y="1037018"/>
                  </a:lnTo>
                  <a:lnTo>
                    <a:pt x="65258" y="1059922"/>
                  </a:lnTo>
                  <a:lnTo>
                    <a:pt x="106806" y="1068323"/>
                  </a:lnTo>
                  <a:lnTo>
                    <a:pt x="1229740" y="1068323"/>
                  </a:lnTo>
                  <a:lnTo>
                    <a:pt x="1271289" y="1059922"/>
                  </a:lnTo>
                  <a:lnTo>
                    <a:pt x="1305242" y="1037018"/>
                  </a:lnTo>
                  <a:lnTo>
                    <a:pt x="1328146" y="1003065"/>
                  </a:lnTo>
                  <a:lnTo>
                    <a:pt x="1336548" y="961516"/>
                  </a:lnTo>
                  <a:lnTo>
                    <a:pt x="1336548" y="106806"/>
                  </a:lnTo>
                  <a:lnTo>
                    <a:pt x="1328146" y="65258"/>
                  </a:lnTo>
                  <a:lnTo>
                    <a:pt x="1305242" y="31305"/>
                  </a:lnTo>
                  <a:lnTo>
                    <a:pt x="1271289" y="8401"/>
                  </a:lnTo>
                  <a:lnTo>
                    <a:pt x="122974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1360" y="1703831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5">
                  <a:moveTo>
                    <a:pt x="0" y="106806"/>
                  </a:moveTo>
                  <a:lnTo>
                    <a:pt x="8401" y="65258"/>
                  </a:lnTo>
                  <a:lnTo>
                    <a:pt x="31305" y="31305"/>
                  </a:lnTo>
                  <a:lnTo>
                    <a:pt x="65258" y="8401"/>
                  </a:lnTo>
                  <a:lnTo>
                    <a:pt x="106806" y="0"/>
                  </a:lnTo>
                  <a:lnTo>
                    <a:pt x="1229740" y="0"/>
                  </a:lnTo>
                  <a:lnTo>
                    <a:pt x="1271289" y="8401"/>
                  </a:lnTo>
                  <a:lnTo>
                    <a:pt x="1305242" y="31305"/>
                  </a:lnTo>
                  <a:lnTo>
                    <a:pt x="1328146" y="65258"/>
                  </a:lnTo>
                  <a:lnTo>
                    <a:pt x="1336548" y="106806"/>
                  </a:lnTo>
                  <a:lnTo>
                    <a:pt x="1336548" y="961516"/>
                  </a:lnTo>
                  <a:lnTo>
                    <a:pt x="1328146" y="1003065"/>
                  </a:lnTo>
                  <a:lnTo>
                    <a:pt x="1305242" y="1037018"/>
                  </a:lnTo>
                  <a:lnTo>
                    <a:pt x="1271289" y="1059922"/>
                  </a:lnTo>
                  <a:lnTo>
                    <a:pt x="1229740" y="1068323"/>
                  </a:lnTo>
                  <a:lnTo>
                    <a:pt x="106806" y="1068323"/>
                  </a:lnTo>
                  <a:lnTo>
                    <a:pt x="65258" y="1059922"/>
                  </a:lnTo>
                  <a:lnTo>
                    <a:pt x="31305" y="1037018"/>
                  </a:lnTo>
                  <a:lnTo>
                    <a:pt x="8401" y="1003065"/>
                  </a:lnTo>
                  <a:lnTo>
                    <a:pt x="0" y="961516"/>
                  </a:lnTo>
                  <a:lnTo>
                    <a:pt x="0" y="10680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494023" y="1849627"/>
            <a:ext cx="873125" cy="7366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065" marR="5080" indent="635" algn="ctr">
              <a:lnSpc>
                <a:spcPts val="1780"/>
              </a:lnSpc>
              <a:spcBef>
                <a:spcPts val="380"/>
              </a:spcBef>
            </a:pPr>
            <a:r>
              <a:rPr sz="1700" b="0" spc="-5" dirty="0">
                <a:solidFill>
                  <a:srgbClr val="FFFFFF"/>
                </a:solidFill>
                <a:latin typeface="Trebuchet MS"/>
                <a:cs typeface="Trebuchet MS"/>
              </a:rPr>
              <a:t>Ціни </a:t>
            </a:r>
            <a:r>
              <a:rPr sz="1700" b="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Trebuchet MS"/>
                <a:cs typeface="Trebuchet MS"/>
              </a:rPr>
              <a:t>товарів- </a:t>
            </a:r>
            <a:r>
              <a:rPr sz="1700" b="0" spc="-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Trebuchet MS"/>
                <a:cs typeface="Trebuchet MS"/>
              </a:rPr>
              <a:t>аналогів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77384" y="1696211"/>
            <a:ext cx="1417320" cy="2286000"/>
            <a:chOff x="4977384" y="1696211"/>
            <a:chExt cx="1417320" cy="2286000"/>
          </a:xfrm>
        </p:grpSpPr>
        <p:sp>
          <p:nvSpPr>
            <p:cNvPr id="32" name="object 32"/>
            <p:cNvSpPr/>
            <p:nvPr/>
          </p:nvSpPr>
          <p:spPr>
            <a:xfrm>
              <a:off x="4977384" y="2187701"/>
              <a:ext cx="896619" cy="1794510"/>
            </a:xfrm>
            <a:custGeom>
              <a:avLst/>
              <a:gdLst/>
              <a:ahLst/>
              <a:cxnLst/>
              <a:rect l="l" t="t" r="r" b="b"/>
              <a:pathLst>
                <a:path w="896620" h="1794510">
                  <a:moveTo>
                    <a:pt x="585977" y="0"/>
                  </a:moveTo>
                  <a:lnTo>
                    <a:pt x="103504" y="1485138"/>
                  </a:lnTo>
                  <a:lnTo>
                    <a:pt x="0" y="1451483"/>
                  </a:lnTo>
                  <a:lnTo>
                    <a:pt x="174751" y="1794383"/>
                  </a:lnTo>
                  <a:lnTo>
                    <a:pt x="517651" y="1619758"/>
                  </a:lnTo>
                  <a:lnTo>
                    <a:pt x="414019" y="1586103"/>
                  </a:lnTo>
                  <a:lnTo>
                    <a:pt x="896619" y="100964"/>
                  </a:lnTo>
                  <a:lnTo>
                    <a:pt x="585977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50536" y="1703831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5">
                  <a:moveTo>
                    <a:pt x="1229740" y="0"/>
                  </a:moveTo>
                  <a:lnTo>
                    <a:pt x="106806" y="0"/>
                  </a:lnTo>
                  <a:lnTo>
                    <a:pt x="65258" y="8401"/>
                  </a:lnTo>
                  <a:lnTo>
                    <a:pt x="31305" y="31305"/>
                  </a:lnTo>
                  <a:lnTo>
                    <a:pt x="8401" y="65258"/>
                  </a:lnTo>
                  <a:lnTo>
                    <a:pt x="0" y="106806"/>
                  </a:lnTo>
                  <a:lnTo>
                    <a:pt x="0" y="961516"/>
                  </a:lnTo>
                  <a:lnTo>
                    <a:pt x="8401" y="1003065"/>
                  </a:lnTo>
                  <a:lnTo>
                    <a:pt x="31305" y="1037018"/>
                  </a:lnTo>
                  <a:lnTo>
                    <a:pt x="65258" y="1059922"/>
                  </a:lnTo>
                  <a:lnTo>
                    <a:pt x="106806" y="1068323"/>
                  </a:lnTo>
                  <a:lnTo>
                    <a:pt x="1229740" y="1068323"/>
                  </a:lnTo>
                  <a:lnTo>
                    <a:pt x="1271289" y="1059922"/>
                  </a:lnTo>
                  <a:lnTo>
                    <a:pt x="1305242" y="1037018"/>
                  </a:lnTo>
                  <a:lnTo>
                    <a:pt x="1328146" y="1003065"/>
                  </a:lnTo>
                  <a:lnTo>
                    <a:pt x="1336548" y="961516"/>
                  </a:lnTo>
                  <a:lnTo>
                    <a:pt x="1336548" y="106806"/>
                  </a:lnTo>
                  <a:lnTo>
                    <a:pt x="1328146" y="65258"/>
                  </a:lnTo>
                  <a:lnTo>
                    <a:pt x="1305242" y="31305"/>
                  </a:lnTo>
                  <a:lnTo>
                    <a:pt x="1271289" y="8401"/>
                  </a:lnTo>
                  <a:lnTo>
                    <a:pt x="122974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50536" y="1703831"/>
              <a:ext cx="1336675" cy="1068705"/>
            </a:xfrm>
            <a:custGeom>
              <a:avLst/>
              <a:gdLst/>
              <a:ahLst/>
              <a:cxnLst/>
              <a:rect l="l" t="t" r="r" b="b"/>
              <a:pathLst>
                <a:path w="1336675" h="1068705">
                  <a:moveTo>
                    <a:pt x="0" y="106806"/>
                  </a:moveTo>
                  <a:lnTo>
                    <a:pt x="8401" y="65258"/>
                  </a:lnTo>
                  <a:lnTo>
                    <a:pt x="31305" y="31305"/>
                  </a:lnTo>
                  <a:lnTo>
                    <a:pt x="65258" y="8401"/>
                  </a:lnTo>
                  <a:lnTo>
                    <a:pt x="106806" y="0"/>
                  </a:lnTo>
                  <a:lnTo>
                    <a:pt x="1229740" y="0"/>
                  </a:lnTo>
                  <a:lnTo>
                    <a:pt x="1271289" y="8401"/>
                  </a:lnTo>
                  <a:lnTo>
                    <a:pt x="1305242" y="31305"/>
                  </a:lnTo>
                  <a:lnTo>
                    <a:pt x="1328146" y="65258"/>
                  </a:lnTo>
                  <a:lnTo>
                    <a:pt x="1336548" y="106806"/>
                  </a:lnTo>
                  <a:lnTo>
                    <a:pt x="1336548" y="961516"/>
                  </a:lnTo>
                  <a:lnTo>
                    <a:pt x="1328146" y="1003065"/>
                  </a:lnTo>
                  <a:lnTo>
                    <a:pt x="1305242" y="1037018"/>
                  </a:lnTo>
                  <a:lnTo>
                    <a:pt x="1271289" y="1059922"/>
                  </a:lnTo>
                  <a:lnTo>
                    <a:pt x="1229740" y="1068323"/>
                  </a:lnTo>
                  <a:lnTo>
                    <a:pt x="106806" y="1068323"/>
                  </a:lnTo>
                  <a:lnTo>
                    <a:pt x="65258" y="1059922"/>
                  </a:lnTo>
                  <a:lnTo>
                    <a:pt x="31305" y="1037018"/>
                  </a:lnTo>
                  <a:lnTo>
                    <a:pt x="8401" y="1003065"/>
                  </a:lnTo>
                  <a:lnTo>
                    <a:pt x="0" y="961516"/>
                  </a:lnTo>
                  <a:lnTo>
                    <a:pt x="0" y="10680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205729" y="1849627"/>
            <a:ext cx="1028065" cy="7366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635" algn="ctr">
              <a:lnSpc>
                <a:spcPts val="1780"/>
              </a:lnSpc>
              <a:spcBef>
                <a:spcPts val="380"/>
              </a:spcBef>
            </a:pP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Ціна </a:t>
            </a:r>
            <a:r>
              <a:rPr sz="1700" spc="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товарів</a:t>
            </a:r>
            <a:r>
              <a:rPr sz="1700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та </a:t>
            </a:r>
            <a:r>
              <a:rPr sz="1700" spc="-4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послуг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682869" y="2747772"/>
            <a:ext cx="2159635" cy="1680210"/>
            <a:chOff x="5682869" y="2747772"/>
            <a:chExt cx="2159635" cy="1680210"/>
          </a:xfrm>
        </p:grpSpPr>
        <p:sp>
          <p:nvSpPr>
            <p:cNvPr id="37" name="object 37"/>
            <p:cNvSpPr/>
            <p:nvPr/>
          </p:nvSpPr>
          <p:spPr>
            <a:xfrm>
              <a:off x="5682869" y="3157855"/>
              <a:ext cx="1579880" cy="1270635"/>
            </a:xfrm>
            <a:custGeom>
              <a:avLst/>
              <a:gdLst/>
              <a:ahLst/>
              <a:cxnLst/>
              <a:rect l="l" t="t" r="r" b="b"/>
              <a:pathLst>
                <a:path w="1579879" h="1270635">
                  <a:moveTo>
                    <a:pt x="1387475" y="0"/>
                  </a:moveTo>
                  <a:lnTo>
                    <a:pt x="124205" y="917829"/>
                  </a:lnTo>
                  <a:lnTo>
                    <a:pt x="60197" y="829818"/>
                  </a:lnTo>
                  <a:lnTo>
                    <a:pt x="0" y="1209929"/>
                  </a:lnTo>
                  <a:lnTo>
                    <a:pt x="380110" y="1270127"/>
                  </a:lnTo>
                  <a:lnTo>
                    <a:pt x="316102" y="1181989"/>
                  </a:lnTo>
                  <a:lnTo>
                    <a:pt x="1579499" y="264160"/>
                  </a:lnTo>
                  <a:lnTo>
                    <a:pt x="1387475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498336" y="2755392"/>
              <a:ext cx="1336675" cy="1069975"/>
            </a:xfrm>
            <a:custGeom>
              <a:avLst/>
              <a:gdLst/>
              <a:ahLst/>
              <a:cxnLst/>
              <a:rect l="l" t="t" r="r" b="b"/>
              <a:pathLst>
                <a:path w="1336675" h="1069975">
                  <a:moveTo>
                    <a:pt x="1229614" y="0"/>
                  </a:moveTo>
                  <a:lnTo>
                    <a:pt x="106934" y="0"/>
                  </a:lnTo>
                  <a:lnTo>
                    <a:pt x="65311" y="8403"/>
                  </a:lnTo>
                  <a:lnTo>
                    <a:pt x="31321" y="31321"/>
                  </a:lnTo>
                  <a:lnTo>
                    <a:pt x="8403" y="65311"/>
                  </a:lnTo>
                  <a:lnTo>
                    <a:pt x="0" y="106934"/>
                  </a:lnTo>
                  <a:lnTo>
                    <a:pt x="0" y="962914"/>
                  </a:lnTo>
                  <a:lnTo>
                    <a:pt x="8403" y="1004536"/>
                  </a:lnTo>
                  <a:lnTo>
                    <a:pt x="31321" y="1038526"/>
                  </a:lnTo>
                  <a:lnTo>
                    <a:pt x="65311" y="1061444"/>
                  </a:lnTo>
                  <a:lnTo>
                    <a:pt x="106934" y="1069848"/>
                  </a:lnTo>
                  <a:lnTo>
                    <a:pt x="1229614" y="1069848"/>
                  </a:lnTo>
                  <a:lnTo>
                    <a:pt x="1271236" y="1061444"/>
                  </a:lnTo>
                  <a:lnTo>
                    <a:pt x="1305226" y="1038526"/>
                  </a:lnTo>
                  <a:lnTo>
                    <a:pt x="1328144" y="1004536"/>
                  </a:lnTo>
                  <a:lnTo>
                    <a:pt x="1336547" y="962914"/>
                  </a:lnTo>
                  <a:lnTo>
                    <a:pt x="1336547" y="106934"/>
                  </a:lnTo>
                  <a:lnTo>
                    <a:pt x="1328144" y="65311"/>
                  </a:lnTo>
                  <a:lnTo>
                    <a:pt x="1305226" y="31321"/>
                  </a:lnTo>
                  <a:lnTo>
                    <a:pt x="1271236" y="8403"/>
                  </a:lnTo>
                  <a:lnTo>
                    <a:pt x="122961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498336" y="2755392"/>
              <a:ext cx="1336675" cy="1069975"/>
            </a:xfrm>
            <a:custGeom>
              <a:avLst/>
              <a:gdLst/>
              <a:ahLst/>
              <a:cxnLst/>
              <a:rect l="l" t="t" r="r" b="b"/>
              <a:pathLst>
                <a:path w="1336675" h="1069975">
                  <a:moveTo>
                    <a:pt x="0" y="106934"/>
                  </a:moveTo>
                  <a:lnTo>
                    <a:pt x="8403" y="65311"/>
                  </a:lnTo>
                  <a:lnTo>
                    <a:pt x="31321" y="31321"/>
                  </a:lnTo>
                  <a:lnTo>
                    <a:pt x="65311" y="8403"/>
                  </a:lnTo>
                  <a:lnTo>
                    <a:pt x="106934" y="0"/>
                  </a:lnTo>
                  <a:lnTo>
                    <a:pt x="1229614" y="0"/>
                  </a:lnTo>
                  <a:lnTo>
                    <a:pt x="1271236" y="8403"/>
                  </a:lnTo>
                  <a:lnTo>
                    <a:pt x="1305226" y="31321"/>
                  </a:lnTo>
                  <a:lnTo>
                    <a:pt x="1328144" y="65311"/>
                  </a:lnTo>
                  <a:lnTo>
                    <a:pt x="1336547" y="106934"/>
                  </a:lnTo>
                  <a:lnTo>
                    <a:pt x="1336547" y="962914"/>
                  </a:lnTo>
                  <a:lnTo>
                    <a:pt x="1328144" y="1004536"/>
                  </a:lnTo>
                  <a:lnTo>
                    <a:pt x="1305226" y="1038526"/>
                  </a:lnTo>
                  <a:lnTo>
                    <a:pt x="1271236" y="1061444"/>
                  </a:lnTo>
                  <a:lnTo>
                    <a:pt x="1229614" y="1069848"/>
                  </a:lnTo>
                  <a:lnTo>
                    <a:pt x="106934" y="1069848"/>
                  </a:lnTo>
                  <a:lnTo>
                    <a:pt x="65311" y="1061444"/>
                  </a:lnTo>
                  <a:lnTo>
                    <a:pt x="31321" y="1038526"/>
                  </a:lnTo>
                  <a:lnTo>
                    <a:pt x="8403" y="1004536"/>
                  </a:lnTo>
                  <a:lnTo>
                    <a:pt x="0" y="962914"/>
                  </a:lnTo>
                  <a:lnTo>
                    <a:pt x="0" y="106934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695058" y="3014218"/>
            <a:ext cx="944880" cy="5111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0" marR="5080" indent="-114300">
              <a:lnSpc>
                <a:spcPts val="1780"/>
              </a:lnSpc>
              <a:spcBef>
                <a:spcPts val="380"/>
              </a:spcBef>
            </a:pP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Пільги</a:t>
            </a:r>
            <a:r>
              <a:rPr sz="1700" spc="-1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та </a:t>
            </a:r>
            <a:r>
              <a:rPr sz="1700" spc="-4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дотації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883909" y="4428744"/>
            <a:ext cx="2481580" cy="1085215"/>
            <a:chOff x="5883909" y="4428744"/>
            <a:chExt cx="2481580" cy="1085215"/>
          </a:xfrm>
        </p:grpSpPr>
        <p:sp>
          <p:nvSpPr>
            <p:cNvPr id="42" name="object 42"/>
            <p:cNvSpPr/>
            <p:nvPr/>
          </p:nvSpPr>
          <p:spPr>
            <a:xfrm>
              <a:off x="5883909" y="4710303"/>
              <a:ext cx="1805939" cy="544830"/>
            </a:xfrm>
            <a:custGeom>
              <a:avLst/>
              <a:gdLst/>
              <a:ahLst/>
              <a:cxnLst/>
              <a:rect l="l" t="t" r="r" b="b"/>
              <a:pathLst>
                <a:path w="1805940" h="544829">
                  <a:moveTo>
                    <a:pt x="270255" y="0"/>
                  </a:moveTo>
                  <a:lnTo>
                    <a:pt x="0" y="274066"/>
                  </a:lnTo>
                  <a:lnTo>
                    <a:pt x="274065" y="544322"/>
                  </a:lnTo>
                  <a:lnTo>
                    <a:pt x="273303" y="435483"/>
                  </a:lnTo>
                  <a:lnTo>
                    <a:pt x="1805939" y="424815"/>
                  </a:lnTo>
                  <a:lnTo>
                    <a:pt x="1803654" y="98298"/>
                  </a:lnTo>
                  <a:lnTo>
                    <a:pt x="271017" y="108966"/>
                  </a:lnTo>
                  <a:lnTo>
                    <a:pt x="270255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19543" y="4436364"/>
              <a:ext cx="1338580" cy="1069975"/>
            </a:xfrm>
            <a:custGeom>
              <a:avLst/>
              <a:gdLst/>
              <a:ahLst/>
              <a:cxnLst/>
              <a:rect l="l" t="t" r="r" b="b"/>
              <a:pathLst>
                <a:path w="1338579" h="1069975">
                  <a:moveTo>
                    <a:pt x="1231137" y="0"/>
                  </a:moveTo>
                  <a:lnTo>
                    <a:pt x="106933" y="0"/>
                  </a:lnTo>
                  <a:lnTo>
                    <a:pt x="65311" y="8403"/>
                  </a:lnTo>
                  <a:lnTo>
                    <a:pt x="31321" y="31321"/>
                  </a:lnTo>
                  <a:lnTo>
                    <a:pt x="8403" y="65311"/>
                  </a:lnTo>
                  <a:lnTo>
                    <a:pt x="0" y="106934"/>
                  </a:lnTo>
                  <a:lnTo>
                    <a:pt x="0" y="962914"/>
                  </a:lnTo>
                  <a:lnTo>
                    <a:pt x="8403" y="1004536"/>
                  </a:lnTo>
                  <a:lnTo>
                    <a:pt x="31321" y="1038526"/>
                  </a:lnTo>
                  <a:lnTo>
                    <a:pt x="65311" y="1061444"/>
                  </a:lnTo>
                  <a:lnTo>
                    <a:pt x="106933" y="1069848"/>
                  </a:lnTo>
                  <a:lnTo>
                    <a:pt x="1231137" y="1069848"/>
                  </a:lnTo>
                  <a:lnTo>
                    <a:pt x="1272760" y="1061444"/>
                  </a:lnTo>
                  <a:lnTo>
                    <a:pt x="1306750" y="1038526"/>
                  </a:lnTo>
                  <a:lnTo>
                    <a:pt x="1329668" y="1004536"/>
                  </a:lnTo>
                  <a:lnTo>
                    <a:pt x="1338072" y="962914"/>
                  </a:lnTo>
                  <a:lnTo>
                    <a:pt x="1338072" y="106934"/>
                  </a:lnTo>
                  <a:lnTo>
                    <a:pt x="1329668" y="65311"/>
                  </a:lnTo>
                  <a:lnTo>
                    <a:pt x="1306750" y="31321"/>
                  </a:lnTo>
                  <a:lnTo>
                    <a:pt x="1272760" y="8403"/>
                  </a:lnTo>
                  <a:lnTo>
                    <a:pt x="1231137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19543" y="4436364"/>
              <a:ext cx="1338580" cy="1069975"/>
            </a:xfrm>
            <a:custGeom>
              <a:avLst/>
              <a:gdLst/>
              <a:ahLst/>
              <a:cxnLst/>
              <a:rect l="l" t="t" r="r" b="b"/>
              <a:pathLst>
                <a:path w="1338579" h="1069975">
                  <a:moveTo>
                    <a:pt x="0" y="106934"/>
                  </a:moveTo>
                  <a:lnTo>
                    <a:pt x="8403" y="65311"/>
                  </a:lnTo>
                  <a:lnTo>
                    <a:pt x="31321" y="31321"/>
                  </a:lnTo>
                  <a:lnTo>
                    <a:pt x="65311" y="8403"/>
                  </a:lnTo>
                  <a:lnTo>
                    <a:pt x="106933" y="0"/>
                  </a:lnTo>
                  <a:lnTo>
                    <a:pt x="1231137" y="0"/>
                  </a:lnTo>
                  <a:lnTo>
                    <a:pt x="1272760" y="8403"/>
                  </a:lnTo>
                  <a:lnTo>
                    <a:pt x="1306750" y="31321"/>
                  </a:lnTo>
                  <a:lnTo>
                    <a:pt x="1329668" y="65311"/>
                  </a:lnTo>
                  <a:lnTo>
                    <a:pt x="1338072" y="106934"/>
                  </a:lnTo>
                  <a:lnTo>
                    <a:pt x="1338072" y="962914"/>
                  </a:lnTo>
                  <a:lnTo>
                    <a:pt x="1329668" y="1004536"/>
                  </a:lnTo>
                  <a:lnTo>
                    <a:pt x="1306750" y="1038526"/>
                  </a:lnTo>
                  <a:lnTo>
                    <a:pt x="1272760" y="1061444"/>
                  </a:lnTo>
                  <a:lnTo>
                    <a:pt x="1231137" y="1069848"/>
                  </a:lnTo>
                  <a:lnTo>
                    <a:pt x="106933" y="1069848"/>
                  </a:lnTo>
                  <a:lnTo>
                    <a:pt x="65311" y="1061444"/>
                  </a:lnTo>
                  <a:lnTo>
                    <a:pt x="31321" y="1038526"/>
                  </a:lnTo>
                  <a:lnTo>
                    <a:pt x="8403" y="1004536"/>
                  </a:lnTo>
                  <a:lnTo>
                    <a:pt x="0" y="962914"/>
                  </a:lnTo>
                  <a:lnTo>
                    <a:pt x="0" y="10693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150354" y="4696459"/>
            <a:ext cx="1079500" cy="5111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246379">
              <a:lnSpc>
                <a:spcPts val="1780"/>
              </a:lnSpc>
              <a:spcBef>
                <a:spcPts val="380"/>
              </a:spcBef>
            </a:pP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Дохід 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нас</a:t>
            </a:r>
            <a:r>
              <a:rPr sz="1700" spc="5" dirty="0">
                <a:solidFill>
                  <a:srgbClr val="FF0000"/>
                </a:solidFill>
                <a:latin typeface="Trebuchet MS"/>
                <a:cs typeface="Trebuchet MS"/>
              </a:rPr>
              <a:t>е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лення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172" y="867155"/>
            <a:ext cx="3934205" cy="7520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8452" y="277113"/>
            <a:ext cx="32486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/>
              <a:t>Пропозиція</a:t>
            </a:r>
            <a:endParaRPr sz="4600"/>
          </a:p>
        </p:txBody>
      </p:sp>
      <p:grpSp>
        <p:nvGrpSpPr>
          <p:cNvPr id="4" name="object 4"/>
          <p:cNvGrpSpPr/>
          <p:nvPr/>
        </p:nvGrpSpPr>
        <p:grpSpPr>
          <a:xfrm>
            <a:off x="320040" y="2295144"/>
            <a:ext cx="2988310" cy="755650"/>
            <a:chOff x="320040" y="2295144"/>
            <a:chExt cx="2988310" cy="7556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40" y="2295144"/>
              <a:ext cx="616457" cy="7551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" y="2375916"/>
              <a:ext cx="2766822" cy="6210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0090" y="1066546"/>
            <a:ext cx="7960995" cy="20751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4945" marR="5080" indent="-182880">
              <a:lnSpc>
                <a:spcPct val="97700"/>
              </a:lnSpc>
              <a:spcBef>
                <a:spcPts val="185"/>
              </a:spcBef>
            </a:pPr>
            <a:r>
              <a:rPr sz="28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кількість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товарів</a:t>
            </a:r>
            <a:r>
              <a:rPr sz="22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(послуг),</a:t>
            </a:r>
            <a:r>
              <a:rPr sz="22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які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виробник</a:t>
            </a:r>
            <a:r>
              <a:rPr sz="22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бажає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здатен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 виробити</a:t>
            </a:r>
            <a:r>
              <a:rPr sz="22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запропонувати</a:t>
            </a:r>
            <a:r>
              <a:rPr sz="22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до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продажу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на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ринку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за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певною </a:t>
            </a:r>
            <a:r>
              <a:rPr sz="2200" spc="-6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ціною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з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можливих</a:t>
            </a:r>
            <a:r>
              <a:rPr sz="22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цін протягом</a:t>
            </a:r>
            <a:r>
              <a:rPr sz="22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певного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періоду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часу</a:t>
            </a:r>
            <a:endParaRPr sz="2200">
              <a:latin typeface="Trebuchet MS"/>
              <a:cs typeface="Trebuchet MS"/>
            </a:endParaRPr>
          </a:p>
          <a:p>
            <a:pPr marL="194945" marR="605155" indent="-182880">
              <a:lnSpc>
                <a:spcPct val="95300"/>
              </a:lnSpc>
              <a:spcBef>
                <a:spcPts val="1789"/>
              </a:spcBef>
            </a:pPr>
            <a:r>
              <a:rPr sz="2850" spc="1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200" b="1" spc="10" dirty="0">
                <a:solidFill>
                  <a:srgbClr val="F04123"/>
                </a:solidFill>
                <a:latin typeface="Trebuchet MS"/>
                <a:cs typeface="Trebuchet MS"/>
              </a:rPr>
              <a:t>Закон</a:t>
            </a:r>
            <a:r>
              <a:rPr sz="2200" b="1" spc="-10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F04123"/>
                </a:solidFill>
                <a:latin typeface="Trebuchet MS"/>
                <a:cs typeface="Trebuchet MS"/>
              </a:rPr>
              <a:t>пропозиції</a:t>
            </a:r>
            <a:r>
              <a:rPr sz="2200" b="1" spc="40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величина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пропозиції</a:t>
            </a:r>
            <a:r>
              <a:rPr sz="22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знаходиться</a:t>
            </a:r>
            <a:r>
              <a:rPr sz="22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у </a:t>
            </a:r>
            <a:r>
              <a:rPr sz="2200" spc="-6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прямій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залежності</a:t>
            </a:r>
            <a:r>
              <a:rPr sz="22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від</a:t>
            </a:r>
            <a:r>
              <a:rPr sz="22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напрямку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зміни</a:t>
            </a:r>
            <a:r>
              <a:rPr sz="2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рівня</a:t>
            </a:r>
            <a:r>
              <a:rPr sz="2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Trebuchet MS"/>
                <a:cs typeface="Trebuchet MS"/>
              </a:rPr>
              <a:t>цін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6551" y="3706240"/>
            <a:ext cx="6952615" cy="2303145"/>
            <a:chOff x="606551" y="3706240"/>
            <a:chExt cx="6952615" cy="2303145"/>
          </a:xfrm>
        </p:grpSpPr>
        <p:sp>
          <p:nvSpPr>
            <p:cNvPr id="9" name="object 9"/>
            <p:cNvSpPr/>
            <p:nvPr/>
          </p:nvSpPr>
          <p:spPr>
            <a:xfrm>
              <a:off x="614171" y="3901439"/>
              <a:ext cx="1211580" cy="1009015"/>
            </a:xfrm>
            <a:custGeom>
              <a:avLst/>
              <a:gdLst/>
              <a:ahLst/>
              <a:cxnLst/>
              <a:rect l="l" t="t" r="r" b="b"/>
              <a:pathLst>
                <a:path w="1211580" h="1009014">
                  <a:moveTo>
                    <a:pt x="605790" y="0"/>
                  </a:moveTo>
                  <a:lnTo>
                    <a:pt x="0" y="504444"/>
                  </a:lnTo>
                  <a:lnTo>
                    <a:pt x="302894" y="504444"/>
                  </a:lnTo>
                  <a:lnTo>
                    <a:pt x="302894" y="1008888"/>
                  </a:lnTo>
                  <a:lnTo>
                    <a:pt x="908685" y="1008888"/>
                  </a:lnTo>
                  <a:lnTo>
                    <a:pt x="908685" y="504444"/>
                  </a:lnTo>
                  <a:lnTo>
                    <a:pt x="1211580" y="504444"/>
                  </a:lnTo>
                  <a:lnTo>
                    <a:pt x="605790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4171" y="3901439"/>
              <a:ext cx="1211580" cy="1009015"/>
            </a:xfrm>
            <a:custGeom>
              <a:avLst/>
              <a:gdLst/>
              <a:ahLst/>
              <a:cxnLst/>
              <a:rect l="l" t="t" r="r" b="b"/>
              <a:pathLst>
                <a:path w="1211580" h="1009014">
                  <a:moveTo>
                    <a:pt x="0" y="504444"/>
                  </a:moveTo>
                  <a:lnTo>
                    <a:pt x="605790" y="0"/>
                  </a:lnTo>
                  <a:lnTo>
                    <a:pt x="1211580" y="504444"/>
                  </a:lnTo>
                  <a:lnTo>
                    <a:pt x="908685" y="504444"/>
                  </a:lnTo>
                  <a:lnTo>
                    <a:pt x="908685" y="1008888"/>
                  </a:lnTo>
                  <a:lnTo>
                    <a:pt x="302894" y="1008888"/>
                  </a:lnTo>
                  <a:lnTo>
                    <a:pt x="302894" y="504444"/>
                  </a:lnTo>
                  <a:lnTo>
                    <a:pt x="0" y="504444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6883" y="4994147"/>
              <a:ext cx="1211580" cy="1007744"/>
            </a:xfrm>
            <a:custGeom>
              <a:avLst/>
              <a:gdLst/>
              <a:ahLst/>
              <a:cxnLst/>
              <a:rect l="l" t="t" r="r" b="b"/>
              <a:pathLst>
                <a:path w="1211580" h="1007745">
                  <a:moveTo>
                    <a:pt x="605790" y="0"/>
                  </a:moveTo>
                  <a:lnTo>
                    <a:pt x="0" y="503681"/>
                  </a:lnTo>
                  <a:lnTo>
                    <a:pt x="302894" y="503681"/>
                  </a:lnTo>
                  <a:lnTo>
                    <a:pt x="302894" y="1007363"/>
                  </a:lnTo>
                  <a:lnTo>
                    <a:pt x="908685" y="1007363"/>
                  </a:lnTo>
                  <a:lnTo>
                    <a:pt x="908685" y="503681"/>
                  </a:lnTo>
                  <a:lnTo>
                    <a:pt x="1211580" y="503681"/>
                  </a:lnTo>
                  <a:lnTo>
                    <a:pt x="605790" y="0"/>
                  </a:lnTo>
                  <a:close/>
                </a:path>
              </a:pathLst>
            </a:custGeom>
            <a:solidFill>
              <a:srgbClr val="F041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6883" y="4994147"/>
              <a:ext cx="1211580" cy="1007744"/>
            </a:xfrm>
            <a:custGeom>
              <a:avLst/>
              <a:gdLst/>
              <a:ahLst/>
              <a:cxnLst/>
              <a:rect l="l" t="t" r="r" b="b"/>
              <a:pathLst>
                <a:path w="1211580" h="1007745">
                  <a:moveTo>
                    <a:pt x="1211580" y="503681"/>
                  </a:moveTo>
                  <a:lnTo>
                    <a:pt x="908685" y="503681"/>
                  </a:lnTo>
                  <a:lnTo>
                    <a:pt x="908685" y="1007363"/>
                  </a:lnTo>
                  <a:lnTo>
                    <a:pt x="302894" y="1007363"/>
                  </a:lnTo>
                  <a:lnTo>
                    <a:pt x="302894" y="503681"/>
                  </a:lnTo>
                  <a:lnTo>
                    <a:pt x="0" y="503681"/>
                  </a:lnTo>
                  <a:lnTo>
                    <a:pt x="605790" y="0"/>
                  </a:lnTo>
                  <a:lnTo>
                    <a:pt x="1211580" y="50368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5303" y="3720845"/>
              <a:ext cx="2199640" cy="1744980"/>
            </a:xfrm>
            <a:custGeom>
              <a:avLst/>
              <a:gdLst/>
              <a:ahLst/>
              <a:cxnLst/>
              <a:rect l="l" t="t" r="r" b="b"/>
              <a:pathLst>
                <a:path w="2199640" h="1744979">
                  <a:moveTo>
                    <a:pt x="0" y="1744979"/>
                  </a:moveTo>
                  <a:lnTo>
                    <a:pt x="53434" y="1744475"/>
                  </a:lnTo>
                  <a:lnTo>
                    <a:pt x="106556" y="1742967"/>
                  </a:lnTo>
                  <a:lnTo>
                    <a:pt x="159351" y="1740470"/>
                  </a:lnTo>
                  <a:lnTo>
                    <a:pt x="211805" y="1736992"/>
                  </a:lnTo>
                  <a:lnTo>
                    <a:pt x="263902" y="1732547"/>
                  </a:lnTo>
                  <a:lnTo>
                    <a:pt x="315628" y="1727145"/>
                  </a:lnTo>
                  <a:lnTo>
                    <a:pt x="366970" y="1720798"/>
                  </a:lnTo>
                  <a:lnTo>
                    <a:pt x="417913" y="1713518"/>
                  </a:lnTo>
                  <a:lnTo>
                    <a:pt x="468442" y="1705315"/>
                  </a:lnTo>
                  <a:lnTo>
                    <a:pt x="518543" y="1696201"/>
                  </a:lnTo>
                  <a:lnTo>
                    <a:pt x="568201" y="1686188"/>
                  </a:lnTo>
                  <a:lnTo>
                    <a:pt x="617403" y="1675287"/>
                  </a:lnTo>
                  <a:lnTo>
                    <a:pt x="666134" y="1663509"/>
                  </a:lnTo>
                  <a:lnTo>
                    <a:pt x="714378" y="1650866"/>
                  </a:lnTo>
                  <a:lnTo>
                    <a:pt x="762123" y="1637370"/>
                  </a:lnTo>
                  <a:lnTo>
                    <a:pt x="809353" y="1623031"/>
                  </a:lnTo>
                  <a:lnTo>
                    <a:pt x="856055" y="1607861"/>
                  </a:lnTo>
                  <a:lnTo>
                    <a:pt x="902213" y="1591872"/>
                  </a:lnTo>
                  <a:lnTo>
                    <a:pt x="947814" y="1575075"/>
                  </a:lnTo>
                  <a:lnTo>
                    <a:pt x="992842" y="1557481"/>
                  </a:lnTo>
                  <a:lnTo>
                    <a:pt x="1037284" y="1539102"/>
                  </a:lnTo>
                  <a:lnTo>
                    <a:pt x="1081126" y="1519949"/>
                  </a:lnTo>
                  <a:lnTo>
                    <a:pt x="1124352" y="1500033"/>
                  </a:lnTo>
                  <a:lnTo>
                    <a:pt x="1166948" y="1479367"/>
                  </a:lnTo>
                  <a:lnTo>
                    <a:pt x="1208901" y="1457961"/>
                  </a:lnTo>
                  <a:lnTo>
                    <a:pt x="1250195" y="1435827"/>
                  </a:lnTo>
                  <a:lnTo>
                    <a:pt x="1290816" y="1412977"/>
                  </a:lnTo>
                  <a:lnTo>
                    <a:pt x="1330750" y="1389421"/>
                  </a:lnTo>
                  <a:lnTo>
                    <a:pt x="1369982" y="1365171"/>
                  </a:lnTo>
                  <a:lnTo>
                    <a:pt x="1408498" y="1340239"/>
                  </a:lnTo>
                  <a:lnTo>
                    <a:pt x="1446284" y="1314636"/>
                  </a:lnTo>
                  <a:lnTo>
                    <a:pt x="1483325" y="1288374"/>
                  </a:lnTo>
                  <a:lnTo>
                    <a:pt x="1519606" y="1261463"/>
                  </a:lnTo>
                  <a:lnTo>
                    <a:pt x="1555114" y="1233916"/>
                  </a:lnTo>
                  <a:lnTo>
                    <a:pt x="1589835" y="1205743"/>
                  </a:lnTo>
                  <a:lnTo>
                    <a:pt x="1623752" y="1176956"/>
                  </a:lnTo>
                  <a:lnTo>
                    <a:pt x="1656853" y="1147567"/>
                  </a:lnTo>
                  <a:lnTo>
                    <a:pt x="1689122" y="1117587"/>
                  </a:lnTo>
                  <a:lnTo>
                    <a:pt x="1720546" y="1087027"/>
                  </a:lnTo>
                  <a:lnTo>
                    <a:pt x="1751110" y="1055899"/>
                  </a:lnTo>
                  <a:lnTo>
                    <a:pt x="1780799" y="1024214"/>
                  </a:lnTo>
                  <a:lnTo>
                    <a:pt x="1809600" y="991984"/>
                  </a:lnTo>
                  <a:lnTo>
                    <a:pt x="1837497" y="959220"/>
                  </a:lnTo>
                  <a:lnTo>
                    <a:pt x="1864477" y="925934"/>
                  </a:lnTo>
                  <a:lnTo>
                    <a:pt x="1890525" y="892136"/>
                  </a:lnTo>
                  <a:lnTo>
                    <a:pt x="1915626" y="857839"/>
                  </a:lnTo>
                  <a:lnTo>
                    <a:pt x="1939766" y="823053"/>
                  </a:lnTo>
                  <a:lnTo>
                    <a:pt x="1962931" y="787791"/>
                  </a:lnTo>
                  <a:lnTo>
                    <a:pt x="1985107" y="752063"/>
                  </a:lnTo>
                  <a:lnTo>
                    <a:pt x="2006278" y="715881"/>
                  </a:lnTo>
                  <a:lnTo>
                    <a:pt x="2026431" y="679257"/>
                  </a:lnTo>
                  <a:lnTo>
                    <a:pt x="2045552" y="642202"/>
                  </a:lnTo>
                  <a:lnTo>
                    <a:pt x="2063624" y="604726"/>
                  </a:lnTo>
                  <a:lnTo>
                    <a:pt x="2080636" y="566843"/>
                  </a:lnTo>
                  <a:lnTo>
                    <a:pt x="2096571" y="528563"/>
                  </a:lnTo>
                  <a:lnTo>
                    <a:pt x="2111416" y="489897"/>
                  </a:lnTo>
                  <a:lnTo>
                    <a:pt x="2125156" y="450857"/>
                  </a:lnTo>
                  <a:lnTo>
                    <a:pt x="2137777" y="411455"/>
                  </a:lnTo>
                  <a:lnTo>
                    <a:pt x="2149264" y="371701"/>
                  </a:lnTo>
                  <a:lnTo>
                    <a:pt x="2159603" y="331608"/>
                  </a:lnTo>
                  <a:lnTo>
                    <a:pt x="2168780" y="291186"/>
                  </a:lnTo>
                  <a:lnTo>
                    <a:pt x="2176779" y="250447"/>
                  </a:lnTo>
                  <a:lnTo>
                    <a:pt x="2183588" y="209403"/>
                  </a:lnTo>
                  <a:lnTo>
                    <a:pt x="2189191" y="168065"/>
                  </a:lnTo>
                  <a:lnTo>
                    <a:pt x="2193574" y="126444"/>
                  </a:lnTo>
                  <a:lnTo>
                    <a:pt x="2196722" y="84552"/>
                  </a:lnTo>
                  <a:lnTo>
                    <a:pt x="2198622" y="42400"/>
                  </a:lnTo>
                  <a:lnTo>
                    <a:pt x="2199258" y="0"/>
                  </a:lnTo>
                </a:path>
              </a:pathLst>
            </a:custGeom>
            <a:ln w="28955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39385" y="3720083"/>
              <a:ext cx="1781810" cy="1333500"/>
            </a:xfrm>
            <a:custGeom>
              <a:avLst/>
              <a:gdLst/>
              <a:ahLst/>
              <a:cxnLst/>
              <a:rect l="l" t="t" r="r" b="b"/>
              <a:pathLst>
                <a:path w="1781809" h="1333500">
                  <a:moveTo>
                    <a:pt x="0" y="1333500"/>
                  </a:moveTo>
                  <a:lnTo>
                    <a:pt x="55494" y="1332865"/>
                  </a:lnTo>
                  <a:lnTo>
                    <a:pt x="110567" y="1330974"/>
                  </a:lnTo>
                  <a:lnTo>
                    <a:pt x="165191" y="1327844"/>
                  </a:lnTo>
                  <a:lnTo>
                    <a:pt x="219345" y="1323494"/>
                  </a:lnTo>
                  <a:lnTo>
                    <a:pt x="273001" y="1317943"/>
                  </a:lnTo>
                  <a:lnTo>
                    <a:pt x="326137" y="1311209"/>
                  </a:lnTo>
                  <a:lnTo>
                    <a:pt x="378726" y="1303310"/>
                  </a:lnTo>
                  <a:lnTo>
                    <a:pt x="430745" y="1294265"/>
                  </a:lnTo>
                  <a:lnTo>
                    <a:pt x="482170" y="1284093"/>
                  </a:lnTo>
                  <a:lnTo>
                    <a:pt x="532974" y="1272811"/>
                  </a:lnTo>
                  <a:lnTo>
                    <a:pt x="583134" y="1260438"/>
                  </a:lnTo>
                  <a:lnTo>
                    <a:pt x="632625" y="1246993"/>
                  </a:lnTo>
                  <a:lnTo>
                    <a:pt x="681423" y="1232494"/>
                  </a:lnTo>
                  <a:lnTo>
                    <a:pt x="729502" y="1216959"/>
                  </a:lnTo>
                  <a:lnTo>
                    <a:pt x="776838" y="1200408"/>
                  </a:lnTo>
                  <a:lnTo>
                    <a:pt x="823407" y="1182857"/>
                  </a:lnTo>
                  <a:lnTo>
                    <a:pt x="869183" y="1164327"/>
                  </a:lnTo>
                  <a:lnTo>
                    <a:pt x="914143" y="1144835"/>
                  </a:lnTo>
                  <a:lnTo>
                    <a:pt x="958261" y="1124399"/>
                  </a:lnTo>
                  <a:lnTo>
                    <a:pt x="1001514" y="1103039"/>
                  </a:lnTo>
                  <a:lnTo>
                    <a:pt x="1043875" y="1080772"/>
                  </a:lnTo>
                  <a:lnTo>
                    <a:pt x="1085321" y="1057617"/>
                  </a:lnTo>
                  <a:lnTo>
                    <a:pt x="1125827" y="1033593"/>
                  </a:lnTo>
                  <a:lnTo>
                    <a:pt x="1165368" y="1008718"/>
                  </a:lnTo>
                  <a:lnTo>
                    <a:pt x="1203920" y="983010"/>
                  </a:lnTo>
                  <a:lnTo>
                    <a:pt x="1241458" y="956488"/>
                  </a:lnTo>
                  <a:lnTo>
                    <a:pt x="1277958" y="929170"/>
                  </a:lnTo>
                  <a:lnTo>
                    <a:pt x="1313394" y="901074"/>
                  </a:lnTo>
                  <a:lnTo>
                    <a:pt x="1347743" y="872220"/>
                  </a:lnTo>
                  <a:lnTo>
                    <a:pt x="1380978" y="842625"/>
                  </a:lnTo>
                  <a:lnTo>
                    <a:pt x="1413077" y="812309"/>
                  </a:lnTo>
                  <a:lnTo>
                    <a:pt x="1444014" y="781288"/>
                  </a:lnTo>
                  <a:lnTo>
                    <a:pt x="1473765" y="749583"/>
                  </a:lnTo>
                  <a:lnTo>
                    <a:pt x="1502304" y="717211"/>
                  </a:lnTo>
                  <a:lnTo>
                    <a:pt x="1529608" y="684191"/>
                  </a:lnTo>
                  <a:lnTo>
                    <a:pt x="1555652" y="650541"/>
                  </a:lnTo>
                  <a:lnTo>
                    <a:pt x="1580410" y="616279"/>
                  </a:lnTo>
                  <a:lnTo>
                    <a:pt x="1603859" y="581425"/>
                  </a:lnTo>
                  <a:lnTo>
                    <a:pt x="1625973" y="545996"/>
                  </a:lnTo>
                  <a:lnTo>
                    <a:pt x="1646729" y="510011"/>
                  </a:lnTo>
                  <a:lnTo>
                    <a:pt x="1666101" y="473489"/>
                  </a:lnTo>
                  <a:lnTo>
                    <a:pt x="1684065" y="436447"/>
                  </a:lnTo>
                  <a:lnTo>
                    <a:pt x="1700596" y="398905"/>
                  </a:lnTo>
                  <a:lnTo>
                    <a:pt x="1715670" y="360880"/>
                  </a:lnTo>
                  <a:lnTo>
                    <a:pt x="1729262" y="322392"/>
                  </a:lnTo>
                  <a:lnTo>
                    <a:pt x="1741347" y="283458"/>
                  </a:lnTo>
                  <a:lnTo>
                    <a:pt x="1751900" y="244097"/>
                  </a:lnTo>
                  <a:lnTo>
                    <a:pt x="1760898" y="204328"/>
                  </a:lnTo>
                  <a:lnTo>
                    <a:pt x="1768315" y="164169"/>
                  </a:lnTo>
                  <a:lnTo>
                    <a:pt x="1774126" y="123638"/>
                  </a:lnTo>
                  <a:lnTo>
                    <a:pt x="1778308" y="82754"/>
                  </a:lnTo>
                  <a:lnTo>
                    <a:pt x="1780835" y="41535"/>
                  </a:lnTo>
                  <a:lnTo>
                    <a:pt x="178168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20316" y="4095699"/>
            <a:ext cx="1578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п</a:t>
            </a:r>
            <a:r>
              <a:rPr sz="2400" spc="-10" dirty="0">
                <a:latin typeface="Trebuchet MS"/>
                <a:cs typeface="Trebuchet MS"/>
              </a:rPr>
              <a:t>р</a:t>
            </a:r>
            <a:r>
              <a:rPr sz="2400" spc="-5" dirty="0">
                <a:latin typeface="Trebuchet MS"/>
                <a:cs typeface="Trebuchet MS"/>
              </a:rPr>
              <a:t>о</a:t>
            </a:r>
            <a:r>
              <a:rPr sz="2400" spc="-10" dirty="0">
                <a:latin typeface="Trebuchet MS"/>
                <a:cs typeface="Trebuchet MS"/>
              </a:rPr>
              <a:t>п</a:t>
            </a:r>
            <a:r>
              <a:rPr sz="2400" spc="-5" dirty="0">
                <a:latin typeface="Trebuchet MS"/>
                <a:cs typeface="Trebuchet MS"/>
              </a:rPr>
              <a:t>оз</a:t>
            </a:r>
            <a:r>
              <a:rPr sz="2400" spc="-15" dirty="0">
                <a:latin typeface="Trebuchet MS"/>
                <a:cs typeface="Trebuchet MS"/>
              </a:rPr>
              <a:t>и</a:t>
            </a:r>
            <a:r>
              <a:rPr sz="2400" dirty="0">
                <a:latin typeface="Trebuchet MS"/>
                <a:cs typeface="Trebuchet MS"/>
              </a:rPr>
              <a:t>ц</a:t>
            </a:r>
            <a:r>
              <a:rPr sz="2400" spc="-10" dirty="0">
                <a:latin typeface="Trebuchet MS"/>
                <a:cs typeface="Trebuchet MS"/>
              </a:rPr>
              <a:t>і</a:t>
            </a:r>
            <a:r>
              <a:rPr sz="2400" dirty="0">
                <a:latin typeface="Trebuchet MS"/>
                <a:cs typeface="Trebuchet MS"/>
              </a:rPr>
              <a:t>я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3917" y="5187822"/>
            <a:ext cx="606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ціна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8413" y="3528821"/>
            <a:ext cx="3956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Microsoft Sans Serif"/>
                <a:cs typeface="Microsoft Sans Serif"/>
              </a:rPr>
              <a:t>Цін</a:t>
            </a:r>
            <a:r>
              <a:rPr sz="1400" dirty="0">
                <a:latin typeface="Microsoft Sans Serif"/>
                <a:cs typeface="Microsoft Sans Serif"/>
              </a:rPr>
              <a:t>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40726" y="4556886"/>
            <a:ext cx="70929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Microsoft Sans Serif"/>
                <a:cs typeface="Microsoft Sans Serif"/>
              </a:rPr>
              <a:t>З</a:t>
            </a:r>
            <a:r>
              <a:rPr sz="1100" spc="-5" dirty="0">
                <a:latin typeface="Microsoft Sans Serif"/>
                <a:cs typeface="Microsoft Sans Serif"/>
              </a:rPr>
              <a:t>ро</a:t>
            </a:r>
            <a:r>
              <a:rPr sz="1100" dirty="0">
                <a:latin typeface="Microsoft Sans Serif"/>
                <a:cs typeface="Microsoft Sans Serif"/>
              </a:rPr>
              <a:t>ст</a:t>
            </a:r>
            <a:r>
              <a:rPr sz="1100" spc="-5" dirty="0">
                <a:latin typeface="Microsoft Sans Serif"/>
                <a:cs typeface="Microsoft Sans Serif"/>
              </a:rPr>
              <a:t>а</a:t>
            </a:r>
            <a:r>
              <a:rPr sz="1100" spc="-10" dirty="0">
                <a:latin typeface="Microsoft Sans Serif"/>
                <a:cs typeface="Microsoft Sans Serif"/>
              </a:rPr>
              <a:t>н</a:t>
            </a:r>
            <a:r>
              <a:rPr sz="1100" spc="-5" dirty="0">
                <a:latin typeface="Microsoft Sans Serif"/>
                <a:cs typeface="Microsoft Sans Serif"/>
              </a:rPr>
              <a:t>н</a:t>
            </a:r>
            <a:r>
              <a:rPr sz="1100" dirty="0">
                <a:latin typeface="Microsoft Sans Serif"/>
                <a:cs typeface="Microsoft Sans Serif"/>
              </a:rPr>
              <a:t>я  </a:t>
            </a:r>
            <a:r>
              <a:rPr sz="1100" spc="-15" dirty="0">
                <a:latin typeface="Microsoft Sans Serif"/>
                <a:cs typeface="Microsoft Sans Serif"/>
              </a:rPr>
              <a:t>пропоз</a:t>
            </a:r>
            <a:r>
              <a:rPr sz="1100" spc="-10" dirty="0">
                <a:latin typeface="Microsoft Sans Serif"/>
                <a:cs typeface="Microsoft Sans Serif"/>
              </a:rPr>
              <a:t>и</a:t>
            </a:r>
            <a:r>
              <a:rPr sz="1100" dirty="0">
                <a:latin typeface="Microsoft Sans Serif"/>
                <a:cs typeface="Microsoft Sans Serif"/>
              </a:rPr>
              <a:t>ц</a:t>
            </a:r>
            <a:r>
              <a:rPr sz="1100" spc="-20" dirty="0">
                <a:latin typeface="Microsoft Sans Serif"/>
                <a:cs typeface="Microsoft Sans Serif"/>
              </a:rPr>
              <a:t>і</a:t>
            </a:r>
            <a:r>
              <a:rPr sz="1100" spc="55" dirty="0">
                <a:latin typeface="Microsoft Sans Serif"/>
                <a:cs typeface="Microsoft Sans Serif"/>
              </a:rPr>
              <a:t>ї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21960" y="4601717"/>
            <a:ext cx="70358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Microsoft Sans Serif"/>
                <a:cs typeface="Microsoft Sans Serif"/>
              </a:rPr>
              <a:t>Падіння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5" dirty="0">
                <a:latin typeface="Microsoft Sans Serif"/>
                <a:cs typeface="Microsoft Sans Serif"/>
              </a:rPr>
              <a:t>пропоз</a:t>
            </a:r>
            <a:r>
              <a:rPr sz="1100" spc="-10" dirty="0">
                <a:latin typeface="Microsoft Sans Serif"/>
                <a:cs typeface="Microsoft Sans Serif"/>
              </a:rPr>
              <a:t>и</a:t>
            </a:r>
            <a:r>
              <a:rPr sz="1100" dirty="0">
                <a:latin typeface="Microsoft Sans Serif"/>
                <a:cs typeface="Microsoft Sans Serif"/>
              </a:rPr>
              <a:t>ц</a:t>
            </a:r>
            <a:r>
              <a:rPr sz="1100" spc="-20" dirty="0">
                <a:latin typeface="Microsoft Sans Serif"/>
                <a:cs typeface="Microsoft Sans Serif"/>
              </a:rPr>
              <a:t>і</a:t>
            </a:r>
            <a:r>
              <a:rPr sz="1100" spc="55" dirty="0">
                <a:latin typeface="Microsoft Sans Serif"/>
                <a:cs typeface="Microsoft Sans Serif"/>
              </a:rPr>
              <a:t>ї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77155" y="3616452"/>
            <a:ext cx="3496310" cy="2502535"/>
            <a:chOff x="4677155" y="3616452"/>
            <a:chExt cx="3496310" cy="2502535"/>
          </a:xfrm>
        </p:grpSpPr>
        <p:sp>
          <p:nvSpPr>
            <p:cNvPr id="21" name="object 21"/>
            <p:cNvSpPr/>
            <p:nvPr/>
          </p:nvSpPr>
          <p:spPr>
            <a:xfrm>
              <a:off x="4677156" y="3616451"/>
              <a:ext cx="3496310" cy="2502535"/>
            </a:xfrm>
            <a:custGeom>
              <a:avLst/>
              <a:gdLst/>
              <a:ahLst/>
              <a:cxnLst/>
              <a:rect l="l" t="t" r="r" b="b"/>
              <a:pathLst>
                <a:path w="3496309" h="2502535">
                  <a:moveTo>
                    <a:pt x="3496056" y="2464308"/>
                  </a:moveTo>
                  <a:lnTo>
                    <a:pt x="3483356" y="2457958"/>
                  </a:lnTo>
                  <a:lnTo>
                    <a:pt x="3419856" y="2426208"/>
                  </a:lnTo>
                  <a:lnTo>
                    <a:pt x="3419856" y="2457958"/>
                  </a:lnTo>
                  <a:lnTo>
                    <a:pt x="44450" y="2457958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2464320"/>
                  </a:lnTo>
                  <a:lnTo>
                    <a:pt x="38100" y="2464320"/>
                  </a:lnTo>
                  <a:lnTo>
                    <a:pt x="38100" y="2470658"/>
                  </a:lnTo>
                  <a:lnTo>
                    <a:pt x="3419856" y="2470658"/>
                  </a:lnTo>
                  <a:lnTo>
                    <a:pt x="3419856" y="2502408"/>
                  </a:lnTo>
                  <a:lnTo>
                    <a:pt x="3483356" y="2470658"/>
                  </a:lnTo>
                  <a:lnTo>
                    <a:pt x="3496056" y="2464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58484" y="3915156"/>
              <a:ext cx="2304415" cy="1949450"/>
            </a:xfrm>
            <a:custGeom>
              <a:avLst/>
              <a:gdLst/>
              <a:ahLst/>
              <a:cxnLst/>
              <a:rect l="l" t="t" r="r" b="b"/>
              <a:pathLst>
                <a:path w="2304415" h="1949450">
                  <a:moveTo>
                    <a:pt x="0" y="1949196"/>
                  </a:moveTo>
                  <a:lnTo>
                    <a:pt x="52163" y="1948706"/>
                  </a:lnTo>
                  <a:lnTo>
                    <a:pt x="104043" y="1947244"/>
                  </a:lnTo>
                  <a:lnTo>
                    <a:pt x="155628" y="1944821"/>
                  </a:lnTo>
                  <a:lnTo>
                    <a:pt x="206905" y="1941446"/>
                  </a:lnTo>
                  <a:lnTo>
                    <a:pt x="257862" y="1937129"/>
                  </a:lnTo>
                  <a:lnTo>
                    <a:pt x="308486" y="1931882"/>
                  </a:lnTo>
                  <a:lnTo>
                    <a:pt x="358766" y="1925714"/>
                  </a:lnTo>
                  <a:lnTo>
                    <a:pt x="408690" y="1918636"/>
                  </a:lnTo>
                  <a:lnTo>
                    <a:pt x="458244" y="1910658"/>
                  </a:lnTo>
                  <a:lnTo>
                    <a:pt x="507418" y="1901790"/>
                  </a:lnTo>
                  <a:lnTo>
                    <a:pt x="556198" y="1892042"/>
                  </a:lnTo>
                  <a:lnTo>
                    <a:pt x="604573" y="1881426"/>
                  </a:lnTo>
                  <a:lnTo>
                    <a:pt x="652530" y="1869951"/>
                  </a:lnTo>
                  <a:lnTo>
                    <a:pt x="700058" y="1857628"/>
                  </a:lnTo>
                  <a:lnTo>
                    <a:pt x="747143" y="1844466"/>
                  </a:lnTo>
                  <a:lnTo>
                    <a:pt x="793774" y="1830477"/>
                  </a:lnTo>
                  <a:lnTo>
                    <a:pt x="839939" y="1815670"/>
                  </a:lnTo>
                  <a:lnTo>
                    <a:pt x="885625" y="1800056"/>
                  </a:lnTo>
                  <a:lnTo>
                    <a:pt x="930821" y="1783645"/>
                  </a:lnTo>
                  <a:lnTo>
                    <a:pt x="975513" y="1766448"/>
                  </a:lnTo>
                  <a:lnTo>
                    <a:pt x="1019690" y="1748474"/>
                  </a:lnTo>
                  <a:lnTo>
                    <a:pt x="1063340" y="1729734"/>
                  </a:lnTo>
                  <a:lnTo>
                    <a:pt x="1106450" y="1710239"/>
                  </a:lnTo>
                  <a:lnTo>
                    <a:pt x="1149009" y="1689999"/>
                  </a:lnTo>
                  <a:lnTo>
                    <a:pt x="1191003" y="1669023"/>
                  </a:lnTo>
                  <a:lnTo>
                    <a:pt x="1232421" y="1647323"/>
                  </a:lnTo>
                  <a:lnTo>
                    <a:pt x="1273251" y="1624909"/>
                  </a:lnTo>
                  <a:lnTo>
                    <a:pt x="1313481" y="1601790"/>
                  </a:lnTo>
                  <a:lnTo>
                    <a:pt x="1353097" y="1577978"/>
                  </a:lnTo>
                  <a:lnTo>
                    <a:pt x="1392089" y="1553482"/>
                  </a:lnTo>
                  <a:lnTo>
                    <a:pt x="1430443" y="1528314"/>
                  </a:lnTo>
                  <a:lnTo>
                    <a:pt x="1468148" y="1502482"/>
                  </a:lnTo>
                  <a:lnTo>
                    <a:pt x="1505191" y="1475998"/>
                  </a:lnTo>
                  <a:lnTo>
                    <a:pt x="1541561" y="1448872"/>
                  </a:lnTo>
                  <a:lnTo>
                    <a:pt x="1577245" y="1421114"/>
                  </a:lnTo>
                  <a:lnTo>
                    <a:pt x="1612230" y="1392734"/>
                  </a:lnTo>
                  <a:lnTo>
                    <a:pt x="1646505" y="1363743"/>
                  </a:lnTo>
                  <a:lnTo>
                    <a:pt x="1680058" y="1334152"/>
                  </a:lnTo>
                  <a:lnTo>
                    <a:pt x="1712876" y="1303969"/>
                  </a:lnTo>
                  <a:lnTo>
                    <a:pt x="1744946" y="1273207"/>
                  </a:lnTo>
                  <a:lnTo>
                    <a:pt x="1776258" y="1241874"/>
                  </a:lnTo>
                  <a:lnTo>
                    <a:pt x="1806799" y="1209982"/>
                  </a:lnTo>
                  <a:lnTo>
                    <a:pt x="1836555" y="1177540"/>
                  </a:lnTo>
                  <a:lnTo>
                    <a:pt x="1865516" y="1144560"/>
                  </a:lnTo>
                  <a:lnTo>
                    <a:pt x="1893670" y="1111051"/>
                  </a:lnTo>
                  <a:lnTo>
                    <a:pt x="1921003" y="1077023"/>
                  </a:lnTo>
                  <a:lnTo>
                    <a:pt x="1947503" y="1042487"/>
                  </a:lnTo>
                  <a:lnTo>
                    <a:pt x="1973160" y="1007453"/>
                  </a:lnTo>
                  <a:lnTo>
                    <a:pt x="1997959" y="971932"/>
                  </a:lnTo>
                  <a:lnTo>
                    <a:pt x="2021890" y="935934"/>
                  </a:lnTo>
                  <a:lnTo>
                    <a:pt x="2044939" y="899469"/>
                  </a:lnTo>
                  <a:lnTo>
                    <a:pt x="2067095" y="862547"/>
                  </a:lnTo>
                  <a:lnTo>
                    <a:pt x="2088346" y="825180"/>
                  </a:lnTo>
                  <a:lnTo>
                    <a:pt x="2108678" y="787376"/>
                  </a:lnTo>
                  <a:lnTo>
                    <a:pt x="2128081" y="749146"/>
                  </a:lnTo>
                  <a:lnTo>
                    <a:pt x="2146542" y="710502"/>
                  </a:lnTo>
                  <a:lnTo>
                    <a:pt x="2164049" y="671452"/>
                  </a:lnTo>
                  <a:lnTo>
                    <a:pt x="2180589" y="632008"/>
                  </a:lnTo>
                  <a:lnTo>
                    <a:pt x="2196150" y="592180"/>
                  </a:lnTo>
                  <a:lnTo>
                    <a:pt x="2210720" y="551977"/>
                  </a:lnTo>
                  <a:lnTo>
                    <a:pt x="2224288" y="511411"/>
                  </a:lnTo>
                  <a:lnTo>
                    <a:pt x="2236840" y="470491"/>
                  </a:lnTo>
                  <a:lnTo>
                    <a:pt x="2248364" y="429228"/>
                  </a:lnTo>
                  <a:lnTo>
                    <a:pt x="2258849" y="387633"/>
                  </a:lnTo>
                  <a:lnTo>
                    <a:pt x="2268282" y="345715"/>
                  </a:lnTo>
                  <a:lnTo>
                    <a:pt x="2276651" y="303484"/>
                  </a:lnTo>
                  <a:lnTo>
                    <a:pt x="2283944" y="260952"/>
                  </a:lnTo>
                  <a:lnTo>
                    <a:pt x="2290148" y="218129"/>
                  </a:lnTo>
                  <a:lnTo>
                    <a:pt x="2295251" y="175024"/>
                  </a:lnTo>
                  <a:lnTo>
                    <a:pt x="2299242" y="131649"/>
                  </a:lnTo>
                  <a:lnTo>
                    <a:pt x="2302107" y="88012"/>
                  </a:lnTo>
                  <a:lnTo>
                    <a:pt x="2303836" y="44126"/>
                  </a:lnTo>
                  <a:lnTo>
                    <a:pt x="230441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15255" y="4643628"/>
              <a:ext cx="2620010" cy="1437640"/>
            </a:xfrm>
            <a:custGeom>
              <a:avLst/>
              <a:gdLst/>
              <a:ahLst/>
              <a:cxnLst/>
              <a:rect l="l" t="t" r="r" b="b"/>
              <a:pathLst>
                <a:path w="2620009" h="1437639">
                  <a:moveTo>
                    <a:pt x="2619755" y="615696"/>
                  </a:moveTo>
                  <a:lnTo>
                    <a:pt x="2619755" y="1437132"/>
                  </a:lnTo>
                </a:path>
                <a:path w="2620009" h="1437639">
                  <a:moveTo>
                    <a:pt x="2619755" y="615696"/>
                  </a:moveTo>
                  <a:lnTo>
                    <a:pt x="0" y="615696"/>
                  </a:lnTo>
                </a:path>
                <a:path w="2620009" h="1437639">
                  <a:moveTo>
                    <a:pt x="2200655" y="307848"/>
                  </a:moveTo>
                  <a:lnTo>
                    <a:pt x="2200655" y="1437132"/>
                  </a:lnTo>
                </a:path>
                <a:path w="2620009" h="1437639">
                  <a:moveTo>
                    <a:pt x="2200655" y="307848"/>
                  </a:moveTo>
                  <a:lnTo>
                    <a:pt x="0" y="307848"/>
                  </a:lnTo>
                </a:path>
                <a:path w="2620009" h="1437639">
                  <a:moveTo>
                    <a:pt x="1781556" y="0"/>
                  </a:moveTo>
                  <a:lnTo>
                    <a:pt x="1781556" y="1437132"/>
                  </a:lnTo>
                </a:path>
                <a:path w="2620009" h="1437639">
                  <a:moveTo>
                    <a:pt x="1781556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06593" y="4330445"/>
              <a:ext cx="2247900" cy="1135380"/>
            </a:xfrm>
            <a:custGeom>
              <a:avLst/>
              <a:gdLst/>
              <a:ahLst/>
              <a:cxnLst/>
              <a:rect l="l" t="t" r="r" b="b"/>
              <a:pathLst>
                <a:path w="2247900" h="1135379">
                  <a:moveTo>
                    <a:pt x="86741" y="1133856"/>
                  </a:moveTo>
                  <a:lnTo>
                    <a:pt x="44081" y="785812"/>
                  </a:lnTo>
                  <a:lnTo>
                    <a:pt x="75692" y="781939"/>
                  </a:lnTo>
                  <a:lnTo>
                    <a:pt x="69875" y="773176"/>
                  </a:lnTo>
                  <a:lnTo>
                    <a:pt x="28575" y="710946"/>
                  </a:lnTo>
                  <a:lnTo>
                    <a:pt x="0" y="791210"/>
                  </a:lnTo>
                  <a:lnTo>
                    <a:pt x="31508" y="787361"/>
                  </a:lnTo>
                  <a:lnTo>
                    <a:pt x="74041" y="1135380"/>
                  </a:lnTo>
                  <a:lnTo>
                    <a:pt x="86741" y="1133856"/>
                  </a:lnTo>
                  <a:close/>
                </a:path>
                <a:path w="2247900" h="1135379">
                  <a:moveTo>
                    <a:pt x="2247519" y="211074"/>
                  </a:moveTo>
                  <a:lnTo>
                    <a:pt x="2230399" y="181610"/>
                  </a:lnTo>
                  <a:lnTo>
                    <a:pt x="2204720" y="137414"/>
                  </a:lnTo>
                  <a:lnTo>
                    <a:pt x="2187283" y="164020"/>
                  </a:lnTo>
                  <a:lnTo>
                    <a:pt x="1937004" y="0"/>
                  </a:lnTo>
                  <a:lnTo>
                    <a:pt x="1930146" y="10668"/>
                  </a:lnTo>
                  <a:lnTo>
                    <a:pt x="2180298" y="174675"/>
                  </a:lnTo>
                  <a:lnTo>
                    <a:pt x="2162937" y="201168"/>
                  </a:lnTo>
                  <a:lnTo>
                    <a:pt x="2247519" y="2110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331202" y="6223203"/>
            <a:ext cx="9645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5" dirty="0">
                <a:latin typeface="Microsoft Sans Serif"/>
                <a:cs typeface="Microsoft Sans Serif"/>
              </a:rPr>
              <a:t>Пропозиція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4583" y="672096"/>
              <a:ext cx="5973318" cy="346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0933" y="340106"/>
              <a:ext cx="5962777" cy="4315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2576" y="1220736"/>
              <a:ext cx="4607814" cy="342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8164" y="894461"/>
              <a:ext cx="4598796" cy="42583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41191" y="4334255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1166622" y="0"/>
                  </a:moveTo>
                  <a:lnTo>
                    <a:pt x="1118536" y="973"/>
                  </a:lnTo>
                  <a:lnTo>
                    <a:pt x="1070945" y="3867"/>
                  </a:lnTo>
                  <a:lnTo>
                    <a:pt x="1023887" y="8645"/>
                  </a:lnTo>
                  <a:lnTo>
                    <a:pt x="977398" y="15270"/>
                  </a:lnTo>
                  <a:lnTo>
                    <a:pt x="931517" y="23703"/>
                  </a:lnTo>
                  <a:lnTo>
                    <a:pt x="886281" y="33907"/>
                  </a:lnTo>
                  <a:lnTo>
                    <a:pt x="841727" y="45844"/>
                  </a:lnTo>
                  <a:lnTo>
                    <a:pt x="797893" y="59478"/>
                  </a:lnTo>
                  <a:lnTo>
                    <a:pt x="754816" y="74770"/>
                  </a:lnTo>
                  <a:lnTo>
                    <a:pt x="712535" y="91684"/>
                  </a:lnTo>
                  <a:lnTo>
                    <a:pt x="671086" y="110180"/>
                  </a:lnTo>
                  <a:lnTo>
                    <a:pt x="630508" y="130223"/>
                  </a:lnTo>
                  <a:lnTo>
                    <a:pt x="590837" y="151773"/>
                  </a:lnTo>
                  <a:lnTo>
                    <a:pt x="552111" y="174795"/>
                  </a:lnTo>
                  <a:lnTo>
                    <a:pt x="514368" y="199250"/>
                  </a:lnTo>
                  <a:lnTo>
                    <a:pt x="477645" y="225100"/>
                  </a:lnTo>
                  <a:lnTo>
                    <a:pt x="441981" y="252309"/>
                  </a:lnTo>
                  <a:lnTo>
                    <a:pt x="407411" y="280838"/>
                  </a:lnTo>
                  <a:lnTo>
                    <a:pt x="373975" y="310651"/>
                  </a:lnTo>
                  <a:lnTo>
                    <a:pt x="341709" y="341709"/>
                  </a:lnTo>
                  <a:lnTo>
                    <a:pt x="310651" y="373975"/>
                  </a:lnTo>
                  <a:lnTo>
                    <a:pt x="280838" y="407411"/>
                  </a:lnTo>
                  <a:lnTo>
                    <a:pt x="252309" y="441981"/>
                  </a:lnTo>
                  <a:lnTo>
                    <a:pt x="225100" y="477645"/>
                  </a:lnTo>
                  <a:lnTo>
                    <a:pt x="199250" y="514368"/>
                  </a:lnTo>
                  <a:lnTo>
                    <a:pt x="174795" y="552111"/>
                  </a:lnTo>
                  <a:lnTo>
                    <a:pt x="151773" y="590837"/>
                  </a:lnTo>
                  <a:lnTo>
                    <a:pt x="130223" y="630508"/>
                  </a:lnTo>
                  <a:lnTo>
                    <a:pt x="110180" y="671086"/>
                  </a:lnTo>
                  <a:lnTo>
                    <a:pt x="91684" y="712535"/>
                  </a:lnTo>
                  <a:lnTo>
                    <a:pt x="74770" y="754816"/>
                  </a:lnTo>
                  <a:lnTo>
                    <a:pt x="59478" y="797893"/>
                  </a:lnTo>
                  <a:lnTo>
                    <a:pt x="45844" y="841727"/>
                  </a:lnTo>
                  <a:lnTo>
                    <a:pt x="33907" y="886281"/>
                  </a:lnTo>
                  <a:lnTo>
                    <a:pt x="23703" y="931517"/>
                  </a:lnTo>
                  <a:lnTo>
                    <a:pt x="15270" y="977398"/>
                  </a:lnTo>
                  <a:lnTo>
                    <a:pt x="8645" y="1023887"/>
                  </a:lnTo>
                  <a:lnTo>
                    <a:pt x="3867" y="1070945"/>
                  </a:lnTo>
                  <a:lnTo>
                    <a:pt x="973" y="1118536"/>
                  </a:lnTo>
                  <a:lnTo>
                    <a:pt x="0" y="1166622"/>
                  </a:lnTo>
                  <a:lnTo>
                    <a:pt x="973" y="1214710"/>
                  </a:lnTo>
                  <a:lnTo>
                    <a:pt x="3867" y="1262303"/>
                  </a:lnTo>
                  <a:lnTo>
                    <a:pt x="8645" y="1309363"/>
                  </a:lnTo>
                  <a:lnTo>
                    <a:pt x="15270" y="1355854"/>
                  </a:lnTo>
                  <a:lnTo>
                    <a:pt x="23703" y="1401737"/>
                  </a:lnTo>
                  <a:lnTo>
                    <a:pt x="33907" y="1446975"/>
                  </a:lnTo>
                  <a:lnTo>
                    <a:pt x="45844" y="1491530"/>
                  </a:lnTo>
                  <a:lnTo>
                    <a:pt x="59478" y="1535365"/>
                  </a:lnTo>
                  <a:lnTo>
                    <a:pt x="74770" y="1578442"/>
                  </a:lnTo>
                  <a:lnTo>
                    <a:pt x="91684" y="1620724"/>
                  </a:lnTo>
                  <a:lnTo>
                    <a:pt x="110180" y="1662173"/>
                  </a:lnTo>
                  <a:lnTo>
                    <a:pt x="130223" y="1702752"/>
                  </a:lnTo>
                  <a:lnTo>
                    <a:pt x="151773" y="1742423"/>
                  </a:lnTo>
                  <a:lnTo>
                    <a:pt x="174795" y="1781149"/>
                  </a:lnTo>
                  <a:lnTo>
                    <a:pt x="199250" y="1818892"/>
                  </a:lnTo>
                  <a:lnTo>
                    <a:pt x="225100" y="1855614"/>
                  </a:lnTo>
                  <a:lnTo>
                    <a:pt x="252309" y="1891278"/>
                  </a:lnTo>
                  <a:lnTo>
                    <a:pt x="280838" y="1925847"/>
                  </a:lnTo>
                  <a:lnTo>
                    <a:pt x="310651" y="1959283"/>
                  </a:lnTo>
                  <a:lnTo>
                    <a:pt x="341709" y="1991548"/>
                  </a:lnTo>
                  <a:lnTo>
                    <a:pt x="373975" y="2022606"/>
                  </a:lnTo>
                  <a:lnTo>
                    <a:pt x="407411" y="2052417"/>
                  </a:lnTo>
                  <a:lnTo>
                    <a:pt x="441981" y="2080946"/>
                  </a:lnTo>
                  <a:lnTo>
                    <a:pt x="477645" y="2108154"/>
                  </a:lnTo>
                  <a:lnTo>
                    <a:pt x="514368" y="2134003"/>
                  </a:lnTo>
                  <a:lnTo>
                    <a:pt x="552111" y="2158457"/>
                  </a:lnTo>
                  <a:lnTo>
                    <a:pt x="590837" y="2181478"/>
                  </a:lnTo>
                  <a:lnTo>
                    <a:pt x="630508" y="2203028"/>
                  </a:lnTo>
                  <a:lnTo>
                    <a:pt x="671086" y="2223069"/>
                  </a:lnTo>
                  <a:lnTo>
                    <a:pt x="712535" y="2241565"/>
                  </a:lnTo>
                  <a:lnTo>
                    <a:pt x="754816" y="2258477"/>
                  </a:lnTo>
                  <a:lnTo>
                    <a:pt x="797893" y="2273768"/>
                  </a:lnTo>
                  <a:lnTo>
                    <a:pt x="841727" y="2287401"/>
                  </a:lnTo>
                  <a:lnTo>
                    <a:pt x="886281" y="2299338"/>
                  </a:lnTo>
                  <a:lnTo>
                    <a:pt x="931517" y="2309542"/>
                  </a:lnTo>
                  <a:lnTo>
                    <a:pt x="977398" y="2317974"/>
                  </a:lnTo>
                  <a:lnTo>
                    <a:pt x="1023887" y="2324598"/>
                  </a:lnTo>
                  <a:lnTo>
                    <a:pt x="1070945" y="2329376"/>
                  </a:lnTo>
                  <a:lnTo>
                    <a:pt x="1118536" y="2332270"/>
                  </a:lnTo>
                  <a:lnTo>
                    <a:pt x="1166622" y="2333244"/>
                  </a:lnTo>
                  <a:lnTo>
                    <a:pt x="1214707" y="2332270"/>
                  </a:lnTo>
                  <a:lnTo>
                    <a:pt x="1262298" y="2329376"/>
                  </a:lnTo>
                  <a:lnTo>
                    <a:pt x="1309356" y="2324598"/>
                  </a:lnTo>
                  <a:lnTo>
                    <a:pt x="1355845" y="2317974"/>
                  </a:lnTo>
                  <a:lnTo>
                    <a:pt x="1401726" y="2309542"/>
                  </a:lnTo>
                  <a:lnTo>
                    <a:pt x="1446962" y="2299338"/>
                  </a:lnTo>
                  <a:lnTo>
                    <a:pt x="1491516" y="2287401"/>
                  </a:lnTo>
                  <a:lnTo>
                    <a:pt x="1535350" y="2273768"/>
                  </a:lnTo>
                  <a:lnTo>
                    <a:pt x="1578427" y="2258477"/>
                  </a:lnTo>
                  <a:lnTo>
                    <a:pt x="1620708" y="2241565"/>
                  </a:lnTo>
                  <a:lnTo>
                    <a:pt x="1662157" y="2223069"/>
                  </a:lnTo>
                  <a:lnTo>
                    <a:pt x="1702735" y="2203028"/>
                  </a:lnTo>
                  <a:lnTo>
                    <a:pt x="1742406" y="2181478"/>
                  </a:lnTo>
                  <a:lnTo>
                    <a:pt x="1781132" y="2158457"/>
                  </a:lnTo>
                  <a:lnTo>
                    <a:pt x="1818875" y="2134003"/>
                  </a:lnTo>
                  <a:lnTo>
                    <a:pt x="1855598" y="2108154"/>
                  </a:lnTo>
                  <a:lnTo>
                    <a:pt x="1891262" y="2080946"/>
                  </a:lnTo>
                  <a:lnTo>
                    <a:pt x="1925832" y="2052417"/>
                  </a:lnTo>
                  <a:lnTo>
                    <a:pt x="1959268" y="2022606"/>
                  </a:lnTo>
                  <a:lnTo>
                    <a:pt x="1991534" y="1991548"/>
                  </a:lnTo>
                  <a:lnTo>
                    <a:pt x="2022592" y="1959283"/>
                  </a:lnTo>
                  <a:lnTo>
                    <a:pt x="2052405" y="1925847"/>
                  </a:lnTo>
                  <a:lnTo>
                    <a:pt x="2080934" y="1891278"/>
                  </a:lnTo>
                  <a:lnTo>
                    <a:pt x="2108143" y="1855614"/>
                  </a:lnTo>
                  <a:lnTo>
                    <a:pt x="2133993" y="1818892"/>
                  </a:lnTo>
                  <a:lnTo>
                    <a:pt x="2158448" y="1781149"/>
                  </a:lnTo>
                  <a:lnTo>
                    <a:pt x="2181470" y="1742423"/>
                  </a:lnTo>
                  <a:lnTo>
                    <a:pt x="2203020" y="1702752"/>
                  </a:lnTo>
                  <a:lnTo>
                    <a:pt x="2223063" y="1662173"/>
                  </a:lnTo>
                  <a:lnTo>
                    <a:pt x="2241559" y="1620724"/>
                  </a:lnTo>
                  <a:lnTo>
                    <a:pt x="2258473" y="1578442"/>
                  </a:lnTo>
                  <a:lnTo>
                    <a:pt x="2273765" y="1535365"/>
                  </a:lnTo>
                  <a:lnTo>
                    <a:pt x="2287399" y="1491530"/>
                  </a:lnTo>
                  <a:lnTo>
                    <a:pt x="2299336" y="1446975"/>
                  </a:lnTo>
                  <a:lnTo>
                    <a:pt x="2309540" y="1401737"/>
                  </a:lnTo>
                  <a:lnTo>
                    <a:pt x="2317973" y="1355854"/>
                  </a:lnTo>
                  <a:lnTo>
                    <a:pt x="2324598" y="1309363"/>
                  </a:lnTo>
                  <a:lnTo>
                    <a:pt x="2329376" y="1262303"/>
                  </a:lnTo>
                  <a:lnTo>
                    <a:pt x="2332270" y="1214710"/>
                  </a:lnTo>
                  <a:lnTo>
                    <a:pt x="2333244" y="1166622"/>
                  </a:lnTo>
                  <a:lnTo>
                    <a:pt x="2332270" y="1118536"/>
                  </a:lnTo>
                  <a:lnTo>
                    <a:pt x="2329376" y="1070945"/>
                  </a:lnTo>
                  <a:lnTo>
                    <a:pt x="2324598" y="1023887"/>
                  </a:lnTo>
                  <a:lnTo>
                    <a:pt x="2317973" y="977398"/>
                  </a:lnTo>
                  <a:lnTo>
                    <a:pt x="2309540" y="931517"/>
                  </a:lnTo>
                  <a:lnTo>
                    <a:pt x="2299336" y="886281"/>
                  </a:lnTo>
                  <a:lnTo>
                    <a:pt x="2287399" y="841727"/>
                  </a:lnTo>
                  <a:lnTo>
                    <a:pt x="2273765" y="797893"/>
                  </a:lnTo>
                  <a:lnTo>
                    <a:pt x="2258473" y="754816"/>
                  </a:lnTo>
                  <a:lnTo>
                    <a:pt x="2241559" y="712535"/>
                  </a:lnTo>
                  <a:lnTo>
                    <a:pt x="2223063" y="671086"/>
                  </a:lnTo>
                  <a:lnTo>
                    <a:pt x="2203020" y="630508"/>
                  </a:lnTo>
                  <a:lnTo>
                    <a:pt x="2181470" y="590837"/>
                  </a:lnTo>
                  <a:lnTo>
                    <a:pt x="2158448" y="552111"/>
                  </a:lnTo>
                  <a:lnTo>
                    <a:pt x="2133993" y="514368"/>
                  </a:lnTo>
                  <a:lnTo>
                    <a:pt x="2108143" y="477645"/>
                  </a:lnTo>
                  <a:lnTo>
                    <a:pt x="2080934" y="441981"/>
                  </a:lnTo>
                  <a:lnTo>
                    <a:pt x="2052405" y="407411"/>
                  </a:lnTo>
                  <a:lnTo>
                    <a:pt x="2022592" y="373975"/>
                  </a:lnTo>
                  <a:lnTo>
                    <a:pt x="1991534" y="341709"/>
                  </a:lnTo>
                  <a:lnTo>
                    <a:pt x="1959268" y="310651"/>
                  </a:lnTo>
                  <a:lnTo>
                    <a:pt x="1925832" y="280838"/>
                  </a:lnTo>
                  <a:lnTo>
                    <a:pt x="1891262" y="252309"/>
                  </a:lnTo>
                  <a:lnTo>
                    <a:pt x="1855598" y="225100"/>
                  </a:lnTo>
                  <a:lnTo>
                    <a:pt x="1818875" y="199250"/>
                  </a:lnTo>
                  <a:lnTo>
                    <a:pt x="1781132" y="174795"/>
                  </a:lnTo>
                  <a:lnTo>
                    <a:pt x="1742406" y="151773"/>
                  </a:lnTo>
                  <a:lnTo>
                    <a:pt x="1702735" y="130223"/>
                  </a:lnTo>
                  <a:lnTo>
                    <a:pt x="1662157" y="110180"/>
                  </a:lnTo>
                  <a:lnTo>
                    <a:pt x="1620708" y="91684"/>
                  </a:lnTo>
                  <a:lnTo>
                    <a:pt x="1578427" y="74770"/>
                  </a:lnTo>
                  <a:lnTo>
                    <a:pt x="1535350" y="59478"/>
                  </a:lnTo>
                  <a:lnTo>
                    <a:pt x="1491516" y="45844"/>
                  </a:lnTo>
                  <a:lnTo>
                    <a:pt x="1446962" y="33907"/>
                  </a:lnTo>
                  <a:lnTo>
                    <a:pt x="1401726" y="23703"/>
                  </a:lnTo>
                  <a:lnTo>
                    <a:pt x="1355845" y="15270"/>
                  </a:lnTo>
                  <a:lnTo>
                    <a:pt x="1309356" y="8645"/>
                  </a:lnTo>
                  <a:lnTo>
                    <a:pt x="1262298" y="3867"/>
                  </a:lnTo>
                  <a:lnTo>
                    <a:pt x="1214707" y="973"/>
                  </a:lnTo>
                  <a:lnTo>
                    <a:pt x="116662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41191" y="4334255"/>
              <a:ext cx="2333625" cy="2333625"/>
            </a:xfrm>
            <a:custGeom>
              <a:avLst/>
              <a:gdLst/>
              <a:ahLst/>
              <a:cxnLst/>
              <a:rect l="l" t="t" r="r" b="b"/>
              <a:pathLst>
                <a:path w="2333625" h="2333625">
                  <a:moveTo>
                    <a:pt x="0" y="1166622"/>
                  </a:moveTo>
                  <a:lnTo>
                    <a:pt x="973" y="1118536"/>
                  </a:lnTo>
                  <a:lnTo>
                    <a:pt x="3867" y="1070945"/>
                  </a:lnTo>
                  <a:lnTo>
                    <a:pt x="8645" y="1023887"/>
                  </a:lnTo>
                  <a:lnTo>
                    <a:pt x="15270" y="977398"/>
                  </a:lnTo>
                  <a:lnTo>
                    <a:pt x="23703" y="931517"/>
                  </a:lnTo>
                  <a:lnTo>
                    <a:pt x="33907" y="886281"/>
                  </a:lnTo>
                  <a:lnTo>
                    <a:pt x="45844" y="841727"/>
                  </a:lnTo>
                  <a:lnTo>
                    <a:pt x="59478" y="797893"/>
                  </a:lnTo>
                  <a:lnTo>
                    <a:pt x="74770" y="754816"/>
                  </a:lnTo>
                  <a:lnTo>
                    <a:pt x="91684" y="712535"/>
                  </a:lnTo>
                  <a:lnTo>
                    <a:pt x="110180" y="671086"/>
                  </a:lnTo>
                  <a:lnTo>
                    <a:pt x="130223" y="630508"/>
                  </a:lnTo>
                  <a:lnTo>
                    <a:pt x="151773" y="590837"/>
                  </a:lnTo>
                  <a:lnTo>
                    <a:pt x="174795" y="552111"/>
                  </a:lnTo>
                  <a:lnTo>
                    <a:pt x="199250" y="514368"/>
                  </a:lnTo>
                  <a:lnTo>
                    <a:pt x="225100" y="477645"/>
                  </a:lnTo>
                  <a:lnTo>
                    <a:pt x="252309" y="441981"/>
                  </a:lnTo>
                  <a:lnTo>
                    <a:pt x="280838" y="407411"/>
                  </a:lnTo>
                  <a:lnTo>
                    <a:pt x="310651" y="373975"/>
                  </a:lnTo>
                  <a:lnTo>
                    <a:pt x="341709" y="341709"/>
                  </a:lnTo>
                  <a:lnTo>
                    <a:pt x="373975" y="310651"/>
                  </a:lnTo>
                  <a:lnTo>
                    <a:pt x="407411" y="280838"/>
                  </a:lnTo>
                  <a:lnTo>
                    <a:pt x="441981" y="252309"/>
                  </a:lnTo>
                  <a:lnTo>
                    <a:pt x="477645" y="225100"/>
                  </a:lnTo>
                  <a:lnTo>
                    <a:pt x="514368" y="199250"/>
                  </a:lnTo>
                  <a:lnTo>
                    <a:pt x="552111" y="174795"/>
                  </a:lnTo>
                  <a:lnTo>
                    <a:pt x="590837" y="151773"/>
                  </a:lnTo>
                  <a:lnTo>
                    <a:pt x="630508" y="130223"/>
                  </a:lnTo>
                  <a:lnTo>
                    <a:pt x="671086" y="110180"/>
                  </a:lnTo>
                  <a:lnTo>
                    <a:pt x="712535" y="91684"/>
                  </a:lnTo>
                  <a:lnTo>
                    <a:pt x="754816" y="74770"/>
                  </a:lnTo>
                  <a:lnTo>
                    <a:pt x="797893" y="59478"/>
                  </a:lnTo>
                  <a:lnTo>
                    <a:pt x="841727" y="45844"/>
                  </a:lnTo>
                  <a:lnTo>
                    <a:pt x="886281" y="33907"/>
                  </a:lnTo>
                  <a:lnTo>
                    <a:pt x="931517" y="23703"/>
                  </a:lnTo>
                  <a:lnTo>
                    <a:pt x="977398" y="15270"/>
                  </a:lnTo>
                  <a:lnTo>
                    <a:pt x="1023887" y="8645"/>
                  </a:lnTo>
                  <a:lnTo>
                    <a:pt x="1070945" y="3867"/>
                  </a:lnTo>
                  <a:lnTo>
                    <a:pt x="1118536" y="973"/>
                  </a:lnTo>
                  <a:lnTo>
                    <a:pt x="1166622" y="0"/>
                  </a:lnTo>
                  <a:lnTo>
                    <a:pt x="1214707" y="973"/>
                  </a:lnTo>
                  <a:lnTo>
                    <a:pt x="1262298" y="3867"/>
                  </a:lnTo>
                  <a:lnTo>
                    <a:pt x="1309356" y="8645"/>
                  </a:lnTo>
                  <a:lnTo>
                    <a:pt x="1355845" y="15270"/>
                  </a:lnTo>
                  <a:lnTo>
                    <a:pt x="1401726" y="23703"/>
                  </a:lnTo>
                  <a:lnTo>
                    <a:pt x="1446962" y="33907"/>
                  </a:lnTo>
                  <a:lnTo>
                    <a:pt x="1491516" y="45844"/>
                  </a:lnTo>
                  <a:lnTo>
                    <a:pt x="1535350" y="59478"/>
                  </a:lnTo>
                  <a:lnTo>
                    <a:pt x="1578427" y="74770"/>
                  </a:lnTo>
                  <a:lnTo>
                    <a:pt x="1620708" y="91684"/>
                  </a:lnTo>
                  <a:lnTo>
                    <a:pt x="1662157" y="110180"/>
                  </a:lnTo>
                  <a:lnTo>
                    <a:pt x="1702735" y="130223"/>
                  </a:lnTo>
                  <a:lnTo>
                    <a:pt x="1742406" y="151773"/>
                  </a:lnTo>
                  <a:lnTo>
                    <a:pt x="1781132" y="174795"/>
                  </a:lnTo>
                  <a:lnTo>
                    <a:pt x="1818875" y="199250"/>
                  </a:lnTo>
                  <a:lnTo>
                    <a:pt x="1855598" y="225100"/>
                  </a:lnTo>
                  <a:lnTo>
                    <a:pt x="1891262" y="252309"/>
                  </a:lnTo>
                  <a:lnTo>
                    <a:pt x="1925832" y="280838"/>
                  </a:lnTo>
                  <a:lnTo>
                    <a:pt x="1959268" y="310651"/>
                  </a:lnTo>
                  <a:lnTo>
                    <a:pt x="1991534" y="341709"/>
                  </a:lnTo>
                  <a:lnTo>
                    <a:pt x="2022592" y="373975"/>
                  </a:lnTo>
                  <a:lnTo>
                    <a:pt x="2052405" y="407411"/>
                  </a:lnTo>
                  <a:lnTo>
                    <a:pt x="2080934" y="441981"/>
                  </a:lnTo>
                  <a:lnTo>
                    <a:pt x="2108143" y="477645"/>
                  </a:lnTo>
                  <a:lnTo>
                    <a:pt x="2133993" y="514368"/>
                  </a:lnTo>
                  <a:lnTo>
                    <a:pt x="2158448" y="552111"/>
                  </a:lnTo>
                  <a:lnTo>
                    <a:pt x="2181470" y="590837"/>
                  </a:lnTo>
                  <a:lnTo>
                    <a:pt x="2203020" y="630508"/>
                  </a:lnTo>
                  <a:lnTo>
                    <a:pt x="2223063" y="671086"/>
                  </a:lnTo>
                  <a:lnTo>
                    <a:pt x="2241559" y="712535"/>
                  </a:lnTo>
                  <a:lnTo>
                    <a:pt x="2258473" y="754816"/>
                  </a:lnTo>
                  <a:lnTo>
                    <a:pt x="2273765" y="797893"/>
                  </a:lnTo>
                  <a:lnTo>
                    <a:pt x="2287399" y="841727"/>
                  </a:lnTo>
                  <a:lnTo>
                    <a:pt x="2299336" y="886281"/>
                  </a:lnTo>
                  <a:lnTo>
                    <a:pt x="2309540" y="931517"/>
                  </a:lnTo>
                  <a:lnTo>
                    <a:pt x="2317973" y="977398"/>
                  </a:lnTo>
                  <a:lnTo>
                    <a:pt x="2324598" y="1023887"/>
                  </a:lnTo>
                  <a:lnTo>
                    <a:pt x="2329376" y="1070945"/>
                  </a:lnTo>
                  <a:lnTo>
                    <a:pt x="2332270" y="1118536"/>
                  </a:lnTo>
                  <a:lnTo>
                    <a:pt x="2333244" y="1166622"/>
                  </a:lnTo>
                  <a:lnTo>
                    <a:pt x="2332270" y="1214710"/>
                  </a:lnTo>
                  <a:lnTo>
                    <a:pt x="2329376" y="1262303"/>
                  </a:lnTo>
                  <a:lnTo>
                    <a:pt x="2324598" y="1309363"/>
                  </a:lnTo>
                  <a:lnTo>
                    <a:pt x="2317973" y="1355854"/>
                  </a:lnTo>
                  <a:lnTo>
                    <a:pt x="2309540" y="1401737"/>
                  </a:lnTo>
                  <a:lnTo>
                    <a:pt x="2299336" y="1446975"/>
                  </a:lnTo>
                  <a:lnTo>
                    <a:pt x="2287399" y="1491530"/>
                  </a:lnTo>
                  <a:lnTo>
                    <a:pt x="2273765" y="1535365"/>
                  </a:lnTo>
                  <a:lnTo>
                    <a:pt x="2258473" y="1578442"/>
                  </a:lnTo>
                  <a:lnTo>
                    <a:pt x="2241559" y="1620724"/>
                  </a:lnTo>
                  <a:lnTo>
                    <a:pt x="2223063" y="1662173"/>
                  </a:lnTo>
                  <a:lnTo>
                    <a:pt x="2203020" y="1702752"/>
                  </a:lnTo>
                  <a:lnTo>
                    <a:pt x="2181470" y="1742423"/>
                  </a:lnTo>
                  <a:lnTo>
                    <a:pt x="2158448" y="1781149"/>
                  </a:lnTo>
                  <a:lnTo>
                    <a:pt x="2133993" y="1818892"/>
                  </a:lnTo>
                  <a:lnTo>
                    <a:pt x="2108143" y="1855614"/>
                  </a:lnTo>
                  <a:lnTo>
                    <a:pt x="2080934" y="1891278"/>
                  </a:lnTo>
                  <a:lnTo>
                    <a:pt x="2052405" y="1925847"/>
                  </a:lnTo>
                  <a:lnTo>
                    <a:pt x="2022592" y="1959283"/>
                  </a:lnTo>
                  <a:lnTo>
                    <a:pt x="1991534" y="1991548"/>
                  </a:lnTo>
                  <a:lnTo>
                    <a:pt x="1959268" y="2022606"/>
                  </a:lnTo>
                  <a:lnTo>
                    <a:pt x="1925832" y="2052417"/>
                  </a:lnTo>
                  <a:lnTo>
                    <a:pt x="1891262" y="2080946"/>
                  </a:lnTo>
                  <a:lnTo>
                    <a:pt x="1855598" y="2108154"/>
                  </a:lnTo>
                  <a:lnTo>
                    <a:pt x="1818875" y="2134003"/>
                  </a:lnTo>
                  <a:lnTo>
                    <a:pt x="1781132" y="2158457"/>
                  </a:lnTo>
                  <a:lnTo>
                    <a:pt x="1742406" y="2181478"/>
                  </a:lnTo>
                  <a:lnTo>
                    <a:pt x="1702735" y="2203028"/>
                  </a:lnTo>
                  <a:lnTo>
                    <a:pt x="1662157" y="2223069"/>
                  </a:lnTo>
                  <a:lnTo>
                    <a:pt x="1620708" y="2241565"/>
                  </a:lnTo>
                  <a:lnTo>
                    <a:pt x="1578427" y="2258477"/>
                  </a:lnTo>
                  <a:lnTo>
                    <a:pt x="1535350" y="2273768"/>
                  </a:lnTo>
                  <a:lnTo>
                    <a:pt x="1491516" y="2287401"/>
                  </a:lnTo>
                  <a:lnTo>
                    <a:pt x="1446962" y="2299338"/>
                  </a:lnTo>
                  <a:lnTo>
                    <a:pt x="1401726" y="2309542"/>
                  </a:lnTo>
                  <a:lnTo>
                    <a:pt x="1355845" y="2317974"/>
                  </a:lnTo>
                  <a:lnTo>
                    <a:pt x="1309356" y="2324598"/>
                  </a:lnTo>
                  <a:lnTo>
                    <a:pt x="1262298" y="2329376"/>
                  </a:lnTo>
                  <a:lnTo>
                    <a:pt x="1214707" y="2332270"/>
                  </a:lnTo>
                  <a:lnTo>
                    <a:pt x="1166622" y="2333244"/>
                  </a:lnTo>
                  <a:lnTo>
                    <a:pt x="1118536" y="2332270"/>
                  </a:lnTo>
                  <a:lnTo>
                    <a:pt x="1070945" y="2329376"/>
                  </a:lnTo>
                  <a:lnTo>
                    <a:pt x="1023887" y="2324598"/>
                  </a:lnTo>
                  <a:lnTo>
                    <a:pt x="977398" y="2317974"/>
                  </a:lnTo>
                  <a:lnTo>
                    <a:pt x="931517" y="2309542"/>
                  </a:lnTo>
                  <a:lnTo>
                    <a:pt x="886281" y="2299338"/>
                  </a:lnTo>
                  <a:lnTo>
                    <a:pt x="841727" y="2287401"/>
                  </a:lnTo>
                  <a:lnTo>
                    <a:pt x="797893" y="2273768"/>
                  </a:lnTo>
                  <a:lnTo>
                    <a:pt x="754816" y="2258477"/>
                  </a:lnTo>
                  <a:lnTo>
                    <a:pt x="712535" y="2241565"/>
                  </a:lnTo>
                  <a:lnTo>
                    <a:pt x="671086" y="2223069"/>
                  </a:lnTo>
                  <a:lnTo>
                    <a:pt x="630508" y="2203028"/>
                  </a:lnTo>
                  <a:lnTo>
                    <a:pt x="590837" y="2181478"/>
                  </a:lnTo>
                  <a:lnTo>
                    <a:pt x="552111" y="2158457"/>
                  </a:lnTo>
                  <a:lnTo>
                    <a:pt x="514368" y="2134003"/>
                  </a:lnTo>
                  <a:lnTo>
                    <a:pt x="477645" y="2108154"/>
                  </a:lnTo>
                  <a:lnTo>
                    <a:pt x="441981" y="2080946"/>
                  </a:lnTo>
                  <a:lnTo>
                    <a:pt x="407411" y="2052417"/>
                  </a:lnTo>
                  <a:lnTo>
                    <a:pt x="373975" y="2022606"/>
                  </a:lnTo>
                  <a:lnTo>
                    <a:pt x="341709" y="1991548"/>
                  </a:lnTo>
                  <a:lnTo>
                    <a:pt x="310651" y="1959283"/>
                  </a:lnTo>
                  <a:lnTo>
                    <a:pt x="280838" y="1925847"/>
                  </a:lnTo>
                  <a:lnTo>
                    <a:pt x="252309" y="1891278"/>
                  </a:lnTo>
                  <a:lnTo>
                    <a:pt x="225100" y="1855614"/>
                  </a:lnTo>
                  <a:lnTo>
                    <a:pt x="199250" y="1818892"/>
                  </a:lnTo>
                  <a:lnTo>
                    <a:pt x="174795" y="1781149"/>
                  </a:lnTo>
                  <a:lnTo>
                    <a:pt x="151773" y="1742423"/>
                  </a:lnTo>
                  <a:lnTo>
                    <a:pt x="130223" y="1702752"/>
                  </a:lnTo>
                  <a:lnTo>
                    <a:pt x="110180" y="1662173"/>
                  </a:lnTo>
                  <a:lnTo>
                    <a:pt x="91684" y="1620724"/>
                  </a:lnTo>
                  <a:lnTo>
                    <a:pt x="74770" y="1578442"/>
                  </a:lnTo>
                  <a:lnTo>
                    <a:pt x="59478" y="1535365"/>
                  </a:lnTo>
                  <a:lnTo>
                    <a:pt x="45844" y="1491530"/>
                  </a:lnTo>
                  <a:lnTo>
                    <a:pt x="33907" y="1446975"/>
                  </a:lnTo>
                  <a:lnTo>
                    <a:pt x="23703" y="1401737"/>
                  </a:lnTo>
                  <a:lnTo>
                    <a:pt x="15270" y="1355854"/>
                  </a:lnTo>
                  <a:lnTo>
                    <a:pt x="8645" y="1309363"/>
                  </a:lnTo>
                  <a:lnTo>
                    <a:pt x="3867" y="1262303"/>
                  </a:lnTo>
                  <a:lnTo>
                    <a:pt x="973" y="1214710"/>
                  </a:lnTo>
                  <a:lnTo>
                    <a:pt x="0" y="1166622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04665" y="5276189"/>
            <a:ext cx="16059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оз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9936" y="4840223"/>
            <a:ext cx="3061970" cy="1321435"/>
            <a:chOff x="249936" y="4840223"/>
            <a:chExt cx="3061970" cy="1321435"/>
          </a:xfrm>
        </p:grpSpPr>
        <p:sp>
          <p:nvSpPr>
            <p:cNvPr id="11" name="object 11"/>
            <p:cNvSpPr/>
            <p:nvPr/>
          </p:nvSpPr>
          <p:spPr>
            <a:xfrm>
              <a:off x="1074419" y="5167883"/>
              <a:ext cx="2237740" cy="666115"/>
            </a:xfrm>
            <a:custGeom>
              <a:avLst/>
              <a:gdLst/>
              <a:ahLst/>
              <a:cxnLst/>
              <a:rect l="l" t="t" r="r" b="b"/>
              <a:pathLst>
                <a:path w="2237740" h="666114">
                  <a:moveTo>
                    <a:pt x="1904238" y="0"/>
                  </a:moveTo>
                  <a:lnTo>
                    <a:pt x="1904238" y="133223"/>
                  </a:lnTo>
                  <a:lnTo>
                    <a:pt x="0" y="133223"/>
                  </a:lnTo>
                  <a:lnTo>
                    <a:pt x="0" y="532790"/>
                  </a:lnTo>
                  <a:lnTo>
                    <a:pt x="1904238" y="532790"/>
                  </a:lnTo>
                  <a:lnTo>
                    <a:pt x="1904238" y="665988"/>
                  </a:lnTo>
                  <a:lnTo>
                    <a:pt x="2237232" y="332994"/>
                  </a:lnTo>
                  <a:lnTo>
                    <a:pt x="1904238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7556" y="484784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5" h="1306195">
                  <a:moveTo>
                    <a:pt x="1503171" y="0"/>
                  </a:moveTo>
                  <a:lnTo>
                    <a:pt x="130606" y="0"/>
                  </a:lnTo>
                  <a:lnTo>
                    <a:pt x="79767" y="10255"/>
                  </a:lnTo>
                  <a:lnTo>
                    <a:pt x="38252" y="38226"/>
                  </a:lnTo>
                  <a:lnTo>
                    <a:pt x="10263" y="79724"/>
                  </a:lnTo>
                  <a:lnTo>
                    <a:pt x="0" y="130555"/>
                  </a:lnTo>
                  <a:lnTo>
                    <a:pt x="0" y="1175461"/>
                  </a:lnTo>
                  <a:lnTo>
                    <a:pt x="10263" y="1226300"/>
                  </a:lnTo>
                  <a:lnTo>
                    <a:pt x="38252" y="1267815"/>
                  </a:lnTo>
                  <a:lnTo>
                    <a:pt x="79767" y="1295804"/>
                  </a:lnTo>
                  <a:lnTo>
                    <a:pt x="130606" y="1306067"/>
                  </a:lnTo>
                  <a:lnTo>
                    <a:pt x="1503171" y="1306067"/>
                  </a:lnTo>
                  <a:lnTo>
                    <a:pt x="1554003" y="1295804"/>
                  </a:lnTo>
                  <a:lnTo>
                    <a:pt x="1595501" y="1267815"/>
                  </a:lnTo>
                  <a:lnTo>
                    <a:pt x="1623472" y="1226300"/>
                  </a:lnTo>
                  <a:lnTo>
                    <a:pt x="1633727" y="1175461"/>
                  </a:lnTo>
                  <a:lnTo>
                    <a:pt x="1633727" y="130555"/>
                  </a:lnTo>
                  <a:lnTo>
                    <a:pt x="1623472" y="79724"/>
                  </a:lnTo>
                  <a:lnTo>
                    <a:pt x="1595501" y="38226"/>
                  </a:lnTo>
                  <a:lnTo>
                    <a:pt x="1554003" y="10255"/>
                  </a:lnTo>
                  <a:lnTo>
                    <a:pt x="1503171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7556" y="484784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5" h="1306195">
                  <a:moveTo>
                    <a:pt x="0" y="130555"/>
                  </a:moveTo>
                  <a:lnTo>
                    <a:pt x="10263" y="79724"/>
                  </a:lnTo>
                  <a:lnTo>
                    <a:pt x="38252" y="38226"/>
                  </a:lnTo>
                  <a:lnTo>
                    <a:pt x="79767" y="10255"/>
                  </a:lnTo>
                  <a:lnTo>
                    <a:pt x="130606" y="0"/>
                  </a:lnTo>
                  <a:lnTo>
                    <a:pt x="1503171" y="0"/>
                  </a:lnTo>
                  <a:lnTo>
                    <a:pt x="1554003" y="10255"/>
                  </a:lnTo>
                  <a:lnTo>
                    <a:pt x="1595501" y="38226"/>
                  </a:lnTo>
                  <a:lnTo>
                    <a:pt x="1623472" y="79724"/>
                  </a:lnTo>
                  <a:lnTo>
                    <a:pt x="1633727" y="130555"/>
                  </a:lnTo>
                  <a:lnTo>
                    <a:pt x="1633727" y="1175461"/>
                  </a:lnTo>
                  <a:lnTo>
                    <a:pt x="1623472" y="1226300"/>
                  </a:lnTo>
                  <a:lnTo>
                    <a:pt x="1595501" y="1267815"/>
                  </a:lnTo>
                  <a:lnTo>
                    <a:pt x="1554003" y="1295804"/>
                  </a:lnTo>
                  <a:lnTo>
                    <a:pt x="1503171" y="1306067"/>
                  </a:lnTo>
                  <a:lnTo>
                    <a:pt x="130606" y="1306067"/>
                  </a:lnTo>
                  <a:lnTo>
                    <a:pt x="79767" y="1295804"/>
                  </a:lnTo>
                  <a:lnTo>
                    <a:pt x="38252" y="1267815"/>
                  </a:lnTo>
                  <a:lnTo>
                    <a:pt x="10263" y="1226300"/>
                  </a:lnTo>
                  <a:lnTo>
                    <a:pt x="0" y="1175461"/>
                  </a:lnTo>
                  <a:lnTo>
                    <a:pt x="0" y="13055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4746" y="5162753"/>
            <a:ext cx="1280160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36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Рівень</a:t>
            </a:r>
            <a:endParaRPr sz="2100">
              <a:latin typeface="Trebuchet MS"/>
              <a:cs typeface="Trebuchet MS"/>
            </a:endParaRPr>
          </a:p>
          <a:p>
            <a:pPr algn="ctr">
              <a:lnSpc>
                <a:spcPts val="2360"/>
              </a:lnSpc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технології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25067" y="2763011"/>
            <a:ext cx="2633980" cy="2049145"/>
            <a:chOff x="925067" y="2763011"/>
            <a:chExt cx="2633980" cy="2049145"/>
          </a:xfrm>
        </p:grpSpPr>
        <p:sp>
          <p:nvSpPr>
            <p:cNvPr id="16" name="object 16"/>
            <p:cNvSpPr/>
            <p:nvPr/>
          </p:nvSpPr>
          <p:spPr>
            <a:xfrm>
              <a:off x="1632076" y="3262375"/>
              <a:ext cx="1927225" cy="1550035"/>
            </a:xfrm>
            <a:custGeom>
              <a:avLst/>
              <a:gdLst/>
              <a:ahLst/>
              <a:cxnLst/>
              <a:rect l="l" t="t" r="r" b="b"/>
              <a:pathLst>
                <a:path w="1927225" h="1550035">
                  <a:moveTo>
                    <a:pt x="234442" y="0"/>
                  </a:moveTo>
                  <a:lnTo>
                    <a:pt x="0" y="322834"/>
                  </a:lnTo>
                  <a:lnTo>
                    <a:pt x="1540637" y="1442085"/>
                  </a:lnTo>
                  <a:lnTo>
                    <a:pt x="1462532" y="1549781"/>
                  </a:lnTo>
                  <a:lnTo>
                    <a:pt x="1926844" y="1476121"/>
                  </a:lnTo>
                  <a:lnTo>
                    <a:pt x="1853311" y="1011809"/>
                  </a:lnTo>
                  <a:lnTo>
                    <a:pt x="1775206" y="1119378"/>
                  </a:lnTo>
                  <a:lnTo>
                    <a:pt x="234442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2687" y="2770631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5" h="1306195">
                  <a:moveTo>
                    <a:pt x="1503172" y="0"/>
                  </a:moveTo>
                  <a:lnTo>
                    <a:pt x="130606" y="0"/>
                  </a:lnTo>
                  <a:lnTo>
                    <a:pt x="79767" y="10255"/>
                  </a:lnTo>
                  <a:lnTo>
                    <a:pt x="38252" y="38226"/>
                  </a:lnTo>
                  <a:lnTo>
                    <a:pt x="10263" y="79724"/>
                  </a:lnTo>
                  <a:lnTo>
                    <a:pt x="0" y="130555"/>
                  </a:lnTo>
                  <a:lnTo>
                    <a:pt x="0" y="1175511"/>
                  </a:lnTo>
                  <a:lnTo>
                    <a:pt x="10263" y="1226343"/>
                  </a:lnTo>
                  <a:lnTo>
                    <a:pt x="38252" y="1267840"/>
                  </a:lnTo>
                  <a:lnTo>
                    <a:pt x="79767" y="1295812"/>
                  </a:lnTo>
                  <a:lnTo>
                    <a:pt x="130606" y="1306067"/>
                  </a:lnTo>
                  <a:lnTo>
                    <a:pt x="1503172" y="1306067"/>
                  </a:lnTo>
                  <a:lnTo>
                    <a:pt x="1554003" y="1295812"/>
                  </a:lnTo>
                  <a:lnTo>
                    <a:pt x="1595501" y="1267840"/>
                  </a:lnTo>
                  <a:lnTo>
                    <a:pt x="1623472" y="1226343"/>
                  </a:lnTo>
                  <a:lnTo>
                    <a:pt x="1633728" y="1175511"/>
                  </a:lnTo>
                  <a:lnTo>
                    <a:pt x="1633728" y="130555"/>
                  </a:lnTo>
                  <a:lnTo>
                    <a:pt x="1623472" y="79724"/>
                  </a:lnTo>
                  <a:lnTo>
                    <a:pt x="1595501" y="38226"/>
                  </a:lnTo>
                  <a:lnTo>
                    <a:pt x="1554003" y="10255"/>
                  </a:lnTo>
                  <a:lnTo>
                    <a:pt x="150317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687" y="2770631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5" h="1306195">
                  <a:moveTo>
                    <a:pt x="0" y="130555"/>
                  </a:moveTo>
                  <a:lnTo>
                    <a:pt x="10263" y="79724"/>
                  </a:lnTo>
                  <a:lnTo>
                    <a:pt x="38252" y="38226"/>
                  </a:lnTo>
                  <a:lnTo>
                    <a:pt x="79767" y="10255"/>
                  </a:lnTo>
                  <a:lnTo>
                    <a:pt x="130606" y="0"/>
                  </a:lnTo>
                  <a:lnTo>
                    <a:pt x="1503172" y="0"/>
                  </a:lnTo>
                  <a:lnTo>
                    <a:pt x="1554003" y="10255"/>
                  </a:lnTo>
                  <a:lnTo>
                    <a:pt x="1595501" y="38226"/>
                  </a:lnTo>
                  <a:lnTo>
                    <a:pt x="1623472" y="79724"/>
                  </a:lnTo>
                  <a:lnTo>
                    <a:pt x="1633728" y="130555"/>
                  </a:lnTo>
                  <a:lnTo>
                    <a:pt x="1633728" y="1175511"/>
                  </a:lnTo>
                  <a:lnTo>
                    <a:pt x="1623472" y="1226343"/>
                  </a:lnTo>
                  <a:lnTo>
                    <a:pt x="1595501" y="1267840"/>
                  </a:lnTo>
                  <a:lnTo>
                    <a:pt x="1554003" y="1295812"/>
                  </a:lnTo>
                  <a:lnTo>
                    <a:pt x="1503172" y="1306067"/>
                  </a:lnTo>
                  <a:lnTo>
                    <a:pt x="130606" y="1306067"/>
                  </a:lnTo>
                  <a:lnTo>
                    <a:pt x="79767" y="1295812"/>
                  </a:lnTo>
                  <a:lnTo>
                    <a:pt x="38252" y="1267840"/>
                  </a:lnTo>
                  <a:lnTo>
                    <a:pt x="10263" y="1226343"/>
                  </a:lnTo>
                  <a:lnTo>
                    <a:pt x="0" y="1175511"/>
                  </a:lnTo>
                  <a:lnTo>
                    <a:pt x="0" y="13055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47394" y="2946653"/>
            <a:ext cx="1403985" cy="90360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065" marR="5080" algn="ctr">
              <a:lnSpc>
                <a:spcPts val="2200"/>
              </a:lnSpc>
              <a:spcBef>
                <a:spcPts val="439"/>
              </a:spcBef>
            </a:pPr>
            <a:r>
              <a:rPr sz="2100" dirty="0">
                <a:solidFill>
                  <a:srgbClr val="FF0000"/>
                </a:solidFill>
                <a:latin typeface="Trebuchet MS"/>
                <a:cs typeface="Trebuchet MS"/>
              </a:rPr>
              <a:t>Очі</a:t>
            </a:r>
            <a:r>
              <a:rPr sz="2100" spc="-10" dirty="0">
                <a:solidFill>
                  <a:srgbClr val="FF0000"/>
                </a:solidFill>
                <a:latin typeface="Trebuchet MS"/>
                <a:cs typeface="Trebuchet MS"/>
              </a:rPr>
              <a:t>к</a:t>
            </a:r>
            <a:r>
              <a:rPr sz="2100" spc="-5" dirty="0">
                <a:solidFill>
                  <a:srgbClr val="FF0000"/>
                </a:solidFill>
                <a:latin typeface="Trebuchet MS"/>
                <a:cs typeface="Trebuchet MS"/>
              </a:rPr>
              <a:t>ування  </a:t>
            </a:r>
            <a:r>
              <a:rPr sz="2100" spc="-10" dirty="0">
                <a:solidFill>
                  <a:srgbClr val="FF0000"/>
                </a:solidFill>
                <a:latin typeface="Trebuchet MS"/>
                <a:cs typeface="Trebuchet MS"/>
              </a:rPr>
              <a:t>динаміки </a:t>
            </a:r>
            <a:r>
              <a:rPr sz="2100" spc="-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FF0000"/>
                </a:solidFill>
                <a:latin typeface="Trebuchet MS"/>
                <a:cs typeface="Trebuchet MS"/>
              </a:rPr>
              <a:t>попиту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91383" y="1479803"/>
            <a:ext cx="1729739" cy="2787650"/>
            <a:chOff x="2691383" y="1479803"/>
            <a:chExt cx="1729739" cy="2787650"/>
          </a:xfrm>
        </p:grpSpPr>
        <p:sp>
          <p:nvSpPr>
            <p:cNvPr id="21" name="object 21"/>
            <p:cNvSpPr/>
            <p:nvPr/>
          </p:nvSpPr>
          <p:spPr>
            <a:xfrm>
              <a:off x="3326383" y="2078481"/>
              <a:ext cx="1094740" cy="2189480"/>
            </a:xfrm>
            <a:custGeom>
              <a:avLst/>
              <a:gdLst/>
              <a:ahLst/>
              <a:cxnLst/>
              <a:rect l="l" t="t" r="r" b="b"/>
              <a:pathLst>
                <a:path w="1094739" h="2189479">
                  <a:moveTo>
                    <a:pt x="379349" y="0"/>
                  </a:moveTo>
                  <a:lnTo>
                    <a:pt x="0" y="123316"/>
                  </a:lnTo>
                  <a:lnTo>
                    <a:pt x="588517" y="1934463"/>
                  </a:lnTo>
                  <a:lnTo>
                    <a:pt x="462025" y="1975611"/>
                  </a:lnTo>
                  <a:lnTo>
                    <a:pt x="880871" y="2188972"/>
                  </a:lnTo>
                  <a:lnTo>
                    <a:pt x="1094358" y="1770125"/>
                  </a:lnTo>
                  <a:lnTo>
                    <a:pt x="967866" y="1811146"/>
                  </a:lnTo>
                  <a:lnTo>
                    <a:pt x="379349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99003" y="148742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150317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75512"/>
                  </a:lnTo>
                  <a:lnTo>
                    <a:pt x="10255" y="1226343"/>
                  </a:lnTo>
                  <a:lnTo>
                    <a:pt x="38226" y="1267840"/>
                  </a:lnTo>
                  <a:lnTo>
                    <a:pt x="79724" y="1295812"/>
                  </a:lnTo>
                  <a:lnTo>
                    <a:pt x="130556" y="1306067"/>
                  </a:lnTo>
                  <a:lnTo>
                    <a:pt x="1503171" y="1306067"/>
                  </a:lnTo>
                  <a:lnTo>
                    <a:pt x="1554003" y="1295812"/>
                  </a:lnTo>
                  <a:lnTo>
                    <a:pt x="1595501" y="1267840"/>
                  </a:lnTo>
                  <a:lnTo>
                    <a:pt x="1623472" y="1226343"/>
                  </a:lnTo>
                  <a:lnTo>
                    <a:pt x="1633728" y="1175512"/>
                  </a:lnTo>
                  <a:lnTo>
                    <a:pt x="1633728" y="130555"/>
                  </a:lnTo>
                  <a:lnTo>
                    <a:pt x="1623472" y="79724"/>
                  </a:lnTo>
                  <a:lnTo>
                    <a:pt x="1595500" y="38226"/>
                  </a:lnTo>
                  <a:lnTo>
                    <a:pt x="1554003" y="10255"/>
                  </a:lnTo>
                  <a:lnTo>
                    <a:pt x="1503171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99003" y="148742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0" y="130555"/>
                  </a:moveTo>
                  <a:lnTo>
                    <a:pt x="10255" y="79724"/>
                  </a:lnTo>
                  <a:lnTo>
                    <a:pt x="38226" y="38226"/>
                  </a:lnTo>
                  <a:lnTo>
                    <a:pt x="79724" y="10255"/>
                  </a:lnTo>
                  <a:lnTo>
                    <a:pt x="130556" y="0"/>
                  </a:lnTo>
                  <a:lnTo>
                    <a:pt x="1503171" y="0"/>
                  </a:lnTo>
                  <a:lnTo>
                    <a:pt x="1554003" y="10255"/>
                  </a:lnTo>
                  <a:lnTo>
                    <a:pt x="1595500" y="38226"/>
                  </a:lnTo>
                  <a:lnTo>
                    <a:pt x="1623472" y="79724"/>
                  </a:lnTo>
                  <a:lnTo>
                    <a:pt x="1633728" y="130555"/>
                  </a:lnTo>
                  <a:lnTo>
                    <a:pt x="1633728" y="1175512"/>
                  </a:lnTo>
                  <a:lnTo>
                    <a:pt x="1623472" y="1226343"/>
                  </a:lnTo>
                  <a:lnTo>
                    <a:pt x="1595501" y="1267840"/>
                  </a:lnTo>
                  <a:lnTo>
                    <a:pt x="1554003" y="1295812"/>
                  </a:lnTo>
                  <a:lnTo>
                    <a:pt x="1503171" y="1306067"/>
                  </a:lnTo>
                  <a:lnTo>
                    <a:pt x="130556" y="1306067"/>
                  </a:lnTo>
                  <a:lnTo>
                    <a:pt x="79724" y="1295812"/>
                  </a:lnTo>
                  <a:lnTo>
                    <a:pt x="38226" y="1267840"/>
                  </a:lnTo>
                  <a:lnTo>
                    <a:pt x="10255" y="1226343"/>
                  </a:lnTo>
                  <a:lnTo>
                    <a:pt x="0" y="1175512"/>
                  </a:lnTo>
                  <a:lnTo>
                    <a:pt x="0" y="13055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783839" y="1802129"/>
            <a:ext cx="1465580" cy="62484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 indent="322580">
              <a:lnSpc>
                <a:spcPts val="2200"/>
              </a:lnSpc>
              <a:spcBef>
                <a:spcPts val="439"/>
              </a:spcBef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Рівень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конку</a:t>
            </a:r>
            <a:r>
              <a:rPr sz="2100" spc="-15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енції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795265" y="1479803"/>
            <a:ext cx="1729105" cy="2787650"/>
            <a:chOff x="4795265" y="1479803"/>
            <a:chExt cx="1729105" cy="2787650"/>
          </a:xfrm>
        </p:grpSpPr>
        <p:sp>
          <p:nvSpPr>
            <p:cNvPr id="26" name="object 26"/>
            <p:cNvSpPr/>
            <p:nvPr/>
          </p:nvSpPr>
          <p:spPr>
            <a:xfrm>
              <a:off x="4795265" y="2078481"/>
              <a:ext cx="1094740" cy="2189480"/>
            </a:xfrm>
            <a:custGeom>
              <a:avLst/>
              <a:gdLst/>
              <a:ahLst/>
              <a:cxnLst/>
              <a:rect l="l" t="t" r="r" b="b"/>
              <a:pathLst>
                <a:path w="1094739" h="2189479">
                  <a:moveTo>
                    <a:pt x="715010" y="0"/>
                  </a:moveTo>
                  <a:lnTo>
                    <a:pt x="126492" y="1811146"/>
                  </a:lnTo>
                  <a:lnTo>
                    <a:pt x="0" y="1770125"/>
                  </a:lnTo>
                  <a:lnTo>
                    <a:pt x="213487" y="2188972"/>
                  </a:lnTo>
                  <a:lnTo>
                    <a:pt x="632333" y="1975611"/>
                  </a:lnTo>
                  <a:lnTo>
                    <a:pt x="505841" y="1934463"/>
                  </a:lnTo>
                  <a:lnTo>
                    <a:pt x="1094359" y="123316"/>
                  </a:lnTo>
                  <a:lnTo>
                    <a:pt x="715010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82895" y="148742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150317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75512"/>
                  </a:lnTo>
                  <a:lnTo>
                    <a:pt x="10255" y="1226343"/>
                  </a:lnTo>
                  <a:lnTo>
                    <a:pt x="38226" y="1267840"/>
                  </a:lnTo>
                  <a:lnTo>
                    <a:pt x="79724" y="1295812"/>
                  </a:lnTo>
                  <a:lnTo>
                    <a:pt x="130555" y="1306067"/>
                  </a:lnTo>
                  <a:lnTo>
                    <a:pt x="1503171" y="1306067"/>
                  </a:lnTo>
                  <a:lnTo>
                    <a:pt x="1554003" y="1295812"/>
                  </a:lnTo>
                  <a:lnTo>
                    <a:pt x="1595501" y="1267840"/>
                  </a:lnTo>
                  <a:lnTo>
                    <a:pt x="1623472" y="1226343"/>
                  </a:lnTo>
                  <a:lnTo>
                    <a:pt x="1633727" y="1175512"/>
                  </a:lnTo>
                  <a:lnTo>
                    <a:pt x="1633727" y="130555"/>
                  </a:lnTo>
                  <a:lnTo>
                    <a:pt x="1623472" y="79724"/>
                  </a:lnTo>
                  <a:lnTo>
                    <a:pt x="1595500" y="38226"/>
                  </a:lnTo>
                  <a:lnTo>
                    <a:pt x="1554003" y="10255"/>
                  </a:lnTo>
                  <a:lnTo>
                    <a:pt x="1503171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82895" y="1487423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0" y="130555"/>
                  </a:moveTo>
                  <a:lnTo>
                    <a:pt x="10255" y="79724"/>
                  </a:lnTo>
                  <a:lnTo>
                    <a:pt x="38226" y="38226"/>
                  </a:lnTo>
                  <a:lnTo>
                    <a:pt x="79724" y="10255"/>
                  </a:lnTo>
                  <a:lnTo>
                    <a:pt x="130555" y="0"/>
                  </a:lnTo>
                  <a:lnTo>
                    <a:pt x="1503171" y="0"/>
                  </a:lnTo>
                  <a:lnTo>
                    <a:pt x="1554003" y="10255"/>
                  </a:lnTo>
                  <a:lnTo>
                    <a:pt x="1595500" y="38226"/>
                  </a:lnTo>
                  <a:lnTo>
                    <a:pt x="1623472" y="79724"/>
                  </a:lnTo>
                  <a:lnTo>
                    <a:pt x="1633727" y="130555"/>
                  </a:lnTo>
                  <a:lnTo>
                    <a:pt x="1633727" y="1175512"/>
                  </a:lnTo>
                  <a:lnTo>
                    <a:pt x="1623472" y="1226343"/>
                  </a:lnTo>
                  <a:lnTo>
                    <a:pt x="1595501" y="1267840"/>
                  </a:lnTo>
                  <a:lnTo>
                    <a:pt x="1554003" y="1295812"/>
                  </a:lnTo>
                  <a:lnTo>
                    <a:pt x="1503171" y="1306067"/>
                  </a:lnTo>
                  <a:lnTo>
                    <a:pt x="130555" y="1306067"/>
                  </a:lnTo>
                  <a:lnTo>
                    <a:pt x="79724" y="1295812"/>
                  </a:lnTo>
                  <a:lnTo>
                    <a:pt x="38226" y="1267840"/>
                  </a:lnTo>
                  <a:lnTo>
                    <a:pt x="10255" y="1226343"/>
                  </a:lnTo>
                  <a:lnTo>
                    <a:pt x="0" y="1175512"/>
                  </a:lnTo>
                  <a:lnTo>
                    <a:pt x="0" y="13055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964938" y="1802129"/>
            <a:ext cx="1471930" cy="62484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 indent="20955">
              <a:lnSpc>
                <a:spcPts val="2200"/>
              </a:lnSpc>
              <a:spcBef>
                <a:spcPts val="439"/>
              </a:spcBef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Економічна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конюн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ту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657088" y="2763011"/>
            <a:ext cx="2633980" cy="2049145"/>
            <a:chOff x="5657088" y="2763011"/>
            <a:chExt cx="2633980" cy="2049145"/>
          </a:xfrm>
        </p:grpSpPr>
        <p:sp>
          <p:nvSpPr>
            <p:cNvPr id="31" name="object 31"/>
            <p:cNvSpPr/>
            <p:nvPr/>
          </p:nvSpPr>
          <p:spPr>
            <a:xfrm>
              <a:off x="5657088" y="3262375"/>
              <a:ext cx="1927225" cy="1550035"/>
            </a:xfrm>
            <a:custGeom>
              <a:avLst/>
              <a:gdLst/>
              <a:ahLst/>
              <a:cxnLst/>
              <a:rect l="l" t="t" r="r" b="b"/>
              <a:pathLst>
                <a:path w="1927225" h="1550035">
                  <a:moveTo>
                    <a:pt x="1692402" y="0"/>
                  </a:moveTo>
                  <a:lnTo>
                    <a:pt x="151637" y="1119378"/>
                  </a:lnTo>
                  <a:lnTo>
                    <a:pt x="73533" y="1011809"/>
                  </a:lnTo>
                  <a:lnTo>
                    <a:pt x="0" y="1476121"/>
                  </a:lnTo>
                  <a:lnTo>
                    <a:pt x="464312" y="1549781"/>
                  </a:lnTo>
                  <a:lnTo>
                    <a:pt x="386207" y="1442085"/>
                  </a:lnTo>
                  <a:lnTo>
                    <a:pt x="1926843" y="322834"/>
                  </a:lnTo>
                  <a:lnTo>
                    <a:pt x="1692402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50736" y="2770631"/>
              <a:ext cx="1632585" cy="1306195"/>
            </a:xfrm>
            <a:custGeom>
              <a:avLst/>
              <a:gdLst/>
              <a:ahLst/>
              <a:cxnLst/>
              <a:rect l="l" t="t" r="r" b="b"/>
              <a:pathLst>
                <a:path w="1632584" h="1306195">
                  <a:moveTo>
                    <a:pt x="1501648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75511"/>
                  </a:lnTo>
                  <a:lnTo>
                    <a:pt x="10255" y="1226343"/>
                  </a:lnTo>
                  <a:lnTo>
                    <a:pt x="38226" y="1267840"/>
                  </a:lnTo>
                  <a:lnTo>
                    <a:pt x="79724" y="1295812"/>
                  </a:lnTo>
                  <a:lnTo>
                    <a:pt x="130556" y="1306067"/>
                  </a:lnTo>
                  <a:lnTo>
                    <a:pt x="1501648" y="1306067"/>
                  </a:lnTo>
                  <a:lnTo>
                    <a:pt x="1552479" y="1295812"/>
                  </a:lnTo>
                  <a:lnTo>
                    <a:pt x="1593977" y="1267840"/>
                  </a:lnTo>
                  <a:lnTo>
                    <a:pt x="1621948" y="1226343"/>
                  </a:lnTo>
                  <a:lnTo>
                    <a:pt x="1632204" y="1175511"/>
                  </a:lnTo>
                  <a:lnTo>
                    <a:pt x="1632204" y="130555"/>
                  </a:lnTo>
                  <a:lnTo>
                    <a:pt x="1621948" y="79724"/>
                  </a:lnTo>
                  <a:lnTo>
                    <a:pt x="1593977" y="38226"/>
                  </a:lnTo>
                  <a:lnTo>
                    <a:pt x="1552479" y="10255"/>
                  </a:lnTo>
                  <a:lnTo>
                    <a:pt x="150164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50736" y="2770631"/>
              <a:ext cx="1632585" cy="1306195"/>
            </a:xfrm>
            <a:custGeom>
              <a:avLst/>
              <a:gdLst/>
              <a:ahLst/>
              <a:cxnLst/>
              <a:rect l="l" t="t" r="r" b="b"/>
              <a:pathLst>
                <a:path w="1632584" h="1306195">
                  <a:moveTo>
                    <a:pt x="0" y="130555"/>
                  </a:moveTo>
                  <a:lnTo>
                    <a:pt x="10255" y="79724"/>
                  </a:lnTo>
                  <a:lnTo>
                    <a:pt x="38226" y="38226"/>
                  </a:lnTo>
                  <a:lnTo>
                    <a:pt x="79724" y="10255"/>
                  </a:lnTo>
                  <a:lnTo>
                    <a:pt x="130556" y="0"/>
                  </a:lnTo>
                  <a:lnTo>
                    <a:pt x="1501648" y="0"/>
                  </a:lnTo>
                  <a:lnTo>
                    <a:pt x="1552479" y="10255"/>
                  </a:lnTo>
                  <a:lnTo>
                    <a:pt x="1593977" y="38226"/>
                  </a:lnTo>
                  <a:lnTo>
                    <a:pt x="1621948" y="79724"/>
                  </a:lnTo>
                  <a:lnTo>
                    <a:pt x="1632204" y="130555"/>
                  </a:lnTo>
                  <a:lnTo>
                    <a:pt x="1632204" y="1175511"/>
                  </a:lnTo>
                  <a:lnTo>
                    <a:pt x="1621948" y="1226343"/>
                  </a:lnTo>
                  <a:lnTo>
                    <a:pt x="1593977" y="1267840"/>
                  </a:lnTo>
                  <a:lnTo>
                    <a:pt x="1552479" y="1295812"/>
                  </a:lnTo>
                  <a:lnTo>
                    <a:pt x="1501648" y="1306067"/>
                  </a:lnTo>
                  <a:lnTo>
                    <a:pt x="130556" y="1306067"/>
                  </a:lnTo>
                  <a:lnTo>
                    <a:pt x="79724" y="1295812"/>
                  </a:lnTo>
                  <a:lnTo>
                    <a:pt x="38226" y="1267840"/>
                  </a:lnTo>
                  <a:lnTo>
                    <a:pt x="10255" y="1226343"/>
                  </a:lnTo>
                  <a:lnTo>
                    <a:pt x="0" y="1175511"/>
                  </a:lnTo>
                  <a:lnTo>
                    <a:pt x="0" y="13055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959345" y="3085846"/>
            <a:ext cx="1017905" cy="62484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 indent="36195">
              <a:lnSpc>
                <a:spcPts val="2200"/>
              </a:lnSpc>
              <a:spcBef>
                <a:spcPts val="439"/>
              </a:spcBef>
            </a:pP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Ціни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ресу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си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903721" y="4789932"/>
            <a:ext cx="3045460" cy="1321435"/>
            <a:chOff x="5903721" y="4789932"/>
            <a:chExt cx="3045460" cy="1321435"/>
          </a:xfrm>
        </p:grpSpPr>
        <p:sp>
          <p:nvSpPr>
            <p:cNvPr id="36" name="object 36"/>
            <p:cNvSpPr/>
            <p:nvPr/>
          </p:nvSpPr>
          <p:spPr>
            <a:xfrm>
              <a:off x="5903721" y="5145024"/>
              <a:ext cx="2224405" cy="664845"/>
            </a:xfrm>
            <a:custGeom>
              <a:avLst/>
              <a:gdLst/>
              <a:ahLst/>
              <a:cxnLst/>
              <a:rect l="l" t="t" r="r" b="b"/>
              <a:pathLst>
                <a:path w="2224404" h="664845">
                  <a:moveTo>
                    <a:pt x="327660" y="0"/>
                  </a:moveTo>
                  <a:lnTo>
                    <a:pt x="0" y="337184"/>
                  </a:lnTo>
                  <a:lnTo>
                    <a:pt x="337057" y="664819"/>
                  </a:lnTo>
                  <a:lnTo>
                    <a:pt x="335152" y="531863"/>
                  </a:lnTo>
                  <a:lnTo>
                    <a:pt x="2224024" y="504825"/>
                  </a:lnTo>
                  <a:lnTo>
                    <a:pt x="2218308" y="105917"/>
                  </a:lnTo>
                  <a:lnTo>
                    <a:pt x="329564" y="132969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07579" y="4797552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1503172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6"/>
                  </a:lnTo>
                  <a:lnTo>
                    <a:pt x="0" y="1175461"/>
                  </a:lnTo>
                  <a:lnTo>
                    <a:pt x="10255" y="1226300"/>
                  </a:lnTo>
                  <a:lnTo>
                    <a:pt x="38226" y="1267815"/>
                  </a:lnTo>
                  <a:lnTo>
                    <a:pt x="79724" y="1295804"/>
                  </a:lnTo>
                  <a:lnTo>
                    <a:pt x="130555" y="1306068"/>
                  </a:lnTo>
                  <a:lnTo>
                    <a:pt x="1503172" y="1306068"/>
                  </a:lnTo>
                  <a:lnTo>
                    <a:pt x="1554003" y="1295804"/>
                  </a:lnTo>
                  <a:lnTo>
                    <a:pt x="1595501" y="1267815"/>
                  </a:lnTo>
                  <a:lnTo>
                    <a:pt x="1623472" y="1226300"/>
                  </a:lnTo>
                  <a:lnTo>
                    <a:pt x="1633727" y="1175461"/>
                  </a:lnTo>
                  <a:lnTo>
                    <a:pt x="1633727" y="130556"/>
                  </a:lnTo>
                  <a:lnTo>
                    <a:pt x="1623472" y="79724"/>
                  </a:lnTo>
                  <a:lnTo>
                    <a:pt x="1595501" y="38227"/>
                  </a:lnTo>
                  <a:lnTo>
                    <a:pt x="1554003" y="10255"/>
                  </a:lnTo>
                  <a:lnTo>
                    <a:pt x="150317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07579" y="4797552"/>
              <a:ext cx="1633855" cy="1306195"/>
            </a:xfrm>
            <a:custGeom>
              <a:avLst/>
              <a:gdLst/>
              <a:ahLst/>
              <a:cxnLst/>
              <a:rect l="l" t="t" r="r" b="b"/>
              <a:pathLst>
                <a:path w="1633854" h="1306195">
                  <a:moveTo>
                    <a:pt x="0" y="130556"/>
                  </a:moveTo>
                  <a:lnTo>
                    <a:pt x="10255" y="79724"/>
                  </a:lnTo>
                  <a:lnTo>
                    <a:pt x="38226" y="38226"/>
                  </a:lnTo>
                  <a:lnTo>
                    <a:pt x="79724" y="10255"/>
                  </a:lnTo>
                  <a:lnTo>
                    <a:pt x="130555" y="0"/>
                  </a:lnTo>
                  <a:lnTo>
                    <a:pt x="1503172" y="0"/>
                  </a:lnTo>
                  <a:lnTo>
                    <a:pt x="1554003" y="10255"/>
                  </a:lnTo>
                  <a:lnTo>
                    <a:pt x="1595501" y="38227"/>
                  </a:lnTo>
                  <a:lnTo>
                    <a:pt x="1623472" y="79724"/>
                  </a:lnTo>
                  <a:lnTo>
                    <a:pt x="1633727" y="130556"/>
                  </a:lnTo>
                  <a:lnTo>
                    <a:pt x="1633727" y="1175461"/>
                  </a:lnTo>
                  <a:lnTo>
                    <a:pt x="1623472" y="1226300"/>
                  </a:lnTo>
                  <a:lnTo>
                    <a:pt x="1595501" y="1267815"/>
                  </a:lnTo>
                  <a:lnTo>
                    <a:pt x="1554003" y="1295804"/>
                  </a:lnTo>
                  <a:lnTo>
                    <a:pt x="1503172" y="1306068"/>
                  </a:lnTo>
                  <a:lnTo>
                    <a:pt x="130555" y="1306068"/>
                  </a:lnTo>
                  <a:lnTo>
                    <a:pt x="79724" y="1295804"/>
                  </a:lnTo>
                  <a:lnTo>
                    <a:pt x="38226" y="1267815"/>
                  </a:lnTo>
                  <a:lnTo>
                    <a:pt x="10255" y="1226300"/>
                  </a:lnTo>
                  <a:lnTo>
                    <a:pt x="0" y="1175461"/>
                  </a:lnTo>
                  <a:lnTo>
                    <a:pt x="0" y="13055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620761" y="4973573"/>
            <a:ext cx="1011555" cy="90360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indent="33020" algn="just">
              <a:lnSpc>
                <a:spcPts val="2200"/>
              </a:lnSpc>
              <a:spcBef>
                <a:spcPts val="440"/>
              </a:spcBef>
            </a:pP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Ціни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товари- </a:t>
            </a:r>
            <a:r>
              <a:rPr sz="2100" spc="-6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ан</a:t>
            </a:r>
            <a:r>
              <a:rPr sz="2100" spc="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ло</a:t>
            </a:r>
            <a:r>
              <a:rPr sz="2100" spc="5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47344"/>
              <a:ext cx="4056126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0584"/>
              <a:ext cx="4051554" cy="12854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7100" y="847344"/>
              <a:ext cx="4220717" cy="7597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1671" y="100584"/>
              <a:ext cx="4211574" cy="12854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01840" y="847344"/>
              <a:ext cx="1991105" cy="7597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06411" y="100584"/>
              <a:ext cx="1983486" cy="128549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4655" y="257683"/>
            <a:ext cx="83921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>
                <a:solidFill>
                  <a:srgbClr val="FF0000"/>
                </a:solidFill>
              </a:rPr>
              <a:t>Визначення</a:t>
            </a:r>
            <a:r>
              <a:rPr sz="4600" spc="30" dirty="0">
                <a:solidFill>
                  <a:srgbClr val="FF0000"/>
                </a:solidFill>
              </a:rPr>
              <a:t> </a:t>
            </a:r>
            <a:r>
              <a:rPr sz="4600" spc="-5" dirty="0">
                <a:solidFill>
                  <a:srgbClr val="FF0000"/>
                </a:solidFill>
              </a:rPr>
              <a:t>рівноважної</a:t>
            </a:r>
            <a:r>
              <a:rPr sz="4600" spc="40" dirty="0">
                <a:solidFill>
                  <a:srgbClr val="FF0000"/>
                </a:solidFill>
              </a:rPr>
              <a:t> </a:t>
            </a:r>
            <a:r>
              <a:rPr sz="4600" spc="-10" dirty="0">
                <a:solidFill>
                  <a:srgbClr val="FF0000"/>
                </a:solidFill>
              </a:rPr>
              <a:t>ціни</a:t>
            </a:r>
            <a:endParaRPr sz="4600"/>
          </a:p>
        </p:txBody>
      </p:sp>
      <p:sp>
        <p:nvSpPr>
          <p:cNvPr id="10" name="object 10"/>
          <p:cNvSpPr/>
          <p:nvPr/>
        </p:nvSpPr>
        <p:spPr>
          <a:xfrm>
            <a:off x="850391" y="1415796"/>
            <a:ext cx="1080770" cy="536575"/>
          </a:xfrm>
          <a:custGeom>
            <a:avLst/>
            <a:gdLst/>
            <a:ahLst/>
            <a:cxnLst/>
            <a:rect l="l" t="t" r="r" b="b"/>
            <a:pathLst>
              <a:path w="1080770" h="536575">
                <a:moveTo>
                  <a:pt x="0" y="536448"/>
                </a:moveTo>
                <a:lnTo>
                  <a:pt x="1080516" y="536448"/>
                </a:lnTo>
                <a:lnTo>
                  <a:pt x="1080516" y="0"/>
                </a:lnTo>
                <a:lnTo>
                  <a:pt x="0" y="0"/>
                </a:lnTo>
                <a:lnTo>
                  <a:pt x="0" y="53644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9132" y="1662760"/>
            <a:ext cx="51752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spc="-10" dirty="0">
                <a:latin typeface="Microsoft Sans Serif"/>
                <a:cs typeface="Microsoft Sans Serif"/>
              </a:rPr>
              <a:t>Ц</a:t>
            </a:r>
            <a:r>
              <a:rPr sz="1850" spc="-5" dirty="0">
                <a:latin typeface="Microsoft Sans Serif"/>
                <a:cs typeface="Microsoft Sans Serif"/>
              </a:rPr>
              <a:t>іна</a:t>
            </a:r>
            <a:endParaRPr sz="1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28588" y="5430011"/>
            <a:ext cx="1800225" cy="520065"/>
          </a:xfrm>
          <a:prstGeom prst="rect">
            <a:avLst/>
          </a:prstGeom>
          <a:ln w="9144">
            <a:solidFill>
              <a:srgbClr val="FFFFF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1600" spc="-15" dirty="0">
                <a:latin typeface="Microsoft Sans Serif"/>
                <a:cs typeface="Microsoft Sans Serif"/>
              </a:rPr>
              <a:t>Обсяг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реалізації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2475" y="4335602"/>
            <a:ext cx="3397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Microsoft Sans Serif"/>
                <a:cs typeface="Microsoft Sans Serif"/>
              </a:rPr>
              <a:t>P</a:t>
            </a:r>
            <a:r>
              <a:rPr sz="1950" spc="7" baseline="-25641" dirty="0">
                <a:latin typeface="Microsoft Sans Serif"/>
                <a:cs typeface="Microsoft Sans Serif"/>
              </a:rPr>
              <a:t>0</a:t>
            </a:r>
            <a:endParaRPr sz="1950" baseline="-25641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27732" y="1528444"/>
            <a:ext cx="4137025" cy="3888104"/>
            <a:chOff x="1927732" y="1528444"/>
            <a:chExt cx="4137025" cy="3888104"/>
          </a:xfrm>
        </p:grpSpPr>
        <p:sp>
          <p:nvSpPr>
            <p:cNvPr id="15" name="object 15"/>
            <p:cNvSpPr/>
            <p:nvPr/>
          </p:nvSpPr>
          <p:spPr>
            <a:xfrm>
              <a:off x="2318765" y="1587245"/>
              <a:ext cx="3731260" cy="3347085"/>
            </a:xfrm>
            <a:custGeom>
              <a:avLst/>
              <a:gdLst/>
              <a:ahLst/>
              <a:cxnLst/>
              <a:rect l="l" t="t" r="r" b="b"/>
              <a:pathLst>
                <a:path w="3731260" h="3347085">
                  <a:moveTo>
                    <a:pt x="3730879" y="3346704"/>
                  </a:moveTo>
                  <a:lnTo>
                    <a:pt x="3679874" y="3346397"/>
                  </a:lnTo>
                  <a:lnTo>
                    <a:pt x="3629033" y="3345481"/>
                  </a:lnTo>
                  <a:lnTo>
                    <a:pt x="3578361" y="3343958"/>
                  </a:lnTo>
                  <a:lnTo>
                    <a:pt x="3527861" y="3341833"/>
                  </a:lnTo>
                  <a:lnTo>
                    <a:pt x="3477539" y="3339110"/>
                  </a:lnTo>
                  <a:lnTo>
                    <a:pt x="3427399" y="3335792"/>
                  </a:lnTo>
                  <a:lnTo>
                    <a:pt x="3377444" y="3331883"/>
                  </a:lnTo>
                  <a:lnTo>
                    <a:pt x="3327679" y="3327388"/>
                  </a:lnTo>
                  <a:lnTo>
                    <a:pt x="3278109" y="3322310"/>
                  </a:lnTo>
                  <a:lnTo>
                    <a:pt x="3228738" y="3316652"/>
                  </a:lnTo>
                  <a:lnTo>
                    <a:pt x="3179570" y="3310420"/>
                  </a:lnTo>
                  <a:lnTo>
                    <a:pt x="3130609" y="3303617"/>
                  </a:lnTo>
                  <a:lnTo>
                    <a:pt x="3081861" y="3296246"/>
                  </a:lnTo>
                  <a:lnTo>
                    <a:pt x="3033328" y="3288311"/>
                  </a:lnTo>
                  <a:lnTo>
                    <a:pt x="2985017" y="3279817"/>
                  </a:lnTo>
                  <a:lnTo>
                    <a:pt x="2936930" y="3270768"/>
                  </a:lnTo>
                  <a:lnTo>
                    <a:pt x="2889072" y="3261167"/>
                  </a:lnTo>
                  <a:lnTo>
                    <a:pt x="2841448" y="3251017"/>
                  </a:lnTo>
                  <a:lnTo>
                    <a:pt x="2794061" y="3240324"/>
                  </a:lnTo>
                  <a:lnTo>
                    <a:pt x="2746917" y="3229091"/>
                  </a:lnTo>
                  <a:lnTo>
                    <a:pt x="2700020" y="3217321"/>
                  </a:lnTo>
                  <a:lnTo>
                    <a:pt x="2653373" y="3205020"/>
                  </a:lnTo>
                  <a:lnTo>
                    <a:pt x="2606982" y="3192189"/>
                  </a:lnTo>
                  <a:lnTo>
                    <a:pt x="2560850" y="3178834"/>
                  </a:lnTo>
                  <a:lnTo>
                    <a:pt x="2514982" y="3164959"/>
                  </a:lnTo>
                  <a:lnTo>
                    <a:pt x="2469382" y="3150567"/>
                  </a:lnTo>
                  <a:lnTo>
                    <a:pt x="2424055" y="3135661"/>
                  </a:lnTo>
                  <a:lnTo>
                    <a:pt x="2379005" y="3120247"/>
                  </a:lnTo>
                  <a:lnTo>
                    <a:pt x="2334236" y="3104328"/>
                  </a:lnTo>
                  <a:lnTo>
                    <a:pt x="2289753" y="3087907"/>
                  </a:lnTo>
                  <a:lnTo>
                    <a:pt x="2245559" y="3070989"/>
                  </a:lnTo>
                  <a:lnTo>
                    <a:pt x="2201660" y="3053578"/>
                  </a:lnTo>
                  <a:lnTo>
                    <a:pt x="2158060" y="3035677"/>
                  </a:lnTo>
                  <a:lnTo>
                    <a:pt x="2114762" y="3017290"/>
                  </a:lnTo>
                  <a:lnTo>
                    <a:pt x="2071772" y="2998422"/>
                  </a:lnTo>
                  <a:lnTo>
                    <a:pt x="2029093" y="2979076"/>
                  </a:lnTo>
                  <a:lnTo>
                    <a:pt x="1986731" y="2959255"/>
                  </a:lnTo>
                  <a:lnTo>
                    <a:pt x="1944688" y="2938965"/>
                  </a:lnTo>
                  <a:lnTo>
                    <a:pt x="1902970" y="2918208"/>
                  </a:lnTo>
                  <a:lnTo>
                    <a:pt x="1861581" y="2896989"/>
                  </a:lnTo>
                  <a:lnTo>
                    <a:pt x="1820526" y="2875312"/>
                  </a:lnTo>
                  <a:lnTo>
                    <a:pt x="1779808" y="2853179"/>
                  </a:lnTo>
                  <a:lnTo>
                    <a:pt x="1739432" y="2830597"/>
                  </a:lnTo>
                  <a:lnTo>
                    <a:pt x="1699402" y="2807567"/>
                  </a:lnTo>
                  <a:lnTo>
                    <a:pt x="1659723" y="2784095"/>
                  </a:lnTo>
                  <a:lnTo>
                    <a:pt x="1620399" y="2760183"/>
                  </a:lnTo>
                  <a:lnTo>
                    <a:pt x="1581434" y="2735836"/>
                  </a:lnTo>
                  <a:lnTo>
                    <a:pt x="1542833" y="2711058"/>
                  </a:lnTo>
                  <a:lnTo>
                    <a:pt x="1504600" y="2685853"/>
                  </a:lnTo>
                  <a:lnTo>
                    <a:pt x="1466739" y="2660224"/>
                  </a:lnTo>
                  <a:lnTo>
                    <a:pt x="1429255" y="2634176"/>
                  </a:lnTo>
                  <a:lnTo>
                    <a:pt x="1392152" y="2607712"/>
                  </a:lnTo>
                  <a:lnTo>
                    <a:pt x="1355434" y="2580836"/>
                  </a:lnTo>
                  <a:lnTo>
                    <a:pt x="1319106" y="2553552"/>
                  </a:lnTo>
                  <a:lnTo>
                    <a:pt x="1283172" y="2525865"/>
                  </a:lnTo>
                  <a:lnTo>
                    <a:pt x="1247636" y="2497777"/>
                  </a:lnTo>
                  <a:lnTo>
                    <a:pt x="1212503" y="2469292"/>
                  </a:lnTo>
                  <a:lnTo>
                    <a:pt x="1177777" y="2440416"/>
                  </a:lnTo>
                  <a:lnTo>
                    <a:pt x="1143462" y="2411151"/>
                  </a:lnTo>
                  <a:lnTo>
                    <a:pt x="1109563" y="2381501"/>
                  </a:lnTo>
                  <a:lnTo>
                    <a:pt x="1076084" y="2351471"/>
                  </a:lnTo>
                  <a:lnTo>
                    <a:pt x="1043030" y="2321064"/>
                  </a:lnTo>
                  <a:lnTo>
                    <a:pt x="1010404" y="2290284"/>
                  </a:lnTo>
                  <a:lnTo>
                    <a:pt x="978211" y="2259134"/>
                  </a:lnTo>
                  <a:lnTo>
                    <a:pt x="946455" y="2227620"/>
                  </a:lnTo>
                  <a:lnTo>
                    <a:pt x="915141" y="2195745"/>
                  </a:lnTo>
                  <a:lnTo>
                    <a:pt x="884274" y="2163512"/>
                  </a:lnTo>
                  <a:lnTo>
                    <a:pt x="853856" y="2130925"/>
                  </a:lnTo>
                  <a:lnTo>
                    <a:pt x="823893" y="2097989"/>
                  </a:lnTo>
                  <a:lnTo>
                    <a:pt x="794390" y="2064707"/>
                  </a:lnTo>
                  <a:lnTo>
                    <a:pt x="765350" y="2031084"/>
                  </a:lnTo>
                  <a:lnTo>
                    <a:pt x="736777" y="1997122"/>
                  </a:lnTo>
                  <a:lnTo>
                    <a:pt x="708677" y="1962827"/>
                  </a:lnTo>
                  <a:lnTo>
                    <a:pt x="681053" y="1928201"/>
                  </a:lnTo>
                  <a:lnTo>
                    <a:pt x="653909" y="1893249"/>
                  </a:lnTo>
                  <a:lnTo>
                    <a:pt x="627251" y="1857975"/>
                  </a:lnTo>
                  <a:lnTo>
                    <a:pt x="601082" y="1822382"/>
                  </a:lnTo>
                  <a:lnTo>
                    <a:pt x="575407" y="1786474"/>
                  </a:lnTo>
                  <a:lnTo>
                    <a:pt x="550230" y="1750256"/>
                  </a:lnTo>
                  <a:lnTo>
                    <a:pt x="525556" y="1713731"/>
                  </a:lnTo>
                  <a:lnTo>
                    <a:pt x="501388" y="1676903"/>
                  </a:lnTo>
                  <a:lnTo>
                    <a:pt x="477731" y="1639776"/>
                  </a:lnTo>
                  <a:lnTo>
                    <a:pt x="454590" y="1602354"/>
                  </a:lnTo>
                  <a:lnTo>
                    <a:pt x="431968" y="1564640"/>
                  </a:lnTo>
                  <a:lnTo>
                    <a:pt x="409871" y="1526639"/>
                  </a:lnTo>
                  <a:lnTo>
                    <a:pt x="388302" y="1488355"/>
                  </a:lnTo>
                  <a:lnTo>
                    <a:pt x="367266" y="1449791"/>
                  </a:lnTo>
                  <a:lnTo>
                    <a:pt x="346766" y="1410951"/>
                  </a:lnTo>
                  <a:lnTo>
                    <a:pt x="326809" y="1371839"/>
                  </a:lnTo>
                  <a:lnTo>
                    <a:pt x="307397" y="1332460"/>
                  </a:lnTo>
                  <a:lnTo>
                    <a:pt x="288535" y="1292816"/>
                  </a:lnTo>
                  <a:lnTo>
                    <a:pt x="270228" y="1252912"/>
                  </a:lnTo>
                  <a:lnTo>
                    <a:pt x="252479" y="1212752"/>
                  </a:lnTo>
                  <a:lnTo>
                    <a:pt x="235294" y="1172340"/>
                  </a:lnTo>
                  <a:lnTo>
                    <a:pt x="218676" y="1131679"/>
                  </a:lnTo>
                  <a:lnTo>
                    <a:pt x="202630" y="1090773"/>
                  </a:lnTo>
                  <a:lnTo>
                    <a:pt x="187160" y="1049627"/>
                  </a:lnTo>
                  <a:lnTo>
                    <a:pt x="172271" y="1008243"/>
                  </a:lnTo>
                  <a:lnTo>
                    <a:pt x="157966" y="966627"/>
                  </a:lnTo>
                  <a:lnTo>
                    <a:pt x="144251" y="924782"/>
                  </a:lnTo>
                  <a:lnTo>
                    <a:pt x="131129" y="882711"/>
                  </a:lnTo>
                  <a:lnTo>
                    <a:pt x="118604" y="840420"/>
                  </a:lnTo>
                  <a:lnTo>
                    <a:pt x="106682" y="797910"/>
                  </a:lnTo>
                  <a:lnTo>
                    <a:pt x="95367" y="755188"/>
                  </a:lnTo>
                  <a:lnTo>
                    <a:pt x="84662" y="712255"/>
                  </a:lnTo>
                  <a:lnTo>
                    <a:pt x="74573" y="669117"/>
                  </a:lnTo>
                  <a:lnTo>
                    <a:pt x="65103" y="625777"/>
                  </a:lnTo>
                  <a:lnTo>
                    <a:pt x="56257" y="582239"/>
                  </a:lnTo>
                  <a:lnTo>
                    <a:pt x="48039" y="538507"/>
                  </a:lnTo>
                  <a:lnTo>
                    <a:pt x="40453" y="494585"/>
                  </a:lnTo>
                  <a:lnTo>
                    <a:pt x="33505" y="450476"/>
                  </a:lnTo>
                  <a:lnTo>
                    <a:pt x="27197" y="406186"/>
                  </a:lnTo>
                  <a:lnTo>
                    <a:pt x="21535" y="361716"/>
                  </a:lnTo>
                  <a:lnTo>
                    <a:pt x="16523" y="317072"/>
                  </a:lnTo>
                  <a:lnTo>
                    <a:pt x="12165" y="272257"/>
                  </a:lnTo>
                  <a:lnTo>
                    <a:pt x="8466" y="227275"/>
                  </a:lnTo>
                  <a:lnTo>
                    <a:pt x="5430" y="182131"/>
                  </a:lnTo>
                  <a:lnTo>
                    <a:pt x="3060" y="136827"/>
                  </a:lnTo>
                  <a:lnTo>
                    <a:pt x="1363" y="91368"/>
                  </a:lnTo>
                  <a:lnTo>
                    <a:pt x="341" y="45757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18638" y="1543049"/>
              <a:ext cx="3549650" cy="3525520"/>
            </a:xfrm>
            <a:custGeom>
              <a:avLst/>
              <a:gdLst/>
              <a:ahLst/>
              <a:cxnLst/>
              <a:rect l="l" t="t" r="r" b="b"/>
              <a:pathLst>
                <a:path w="3549650" h="3525520">
                  <a:moveTo>
                    <a:pt x="0" y="3525012"/>
                  </a:moveTo>
                  <a:lnTo>
                    <a:pt x="48527" y="3524689"/>
                  </a:lnTo>
                  <a:lnTo>
                    <a:pt x="96898" y="3523724"/>
                  </a:lnTo>
                  <a:lnTo>
                    <a:pt x="145109" y="3522120"/>
                  </a:lnTo>
                  <a:lnTo>
                    <a:pt x="193156" y="3519881"/>
                  </a:lnTo>
                  <a:lnTo>
                    <a:pt x="241033" y="3517013"/>
                  </a:lnTo>
                  <a:lnTo>
                    <a:pt x="288738" y="3513518"/>
                  </a:lnTo>
                  <a:lnTo>
                    <a:pt x="336266" y="3509401"/>
                  </a:lnTo>
                  <a:lnTo>
                    <a:pt x="383613" y="3504666"/>
                  </a:lnTo>
                  <a:lnTo>
                    <a:pt x="430775" y="3499317"/>
                  </a:lnTo>
                  <a:lnTo>
                    <a:pt x="477748" y="3493358"/>
                  </a:lnTo>
                  <a:lnTo>
                    <a:pt x="524528" y="3486794"/>
                  </a:lnTo>
                  <a:lnTo>
                    <a:pt x="571109" y="3479627"/>
                  </a:lnTo>
                  <a:lnTo>
                    <a:pt x="617490" y="3471863"/>
                  </a:lnTo>
                  <a:lnTo>
                    <a:pt x="663664" y="3463506"/>
                  </a:lnTo>
                  <a:lnTo>
                    <a:pt x="709629" y="3454559"/>
                  </a:lnTo>
                  <a:lnTo>
                    <a:pt x="755379" y="3445027"/>
                  </a:lnTo>
                  <a:lnTo>
                    <a:pt x="800912" y="3434914"/>
                  </a:lnTo>
                  <a:lnTo>
                    <a:pt x="846222" y="3424224"/>
                  </a:lnTo>
                  <a:lnTo>
                    <a:pt x="891306" y="3412961"/>
                  </a:lnTo>
                  <a:lnTo>
                    <a:pt x="936159" y="3401129"/>
                  </a:lnTo>
                  <a:lnTo>
                    <a:pt x="980778" y="3388732"/>
                  </a:lnTo>
                  <a:lnTo>
                    <a:pt x="1025158" y="3375774"/>
                  </a:lnTo>
                  <a:lnTo>
                    <a:pt x="1069295" y="3362260"/>
                  </a:lnTo>
                  <a:lnTo>
                    <a:pt x="1113185" y="3348193"/>
                  </a:lnTo>
                  <a:lnTo>
                    <a:pt x="1156824" y="3333578"/>
                  </a:lnTo>
                  <a:lnTo>
                    <a:pt x="1200207" y="3318418"/>
                  </a:lnTo>
                  <a:lnTo>
                    <a:pt x="1243332" y="3302718"/>
                  </a:lnTo>
                  <a:lnTo>
                    <a:pt x="1286192" y="3286482"/>
                  </a:lnTo>
                  <a:lnTo>
                    <a:pt x="1328786" y="3269714"/>
                  </a:lnTo>
                  <a:lnTo>
                    <a:pt x="1371107" y="3252419"/>
                  </a:lnTo>
                  <a:lnTo>
                    <a:pt x="1413153" y="3234599"/>
                  </a:lnTo>
                  <a:lnTo>
                    <a:pt x="1454918" y="3216259"/>
                  </a:lnTo>
                  <a:lnTo>
                    <a:pt x="1496399" y="3197404"/>
                  </a:lnTo>
                  <a:lnTo>
                    <a:pt x="1537593" y="3178037"/>
                  </a:lnTo>
                  <a:lnTo>
                    <a:pt x="1578493" y="3158163"/>
                  </a:lnTo>
                  <a:lnTo>
                    <a:pt x="1619098" y="3137786"/>
                  </a:lnTo>
                  <a:lnTo>
                    <a:pt x="1659401" y="3116909"/>
                  </a:lnTo>
                  <a:lnTo>
                    <a:pt x="1699400" y="3095537"/>
                  </a:lnTo>
                  <a:lnTo>
                    <a:pt x="1739090" y="3073674"/>
                  </a:lnTo>
                  <a:lnTo>
                    <a:pt x="1778467" y="3051324"/>
                  </a:lnTo>
                  <a:lnTo>
                    <a:pt x="1817527" y="3028491"/>
                  </a:lnTo>
                  <a:lnTo>
                    <a:pt x="1856266" y="3005179"/>
                  </a:lnTo>
                  <a:lnTo>
                    <a:pt x="1894679" y="2981393"/>
                  </a:lnTo>
                  <a:lnTo>
                    <a:pt x="1932763" y="2957135"/>
                  </a:lnTo>
                  <a:lnTo>
                    <a:pt x="1970513" y="2932412"/>
                  </a:lnTo>
                  <a:lnTo>
                    <a:pt x="2007925" y="2907226"/>
                  </a:lnTo>
                  <a:lnTo>
                    <a:pt x="2044996" y="2881582"/>
                  </a:lnTo>
                  <a:lnTo>
                    <a:pt x="2081720" y="2855483"/>
                  </a:lnTo>
                  <a:lnTo>
                    <a:pt x="2118095" y="2828934"/>
                  </a:lnTo>
                  <a:lnTo>
                    <a:pt x="2154115" y="2801940"/>
                  </a:lnTo>
                  <a:lnTo>
                    <a:pt x="2189777" y="2774503"/>
                  </a:lnTo>
                  <a:lnTo>
                    <a:pt x="2225076" y="2746629"/>
                  </a:lnTo>
                  <a:lnTo>
                    <a:pt x="2260008" y="2718320"/>
                  </a:lnTo>
                  <a:lnTo>
                    <a:pt x="2294570" y="2689583"/>
                  </a:lnTo>
                  <a:lnTo>
                    <a:pt x="2328757" y="2660419"/>
                  </a:lnTo>
                  <a:lnTo>
                    <a:pt x="2362565" y="2630834"/>
                  </a:lnTo>
                  <a:lnTo>
                    <a:pt x="2395990" y="2600832"/>
                  </a:lnTo>
                  <a:lnTo>
                    <a:pt x="2429028" y="2570417"/>
                  </a:lnTo>
                  <a:lnTo>
                    <a:pt x="2461674" y="2539592"/>
                  </a:lnTo>
                  <a:lnTo>
                    <a:pt x="2493925" y="2508362"/>
                  </a:lnTo>
                  <a:lnTo>
                    <a:pt x="2525776" y="2476732"/>
                  </a:lnTo>
                  <a:lnTo>
                    <a:pt x="2557223" y="2444704"/>
                  </a:lnTo>
                  <a:lnTo>
                    <a:pt x="2588263" y="2412284"/>
                  </a:lnTo>
                  <a:lnTo>
                    <a:pt x="2618890" y="2379475"/>
                  </a:lnTo>
                  <a:lnTo>
                    <a:pt x="2649102" y="2346281"/>
                  </a:lnTo>
                  <a:lnTo>
                    <a:pt x="2678893" y="2312707"/>
                  </a:lnTo>
                  <a:lnTo>
                    <a:pt x="2708259" y="2278756"/>
                  </a:lnTo>
                  <a:lnTo>
                    <a:pt x="2737198" y="2244433"/>
                  </a:lnTo>
                  <a:lnTo>
                    <a:pt x="2765703" y="2209742"/>
                  </a:lnTo>
                  <a:lnTo>
                    <a:pt x="2793772" y="2174687"/>
                  </a:lnTo>
                  <a:lnTo>
                    <a:pt x="2821400" y="2139272"/>
                  </a:lnTo>
                  <a:lnTo>
                    <a:pt x="2848583" y="2103501"/>
                  </a:lnTo>
                  <a:lnTo>
                    <a:pt x="2875317" y="2067378"/>
                  </a:lnTo>
                  <a:lnTo>
                    <a:pt x="2901598" y="2030907"/>
                  </a:lnTo>
                  <a:lnTo>
                    <a:pt x="2927421" y="1994093"/>
                  </a:lnTo>
                  <a:lnTo>
                    <a:pt x="2952783" y="1956939"/>
                  </a:lnTo>
                  <a:lnTo>
                    <a:pt x="2977679" y="1919449"/>
                  </a:lnTo>
                  <a:lnTo>
                    <a:pt x="3002105" y="1881629"/>
                  </a:lnTo>
                  <a:lnTo>
                    <a:pt x="3026057" y="1843481"/>
                  </a:lnTo>
                  <a:lnTo>
                    <a:pt x="3049532" y="1805010"/>
                  </a:lnTo>
                  <a:lnTo>
                    <a:pt x="3072524" y="1766220"/>
                  </a:lnTo>
                  <a:lnTo>
                    <a:pt x="3095030" y="1727114"/>
                  </a:lnTo>
                  <a:lnTo>
                    <a:pt x="3117046" y="1687698"/>
                  </a:lnTo>
                  <a:lnTo>
                    <a:pt x="3138567" y="1647976"/>
                  </a:lnTo>
                  <a:lnTo>
                    <a:pt x="3159590" y="1607950"/>
                  </a:lnTo>
                  <a:lnTo>
                    <a:pt x="3180110" y="1567626"/>
                  </a:lnTo>
                  <a:lnTo>
                    <a:pt x="3200123" y="1527008"/>
                  </a:lnTo>
                  <a:lnTo>
                    <a:pt x="3219625" y="1486099"/>
                  </a:lnTo>
                  <a:lnTo>
                    <a:pt x="3238612" y="1444904"/>
                  </a:lnTo>
                  <a:lnTo>
                    <a:pt x="3257079" y="1403426"/>
                  </a:lnTo>
                  <a:lnTo>
                    <a:pt x="3275024" y="1361671"/>
                  </a:lnTo>
                  <a:lnTo>
                    <a:pt x="3292440" y="1319641"/>
                  </a:lnTo>
                  <a:lnTo>
                    <a:pt x="3309325" y="1277342"/>
                  </a:lnTo>
                  <a:lnTo>
                    <a:pt x="3325675" y="1234776"/>
                  </a:lnTo>
                  <a:lnTo>
                    <a:pt x="3341484" y="1191949"/>
                  </a:lnTo>
                  <a:lnTo>
                    <a:pt x="3356750" y="1148865"/>
                  </a:lnTo>
                  <a:lnTo>
                    <a:pt x="3371467" y="1105526"/>
                  </a:lnTo>
                  <a:lnTo>
                    <a:pt x="3385632" y="1061939"/>
                  </a:lnTo>
                  <a:lnTo>
                    <a:pt x="3399241" y="1018106"/>
                  </a:lnTo>
                  <a:lnTo>
                    <a:pt x="3412289" y="974032"/>
                  </a:lnTo>
                  <a:lnTo>
                    <a:pt x="3424773" y="929720"/>
                  </a:lnTo>
                  <a:lnTo>
                    <a:pt x="3436688" y="885176"/>
                  </a:lnTo>
                  <a:lnTo>
                    <a:pt x="3448030" y="840403"/>
                  </a:lnTo>
                  <a:lnTo>
                    <a:pt x="3458795" y="795404"/>
                  </a:lnTo>
                  <a:lnTo>
                    <a:pt x="3468979" y="750185"/>
                  </a:lnTo>
                  <a:lnTo>
                    <a:pt x="3478578" y="704750"/>
                  </a:lnTo>
                  <a:lnTo>
                    <a:pt x="3487587" y="659102"/>
                  </a:lnTo>
                  <a:lnTo>
                    <a:pt x="3496003" y="613245"/>
                  </a:lnTo>
                  <a:lnTo>
                    <a:pt x="3503821" y="567184"/>
                  </a:lnTo>
                  <a:lnTo>
                    <a:pt x="3511037" y="520922"/>
                  </a:lnTo>
                  <a:lnTo>
                    <a:pt x="3517648" y="474465"/>
                  </a:lnTo>
                  <a:lnTo>
                    <a:pt x="3523648" y="427815"/>
                  </a:lnTo>
                  <a:lnTo>
                    <a:pt x="3529035" y="380977"/>
                  </a:lnTo>
                  <a:lnTo>
                    <a:pt x="3533803" y="333956"/>
                  </a:lnTo>
                  <a:lnTo>
                    <a:pt x="3537949" y="286755"/>
                  </a:lnTo>
                  <a:lnTo>
                    <a:pt x="3541468" y="239377"/>
                  </a:lnTo>
                  <a:lnTo>
                    <a:pt x="3544357" y="191829"/>
                  </a:lnTo>
                  <a:lnTo>
                    <a:pt x="3546610" y="144112"/>
                  </a:lnTo>
                  <a:lnTo>
                    <a:pt x="3548226" y="96233"/>
                  </a:lnTo>
                  <a:lnTo>
                    <a:pt x="3549198" y="48194"/>
                  </a:lnTo>
                  <a:lnTo>
                    <a:pt x="3549523" y="0"/>
                  </a:lnTo>
                </a:path>
              </a:pathLst>
            </a:custGeom>
            <a:ln w="28955">
              <a:solidFill>
                <a:srgbClr val="F0412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30907" y="4486655"/>
              <a:ext cx="2316480" cy="927100"/>
            </a:xfrm>
            <a:custGeom>
              <a:avLst/>
              <a:gdLst/>
              <a:ahLst/>
              <a:cxnLst/>
              <a:rect l="l" t="t" r="r" b="b"/>
              <a:pathLst>
                <a:path w="2316479" h="927100">
                  <a:moveTo>
                    <a:pt x="2307336" y="0"/>
                  </a:moveTo>
                  <a:lnTo>
                    <a:pt x="0" y="0"/>
                  </a:lnTo>
                </a:path>
                <a:path w="2316479" h="927100">
                  <a:moveTo>
                    <a:pt x="2316480" y="33528"/>
                  </a:moveTo>
                  <a:lnTo>
                    <a:pt x="2316480" y="926592"/>
                  </a:lnTo>
                </a:path>
              </a:pathLst>
            </a:custGeom>
            <a:ln w="609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08703" y="1866137"/>
            <a:ext cx="10109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П</a:t>
            </a:r>
            <a:r>
              <a:rPr sz="1600" i="1" dirty="0">
                <a:latin typeface="Times New Roman"/>
                <a:cs typeface="Times New Roman"/>
              </a:rPr>
              <a:t>р</a:t>
            </a:r>
            <a:r>
              <a:rPr sz="1600" i="1" spc="-5" dirty="0">
                <a:latin typeface="Times New Roman"/>
                <a:cs typeface="Times New Roman"/>
              </a:rPr>
              <a:t>оп</a:t>
            </a:r>
            <a:r>
              <a:rPr sz="1600" i="1" spc="-25" dirty="0">
                <a:latin typeface="Times New Roman"/>
                <a:cs typeface="Times New Roman"/>
              </a:rPr>
              <a:t>о</a:t>
            </a:r>
            <a:r>
              <a:rPr sz="1600" i="1" spc="-10" dirty="0">
                <a:latin typeface="Times New Roman"/>
                <a:cs typeface="Times New Roman"/>
              </a:rPr>
              <a:t>з</a:t>
            </a:r>
            <a:r>
              <a:rPr sz="1600" i="1" dirty="0">
                <a:latin typeface="Times New Roman"/>
                <a:cs typeface="Times New Roman"/>
              </a:rPr>
              <a:t>и</a:t>
            </a:r>
            <a:r>
              <a:rPr sz="1600" i="1" spc="-5" dirty="0">
                <a:latin typeface="Times New Roman"/>
                <a:cs typeface="Times New Roman"/>
              </a:rPr>
              <a:t>ція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77585" y="4491354"/>
            <a:ext cx="625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10" dirty="0">
                <a:latin typeface="Times New Roman"/>
                <a:cs typeface="Times New Roman"/>
              </a:rPr>
              <a:t>П</a:t>
            </a:r>
            <a:r>
              <a:rPr sz="1600" i="1" dirty="0">
                <a:latin typeface="Times New Roman"/>
                <a:cs typeface="Times New Roman"/>
              </a:rPr>
              <a:t>опит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69948" y="1341119"/>
            <a:ext cx="5078095" cy="4467225"/>
          </a:xfrm>
          <a:custGeom>
            <a:avLst/>
            <a:gdLst/>
            <a:ahLst/>
            <a:cxnLst/>
            <a:rect l="l" t="t" r="r" b="b"/>
            <a:pathLst>
              <a:path w="5078095" h="4467225">
                <a:moveTo>
                  <a:pt x="5077968" y="4059936"/>
                </a:moveTo>
                <a:lnTo>
                  <a:pt x="5065268" y="4053586"/>
                </a:lnTo>
                <a:lnTo>
                  <a:pt x="5001768" y="4021836"/>
                </a:lnTo>
                <a:lnTo>
                  <a:pt x="5001768" y="4053586"/>
                </a:lnTo>
                <a:lnTo>
                  <a:pt x="44450" y="4053586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31750" y="76200"/>
                </a:lnTo>
                <a:lnTo>
                  <a:pt x="31750" y="4466844"/>
                </a:lnTo>
                <a:lnTo>
                  <a:pt x="44450" y="4466844"/>
                </a:lnTo>
                <a:lnTo>
                  <a:pt x="44450" y="4066286"/>
                </a:lnTo>
                <a:lnTo>
                  <a:pt x="5001768" y="4066286"/>
                </a:lnTo>
                <a:lnTo>
                  <a:pt x="5001768" y="4098036"/>
                </a:lnTo>
                <a:lnTo>
                  <a:pt x="5065268" y="4066286"/>
                </a:lnTo>
                <a:lnTo>
                  <a:pt x="5077968" y="40599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87983" y="5535196"/>
            <a:ext cx="5255260" cy="74422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192780">
              <a:lnSpc>
                <a:spcPct val="100000"/>
              </a:lnSpc>
              <a:spcBef>
                <a:spcPts val="760"/>
              </a:spcBef>
            </a:pPr>
            <a:r>
              <a:rPr sz="1850" spc="5" dirty="0">
                <a:latin typeface="Microsoft Sans Serif"/>
                <a:cs typeface="Microsoft Sans Serif"/>
              </a:rPr>
              <a:t>Qo</a:t>
            </a:r>
            <a:endParaRPr sz="1850">
              <a:latin typeface="Microsoft Sans Serif"/>
              <a:cs typeface="Microsoft Sans Serif"/>
            </a:endParaRPr>
          </a:p>
          <a:p>
            <a:pPr marL="132715" indent="-120650">
              <a:lnSpc>
                <a:spcPct val="100000"/>
              </a:lnSpc>
              <a:spcBef>
                <a:spcPts val="620"/>
              </a:spcBef>
              <a:buSzPct val="94444"/>
              <a:buChar char="•"/>
              <a:tabLst>
                <a:tab pos="133350" algn="l"/>
              </a:tabLst>
            </a:pPr>
            <a:r>
              <a:rPr sz="1800" spc="-5" dirty="0">
                <a:latin typeface="Trebuchet MS"/>
                <a:cs typeface="Trebuchet MS"/>
              </a:rPr>
              <a:t>рівноважна ціна (PO </a:t>
            </a:r>
            <a:r>
              <a:rPr sz="1800" dirty="0">
                <a:latin typeface="Trebuchet MS"/>
                <a:cs typeface="Trebuchet MS"/>
              </a:rPr>
              <a:t>–</a:t>
            </a:r>
            <a:r>
              <a:rPr sz="1800" spc="-5" dirty="0">
                <a:latin typeface="Trebuchet MS"/>
                <a:cs typeface="Trebuchet MS"/>
              </a:rPr>
              <a:t> ціна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ринкового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клірингу);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7983" y="6253683"/>
            <a:ext cx="6243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indent="-121285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133985" algn="l"/>
              </a:tabLst>
            </a:pPr>
            <a:r>
              <a:rPr sz="1800" spc="-5" dirty="0">
                <a:latin typeface="Trebuchet MS"/>
                <a:cs typeface="Trebuchet MS"/>
              </a:rPr>
              <a:t>оптимальний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обсяг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закупівлі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(QO) за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рівноважною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ціною.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9072" y="5881115"/>
              <a:ext cx="5721858" cy="3025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3008" y="5590209"/>
              <a:ext cx="5715762" cy="3788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4776" y="3255264"/>
              <a:ext cx="3226307" cy="19324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2876" y="3236976"/>
              <a:ext cx="3154679" cy="18348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22876" y="3236976"/>
              <a:ext cx="3154680" cy="1835150"/>
            </a:xfrm>
            <a:custGeom>
              <a:avLst/>
              <a:gdLst/>
              <a:ahLst/>
              <a:cxnLst/>
              <a:rect l="l" t="t" r="r" b="b"/>
              <a:pathLst>
                <a:path w="3154679" h="1835150">
                  <a:moveTo>
                    <a:pt x="0" y="183514"/>
                  </a:moveTo>
                  <a:lnTo>
                    <a:pt x="6555" y="134731"/>
                  </a:lnTo>
                  <a:lnTo>
                    <a:pt x="25056" y="90894"/>
                  </a:lnTo>
                  <a:lnTo>
                    <a:pt x="53752" y="53752"/>
                  </a:lnTo>
                  <a:lnTo>
                    <a:pt x="90894" y="25056"/>
                  </a:lnTo>
                  <a:lnTo>
                    <a:pt x="134731" y="6555"/>
                  </a:lnTo>
                  <a:lnTo>
                    <a:pt x="183514" y="0"/>
                  </a:lnTo>
                  <a:lnTo>
                    <a:pt x="2971165" y="0"/>
                  </a:lnTo>
                  <a:lnTo>
                    <a:pt x="3019948" y="6555"/>
                  </a:lnTo>
                  <a:lnTo>
                    <a:pt x="3063785" y="25056"/>
                  </a:lnTo>
                  <a:lnTo>
                    <a:pt x="3100927" y="53752"/>
                  </a:lnTo>
                  <a:lnTo>
                    <a:pt x="3129623" y="90894"/>
                  </a:lnTo>
                  <a:lnTo>
                    <a:pt x="3148124" y="134731"/>
                  </a:lnTo>
                  <a:lnTo>
                    <a:pt x="3154679" y="183514"/>
                  </a:lnTo>
                  <a:lnTo>
                    <a:pt x="3154679" y="1651381"/>
                  </a:lnTo>
                  <a:lnTo>
                    <a:pt x="3148124" y="1700164"/>
                  </a:lnTo>
                  <a:lnTo>
                    <a:pt x="3129623" y="1744001"/>
                  </a:lnTo>
                  <a:lnTo>
                    <a:pt x="3100927" y="1781143"/>
                  </a:lnTo>
                  <a:lnTo>
                    <a:pt x="3063785" y="1809839"/>
                  </a:lnTo>
                  <a:lnTo>
                    <a:pt x="3019948" y="1828340"/>
                  </a:lnTo>
                  <a:lnTo>
                    <a:pt x="2971165" y="1834896"/>
                  </a:lnTo>
                  <a:lnTo>
                    <a:pt x="183514" y="1834896"/>
                  </a:lnTo>
                  <a:lnTo>
                    <a:pt x="134731" y="1828340"/>
                  </a:lnTo>
                  <a:lnTo>
                    <a:pt x="90894" y="1809839"/>
                  </a:lnTo>
                  <a:lnTo>
                    <a:pt x="53752" y="1781143"/>
                  </a:lnTo>
                  <a:lnTo>
                    <a:pt x="25056" y="1744001"/>
                  </a:lnTo>
                  <a:lnTo>
                    <a:pt x="6555" y="1700164"/>
                  </a:lnTo>
                  <a:lnTo>
                    <a:pt x="0" y="1651381"/>
                  </a:lnTo>
                  <a:lnTo>
                    <a:pt x="0" y="183514"/>
                  </a:lnTo>
                  <a:close/>
                </a:path>
              </a:pathLst>
            </a:custGeom>
            <a:ln w="9144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1179" y="3700271"/>
              <a:ext cx="462546" cy="5509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9779" y="3700271"/>
              <a:ext cx="1799081" cy="5509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59779" y="3965447"/>
              <a:ext cx="1235202" cy="5509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59779" y="4232147"/>
              <a:ext cx="1576577" cy="5509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06411" y="4232147"/>
              <a:ext cx="422909" cy="5509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59779" y="4497323"/>
              <a:ext cx="1561337" cy="55092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774563" y="3754627"/>
            <a:ext cx="1651000" cy="112839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1300" marR="5080" indent="-228600">
              <a:lnSpc>
                <a:spcPct val="87200"/>
              </a:lnSpc>
              <a:spcBef>
                <a:spcPts val="409"/>
              </a:spcBef>
              <a:buFont typeface="Trebuchet MS"/>
              <a:buChar char="•"/>
              <a:tabLst>
                <a:tab pos="241300" algn="l"/>
              </a:tabLst>
            </a:pPr>
            <a:r>
              <a:rPr sz="2000" b="1" dirty="0">
                <a:latin typeface="Trebuchet MS"/>
                <a:cs typeface="Trebuchet MS"/>
              </a:rPr>
              <a:t>СПОЖИ</a:t>
            </a:r>
            <a:r>
              <a:rPr sz="2000" b="1" spc="5" dirty="0">
                <a:latin typeface="Trebuchet MS"/>
                <a:cs typeface="Trebuchet MS"/>
              </a:rPr>
              <a:t>В</a:t>
            </a:r>
            <a:r>
              <a:rPr sz="2000" b="1" spc="-5" dirty="0">
                <a:latin typeface="Trebuchet MS"/>
                <a:cs typeface="Trebuchet MS"/>
              </a:rPr>
              <a:t>АЧ  </a:t>
            </a:r>
            <a:r>
              <a:rPr sz="2000" b="1" dirty="0">
                <a:latin typeface="Trebuchet MS"/>
                <a:cs typeface="Trebuchet MS"/>
              </a:rPr>
              <a:t>товару 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(послуги) –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покупець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82624" y="3235261"/>
            <a:ext cx="3153410" cy="1949450"/>
            <a:chOff x="1182624" y="3235261"/>
            <a:chExt cx="3153410" cy="1949450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2624" y="3256787"/>
              <a:ext cx="3153155" cy="19278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22248" y="3240023"/>
              <a:ext cx="3078479" cy="18288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22248" y="3240023"/>
              <a:ext cx="3078480" cy="1828800"/>
            </a:xfrm>
            <a:custGeom>
              <a:avLst/>
              <a:gdLst/>
              <a:ahLst/>
              <a:cxnLst/>
              <a:rect l="l" t="t" r="r" b="b"/>
              <a:pathLst>
                <a:path w="3078479" h="1828800">
                  <a:moveTo>
                    <a:pt x="0" y="182879"/>
                  </a:moveTo>
                  <a:lnTo>
                    <a:pt x="6535" y="134276"/>
                  </a:lnTo>
                  <a:lnTo>
                    <a:pt x="24976" y="90593"/>
                  </a:lnTo>
                  <a:lnTo>
                    <a:pt x="53578" y="53578"/>
                  </a:lnTo>
                  <a:lnTo>
                    <a:pt x="90593" y="24976"/>
                  </a:lnTo>
                  <a:lnTo>
                    <a:pt x="134276" y="6535"/>
                  </a:lnTo>
                  <a:lnTo>
                    <a:pt x="182880" y="0"/>
                  </a:lnTo>
                  <a:lnTo>
                    <a:pt x="2895600" y="0"/>
                  </a:lnTo>
                  <a:lnTo>
                    <a:pt x="2944203" y="6535"/>
                  </a:lnTo>
                  <a:lnTo>
                    <a:pt x="2987886" y="24976"/>
                  </a:lnTo>
                  <a:lnTo>
                    <a:pt x="3024901" y="53578"/>
                  </a:lnTo>
                  <a:lnTo>
                    <a:pt x="3053503" y="90593"/>
                  </a:lnTo>
                  <a:lnTo>
                    <a:pt x="3071944" y="134276"/>
                  </a:lnTo>
                  <a:lnTo>
                    <a:pt x="3078479" y="182879"/>
                  </a:lnTo>
                  <a:lnTo>
                    <a:pt x="3078479" y="1645920"/>
                  </a:lnTo>
                  <a:lnTo>
                    <a:pt x="3071944" y="1694523"/>
                  </a:lnTo>
                  <a:lnTo>
                    <a:pt x="3053503" y="1738206"/>
                  </a:lnTo>
                  <a:lnTo>
                    <a:pt x="3024901" y="1775221"/>
                  </a:lnTo>
                  <a:lnTo>
                    <a:pt x="2987886" y="1803823"/>
                  </a:lnTo>
                  <a:lnTo>
                    <a:pt x="2944203" y="1822264"/>
                  </a:lnTo>
                  <a:lnTo>
                    <a:pt x="2895600" y="1828800"/>
                  </a:lnTo>
                  <a:lnTo>
                    <a:pt x="182880" y="1828800"/>
                  </a:lnTo>
                  <a:lnTo>
                    <a:pt x="134276" y="1822264"/>
                  </a:lnTo>
                  <a:lnTo>
                    <a:pt x="90593" y="1803823"/>
                  </a:lnTo>
                  <a:lnTo>
                    <a:pt x="53578" y="1775221"/>
                  </a:lnTo>
                  <a:lnTo>
                    <a:pt x="24976" y="1738206"/>
                  </a:lnTo>
                  <a:lnTo>
                    <a:pt x="6535" y="1694523"/>
                  </a:lnTo>
                  <a:lnTo>
                    <a:pt x="0" y="1645920"/>
                  </a:lnTo>
                  <a:lnTo>
                    <a:pt x="0" y="182879"/>
                  </a:lnTo>
                  <a:close/>
                </a:path>
              </a:pathLst>
            </a:custGeom>
            <a:ln w="9144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2624" y="3701795"/>
              <a:ext cx="462546" cy="5524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11224" y="3701795"/>
              <a:ext cx="1732026" cy="5524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11224" y="3966971"/>
              <a:ext cx="1235202" cy="5524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11224" y="4233671"/>
              <a:ext cx="1576577" cy="5524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57856" y="4233671"/>
              <a:ext cx="422909" cy="5524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11224" y="4498847"/>
              <a:ext cx="1645158" cy="55245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326261" y="3756152"/>
            <a:ext cx="1594485" cy="112839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1300" marR="5080" indent="-228600">
              <a:lnSpc>
                <a:spcPct val="87200"/>
              </a:lnSpc>
              <a:spcBef>
                <a:spcPts val="409"/>
              </a:spcBef>
              <a:buFont typeface="Trebuchet MS"/>
              <a:buChar char="•"/>
              <a:tabLst>
                <a:tab pos="241300" algn="l"/>
              </a:tabLst>
            </a:pPr>
            <a:r>
              <a:rPr sz="2000" b="1" spc="-5" dirty="0">
                <a:latin typeface="Trebuchet MS"/>
                <a:cs typeface="Trebuchet MS"/>
              </a:rPr>
              <a:t>ВИРОБНИК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товару 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(послуги)</a:t>
            </a:r>
            <a:r>
              <a:rPr sz="2000" b="1" spc="-8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–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продавець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84776" y="295465"/>
            <a:ext cx="3228340" cy="1858010"/>
            <a:chOff x="4684776" y="295465"/>
            <a:chExt cx="3228340" cy="1858010"/>
          </a:xfrm>
        </p:grpSpPr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84776" y="315467"/>
              <a:ext cx="3227831" cy="18379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22876" y="300227"/>
              <a:ext cx="3156204" cy="17373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722876" y="300227"/>
              <a:ext cx="3156585" cy="1737360"/>
            </a:xfrm>
            <a:custGeom>
              <a:avLst/>
              <a:gdLst/>
              <a:ahLst/>
              <a:cxnLst/>
              <a:rect l="l" t="t" r="r" b="b"/>
              <a:pathLst>
                <a:path w="3156584" h="1737360">
                  <a:moveTo>
                    <a:pt x="0" y="173736"/>
                  </a:moveTo>
                  <a:lnTo>
                    <a:pt x="6201" y="127529"/>
                  </a:lnTo>
                  <a:lnTo>
                    <a:pt x="23706" y="86021"/>
                  </a:lnTo>
                  <a:lnTo>
                    <a:pt x="50863" y="50863"/>
                  </a:lnTo>
                  <a:lnTo>
                    <a:pt x="86021" y="23706"/>
                  </a:lnTo>
                  <a:lnTo>
                    <a:pt x="127529" y="6201"/>
                  </a:lnTo>
                  <a:lnTo>
                    <a:pt x="173736" y="0"/>
                  </a:lnTo>
                  <a:lnTo>
                    <a:pt x="2982468" y="0"/>
                  </a:lnTo>
                  <a:lnTo>
                    <a:pt x="3028674" y="6201"/>
                  </a:lnTo>
                  <a:lnTo>
                    <a:pt x="3070182" y="23706"/>
                  </a:lnTo>
                  <a:lnTo>
                    <a:pt x="3105340" y="50863"/>
                  </a:lnTo>
                  <a:lnTo>
                    <a:pt x="3132497" y="86021"/>
                  </a:lnTo>
                  <a:lnTo>
                    <a:pt x="3150002" y="127529"/>
                  </a:lnTo>
                  <a:lnTo>
                    <a:pt x="3156204" y="173736"/>
                  </a:lnTo>
                  <a:lnTo>
                    <a:pt x="3156204" y="1563624"/>
                  </a:lnTo>
                  <a:lnTo>
                    <a:pt x="3150002" y="1609830"/>
                  </a:lnTo>
                  <a:lnTo>
                    <a:pt x="3132497" y="1651338"/>
                  </a:lnTo>
                  <a:lnTo>
                    <a:pt x="3105340" y="1686496"/>
                  </a:lnTo>
                  <a:lnTo>
                    <a:pt x="3070182" y="1713653"/>
                  </a:lnTo>
                  <a:lnTo>
                    <a:pt x="3028674" y="1731158"/>
                  </a:lnTo>
                  <a:lnTo>
                    <a:pt x="2982468" y="1737360"/>
                  </a:lnTo>
                  <a:lnTo>
                    <a:pt x="173736" y="1737360"/>
                  </a:lnTo>
                  <a:lnTo>
                    <a:pt x="127529" y="1731158"/>
                  </a:lnTo>
                  <a:lnTo>
                    <a:pt x="86021" y="1713653"/>
                  </a:lnTo>
                  <a:lnTo>
                    <a:pt x="50863" y="1686496"/>
                  </a:lnTo>
                  <a:lnTo>
                    <a:pt x="23706" y="1651338"/>
                  </a:lnTo>
                  <a:lnTo>
                    <a:pt x="6201" y="1609830"/>
                  </a:lnTo>
                  <a:lnTo>
                    <a:pt x="0" y="1563624"/>
                  </a:lnTo>
                  <a:lnTo>
                    <a:pt x="0" y="173736"/>
                  </a:lnTo>
                  <a:close/>
                </a:path>
              </a:pathLst>
            </a:custGeom>
            <a:ln w="9144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28132" y="923544"/>
              <a:ext cx="462546" cy="55092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56732" y="923544"/>
              <a:ext cx="1191006" cy="55092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772150" y="977264"/>
            <a:ext cx="11150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Trebuchet MS"/>
              <a:buChar char="•"/>
              <a:tabLst>
                <a:tab pos="241300" algn="l"/>
              </a:tabLst>
            </a:pPr>
            <a:r>
              <a:rPr sz="2000" b="1" spc="-5" dirty="0">
                <a:latin typeface="Trebuchet MS"/>
                <a:cs typeface="Trebuchet MS"/>
              </a:rPr>
              <a:t>ПО</a:t>
            </a:r>
            <a:r>
              <a:rPr sz="2000" b="1" spc="-10" dirty="0">
                <a:latin typeface="Trebuchet MS"/>
                <a:cs typeface="Trebuchet MS"/>
              </a:rPr>
              <a:t>П</a:t>
            </a:r>
            <a:r>
              <a:rPr sz="2000" b="1" spc="-5" dirty="0">
                <a:latin typeface="Trebuchet MS"/>
                <a:cs typeface="Trebuchet MS"/>
              </a:rPr>
              <a:t>ИТ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152144" y="287845"/>
            <a:ext cx="3213100" cy="1873250"/>
            <a:chOff x="1152144" y="287845"/>
            <a:chExt cx="3213100" cy="1873250"/>
          </a:xfrm>
        </p:grpSpPr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5192" y="307848"/>
              <a:ext cx="3209544" cy="185318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93292" y="292608"/>
              <a:ext cx="3137916" cy="17526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93292" y="292608"/>
              <a:ext cx="3138170" cy="1752600"/>
            </a:xfrm>
            <a:custGeom>
              <a:avLst/>
              <a:gdLst/>
              <a:ahLst/>
              <a:cxnLst/>
              <a:rect l="l" t="t" r="r" b="b"/>
              <a:pathLst>
                <a:path w="3138170" h="1752600">
                  <a:moveTo>
                    <a:pt x="0" y="175260"/>
                  </a:moveTo>
                  <a:lnTo>
                    <a:pt x="6261" y="128675"/>
                  </a:lnTo>
                  <a:lnTo>
                    <a:pt x="23932" y="86811"/>
                  </a:lnTo>
                  <a:lnTo>
                    <a:pt x="51339" y="51339"/>
                  </a:lnTo>
                  <a:lnTo>
                    <a:pt x="86811" y="23932"/>
                  </a:lnTo>
                  <a:lnTo>
                    <a:pt x="128675" y="6261"/>
                  </a:lnTo>
                  <a:lnTo>
                    <a:pt x="175260" y="0"/>
                  </a:lnTo>
                  <a:lnTo>
                    <a:pt x="2962656" y="0"/>
                  </a:lnTo>
                  <a:lnTo>
                    <a:pt x="3009240" y="6261"/>
                  </a:lnTo>
                  <a:lnTo>
                    <a:pt x="3051104" y="23932"/>
                  </a:lnTo>
                  <a:lnTo>
                    <a:pt x="3086576" y="51339"/>
                  </a:lnTo>
                  <a:lnTo>
                    <a:pt x="3113983" y="86811"/>
                  </a:lnTo>
                  <a:lnTo>
                    <a:pt x="3131654" y="128675"/>
                  </a:lnTo>
                  <a:lnTo>
                    <a:pt x="3137916" y="175260"/>
                  </a:lnTo>
                  <a:lnTo>
                    <a:pt x="3137916" y="1577340"/>
                  </a:lnTo>
                  <a:lnTo>
                    <a:pt x="3131654" y="1623924"/>
                  </a:lnTo>
                  <a:lnTo>
                    <a:pt x="3113983" y="1665788"/>
                  </a:lnTo>
                  <a:lnTo>
                    <a:pt x="3086576" y="1701260"/>
                  </a:lnTo>
                  <a:lnTo>
                    <a:pt x="3051104" y="1728667"/>
                  </a:lnTo>
                  <a:lnTo>
                    <a:pt x="3009240" y="1746338"/>
                  </a:lnTo>
                  <a:lnTo>
                    <a:pt x="2962656" y="1752600"/>
                  </a:lnTo>
                  <a:lnTo>
                    <a:pt x="175260" y="1752600"/>
                  </a:lnTo>
                  <a:lnTo>
                    <a:pt x="128675" y="1746338"/>
                  </a:lnTo>
                  <a:lnTo>
                    <a:pt x="86811" y="1728667"/>
                  </a:lnTo>
                  <a:lnTo>
                    <a:pt x="51339" y="1701260"/>
                  </a:lnTo>
                  <a:lnTo>
                    <a:pt x="23932" y="1665788"/>
                  </a:lnTo>
                  <a:lnTo>
                    <a:pt x="6261" y="1623924"/>
                  </a:lnTo>
                  <a:lnTo>
                    <a:pt x="0" y="1577340"/>
                  </a:lnTo>
                  <a:lnTo>
                    <a:pt x="0" y="175260"/>
                  </a:lnTo>
                  <a:close/>
                </a:path>
              </a:pathLst>
            </a:custGeom>
            <a:ln w="9144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52144" y="915924"/>
              <a:ext cx="462546" cy="55092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80744" y="915924"/>
              <a:ext cx="1977389" cy="550926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295146" y="969009"/>
            <a:ext cx="18256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Font typeface="Trebuchet MS"/>
              <a:buChar char="•"/>
              <a:tabLst>
                <a:tab pos="241935" algn="l"/>
              </a:tabLst>
            </a:pPr>
            <a:r>
              <a:rPr sz="2000" b="1" spc="-5" dirty="0">
                <a:latin typeface="Trebuchet MS"/>
                <a:cs typeface="Trebuchet MS"/>
              </a:rPr>
              <a:t>ПРОПОЗИЦІЯ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80260" y="729995"/>
            <a:ext cx="4803775" cy="3904615"/>
            <a:chOff x="2080260" y="729995"/>
            <a:chExt cx="4803775" cy="3904615"/>
          </a:xfrm>
        </p:grpSpPr>
        <p:sp>
          <p:nvSpPr>
            <p:cNvPr id="41" name="object 41"/>
            <p:cNvSpPr/>
            <p:nvPr/>
          </p:nvSpPr>
          <p:spPr>
            <a:xfrm>
              <a:off x="2590800" y="73761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5">
                  <a:moveTo>
                    <a:pt x="1901952" y="0"/>
                  </a:moveTo>
                  <a:lnTo>
                    <a:pt x="1853614" y="601"/>
                  </a:lnTo>
                  <a:lnTo>
                    <a:pt x="1805574" y="2397"/>
                  </a:lnTo>
                  <a:lnTo>
                    <a:pt x="1757844" y="5373"/>
                  </a:lnTo>
                  <a:lnTo>
                    <a:pt x="1710440" y="9515"/>
                  </a:lnTo>
                  <a:lnTo>
                    <a:pt x="1663375" y="14807"/>
                  </a:lnTo>
                  <a:lnTo>
                    <a:pt x="1616664" y="21237"/>
                  </a:lnTo>
                  <a:lnTo>
                    <a:pt x="1570321" y="28790"/>
                  </a:lnTo>
                  <a:lnTo>
                    <a:pt x="1524360" y="37452"/>
                  </a:lnTo>
                  <a:lnTo>
                    <a:pt x="1478796" y="47207"/>
                  </a:lnTo>
                  <a:lnTo>
                    <a:pt x="1433642" y="58043"/>
                  </a:lnTo>
                  <a:lnTo>
                    <a:pt x="1388913" y="69945"/>
                  </a:lnTo>
                  <a:lnTo>
                    <a:pt x="1344624" y="82899"/>
                  </a:lnTo>
                  <a:lnTo>
                    <a:pt x="1300788" y="96889"/>
                  </a:lnTo>
                  <a:lnTo>
                    <a:pt x="1257420" y="111903"/>
                  </a:lnTo>
                  <a:lnTo>
                    <a:pt x="1214535" y="127926"/>
                  </a:lnTo>
                  <a:lnTo>
                    <a:pt x="1172145" y="144943"/>
                  </a:lnTo>
                  <a:lnTo>
                    <a:pt x="1130266" y="162941"/>
                  </a:lnTo>
                  <a:lnTo>
                    <a:pt x="1088912" y="181905"/>
                  </a:lnTo>
                  <a:lnTo>
                    <a:pt x="1048097" y="201821"/>
                  </a:lnTo>
                  <a:lnTo>
                    <a:pt x="1007835" y="222674"/>
                  </a:lnTo>
                  <a:lnTo>
                    <a:pt x="968141" y="244451"/>
                  </a:lnTo>
                  <a:lnTo>
                    <a:pt x="929029" y="267137"/>
                  </a:lnTo>
                  <a:lnTo>
                    <a:pt x="890513" y="290717"/>
                  </a:lnTo>
                  <a:lnTo>
                    <a:pt x="852607" y="315179"/>
                  </a:lnTo>
                  <a:lnTo>
                    <a:pt x="815326" y="340506"/>
                  </a:lnTo>
                  <a:lnTo>
                    <a:pt x="778684" y="366686"/>
                  </a:lnTo>
                  <a:lnTo>
                    <a:pt x="742695" y="393704"/>
                  </a:lnTo>
                  <a:lnTo>
                    <a:pt x="707374" y="421545"/>
                  </a:lnTo>
                  <a:lnTo>
                    <a:pt x="672734" y="450196"/>
                  </a:lnTo>
                  <a:lnTo>
                    <a:pt x="638790" y="479641"/>
                  </a:lnTo>
                  <a:lnTo>
                    <a:pt x="605557" y="509868"/>
                  </a:lnTo>
                  <a:lnTo>
                    <a:pt x="573048" y="540861"/>
                  </a:lnTo>
                  <a:lnTo>
                    <a:pt x="541277" y="572606"/>
                  </a:lnTo>
                  <a:lnTo>
                    <a:pt x="510260" y="605090"/>
                  </a:lnTo>
                  <a:lnTo>
                    <a:pt x="480010" y="638297"/>
                  </a:lnTo>
                  <a:lnTo>
                    <a:pt x="450541" y="672215"/>
                  </a:lnTo>
                  <a:lnTo>
                    <a:pt x="421868" y="706827"/>
                  </a:lnTo>
                  <a:lnTo>
                    <a:pt x="394005" y="742120"/>
                  </a:lnTo>
                  <a:lnTo>
                    <a:pt x="366967" y="778081"/>
                  </a:lnTo>
                  <a:lnTo>
                    <a:pt x="340766" y="814694"/>
                  </a:lnTo>
                  <a:lnTo>
                    <a:pt x="315419" y="851945"/>
                  </a:lnTo>
                  <a:lnTo>
                    <a:pt x="290939" y="889820"/>
                  </a:lnTo>
                  <a:lnTo>
                    <a:pt x="267340" y="928306"/>
                  </a:lnTo>
                  <a:lnTo>
                    <a:pt x="244637" y="967386"/>
                  </a:lnTo>
                  <a:lnTo>
                    <a:pt x="222843" y="1007049"/>
                  </a:lnTo>
                  <a:lnTo>
                    <a:pt x="201974" y="1047278"/>
                  </a:lnTo>
                  <a:lnTo>
                    <a:pt x="182043" y="1088060"/>
                  </a:lnTo>
                  <a:lnTo>
                    <a:pt x="163065" y="1129381"/>
                  </a:lnTo>
                  <a:lnTo>
                    <a:pt x="145053" y="1171226"/>
                  </a:lnTo>
                  <a:lnTo>
                    <a:pt x="128023" y="1213581"/>
                  </a:lnTo>
                  <a:lnTo>
                    <a:pt x="111988" y="1256432"/>
                  </a:lnTo>
                  <a:lnTo>
                    <a:pt x="96962" y="1299764"/>
                  </a:lnTo>
                  <a:lnTo>
                    <a:pt x="82961" y="1343564"/>
                  </a:lnTo>
                  <a:lnTo>
                    <a:pt x="69998" y="1387817"/>
                  </a:lnTo>
                  <a:lnTo>
                    <a:pt x="58087" y="1432509"/>
                  </a:lnTo>
                  <a:lnTo>
                    <a:pt x="47243" y="1477625"/>
                  </a:lnTo>
                  <a:lnTo>
                    <a:pt x="37480" y="1523152"/>
                  </a:lnTo>
                  <a:lnTo>
                    <a:pt x="28812" y="1569075"/>
                  </a:lnTo>
                  <a:lnTo>
                    <a:pt x="21253" y="1615379"/>
                  </a:lnTo>
                  <a:lnTo>
                    <a:pt x="14818" y="1662052"/>
                  </a:lnTo>
                  <a:lnTo>
                    <a:pt x="9522" y="1709077"/>
                  </a:lnTo>
                  <a:lnTo>
                    <a:pt x="5377" y="1756442"/>
                  </a:lnTo>
                  <a:lnTo>
                    <a:pt x="2399" y="1804131"/>
                  </a:lnTo>
                  <a:lnTo>
                    <a:pt x="602" y="1852131"/>
                  </a:lnTo>
                  <a:lnTo>
                    <a:pt x="0" y="1900428"/>
                  </a:lnTo>
                  <a:lnTo>
                    <a:pt x="1901952" y="1900428"/>
                  </a:lnTo>
                  <a:lnTo>
                    <a:pt x="1901952" y="0"/>
                  </a:lnTo>
                  <a:close/>
                </a:path>
              </a:pathLst>
            </a:custGeom>
            <a:solidFill>
              <a:srgbClr val="4E67C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90800" y="73761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5">
                  <a:moveTo>
                    <a:pt x="0" y="1900428"/>
                  </a:moveTo>
                  <a:lnTo>
                    <a:pt x="602" y="1852131"/>
                  </a:lnTo>
                  <a:lnTo>
                    <a:pt x="2399" y="1804131"/>
                  </a:lnTo>
                  <a:lnTo>
                    <a:pt x="5377" y="1756442"/>
                  </a:lnTo>
                  <a:lnTo>
                    <a:pt x="9522" y="1709077"/>
                  </a:lnTo>
                  <a:lnTo>
                    <a:pt x="14818" y="1662052"/>
                  </a:lnTo>
                  <a:lnTo>
                    <a:pt x="21253" y="1615379"/>
                  </a:lnTo>
                  <a:lnTo>
                    <a:pt x="28812" y="1569075"/>
                  </a:lnTo>
                  <a:lnTo>
                    <a:pt x="37480" y="1523152"/>
                  </a:lnTo>
                  <a:lnTo>
                    <a:pt x="47243" y="1477625"/>
                  </a:lnTo>
                  <a:lnTo>
                    <a:pt x="58087" y="1432509"/>
                  </a:lnTo>
                  <a:lnTo>
                    <a:pt x="69998" y="1387817"/>
                  </a:lnTo>
                  <a:lnTo>
                    <a:pt x="82961" y="1343564"/>
                  </a:lnTo>
                  <a:lnTo>
                    <a:pt x="96962" y="1299764"/>
                  </a:lnTo>
                  <a:lnTo>
                    <a:pt x="111988" y="1256432"/>
                  </a:lnTo>
                  <a:lnTo>
                    <a:pt x="128023" y="1213581"/>
                  </a:lnTo>
                  <a:lnTo>
                    <a:pt x="145053" y="1171226"/>
                  </a:lnTo>
                  <a:lnTo>
                    <a:pt x="163065" y="1129381"/>
                  </a:lnTo>
                  <a:lnTo>
                    <a:pt x="182043" y="1088060"/>
                  </a:lnTo>
                  <a:lnTo>
                    <a:pt x="201974" y="1047278"/>
                  </a:lnTo>
                  <a:lnTo>
                    <a:pt x="222843" y="1007049"/>
                  </a:lnTo>
                  <a:lnTo>
                    <a:pt x="244637" y="967386"/>
                  </a:lnTo>
                  <a:lnTo>
                    <a:pt x="267340" y="928306"/>
                  </a:lnTo>
                  <a:lnTo>
                    <a:pt x="290939" y="889820"/>
                  </a:lnTo>
                  <a:lnTo>
                    <a:pt x="315419" y="851945"/>
                  </a:lnTo>
                  <a:lnTo>
                    <a:pt x="340766" y="814694"/>
                  </a:lnTo>
                  <a:lnTo>
                    <a:pt x="366967" y="778081"/>
                  </a:lnTo>
                  <a:lnTo>
                    <a:pt x="394005" y="742120"/>
                  </a:lnTo>
                  <a:lnTo>
                    <a:pt x="421868" y="706827"/>
                  </a:lnTo>
                  <a:lnTo>
                    <a:pt x="450541" y="672215"/>
                  </a:lnTo>
                  <a:lnTo>
                    <a:pt x="480010" y="638297"/>
                  </a:lnTo>
                  <a:lnTo>
                    <a:pt x="510260" y="605090"/>
                  </a:lnTo>
                  <a:lnTo>
                    <a:pt x="541277" y="572606"/>
                  </a:lnTo>
                  <a:lnTo>
                    <a:pt x="573048" y="540861"/>
                  </a:lnTo>
                  <a:lnTo>
                    <a:pt x="605557" y="509868"/>
                  </a:lnTo>
                  <a:lnTo>
                    <a:pt x="638790" y="479641"/>
                  </a:lnTo>
                  <a:lnTo>
                    <a:pt x="672734" y="450196"/>
                  </a:lnTo>
                  <a:lnTo>
                    <a:pt x="707374" y="421545"/>
                  </a:lnTo>
                  <a:lnTo>
                    <a:pt x="742695" y="393704"/>
                  </a:lnTo>
                  <a:lnTo>
                    <a:pt x="778684" y="366686"/>
                  </a:lnTo>
                  <a:lnTo>
                    <a:pt x="815326" y="340506"/>
                  </a:lnTo>
                  <a:lnTo>
                    <a:pt x="852607" y="315179"/>
                  </a:lnTo>
                  <a:lnTo>
                    <a:pt x="890513" y="290717"/>
                  </a:lnTo>
                  <a:lnTo>
                    <a:pt x="929029" y="267137"/>
                  </a:lnTo>
                  <a:lnTo>
                    <a:pt x="968141" y="244451"/>
                  </a:lnTo>
                  <a:lnTo>
                    <a:pt x="1007835" y="222674"/>
                  </a:lnTo>
                  <a:lnTo>
                    <a:pt x="1048097" y="201821"/>
                  </a:lnTo>
                  <a:lnTo>
                    <a:pt x="1088912" y="181905"/>
                  </a:lnTo>
                  <a:lnTo>
                    <a:pt x="1130266" y="162941"/>
                  </a:lnTo>
                  <a:lnTo>
                    <a:pt x="1172145" y="144943"/>
                  </a:lnTo>
                  <a:lnTo>
                    <a:pt x="1214535" y="127926"/>
                  </a:lnTo>
                  <a:lnTo>
                    <a:pt x="1257420" y="111903"/>
                  </a:lnTo>
                  <a:lnTo>
                    <a:pt x="1300788" y="96889"/>
                  </a:lnTo>
                  <a:lnTo>
                    <a:pt x="1344624" y="82899"/>
                  </a:lnTo>
                  <a:lnTo>
                    <a:pt x="1388913" y="69945"/>
                  </a:lnTo>
                  <a:lnTo>
                    <a:pt x="1433642" y="58043"/>
                  </a:lnTo>
                  <a:lnTo>
                    <a:pt x="1478796" y="47207"/>
                  </a:lnTo>
                  <a:lnTo>
                    <a:pt x="1524360" y="37452"/>
                  </a:lnTo>
                  <a:lnTo>
                    <a:pt x="1570321" y="28790"/>
                  </a:lnTo>
                  <a:lnTo>
                    <a:pt x="1616664" y="21237"/>
                  </a:lnTo>
                  <a:lnTo>
                    <a:pt x="1663375" y="14807"/>
                  </a:lnTo>
                  <a:lnTo>
                    <a:pt x="1710440" y="9515"/>
                  </a:lnTo>
                  <a:lnTo>
                    <a:pt x="1757844" y="5373"/>
                  </a:lnTo>
                  <a:lnTo>
                    <a:pt x="1805574" y="2397"/>
                  </a:lnTo>
                  <a:lnTo>
                    <a:pt x="1853614" y="601"/>
                  </a:lnTo>
                  <a:lnTo>
                    <a:pt x="1901952" y="0"/>
                  </a:lnTo>
                  <a:lnTo>
                    <a:pt x="1901952" y="1900428"/>
                  </a:lnTo>
                  <a:lnTo>
                    <a:pt x="0" y="190042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87268" y="1676399"/>
              <a:ext cx="1085850" cy="65608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579620" y="73761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5">
                  <a:moveTo>
                    <a:pt x="0" y="0"/>
                  </a:moveTo>
                  <a:lnTo>
                    <a:pt x="0" y="1900428"/>
                  </a:lnTo>
                  <a:lnTo>
                    <a:pt x="1901952" y="1900428"/>
                  </a:lnTo>
                  <a:lnTo>
                    <a:pt x="1901349" y="1852131"/>
                  </a:lnTo>
                  <a:lnTo>
                    <a:pt x="1899552" y="1804131"/>
                  </a:lnTo>
                  <a:lnTo>
                    <a:pt x="1896574" y="1756442"/>
                  </a:lnTo>
                  <a:lnTo>
                    <a:pt x="1892429" y="1709077"/>
                  </a:lnTo>
                  <a:lnTo>
                    <a:pt x="1887133" y="1662052"/>
                  </a:lnTo>
                  <a:lnTo>
                    <a:pt x="1880698" y="1615379"/>
                  </a:lnTo>
                  <a:lnTo>
                    <a:pt x="1873139" y="1569075"/>
                  </a:lnTo>
                  <a:lnTo>
                    <a:pt x="1864471" y="1523152"/>
                  </a:lnTo>
                  <a:lnTo>
                    <a:pt x="1854708" y="1477625"/>
                  </a:lnTo>
                  <a:lnTo>
                    <a:pt x="1843864" y="1432509"/>
                  </a:lnTo>
                  <a:lnTo>
                    <a:pt x="1831953" y="1387817"/>
                  </a:lnTo>
                  <a:lnTo>
                    <a:pt x="1818990" y="1343564"/>
                  </a:lnTo>
                  <a:lnTo>
                    <a:pt x="1804989" y="1299764"/>
                  </a:lnTo>
                  <a:lnTo>
                    <a:pt x="1789963" y="1256432"/>
                  </a:lnTo>
                  <a:lnTo>
                    <a:pt x="1773928" y="1213581"/>
                  </a:lnTo>
                  <a:lnTo>
                    <a:pt x="1756898" y="1171226"/>
                  </a:lnTo>
                  <a:lnTo>
                    <a:pt x="1738886" y="1129381"/>
                  </a:lnTo>
                  <a:lnTo>
                    <a:pt x="1719908" y="1088060"/>
                  </a:lnTo>
                  <a:lnTo>
                    <a:pt x="1699977" y="1047278"/>
                  </a:lnTo>
                  <a:lnTo>
                    <a:pt x="1679108" y="1007049"/>
                  </a:lnTo>
                  <a:lnTo>
                    <a:pt x="1657314" y="967386"/>
                  </a:lnTo>
                  <a:lnTo>
                    <a:pt x="1634611" y="928306"/>
                  </a:lnTo>
                  <a:lnTo>
                    <a:pt x="1611012" y="889820"/>
                  </a:lnTo>
                  <a:lnTo>
                    <a:pt x="1586532" y="851945"/>
                  </a:lnTo>
                  <a:lnTo>
                    <a:pt x="1561185" y="814694"/>
                  </a:lnTo>
                  <a:lnTo>
                    <a:pt x="1534984" y="778081"/>
                  </a:lnTo>
                  <a:lnTo>
                    <a:pt x="1507946" y="742120"/>
                  </a:lnTo>
                  <a:lnTo>
                    <a:pt x="1480083" y="706827"/>
                  </a:lnTo>
                  <a:lnTo>
                    <a:pt x="1451410" y="672215"/>
                  </a:lnTo>
                  <a:lnTo>
                    <a:pt x="1421941" y="638297"/>
                  </a:lnTo>
                  <a:lnTo>
                    <a:pt x="1391691" y="605090"/>
                  </a:lnTo>
                  <a:lnTo>
                    <a:pt x="1360674" y="572606"/>
                  </a:lnTo>
                  <a:lnTo>
                    <a:pt x="1328903" y="540861"/>
                  </a:lnTo>
                  <a:lnTo>
                    <a:pt x="1296394" y="509868"/>
                  </a:lnTo>
                  <a:lnTo>
                    <a:pt x="1263161" y="479641"/>
                  </a:lnTo>
                  <a:lnTo>
                    <a:pt x="1229217" y="450196"/>
                  </a:lnTo>
                  <a:lnTo>
                    <a:pt x="1194577" y="421545"/>
                  </a:lnTo>
                  <a:lnTo>
                    <a:pt x="1159256" y="393704"/>
                  </a:lnTo>
                  <a:lnTo>
                    <a:pt x="1123267" y="366686"/>
                  </a:lnTo>
                  <a:lnTo>
                    <a:pt x="1086625" y="340506"/>
                  </a:lnTo>
                  <a:lnTo>
                    <a:pt x="1049344" y="315179"/>
                  </a:lnTo>
                  <a:lnTo>
                    <a:pt x="1011438" y="290717"/>
                  </a:lnTo>
                  <a:lnTo>
                    <a:pt x="972922" y="267137"/>
                  </a:lnTo>
                  <a:lnTo>
                    <a:pt x="933810" y="244451"/>
                  </a:lnTo>
                  <a:lnTo>
                    <a:pt x="894116" y="222674"/>
                  </a:lnTo>
                  <a:lnTo>
                    <a:pt x="853854" y="201821"/>
                  </a:lnTo>
                  <a:lnTo>
                    <a:pt x="813039" y="181905"/>
                  </a:lnTo>
                  <a:lnTo>
                    <a:pt x="771685" y="162941"/>
                  </a:lnTo>
                  <a:lnTo>
                    <a:pt x="729806" y="144943"/>
                  </a:lnTo>
                  <a:lnTo>
                    <a:pt x="687416" y="127926"/>
                  </a:lnTo>
                  <a:lnTo>
                    <a:pt x="644531" y="111903"/>
                  </a:lnTo>
                  <a:lnTo>
                    <a:pt x="601163" y="96889"/>
                  </a:lnTo>
                  <a:lnTo>
                    <a:pt x="557327" y="82899"/>
                  </a:lnTo>
                  <a:lnTo>
                    <a:pt x="513038" y="69945"/>
                  </a:lnTo>
                  <a:lnTo>
                    <a:pt x="468309" y="58043"/>
                  </a:lnTo>
                  <a:lnTo>
                    <a:pt x="423155" y="47207"/>
                  </a:lnTo>
                  <a:lnTo>
                    <a:pt x="377591" y="37452"/>
                  </a:lnTo>
                  <a:lnTo>
                    <a:pt x="331630" y="28790"/>
                  </a:lnTo>
                  <a:lnTo>
                    <a:pt x="285287" y="21237"/>
                  </a:lnTo>
                  <a:lnTo>
                    <a:pt x="238576" y="14807"/>
                  </a:lnTo>
                  <a:lnTo>
                    <a:pt x="191511" y="9515"/>
                  </a:lnTo>
                  <a:lnTo>
                    <a:pt x="144107" y="5373"/>
                  </a:lnTo>
                  <a:lnTo>
                    <a:pt x="96377" y="2397"/>
                  </a:lnTo>
                  <a:lnTo>
                    <a:pt x="48337" y="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7C7">
                <a:alpha val="7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79620" y="73761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5">
                  <a:moveTo>
                    <a:pt x="0" y="0"/>
                  </a:moveTo>
                  <a:lnTo>
                    <a:pt x="48337" y="601"/>
                  </a:lnTo>
                  <a:lnTo>
                    <a:pt x="96377" y="2397"/>
                  </a:lnTo>
                  <a:lnTo>
                    <a:pt x="144107" y="5373"/>
                  </a:lnTo>
                  <a:lnTo>
                    <a:pt x="191511" y="9515"/>
                  </a:lnTo>
                  <a:lnTo>
                    <a:pt x="238576" y="14807"/>
                  </a:lnTo>
                  <a:lnTo>
                    <a:pt x="285287" y="21237"/>
                  </a:lnTo>
                  <a:lnTo>
                    <a:pt x="331630" y="28790"/>
                  </a:lnTo>
                  <a:lnTo>
                    <a:pt x="377591" y="37452"/>
                  </a:lnTo>
                  <a:lnTo>
                    <a:pt x="423155" y="47207"/>
                  </a:lnTo>
                  <a:lnTo>
                    <a:pt x="468309" y="58043"/>
                  </a:lnTo>
                  <a:lnTo>
                    <a:pt x="513038" y="69945"/>
                  </a:lnTo>
                  <a:lnTo>
                    <a:pt x="557327" y="82899"/>
                  </a:lnTo>
                  <a:lnTo>
                    <a:pt x="601163" y="96889"/>
                  </a:lnTo>
                  <a:lnTo>
                    <a:pt x="644531" y="111903"/>
                  </a:lnTo>
                  <a:lnTo>
                    <a:pt x="687416" y="127926"/>
                  </a:lnTo>
                  <a:lnTo>
                    <a:pt x="729806" y="144943"/>
                  </a:lnTo>
                  <a:lnTo>
                    <a:pt x="771685" y="162941"/>
                  </a:lnTo>
                  <a:lnTo>
                    <a:pt x="813039" y="181905"/>
                  </a:lnTo>
                  <a:lnTo>
                    <a:pt x="853854" y="201821"/>
                  </a:lnTo>
                  <a:lnTo>
                    <a:pt x="894116" y="222674"/>
                  </a:lnTo>
                  <a:lnTo>
                    <a:pt x="933810" y="244451"/>
                  </a:lnTo>
                  <a:lnTo>
                    <a:pt x="972922" y="267137"/>
                  </a:lnTo>
                  <a:lnTo>
                    <a:pt x="1011438" y="290717"/>
                  </a:lnTo>
                  <a:lnTo>
                    <a:pt x="1049344" y="315179"/>
                  </a:lnTo>
                  <a:lnTo>
                    <a:pt x="1086625" y="340506"/>
                  </a:lnTo>
                  <a:lnTo>
                    <a:pt x="1123267" y="366686"/>
                  </a:lnTo>
                  <a:lnTo>
                    <a:pt x="1159256" y="393704"/>
                  </a:lnTo>
                  <a:lnTo>
                    <a:pt x="1194577" y="421545"/>
                  </a:lnTo>
                  <a:lnTo>
                    <a:pt x="1229217" y="450196"/>
                  </a:lnTo>
                  <a:lnTo>
                    <a:pt x="1263161" y="479641"/>
                  </a:lnTo>
                  <a:lnTo>
                    <a:pt x="1296394" y="509868"/>
                  </a:lnTo>
                  <a:lnTo>
                    <a:pt x="1328903" y="540861"/>
                  </a:lnTo>
                  <a:lnTo>
                    <a:pt x="1360674" y="572606"/>
                  </a:lnTo>
                  <a:lnTo>
                    <a:pt x="1391691" y="605090"/>
                  </a:lnTo>
                  <a:lnTo>
                    <a:pt x="1421941" y="638297"/>
                  </a:lnTo>
                  <a:lnTo>
                    <a:pt x="1451410" y="672215"/>
                  </a:lnTo>
                  <a:lnTo>
                    <a:pt x="1480083" y="706827"/>
                  </a:lnTo>
                  <a:lnTo>
                    <a:pt x="1507946" y="742120"/>
                  </a:lnTo>
                  <a:lnTo>
                    <a:pt x="1534984" y="778081"/>
                  </a:lnTo>
                  <a:lnTo>
                    <a:pt x="1561185" y="814694"/>
                  </a:lnTo>
                  <a:lnTo>
                    <a:pt x="1586532" y="851945"/>
                  </a:lnTo>
                  <a:lnTo>
                    <a:pt x="1611012" y="889820"/>
                  </a:lnTo>
                  <a:lnTo>
                    <a:pt x="1634611" y="928306"/>
                  </a:lnTo>
                  <a:lnTo>
                    <a:pt x="1657314" y="967386"/>
                  </a:lnTo>
                  <a:lnTo>
                    <a:pt x="1679108" y="1007049"/>
                  </a:lnTo>
                  <a:lnTo>
                    <a:pt x="1699977" y="1047278"/>
                  </a:lnTo>
                  <a:lnTo>
                    <a:pt x="1719908" y="1088060"/>
                  </a:lnTo>
                  <a:lnTo>
                    <a:pt x="1738886" y="1129381"/>
                  </a:lnTo>
                  <a:lnTo>
                    <a:pt x="1756898" y="1171226"/>
                  </a:lnTo>
                  <a:lnTo>
                    <a:pt x="1773928" y="1213581"/>
                  </a:lnTo>
                  <a:lnTo>
                    <a:pt x="1789963" y="1256432"/>
                  </a:lnTo>
                  <a:lnTo>
                    <a:pt x="1804989" y="1299764"/>
                  </a:lnTo>
                  <a:lnTo>
                    <a:pt x="1818990" y="1343564"/>
                  </a:lnTo>
                  <a:lnTo>
                    <a:pt x="1831953" y="1387817"/>
                  </a:lnTo>
                  <a:lnTo>
                    <a:pt x="1843864" y="1432509"/>
                  </a:lnTo>
                  <a:lnTo>
                    <a:pt x="1854708" y="1477625"/>
                  </a:lnTo>
                  <a:lnTo>
                    <a:pt x="1864471" y="1523152"/>
                  </a:lnTo>
                  <a:lnTo>
                    <a:pt x="1873139" y="1569075"/>
                  </a:lnTo>
                  <a:lnTo>
                    <a:pt x="1880698" y="1615379"/>
                  </a:lnTo>
                  <a:lnTo>
                    <a:pt x="1887133" y="1662052"/>
                  </a:lnTo>
                  <a:lnTo>
                    <a:pt x="1892429" y="1709077"/>
                  </a:lnTo>
                  <a:lnTo>
                    <a:pt x="1896574" y="1756442"/>
                  </a:lnTo>
                  <a:lnTo>
                    <a:pt x="1899552" y="1804131"/>
                  </a:lnTo>
                  <a:lnTo>
                    <a:pt x="1901349" y="1852131"/>
                  </a:lnTo>
                  <a:lnTo>
                    <a:pt x="1901952" y="1900428"/>
                  </a:lnTo>
                  <a:lnTo>
                    <a:pt x="0" y="1900428"/>
                  </a:lnTo>
                  <a:lnTo>
                    <a:pt x="0" y="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79620" y="272643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4">
                  <a:moveTo>
                    <a:pt x="1901952" y="0"/>
                  </a:moveTo>
                  <a:lnTo>
                    <a:pt x="0" y="0"/>
                  </a:lnTo>
                  <a:lnTo>
                    <a:pt x="0" y="1900427"/>
                  </a:lnTo>
                  <a:lnTo>
                    <a:pt x="48337" y="1899826"/>
                  </a:lnTo>
                  <a:lnTo>
                    <a:pt x="96377" y="1898030"/>
                  </a:lnTo>
                  <a:lnTo>
                    <a:pt x="144107" y="1895054"/>
                  </a:lnTo>
                  <a:lnTo>
                    <a:pt x="191511" y="1890912"/>
                  </a:lnTo>
                  <a:lnTo>
                    <a:pt x="238576" y="1885620"/>
                  </a:lnTo>
                  <a:lnTo>
                    <a:pt x="285287" y="1879190"/>
                  </a:lnTo>
                  <a:lnTo>
                    <a:pt x="331630" y="1871637"/>
                  </a:lnTo>
                  <a:lnTo>
                    <a:pt x="377591" y="1862975"/>
                  </a:lnTo>
                  <a:lnTo>
                    <a:pt x="423155" y="1853220"/>
                  </a:lnTo>
                  <a:lnTo>
                    <a:pt x="468309" y="1842384"/>
                  </a:lnTo>
                  <a:lnTo>
                    <a:pt x="513038" y="1830482"/>
                  </a:lnTo>
                  <a:lnTo>
                    <a:pt x="557327" y="1817528"/>
                  </a:lnTo>
                  <a:lnTo>
                    <a:pt x="601163" y="1803538"/>
                  </a:lnTo>
                  <a:lnTo>
                    <a:pt x="644531" y="1788524"/>
                  </a:lnTo>
                  <a:lnTo>
                    <a:pt x="687416" y="1772501"/>
                  </a:lnTo>
                  <a:lnTo>
                    <a:pt x="729806" y="1755484"/>
                  </a:lnTo>
                  <a:lnTo>
                    <a:pt x="771685" y="1737486"/>
                  </a:lnTo>
                  <a:lnTo>
                    <a:pt x="813039" y="1718522"/>
                  </a:lnTo>
                  <a:lnTo>
                    <a:pt x="853854" y="1698606"/>
                  </a:lnTo>
                  <a:lnTo>
                    <a:pt x="894116" y="1677753"/>
                  </a:lnTo>
                  <a:lnTo>
                    <a:pt x="933810" y="1655976"/>
                  </a:lnTo>
                  <a:lnTo>
                    <a:pt x="972922" y="1633290"/>
                  </a:lnTo>
                  <a:lnTo>
                    <a:pt x="1011438" y="1609710"/>
                  </a:lnTo>
                  <a:lnTo>
                    <a:pt x="1049344" y="1585248"/>
                  </a:lnTo>
                  <a:lnTo>
                    <a:pt x="1086625" y="1559921"/>
                  </a:lnTo>
                  <a:lnTo>
                    <a:pt x="1123267" y="1533741"/>
                  </a:lnTo>
                  <a:lnTo>
                    <a:pt x="1159256" y="1506723"/>
                  </a:lnTo>
                  <a:lnTo>
                    <a:pt x="1194577" y="1478882"/>
                  </a:lnTo>
                  <a:lnTo>
                    <a:pt x="1229217" y="1450231"/>
                  </a:lnTo>
                  <a:lnTo>
                    <a:pt x="1263161" y="1420786"/>
                  </a:lnTo>
                  <a:lnTo>
                    <a:pt x="1296394" y="1390559"/>
                  </a:lnTo>
                  <a:lnTo>
                    <a:pt x="1328903" y="1359566"/>
                  </a:lnTo>
                  <a:lnTo>
                    <a:pt x="1360674" y="1327821"/>
                  </a:lnTo>
                  <a:lnTo>
                    <a:pt x="1391691" y="1295337"/>
                  </a:lnTo>
                  <a:lnTo>
                    <a:pt x="1421941" y="1262130"/>
                  </a:lnTo>
                  <a:lnTo>
                    <a:pt x="1451410" y="1228212"/>
                  </a:lnTo>
                  <a:lnTo>
                    <a:pt x="1480083" y="1193600"/>
                  </a:lnTo>
                  <a:lnTo>
                    <a:pt x="1507946" y="1158307"/>
                  </a:lnTo>
                  <a:lnTo>
                    <a:pt x="1534984" y="1122346"/>
                  </a:lnTo>
                  <a:lnTo>
                    <a:pt x="1561185" y="1085733"/>
                  </a:lnTo>
                  <a:lnTo>
                    <a:pt x="1586532" y="1048482"/>
                  </a:lnTo>
                  <a:lnTo>
                    <a:pt x="1611012" y="1010607"/>
                  </a:lnTo>
                  <a:lnTo>
                    <a:pt x="1634611" y="972121"/>
                  </a:lnTo>
                  <a:lnTo>
                    <a:pt x="1657314" y="933041"/>
                  </a:lnTo>
                  <a:lnTo>
                    <a:pt x="1679108" y="893378"/>
                  </a:lnTo>
                  <a:lnTo>
                    <a:pt x="1699977" y="853149"/>
                  </a:lnTo>
                  <a:lnTo>
                    <a:pt x="1719908" y="812367"/>
                  </a:lnTo>
                  <a:lnTo>
                    <a:pt x="1738886" y="771046"/>
                  </a:lnTo>
                  <a:lnTo>
                    <a:pt x="1756898" y="729201"/>
                  </a:lnTo>
                  <a:lnTo>
                    <a:pt x="1773928" y="686846"/>
                  </a:lnTo>
                  <a:lnTo>
                    <a:pt x="1789963" y="643995"/>
                  </a:lnTo>
                  <a:lnTo>
                    <a:pt x="1804989" y="600663"/>
                  </a:lnTo>
                  <a:lnTo>
                    <a:pt x="1818990" y="556863"/>
                  </a:lnTo>
                  <a:lnTo>
                    <a:pt x="1831953" y="512610"/>
                  </a:lnTo>
                  <a:lnTo>
                    <a:pt x="1843864" y="467918"/>
                  </a:lnTo>
                  <a:lnTo>
                    <a:pt x="1854708" y="422802"/>
                  </a:lnTo>
                  <a:lnTo>
                    <a:pt x="1864471" y="377275"/>
                  </a:lnTo>
                  <a:lnTo>
                    <a:pt x="1873139" y="331352"/>
                  </a:lnTo>
                  <a:lnTo>
                    <a:pt x="1880698" y="285048"/>
                  </a:lnTo>
                  <a:lnTo>
                    <a:pt x="1887133" y="238375"/>
                  </a:lnTo>
                  <a:lnTo>
                    <a:pt x="1892429" y="191350"/>
                  </a:lnTo>
                  <a:lnTo>
                    <a:pt x="1896574" y="143985"/>
                  </a:lnTo>
                  <a:lnTo>
                    <a:pt x="1899552" y="96296"/>
                  </a:lnTo>
                  <a:lnTo>
                    <a:pt x="1901349" y="48296"/>
                  </a:lnTo>
                  <a:lnTo>
                    <a:pt x="1901952" y="0"/>
                  </a:lnTo>
                  <a:close/>
                </a:path>
              </a:pathLst>
            </a:custGeom>
            <a:solidFill>
              <a:srgbClr val="4E67C7">
                <a:alpha val="6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79620" y="272643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4">
                  <a:moveTo>
                    <a:pt x="1901952" y="0"/>
                  </a:moveTo>
                  <a:lnTo>
                    <a:pt x="1901349" y="48296"/>
                  </a:lnTo>
                  <a:lnTo>
                    <a:pt x="1899552" y="96296"/>
                  </a:lnTo>
                  <a:lnTo>
                    <a:pt x="1896574" y="143985"/>
                  </a:lnTo>
                  <a:lnTo>
                    <a:pt x="1892429" y="191350"/>
                  </a:lnTo>
                  <a:lnTo>
                    <a:pt x="1887133" y="238375"/>
                  </a:lnTo>
                  <a:lnTo>
                    <a:pt x="1880698" y="285048"/>
                  </a:lnTo>
                  <a:lnTo>
                    <a:pt x="1873139" y="331352"/>
                  </a:lnTo>
                  <a:lnTo>
                    <a:pt x="1864471" y="377275"/>
                  </a:lnTo>
                  <a:lnTo>
                    <a:pt x="1854708" y="422802"/>
                  </a:lnTo>
                  <a:lnTo>
                    <a:pt x="1843864" y="467918"/>
                  </a:lnTo>
                  <a:lnTo>
                    <a:pt x="1831953" y="512610"/>
                  </a:lnTo>
                  <a:lnTo>
                    <a:pt x="1818990" y="556863"/>
                  </a:lnTo>
                  <a:lnTo>
                    <a:pt x="1804989" y="600663"/>
                  </a:lnTo>
                  <a:lnTo>
                    <a:pt x="1789963" y="643995"/>
                  </a:lnTo>
                  <a:lnTo>
                    <a:pt x="1773928" y="686846"/>
                  </a:lnTo>
                  <a:lnTo>
                    <a:pt x="1756898" y="729201"/>
                  </a:lnTo>
                  <a:lnTo>
                    <a:pt x="1738886" y="771046"/>
                  </a:lnTo>
                  <a:lnTo>
                    <a:pt x="1719908" y="812367"/>
                  </a:lnTo>
                  <a:lnTo>
                    <a:pt x="1699977" y="853149"/>
                  </a:lnTo>
                  <a:lnTo>
                    <a:pt x="1679108" y="893378"/>
                  </a:lnTo>
                  <a:lnTo>
                    <a:pt x="1657314" y="933041"/>
                  </a:lnTo>
                  <a:lnTo>
                    <a:pt x="1634611" y="972121"/>
                  </a:lnTo>
                  <a:lnTo>
                    <a:pt x="1611012" y="1010607"/>
                  </a:lnTo>
                  <a:lnTo>
                    <a:pt x="1586532" y="1048482"/>
                  </a:lnTo>
                  <a:lnTo>
                    <a:pt x="1561185" y="1085733"/>
                  </a:lnTo>
                  <a:lnTo>
                    <a:pt x="1534984" y="1122346"/>
                  </a:lnTo>
                  <a:lnTo>
                    <a:pt x="1507946" y="1158307"/>
                  </a:lnTo>
                  <a:lnTo>
                    <a:pt x="1480083" y="1193600"/>
                  </a:lnTo>
                  <a:lnTo>
                    <a:pt x="1451410" y="1228212"/>
                  </a:lnTo>
                  <a:lnTo>
                    <a:pt x="1421941" y="1262130"/>
                  </a:lnTo>
                  <a:lnTo>
                    <a:pt x="1391691" y="1295337"/>
                  </a:lnTo>
                  <a:lnTo>
                    <a:pt x="1360674" y="1327821"/>
                  </a:lnTo>
                  <a:lnTo>
                    <a:pt x="1328903" y="1359566"/>
                  </a:lnTo>
                  <a:lnTo>
                    <a:pt x="1296394" y="1390559"/>
                  </a:lnTo>
                  <a:lnTo>
                    <a:pt x="1263161" y="1420786"/>
                  </a:lnTo>
                  <a:lnTo>
                    <a:pt x="1229217" y="1450231"/>
                  </a:lnTo>
                  <a:lnTo>
                    <a:pt x="1194577" y="1478882"/>
                  </a:lnTo>
                  <a:lnTo>
                    <a:pt x="1159256" y="1506723"/>
                  </a:lnTo>
                  <a:lnTo>
                    <a:pt x="1123267" y="1533741"/>
                  </a:lnTo>
                  <a:lnTo>
                    <a:pt x="1086625" y="1559921"/>
                  </a:lnTo>
                  <a:lnTo>
                    <a:pt x="1049344" y="1585248"/>
                  </a:lnTo>
                  <a:lnTo>
                    <a:pt x="1011438" y="1609710"/>
                  </a:lnTo>
                  <a:lnTo>
                    <a:pt x="972922" y="1633290"/>
                  </a:lnTo>
                  <a:lnTo>
                    <a:pt x="933810" y="1655976"/>
                  </a:lnTo>
                  <a:lnTo>
                    <a:pt x="894116" y="1677753"/>
                  </a:lnTo>
                  <a:lnTo>
                    <a:pt x="853854" y="1698606"/>
                  </a:lnTo>
                  <a:lnTo>
                    <a:pt x="813039" y="1718522"/>
                  </a:lnTo>
                  <a:lnTo>
                    <a:pt x="771685" y="1737486"/>
                  </a:lnTo>
                  <a:lnTo>
                    <a:pt x="729806" y="1755484"/>
                  </a:lnTo>
                  <a:lnTo>
                    <a:pt x="687416" y="1772501"/>
                  </a:lnTo>
                  <a:lnTo>
                    <a:pt x="644531" y="1788524"/>
                  </a:lnTo>
                  <a:lnTo>
                    <a:pt x="601163" y="1803538"/>
                  </a:lnTo>
                  <a:lnTo>
                    <a:pt x="557327" y="1817528"/>
                  </a:lnTo>
                  <a:lnTo>
                    <a:pt x="513038" y="1830482"/>
                  </a:lnTo>
                  <a:lnTo>
                    <a:pt x="468309" y="1842384"/>
                  </a:lnTo>
                  <a:lnTo>
                    <a:pt x="423155" y="1853220"/>
                  </a:lnTo>
                  <a:lnTo>
                    <a:pt x="377591" y="1862975"/>
                  </a:lnTo>
                  <a:lnTo>
                    <a:pt x="331630" y="1871637"/>
                  </a:lnTo>
                  <a:lnTo>
                    <a:pt x="285287" y="1879190"/>
                  </a:lnTo>
                  <a:lnTo>
                    <a:pt x="238576" y="1885620"/>
                  </a:lnTo>
                  <a:lnTo>
                    <a:pt x="191511" y="1890912"/>
                  </a:lnTo>
                  <a:lnTo>
                    <a:pt x="144107" y="1895054"/>
                  </a:lnTo>
                  <a:lnTo>
                    <a:pt x="96377" y="1898030"/>
                  </a:lnTo>
                  <a:lnTo>
                    <a:pt x="48337" y="1899826"/>
                  </a:lnTo>
                  <a:lnTo>
                    <a:pt x="0" y="1900427"/>
                  </a:lnTo>
                  <a:lnTo>
                    <a:pt x="0" y="0"/>
                  </a:lnTo>
                  <a:lnTo>
                    <a:pt x="1901952" y="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19827" y="3328416"/>
              <a:ext cx="1085850" cy="65608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590800" y="272643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4">
                  <a:moveTo>
                    <a:pt x="1901952" y="0"/>
                  </a:moveTo>
                  <a:lnTo>
                    <a:pt x="0" y="0"/>
                  </a:lnTo>
                  <a:lnTo>
                    <a:pt x="602" y="48296"/>
                  </a:lnTo>
                  <a:lnTo>
                    <a:pt x="2399" y="96296"/>
                  </a:lnTo>
                  <a:lnTo>
                    <a:pt x="5377" y="143985"/>
                  </a:lnTo>
                  <a:lnTo>
                    <a:pt x="9522" y="191350"/>
                  </a:lnTo>
                  <a:lnTo>
                    <a:pt x="14818" y="238375"/>
                  </a:lnTo>
                  <a:lnTo>
                    <a:pt x="21253" y="285048"/>
                  </a:lnTo>
                  <a:lnTo>
                    <a:pt x="28812" y="331352"/>
                  </a:lnTo>
                  <a:lnTo>
                    <a:pt x="37480" y="377275"/>
                  </a:lnTo>
                  <a:lnTo>
                    <a:pt x="47243" y="422802"/>
                  </a:lnTo>
                  <a:lnTo>
                    <a:pt x="58087" y="467918"/>
                  </a:lnTo>
                  <a:lnTo>
                    <a:pt x="69998" y="512610"/>
                  </a:lnTo>
                  <a:lnTo>
                    <a:pt x="82961" y="556863"/>
                  </a:lnTo>
                  <a:lnTo>
                    <a:pt x="96962" y="600663"/>
                  </a:lnTo>
                  <a:lnTo>
                    <a:pt x="111988" y="643995"/>
                  </a:lnTo>
                  <a:lnTo>
                    <a:pt x="128023" y="686846"/>
                  </a:lnTo>
                  <a:lnTo>
                    <a:pt x="145053" y="729201"/>
                  </a:lnTo>
                  <a:lnTo>
                    <a:pt x="163065" y="771046"/>
                  </a:lnTo>
                  <a:lnTo>
                    <a:pt x="182043" y="812367"/>
                  </a:lnTo>
                  <a:lnTo>
                    <a:pt x="201974" y="853149"/>
                  </a:lnTo>
                  <a:lnTo>
                    <a:pt x="222843" y="893378"/>
                  </a:lnTo>
                  <a:lnTo>
                    <a:pt x="244637" y="933041"/>
                  </a:lnTo>
                  <a:lnTo>
                    <a:pt x="267340" y="972121"/>
                  </a:lnTo>
                  <a:lnTo>
                    <a:pt x="290939" y="1010607"/>
                  </a:lnTo>
                  <a:lnTo>
                    <a:pt x="315419" y="1048482"/>
                  </a:lnTo>
                  <a:lnTo>
                    <a:pt x="340766" y="1085733"/>
                  </a:lnTo>
                  <a:lnTo>
                    <a:pt x="366967" y="1122346"/>
                  </a:lnTo>
                  <a:lnTo>
                    <a:pt x="394005" y="1158307"/>
                  </a:lnTo>
                  <a:lnTo>
                    <a:pt x="421868" y="1193600"/>
                  </a:lnTo>
                  <a:lnTo>
                    <a:pt x="450541" y="1228212"/>
                  </a:lnTo>
                  <a:lnTo>
                    <a:pt x="480010" y="1262130"/>
                  </a:lnTo>
                  <a:lnTo>
                    <a:pt x="510260" y="1295337"/>
                  </a:lnTo>
                  <a:lnTo>
                    <a:pt x="541277" y="1327821"/>
                  </a:lnTo>
                  <a:lnTo>
                    <a:pt x="573048" y="1359566"/>
                  </a:lnTo>
                  <a:lnTo>
                    <a:pt x="605557" y="1390559"/>
                  </a:lnTo>
                  <a:lnTo>
                    <a:pt x="638790" y="1420786"/>
                  </a:lnTo>
                  <a:lnTo>
                    <a:pt x="672734" y="1450231"/>
                  </a:lnTo>
                  <a:lnTo>
                    <a:pt x="707374" y="1478882"/>
                  </a:lnTo>
                  <a:lnTo>
                    <a:pt x="742695" y="1506723"/>
                  </a:lnTo>
                  <a:lnTo>
                    <a:pt x="778684" y="1533741"/>
                  </a:lnTo>
                  <a:lnTo>
                    <a:pt x="815326" y="1559921"/>
                  </a:lnTo>
                  <a:lnTo>
                    <a:pt x="852607" y="1585248"/>
                  </a:lnTo>
                  <a:lnTo>
                    <a:pt x="890513" y="1609710"/>
                  </a:lnTo>
                  <a:lnTo>
                    <a:pt x="929029" y="1633290"/>
                  </a:lnTo>
                  <a:lnTo>
                    <a:pt x="968141" y="1655976"/>
                  </a:lnTo>
                  <a:lnTo>
                    <a:pt x="1007835" y="1677753"/>
                  </a:lnTo>
                  <a:lnTo>
                    <a:pt x="1048097" y="1698606"/>
                  </a:lnTo>
                  <a:lnTo>
                    <a:pt x="1088912" y="1718522"/>
                  </a:lnTo>
                  <a:lnTo>
                    <a:pt x="1130266" y="1737486"/>
                  </a:lnTo>
                  <a:lnTo>
                    <a:pt x="1172145" y="1755484"/>
                  </a:lnTo>
                  <a:lnTo>
                    <a:pt x="1214535" y="1772501"/>
                  </a:lnTo>
                  <a:lnTo>
                    <a:pt x="1257420" y="1788524"/>
                  </a:lnTo>
                  <a:lnTo>
                    <a:pt x="1300788" y="1803538"/>
                  </a:lnTo>
                  <a:lnTo>
                    <a:pt x="1344624" y="1817528"/>
                  </a:lnTo>
                  <a:lnTo>
                    <a:pt x="1388913" y="1830482"/>
                  </a:lnTo>
                  <a:lnTo>
                    <a:pt x="1433642" y="1842384"/>
                  </a:lnTo>
                  <a:lnTo>
                    <a:pt x="1478796" y="1853220"/>
                  </a:lnTo>
                  <a:lnTo>
                    <a:pt x="1524360" y="1862975"/>
                  </a:lnTo>
                  <a:lnTo>
                    <a:pt x="1570321" y="1871637"/>
                  </a:lnTo>
                  <a:lnTo>
                    <a:pt x="1616664" y="1879190"/>
                  </a:lnTo>
                  <a:lnTo>
                    <a:pt x="1663375" y="1885620"/>
                  </a:lnTo>
                  <a:lnTo>
                    <a:pt x="1710440" y="1890912"/>
                  </a:lnTo>
                  <a:lnTo>
                    <a:pt x="1757844" y="1895054"/>
                  </a:lnTo>
                  <a:lnTo>
                    <a:pt x="1805574" y="1898030"/>
                  </a:lnTo>
                  <a:lnTo>
                    <a:pt x="1853614" y="1899826"/>
                  </a:lnTo>
                  <a:lnTo>
                    <a:pt x="1901952" y="1900427"/>
                  </a:lnTo>
                  <a:lnTo>
                    <a:pt x="1901952" y="0"/>
                  </a:lnTo>
                  <a:close/>
                </a:path>
              </a:pathLst>
            </a:custGeom>
            <a:solidFill>
              <a:srgbClr val="4E67C7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90800" y="2726435"/>
              <a:ext cx="1902460" cy="1900555"/>
            </a:xfrm>
            <a:custGeom>
              <a:avLst/>
              <a:gdLst/>
              <a:ahLst/>
              <a:cxnLst/>
              <a:rect l="l" t="t" r="r" b="b"/>
              <a:pathLst>
                <a:path w="1902460" h="1900554">
                  <a:moveTo>
                    <a:pt x="1901952" y="1900427"/>
                  </a:moveTo>
                  <a:lnTo>
                    <a:pt x="1853614" y="1899826"/>
                  </a:lnTo>
                  <a:lnTo>
                    <a:pt x="1805574" y="1898030"/>
                  </a:lnTo>
                  <a:lnTo>
                    <a:pt x="1757844" y="1895054"/>
                  </a:lnTo>
                  <a:lnTo>
                    <a:pt x="1710440" y="1890912"/>
                  </a:lnTo>
                  <a:lnTo>
                    <a:pt x="1663375" y="1885620"/>
                  </a:lnTo>
                  <a:lnTo>
                    <a:pt x="1616664" y="1879190"/>
                  </a:lnTo>
                  <a:lnTo>
                    <a:pt x="1570321" y="1871637"/>
                  </a:lnTo>
                  <a:lnTo>
                    <a:pt x="1524360" y="1862975"/>
                  </a:lnTo>
                  <a:lnTo>
                    <a:pt x="1478796" y="1853220"/>
                  </a:lnTo>
                  <a:lnTo>
                    <a:pt x="1433642" y="1842384"/>
                  </a:lnTo>
                  <a:lnTo>
                    <a:pt x="1388913" y="1830482"/>
                  </a:lnTo>
                  <a:lnTo>
                    <a:pt x="1344624" y="1817528"/>
                  </a:lnTo>
                  <a:lnTo>
                    <a:pt x="1300788" y="1803538"/>
                  </a:lnTo>
                  <a:lnTo>
                    <a:pt x="1257420" y="1788524"/>
                  </a:lnTo>
                  <a:lnTo>
                    <a:pt x="1214535" y="1772501"/>
                  </a:lnTo>
                  <a:lnTo>
                    <a:pt x="1172145" y="1755484"/>
                  </a:lnTo>
                  <a:lnTo>
                    <a:pt x="1130266" y="1737486"/>
                  </a:lnTo>
                  <a:lnTo>
                    <a:pt x="1088912" y="1718522"/>
                  </a:lnTo>
                  <a:lnTo>
                    <a:pt x="1048097" y="1698606"/>
                  </a:lnTo>
                  <a:lnTo>
                    <a:pt x="1007835" y="1677753"/>
                  </a:lnTo>
                  <a:lnTo>
                    <a:pt x="968141" y="1655976"/>
                  </a:lnTo>
                  <a:lnTo>
                    <a:pt x="929029" y="1633290"/>
                  </a:lnTo>
                  <a:lnTo>
                    <a:pt x="890513" y="1609710"/>
                  </a:lnTo>
                  <a:lnTo>
                    <a:pt x="852607" y="1585248"/>
                  </a:lnTo>
                  <a:lnTo>
                    <a:pt x="815326" y="1559921"/>
                  </a:lnTo>
                  <a:lnTo>
                    <a:pt x="778684" y="1533741"/>
                  </a:lnTo>
                  <a:lnTo>
                    <a:pt x="742695" y="1506723"/>
                  </a:lnTo>
                  <a:lnTo>
                    <a:pt x="707374" y="1478882"/>
                  </a:lnTo>
                  <a:lnTo>
                    <a:pt x="672734" y="1450231"/>
                  </a:lnTo>
                  <a:lnTo>
                    <a:pt x="638790" y="1420786"/>
                  </a:lnTo>
                  <a:lnTo>
                    <a:pt x="605557" y="1390559"/>
                  </a:lnTo>
                  <a:lnTo>
                    <a:pt x="573048" y="1359566"/>
                  </a:lnTo>
                  <a:lnTo>
                    <a:pt x="541277" y="1327821"/>
                  </a:lnTo>
                  <a:lnTo>
                    <a:pt x="510260" y="1295337"/>
                  </a:lnTo>
                  <a:lnTo>
                    <a:pt x="480010" y="1262130"/>
                  </a:lnTo>
                  <a:lnTo>
                    <a:pt x="450541" y="1228212"/>
                  </a:lnTo>
                  <a:lnTo>
                    <a:pt x="421868" y="1193600"/>
                  </a:lnTo>
                  <a:lnTo>
                    <a:pt x="394005" y="1158307"/>
                  </a:lnTo>
                  <a:lnTo>
                    <a:pt x="366967" y="1122346"/>
                  </a:lnTo>
                  <a:lnTo>
                    <a:pt x="340766" y="1085733"/>
                  </a:lnTo>
                  <a:lnTo>
                    <a:pt x="315419" y="1048482"/>
                  </a:lnTo>
                  <a:lnTo>
                    <a:pt x="290939" y="1010607"/>
                  </a:lnTo>
                  <a:lnTo>
                    <a:pt x="267340" y="972121"/>
                  </a:lnTo>
                  <a:lnTo>
                    <a:pt x="244637" y="933041"/>
                  </a:lnTo>
                  <a:lnTo>
                    <a:pt x="222843" y="893378"/>
                  </a:lnTo>
                  <a:lnTo>
                    <a:pt x="201974" y="853149"/>
                  </a:lnTo>
                  <a:lnTo>
                    <a:pt x="182043" y="812367"/>
                  </a:lnTo>
                  <a:lnTo>
                    <a:pt x="163065" y="771046"/>
                  </a:lnTo>
                  <a:lnTo>
                    <a:pt x="145053" y="729201"/>
                  </a:lnTo>
                  <a:lnTo>
                    <a:pt x="128023" y="686846"/>
                  </a:lnTo>
                  <a:lnTo>
                    <a:pt x="111988" y="643995"/>
                  </a:lnTo>
                  <a:lnTo>
                    <a:pt x="96962" y="600663"/>
                  </a:lnTo>
                  <a:lnTo>
                    <a:pt x="82961" y="556863"/>
                  </a:lnTo>
                  <a:lnTo>
                    <a:pt x="69998" y="512610"/>
                  </a:lnTo>
                  <a:lnTo>
                    <a:pt x="58087" y="467918"/>
                  </a:lnTo>
                  <a:lnTo>
                    <a:pt x="47243" y="422802"/>
                  </a:lnTo>
                  <a:lnTo>
                    <a:pt x="37480" y="377275"/>
                  </a:lnTo>
                  <a:lnTo>
                    <a:pt x="28812" y="331352"/>
                  </a:lnTo>
                  <a:lnTo>
                    <a:pt x="21253" y="285048"/>
                  </a:lnTo>
                  <a:lnTo>
                    <a:pt x="14818" y="238375"/>
                  </a:lnTo>
                  <a:lnTo>
                    <a:pt x="9522" y="191350"/>
                  </a:lnTo>
                  <a:lnTo>
                    <a:pt x="5377" y="143985"/>
                  </a:lnTo>
                  <a:lnTo>
                    <a:pt x="2399" y="96296"/>
                  </a:lnTo>
                  <a:lnTo>
                    <a:pt x="602" y="48296"/>
                  </a:lnTo>
                  <a:lnTo>
                    <a:pt x="0" y="0"/>
                  </a:lnTo>
                  <a:lnTo>
                    <a:pt x="1901952" y="0"/>
                  </a:lnTo>
                  <a:lnTo>
                    <a:pt x="1901952" y="190042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43324" y="2323084"/>
              <a:ext cx="601980" cy="249554"/>
            </a:xfrm>
            <a:custGeom>
              <a:avLst/>
              <a:gdLst/>
              <a:ahLst/>
              <a:cxnLst/>
              <a:rect l="l" t="t" r="r" b="b"/>
              <a:pathLst>
                <a:path w="601979" h="249555">
                  <a:moveTo>
                    <a:pt x="292862" y="0"/>
                  </a:moveTo>
                  <a:lnTo>
                    <a:pt x="240238" y="4021"/>
                  </a:lnTo>
                  <a:lnTo>
                    <a:pt x="190702" y="15614"/>
                  </a:lnTo>
                  <a:lnTo>
                    <a:pt x="145081" y="34073"/>
                  </a:lnTo>
                  <a:lnTo>
                    <a:pt x="104204" y="58691"/>
                  </a:lnTo>
                  <a:lnTo>
                    <a:pt x="68901" y="88760"/>
                  </a:lnTo>
                  <a:lnTo>
                    <a:pt x="40000" y="123575"/>
                  </a:lnTo>
                  <a:lnTo>
                    <a:pt x="18330" y="162429"/>
                  </a:lnTo>
                  <a:lnTo>
                    <a:pt x="4720" y="204615"/>
                  </a:lnTo>
                  <a:lnTo>
                    <a:pt x="0" y="249427"/>
                  </a:lnTo>
                  <a:lnTo>
                    <a:pt x="71247" y="249427"/>
                  </a:lnTo>
                  <a:lnTo>
                    <a:pt x="79617" y="200951"/>
                  </a:lnTo>
                  <a:lnTo>
                    <a:pt x="103536" y="156892"/>
                  </a:lnTo>
                  <a:lnTo>
                    <a:pt x="141220" y="119572"/>
                  </a:lnTo>
                  <a:lnTo>
                    <a:pt x="190880" y="91312"/>
                  </a:lnTo>
                  <a:lnTo>
                    <a:pt x="238698" y="76672"/>
                  </a:lnTo>
                  <a:lnTo>
                    <a:pt x="287777" y="71307"/>
                  </a:lnTo>
                  <a:lnTo>
                    <a:pt x="336331" y="74757"/>
                  </a:lnTo>
                  <a:lnTo>
                    <a:pt x="382576" y="86563"/>
                  </a:lnTo>
                  <a:lnTo>
                    <a:pt x="424723" y="106264"/>
                  </a:lnTo>
                  <a:lnTo>
                    <a:pt x="460988" y="133400"/>
                  </a:lnTo>
                  <a:lnTo>
                    <a:pt x="489585" y="167512"/>
                  </a:lnTo>
                  <a:lnTo>
                    <a:pt x="459104" y="167512"/>
                  </a:lnTo>
                  <a:lnTo>
                    <a:pt x="550037" y="249427"/>
                  </a:lnTo>
                  <a:lnTo>
                    <a:pt x="601599" y="167512"/>
                  </a:lnTo>
                  <a:lnTo>
                    <a:pt x="569340" y="167512"/>
                  </a:lnTo>
                  <a:lnTo>
                    <a:pt x="547687" y="126643"/>
                  </a:lnTo>
                  <a:lnTo>
                    <a:pt x="518438" y="90427"/>
                  </a:lnTo>
                  <a:lnTo>
                    <a:pt x="482582" y="59461"/>
                  </a:lnTo>
                  <a:lnTo>
                    <a:pt x="441108" y="34339"/>
                  </a:lnTo>
                  <a:lnTo>
                    <a:pt x="395004" y="15659"/>
                  </a:lnTo>
                  <a:lnTo>
                    <a:pt x="345259" y="4014"/>
                  </a:lnTo>
                  <a:lnTo>
                    <a:pt x="292862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43324" y="2323084"/>
              <a:ext cx="601980" cy="249554"/>
            </a:xfrm>
            <a:custGeom>
              <a:avLst/>
              <a:gdLst/>
              <a:ahLst/>
              <a:cxnLst/>
              <a:rect l="l" t="t" r="r" b="b"/>
              <a:pathLst>
                <a:path w="601979" h="249555">
                  <a:moveTo>
                    <a:pt x="0" y="249427"/>
                  </a:moveTo>
                  <a:lnTo>
                    <a:pt x="4720" y="204615"/>
                  </a:lnTo>
                  <a:lnTo>
                    <a:pt x="18330" y="162429"/>
                  </a:lnTo>
                  <a:lnTo>
                    <a:pt x="40000" y="123575"/>
                  </a:lnTo>
                  <a:lnTo>
                    <a:pt x="68901" y="88760"/>
                  </a:lnTo>
                  <a:lnTo>
                    <a:pt x="104204" y="58691"/>
                  </a:lnTo>
                  <a:lnTo>
                    <a:pt x="145081" y="34073"/>
                  </a:lnTo>
                  <a:lnTo>
                    <a:pt x="190702" y="15614"/>
                  </a:lnTo>
                  <a:lnTo>
                    <a:pt x="240238" y="4021"/>
                  </a:lnTo>
                  <a:lnTo>
                    <a:pt x="292862" y="0"/>
                  </a:lnTo>
                  <a:lnTo>
                    <a:pt x="345259" y="4014"/>
                  </a:lnTo>
                  <a:lnTo>
                    <a:pt x="395004" y="15659"/>
                  </a:lnTo>
                  <a:lnTo>
                    <a:pt x="441108" y="34339"/>
                  </a:lnTo>
                  <a:lnTo>
                    <a:pt x="482582" y="59461"/>
                  </a:lnTo>
                  <a:lnTo>
                    <a:pt x="518438" y="90427"/>
                  </a:lnTo>
                  <a:lnTo>
                    <a:pt x="547687" y="126643"/>
                  </a:lnTo>
                  <a:lnTo>
                    <a:pt x="569340" y="167512"/>
                  </a:lnTo>
                  <a:lnTo>
                    <a:pt x="601599" y="167512"/>
                  </a:lnTo>
                  <a:lnTo>
                    <a:pt x="550037" y="249427"/>
                  </a:lnTo>
                  <a:lnTo>
                    <a:pt x="459104" y="167512"/>
                  </a:lnTo>
                  <a:lnTo>
                    <a:pt x="489585" y="167512"/>
                  </a:lnTo>
                  <a:lnTo>
                    <a:pt x="460988" y="133400"/>
                  </a:lnTo>
                  <a:lnTo>
                    <a:pt x="424723" y="106264"/>
                  </a:lnTo>
                  <a:lnTo>
                    <a:pt x="382576" y="86563"/>
                  </a:lnTo>
                  <a:lnTo>
                    <a:pt x="336331" y="74757"/>
                  </a:lnTo>
                  <a:lnTo>
                    <a:pt x="287777" y="71307"/>
                  </a:lnTo>
                  <a:lnTo>
                    <a:pt x="238698" y="76672"/>
                  </a:lnTo>
                  <a:lnTo>
                    <a:pt x="190880" y="91312"/>
                  </a:lnTo>
                  <a:lnTo>
                    <a:pt x="141220" y="119572"/>
                  </a:lnTo>
                  <a:lnTo>
                    <a:pt x="103536" y="156892"/>
                  </a:lnTo>
                  <a:lnTo>
                    <a:pt x="79617" y="200951"/>
                  </a:lnTo>
                  <a:lnTo>
                    <a:pt x="71247" y="249427"/>
                  </a:lnTo>
                  <a:lnTo>
                    <a:pt x="0" y="24942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27449" y="2791968"/>
              <a:ext cx="601980" cy="249554"/>
            </a:xfrm>
            <a:custGeom>
              <a:avLst/>
              <a:gdLst/>
              <a:ahLst/>
              <a:cxnLst/>
              <a:rect l="l" t="t" r="r" b="b"/>
              <a:pathLst>
                <a:path w="601979" h="249555">
                  <a:moveTo>
                    <a:pt x="601472" y="0"/>
                  </a:moveTo>
                  <a:lnTo>
                    <a:pt x="530225" y="0"/>
                  </a:lnTo>
                  <a:lnTo>
                    <a:pt x="521874" y="48476"/>
                  </a:lnTo>
                  <a:lnTo>
                    <a:pt x="497998" y="92535"/>
                  </a:lnTo>
                  <a:lnTo>
                    <a:pt x="460359" y="129855"/>
                  </a:lnTo>
                  <a:lnTo>
                    <a:pt x="410717" y="158115"/>
                  </a:lnTo>
                  <a:lnTo>
                    <a:pt x="362900" y="172755"/>
                  </a:lnTo>
                  <a:lnTo>
                    <a:pt x="313821" y="178120"/>
                  </a:lnTo>
                  <a:lnTo>
                    <a:pt x="265267" y="174670"/>
                  </a:lnTo>
                  <a:lnTo>
                    <a:pt x="219022" y="162864"/>
                  </a:lnTo>
                  <a:lnTo>
                    <a:pt x="176875" y="143163"/>
                  </a:lnTo>
                  <a:lnTo>
                    <a:pt x="140610" y="116027"/>
                  </a:lnTo>
                  <a:lnTo>
                    <a:pt x="112013" y="81915"/>
                  </a:lnTo>
                  <a:lnTo>
                    <a:pt x="142493" y="81915"/>
                  </a:lnTo>
                  <a:lnTo>
                    <a:pt x="51562" y="0"/>
                  </a:lnTo>
                  <a:lnTo>
                    <a:pt x="0" y="81915"/>
                  </a:lnTo>
                  <a:lnTo>
                    <a:pt x="32258" y="81915"/>
                  </a:lnTo>
                  <a:lnTo>
                    <a:pt x="53911" y="122777"/>
                  </a:lnTo>
                  <a:lnTo>
                    <a:pt x="83160" y="158975"/>
                  </a:lnTo>
                  <a:lnTo>
                    <a:pt x="119016" y="189916"/>
                  </a:lnTo>
                  <a:lnTo>
                    <a:pt x="160490" y="215011"/>
                  </a:lnTo>
                  <a:lnTo>
                    <a:pt x="206594" y="233667"/>
                  </a:lnTo>
                  <a:lnTo>
                    <a:pt x="256339" y="245294"/>
                  </a:lnTo>
                  <a:lnTo>
                    <a:pt x="308737" y="249301"/>
                  </a:lnTo>
                  <a:lnTo>
                    <a:pt x="361355" y="245283"/>
                  </a:lnTo>
                  <a:lnTo>
                    <a:pt x="410880" y="233702"/>
                  </a:lnTo>
                  <a:lnTo>
                    <a:pt x="456485" y="215260"/>
                  </a:lnTo>
                  <a:lnTo>
                    <a:pt x="497341" y="190662"/>
                  </a:lnTo>
                  <a:lnTo>
                    <a:pt x="532623" y="160614"/>
                  </a:lnTo>
                  <a:lnTo>
                    <a:pt x="561504" y="125819"/>
                  </a:lnTo>
                  <a:lnTo>
                    <a:pt x="583157" y="86982"/>
                  </a:lnTo>
                  <a:lnTo>
                    <a:pt x="596755" y="44807"/>
                  </a:lnTo>
                  <a:lnTo>
                    <a:pt x="601472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27449" y="2791968"/>
              <a:ext cx="601980" cy="249554"/>
            </a:xfrm>
            <a:custGeom>
              <a:avLst/>
              <a:gdLst/>
              <a:ahLst/>
              <a:cxnLst/>
              <a:rect l="l" t="t" r="r" b="b"/>
              <a:pathLst>
                <a:path w="601979" h="249555">
                  <a:moveTo>
                    <a:pt x="601472" y="0"/>
                  </a:moveTo>
                  <a:lnTo>
                    <a:pt x="596755" y="44807"/>
                  </a:lnTo>
                  <a:lnTo>
                    <a:pt x="583157" y="86982"/>
                  </a:lnTo>
                  <a:lnTo>
                    <a:pt x="561504" y="125819"/>
                  </a:lnTo>
                  <a:lnTo>
                    <a:pt x="532623" y="160614"/>
                  </a:lnTo>
                  <a:lnTo>
                    <a:pt x="497341" y="190662"/>
                  </a:lnTo>
                  <a:lnTo>
                    <a:pt x="456485" y="215260"/>
                  </a:lnTo>
                  <a:lnTo>
                    <a:pt x="410880" y="233702"/>
                  </a:lnTo>
                  <a:lnTo>
                    <a:pt x="361355" y="245283"/>
                  </a:lnTo>
                  <a:lnTo>
                    <a:pt x="308737" y="249301"/>
                  </a:lnTo>
                  <a:lnTo>
                    <a:pt x="256339" y="245294"/>
                  </a:lnTo>
                  <a:lnTo>
                    <a:pt x="206594" y="233667"/>
                  </a:lnTo>
                  <a:lnTo>
                    <a:pt x="160490" y="215011"/>
                  </a:lnTo>
                  <a:lnTo>
                    <a:pt x="119016" y="189916"/>
                  </a:lnTo>
                  <a:lnTo>
                    <a:pt x="83160" y="158975"/>
                  </a:lnTo>
                  <a:lnTo>
                    <a:pt x="53911" y="122777"/>
                  </a:lnTo>
                  <a:lnTo>
                    <a:pt x="32258" y="81915"/>
                  </a:lnTo>
                  <a:lnTo>
                    <a:pt x="0" y="81915"/>
                  </a:lnTo>
                  <a:lnTo>
                    <a:pt x="51562" y="0"/>
                  </a:lnTo>
                  <a:lnTo>
                    <a:pt x="142493" y="81915"/>
                  </a:lnTo>
                  <a:lnTo>
                    <a:pt x="112013" y="81915"/>
                  </a:lnTo>
                  <a:lnTo>
                    <a:pt x="140610" y="116027"/>
                  </a:lnTo>
                  <a:lnTo>
                    <a:pt x="176875" y="143163"/>
                  </a:lnTo>
                  <a:lnTo>
                    <a:pt x="219022" y="162864"/>
                  </a:lnTo>
                  <a:lnTo>
                    <a:pt x="265267" y="174670"/>
                  </a:lnTo>
                  <a:lnTo>
                    <a:pt x="313821" y="178120"/>
                  </a:lnTo>
                  <a:lnTo>
                    <a:pt x="362900" y="172755"/>
                  </a:lnTo>
                  <a:lnTo>
                    <a:pt x="410717" y="158115"/>
                  </a:lnTo>
                  <a:lnTo>
                    <a:pt x="460359" y="129855"/>
                  </a:lnTo>
                  <a:lnTo>
                    <a:pt x="497998" y="92535"/>
                  </a:lnTo>
                  <a:lnTo>
                    <a:pt x="521874" y="48476"/>
                  </a:lnTo>
                  <a:lnTo>
                    <a:pt x="530225" y="0"/>
                  </a:lnTo>
                  <a:lnTo>
                    <a:pt x="601472" y="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07892" y="981455"/>
              <a:ext cx="1728470" cy="360045"/>
            </a:xfrm>
            <a:custGeom>
              <a:avLst/>
              <a:gdLst/>
              <a:ahLst/>
              <a:cxnLst/>
              <a:rect l="l" t="t" r="r" b="b"/>
              <a:pathLst>
                <a:path w="1728470" h="360044">
                  <a:moveTo>
                    <a:pt x="1548384" y="0"/>
                  </a:moveTo>
                  <a:lnTo>
                    <a:pt x="1548384" y="89916"/>
                  </a:lnTo>
                  <a:lnTo>
                    <a:pt x="179832" y="89916"/>
                  </a:lnTo>
                  <a:lnTo>
                    <a:pt x="179832" y="0"/>
                  </a:lnTo>
                  <a:lnTo>
                    <a:pt x="0" y="179832"/>
                  </a:lnTo>
                  <a:lnTo>
                    <a:pt x="179832" y="359664"/>
                  </a:lnTo>
                  <a:lnTo>
                    <a:pt x="179832" y="269748"/>
                  </a:lnTo>
                  <a:lnTo>
                    <a:pt x="1548384" y="269748"/>
                  </a:lnTo>
                  <a:lnTo>
                    <a:pt x="1548384" y="359664"/>
                  </a:lnTo>
                  <a:lnTo>
                    <a:pt x="1728216" y="179832"/>
                  </a:lnTo>
                  <a:lnTo>
                    <a:pt x="1548384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07892" y="981455"/>
              <a:ext cx="1728470" cy="360045"/>
            </a:xfrm>
            <a:custGeom>
              <a:avLst/>
              <a:gdLst/>
              <a:ahLst/>
              <a:cxnLst/>
              <a:rect l="l" t="t" r="r" b="b"/>
              <a:pathLst>
                <a:path w="1728470" h="360044">
                  <a:moveTo>
                    <a:pt x="0" y="179832"/>
                  </a:moveTo>
                  <a:lnTo>
                    <a:pt x="179832" y="0"/>
                  </a:lnTo>
                  <a:lnTo>
                    <a:pt x="179832" y="89916"/>
                  </a:lnTo>
                  <a:lnTo>
                    <a:pt x="1548384" y="89916"/>
                  </a:lnTo>
                  <a:lnTo>
                    <a:pt x="1548384" y="0"/>
                  </a:lnTo>
                  <a:lnTo>
                    <a:pt x="1728216" y="179832"/>
                  </a:lnTo>
                  <a:lnTo>
                    <a:pt x="1548384" y="359664"/>
                  </a:lnTo>
                  <a:lnTo>
                    <a:pt x="1548384" y="269748"/>
                  </a:lnTo>
                  <a:lnTo>
                    <a:pt x="179832" y="269748"/>
                  </a:lnTo>
                  <a:lnTo>
                    <a:pt x="179832" y="359664"/>
                  </a:lnTo>
                  <a:lnTo>
                    <a:pt x="0" y="179832"/>
                  </a:lnTo>
                  <a:close/>
                </a:path>
              </a:pathLst>
            </a:custGeom>
            <a:ln w="15240">
              <a:solidFill>
                <a:srgbClr val="1C2B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07892" y="4005072"/>
              <a:ext cx="1728470" cy="360045"/>
            </a:xfrm>
            <a:custGeom>
              <a:avLst/>
              <a:gdLst/>
              <a:ahLst/>
              <a:cxnLst/>
              <a:rect l="l" t="t" r="r" b="b"/>
              <a:pathLst>
                <a:path w="1728470" h="360045">
                  <a:moveTo>
                    <a:pt x="1548384" y="0"/>
                  </a:moveTo>
                  <a:lnTo>
                    <a:pt x="1548384" y="89915"/>
                  </a:lnTo>
                  <a:lnTo>
                    <a:pt x="179832" y="89915"/>
                  </a:lnTo>
                  <a:lnTo>
                    <a:pt x="179832" y="0"/>
                  </a:lnTo>
                  <a:lnTo>
                    <a:pt x="0" y="179831"/>
                  </a:lnTo>
                  <a:lnTo>
                    <a:pt x="179832" y="359663"/>
                  </a:lnTo>
                  <a:lnTo>
                    <a:pt x="179832" y="269747"/>
                  </a:lnTo>
                  <a:lnTo>
                    <a:pt x="1548384" y="269747"/>
                  </a:lnTo>
                  <a:lnTo>
                    <a:pt x="1548384" y="359663"/>
                  </a:lnTo>
                  <a:lnTo>
                    <a:pt x="1728216" y="179831"/>
                  </a:lnTo>
                  <a:lnTo>
                    <a:pt x="1548384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07892" y="4005072"/>
              <a:ext cx="1728470" cy="360045"/>
            </a:xfrm>
            <a:custGeom>
              <a:avLst/>
              <a:gdLst/>
              <a:ahLst/>
              <a:cxnLst/>
              <a:rect l="l" t="t" r="r" b="b"/>
              <a:pathLst>
                <a:path w="1728470" h="360045">
                  <a:moveTo>
                    <a:pt x="0" y="179831"/>
                  </a:moveTo>
                  <a:lnTo>
                    <a:pt x="179832" y="0"/>
                  </a:lnTo>
                  <a:lnTo>
                    <a:pt x="179832" y="89915"/>
                  </a:lnTo>
                  <a:lnTo>
                    <a:pt x="1548384" y="89915"/>
                  </a:lnTo>
                  <a:lnTo>
                    <a:pt x="1548384" y="0"/>
                  </a:lnTo>
                  <a:lnTo>
                    <a:pt x="1728216" y="179831"/>
                  </a:lnTo>
                  <a:lnTo>
                    <a:pt x="1548384" y="359663"/>
                  </a:lnTo>
                  <a:lnTo>
                    <a:pt x="1548384" y="269747"/>
                  </a:lnTo>
                  <a:lnTo>
                    <a:pt x="179832" y="269747"/>
                  </a:lnTo>
                  <a:lnTo>
                    <a:pt x="179832" y="359663"/>
                  </a:lnTo>
                  <a:lnTo>
                    <a:pt x="0" y="179831"/>
                  </a:lnTo>
                  <a:close/>
                </a:path>
              </a:pathLst>
            </a:custGeom>
            <a:ln w="15240">
              <a:solidFill>
                <a:srgbClr val="1C2B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87880" y="2133599"/>
              <a:ext cx="360045" cy="1330960"/>
            </a:xfrm>
            <a:custGeom>
              <a:avLst/>
              <a:gdLst/>
              <a:ahLst/>
              <a:cxnLst/>
              <a:rect l="l" t="t" r="r" b="b"/>
              <a:pathLst>
                <a:path w="360044" h="1330960">
                  <a:moveTo>
                    <a:pt x="269747" y="0"/>
                  </a:moveTo>
                  <a:lnTo>
                    <a:pt x="89915" y="0"/>
                  </a:lnTo>
                  <a:lnTo>
                    <a:pt x="89915" y="1150620"/>
                  </a:lnTo>
                  <a:lnTo>
                    <a:pt x="0" y="1150620"/>
                  </a:lnTo>
                  <a:lnTo>
                    <a:pt x="179831" y="1330452"/>
                  </a:lnTo>
                  <a:lnTo>
                    <a:pt x="359663" y="1150620"/>
                  </a:lnTo>
                  <a:lnTo>
                    <a:pt x="269747" y="1150620"/>
                  </a:lnTo>
                  <a:lnTo>
                    <a:pt x="269747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87880" y="2133599"/>
              <a:ext cx="360045" cy="1330960"/>
            </a:xfrm>
            <a:custGeom>
              <a:avLst/>
              <a:gdLst/>
              <a:ahLst/>
              <a:cxnLst/>
              <a:rect l="l" t="t" r="r" b="b"/>
              <a:pathLst>
                <a:path w="360044" h="1330960">
                  <a:moveTo>
                    <a:pt x="0" y="1150620"/>
                  </a:moveTo>
                  <a:lnTo>
                    <a:pt x="89915" y="1150620"/>
                  </a:lnTo>
                  <a:lnTo>
                    <a:pt x="89915" y="0"/>
                  </a:lnTo>
                  <a:lnTo>
                    <a:pt x="269747" y="0"/>
                  </a:lnTo>
                  <a:lnTo>
                    <a:pt x="269747" y="1150620"/>
                  </a:lnTo>
                  <a:lnTo>
                    <a:pt x="359663" y="1150620"/>
                  </a:lnTo>
                  <a:lnTo>
                    <a:pt x="179831" y="1330452"/>
                  </a:lnTo>
                  <a:lnTo>
                    <a:pt x="0" y="1150620"/>
                  </a:lnTo>
                  <a:close/>
                </a:path>
              </a:pathLst>
            </a:custGeom>
            <a:ln w="15240">
              <a:solidFill>
                <a:srgbClr val="1C2B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516624" y="2133599"/>
              <a:ext cx="360045" cy="1338580"/>
            </a:xfrm>
            <a:custGeom>
              <a:avLst/>
              <a:gdLst/>
              <a:ahLst/>
              <a:cxnLst/>
              <a:rect l="l" t="t" r="r" b="b"/>
              <a:pathLst>
                <a:path w="360045" h="1338579">
                  <a:moveTo>
                    <a:pt x="269748" y="0"/>
                  </a:moveTo>
                  <a:lnTo>
                    <a:pt x="89916" y="0"/>
                  </a:lnTo>
                  <a:lnTo>
                    <a:pt x="89916" y="1158239"/>
                  </a:lnTo>
                  <a:lnTo>
                    <a:pt x="0" y="1158239"/>
                  </a:lnTo>
                  <a:lnTo>
                    <a:pt x="179831" y="1338072"/>
                  </a:lnTo>
                  <a:lnTo>
                    <a:pt x="359664" y="1158239"/>
                  </a:lnTo>
                  <a:lnTo>
                    <a:pt x="269748" y="1158239"/>
                  </a:lnTo>
                  <a:lnTo>
                    <a:pt x="269748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516624" y="2133599"/>
              <a:ext cx="360045" cy="1338580"/>
            </a:xfrm>
            <a:custGeom>
              <a:avLst/>
              <a:gdLst/>
              <a:ahLst/>
              <a:cxnLst/>
              <a:rect l="l" t="t" r="r" b="b"/>
              <a:pathLst>
                <a:path w="360045" h="1338579">
                  <a:moveTo>
                    <a:pt x="0" y="1158239"/>
                  </a:moveTo>
                  <a:lnTo>
                    <a:pt x="89916" y="1158239"/>
                  </a:lnTo>
                  <a:lnTo>
                    <a:pt x="89916" y="0"/>
                  </a:lnTo>
                  <a:lnTo>
                    <a:pt x="269748" y="0"/>
                  </a:lnTo>
                  <a:lnTo>
                    <a:pt x="269748" y="1158239"/>
                  </a:lnTo>
                  <a:lnTo>
                    <a:pt x="359664" y="1158239"/>
                  </a:lnTo>
                  <a:lnTo>
                    <a:pt x="179831" y="1338072"/>
                  </a:lnTo>
                  <a:lnTo>
                    <a:pt x="0" y="1158239"/>
                  </a:lnTo>
                  <a:close/>
                </a:path>
              </a:pathLst>
            </a:custGeom>
            <a:ln w="15240">
              <a:solidFill>
                <a:srgbClr val="1C2B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45763" y="2407919"/>
              <a:ext cx="2137410" cy="896874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3460241" y="1741423"/>
            <a:ext cx="2153285" cy="204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00"/>
                </a:solidFill>
                <a:latin typeface="Trebuchet MS"/>
                <a:cs typeface="Trebuchet MS"/>
              </a:rPr>
              <a:t>ЦІНА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Trebuchet MS"/>
              <a:cs typeface="Trebuchet MS"/>
            </a:endParaRPr>
          </a:p>
          <a:p>
            <a:pPr marL="237490">
              <a:lnSpc>
                <a:spcPct val="100000"/>
              </a:lnSpc>
            </a:pPr>
            <a:r>
              <a:rPr sz="3200" spc="-5" dirty="0">
                <a:solidFill>
                  <a:srgbClr val="F04123"/>
                </a:solidFill>
                <a:latin typeface="Arial Black"/>
                <a:cs typeface="Arial Black"/>
              </a:rPr>
              <a:t>РИНОК</a:t>
            </a:r>
            <a:endParaRPr sz="320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3195"/>
              </a:spcBef>
            </a:pPr>
            <a:r>
              <a:rPr sz="2400" b="1" spc="-5" dirty="0">
                <a:solidFill>
                  <a:srgbClr val="FFFF00"/>
                </a:solidFill>
                <a:latin typeface="Trebuchet MS"/>
                <a:cs typeface="Trebuchet MS"/>
              </a:rPr>
              <a:t>ЦІНА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527" y="556259"/>
              <a:ext cx="5049774" cy="6606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576" y="0"/>
              <a:ext cx="5042154" cy="10264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3979" y="556259"/>
              <a:ext cx="3495294" cy="6606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8552" y="0"/>
              <a:ext cx="3486150" cy="102641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1344" y="43434"/>
            <a:ext cx="7228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Специфіка ринку</a:t>
            </a:r>
            <a:r>
              <a:rPr sz="4000" spc="-15" dirty="0"/>
              <a:t> </a:t>
            </a:r>
            <a:r>
              <a:rPr sz="4000" spc="-10" dirty="0"/>
              <a:t>мед.послуг</a:t>
            </a:r>
            <a:endParaRPr sz="4000"/>
          </a:p>
        </p:txBody>
      </p:sp>
      <p:grpSp>
        <p:nvGrpSpPr>
          <p:cNvPr id="8" name="object 8"/>
          <p:cNvGrpSpPr/>
          <p:nvPr/>
        </p:nvGrpSpPr>
        <p:grpSpPr>
          <a:xfrm>
            <a:off x="135636" y="740651"/>
            <a:ext cx="8680450" cy="6115685"/>
            <a:chOff x="135636" y="740651"/>
            <a:chExt cx="8680450" cy="611568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636" y="746760"/>
              <a:ext cx="662190" cy="9105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612" y="740651"/>
              <a:ext cx="8090154" cy="6347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636" y="1498079"/>
              <a:ext cx="662190" cy="9106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5612" y="1453895"/>
              <a:ext cx="8090154" cy="7505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5636" y="2250935"/>
              <a:ext cx="662190" cy="9090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5612" y="2244852"/>
              <a:ext cx="8090154" cy="6332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636" y="3002267"/>
              <a:ext cx="662190" cy="9106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5612" y="2958083"/>
              <a:ext cx="8109966" cy="75056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636" y="3753611"/>
              <a:ext cx="662190" cy="9105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5612" y="3709416"/>
              <a:ext cx="8090154" cy="75056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5636" y="4504944"/>
              <a:ext cx="662190" cy="91059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5612" y="4498835"/>
              <a:ext cx="8090154" cy="63475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636" y="5257800"/>
              <a:ext cx="662190" cy="9090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5612" y="5251703"/>
              <a:ext cx="8090154" cy="63323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5636" y="6009135"/>
              <a:ext cx="662190" cy="84658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5612" y="6003035"/>
              <a:ext cx="8090154" cy="633221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864819" y="872439"/>
            <a:ext cx="7733030" cy="554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Складна</a:t>
            </a:r>
            <a:r>
              <a:rPr sz="1700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структура 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попиту</a:t>
            </a:r>
            <a:r>
              <a:rPr sz="1700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на 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послуги</a:t>
            </a:r>
            <a:r>
              <a:rPr sz="1700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5" dirty="0">
                <a:solidFill>
                  <a:srgbClr val="FF0000"/>
                </a:solidFill>
                <a:latin typeface="Trebuchet MS"/>
                <a:cs typeface="Trebuchet MS"/>
              </a:rPr>
              <a:t>ОЗ,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 динаміка</a:t>
            </a:r>
            <a:r>
              <a:rPr sz="1700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0000"/>
                </a:solidFill>
                <a:latin typeface="Trebuchet MS"/>
                <a:cs typeface="Trebuchet MS"/>
              </a:rPr>
              <a:t>попиту</a:t>
            </a:r>
            <a:r>
              <a:rPr sz="17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0000"/>
                </a:solidFill>
                <a:latin typeface="Trebuchet MS"/>
                <a:cs typeface="Trebuchet MS"/>
              </a:rPr>
              <a:t>(сезонність)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2800">
              <a:latin typeface="Trebuchet MS"/>
              <a:cs typeface="Trebuchet MS"/>
            </a:endParaRPr>
          </a:p>
          <a:p>
            <a:pPr marL="184785" marR="42545" indent="-172720">
              <a:lnSpc>
                <a:spcPts val="178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700" spc="-5" dirty="0">
                <a:latin typeface="Trebuchet MS"/>
                <a:cs typeface="Trebuchet MS"/>
              </a:rPr>
              <a:t>Територіальна сегментація ринку (залежить від структури захворюваності </a:t>
            </a:r>
            <a:r>
              <a:rPr sz="1700" spc="-50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населення</a:t>
            </a:r>
            <a:r>
              <a:rPr sz="1700" spc="-3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даного</a:t>
            </a:r>
            <a:r>
              <a:rPr sz="1700" spc="-1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регіону)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550">
              <a:latin typeface="Trebuchet MS"/>
              <a:cs typeface="Trebuchet MS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700" dirty="0">
                <a:latin typeface="Trebuchet MS"/>
                <a:cs typeface="Trebuchet MS"/>
              </a:rPr>
              <a:t>Висока</a:t>
            </a:r>
            <a:r>
              <a:rPr sz="1700" spc="-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мінливість</a:t>
            </a:r>
            <a:r>
              <a:rPr sz="170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ринкової</a:t>
            </a:r>
            <a:r>
              <a:rPr sz="1700" spc="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кон'юнктури (залежність</a:t>
            </a:r>
            <a:r>
              <a:rPr sz="1700" spc="-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від</a:t>
            </a:r>
            <a:r>
              <a:rPr sz="1700" spc="2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епід.ситуації)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2550">
              <a:latin typeface="Trebuchet MS"/>
              <a:cs typeface="Trebuchet MS"/>
            </a:endParaRPr>
          </a:p>
          <a:p>
            <a:pPr marL="184785" indent="-172720">
              <a:lnSpc>
                <a:spcPts val="1910"/>
              </a:lnSpc>
              <a:buChar char="•"/>
              <a:tabLst>
                <a:tab pos="185420" algn="l"/>
              </a:tabLst>
            </a:pPr>
            <a:r>
              <a:rPr sz="1700" spc="-5" dirty="0">
                <a:latin typeface="Trebuchet MS"/>
                <a:cs typeface="Trebuchet MS"/>
              </a:rPr>
              <a:t>Особливості</a:t>
            </a:r>
            <a:r>
              <a:rPr sz="1700" spc="-2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надання</a:t>
            </a:r>
            <a:r>
              <a:rPr sz="1700" dirty="0">
                <a:latin typeface="Trebuchet MS"/>
                <a:cs typeface="Trebuchet MS"/>
              </a:rPr>
              <a:t> мед.</a:t>
            </a:r>
            <a:r>
              <a:rPr sz="1700" spc="-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послуги,</a:t>
            </a:r>
            <a:r>
              <a:rPr sz="1700" spc="-3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обумовлені</a:t>
            </a:r>
            <a:r>
              <a:rPr sz="1700" spc="-1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особистим</a:t>
            </a:r>
            <a:r>
              <a:rPr sz="1700" spc="-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контактом</a:t>
            </a:r>
            <a:r>
              <a:rPr sz="1700" spc="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мед.</a:t>
            </a:r>
            <a:endParaRPr sz="1700">
              <a:latin typeface="Trebuchet MS"/>
              <a:cs typeface="Trebuchet MS"/>
            </a:endParaRPr>
          </a:p>
          <a:p>
            <a:pPr marL="184785">
              <a:lnSpc>
                <a:spcPts val="1910"/>
              </a:lnSpc>
            </a:pPr>
            <a:r>
              <a:rPr sz="1700" spc="-5" dirty="0">
                <a:latin typeface="Trebuchet MS"/>
                <a:cs typeface="Trebuchet MS"/>
              </a:rPr>
              <a:t>працівника</a:t>
            </a:r>
            <a:r>
              <a:rPr sz="1700" spc="-3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і</a:t>
            </a:r>
            <a:r>
              <a:rPr sz="1700" spc="-3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пацієнта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Trebuchet MS"/>
              <a:cs typeface="Trebuchet MS"/>
            </a:endParaRPr>
          </a:p>
          <a:p>
            <a:pPr marL="184785" marR="304165" indent="-172720">
              <a:lnSpc>
                <a:spcPts val="1780"/>
              </a:lnSpc>
              <a:buChar char="•"/>
              <a:tabLst>
                <a:tab pos="185420" algn="l"/>
              </a:tabLst>
            </a:pPr>
            <a:r>
              <a:rPr sz="1700" dirty="0">
                <a:latin typeface="Trebuchet MS"/>
                <a:cs typeface="Trebuchet MS"/>
              </a:rPr>
              <a:t>Складність</a:t>
            </a:r>
            <a:r>
              <a:rPr sz="1700" spc="-1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оцінки</a:t>
            </a:r>
            <a:r>
              <a:rPr sz="1700" spc="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ефективності результатів мед.</a:t>
            </a:r>
            <a:r>
              <a:rPr sz="1700" spc="-1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діяльності</a:t>
            </a:r>
            <a:r>
              <a:rPr sz="170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та</a:t>
            </a:r>
            <a:r>
              <a:rPr sz="1700" spc="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вартості </a:t>
            </a:r>
            <a:r>
              <a:rPr sz="1700" spc="-50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послуг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550">
              <a:latin typeface="Trebuchet MS"/>
              <a:cs typeface="Trebuchet MS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700" spc="-5" dirty="0">
                <a:latin typeface="Trebuchet MS"/>
                <a:cs typeface="Trebuchet MS"/>
              </a:rPr>
              <a:t>«Асиметричність»</a:t>
            </a:r>
            <a:r>
              <a:rPr sz="1700" spc="-4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інформації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Trebuchet MS"/>
              <a:cs typeface="Trebuchet MS"/>
            </a:endParaRPr>
          </a:p>
          <a:p>
            <a:pPr marL="184785" indent="-172720">
              <a:lnSpc>
                <a:spcPct val="100000"/>
              </a:lnSpc>
              <a:spcBef>
                <a:spcPts val="1555"/>
              </a:spcBef>
              <a:buChar char="•"/>
              <a:tabLst>
                <a:tab pos="185420" algn="l"/>
              </a:tabLst>
            </a:pPr>
            <a:r>
              <a:rPr sz="1700" dirty="0">
                <a:latin typeface="Trebuchet MS"/>
                <a:cs typeface="Trebuchet MS"/>
              </a:rPr>
              <a:t>Вплив</a:t>
            </a:r>
            <a:r>
              <a:rPr sz="1700" spc="-3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лікаря</a:t>
            </a:r>
            <a:r>
              <a:rPr sz="1700" spc="-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на</a:t>
            </a:r>
            <a:r>
              <a:rPr sz="1700" spc="-1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попит</a:t>
            </a:r>
            <a:r>
              <a:rPr sz="1700" spc="-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і </a:t>
            </a:r>
            <a:r>
              <a:rPr sz="1700" spc="-5" dirty="0">
                <a:latin typeface="Trebuchet MS"/>
                <a:cs typeface="Trebuchet MS"/>
              </a:rPr>
              <a:t>пропозицію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Trebuchet MS"/>
              <a:cs typeface="Trebuchet MS"/>
            </a:endParaRPr>
          </a:p>
          <a:p>
            <a:pPr marL="184785" indent="-172720">
              <a:lnSpc>
                <a:spcPct val="100000"/>
              </a:lnSpc>
              <a:spcBef>
                <a:spcPts val="1555"/>
              </a:spcBef>
              <a:buChar char="•"/>
              <a:tabLst>
                <a:tab pos="185420" algn="l"/>
              </a:tabLst>
            </a:pPr>
            <a:r>
              <a:rPr sz="1700" spc="-5" dirty="0">
                <a:latin typeface="Trebuchet MS"/>
                <a:cs typeface="Trebuchet MS"/>
              </a:rPr>
              <a:t>Нераціональна</a:t>
            </a:r>
            <a:r>
              <a:rPr sz="1700" spc="-1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споживацька</a:t>
            </a:r>
            <a:r>
              <a:rPr sz="1700" spc="-25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поведінка</a:t>
            </a:r>
            <a:r>
              <a:rPr sz="1700" dirty="0">
                <a:latin typeface="Trebuchet MS"/>
                <a:cs typeface="Trebuchet MS"/>
              </a:rPr>
              <a:t> </a:t>
            </a:r>
            <a:r>
              <a:rPr sz="1700" spc="-5" dirty="0">
                <a:latin typeface="Trebuchet MS"/>
                <a:cs typeface="Trebuchet MS"/>
              </a:rPr>
              <a:t>пацієнта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4372" y="624852"/>
              <a:ext cx="2541270" cy="31012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8689" y="325120"/>
              <a:ext cx="2534412" cy="3780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0515" y="624852"/>
              <a:ext cx="3597401" cy="2232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5341" y="412115"/>
              <a:ext cx="3590671" cy="3003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4332" y="1112507"/>
              <a:ext cx="6617970" cy="2979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9539" y="825246"/>
              <a:ext cx="6611111" cy="3749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92023" y="1653032"/>
            <a:ext cx="8097520" cy="4495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830" indent="-405765">
              <a:lnSpc>
                <a:spcPct val="100000"/>
              </a:lnSpc>
              <a:spcBef>
                <a:spcPts val="100"/>
              </a:spcBef>
              <a:buClr>
                <a:srgbClr val="C3250C"/>
              </a:buClr>
              <a:buSzPct val="129166"/>
              <a:buFont typeface="Wingdings"/>
              <a:buChar char=""/>
              <a:tabLst>
                <a:tab pos="418465" algn="l"/>
              </a:tabLst>
            </a:pP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Соціальна</a:t>
            </a:r>
            <a:r>
              <a:rPr sz="2400" spc="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значущість охорони</a:t>
            </a:r>
            <a:r>
              <a:rPr sz="2400" spc="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rebuchet MS"/>
                <a:cs typeface="Trebuchet MS"/>
              </a:rPr>
              <a:t>здоров'я</a:t>
            </a:r>
            <a:endParaRPr sz="2400">
              <a:latin typeface="Trebuchet MS"/>
              <a:cs typeface="Trebuchet MS"/>
            </a:endParaRPr>
          </a:p>
          <a:p>
            <a:pPr marL="194945" marR="227965" indent="-182880">
              <a:lnSpc>
                <a:spcPct val="100000"/>
              </a:lnSpc>
              <a:spcBef>
                <a:spcPts val="875"/>
              </a:spcBef>
              <a:buClr>
                <a:srgbClr val="C3250C"/>
              </a:buClr>
              <a:buSzPct val="129166"/>
              <a:buFont typeface="Wingdings"/>
              <a:buChar char=""/>
              <a:tabLst>
                <a:tab pos="418465" algn="l"/>
              </a:tabLst>
            </a:pP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Пріоритетність</a:t>
            </a:r>
            <a:r>
              <a:rPr sz="2400" spc="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медичної</a:t>
            </a:r>
            <a:r>
              <a:rPr sz="2400" spc="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та</a:t>
            </a:r>
            <a:r>
              <a:rPr sz="2400" spc="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соціальної</a:t>
            </a:r>
            <a:r>
              <a:rPr sz="24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rebuchet MS"/>
                <a:cs typeface="Trebuchet MS"/>
              </a:rPr>
              <a:t>ефективності </a:t>
            </a:r>
            <a:r>
              <a:rPr sz="2400" spc="-7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відносно</a:t>
            </a:r>
            <a:r>
              <a:rPr sz="2400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rebuchet MS"/>
                <a:cs typeface="Trebuchet MS"/>
              </a:rPr>
              <a:t>економічної</a:t>
            </a:r>
            <a:endParaRPr sz="2400">
              <a:latin typeface="Trebuchet MS"/>
              <a:cs typeface="Trebuchet MS"/>
            </a:endParaRPr>
          </a:p>
          <a:p>
            <a:pPr marL="194945" marR="1020444" indent="-182880">
              <a:lnSpc>
                <a:spcPct val="100000"/>
              </a:lnSpc>
              <a:spcBef>
                <a:spcPts val="880"/>
              </a:spcBef>
              <a:buClr>
                <a:srgbClr val="C3250C"/>
              </a:buClr>
              <a:buSzPct val="129166"/>
              <a:buFont typeface="Wingdings"/>
              <a:buChar char=""/>
              <a:tabLst>
                <a:tab pos="418465" algn="l"/>
              </a:tabLst>
            </a:pPr>
            <a:r>
              <a:rPr sz="2400" dirty="0">
                <a:solidFill>
                  <a:srgbClr val="FF0000"/>
                </a:solidFill>
                <a:latin typeface="Trebuchet MS"/>
                <a:cs typeface="Trebuchet MS"/>
              </a:rPr>
              <a:t>Значне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 превалювання</a:t>
            </a:r>
            <a:r>
              <a:rPr sz="2400" spc="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держ.</a:t>
            </a:r>
            <a:r>
              <a:rPr sz="2400" spc="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rebuchet MS"/>
                <a:cs typeface="Trebuchet MS"/>
              </a:rPr>
              <a:t>сектора</a:t>
            </a:r>
            <a:r>
              <a:rPr sz="2400" spc="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0000"/>
                </a:solidFill>
                <a:latin typeface="Trebuchet MS"/>
                <a:cs typeface="Trebuchet MS"/>
              </a:rPr>
              <a:t>в </a:t>
            </a:r>
            <a:r>
              <a:rPr sz="2400" spc="-10" dirty="0">
                <a:solidFill>
                  <a:srgbClr val="FF0000"/>
                </a:solidFill>
                <a:latin typeface="Trebuchet MS"/>
                <a:cs typeface="Trebuchet MS"/>
              </a:rPr>
              <a:t>охороні </a:t>
            </a:r>
            <a:r>
              <a:rPr sz="2400" spc="-7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rebuchet MS"/>
                <a:cs typeface="Trebuchet MS"/>
              </a:rPr>
              <a:t>здоров'я</a:t>
            </a:r>
            <a:endParaRPr sz="2400">
              <a:latin typeface="Trebuchet MS"/>
              <a:cs typeface="Trebuchet MS"/>
            </a:endParaRPr>
          </a:p>
          <a:p>
            <a:pPr marL="194945" marR="5080" indent="-182880">
              <a:lnSpc>
                <a:spcPct val="100000"/>
              </a:lnSpc>
              <a:spcBef>
                <a:spcPts val="875"/>
              </a:spcBef>
              <a:buClr>
                <a:srgbClr val="C3250C"/>
              </a:buClr>
              <a:buSzPct val="129166"/>
              <a:buFont typeface="Wingdings"/>
              <a:buChar char=""/>
              <a:tabLst>
                <a:tab pos="418465" algn="l"/>
              </a:tabLst>
            </a:pP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Наявність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природних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монополістів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(деякі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види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мед.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допомоги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надаються тільки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державних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і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комунальних </a:t>
            </a:r>
            <a:r>
              <a:rPr sz="2400" spc="-7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ЛПЗ)</a:t>
            </a:r>
            <a:endParaRPr sz="2400">
              <a:latin typeface="Trebuchet MS"/>
              <a:cs typeface="Trebuchet MS"/>
            </a:endParaRPr>
          </a:p>
          <a:p>
            <a:pPr marL="194945" marR="1049655" indent="-182880">
              <a:lnSpc>
                <a:spcPct val="100000"/>
              </a:lnSpc>
              <a:spcBef>
                <a:spcPts val="880"/>
              </a:spcBef>
              <a:buClr>
                <a:srgbClr val="C3250C"/>
              </a:buClr>
              <a:buSzPct val="129166"/>
              <a:buFont typeface="Wingdings"/>
              <a:buChar char=""/>
              <a:tabLst>
                <a:tab pos="418465" algn="l"/>
              </a:tabLst>
            </a:pP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Необхідність єдиних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підходів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до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забезпечення </a:t>
            </a:r>
            <a:r>
              <a:rPr sz="2400" spc="-7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контролю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якості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мед.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допомоги,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що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надається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організаціями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різних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форм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власності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1459" y="188976"/>
            <a:ext cx="1575816" cy="12862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2116" y="353555"/>
              <a:ext cx="589026" cy="3985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3639" y="0"/>
              <a:ext cx="584454" cy="6408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3472" y="353555"/>
              <a:ext cx="1056894" cy="3985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4995" y="0"/>
              <a:ext cx="1052321" cy="64084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1171" y="353555"/>
              <a:ext cx="1797557" cy="3985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4220" y="0"/>
              <a:ext cx="1791462" cy="6408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0976" y="353555"/>
              <a:ext cx="1841753" cy="3985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64023" y="0"/>
              <a:ext cx="1835657" cy="6408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99632" y="353555"/>
              <a:ext cx="483857" cy="39396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32075" y="40385"/>
            <a:ext cx="3881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</a:rPr>
              <a:t>Види</a:t>
            </a:r>
            <a:r>
              <a:rPr spc="-2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медичної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допомоги: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-7620" y="403859"/>
            <a:ext cx="9051290" cy="1554480"/>
            <a:chOff x="-7620" y="403859"/>
            <a:chExt cx="9051290" cy="1554480"/>
          </a:xfrm>
        </p:grpSpPr>
        <p:sp>
          <p:nvSpPr>
            <p:cNvPr id="14" name="object 14"/>
            <p:cNvSpPr/>
            <p:nvPr/>
          </p:nvSpPr>
          <p:spPr>
            <a:xfrm>
              <a:off x="0" y="603503"/>
              <a:ext cx="9036050" cy="757555"/>
            </a:xfrm>
            <a:custGeom>
              <a:avLst/>
              <a:gdLst/>
              <a:ahLst/>
              <a:cxnLst/>
              <a:rect l="l" t="t" r="r" b="b"/>
              <a:pathLst>
                <a:path w="9036050" h="757555">
                  <a:moveTo>
                    <a:pt x="9035796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9035796" y="757427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603503"/>
              <a:ext cx="9036050" cy="757555"/>
            </a:xfrm>
            <a:custGeom>
              <a:avLst/>
              <a:gdLst/>
              <a:ahLst/>
              <a:cxnLst/>
              <a:rect l="l" t="t" r="r" b="b"/>
              <a:pathLst>
                <a:path w="9036050" h="757555">
                  <a:moveTo>
                    <a:pt x="0" y="757427"/>
                  </a:moveTo>
                  <a:lnTo>
                    <a:pt x="9035796" y="757427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1103" y="411479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40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1103" y="411479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40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1623059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9035796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9035796" y="327660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1623059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0" y="327660"/>
                  </a:moveTo>
                  <a:lnTo>
                    <a:pt x="9035796" y="327660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1103" y="1431035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39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39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1103" y="1431035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39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39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8644" y="465836"/>
            <a:ext cx="7291705" cy="1259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швидка</a:t>
            </a:r>
            <a:r>
              <a:rPr sz="1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невідкладна</a:t>
            </a:r>
            <a:endParaRPr sz="1400">
              <a:latin typeface="Trebuchet MS"/>
              <a:cs typeface="Trebuchet MS"/>
            </a:endParaRPr>
          </a:p>
          <a:p>
            <a:pPr marL="127000" indent="-114300">
              <a:lnSpc>
                <a:spcPts val="1575"/>
              </a:lnSpc>
              <a:spcBef>
                <a:spcPts val="1180"/>
              </a:spcBef>
              <a:buChar char="•"/>
              <a:tabLst>
                <a:tab pos="127000" algn="l"/>
              </a:tabLst>
            </a:pPr>
            <a:r>
              <a:rPr sz="1400" spc="-5" dirty="0">
                <a:latin typeface="Trebuchet MS"/>
                <a:cs typeface="Trebuchet MS"/>
              </a:rPr>
              <a:t>на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догоспітальному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етапі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станціями (відділеннями)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швидкої</a:t>
            </a:r>
            <a:r>
              <a:rPr sz="1400" spc="-5" dirty="0">
                <a:latin typeface="Trebuchet MS"/>
                <a:cs typeface="Trebuchet MS"/>
              </a:rPr>
              <a:t> мед. </a:t>
            </a:r>
            <a:r>
              <a:rPr sz="1400" dirty="0">
                <a:latin typeface="Trebuchet MS"/>
                <a:cs typeface="Trebuchet MS"/>
              </a:rPr>
              <a:t>допомоги,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пунктами</a:t>
            </a:r>
            <a:endParaRPr sz="1400">
              <a:latin typeface="Trebuchet MS"/>
              <a:cs typeface="Trebuchet MS"/>
            </a:endParaRPr>
          </a:p>
          <a:p>
            <a:pPr marL="127000">
              <a:lnSpc>
                <a:spcPts val="1575"/>
              </a:lnSpc>
            </a:pPr>
            <a:r>
              <a:rPr sz="1400" spc="-5" dirty="0">
                <a:latin typeface="Trebuchet MS"/>
                <a:cs typeface="Trebuchet MS"/>
              </a:rPr>
              <a:t>невідкладної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медичної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та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допомоги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-5" dirty="0">
                <a:latin typeface="Trebuchet MS"/>
                <a:cs typeface="Trebuchet MS"/>
              </a:rPr>
              <a:t> стані,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що </a:t>
            </a:r>
            <a:r>
              <a:rPr sz="1400" spc="-5" dirty="0">
                <a:latin typeface="Trebuchet MS"/>
                <a:cs typeface="Trebuchet MS"/>
              </a:rPr>
              <a:t>загрожує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життю;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амбулаторно-поліклінічна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-7620" y="2013204"/>
            <a:ext cx="9051290" cy="2379345"/>
            <a:chOff x="-7620" y="2013204"/>
            <a:chExt cx="9051290" cy="2379345"/>
          </a:xfrm>
        </p:grpSpPr>
        <p:sp>
          <p:nvSpPr>
            <p:cNvPr id="24" name="object 24"/>
            <p:cNvSpPr/>
            <p:nvPr/>
          </p:nvSpPr>
          <p:spPr>
            <a:xfrm>
              <a:off x="0" y="2212848"/>
              <a:ext cx="9036050" cy="757555"/>
            </a:xfrm>
            <a:custGeom>
              <a:avLst/>
              <a:gdLst/>
              <a:ahLst/>
              <a:cxnLst/>
              <a:rect l="l" t="t" r="r" b="b"/>
              <a:pathLst>
                <a:path w="9036050" h="757555">
                  <a:moveTo>
                    <a:pt x="9035796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9035796" y="757427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0" y="2212848"/>
              <a:ext cx="9036050" cy="757555"/>
            </a:xfrm>
            <a:custGeom>
              <a:avLst/>
              <a:gdLst/>
              <a:ahLst/>
              <a:cxnLst/>
              <a:rect l="l" t="t" r="r" b="b"/>
              <a:pathLst>
                <a:path w="9036050" h="757555">
                  <a:moveTo>
                    <a:pt x="0" y="757427"/>
                  </a:moveTo>
                  <a:lnTo>
                    <a:pt x="9035796" y="757427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1103" y="2020824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39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39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1103" y="2020824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39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39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0" y="3232404"/>
              <a:ext cx="9036050" cy="562610"/>
            </a:xfrm>
            <a:custGeom>
              <a:avLst/>
              <a:gdLst/>
              <a:ahLst/>
              <a:cxnLst/>
              <a:rect l="l" t="t" r="r" b="b"/>
              <a:pathLst>
                <a:path w="9036050" h="562610">
                  <a:moveTo>
                    <a:pt x="9035796" y="0"/>
                  </a:moveTo>
                  <a:lnTo>
                    <a:pt x="0" y="0"/>
                  </a:lnTo>
                  <a:lnTo>
                    <a:pt x="0" y="562356"/>
                  </a:lnTo>
                  <a:lnTo>
                    <a:pt x="9035796" y="562356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0" y="3232404"/>
              <a:ext cx="9036050" cy="562610"/>
            </a:xfrm>
            <a:custGeom>
              <a:avLst/>
              <a:gdLst/>
              <a:ahLst/>
              <a:cxnLst/>
              <a:rect l="l" t="t" r="r" b="b"/>
              <a:pathLst>
                <a:path w="9036050" h="562610">
                  <a:moveTo>
                    <a:pt x="0" y="562356"/>
                  </a:moveTo>
                  <a:lnTo>
                    <a:pt x="9035796" y="562356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56235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1103" y="3040380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40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1103" y="3040380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40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4056888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9035796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9035796" y="327660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0" y="4056888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0" y="327660"/>
                  </a:moveTo>
                  <a:lnTo>
                    <a:pt x="9035796" y="327660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1103" y="3864864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40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1103" y="3864864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40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88644" y="2075433"/>
            <a:ext cx="6998970" cy="208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стаціонарна</a:t>
            </a:r>
            <a:endParaRPr sz="1400">
              <a:latin typeface="Trebuchet MS"/>
              <a:cs typeface="Trebuchet MS"/>
            </a:endParaRPr>
          </a:p>
          <a:p>
            <a:pPr marL="127000" marR="5080" indent="-114300">
              <a:lnSpc>
                <a:spcPts val="1460"/>
              </a:lnSpc>
              <a:spcBef>
                <a:spcPts val="1415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Trebuchet MS"/>
                <a:cs typeface="Trebuchet MS"/>
              </a:rPr>
              <a:t>у </a:t>
            </a:r>
            <a:r>
              <a:rPr sz="1400" spc="-5" dirty="0">
                <a:latin typeface="Trebuchet MS"/>
                <a:cs typeface="Trebuchet MS"/>
              </a:rPr>
              <a:t>разі гострого захворювання, </a:t>
            </a:r>
            <a:r>
              <a:rPr sz="1400" dirty="0">
                <a:latin typeface="Trebuchet MS"/>
                <a:cs typeface="Trebuchet MS"/>
              </a:rPr>
              <a:t>у невідкладних випадках </a:t>
            </a:r>
            <a:r>
              <a:rPr sz="1400" spc="-5" dirty="0">
                <a:latin typeface="Trebuchet MS"/>
                <a:cs typeface="Trebuchet MS"/>
              </a:rPr>
              <a:t>(коли </a:t>
            </a:r>
            <a:r>
              <a:rPr sz="1400" dirty="0">
                <a:latin typeface="Trebuchet MS"/>
                <a:cs typeface="Trebuchet MS"/>
              </a:rPr>
              <a:t>потрібне </a:t>
            </a:r>
            <a:r>
              <a:rPr sz="1400" spc="-5" dirty="0">
                <a:latin typeface="Trebuchet MS"/>
                <a:cs typeface="Trebuchet MS"/>
              </a:rPr>
              <a:t>інтенсивне </a:t>
            </a:r>
            <a:r>
              <a:rPr sz="1400" spc="-409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лікування, цілодобовий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нагляд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госпіталізація,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дітям,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вагітним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тощо)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rebuchet MS"/>
              <a:buChar char="•"/>
            </a:pPr>
            <a:endParaRPr sz="1700">
              <a:latin typeface="Trebuchet MS"/>
              <a:cs typeface="Trebuchet MS"/>
            </a:endParaRPr>
          </a:p>
          <a:p>
            <a:pPr marL="74295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невідкладна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стоматологічна</a:t>
            </a:r>
            <a:r>
              <a:rPr sz="1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допомога</a:t>
            </a:r>
            <a:endParaRPr sz="14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1185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Trebuchet MS"/>
                <a:cs typeface="Trebuchet MS"/>
              </a:rPr>
              <a:t>у повному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обсязі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– </a:t>
            </a:r>
            <a:r>
              <a:rPr sz="1400" spc="-5" dirty="0">
                <a:latin typeface="Trebuchet MS"/>
                <a:cs typeface="Trebuchet MS"/>
              </a:rPr>
              <a:t>дітям,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інвалідам,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пенсіонерам, студентам,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вагітним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тощо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rebuchet MS"/>
              <a:cs typeface="Trebuchet MS"/>
            </a:endParaRPr>
          </a:p>
          <a:p>
            <a:pPr marL="74295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долікарська</a:t>
            </a:r>
            <a:r>
              <a:rPr sz="1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медична</a:t>
            </a:r>
            <a:r>
              <a:rPr sz="1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допомога</a:t>
            </a:r>
            <a:r>
              <a:rPr sz="1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сільським</a:t>
            </a: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жителям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-7620" y="4447032"/>
            <a:ext cx="9051290" cy="1950720"/>
            <a:chOff x="-7620" y="4447032"/>
            <a:chExt cx="9051290" cy="1950720"/>
          </a:xfrm>
        </p:grpSpPr>
        <p:sp>
          <p:nvSpPr>
            <p:cNvPr id="38" name="object 38"/>
            <p:cNvSpPr/>
            <p:nvPr/>
          </p:nvSpPr>
          <p:spPr>
            <a:xfrm>
              <a:off x="0" y="4646676"/>
              <a:ext cx="9036050" cy="563880"/>
            </a:xfrm>
            <a:custGeom>
              <a:avLst/>
              <a:gdLst/>
              <a:ahLst/>
              <a:cxnLst/>
              <a:rect l="l" t="t" r="r" b="b"/>
              <a:pathLst>
                <a:path w="9036050" h="563879">
                  <a:moveTo>
                    <a:pt x="9035796" y="0"/>
                  </a:moveTo>
                  <a:lnTo>
                    <a:pt x="0" y="0"/>
                  </a:lnTo>
                  <a:lnTo>
                    <a:pt x="0" y="563880"/>
                  </a:lnTo>
                  <a:lnTo>
                    <a:pt x="9035796" y="563880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0" y="4646676"/>
              <a:ext cx="9036050" cy="563880"/>
            </a:xfrm>
            <a:custGeom>
              <a:avLst/>
              <a:gdLst/>
              <a:ahLst/>
              <a:cxnLst/>
              <a:rect l="l" t="t" r="r" b="b"/>
              <a:pathLst>
                <a:path w="9036050" h="563879">
                  <a:moveTo>
                    <a:pt x="0" y="563880"/>
                  </a:moveTo>
                  <a:lnTo>
                    <a:pt x="9035796" y="563880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563880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1103" y="4454652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7" y="384048"/>
                  </a:lnTo>
                  <a:lnTo>
                    <a:pt x="6262116" y="384048"/>
                  </a:lnTo>
                  <a:lnTo>
                    <a:pt x="6287011" y="379011"/>
                  </a:lnTo>
                  <a:lnTo>
                    <a:pt x="6307359" y="365283"/>
                  </a:lnTo>
                  <a:lnTo>
                    <a:pt x="6321087" y="344935"/>
                  </a:lnTo>
                  <a:lnTo>
                    <a:pt x="6326124" y="320040"/>
                  </a:lnTo>
                  <a:lnTo>
                    <a:pt x="6326124" y="64008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1103" y="4454652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8"/>
                  </a:lnTo>
                  <a:lnTo>
                    <a:pt x="6326124" y="320040"/>
                  </a:lnTo>
                  <a:lnTo>
                    <a:pt x="6321087" y="344935"/>
                  </a:lnTo>
                  <a:lnTo>
                    <a:pt x="6307359" y="365283"/>
                  </a:lnTo>
                  <a:lnTo>
                    <a:pt x="6287011" y="379011"/>
                  </a:lnTo>
                  <a:lnTo>
                    <a:pt x="6262116" y="384048"/>
                  </a:lnTo>
                  <a:lnTo>
                    <a:pt x="64007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0" y="5472684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9035796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9035796" y="327659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0" y="5472684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0" y="327659"/>
                  </a:moveTo>
                  <a:lnTo>
                    <a:pt x="9035796" y="327659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327659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1103" y="5280660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7"/>
                  </a:lnTo>
                  <a:lnTo>
                    <a:pt x="0" y="320039"/>
                  </a:lnTo>
                  <a:lnTo>
                    <a:pt x="5029" y="344952"/>
                  </a:lnTo>
                  <a:lnTo>
                    <a:pt x="18745" y="365298"/>
                  </a:lnTo>
                  <a:lnTo>
                    <a:pt x="39090" y="379017"/>
                  </a:lnTo>
                  <a:lnTo>
                    <a:pt x="64007" y="384047"/>
                  </a:lnTo>
                  <a:lnTo>
                    <a:pt x="6262116" y="384047"/>
                  </a:lnTo>
                  <a:lnTo>
                    <a:pt x="6287011" y="379017"/>
                  </a:lnTo>
                  <a:lnTo>
                    <a:pt x="6307359" y="365298"/>
                  </a:lnTo>
                  <a:lnTo>
                    <a:pt x="6321087" y="344952"/>
                  </a:lnTo>
                  <a:lnTo>
                    <a:pt x="6326124" y="320039"/>
                  </a:lnTo>
                  <a:lnTo>
                    <a:pt x="6326124" y="64007"/>
                  </a:lnTo>
                  <a:lnTo>
                    <a:pt x="6321087" y="39112"/>
                  </a:lnTo>
                  <a:lnTo>
                    <a:pt x="6307359" y="18764"/>
                  </a:lnTo>
                  <a:lnTo>
                    <a:pt x="6287011" y="5036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1103" y="5280660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7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36"/>
                  </a:lnTo>
                  <a:lnTo>
                    <a:pt x="6307359" y="18764"/>
                  </a:lnTo>
                  <a:lnTo>
                    <a:pt x="6321087" y="39112"/>
                  </a:lnTo>
                  <a:lnTo>
                    <a:pt x="6326124" y="64007"/>
                  </a:lnTo>
                  <a:lnTo>
                    <a:pt x="6326124" y="320039"/>
                  </a:lnTo>
                  <a:lnTo>
                    <a:pt x="6321087" y="344952"/>
                  </a:lnTo>
                  <a:lnTo>
                    <a:pt x="6307359" y="365298"/>
                  </a:lnTo>
                  <a:lnTo>
                    <a:pt x="6287011" y="379017"/>
                  </a:lnTo>
                  <a:lnTo>
                    <a:pt x="6262116" y="384047"/>
                  </a:lnTo>
                  <a:lnTo>
                    <a:pt x="64007" y="384047"/>
                  </a:lnTo>
                  <a:lnTo>
                    <a:pt x="39090" y="379017"/>
                  </a:lnTo>
                  <a:lnTo>
                    <a:pt x="18745" y="365298"/>
                  </a:lnTo>
                  <a:lnTo>
                    <a:pt x="5029" y="344952"/>
                  </a:lnTo>
                  <a:lnTo>
                    <a:pt x="0" y="320039"/>
                  </a:lnTo>
                  <a:lnTo>
                    <a:pt x="0" y="6400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6062472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9035796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9035796" y="327659"/>
                  </a:lnTo>
                  <a:lnTo>
                    <a:pt x="903579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0" y="6062472"/>
              <a:ext cx="9036050" cy="327660"/>
            </a:xfrm>
            <a:custGeom>
              <a:avLst/>
              <a:gdLst/>
              <a:ahLst/>
              <a:cxnLst/>
              <a:rect l="l" t="t" r="r" b="b"/>
              <a:pathLst>
                <a:path w="9036050" h="327660">
                  <a:moveTo>
                    <a:pt x="0" y="327659"/>
                  </a:moveTo>
                  <a:lnTo>
                    <a:pt x="9035796" y="327659"/>
                  </a:lnTo>
                  <a:lnTo>
                    <a:pt x="9035796" y="0"/>
                  </a:lnTo>
                  <a:lnTo>
                    <a:pt x="0" y="0"/>
                  </a:lnTo>
                  <a:lnTo>
                    <a:pt x="0" y="327659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1103" y="5870448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6262116" y="0"/>
                  </a:moveTo>
                  <a:lnTo>
                    <a:pt x="64007" y="0"/>
                  </a:lnTo>
                  <a:lnTo>
                    <a:pt x="39090" y="5029"/>
                  </a:lnTo>
                  <a:lnTo>
                    <a:pt x="18745" y="18745"/>
                  </a:lnTo>
                  <a:lnTo>
                    <a:pt x="5029" y="39090"/>
                  </a:lnTo>
                  <a:lnTo>
                    <a:pt x="0" y="64007"/>
                  </a:lnTo>
                  <a:lnTo>
                    <a:pt x="0" y="320039"/>
                  </a:lnTo>
                  <a:lnTo>
                    <a:pt x="5029" y="344952"/>
                  </a:lnTo>
                  <a:lnTo>
                    <a:pt x="18745" y="365298"/>
                  </a:lnTo>
                  <a:lnTo>
                    <a:pt x="39090" y="379017"/>
                  </a:lnTo>
                  <a:lnTo>
                    <a:pt x="64007" y="384047"/>
                  </a:lnTo>
                  <a:lnTo>
                    <a:pt x="6262116" y="384047"/>
                  </a:lnTo>
                  <a:lnTo>
                    <a:pt x="6287011" y="379017"/>
                  </a:lnTo>
                  <a:lnTo>
                    <a:pt x="6307359" y="365298"/>
                  </a:lnTo>
                  <a:lnTo>
                    <a:pt x="6321087" y="344952"/>
                  </a:lnTo>
                  <a:lnTo>
                    <a:pt x="6326124" y="320039"/>
                  </a:lnTo>
                  <a:lnTo>
                    <a:pt x="6326124" y="64007"/>
                  </a:lnTo>
                  <a:lnTo>
                    <a:pt x="6321087" y="39090"/>
                  </a:lnTo>
                  <a:lnTo>
                    <a:pt x="6307359" y="18745"/>
                  </a:lnTo>
                  <a:lnTo>
                    <a:pt x="6287011" y="5029"/>
                  </a:lnTo>
                  <a:lnTo>
                    <a:pt x="626211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1103" y="5870448"/>
              <a:ext cx="6326505" cy="384175"/>
            </a:xfrm>
            <a:custGeom>
              <a:avLst/>
              <a:gdLst/>
              <a:ahLst/>
              <a:cxnLst/>
              <a:rect l="l" t="t" r="r" b="b"/>
              <a:pathLst>
                <a:path w="6326505" h="384175">
                  <a:moveTo>
                    <a:pt x="0" y="64007"/>
                  </a:moveTo>
                  <a:lnTo>
                    <a:pt x="5029" y="39090"/>
                  </a:lnTo>
                  <a:lnTo>
                    <a:pt x="18745" y="18745"/>
                  </a:lnTo>
                  <a:lnTo>
                    <a:pt x="39090" y="5029"/>
                  </a:lnTo>
                  <a:lnTo>
                    <a:pt x="64007" y="0"/>
                  </a:lnTo>
                  <a:lnTo>
                    <a:pt x="6262116" y="0"/>
                  </a:lnTo>
                  <a:lnTo>
                    <a:pt x="6287011" y="5029"/>
                  </a:lnTo>
                  <a:lnTo>
                    <a:pt x="6307359" y="18745"/>
                  </a:lnTo>
                  <a:lnTo>
                    <a:pt x="6321087" y="39090"/>
                  </a:lnTo>
                  <a:lnTo>
                    <a:pt x="6326124" y="64007"/>
                  </a:lnTo>
                  <a:lnTo>
                    <a:pt x="6326124" y="320039"/>
                  </a:lnTo>
                  <a:lnTo>
                    <a:pt x="6321087" y="344952"/>
                  </a:lnTo>
                  <a:lnTo>
                    <a:pt x="6307359" y="365298"/>
                  </a:lnTo>
                  <a:lnTo>
                    <a:pt x="6287011" y="379017"/>
                  </a:lnTo>
                  <a:lnTo>
                    <a:pt x="6262116" y="384047"/>
                  </a:lnTo>
                  <a:lnTo>
                    <a:pt x="64007" y="384047"/>
                  </a:lnTo>
                  <a:lnTo>
                    <a:pt x="39090" y="379017"/>
                  </a:lnTo>
                  <a:lnTo>
                    <a:pt x="18745" y="365298"/>
                  </a:lnTo>
                  <a:lnTo>
                    <a:pt x="5029" y="344952"/>
                  </a:lnTo>
                  <a:lnTo>
                    <a:pt x="0" y="320039"/>
                  </a:lnTo>
                  <a:lnTo>
                    <a:pt x="0" y="6400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88644" y="4510532"/>
            <a:ext cx="5156200" cy="165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санаторно-курортна</a:t>
            </a:r>
            <a:r>
              <a:rPr sz="1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допомога</a:t>
            </a:r>
            <a:endParaRPr sz="14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1185"/>
              </a:spcBef>
              <a:buChar char="•"/>
              <a:tabLst>
                <a:tab pos="127000" algn="l"/>
              </a:tabLst>
            </a:pPr>
            <a:r>
              <a:rPr sz="1400" spc="-5" dirty="0">
                <a:latin typeface="Trebuchet MS"/>
                <a:cs typeface="Trebuchet MS"/>
              </a:rPr>
              <a:t>інвалідам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хворим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 </a:t>
            </a:r>
            <a:r>
              <a:rPr sz="1400" spc="-5" dirty="0">
                <a:latin typeface="Trebuchet MS"/>
                <a:cs typeface="Trebuchet MS"/>
              </a:rPr>
              <a:t>спеціалізованих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та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дитячих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5" dirty="0">
                <a:latin typeface="Trebuchet MS"/>
                <a:cs typeface="Trebuchet MS"/>
              </a:rPr>
              <a:t>санаторіях;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утримання</a:t>
            </a:r>
            <a:r>
              <a:rPr sz="1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дітей</a:t>
            </a:r>
            <a:r>
              <a:rPr sz="1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будинках</a:t>
            </a:r>
            <a:r>
              <a:rPr sz="1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дитини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110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медико-соціальна</a:t>
            </a:r>
            <a:r>
              <a:rPr sz="1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експертиза</a:t>
            </a:r>
            <a:r>
              <a:rPr sz="1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втрати</a:t>
            </a: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працездатності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739" y="6426200"/>
            <a:ext cx="8669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rebuchet MS"/>
                <a:cs typeface="Trebuchet MS"/>
              </a:rPr>
              <a:t>Постанова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КМ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України від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11.07.2002</a:t>
            </a:r>
            <a:r>
              <a:rPr sz="1200" dirty="0">
                <a:latin typeface="Trebuchet MS"/>
                <a:cs typeface="Trebuchet MS"/>
              </a:rPr>
              <a:t> р. </a:t>
            </a:r>
            <a:r>
              <a:rPr sz="1200" spc="-10" dirty="0">
                <a:latin typeface="Trebuchet MS"/>
                <a:cs typeface="Trebuchet MS"/>
              </a:rPr>
              <a:t>№955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«Про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затвердження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Програми</a:t>
            </a:r>
            <a:r>
              <a:rPr sz="120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надання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громадянам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гарантованої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державою </a:t>
            </a:r>
            <a:r>
              <a:rPr sz="1200" spc="-34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безоплатної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медичної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допомоги»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1202690"/>
            <a:chOff x="131063" y="0"/>
            <a:chExt cx="9013190" cy="12026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20" y="274319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137160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0" y="135636"/>
                  </a:lnTo>
                  <a:lnTo>
                    <a:pt x="137160" y="135636"/>
                  </a:lnTo>
                  <a:lnTo>
                    <a:pt x="137160" y="57912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102108" y="138684"/>
                  </a:moveTo>
                  <a:lnTo>
                    <a:pt x="0" y="138684"/>
                  </a:lnTo>
                  <a:lnTo>
                    <a:pt x="0" y="274320"/>
                  </a:lnTo>
                  <a:lnTo>
                    <a:pt x="102108" y="274320"/>
                  </a:lnTo>
                  <a:lnTo>
                    <a:pt x="102108" y="138684"/>
                  </a:lnTo>
                  <a:close/>
                </a:path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60960"/>
                  </a:lnTo>
                  <a:lnTo>
                    <a:pt x="272796" y="60960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6427" y="332231"/>
              <a:ext cx="8604885" cy="866140"/>
            </a:xfrm>
            <a:custGeom>
              <a:avLst/>
              <a:gdLst/>
              <a:ahLst/>
              <a:cxnLst/>
              <a:rect l="l" t="t" r="r" b="b"/>
              <a:pathLst>
                <a:path w="8604885" h="866140">
                  <a:moveTo>
                    <a:pt x="8604504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8604504" y="865632"/>
                  </a:lnTo>
                  <a:lnTo>
                    <a:pt x="8604504" y="0"/>
                  </a:lnTo>
                  <a:close/>
                </a:path>
              </a:pathLst>
            </a:custGeom>
            <a:solidFill>
              <a:srgbClr val="000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6427" y="332231"/>
              <a:ext cx="8604885" cy="866140"/>
            </a:xfrm>
            <a:custGeom>
              <a:avLst/>
              <a:gdLst/>
              <a:ahLst/>
              <a:cxnLst/>
              <a:rect l="l" t="t" r="r" b="b"/>
              <a:pathLst>
                <a:path w="8604885" h="866140">
                  <a:moveTo>
                    <a:pt x="0" y="865632"/>
                  </a:moveTo>
                  <a:lnTo>
                    <a:pt x="8604504" y="865632"/>
                  </a:lnTo>
                  <a:lnTo>
                    <a:pt x="8604504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81000" y="559053"/>
            <a:ext cx="8595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  <a:tabLst>
                <a:tab pos="2261235" algn="l"/>
                <a:tab pos="3916045" algn="l"/>
                <a:tab pos="5534660" algn="l"/>
              </a:tabLst>
            </a:pPr>
            <a:r>
              <a:rPr i="1" dirty="0">
                <a:solidFill>
                  <a:srgbClr val="FFFFFF"/>
                </a:solidFill>
                <a:latin typeface="Times New Roman"/>
                <a:cs typeface="Times New Roman"/>
              </a:rPr>
              <a:t>МАРКЕТИНГ:	</a:t>
            </a:r>
            <a:r>
              <a:rPr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КЛЮЧОВІ	</a:t>
            </a:r>
            <a:r>
              <a:rPr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АСПЕКТИ	</a:t>
            </a:r>
            <a:r>
              <a:rPr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ВИЗНАЧЕННЯ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-12255" y="1386776"/>
            <a:ext cx="9170035" cy="1174115"/>
            <a:chOff x="-12255" y="1386776"/>
            <a:chExt cx="9170035" cy="1174115"/>
          </a:xfrm>
        </p:grpSpPr>
        <p:sp>
          <p:nvSpPr>
            <p:cNvPr id="15" name="object 15"/>
            <p:cNvSpPr/>
            <p:nvPr/>
          </p:nvSpPr>
          <p:spPr>
            <a:xfrm>
              <a:off x="761" y="1399793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80">
                  <a:moveTo>
                    <a:pt x="803148" y="0"/>
                  </a:moveTo>
                  <a:lnTo>
                    <a:pt x="401574" y="401573"/>
                  </a:lnTo>
                  <a:lnTo>
                    <a:pt x="0" y="0"/>
                  </a:lnTo>
                  <a:lnTo>
                    <a:pt x="0" y="745997"/>
                  </a:lnTo>
                  <a:lnTo>
                    <a:pt x="401574" y="1147571"/>
                  </a:lnTo>
                  <a:lnTo>
                    <a:pt x="803148" y="745997"/>
                  </a:lnTo>
                  <a:lnTo>
                    <a:pt x="80314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1" y="1399793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80">
                  <a:moveTo>
                    <a:pt x="803148" y="0"/>
                  </a:moveTo>
                  <a:lnTo>
                    <a:pt x="803148" y="745997"/>
                  </a:lnTo>
                  <a:lnTo>
                    <a:pt x="401574" y="1147571"/>
                  </a:lnTo>
                  <a:lnTo>
                    <a:pt x="0" y="745997"/>
                  </a:lnTo>
                  <a:lnTo>
                    <a:pt x="0" y="0"/>
                  </a:lnTo>
                  <a:lnTo>
                    <a:pt x="401574" y="401573"/>
                  </a:lnTo>
                  <a:lnTo>
                    <a:pt x="803148" y="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3910" y="1399793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216646" y="0"/>
                  </a:moveTo>
                  <a:lnTo>
                    <a:pt x="0" y="0"/>
                  </a:lnTo>
                  <a:lnTo>
                    <a:pt x="0" y="745235"/>
                  </a:lnTo>
                  <a:lnTo>
                    <a:pt x="8216646" y="745235"/>
                  </a:lnTo>
                  <a:lnTo>
                    <a:pt x="8264985" y="735472"/>
                  </a:lnTo>
                  <a:lnTo>
                    <a:pt x="8304466" y="708850"/>
                  </a:lnTo>
                  <a:lnTo>
                    <a:pt x="8331088" y="669369"/>
                  </a:lnTo>
                  <a:lnTo>
                    <a:pt x="8340852" y="621029"/>
                  </a:lnTo>
                  <a:lnTo>
                    <a:pt x="8340852" y="124205"/>
                  </a:lnTo>
                  <a:lnTo>
                    <a:pt x="8331088" y="75866"/>
                  </a:lnTo>
                  <a:lnTo>
                    <a:pt x="8304466" y="36385"/>
                  </a:lnTo>
                  <a:lnTo>
                    <a:pt x="8264985" y="9763"/>
                  </a:lnTo>
                  <a:lnTo>
                    <a:pt x="82166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3910" y="1399793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340852" y="124205"/>
                  </a:moveTo>
                  <a:lnTo>
                    <a:pt x="8340852" y="621029"/>
                  </a:lnTo>
                  <a:lnTo>
                    <a:pt x="8331088" y="669369"/>
                  </a:lnTo>
                  <a:lnTo>
                    <a:pt x="8304466" y="708850"/>
                  </a:lnTo>
                  <a:lnTo>
                    <a:pt x="8264985" y="735472"/>
                  </a:lnTo>
                  <a:lnTo>
                    <a:pt x="8216646" y="745235"/>
                  </a:lnTo>
                  <a:lnTo>
                    <a:pt x="0" y="745235"/>
                  </a:lnTo>
                  <a:lnTo>
                    <a:pt x="0" y="0"/>
                  </a:lnTo>
                  <a:lnTo>
                    <a:pt x="8216646" y="0"/>
                  </a:lnTo>
                  <a:lnTo>
                    <a:pt x="8264985" y="9763"/>
                  </a:lnTo>
                  <a:lnTo>
                    <a:pt x="8304466" y="36385"/>
                  </a:lnTo>
                  <a:lnTo>
                    <a:pt x="8331088" y="75866"/>
                  </a:lnTo>
                  <a:lnTo>
                    <a:pt x="8340852" y="124205"/>
                  </a:lnTo>
                  <a:close/>
                </a:path>
              </a:pathLst>
            </a:custGeom>
            <a:ln w="25907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04138" y="1619249"/>
            <a:ext cx="2682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marketing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– ринок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7C"/>
                </a:solidFill>
                <a:latin typeface="Arial"/>
                <a:cs typeface="Arial"/>
              </a:rPr>
              <a:t>(англ.)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12192" y="2417064"/>
            <a:ext cx="9170035" cy="4264660"/>
            <a:chOff x="-12192" y="2417064"/>
            <a:chExt cx="9170035" cy="4264660"/>
          </a:xfrm>
        </p:grpSpPr>
        <p:sp>
          <p:nvSpPr>
            <p:cNvPr id="21" name="object 21"/>
            <p:cNvSpPr/>
            <p:nvPr/>
          </p:nvSpPr>
          <p:spPr>
            <a:xfrm>
              <a:off x="761" y="2430018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401574" y="401574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401574" y="1147572"/>
                  </a:lnTo>
                  <a:lnTo>
                    <a:pt x="803148" y="745998"/>
                  </a:lnTo>
                  <a:lnTo>
                    <a:pt x="80314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2430018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803148" y="745998"/>
                  </a:lnTo>
                  <a:lnTo>
                    <a:pt x="401574" y="1147572"/>
                  </a:lnTo>
                  <a:lnTo>
                    <a:pt x="0" y="745998"/>
                  </a:lnTo>
                  <a:lnTo>
                    <a:pt x="0" y="0"/>
                  </a:lnTo>
                  <a:lnTo>
                    <a:pt x="401574" y="401574"/>
                  </a:lnTo>
                  <a:lnTo>
                    <a:pt x="803148" y="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3910" y="2430018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216646" y="0"/>
                  </a:moveTo>
                  <a:lnTo>
                    <a:pt x="0" y="0"/>
                  </a:lnTo>
                  <a:lnTo>
                    <a:pt x="0" y="745236"/>
                  </a:lnTo>
                  <a:lnTo>
                    <a:pt x="8216646" y="745236"/>
                  </a:lnTo>
                  <a:lnTo>
                    <a:pt x="8264985" y="735472"/>
                  </a:lnTo>
                  <a:lnTo>
                    <a:pt x="8304466" y="708850"/>
                  </a:lnTo>
                  <a:lnTo>
                    <a:pt x="8331088" y="669369"/>
                  </a:lnTo>
                  <a:lnTo>
                    <a:pt x="8340852" y="621030"/>
                  </a:lnTo>
                  <a:lnTo>
                    <a:pt x="8340852" y="124206"/>
                  </a:lnTo>
                  <a:lnTo>
                    <a:pt x="8331088" y="75866"/>
                  </a:lnTo>
                  <a:lnTo>
                    <a:pt x="8304466" y="36385"/>
                  </a:lnTo>
                  <a:lnTo>
                    <a:pt x="8264985" y="9763"/>
                  </a:lnTo>
                  <a:lnTo>
                    <a:pt x="82166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3910" y="2430018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340852" y="124206"/>
                  </a:moveTo>
                  <a:lnTo>
                    <a:pt x="8340852" y="621030"/>
                  </a:lnTo>
                  <a:lnTo>
                    <a:pt x="8331088" y="669369"/>
                  </a:lnTo>
                  <a:lnTo>
                    <a:pt x="8304466" y="708850"/>
                  </a:lnTo>
                  <a:lnTo>
                    <a:pt x="8264985" y="735472"/>
                  </a:lnTo>
                  <a:lnTo>
                    <a:pt x="8216646" y="745236"/>
                  </a:lnTo>
                  <a:lnTo>
                    <a:pt x="0" y="745236"/>
                  </a:lnTo>
                  <a:lnTo>
                    <a:pt x="0" y="0"/>
                  </a:lnTo>
                  <a:lnTo>
                    <a:pt x="8216646" y="0"/>
                  </a:lnTo>
                  <a:lnTo>
                    <a:pt x="8264985" y="9763"/>
                  </a:lnTo>
                  <a:lnTo>
                    <a:pt x="8304466" y="36385"/>
                  </a:lnTo>
                  <a:lnTo>
                    <a:pt x="8331088" y="75866"/>
                  </a:lnTo>
                  <a:lnTo>
                    <a:pt x="8340852" y="124206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2128" y="2506992"/>
              <a:ext cx="1587246" cy="4335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09331" y="2506992"/>
              <a:ext cx="1104137" cy="43356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61" y="3460242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401574" y="401574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401574" y="1147572"/>
                  </a:lnTo>
                  <a:lnTo>
                    <a:pt x="803148" y="745998"/>
                  </a:lnTo>
                  <a:lnTo>
                    <a:pt x="80314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460242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803148" y="745998"/>
                  </a:lnTo>
                  <a:lnTo>
                    <a:pt x="401574" y="1147572"/>
                  </a:lnTo>
                  <a:lnTo>
                    <a:pt x="0" y="745998"/>
                  </a:lnTo>
                  <a:lnTo>
                    <a:pt x="0" y="0"/>
                  </a:lnTo>
                  <a:lnTo>
                    <a:pt x="401574" y="401574"/>
                  </a:lnTo>
                  <a:lnTo>
                    <a:pt x="803148" y="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03910" y="3460242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216646" y="0"/>
                  </a:moveTo>
                  <a:lnTo>
                    <a:pt x="0" y="0"/>
                  </a:lnTo>
                  <a:lnTo>
                    <a:pt x="0" y="745236"/>
                  </a:lnTo>
                  <a:lnTo>
                    <a:pt x="8216646" y="745236"/>
                  </a:lnTo>
                  <a:lnTo>
                    <a:pt x="8264985" y="735472"/>
                  </a:lnTo>
                  <a:lnTo>
                    <a:pt x="8304466" y="708850"/>
                  </a:lnTo>
                  <a:lnTo>
                    <a:pt x="8331088" y="669369"/>
                  </a:lnTo>
                  <a:lnTo>
                    <a:pt x="8340852" y="621030"/>
                  </a:lnTo>
                  <a:lnTo>
                    <a:pt x="8340852" y="124206"/>
                  </a:lnTo>
                  <a:lnTo>
                    <a:pt x="8331088" y="75866"/>
                  </a:lnTo>
                  <a:lnTo>
                    <a:pt x="8304466" y="36385"/>
                  </a:lnTo>
                  <a:lnTo>
                    <a:pt x="8264985" y="9763"/>
                  </a:lnTo>
                  <a:lnTo>
                    <a:pt x="82166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03910" y="3460242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340852" y="124206"/>
                  </a:moveTo>
                  <a:lnTo>
                    <a:pt x="8340852" y="621030"/>
                  </a:lnTo>
                  <a:lnTo>
                    <a:pt x="8331088" y="669369"/>
                  </a:lnTo>
                  <a:lnTo>
                    <a:pt x="8304466" y="708850"/>
                  </a:lnTo>
                  <a:lnTo>
                    <a:pt x="8264985" y="735472"/>
                  </a:lnTo>
                  <a:lnTo>
                    <a:pt x="8216646" y="745236"/>
                  </a:lnTo>
                  <a:lnTo>
                    <a:pt x="0" y="745236"/>
                  </a:lnTo>
                  <a:lnTo>
                    <a:pt x="0" y="0"/>
                  </a:lnTo>
                  <a:lnTo>
                    <a:pt x="8216646" y="0"/>
                  </a:lnTo>
                  <a:lnTo>
                    <a:pt x="8264985" y="9763"/>
                  </a:lnTo>
                  <a:lnTo>
                    <a:pt x="8304466" y="36385"/>
                  </a:lnTo>
                  <a:lnTo>
                    <a:pt x="8331088" y="75866"/>
                  </a:lnTo>
                  <a:lnTo>
                    <a:pt x="8340852" y="124206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18816" y="3537216"/>
              <a:ext cx="1262633" cy="4335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61" y="4490466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401574" y="401573"/>
                  </a:lnTo>
                  <a:lnTo>
                    <a:pt x="0" y="0"/>
                  </a:lnTo>
                  <a:lnTo>
                    <a:pt x="0" y="745997"/>
                  </a:lnTo>
                  <a:lnTo>
                    <a:pt x="401574" y="1147571"/>
                  </a:lnTo>
                  <a:lnTo>
                    <a:pt x="803148" y="745997"/>
                  </a:lnTo>
                  <a:lnTo>
                    <a:pt x="80314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61" y="4490466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803148" y="745997"/>
                  </a:lnTo>
                  <a:lnTo>
                    <a:pt x="401574" y="1147571"/>
                  </a:lnTo>
                  <a:lnTo>
                    <a:pt x="0" y="745997"/>
                  </a:lnTo>
                  <a:lnTo>
                    <a:pt x="0" y="0"/>
                  </a:lnTo>
                  <a:lnTo>
                    <a:pt x="401574" y="401573"/>
                  </a:lnTo>
                  <a:lnTo>
                    <a:pt x="803148" y="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3910" y="4490466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216646" y="0"/>
                  </a:moveTo>
                  <a:lnTo>
                    <a:pt x="0" y="0"/>
                  </a:lnTo>
                  <a:lnTo>
                    <a:pt x="0" y="745235"/>
                  </a:lnTo>
                  <a:lnTo>
                    <a:pt x="8216646" y="745235"/>
                  </a:lnTo>
                  <a:lnTo>
                    <a:pt x="8264985" y="735472"/>
                  </a:lnTo>
                  <a:lnTo>
                    <a:pt x="8304466" y="708850"/>
                  </a:lnTo>
                  <a:lnTo>
                    <a:pt x="8331088" y="669369"/>
                  </a:lnTo>
                  <a:lnTo>
                    <a:pt x="8340852" y="621029"/>
                  </a:lnTo>
                  <a:lnTo>
                    <a:pt x="8340852" y="124205"/>
                  </a:lnTo>
                  <a:lnTo>
                    <a:pt x="8331088" y="75866"/>
                  </a:lnTo>
                  <a:lnTo>
                    <a:pt x="8304466" y="36385"/>
                  </a:lnTo>
                  <a:lnTo>
                    <a:pt x="8264985" y="9763"/>
                  </a:lnTo>
                  <a:lnTo>
                    <a:pt x="821664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03910" y="4490466"/>
              <a:ext cx="8341359" cy="745490"/>
            </a:xfrm>
            <a:custGeom>
              <a:avLst/>
              <a:gdLst/>
              <a:ahLst/>
              <a:cxnLst/>
              <a:rect l="l" t="t" r="r" b="b"/>
              <a:pathLst>
                <a:path w="8341359" h="745489">
                  <a:moveTo>
                    <a:pt x="8340852" y="124205"/>
                  </a:moveTo>
                  <a:lnTo>
                    <a:pt x="8340852" y="621029"/>
                  </a:lnTo>
                  <a:lnTo>
                    <a:pt x="8331088" y="669369"/>
                  </a:lnTo>
                  <a:lnTo>
                    <a:pt x="8304466" y="708850"/>
                  </a:lnTo>
                  <a:lnTo>
                    <a:pt x="8264985" y="735472"/>
                  </a:lnTo>
                  <a:lnTo>
                    <a:pt x="8216646" y="745235"/>
                  </a:lnTo>
                  <a:lnTo>
                    <a:pt x="0" y="745235"/>
                  </a:lnTo>
                  <a:lnTo>
                    <a:pt x="0" y="0"/>
                  </a:lnTo>
                  <a:lnTo>
                    <a:pt x="8216646" y="0"/>
                  </a:lnTo>
                  <a:lnTo>
                    <a:pt x="8264985" y="9763"/>
                  </a:lnTo>
                  <a:lnTo>
                    <a:pt x="8304466" y="36385"/>
                  </a:lnTo>
                  <a:lnTo>
                    <a:pt x="8331088" y="75866"/>
                  </a:lnTo>
                  <a:lnTo>
                    <a:pt x="8340852" y="124205"/>
                  </a:lnTo>
                  <a:close/>
                </a:path>
              </a:pathLst>
            </a:custGeom>
            <a:ln w="25907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91283" y="4462284"/>
              <a:ext cx="6471666" cy="43356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7739" y="4672596"/>
              <a:ext cx="1651254" cy="43356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61" y="5520690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401574" y="401574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401574" y="1147572"/>
                  </a:lnTo>
                  <a:lnTo>
                    <a:pt x="803148" y="745998"/>
                  </a:lnTo>
                  <a:lnTo>
                    <a:pt x="80314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1" y="5520690"/>
              <a:ext cx="803275" cy="1148080"/>
            </a:xfrm>
            <a:custGeom>
              <a:avLst/>
              <a:gdLst/>
              <a:ahLst/>
              <a:cxnLst/>
              <a:rect l="l" t="t" r="r" b="b"/>
              <a:pathLst>
                <a:path w="803275" h="1148079">
                  <a:moveTo>
                    <a:pt x="803148" y="0"/>
                  </a:moveTo>
                  <a:lnTo>
                    <a:pt x="803148" y="745998"/>
                  </a:lnTo>
                  <a:lnTo>
                    <a:pt x="401574" y="1147572"/>
                  </a:lnTo>
                  <a:lnTo>
                    <a:pt x="0" y="745998"/>
                  </a:lnTo>
                  <a:lnTo>
                    <a:pt x="0" y="0"/>
                  </a:lnTo>
                  <a:lnTo>
                    <a:pt x="401574" y="401574"/>
                  </a:lnTo>
                  <a:lnTo>
                    <a:pt x="803148" y="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3910" y="5520690"/>
              <a:ext cx="8341359" cy="746760"/>
            </a:xfrm>
            <a:custGeom>
              <a:avLst/>
              <a:gdLst/>
              <a:ahLst/>
              <a:cxnLst/>
              <a:rect l="l" t="t" r="r" b="b"/>
              <a:pathLst>
                <a:path w="8341359" h="746760">
                  <a:moveTo>
                    <a:pt x="8216392" y="0"/>
                  </a:moveTo>
                  <a:lnTo>
                    <a:pt x="0" y="0"/>
                  </a:lnTo>
                  <a:lnTo>
                    <a:pt x="0" y="746760"/>
                  </a:lnTo>
                  <a:lnTo>
                    <a:pt x="8216392" y="746760"/>
                  </a:lnTo>
                  <a:lnTo>
                    <a:pt x="8264824" y="736978"/>
                  </a:lnTo>
                  <a:lnTo>
                    <a:pt x="8304387" y="710303"/>
                  </a:lnTo>
                  <a:lnTo>
                    <a:pt x="8331067" y="670737"/>
                  </a:lnTo>
                  <a:lnTo>
                    <a:pt x="8340852" y="622287"/>
                  </a:lnTo>
                  <a:lnTo>
                    <a:pt x="8340852" y="124460"/>
                  </a:lnTo>
                  <a:lnTo>
                    <a:pt x="8331067" y="76027"/>
                  </a:lnTo>
                  <a:lnTo>
                    <a:pt x="8304387" y="36464"/>
                  </a:lnTo>
                  <a:lnTo>
                    <a:pt x="8264824" y="9784"/>
                  </a:lnTo>
                  <a:lnTo>
                    <a:pt x="821639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3910" y="5520690"/>
              <a:ext cx="8341359" cy="746760"/>
            </a:xfrm>
            <a:custGeom>
              <a:avLst/>
              <a:gdLst/>
              <a:ahLst/>
              <a:cxnLst/>
              <a:rect l="l" t="t" r="r" b="b"/>
              <a:pathLst>
                <a:path w="8341359" h="746760">
                  <a:moveTo>
                    <a:pt x="8340852" y="124460"/>
                  </a:moveTo>
                  <a:lnTo>
                    <a:pt x="8340852" y="622287"/>
                  </a:lnTo>
                  <a:lnTo>
                    <a:pt x="8331067" y="670737"/>
                  </a:lnTo>
                  <a:lnTo>
                    <a:pt x="8304387" y="710303"/>
                  </a:lnTo>
                  <a:lnTo>
                    <a:pt x="8264824" y="736978"/>
                  </a:lnTo>
                  <a:lnTo>
                    <a:pt x="8216392" y="746760"/>
                  </a:lnTo>
                  <a:lnTo>
                    <a:pt x="0" y="746760"/>
                  </a:lnTo>
                  <a:lnTo>
                    <a:pt x="0" y="0"/>
                  </a:lnTo>
                  <a:lnTo>
                    <a:pt x="8216392" y="0"/>
                  </a:lnTo>
                  <a:lnTo>
                    <a:pt x="8264824" y="9784"/>
                  </a:lnTo>
                  <a:lnTo>
                    <a:pt x="8304387" y="36464"/>
                  </a:lnTo>
                  <a:lnTo>
                    <a:pt x="8331067" y="76027"/>
                  </a:lnTo>
                  <a:lnTo>
                    <a:pt x="8340852" y="124460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5799" y="5597652"/>
              <a:ext cx="1701546" cy="43356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4036" y="5597652"/>
              <a:ext cx="1905762" cy="4335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7739" y="5807964"/>
              <a:ext cx="1637538" cy="433565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904138" y="2544572"/>
            <a:ext cx="8201659" cy="35712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84785" marR="522605" indent="-172720">
              <a:lnSpc>
                <a:spcPts val="1660"/>
              </a:lnSpc>
              <a:spcBef>
                <a:spcPts val="3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діяльність,</a:t>
            </a:r>
            <a:r>
              <a:rPr sz="1600" b="1" spc="3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40" dirty="0">
                <a:solidFill>
                  <a:srgbClr val="07079D"/>
                </a:solidFill>
                <a:latin typeface="Arial"/>
                <a:cs typeface="Arial"/>
              </a:rPr>
              <a:t>що</a:t>
            </a:r>
            <a:r>
              <a:rPr sz="1600" b="1" spc="4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спрямована</a:t>
            </a:r>
            <a:r>
              <a:rPr sz="1600" b="1" spc="4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на</a:t>
            </a:r>
            <a:r>
              <a:rPr sz="1600" b="1" spc="2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СПОЖИВАЧА</a:t>
            </a:r>
            <a:r>
              <a:rPr sz="16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та</a:t>
            </a:r>
            <a:r>
              <a:rPr sz="1600" b="1" spc="2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079D"/>
                </a:solidFill>
                <a:latin typeface="Arial"/>
                <a:cs typeface="Arial"/>
              </a:rPr>
              <a:t>задоволення</a:t>
            </a:r>
            <a:r>
              <a:rPr sz="1600" b="1" spc="4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його</a:t>
            </a:r>
            <a:r>
              <a:rPr sz="1600" b="1" spc="2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ПОТРЕБ </a:t>
            </a:r>
            <a:r>
              <a:rPr sz="1600" b="1" spc="-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(існуючих</a:t>
            </a:r>
            <a:r>
              <a:rPr sz="1600" b="1" spc="5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і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потенційних);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2350">
              <a:latin typeface="Arial"/>
              <a:cs typeface="Arial"/>
            </a:endParaRPr>
          </a:p>
          <a:p>
            <a:pPr marL="184785" marR="14604" indent="-172720">
              <a:lnSpc>
                <a:spcPts val="1660"/>
              </a:lnSpc>
              <a:spcBef>
                <a:spcPts val="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b="1" spc="-5" dirty="0">
                <a:solidFill>
                  <a:srgbClr val="00007C"/>
                </a:solidFill>
                <a:latin typeface="Arial"/>
                <a:cs typeface="Arial"/>
              </a:rPr>
              <a:t>не</a:t>
            </a:r>
            <a:r>
              <a:rPr sz="16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Arial"/>
                <a:cs typeface="Arial"/>
              </a:rPr>
              <a:t>окремі</a:t>
            </a:r>
            <a:r>
              <a:rPr sz="1600" b="1" spc="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Arial"/>
                <a:cs typeface="Arial"/>
              </a:rPr>
              <a:t>акції,</a:t>
            </a:r>
            <a:r>
              <a:rPr sz="16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Arial"/>
                <a:cs typeface="Arial"/>
              </a:rPr>
              <a:t>а</a:t>
            </a:r>
            <a:r>
              <a:rPr sz="16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СИСТЕМА</a:t>
            </a:r>
            <a:r>
              <a:rPr sz="16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дій,</a:t>
            </a:r>
            <a:r>
              <a:rPr sz="1600" b="1" spc="1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спрямована</a:t>
            </a:r>
            <a:r>
              <a:rPr sz="1600" b="1" spc="4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на</a:t>
            </a:r>
            <a:r>
              <a:rPr sz="1600" b="1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079D"/>
                </a:solidFill>
                <a:latin typeface="Arial"/>
                <a:cs typeface="Arial"/>
              </a:rPr>
              <a:t>задоволення</a:t>
            </a:r>
            <a:r>
              <a:rPr sz="1600" b="1" spc="5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079D"/>
                </a:solidFill>
                <a:latin typeface="Arial"/>
                <a:cs typeface="Arial"/>
              </a:rPr>
              <a:t>потреб</a:t>
            </a:r>
            <a:r>
              <a:rPr sz="1600" b="1" spc="4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приватних </a:t>
            </a:r>
            <a:r>
              <a:rPr sz="1600" b="1" spc="-43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осіб</a:t>
            </a:r>
            <a:r>
              <a:rPr sz="1600" b="1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організацій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1600">
              <a:latin typeface="Arial"/>
              <a:cs typeface="Arial"/>
            </a:endParaRPr>
          </a:p>
          <a:p>
            <a:pPr marL="184785" marR="926465" indent="-172720">
              <a:lnSpc>
                <a:spcPct val="8630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включає</a:t>
            </a:r>
            <a:r>
              <a:rPr sz="1600" b="1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ВСІ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40" dirty="0">
                <a:solidFill>
                  <a:srgbClr val="FF0000"/>
                </a:solidFill>
                <a:latin typeface="Arial"/>
                <a:cs typeface="Arial"/>
              </a:rPr>
              <a:t>ЕТАПИ</a:t>
            </a:r>
            <a:r>
              <a:rPr sz="1600" b="1" spc="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РУХУ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ПРОДУКТУ</a:t>
            </a:r>
            <a:r>
              <a:rPr sz="16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ВІД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ВИРОБНИКА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ДО 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КІНЦЕВОГО </a:t>
            </a:r>
            <a:r>
              <a:rPr sz="1600" b="1" spc="-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СПОЖИВАЧА</a:t>
            </a:r>
            <a:r>
              <a:rPr sz="16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(генерування</a:t>
            </a:r>
            <a:r>
              <a:rPr sz="1600" b="1" spc="6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ідей,</a:t>
            </a:r>
            <a:r>
              <a:rPr sz="1600" b="1" spc="1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розробку</a:t>
            </a:r>
            <a:r>
              <a:rPr sz="1600" b="1" spc="2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079D"/>
                </a:solidFill>
                <a:latin typeface="Arial"/>
                <a:cs typeface="Arial"/>
              </a:rPr>
              <a:t>продукту,</a:t>
            </a:r>
            <a:r>
              <a:rPr sz="1600" b="1" spc="7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виробництво,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встановлення</a:t>
            </a:r>
            <a:r>
              <a:rPr sz="1600" b="1" spc="4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ціни,</a:t>
            </a:r>
            <a:r>
              <a:rPr sz="1600" b="1" spc="1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просування</a:t>
            </a:r>
            <a:r>
              <a:rPr sz="1600" b="1" spc="4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на</a:t>
            </a:r>
            <a:r>
              <a:rPr sz="1600" b="1" spc="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ринок</a:t>
            </a:r>
            <a:r>
              <a:rPr sz="1600" b="1" spc="1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079D"/>
                </a:solidFill>
                <a:latin typeface="Arial"/>
                <a:cs typeface="Arial"/>
              </a:rPr>
              <a:t>тощо);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1650">
              <a:latin typeface="Arial"/>
              <a:cs typeface="Arial"/>
            </a:endParaRPr>
          </a:p>
          <a:p>
            <a:pPr marL="184785" marR="5080" indent="-172720">
              <a:lnSpc>
                <a:spcPts val="1660"/>
              </a:lnSpc>
              <a:buFont typeface="Microsoft Sans Serif"/>
              <a:buChar char="•"/>
              <a:tabLst>
                <a:tab pos="185420" algn="l"/>
              </a:tabLst>
            </a:pPr>
            <a:r>
              <a:rPr sz="1600" b="1" spc="-10" dirty="0">
                <a:solidFill>
                  <a:srgbClr val="07079D"/>
                </a:solidFill>
                <a:latin typeface="Arial"/>
                <a:cs typeface="Arial"/>
              </a:rPr>
              <a:t>передбачає</a:t>
            </a:r>
            <a:r>
              <a:rPr sz="1600" b="1" spc="3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наявність,</a:t>
            </a:r>
            <a:r>
              <a:rPr sz="1600" b="1" spc="4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як</a:t>
            </a:r>
            <a:r>
              <a:rPr sz="1600" b="1" spc="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мінімум,</a:t>
            </a:r>
            <a:r>
              <a:rPr sz="1600" b="1" spc="7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ДВОХ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СТОРІН</a:t>
            </a:r>
            <a:r>
              <a:rPr sz="16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,</a:t>
            </a:r>
            <a:r>
              <a:rPr sz="1600" b="1" spc="1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які 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ОБМІНЮЮТЬСЯ</a:t>
            </a:r>
            <a:r>
              <a:rPr sz="16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певними </a:t>
            </a:r>
            <a:r>
              <a:rPr sz="1600" b="1" spc="-43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ЦІННОСТЯМИ</a:t>
            </a:r>
            <a:r>
              <a:rPr sz="16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(товар,</a:t>
            </a:r>
            <a:r>
              <a:rPr sz="1600" b="1" spc="40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7079D"/>
                </a:solidFill>
                <a:latin typeface="Arial"/>
                <a:cs typeface="Arial"/>
              </a:rPr>
              <a:t>гроші,</a:t>
            </a:r>
            <a:r>
              <a:rPr sz="1600" b="1" spc="45" dirty="0">
                <a:solidFill>
                  <a:srgbClr val="07079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7079D"/>
                </a:solidFill>
                <a:latin typeface="Arial"/>
                <a:cs typeface="Arial"/>
              </a:rPr>
              <a:t>час)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00200"/>
              <a:ext cx="9144000" cy="5105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800" y="574548"/>
              <a:ext cx="2414778" cy="4640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8324" y="120395"/>
              <a:ext cx="2410205" cy="7871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8376" y="574548"/>
              <a:ext cx="604265" cy="4640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1423" y="120395"/>
              <a:ext cx="598170" cy="787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44595" y="574548"/>
              <a:ext cx="5899404" cy="4640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47644" y="120395"/>
              <a:ext cx="5896356" cy="7871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7051" y="1001267"/>
              <a:ext cx="8346947" cy="4640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8576" y="547116"/>
              <a:ext cx="8345424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73952" y="1427988"/>
              <a:ext cx="2670047" cy="4640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75476" y="973836"/>
              <a:ext cx="2668523" cy="78714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5515" marR="5080" indent="269240" algn="r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Маркетинг</a:t>
            </a:r>
            <a:r>
              <a:rPr sz="2800" spc="40" dirty="0"/>
              <a:t> </a:t>
            </a:r>
            <a:r>
              <a:rPr sz="2800" spc="-5" dirty="0"/>
              <a:t>–</a:t>
            </a:r>
            <a:r>
              <a:rPr sz="2800" spc="-10" dirty="0"/>
              <a:t> </a:t>
            </a:r>
            <a:r>
              <a:rPr sz="2800" spc="-5" dirty="0"/>
              <a:t>особливий</a:t>
            </a:r>
            <a:r>
              <a:rPr sz="2800" spc="40" dirty="0"/>
              <a:t> </a:t>
            </a:r>
            <a:r>
              <a:rPr sz="2800" spc="-5" dirty="0"/>
              <a:t>підхід</a:t>
            </a:r>
            <a:r>
              <a:rPr sz="2800" spc="-10" dirty="0"/>
              <a:t> </a:t>
            </a:r>
            <a:r>
              <a:rPr sz="2800" spc="-5" dirty="0"/>
              <a:t>до</a:t>
            </a:r>
            <a:r>
              <a:rPr sz="2800" dirty="0"/>
              <a:t> </a:t>
            </a:r>
            <a:r>
              <a:rPr sz="2800" spc="-5" dirty="0"/>
              <a:t>управління </a:t>
            </a:r>
            <a:r>
              <a:rPr sz="2800" spc="-830" dirty="0"/>
              <a:t> </a:t>
            </a:r>
            <a:r>
              <a:rPr sz="2800" spc="-5" dirty="0"/>
              <a:t>виробництвом</a:t>
            </a:r>
            <a:r>
              <a:rPr sz="2800" spc="40" dirty="0"/>
              <a:t> </a:t>
            </a:r>
            <a:r>
              <a:rPr sz="2800" spc="-5" dirty="0"/>
              <a:t>і</a:t>
            </a:r>
            <a:r>
              <a:rPr sz="2800" spc="-10" dirty="0"/>
              <a:t> </a:t>
            </a:r>
            <a:r>
              <a:rPr sz="2800" spc="-5" dirty="0"/>
              <a:t>реалізацією</a:t>
            </a:r>
            <a:r>
              <a:rPr sz="2800" spc="10" dirty="0"/>
              <a:t> </a:t>
            </a:r>
            <a:r>
              <a:rPr sz="2800" spc="-5" dirty="0"/>
              <a:t>товарів</a:t>
            </a:r>
            <a:r>
              <a:rPr sz="2800" spc="10" dirty="0"/>
              <a:t> </a:t>
            </a:r>
            <a:r>
              <a:rPr sz="2800" spc="-5" dirty="0"/>
              <a:t>і</a:t>
            </a:r>
            <a:r>
              <a:rPr sz="2800" spc="-20" dirty="0"/>
              <a:t> </a:t>
            </a:r>
            <a:r>
              <a:rPr sz="2800" spc="-5" dirty="0"/>
              <a:t>послуг</a:t>
            </a:r>
            <a:r>
              <a:rPr sz="2800" spc="5" dirty="0"/>
              <a:t> </a:t>
            </a:r>
            <a:r>
              <a:rPr sz="2800" spc="-5" dirty="0"/>
              <a:t>в</a:t>
            </a:r>
            <a:endParaRPr sz="2800"/>
          </a:p>
          <a:p>
            <a:pPr marL="932815" marR="6350" algn="r">
              <a:lnSpc>
                <a:spcPct val="100000"/>
              </a:lnSpc>
              <a:spcBef>
                <a:spcPts val="5"/>
              </a:spcBef>
            </a:pPr>
            <a:r>
              <a:rPr sz="2800" spc="-10" dirty="0"/>
              <a:t>умовах</a:t>
            </a:r>
            <a:r>
              <a:rPr sz="2800" spc="-75" dirty="0"/>
              <a:t> </a:t>
            </a:r>
            <a:r>
              <a:rPr sz="2800" spc="-5" dirty="0"/>
              <a:t>ринку</a:t>
            </a:r>
            <a:endParaRPr sz="2800"/>
          </a:p>
        </p:txBody>
      </p:sp>
      <p:sp>
        <p:nvSpPr>
          <p:cNvPr id="17" name="object 17"/>
          <p:cNvSpPr txBox="1"/>
          <p:nvPr/>
        </p:nvSpPr>
        <p:spPr>
          <a:xfrm>
            <a:off x="315468" y="1985772"/>
            <a:ext cx="4020820" cy="1617345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Times New Roman"/>
              <a:cs typeface="Times New Roman"/>
            </a:endParaRPr>
          </a:p>
          <a:p>
            <a:pPr marL="220979">
              <a:lnSpc>
                <a:spcPct val="100000"/>
              </a:lnSpc>
              <a:tabLst>
                <a:tab pos="3150870" algn="l"/>
              </a:tabLst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Маркетинг</a:t>
            </a:r>
            <a:r>
              <a:rPr sz="18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8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економічної	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теорії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5468" y="3587496"/>
            <a:ext cx="4020820" cy="2870200"/>
            <a:chOff x="315468" y="3587496"/>
            <a:chExt cx="4020820" cy="2870200"/>
          </a:xfrm>
        </p:grpSpPr>
        <p:sp>
          <p:nvSpPr>
            <p:cNvPr id="19" name="object 19"/>
            <p:cNvSpPr/>
            <p:nvPr/>
          </p:nvSpPr>
          <p:spPr>
            <a:xfrm>
              <a:off x="323088" y="3595116"/>
              <a:ext cx="4005579" cy="2854960"/>
            </a:xfrm>
            <a:custGeom>
              <a:avLst/>
              <a:gdLst/>
              <a:ahLst/>
              <a:cxnLst/>
              <a:rect l="l" t="t" r="r" b="b"/>
              <a:pathLst>
                <a:path w="4005579" h="2854960">
                  <a:moveTo>
                    <a:pt x="4005072" y="0"/>
                  </a:moveTo>
                  <a:lnTo>
                    <a:pt x="0" y="0"/>
                  </a:lnTo>
                  <a:lnTo>
                    <a:pt x="0" y="2854451"/>
                  </a:lnTo>
                  <a:lnTo>
                    <a:pt x="4005072" y="2854451"/>
                  </a:lnTo>
                  <a:lnTo>
                    <a:pt x="4005072" y="0"/>
                  </a:lnTo>
                  <a:close/>
                </a:path>
              </a:pathLst>
            </a:custGeom>
            <a:solidFill>
              <a:srgbClr val="D0D2EB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3088" y="3595116"/>
              <a:ext cx="4005579" cy="2854960"/>
            </a:xfrm>
            <a:custGeom>
              <a:avLst/>
              <a:gdLst/>
              <a:ahLst/>
              <a:cxnLst/>
              <a:rect l="l" t="t" r="r" b="b"/>
              <a:pathLst>
                <a:path w="4005579" h="2854960">
                  <a:moveTo>
                    <a:pt x="0" y="2854451"/>
                  </a:moveTo>
                  <a:lnTo>
                    <a:pt x="4005072" y="2854451"/>
                  </a:lnTo>
                  <a:lnTo>
                    <a:pt x="4005072" y="0"/>
                  </a:lnTo>
                  <a:lnTo>
                    <a:pt x="0" y="0"/>
                  </a:lnTo>
                  <a:lnTo>
                    <a:pt x="0" y="2854451"/>
                  </a:lnTo>
                  <a:close/>
                </a:path>
              </a:pathLst>
            </a:custGeom>
            <a:ln w="15240">
              <a:solidFill>
                <a:srgbClr val="D0D2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15468" y="3602735"/>
            <a:ext cx="4020820" cy="28549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76225" marR="180975" indent="-172720">
              <a:lnSpc>
                <a:spcPct val="87200"/>
              </a:lnSpc>
              <a:spcBef>
                <a:spcPts val="650"/>
              </a:spcBef>
              <a:buChar char="•"/>
              <a:tabLst>
                <a:tab pos="276860" algn="l"/>
              </a:tabLst>
            </a:pPr>
            <a:r>
              <a:rPr sz="1800" spc="-5" dirty="0">
                <a:latin typeface="Trebuchet MS"/>
                <a:cs typeface="Trebuchet MS"/>
              </a:rPr>
              <a:t>економічна діяльність, </a:t>
            </a:r>
            <a:r>
              <a:rPr sz="1800" dirty="0">
                <a:latin typeface="Trebuchet MS"/>
                <a:cs typeface="Trebuchet MS"/>
              </a:rPr>
              <a:t>що 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охоплює весь </a:t>
            </a:r>
            <a:r>
              <a:rPr sz="1800" dirty="0">
                <a:latin typeface="Trebuchet MS"/>
                <a:cs typeface="Trebuchet MS"/>
              </a:rPr>
              <a:t>процес </a:t>
            </a:r>
            <a:r>
              <a:rPr sz="1800" spc="-5" dirty="0">
                <a:latin typeface="Trebuchet MS"/>
                <a:cs typeface="Trebuchet MS"/>
              </a:rPr>
              <a:t>руху товару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(послуги) від виробника до </a:t>
            </a:r>
            <a:r>
              <a:rPr sz="1800" dirty="0">
                <a:latin typeface="Trebuchet MS"/>
                <a:cs typeface="Trebuchet MS"/>
              </a:rPr>
              <a:t> споживача.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Процес 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передбачення і </a:t>
            </a:r>
            <a:r>
              <a:rPr sz="1800" spc="-5" dirty="0">
                <a:latin typeface="Trebuchet MS"/>
                <a:cs typeface="Trebuchet MS"/>
              </a:rPr>
              <a:t>задоволення </a:t>
            </a:r>
            <a:r>
              <a:rPr sz="1800" dirty="0">
                <a:latin typeface="Trebuchet MS"/>
                <a:cs typeface="Trebuchet MS"/>
              </a:rPr>
              <a:t> потреб споживача у </a:t>
            </a:r>
            <a:r>
              <a:rPr sz="1800" spc="-5" dirty="0">
                <a:latin typeface="Trebuchet MS"/>
                <a:cs typeface="Trebuchet MS"/>
              </a:rPr>
              <a:t>товарах та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послугах </a:t>
            </a:r>
            <a:r>
              <a:rPr sz="1800" dirty="0">
                <a:latin typeface="Trebuchet MS"/>
                <a:cs typeface="Trebuchet MS"/>
              </a:rPr>
              <a:t>при </a:t>
            </a:r>
            <a:r>
              <a:rPr sz="1800" spc="-5" dirty="0">
                <a:latin typeface="Trebuchet MS"/>
                <a:cs typeface="Trebuchet MS"/>
              </a:rPr>
              <a:t>необхідній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прибутковості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виробника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58511" y="1988629"/>
            <a:ext cx="4060190" cy="1722755"/>
            <a:chOff x="4858511" y="1988629"/>
            <a:chExt cx="4060190" cy="1722755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58511" y="2005584"/>
              <a:ext cx="4059936" cy="170535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88991" y="1993392"/>
              <a:ext cx="4003675" cy="1602105"/>
            </a:xfrm>
            <a:custGeom>
              <a:avLst/>
              <a:gdLst/>
              <a:ahLst/>
              <a:cxnLst/>
              <a:rect l="l" t="t" r="r" b="b"/>
              <a:pathLst>
                <a:path w="4003675" h="1602104">
                  <a:moveTo>
                    <a:pt x="0" y="1601724"/>
                  </a:moveTo>
                  <a:lnTo>
                    <a:pt x="4003548" y="1601724"/>
                  </a:lnTo>
                  <a:lnTo>
                    <a:pt x="4003548" y="0"/>
                  </a:lnTo>
                  <a:lnTo>
                    <a:pt x="0" y="0"/>
                  </a:lnTo>
                  <a:lnTo>
                    <a:pt x="0" y="1601724"/>
                  </a:lnTo>
                  <a:close/>
                </a:path>
              </a:pathLst>
            </a:custGeom>
            <a:ln w="9144">
              <a:solidFill>
                <a:srgbClr val="F041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893564" y="1997964"/>
            <a:ext cx="3994785" cy="1592580"/>
          </a:xfrm>
          <a:prstGeom prst="rect">
            <a:avLst/>
          </a:prstGeom>
          <a:solidFill>
            <a:srgbClr val="C3250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1521460" marR="455295" indent="-1059815">
              <a:lnSpc>
                <a:spcPts val="1880"/>
              </a:lnSpc>
              <a:spcBef>
                <a:spcPts val="5"/>
              </a:spcBef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Маркетинг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сфері охорони </a:t>
            </a:r>
            <a:r>
              <a:rPr sz="1800" b="1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здоров'я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58511" y="3590544"/>
            <a:ext cx="4060190" cy="2974975"/>
            <a:chOff x="4858511" y="3590544"/>
            <a:chExt cx="4060190" cy="297497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58511" y="3633216"/>
              <a:ext cx="4059936" cy="29321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88991" y="3595116"/>
              <a:ext cx="4003548" cy="285445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888991" y="3595116"/>
              <a:ext cx="4003675" cy="2854960"/>
            </a:xfrm>
            <a:custGeom>
              <a:avLst/>
              <a:gdLst/>
              <a:ahLst/>
              <a:cxnLst/>
              <a:rect l="l" t="t" r="r" b="b"/>
              <a:pathLst>
                <a:path w="4003675" h="2854960">
                  <a:moveTo>
                    <a:pt x="0" y="2854451"/>
                  </a:moveTo>
                  <a:lnTo>
                    <a:pt x="4003548" y="2854451"/>
                  </a:lnTo>
                  <a:lnTo>
                    <a:pt x="4003548" y="0"/>
                  </a:lnTo>
                  <a:lnTo>
                    <a:pt x="0" y="0"/>
                  </a:lnTo>
                  <a:lnTo>
                    <a:pt x="0" y="2854451"/>
                  </a:lnTo>
                  <a:close/>
                </a:path>
              </a:pathLst>
            </a:custGeom>
            <a:ln w="9144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888991" y="3595115"/>
            <a:ext cx="4003675" cy="2854960"/>
          </a:xfrm>
          <a:prstGeom prst="rect">
            <a:avLst/>
          </a:prstGeom>
          <a:ln w="9144">
            <a:solidFill>
              <a:srgbClr val="FF802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67970" marR="281305" indent="-172720">
              <a:lnSpc>
                <a:spcPct val="87200"/>
              </a:lnSpc>
              <a:spcBef>
                <a:spcPts val="710"/>
              </a:spcBef>
              <a:buChar char="•"/>
              <a:tabLst>
                <a:tab pos="268605" algn="l"/>
              </a:tabLst>
            </a:pPr>
            <a:r>
              <a:rPr sz="1800" spc="-5" dirty="0">
                <a:latin typeface="Trebuchet MS"/>
                <a:cs typeface="Trebuchet MS"/>
              </a:rPr>
              <a:t>сукупність організаційно-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економічних функцій пов'язаних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 </a:t>
            </a:r>
            <a:r>
              <a:rPr sz="1800" spc="-5" dirty="0">
                <a:latin typeface="Trebuchet MS"/>
                <a:cs typeface="Trebuchet MS"/>
              </a:rPr>
              <a:t>реалізацією </a:t>
            </a:r>
            <a:r>
              <a:rPr sz="1800" spc="-10" dirty="0">
                <a:latin typeface="Trebuchet MS"/>
                <a:cs typeface="Trebuchet MS"/>
              </a:rPr>
              <a:t>комплексу </a:t>
            </a:r>
            <a:r>
              <a:rPr sz="1800" spc="-5" dirty="0">
                <a:latin typeface="Trebuchet MS"/>
                <a:cs typeface="Trebuchet MS"/>
              </a:rPr>
              <a:t> оздоровчо-профілактичних,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санітарних та лікувальних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послуг, </a:t>
            </a:r>
            <a:r>
              <a:rPr sz="1800" dirty="0">
                <a:latin typeface="Trebuchet MS"/>
                <a:cs typeface="Trebuchet MS"/>
              </a:rPr>
              <a:t>ЛЗ, </a:t>
            </a:r>
            <a:r>
              <a:rPr sz="1800" spc="-5" dirty="0">
                <a:latin typeface="Trebuchet MS"/>
                <a:cs typeface="Trebuchet MS"/>
              </a:rPr>
              <a:t>виробів медико- 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терапевтичного </a:t>
            </a:r>
            <a:r>
              <a:rPr sz="1800" dirty="0">
                <a:latin typeface="Trebuchet MS"/>
                <a:cs typeface="Trebuchet MS"/>
              </a:rPr>
              <a:t>і 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реабілітаційного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призначення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744" y="612660"/>
              <a:ext cx="6223254" cy="4335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8204" y="194690"/>
              <a:ext cx="6214491" cy="5434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9831" y="1263396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8855964" y="0"/>
                  </a:moveTo>
                  <a:lnTo>
                    <a:pt x="0" y="0"/>
                  </a:lnTo>
                  <a:lnTo>
                    <a:pt x="0" y="827531"/>
                  </a:lnTo>
                  <a:lnTo>
                    <a:pt x="8855964" y="827531"/>
                  </a:lnTo>
                  <a:lnTo>
                    <a:pt x="88559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831" y="1263396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0" y="827531"/>
                  </a:moveTo>
                  <a:lnTo>
                    <a:pt x="8855964" y="827531"/>
                  </a:lnTo>
                  <a:lnTo>
                    <a:pt x="8855964" y="0"/>
                  </a:lnTo>
                  <a:lnTo>
                    <a:pt x="0" y="0"/>
                  </a:lnTo>
                  <a:lnTo>
                    <a:pt x="0" y="827531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1791" y="1042416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5">
                  <a:moveTo>
                    <a:pt x="6127242" y="0"/>
                  </a:moveTo>
                  <a:lnTo>
                    <a:pt x="73914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3"/>
                  </a:lnTo>
                  <a:lnTo>
                    <a:pt x="0" y="369570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4" y="443484"/>
                  </a:lnTo>
                  <a:lnTo>
                    <a:pt x="6127242" y="443484"/>
                  </a:lnTo>
                  <a:lnTo>
                    <a:pt x="6155989" y="437667"/>
                  </a:lnTo>
                  <a:lnTo>
                    <a:pt x="6179486" y="421814"/>
                  </a:lnTo>
                  <a:lnTo>
                    <a:pt x="6195339" y="398317"/>
                  </a:lnTo>
                  <a:lnTo>
                    <a:pt x="6201156" y="369570"/>
                  </a:lnTo>
                  <a:lnTo>
                    <a:pt x="6201156" y="73913"/>
                  </a:lnTo>
                  <a:lnTo>
                    <a:pt x="6195339" y="45166"/>
                  </a:lnTo>
                  <a:lnTo>
                    <a:pt x="6179486" y="21669"/>
                  </a:lnTo>
                  <a:lnTo>
                    <a:pt x="6155989" y="5816"/>
                  </a:lnTo>
                  <a:lnTo>
                    <a:pt x="612724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791" y="1042416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5">
                  <a:moveTo>
                    <a:pt x="0" y="73913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4" y="0"/>
                  </a:lnTo>
                  <a:lnTo>
                    <a:pt x="6127242" y="0"/>
                  </a:lnTo>
                  <a:lnTo>
                    <a:pt x="6155989" y="5816"/>
                  </a:lnTo>
                  <a:lnTo>
                    <a:pt x="6179486" y="21669"/>
                  </a:lnTo>
                  <a:lnTo>
                    <a:pt x="6195339" y="45166"/>
                  </a:lnTo>
                  <a:lnTo>
                    <a:pt x="6201156" y="73913"/>
                  </a:lnTo>
                  <a:lnTo>
                    <a:pt x="6201156" y="369570"/>
                  </a:lnTo>
                  <a:lnTo>
                    <a:pt x="6195339" y="398317"/>
                  </a:lnTo>
                  <a:lnTo>
                    <a:pt x="6179486" y="421814"/>
                  </a:lnTo>
                  <a:lnTo>
                    <a:pt x="6155989" y="437667"/>
                  </a:lnTo>
                  <a:lnTo>
                    <a:pt x="6127242" y="443484"/>
                  </a:lnTo>
                  <a:lnTo>
                    <a:pt x="73914" y="443484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70"/>
                  </a:lnTo>
                  <a:lnTo>
                    <a:pt x="0" y="7391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4455" y="1117803"/>
            <a:ext cx="731012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Концепція удосконалення виробництва</a:t>
            </a:r>
            <a:endParaRPr sz="1500">
              <a:latin typeface="Trebuchet MS"/>
              <a:cs typeface="Trebuchet MS"/>
            </a:endParaRPr>
          </a:p>
          <a:p>
            <a:pPr marL="127000" indent="-114300">
              <a:lnSpc>
                <a:spcPts val="1685"/>
              </a:lnSpc>
              <a:spcBef>
                <a:spcPts val="1445"/>
              </a:spcBef>
              <a:buFont typeface="Trebuchet MS"/>
              <a:buChar char="•"/>
              <a:tabLst>
                <a:tab pos="127000" algn="l"/>
              </a:tabLst>
            </a:pPr>
            <a:r>
              <a:rPr sz="1500" b="1" spc="-5" dirty="0">
                <a:latin typeface="Trebuchet MS"/>
                <a:cs typeface="Trebuchet MS"/>
              </a:rPr>
              <a:t>споживачі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будуть</a:t>
            </a:r>
            <a:r>
              <a:rPr sz="1500" b="1" spc="-2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прихильними </a:t>
            </a:r>
            <a:r>
              <a:rPr sz="1500" b="1" dirty="0">
                <a:latin typeface="Trebuchet MS"/>
                <a:cs typeface="Trebuchet MS"/>
              </a:rPr>
              <a:t>до</a:t>
            </a:r>
            <a:r>
              <a:rPr sz="1500" b="1" spc="-5" dirty="0">
                <a:latin typeface="Trebuchet MS"/>
                <a:cs typeface="Trebuchet MS"/>
              </a:rPr>
              <a:t> товарів, </a:t>
            </a:r>
            <a:r>
              <a:rPr sz="1500" b="1" dirty="0">
                <a:latin typeface="Trebuchet MS"/>
                <a:cs typeface="Trebuchet MS"/>
              </a:rPr>
              <a:t>що</a:t>
            </a:r>
            <a:r>
              <a:rPr sz="1500" b="1" spc="-2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широко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поширені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та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доступні</a:t>
            </a:r>
            <a:endParaRPr sz="1500">
              <a:latin typeface="Trebuchet MS"/>
              <a:cs typeface="Trebuchet MS"/>
            </a:endParaRPr>
          </a:p>
          <a:p>
            <a:pPr marL="127000">
              <a:lnSpc>
                <a:spcPts val="1685"/>
              </a:lnSpc>
            </a:pPr>
            <a:r>
              <a:rPr sz="1500" b="1" dirty="0">
                <a:latin typeface="Trebuchet MS"/>
                <a:cs typeface="Trebuchet MS"/>
              </a:rPr>
              <a:t>за</a:t>
            </a:r>
            <a:r>
              <a:rPr sz="1500" b="1" spc="-9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ціною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2212" y="2164079"/>
            <a:ext cx="8871585" cy="1064260"/>
            <a:chOff x="172212" y="2164079"/>
            <a:chExt cx="8871585" cy="1064260"/>
          </a:xfrm>
        </p:grpSpPr>
        <p:sp>
          <p:nvSpPr>
            <p:cNvPr id="11" name="object 11"/>
            <p:cNvSpPr/>
            <p:nvPr/>
          </p:nvSpPr>
          <p:spPr>
            <a:xfrm>
              <a:off x="179832" y="2392679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8855964" y="0"/>
                  </a:moveTo>
                  <a:lnTo>
                    <a:pt x="0" y="0"/>
                  </a:lnTo>
                  <a:lnTo>
                    <a:pt x="0" y="827532"/>
                  </a:lnTo>
                  <a:lnTo>
                    <a:pt x="8855964" y="827532"/>
                  </a:lnTo>
                  <a:lnTo>
                    <a:pt x="88559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832" y="2392679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0" y="827532"/>
                  </a:moveTo>
                  <a:lnTo>
                    <a:pt x="8855964" y="827532"/>
                  </a:lnTo>
                  <a:lnTo>
                    <a:pt x="8855964" y="0"/>
                  </a:lnTo>
                  <a:lnTo>
                    <a:pt x="0" y="0"/>
                  </a:lnTo>
                  <a:lnTo>
                    <a:pt x="0" y="82753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1792" y="2171699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4">
                  <a:moveTo>
                    <a:pt x="6127242" y="0"/>
                  </a:moveTo>
                  <a:lnTo>
                    <a:pt x="73914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3"/>
                  </a:lnTo>
                  <a:lnTo>
                    <a:pt x="0" y="369570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4" y="443484"/>
                  </a:lnTo>
                  <a:lnTo>
                    <a:pt x="6127242" y="443484"/>
                  </a:lnTo>
                  <a:lnTo>
                    <a:pt x="6155989" y="437667"/>
                  </a:lnTo>
                  <a:lnTo>
                    <a:pt x="6179486" y="421814"/>
                  </a:lnTo>
                  <a:lnTo>
                    <a:pt x="6195339" y="398317"/>
                  </a:lnTo>
                  <a:lnTo>
                    <a:pt x="6201156" y="369570"/>
                  </a:lnTo>
                  <a:lnTo>
                    <a:pt x="6201156" y="73913"/>
                  </a:lnTo>
                  <a:lnTo>
                    <a:pt x="6195339" y="45166"/>
                  </a:lnTo>
                  <a:lnTo>
                    <a:pt x="6179486" y="21669"/>
                  </a:lnTo>
                  <a:lnTo>
                    <a:pt x="6155989" y="5816"/>
                  </a:lnTo>
                  <a:lnTo>
                    <a:pt x="612724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1792" y="2171699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4">
                  <a:moveTo>
                    <a:pt x="0" y="73913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4" y="0"/>
                  </a:lnTo>
                  <a:lnTo>
                    <a:pt x="6127242" y="0"/>
                  </a:lnTo>
                  <a:lnTo>
                    <a:pt x="6155989" y="5816"/>
                  </a:lnTo>
                  <a:lnTo>
                    <a:pt x="6179486" y="21669"/>
                  </a:lnTo>
                  <a:lnTo>
                    <a:pt x="6195339" y="45166"/>
                  </a:lnTo>
                  <a:lnTo>
                    <a:pt x="6201156" y="73913"/>
                  </a:lnTo>
                  <a:lnTo>
                    <a:pt x="6201156" y="369570"/>
                  </a:lnTo>
                  <a:lnTo>
                    <a:pt x="6195339" y="398317"/>
                  </a:lnTo>
                  <a:lnTo>
                    <a:pt x="6179486" y="421814"/>
                  </a:lnTo>
                  <a:lnTo>
                    <a:pt x="6155989" y="437667"/>
                  </a:lnTo>
                  <a:lnTo>
                    <a:pt x="6127242" y="443484"/>
                  </a:lnTo>
                  <a:lnTo>
                    <a:pt x="73914" y="443484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70"/>
                  </a:lnTo>
                  <a:lnTo>
                    <a:pt x="0" y="7391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4455" y="2247646"/>
            <a:ext cx="7266305" cy="866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Концепція інтенсифікації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комерційних</a:t>
            </a:r>
            <a:r>
              <a:rPr sz="15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зусиль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rebuchet MS"/>
              <a:cs typeface="Trebuchet MS"/>
            </a:endParaRPr>
          </a:p>
          <a:p>
            <a:pPr marL="127000" marR="5080" indent="-114300">
              <a:lnSpc>
                <a:spcPts val="1570"/>
              </a:lnSpc>
              <a:buFont typeface="Trebuchet MS"/>
              <a:buChar char="•"/>
              <a:tabLst>
                <a:tab pos="127000" algn="l"/>
              </a:tabLst>
            </a:pPr>
            <a:r>
              <a:rPr sz="1500" b="1" spc="-5" dirty="0">
                <a:latin typeface="Trebuchet MS"/>
                <a:cs typeface="Trebuchet MS"/>
              </a:rPr>
              <a:t>споживачі </a:t>
            </a:r>
            <a:r>
              <a:rPr sz="1500" b="1" dirty="0">
                <a:latin typeface="Trebuchet MS"/>
                <a:cs typeface="Trebuchet MS"/>
              </a:rPr>
              <a:t>не купуватимуть товари фірми у </a:t>
            </a:r>
            <a:r>
              <a:rPr sz="1500" b="1" spc="-5" dirty="0">
                <a:latin typeface="Trebuchet MS"/>
                <a:cs typeface="Trebuchet MS"/>
              </a:rPr>
              <a:t>достатніх кількостях, якщо вона </a:t>
            </a:r>
            <a:r>
              <a:rPr sz="1500" b="1" spc="-44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не</a:t>
            </a:r>
            <a:r>
              <a:rPr sz="1500" b="1" spc="-5" dirty="0">
                <a:latin typeface="Trebuchet MS"/>
                <a:cs typeface="Trebuchet MS"/>
              </a:rPr>
              <a:t> вживатиме </a:t>
            </a:r>
            <a:r>
              <a:rPr sz="1500" b="1" dirty="0">
                <a:latin typeface="Trebuchet MS"/>
                <a:cs typeface="Trebuchet MS"/>
              </a:rPr>
              <a:t>значних</a:t>
            </a:r>
            <a:r>
              <a:rPr sz="1500" b="1" spc="-5" dirty="0">
                <a:latin typeface="Trebuchet MS"/>
                <a:cs typeface="Trebuchet MS"/>
              </a:rPr>
              <a:t> зусиль</a:t>
            </a:r>
            <a:r>
              <a:rPr sz="1500" b="1" dirty="0">
                <a:latin typeface="Trebuchet MS"/>
                <a:cs typeface="Trebuchet MS"/>
              </a:rPr>
              <a:t> в</a:t>
            </a:r>
            <a:r>
              <a:rPr sz="1500" b="1" spc="-5" dirty="0">
                <a:latin typeface="Trebuchet MS"/>
                <a:cs typeface="Trebuchet MS"/>
              </a:rPr>
              <a:t> сфері</a:t>
            </a:r>
            <a:r>
              <a:rPr sz="1500" b="1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збуту</a:t>
            </a:r>
            <a:r>
              <a:rPr sz="1500" b="1" dirty="0">
                <a:latin typeface="Trebuchet MS"/>
                <a:cs typeface="Trebuchet MS"/>
              </a:rPr>
              <a:t> і </a:t>
            </a:r>
            <a:r>
              <a:rPr sz="1500" b="1" spc="-5" dirty="0">
                <a:latin typeface="Trebuchet MS"/>
                <a:cs typeface="Trebuchet MS"/>
              </a:rPr>
              <a:t>стимулювання</a:t>
            </a:r>
            <a:r>
              <a:rPr sz="1500" b="1" spc="-2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продажу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72212" y="3293364"/>
            <a:ext cx="8871585" cy="1064260"/>
            <a:chOff x="172212" y="3293364"/>
            <a:chExt cx="8871585" cy="1064260"/>
          </a:xfrm>
        </p:grpSpPr>
        <p:sp>
          <p:nvSpPr>
            <p:cNvPr id="17" name="object 17"/>
            <p:cNvSpPr/>
            <p:nvPr/>
          </p:nvSpPr>
          <p:spPr>
            <a:xfrm>
              <a:off x="179832" y="3521964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8855964" y="0"/>
                  </a:moveTo>
                  <a:lnTo>
                    <a:pt x="0" y="0"/>
                  </a:lnTo>
                  <a:lnTo>
                    <a:pt x="0" y="827532"/>
                  </a:lnTo>
                  <a:lnTo>
                    <a:pt x="8855964" y="827532"/>
                  </a:lnTo>
                  <a:lnTo>
                    <a:pt x="88559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9832" y="3521964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0" y="827532"/>
                  </a:moveTo>
                  <a:lnTo>
                    <a:pt x="8855964" y="827532"/>
                  </a:lnTo>
                  <a:lnTo>
                    <a:pt x="8855964" y="0"/>
                  </a:lnTo>
                  <a:lnTo>
                    <a:pt x="0" y="0"/>
                  </a:lnTo>
                  <a:lnTo>
                    <a:pt x="0" y="82753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1792" y="3300984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4">
                  <a:moveTo>
                    <a:pt x="6127242" y="0"/>
                  </a:moveTo>
                  <a:lnTo>
                    <a:pt x="73914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3"/>
                  </a:lnTo>
                  <a:lnTo>
                    <a:pt x="0" y="369569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4" y="443483"/>
                  </a:lnTo>
                  <a:lnTo>
                    <a:pt x="6127242" y="443483"/>
                  </a:lnTo>
                  <a:lnTo>
                    <a:pt x="6155989" y="437667"/>
                  </a:lnTo>
                  <a:lnTo>
                    <a:pt x="6179486" y="421814"/>
                  </a:lnTo>
                  <a:lnTo>
                    <a:pt x="6195339" y="398317"/>
                  </a:lnTo>
                  <a:lnTo>
                    <a:pt x="6201156" y="369569"/>
                  </a:lnTo>
                  <a:lnTo>
                    <a:pt x="6201156" y="73913"/>
                  </a:lnTo>
                  <a:lnTo>
                    <a:pt x="6195339" y="45166"/>
                  </a:lnTo>
                  <a:lnTo>
                    <a:pt x="6179486" y="21669"/>
                  </a:lnTo>
                  <a:lnTo>
                    <a:pt x="6155989" y="5816"/>
                  </a:lnTo>
                  <a:lnTo>
                    <a:pt x="612724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1792" y="3300984"/>
              <a:ext cx="6201410" cy="443865"/>
            </a:xfrm>
            <a:custGeom>
              <a:avLst/>
              <a:gdLst/>
              <a:ahLst/>
              <a:cxnLst/>
              <a:rect l="l" t="t" r="r" b="b"/>
              <a:pathLst>
                <a:path w="6201409" h="443864">
                  <a:moveTo>
                    <a:pt x="0" y="73913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4" y="0"/>
                  </a:lnTo>
                  <a:lnTo>
                    <a:pt x="6127242" y="0"/>
                  </a:lnTo>
                  <a:lnTo>
                    <a:pt x="6155989" y="5816"/>
                  </a:lnTo>
                  <a:lnTo>
                    <a:pt x="6179486" y="21669"/>
                  </a:lnTo>
                  <a:lnTo>
                    <a:pt x="6195339" y="45166"/>
                  </a:lnTo>
                  <a:lnTo>
                    <a:pt x="6201156" y="73913"/>
                  </a:lnTo>
                  <a:lnTo>
                    <a:pt x="6201156" y="369569"/>
                  </a:lnTo>
                  <a:lnTo>
                    <a:pt x="6195339" y="398317"/>
                  </a:lnTo>
                  <a:lnTo>
                    <a:pt x="6179486" y="421814"/>
                  </a:lnTo>
                  <a:lnTo>
                    <a:pt x="6155989" y="437667"/>
                  </a:lnTo>
                  <a:lnTo>
                    <a:pt x="6127242" y="443483"/>
                  </a:lnTo>
                  <a:lnTo>
                    <a:pt x="73914" y="443483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69"/>
                  </a:lnTo>
                  <a:lnTo>
                    <a:pt x="0" y="7391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54455" y="3377310"/>
            <a:ext cx="7443470" cy="866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Концепція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удосконалення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товару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rebuchet MS"/>
              <a:cs typeface="Trebuchet MS"/>
            </a:endParaRPr>
          </a:p>
          <a:p>
            <a:pPr marL="127000" marR="5080" indent="-114300">
              <a:lnSpc>
                <a:spcPts val="1570"/>
              </a:lnSpc>
              <a:buFont typeface="Trebuchet MS"/>
              <a:buChar char="•"/>
              <a:tabLst>
                <a:tab pos="127000" algn="l"/>
              </a:tabLst>
            </a:pPr>
            <a:r>
              <a:rPr sz="1500" b="1" spc="-5" dirty="0">
                <a:latin typeface="Trebuchet MS"/>
                <a:cs typeface="Trebuchet MS"/>
              </a:rPr>
              <a:t>споживачі</a:t>
            </a:r>
            <a:r>
              <a:rPr sz="1500" b="1" dirty="0">
                <a:latin typeface="Trebuchet MS"/>
                <a:cs typeface="Trebuchet MS"/>
              </a:rPr>
              <a:t> будуть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прихильними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до </a:t>
            </a:r>
            <a:r>
              <a:rPr sz="1500" b="1" spc="-5" dirty="0">
                <a:latin typeface="Trebuchet MS"/>
                <a:cs typeface="Trebuchet MS"/>
              </a:rPr>
              <a:t>товарів,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що</a:t>
            </a:r>
            <a:r>
              <a:rPr sz="1500" b="1" spc="-5" dirty="0">
                <a:latin typeface="Trebuchet MS"/>
                <a:cs typeface="Trebuchet MS"/>
              </a:rPr>
              <a:t> передбачають</a:t>
            </a:r>
            <a:r>
              <a:rPr sz="1500" b="1" dirty="0">
                <a:latin typeface="Trebuchet MS"/>
                <a:cs typeface="Trebuchet MS"/>
              </a:rPr>
              <a:t> найвищу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якість, </a:t>
            </a:r>
            <a:r>
              <a:rPr sz="1500" b="1" spc="-434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кращі</a:t>
            </a:r>
            <a:r>
              <a:rPr sz="1500" b="1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експлуатаційні</a:t>
            </a:r>
            <a:r>
              <a:rPr sz="1500" b="1" spc="-2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властивості</a:t>
            </a:r>
            <a:r>
              <a:rPr sz="1500" b="1" spc="-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та</a:t>
            </a:r>
            <a:r>
              <a:rPr sz="1500" b="1" spc="-5" dirty="0">
                <a:latin typeface="Trebuchet MS"/>
                <a:cs typeface="Trebuchet MS"/>
              </a:rPr>
              <a:t> характеристики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2212" y="4422647"/>
            <a:ext cx="8871585" cy="2193290"/>
            <a:chOff x="172212" y="4422647"/>
            <a:chExt cx="8871585" cy="2193290"/>
          </a:xfrm>
        </p:grpSpPr>
        <p:sp>
          <p:nvSpPr>
            <p:cNvPr id="23" name="object 23"/>
            <p:cNvSpPr/>
            <p:nvPr/>
          </p:nvSpPr>
          <p:spPr>
            <a:xfrm>
              <a:off x="179832" y="4651247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8855964" y="0"/>
                  </a:moveTo>
                  <a:lnTo>
                    <a:pt x="0" y="0"/>
                  </a:lnTo>
                  <a:lnTo>
                    <a:pt x="0" y="827532"/>
                  </a:lnTo>
                  <a:lnTo>
                    <a:pt x="8855964" y="827532"/>
                  </a:lnTo>
                  <a:lnTo>
                    <a:pt x="88559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9832" y="4651247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39">
                  <a:moveTo>
                    <a:pt x="0" y="827532"/>
                  </a:moveTo>
                  <a:lnTo>
                    <a:pt x="8855964" y="827532"/>
                  </a:lnTo>
                  <a:lnTo>
                    <a:pt x="8855964" y="0"/>
                  </a:lnTo>
                  <a:lnTo>
                    <a:pt x="0" y="0"/>
                  </a:lnTo>
                  <a:lnTo>
                    <a:pt x="0" y="82753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1792" y="4430267"/>
              <a:ext cx="6201410" cy="441959"/>
            </a:xfrm>
            <a:custGeom>
              <a:avLst/>
              <a:gdLst/>
              <a:ahLst/>
              <a:cxnLst/>
              <a:rect l="l" t="t" r="r" b="b"/>
              <a:pathLst>
                <a:path w="6201409" h="441960">
                  <a:moveTo>
                    <a:pt x="6127496" y="0"/>
                  </a:moveTo>
                  <a:lnTo>
                    <a:pt x="73659" y="0"/>
                  </a:lnTo>
                  <a:lnTo>
                    <a:pt x="44989" y="5794"/>
                  </a:lnTo>
                  <a:lnTo>
                    <a:pt x="21575" y="21589"/>
                  </a:lnTo>
                  <a:lnTo>
                    <a:pt x="5789" y="45005"/>
                  </a:lnTo>
                  <a:lnTo>
                    <a:pt x="0" y="73659"/>
                  </a:lnTo>
                  <a:lnTo>
                    <a:pt x="0" y="368299"/>
                  </a:lnTo>
                  <a:lnTo>
                    <a:pt x="5789" y="396954"/>
                  </a:lnTo>
                  <a:lnTo>
                    <a:pt x="21575" y="420369"/>
                  </a:lnTo>
                  <a:lnTo>
                    <a:pt x="44989" y="436165"/>
                  </a:lnTo>
                  <a:lnTo>
                    <a:pt x="73659" y="441959"/>
                  </a:lnTo>
                  <a:lnTo>
                    <a:pt x="6127496" y="441959"/>
                  </a:lnTo>
                  <a:lnTo>
                    <a:pt x="6156150" y="436165"/>
                  </a:lnTo>
                  <a:lnTo>
                    <a:pt x="6179566" y="420369"/>
                  </a:lnTo>
                  <a:lnTo>
                    <a:pt x="6195361" y="396954"/>
                  </a:lnTo>
                  <a:lnTo>
                    <a:pt x="6201156" y="368299"/>
                  </a:lnTo>
                  <a:lnTo>
                    <a:pt x="6201156" y="73659"/>
                  </a:lnTo>
                  <a:lnTo>
                    <a:pt x="6195361" y="45005"/>
                  </a:lnTo>
                  <a:lnTo>
                    <a:pt x="6179566" y="21589"/>
                  </a:lnTo>
                  <a:lnTo>
                    <a:pt x="6156150" y="5794"/>
                  </a:lnTo>
                  <a:lnTo>
                    <a:pt x="612749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1792" y="4430267"/>
              <a:ext cx="6201410" cy="441959"/>
            </a:xfrm>
            <a:custGeom>
              <a:avLst/>
              <a:gdLst/>
              <a:ahLst/>
              <a:cxnLst/>
              <a:rect l="l" t="t" r="r" b="b"/>
              <a:pathLst>
                <a:path w="6201409" h="441960">
                  <a:moveTo>
                    <a:pt x="0" y="73659"/>
                  </a:moveTo>
                  <a:lnTo>
                    <a:pt x="5789" y="45005"/>
                  </a:lnTo>
                  <a:lnTo>
                    <a:pt x="21575" y="21589"/>
                  </a:lnTo>
                  <a:lnTo>
                    <a:pt x="44989" y="5794"/>
                  </a:lnTo>
                  <a:lnTo>
                    <a:pt x="73659" y="0"/>
                  </a:lnTo>
                  <a:lnTo>
                    <a:pt x="6127496" y="0"/>
                  </a:lnTo>
                  <a:lnTo>
                    <a:pt x="6156150" y="5794"/>
                  </a:lnTo>
                  <a:lnTo>
                    <a:pt x="6179566" y="21589"/>
                  </a:lnTo>
                  <a:lnTo>
                    <a:pt x="6195361" y="45005"/>
                  </a:lnTo>
                  <a:lnTo>
                    <a:pt x="6201156" y="73659"/>
                  </a:lnTo>
                  <a:lnTo>
                    <a:pt x="6201156" y="368299"/>
                  </a:lnTo>
                  <a:lnTo>
                    <a:pt x="6195361" y="396954"/>
                  </a:lnTo>
                  <a:lnTo>
                    <a:pt x="6179566" y="420369"/>
                  </a:lnTo>
                  <a:lnTo>
                    <a:pt x="6156150" y="436165"/>
                  </a:lnTo>
                  <a:lnTo>
                    <a:pt x="6127496" y="441959"/>
                  </a:lnTo>
                  <a:lnTo>
                    <a:pt x="73659" y="441959"/>
                  </a:lnTo>
                  <a:lnTo>
                    <a:pt x="44989" y="436165"/>
                  </a:lnTo>
                  <a:lnTo>
                    <a:pt x="21575" y="420369"/>
                  </a:lnTo>
                  <a:lnTo>
                    <a:pt x="5789" y="396954"/>
                  </a:lnTo>
                  <a:lnTo>
                    <a:pt x="0" y="368299"/>
                  </a:lnTo>
                  <a:lnTo>
                    <a:pt x="0" y="7365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9832" y="5780531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40">
                  <a:moveTo>
                    <a:pt x="8855964" y="0"/>
                  </a:moveTo>
                  <a:lnTo>
                    <a:pt x="0" y="0"/>
                  </a:lnTo>
                  <a:lnTo>
                    <a:pt x="0" y="827532"/>
                  </a:lnTo>
                  <a:lnTo>
                    <a:pt x="8855964" y="827532"/>
                  </a:lnTo>
                  <a:lnTo>
                    <a:pt x="885596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9832" y="5780531"/>
              <a:ext cx="8856345" cy="828040"/>
            </a:xfrm>
            <a:custGeom>
              <a:avLst/>
              <a:gdLst/>
              <a:ahLst/>
              <a:cxnLst/>
              <a:rect l="l" t="t" r="r" b="b"/>
              <a:pathLst>
                <a:path w="8856345" h="828040">
                  <a:moveTo>
                    <a:pt x="0" y="827532"/>
                  </a:moveTo>
                  <a:lnTo>
                    <a:pt x="8855964" y="827532"/>
                  </a:lnTo>
                  <a:lnTo>
                    <a:pt x="8855964" y="0"/>
                  </a:lnTo>
                  <a:lnTo>
                    <a:pt x="0" y="0"/>
                  </a:lnTo>
                  <a:lnTo>
                    <a:pt x="0" y="82753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171" y="5548883"/>
              <a:ext cx="6211824" cy="56847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792" y="5559551"/>
              <a:ext cx="6201156" cy="44195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1792" y="5559551"/>
              <a:ext cx="6201410" cy="441959"/>
            </a:xfrm>
            <a:custGeom>
              <a:avLst/>
              <a:gdLst/>
              <a:ahLst/>
              <a:cxnLst/>
              <a:rect l="l" t="t" r="r" b="b"/>
              <a:pathLst>
                <a:path w="6201409" h="441960">
                  <a:moveTo>
                    <a:pt x="0" y="73660"/>
                  </a:moveTo>
                  <a:lnTo>
                    <a:pt x="5789" y="44989"/>
                  </a:lnTo>
                  <a:lnTo>
                    <a:pt x="21575" y="21575"/>
                  </a:lnTo>
                  <a:lnTo>
                    <a:pt x="44989" y="5789"/>
                  </a:lnTo>
                  <a:lnTo>
                    <a:pt x="73659" y="0"/>
                  </a:lnTo>
                  <a:lnTo>
                    <a:pt x="6127496" y="0"/>
                  </a:lnTo>
                  <a:lnTo>
                    <a:pt x="6156150" y="5789"/>
                  </a:lnTo>
                  <a:lnTo>
                    <a:pt x="6179566" y="21575"/>
                  </a:lnTo>
                  <a:lnTo>
                    <a:pt x="6195361" y="44989"/>
                  </a:lnTo>
                  <a:lnTo>
                    <a:pt x="6201156" y="73660"/>
                  </a:lnTo>
                  <a:lnTo>
                    <a:pt x="6201156" y="368300"/>
                  </a:lnTo>
                  <a:lnTo>
                    <a:pt x="6195361" y="396970"/>
                  </a:lnTo>
                  <a:lnTo>
                    <a:pt x="6179566" y="420384"/>
                  </a:lnTo>
                  <a:lnTo>
                    <a:pt x="6156150" y="436170"/>
                  </a:lnTo>
                  <a:lnTo>
                    <a:pt x="6127496" y="441960"/>
                  </a:lnTo>
                  <a:lnTo>
                    <a:pt x="73659" y="441960"/>
                  </a:lnTo>
                  <a:lnTo>
                    <a:pt x="44989" y="436170"/>
                  </a:lnTo>
                  <a:lnTo>
                    <a:pt x="21575" y="420384"/>
                  </a:lnTo>
                  <a:lnTo>
                    <a:pt x="5789" y="396970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9144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54455" y="4506848"/>
            <a:ext cx="6877684" cy="199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Концепція</a:t>
            </a:r>
            <a:r>
              <a:rPr sz="15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маркетингу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rebuchet MS"/>
              <a:cs typeface="Trebuchet MS"/>
            </a:endParaRPr>
          </a:p>
          <a:p>
            <a:pPr marL="127000" marR="300355" indent="-114300">
              <a:lnSpc>
                <a:spcPts val="1570"/>
              </a:lnSpc>
              <a:buFont typeface="Trebuchet MS"/>
              <a:buChar char="•"/>
              <a:tabLst>
                <a:tab pos="127000" algn="l"/>
              </a:tabLst>
            </a:pPr>
            <a:r>
              <a:rPr sz="1500" b="1" spc="-5" dirty="0">
                <a:latin typeface="Trebuchet MS"/>
                <a:cs typeface="Trebuchet MS"/>
              </a:rPr>
              <a:t>запорука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успіху</a:t>
            </a:r>
            <a:r>
              <a:rPr sz="1500" b="1" spc="-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–</a:t>
            </a:r>
            <a:r>
              <a:rPr sz="1500" b="1" spc="-5" dirty="0">
                <a:latin typeface="Trebuchet MS"/>
                <a:cs typeface="Trebuchet MS"/>
              </a:rPr>
              <a:t> визначення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потреб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ринку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та їх </a:t>
            </a:r>
            <a:r>
              <a:rPr sz="1500" b="1" spc="-5" dirty="0">
                <a:latin typeface="Trebuchet MS"/>
                <a:cs typeface="Trebuchet MS"/>
              </a:rPr>
              <a:t>забезпечення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більш </a:t>
            </a:r>
            <a:r>
              <a:rPr sz="1500" b="1" spc="-434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продуктивними, </a:t>
            </a:r>
            <a:r>
              <a:rPr sz="1500" b="1" dirty="0">
                <a:latin typeface="Trebuchet MS"/>
                <a:cs typeface="Trebuchet MS"/>
              </a:rPr>
              <a:t>ніж у</a:t>
            </a:r>
            <a:r>
              <a:rPr sz="1500" b="1" spc="-5" dirty="0">
                <a:latin typeface="Trebuchet MS"/>
                <a:cs typeface="Trebuchet MS"/>
              </a:rPr>
              <a:t> конкурентів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способами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Trebuchet MS"/>
              <a:buChar char="•"/>
            </a:pPr>
            <a:endParaRPr sz="1900">
              <a:latin typeface="Trebuchet MS"/>
              <a:cs typeface="Trebuchet MS"/>
            </a:endParaRPr>
          </a:p>
          <a:p>
            <a:pPr marL="23495">
              <a:lnSpc>
                <a:spcPct val="100000"/>
              </a:lnSpc>
            </a:pPr>
            <a:r>
              <a:rPr sz="1500" b="1" spc="-5" dirty="0">
                <a:latin typeface="Trebuchet MS"/>
                <a:cs typeface="Trebuchet MS"/>
              </a:rPr>
              <a:t>Концепція соціально-етичного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маркетингу</a:t>
            </a:r>
            <a:endParaRPr sz="1500">
              <a:latin typeface="Trebuchet MS"/>
              <a:cs typeface="Trebuchet MS"/>
            </a:endParaRPr>
          </a:p>
          <a:p>
            <a:pPr marL="127000" indent="-114300">
              <a:lnSpc>
                <a:spcPts val="1685"/>
              </a:lnSpc>
              <a:spcBef>
                <a:spcPts val="1445"/>
              </a:spcBef>
              <a:buFont typeface="Trebuchet MS"/>
              <a:buChar char="•"/>
              <a:tabLst>
                <a:tab pos="127000" algn="l"/>
              </a:tabLst>
            </a:pPr>
            <a:r>
              <a:rPr sz="1500" b="1" spc="-5" dirty="0">
                <a:latin typeface="Trebuchet MS"/>
                <a:cs typeface="Trebuchet MS"/>
              </a:rPr>
              <a:t>акцент</a:t>
            </a:r>
            <a:r>
              <a:rPr sz="1500" b="1" dirty="0">
                <a:latin typeface="Trebuchet MS"/>
                <a:cs typeface="Trebuchet MS"/>
              </a:rPr>
              <a:t> на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збереження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або</a:t>
            </a:r>
            <a:r>
              <a:rPr sz="1500" b="1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укріплення добробуту</a:t>
            </a:r>
            <a:r>
              <a:rPr sz="1500" b="1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кожного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споживача</a:t>
            </a:r>
            <a:r>
              <a:rPr sz="1500" b="1" dirty="0">
                <a:latin typeface="Trebuchet MS"/>
                <a:cs typeface="Trebuchet MS"/>
              </a:rPr>
              <a:t> та</a:t>
            </a:r>
            <a:endParaRPr sz="1500">
              <a:latin typeface="Trebuchet MS"/>
              <a:cs typeface="Trebuchet MS"/>
            </a:endParaRPr>
          </a:p>
          <a:p>
            <a:pPr marL="127000">
              <a:lnSpc>
                <a:spcPts val="1685"/>
              </a:lnSpc>
            </a:pPr>
            <a:r>
              <a:rPr sz="1500" b="1" dirty="0">
                <a:latin typeface="Trebuchet MS"/>
                <a:cs typeface="Trebuchet MS"/>
              </a:rPr>
              <a:t>суспільства</a:t>
            </a:r>
            <a:r>
              <a:rPr sz="1500" b="1" spc="-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в</a:t>
            </a:r>
            <a:r>
              <a:rPr sz="1500" b="1" spc="-35" dirty="0">
                <a:latin typeface="Trebuchet MS"/>
                <a:cs typeface="Trebuchet MS"/>
              </a:rPr>
              <a:t> </a:t>
            </a:r>
            <a:r>
              <a:rPr sz="1500" b="1" spc="-5" dirty="0">
                <a:latin typeface="Trebuchet MS"/>
                <a:cs typeface="Trebuchet MS"/>
              </a:rPr>
              <a:t>цілому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520" y="815352"/>
              <a:ext cx="6090665" cy="3375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2235" y="495045"/>
              <a:ext cx="6081775" cy="4206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1459" y="1440180"/>
              <a:ext cx="8712835" cy="881380"/>
            </a:xfrm>
            <a:custGeom>
              <a:avLst/>
              <a:gdLst/>
              <a:ahLst/>
              <a:cxnLst/>
              <a:rect l="l" t="t" r="r" b="b"/>
              <a:pathLst>
                <a:path w="8712835" h="881380">
                  <a:moveTo>
                    <a:pt x="8712708" y="0"/>
                  </a:moveTo>
                  <a:lnTo>
                    <a:pt x="0" y="0"/>
                  </a:lnTo>
                  <a:lnTo>
                    <a:pt x="0" y="880872"/>
                  </a:lnTo>
                  <a:lnTo>
                    <a:pt x="8712708" y="880872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459" y="1440180"/>
              <a:ext cx="8712835" cy="881380"/>
            </a:xfrm>
            <a:custGeom>
              <a:avLst/>
              <a:gdLst/>
              <a:ahLst/>
              <a:cxnLst/>
              <a:rect l="l" t="t" r="r" b="b"/>
              <a:pathLst>
                <a:path w="8712835" h="881380">
                  <a:moveTo>
                    <a:pt x="0" y="880872"/>
                  </a:moveTo>
                  <a:lnTo>
                    <a:pt x="8712708" y="880872"/>
                  </a:lnTo>
                  <a:lnTo>
                    <a:pt x="8712708" y="0"/>
                  </a:lnTo>
                  <a:lnTo>
                    <a:pt x="0" y="0"/>
                  </a:lnTo>
                  <a:lnTo>
                    <a:pt x="0" y="88087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7323" y="1203960"/>
              <a:ext cx="6099175" cy="472440"/>
            </a:xfrm>
            <a:custGeom>
              <a:avLst/>
              <a:gdLst/>
              <a:ahLst/>
              <a:cxnLst/>
              <a:rect l="l" t="t" r="r" b="b"/>
              <a:pathLst>
                <a:path w="6099175" h="472439">
                  <a:moveTo>
                    <a:pt x="6020308" y="0"/>
                  </a:moveTo>
                  <a:lnTo>
                    <a:pt x="78740" y="0"/>
                  </a:lnTo>
                  <a:lnTo>
                    <a:pt x="48091" y="6195"/>
                  </a:lnTo>
                  <a:lnTo>
                    <a:pt x="23063" y="23082"/>
                  </a:lnTo>
                  <a:lnTo>
                    <a:pt x="6188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88" y="424326"/>
                  </a:lnTo>
                  <a:lnTo>
                    <a:pt x="23063" y="449357"/>
                  </a:lnTo>
                  <a:lnTo>
                    <a:pt x="48091" y="466244"/>
                  </a:lnTo>
                  <a:lnTo>
                    <a:pt x="78740" y="472439"/>
                  </a:lnTo>
                  <a:lnTo>
                    <a:pt x="6020308" y="472439"/>
                  </a:lnTo>
                  <a:lnTo>
                    <a:pt x="6050934" y="466244"/>
                  </a:lnTo>
                  <a:lnTo>
                    <a:pt x="6075965" y="449357"/>
                  </a:lnTo>
                  <a:lnTo>
                    <a:pt x="6092852" y="424326"/>
                  </a:lnTo>
                  <a:lnTo>
                    <a:pt x="6099048" y="393700"/>
                  </a:lnTo>
                  <a:lnTo>
                    <a:pt x="6099048" y="78739"/>
                  </a:lnTo>
                  <a:lnTo>
                    <a:pt x="6092852" y="48113"/>
                  </a:lnTo>
                  <a:lnTo>
                    <a:pt x="6075965" y="23082"/>
                  </a:lnTo>
                  <a:lnTo>
                    <a:pt x="6050934" y="6195"/>
                  </a:lnTo>
                  <a:lnTo>
                    <a:pt x="602030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7323" y="1203960"/>
              <a:ext cx="6099175" cy="472440"/>
            </a:xfrm>
            <a:custGeom>
              <a:avLst/>
              <a:gdLst/>
              <a:ahLst/>
              <a:cxnLst/>
              <a:rect l="l" t="t" r="r" b="b"/>
              <a:pathLst>
                <a:path w="6099175" h="472439">
                  <a:moveTo>
                    <a:pt x="0" y="78739"/>
                  </a:moveTo>
                  <a:lnTo>
                    <a:pt x="6188" y="48113"/>
                  </a:lnTo>
                  <a:lnTo>
                    <a:pt x="23063" y="23082"/>
                  </a:lnTo>
                  <a:lnTo>
                    <a:pt x="48091" y="6195"/>
                  </a:lnTo>
                  <a:lnTo>
                    <a:pt x="78740" y="0"/>
                  </a:lnTo>
                  <a:lnTo>
                    <a:pt x="6020308" y="0"/>
                  </a:lnTo>
                  <a:lnTo>
                    <a:pt x="6050934" y="6195"/>
                  </a:lnTo>
                  <a:lnTo>
                    <a:pt x="6075965" y="23082"/>
                  </a:lnTo>
                  <a:lnTo>
                    <a:pt x="6092852" y="48113"/>
                  </a:lnTo>
                  <a:lnTo>
                    <a:pt x="6099048" y="78739"/>
                  </a:lnTo>
                  <a:lnTo>
                    <a:pt x="6099048" y="393700"/>
                  </a:lnTo>
                  <a:lnTo>
                    <a:pt x="6092852" y="424326"/>
                  </a:lnTo>
                  <a:lnTo>
                    <a:pt x="6075965" y="449357"/>
                  </a:lnTo>
                  <a:lnTo>
                    <a:pt x="6050934" y="466244"/>
                  </a:lnTo>
                  <a:lnTo>
                    <a:pt x="6020308" y="472439"/>
                  </a:lnTo>
                  <a:lnTo>
                    <a:pt x="78740" y="472439"/>
                  </a:lnTo>
                  <a:lnTo>
                    <a:pt x="48091" y="466244"/>
                  </a:lnTo>
                  <a:lnTo>
                    <a:pt x="23063" y="449357"/>
                  </a:lnTo>
                  <a:lnTo>
                    <a:pt x="6188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5111" y="1286002"/>
            <a:ext cx="6560820" cy="920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1860-1930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роки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 “товарна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орієнтація”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rebuchet MS"/>
              <a:cs typeface="Trebuchet MS"/>
            </a:endParaRPr>
          </a:p>
          <a:p>
            <a:pPr marL="184785" marR="5080" indent="-172720">
              <a:lnSpc>
                <a:spcPts val="1670"/>
              </a:lnSpc>
              <a:buChar char="•"/>
              <a:tabLst>
                <a:tab pos="185420" algn="l"/>
              </a:tabLst>
            </a:pPr>
            <a:r>
              <a:rPr sz="1600" spc="-5" dirty="0">
                <a:latin typeface="Trebuchet MS"/>
                <a:cs typeface="Trebuchet MS"/>
              </a:rPr>
              <a:t>Прагнення</a:t>
            </a:r>
            <a:r>
              <a:rPr sz="1600" spc="4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до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удосконалення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якості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товарів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без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врахування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потреб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покупців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3840" y="2400300"/>
            <a:ext cx="8728075" cy="1134110"/>
            <a:chOff x="243840" y="2400300"/>
            <a:chExt cx="8728075" cy="1134110"/>
          </a:xfrm>
        </p:grpSpPr>
        <p:sp>
          <p:nvSpPr>
            <p:cNvPr id="11" name="object 11"/>
            <p:cNvSpPr/>
            <p:nvPr/>
          </p:nvSpPr>
          <p:spPr>
            <a:xfrm>
              <a:off x="251460" y="2644140"/>
              <a:ext cx="8712835" cy="882650"/>
            </a:xfrm>
            <a:custGeom>
              <a:avLst/>
              <a:gdLst/>
              <a:ahLst/>
              <a:cxnLst/>
              <a:rect l="l" t="t" r="r" b="b"/>
              <a:pathLst>
                <a:path w="8712835" h="882650">
                  <a:moveTo>
                    <a:pt x="8712708" y="0"/>
                  </a:moveTo>
                  <a:lnTo>
                    <a:pt x="0" y="0"/>
                  </a:lnTo>
                  <a:lnTo>
                    <a:pt x="0" y="882396"/>
                  </a:lnTo>
                  <a:lnTo>
                    <a:pt x="8712708" y="882396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460" y="2644140"/>
              <a:ext cx="8712835" cy="882650"/>
            </a:xfrm>
            <a:custGeom>
              <a:avLst/>
              <a:gdLst/>
              <a:ahLst/>
              <a:cxnLst/>
              <a:rect l="l" t="t" r="r" b="b"/>
              <a:pathLst>
                <a:path w="8712835" h="882650">
                  <a:moveTo>
                    <a:pt x="0" y="882396"/>
                  </a:moveTo>
                  <a:lnTo>
                    <a:pt x="8712708" y="882396"/>
                  </a:lnTo>
                  <a:lnTo>
                    <a:pt x="8712708" y="0"/>
                  </a:lnTo>
                  <a:lnTo>
                    <a:pt x="0" y="0"/>
                  </a:lnTo>
                  <a:lnTo>
                    <a:pt x="0" y="88239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7323" y="2407920"/>
              <a:ext cx="6099175" cy="472440"/>
            </a:xfrm>
            <a:custGeom>
              <a:avLst/>
              <a:gdLst/>
              <a:ahLst/>
              <a:cxnLst/>
              <a:rect l="l" t="t" r="r" b="b"/>
              <a:pathLst>
                <a:path w="6099175" h="472439">
                  <a:moveTo>
                    <a:pt x="6020308" y="0"/>
                  </a:moveTo>
                  <a:lnTo>
                    <a:pt x="78740" y="0"/>
                  </a:lnTo>
                  <a:lnTo>
                    <a:pt x="48091" y="6195"/>
                  </a:lnTo>
                  <a:lnTo>
                    <a:pt x="23063" y="23082"/>
                  </a:lnTo>
                  <a:lnTo>
                    <a:pt x="6188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88" y="424326"/>
                  </a:lnTo>
                  <a:lnTo>
                    <a:pt x="23063" y="449357"/>
                  </a:lnTo>
                  <a:lnTo>
                    <a:pt x="48091" y="466244"/>
                  </a:lnTo>
                  <a:lnTo>
                    <a:pt x="78740" y="472439"/>
                  </a:lnTo>
                  <a:lnTo>
                    <a:pt x="6020308" y="472439"/>
                  </a:lnTo>
                  <a:lnTo>
                    <a:pt x="6050934" y="466244"/>
                  </a:lnTo>
                  <a:lnTo>
                    <a:pt x="6075965" y="449357"/>
                  </a:lnTo>
                  <a:lnTo>
                    <a:pt x="6092852" y="424326"/>
                  </a:lnTo>
                  <a:lnTo>
                    <a:pt x="6099048" y="393700"/>
                  </a:lnTo>
                  <a:lnTo>
                    <a:pt x="6099048" y="78739"/>
                  </a:lnTo>
                  <a:lnTo>
                    <a:pt x="6092852" y="48113"/>
                  </a:lnTo>
                  <a:lnTo>
                    <a:pt x="6075965" y="23082"/>
                  </a:lnTo>
                  <a:lnTo>
                    <a:pt x="6050934" y="6195"/>
                  </a:lnTo>
                  <a:lnTo>
                    <a:pt x="602030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7323" y="2407920"/>
              <a:ext cx="6099175" cy="472440"/>
            </a:xfrm>
            <a:custGeom>
              <a:avLst/>
              <a:gdLst/>
              <a:ahLst/>
              <a:cxnLst/>
              <a:rect l="l" t="t" r="r" b="b"/>
              <a:pathLst>
                <a:path w="6099175" h="472439">
                  <a:moveTo>
                    <a:pt x="0" y="78739"/>
                  </a:moveTo>
                  <a:lnTo>
                    <a:pt x="6188" y="48113"/>
                  </a:lnTo>
                  <a:lnTo>
                    <a:pt x="23063" y="23082"/>
                  </a:lnTo>
                  <a:lnTo>
                    <a:pt x="48091" y="6195"/>
                  </a:lnTo>
                  <a:lnTo>
                    <a:pt x="78740" y="0"/>
                  </a:lnTo>
                  <a:lnTo>
                    <a:pt x="6020308" y="0"/>
                  </a:lnTo>
                  <a:lnTo>
                    <a:pt x="6050934" y="6195"/>
                  </a:lnTo>
                  <a:lnTo>
                    <a:pt x="6075965" y="23082"/>
                  </a:lnTo>
                  <a:lnTo>
                    <a:pt x="6092852" y="48113"/>
                  </a:lnTo>
                  <a:lnTo>
                    <a:pt x="6099048" y="78739"/>
                  </a:lnTo>
                  <a:lnTo>
                    <a:pt x="6099048" y="393700"/>
                  </a:lnTo>
                  <a:lnTo>
                    <a:pt x="6092852" y="424326"/>
                  </a:lnTo>
                  <a:lnTo>
                    <a:pt x="6075965" y="449357"/>
                  </a:lnTo>
                  <a:lnTo>
                    <a:pt x="6050934" y="466244"/>
                  </a:lnTo>
                  <a:lnTo>
                    <a:pt x="6020308" y="472439"/>
                  </a:lnTo>
                  <a:lnTo>
                    <a:pt x="78740" y="472439"/>
                  </a:lnTo>
                  <a:lnTo>
                    <a:pt x="48091" y="466244"/>
                  </a:lnTo>
                  <a:lnTo>
                    <a:pt x="23063" y="449357"/>
                  </a:lnTo>
                  <a:lnTo>
                    <a:pt x="6188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15111" y="2490977"/>
            <a:ext cx="7390130" cy="920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1930-1950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роки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 “збутова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орієнтація”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rebuchet MS"/>
              <a:cs typeface="Trebuchet MS"/>
            </a:endParaRPr>
          </a:p>
          <a:p>
            <a:pPr marL="184785" marR="5080" indent="-172720">
              <a:lnSpc>
                <a:spcPts val="1670"/>
              </a:lnSpc>
              <a:buChar char="•"/>
              <a:tabLst>
                <a:tab pos="185420" algn="l"/>
              </a:tabLst>
            </a:pPr>
            <a:r>
              <a:rPr sz="1600" spc="-5" dirty="0">
                <a:latin typeface="Trebuchet MS"/>
                <a:cs typeface="Trebuchet MS"/>
              </a:rPr>
              <a:t>Забезпечення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максимізації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продаж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за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допомогою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реклами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та </a:t>
            </a:r>
            <a:r>
              <a:rPr sz="1600" spc="-10" dirty="0">
                <a:latin typeface="Trebuchet MS"/>
                <a:cs typeface="Trebuchet MS"/>
              </a:rPr>
              <a:t>інших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методів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впливу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на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покупця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43840" y="3605784"/>
            <a:ext cx="8728075" cy="2993390"/>
            <a:chOff x="243840" y="3605784"/>
            <a:chExt cx="8728075" cy="2993390"/>
          </a:xfrm>
        </p:grpSpPr>
        <p:sp>
          <p:nvSpPr>
            <p:cNvPr id="17" name="object 17"/>
            <p:cNvSpPr/>
            <p:nvPr/>
          </p:nvSpPr>
          <p:spPr>
            <a:xfrm>
              <a:off x="251460" y="3848100"/>
              <a:ext cx="8712835" cy="1109980"/>
            </a:xfrm>
            <a:custGeom>
              <a:avLst/>
              <a:gdLst/>
              <a:ahLst/>
              <a:cxnLst/>
              <a:rect l="l" t="t" r="r" b="b"/>
              <a:pathLst>
                <a:path w="8712835" h="1109979">
                  <a:moveTo>
                    <a:pt x="8712708" y="0"/>
                  </a:moveTo>
                  <a:lnTo>
                    <a:pt x="0" y="0"/>
                  </a:lnTo>
                  <a:lnTo>
                    <a:pt x="0" y="1109472"/>
                  </a:lnTo>
                  <a:lnTo>
                    <a:pt x="8712708" y="1109472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460" y="3848100"/>
              <a:ext cx="8712835" cy="1109980"/>
            </a:xfrm>
            <a:custGeom>
              <a:avLst/>
              <a:gdLst/>
              <a:ahLst/>
              <a:cxnLst/>
              <a:rect l="l" t="t" r="r" b="b"/>
              <a:pathLst>
                <a:path w="8712835" h="1109979">
                  <a:moveTo>
                    <a:pt x="0" y="1109472"/>
                  </a:moveTo>
                  <a:lnTo>
                    <a:pt x="8712708" y="1109472"/>
                  </a:lnTo>
                  <a:lnTo>
                    <a:pt x="8712708" y="0"/>
                  </a:lnTo>
                  <a:lnTo>
                    <a:pt x="0" y="0"/>
                  </a:lnTo>
                  <a:lnTo>
                    <a:pt x="0" y="110947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7323" y="3613404"/>
              <a:ext cx="6099175" cy="471170"/>
            </a:xfrm>
            <a:custGeom>
              <a:avLst/>
              <a:gdLst/>
              <a:ahLst/>
              <a:cxnLst/>
              <a:rect l="l" t="t" r="r" b="b"/>
              <a:pathLst>
                <a:path w="6099175" h="471170">
                  <a:moveTo>
                    <a:pt x="6020561" y="0"/>
                  </a:moveTo>
                  <a:lnTo>
                    <a:pt x="78486" y="0"/>
                  </a:lnTo>
                  <a:lnTo>
                    <a:pt x="47936" y="6173"/>
                  </a:lnTo>
                  <a:lnTo>
                    <a:pt x="22988" y="23002"/>
                  </a:lnTo>
                  <a:lnTo>
                    <a:pt x="6168" y="47952"/>
                  </a:lnTo>
                  <a:lnTo>
                    <a:pt x="0" y="78486"/>
                  </a:lnTo>
                  <a:lnTo>
                    <a:pt x="0" y="392430"/>
                  </a:lnTo>
                  <a:lnTo>
                    <a:pt x="6168" y="422963"/>
                  </a:lnTo>
                  <a:lnTo>
                    <a:pt x="22988" y="447913"/>
                  </a:lnTo>
                  <a:lnTo>
                    <a:pt x="47936" y="464742"/>
                  </a:lnTo>
                  <a:lnTo>
                    <a:pt x="78486" y="470916"/>
                  </a:lnTo>
                  <a:lnTo>
                    <a:pt x="6020561" y="470916"/>
                  </a:lnTo>
                  <a:lnTo>
                    <a:pt x="6051095" y="464742"/>
                  </a:lnTo>
                  <a:lnTo>
                    <a:pt x="6076045" y="447913"/>
                  </a:lnTo>
                  <a:lnTo>
                    <a:pt x="6092874" y="422963"/>
                  </a:lnTo>
                  <a:lnTo>
                    <a:pt x="6099048" y="392430"/>
                  </a:lnTo>
                  <a:lnTo>
                    <a:pt x="6099048" y="78486"/>
                  </a:lnTo>
                  <a:lnTo>
                    <a:pt x="6092874" y="47952"/>
                  </a:lnTo>
                  <a:lnTo>
                    <a:pt x="6076045" y="23002"/>
                  </a:lnTo>
                  <a:lnTo>
                    <a:pt x="6051095" y="6173"/>
                  </a:lnTo>
                  <a:lnTo>
                    <a:pt x="6020561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7323" y="3613404"/>
              <a:ext cx="6099175" cy="471170"/>
            </a:xfrm>
            <a:custGeom>
              <a:avLst/>
              <a:gdLst/>
              <a:ahLst/>
              <a:cxnLst/>
              <a:rect l="l" t="t" r="r" b="b"/>
              <a:pathLst>
                <a:path w="6099175" h="471170">
                  <a:moveTo>
                    <a:pt x="0" y="78486"/>
                  </a:moveTo>
                  <a:lnTo>
                    <a:pt x="6168" y="47952"/>
                  </a:lnTo>
                  <a:lnTo>
                    <a:pt x="22988" y="23002"/>
                  </a:lnTo>
                  <a:lnTo>
                    <a:pt x="47936" y="6173"/>
                  </a:lnTo>
                  <a:lnTo>
                    <a:pt x="78486" y="0"/>
                  </a:lnTo>
                  <a:lnTo>
                    <a:pt x="6020561" y="0"/>
                  </a:lnTo>
                  <a:lnTo>
                    <a:pt x="6051095" y="6173"/>
                  </a:lnTo>
                  <a:lnTo>
                    <a:pt x="6076045" y="23002"/>
                  </a:lnTo>
                  <a:lnTo>
                    <a:pt x="6092874" y="47952"/>
                  </a:lnTo>
                  <a:lnTo>
                    <a:pt x="6099048" y="78486"/>
                  </a:lnTo>
                  <a:lnTo>
                    <a:pt x="6099048" y="392430"/>
                  </a:lnTo>
                  <a:lnTo>
                    <a:pt x="6092874" y="422963"/>
                  </a:lnTo>
                  <a:lnTo>
                    <a:pt x="6076045" y="447913"/>
                  </a:lnTo>
                  <a:lnTo>
                    <a:pt x="6051095" y="464742"/>
                  </a:lnTo>
                  <a:lnTo>
                    <a:pt x="6020561" y="470916"/>
                  </a:lnTo>
                  <a:lnTo>
                    <a:pt x="78486" y="470916"/>
                  </a:lnTo>
                  <a:lnTo>
                    <a:pt x="47936" y="464742"/>
                  </a:lnTo>
                  <a:lnTo>
                    <a:pt x="22988" y="447913"/>
                  </a:lnTo>
                  <a:lnTo>
                    <a:pt x="6168" y="422963"/>
                  </a:lnTo>
                  <a:lnTo>
                    <a:pt x="0" y="392430"/>
                  </a:lnTo>
                  <a:lnTo>
                    <a:pt x="0" y="7848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" y="5280660"/>
              <a:ext cx="8712835" cy="1310640"/>
            </a:xfrm>
            <a:custGeom>
              <a:avLst/>
              <a:gdLst/>
              <a:ahLst/>
              <a:cxnLst/>
              <a:rect l="l" t="t" r="r" b="b"/>
              <a:pathLst>
                <a:path w="8712835" h="1310640">
                  <a:moveTo>
                    <a:pt x="8712708" y="0"/>
                  </a:moveTo>
                  <a:lnTo>
                    <a:pt x="0" y="0"/>
                  </a:lnTo>
                  <a:lnTo>
                    <a:pt x="0" y="1310639"/>
                  </a:lnTo>
                  <a:lnTo>
                    <a:pt x="8712708" y="1310639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" y="5280660"/>
              <a:ext cx="8712835" cy="1310640"/>
            </a:xfrm>
            <a:custGeom>
              <a:avLst/>
              <a:gdLst/>
              <a:ahLst/>
              <a:cxnLst/>
              <a:rect l="l" t="t" r="r" b="b"/>
              <a:pathLst>
                <a:path w="8712835" h="1310640">
                  <a:moveTo>
                    <a:pt x="0" y="1310639"/>
                  </a:moveTo>
                  <a:lnTo>
                    <a:pt x="8712708" y="1310639"/>
                  </a:lnTo>
                  <a:lnTo>
                    <a:pt x="8712708" y="0"/>
                  </a:lnTo>
                  <a:lnTo>
                    <a:pt x="0" y="0"/>
                  </a:lnTo>
                  <a:lnTo>
                    <a:pt x="0" y="1310639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180" y="5035296"/>
              <a:ext cx="6112764" cy="59742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323" y="5044440"/>
              <a:ext cx="6099048" cy="47244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87323" y="5044440"/>
              <a:ext cx="6099175" cy="472440"/>
            </a:xfrm>
            <a:custGeom>
              <a:avLst/>
              <a:gdLst/>
              <a:ahLst/>
              <a:cxnLst/>
              <a:rect l="l" t="t" r="r" b="b"/>
              <a:pathLst>
                <a:path w="6099175" h="472439">
                  <a:moveTo>
                    <a:pt x="0" y="78740"/>
                  </a:moveTo>
                  <a:lnTo>
                    <a:pt x="6188" y="48113"/>
                  </a:lnTo>
                  <a:lnTo>
                    <a:pt x="23063" y="23082"/>
                  </a:lnTo>
                  <a:lnTo>
                    <a:pt x="48091" y="6195"/>
                  </a:lnTo>
                  <a:lnTo>
                    <a:pt x="78740" y="0"/>
                  </a:lnTo>
                  <a:lnTo>
                    <a:pt x="6020308" y="0"/>
                  </a:lnTo>
                  <a:lnTo>
                    <a:pt x="6050934" y="6195"/>
                  </a:lnTo>
                  <a:lnTo>
                    <a:pt x="6075965" y="23082"/>
                  </a:lnTo>
                  <a:lnTo>
                    <a:pt x="6092852" y="48113"/>
                  </a:lnTo>
                  <a:lnTo>
                    <a:pt x="6099048" y="78740"/>
                  </a:lnTo>
                  <a:lnTo>
                    <a:pt x="6099048" y="393700"/>
                  </a:lnTo>
                  <a:lnTo>
                    <a:pt x="6092852" y="424326"/>
                  </a:lnTo>
                  <a:lnTo>
                    <a:pt x="6075965" y="449357"/>
                  </a:lnTo>
                  <a:lnTo>
                    <a:pt x="6050934" y="466244"/>
                  </a:lnTo>
                  <a:lnTo>
                    <a:pt x="6020308" y="472440"/>
                  </a:lnTo>
                  <a:lnTo>
                    <a:pt x="78740" y="472440"/>
                  </a:lnTo>
                  <a:lnTo>
                    <a:pt x="48091" y="466244"/>
                  </a:lnTo>
                  <a:lnTo>
                    <a:pt x="23063" y="449357"/>
                  </a:lnTo>
                  <a:lnTo>
                    <a:pt x="6188" y="424326"/>
                  </a:lnTo>
                  <a:lnTo>
                    <a:pt x="0" y="393700"/>
                  </a:lnTo>
                  <a:lnTo>
                    <a:pt x="0" y="78740"/>
                  </a:lnTo>
                  <a:close/>
                </a:path>
              </a:pathLst>
            </a:custGeom>
            <a:ln w="9144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15111" y="3695827"/>
            <a:ext cx="7370445" cy="2776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1950-1960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роки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 “ринкова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орієнтація”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rebuchet MS"/>
              <a:cs typeface="Trebuchet MS"/>
            </a:endParaRPr>
          </a:p>
          <a:p>
            <a:pPr marL="184785" marR="37465" indent="-172720">
              <a:lnSpc>
                <a:spcPts val="1670"/>
              </a:lnSpc>
              <a:buChar char="•"/>
              <a:tabLst>
                <a:tab pos="185420" algn="l"/>
              </a:tabLst>
            </a:pPr>
            <a:r>
              <a:rPr sz="1600" spc="-5" dirty="0">
                <a:latin typeface="Trebuchet MS"/>
                <a:cs typeface="Trebuchet MS"/>
              </a:rPr>
              <a:t>Виділення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товарів,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що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користуються</a:t>
            </a:r>
            <a:r>
              <a:rPr sz="1600" spc="4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підвищеним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попитом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товарів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високої </a:t>
            </a:r>
            <a:r>
              <a:rPr sz="1600" spc="-5" dirty="0">
                <a:latin typeface="Trebuchet MS"/>
                <a:cs typeface="Trebuchet MS"/>
              </a:rPr>
              <a:t> якості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та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забезпечення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максимуму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їх </a:t>
            </a:r>
            <a:r>
              <a:rPr sz="1600" spc="-10" dirty="0">
                <a:latin typeface="Trebuchet MS"/>
                <a:cs typeface="Trebuchet MS"/>
              </a:rPr>
              <a:t>продажу.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Вперше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з'являються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відділи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маркетингу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rebuchet MS"/>
              <a:buChar char="•"/>
            </a:pPr>
            <a:endParaRPr sz="215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1960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рік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–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теперішній час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“маркетингове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управління”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rebuchet MS"/>
              <a:cs typeface="Trebuchet MS"/>
            </a:endParaRPr>
          </a:p>
          <a:p>
            <a:pPr marL="184785" marR="5080" indent="-172720">
              <a:lnSpc>
                <a:spcPct val="871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Trebuchet MS"/>
                <a:cs typeface="Trebuchet MS"/>
              </a:rPr>
              <a:t>Довгострокове</a:t>
            </a:r>
            <a:r>
              <a:rPr sz="1600" spc="5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планування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і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прогнозування,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що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спирається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на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дослідження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ринку,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товарів,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покупців;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використання</a:t>
            </a:r>
            <a:r>
              <a:rPr sz="1600" spc="4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комплексних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методів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формування 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попиту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та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стимулювання</a:t>
            </a:r>
            <a:r>
              <a:rPr sz="1600" spc="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збуту: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орієнтація</a:t>
            </a:r>
            <a:r>
              <a:rPr sz="1600" spc="4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на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товари</a:t>
            </a:r>
            <a:r>
              <a:rPr sz="1600" spc="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ринкової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новизни, 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задоволення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потреб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ретельно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визначених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споживачів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2032" y="795527"/>
              <a:ext cx="2750058" cy="4274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7873" y="384047"/>
              <a:ext cx="2740025" cy="5369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3832" y="795527"/>
              <a:ext cx="3284982" cy="3223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0054" y="488950"/>
              <a:ext cx="3274441" cy="4320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227" y="1312164"/>
              <a:ext cx="1073670" cy="50238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6924" y="1700783"/>
              <a:ext cx="7421118" cy="113766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63317" y="1955672"/>
            <a:ext cx="5406390" cy="5397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1889"/>
              </a:lnSpc>
              <a:spcBef>
                <a:spcPts val="385"/>
              </a:spcBef>
              <a:tabLst>
                <a:tab pos="1301750" algn="l"/>
                <a:tab pos="4076065" algn="l"/>
              </a:tabLst>
            </a:pP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Наці</a:t>
            </a:r>
            <a:r>
              <a:rPr sz="1800" b="0" spc="-10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еність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5" dirty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1800" b="0" spc="5" dirty="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гненн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r>
              <a:rPr sz="1800" b="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1800" b="0" spc="-1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це</a:t>
            </a:r>
            <a:r>
              <a:rPr sz="1800" b="0" spc="-10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о	практич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800" b="0" spc="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го  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результату	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виробничо-збутової</a:t>
            </a:r>
            <a:r>
              <a:rPr sz="1800" b="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діяльності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3983" y="1563624"/>
            <a:ext cx="8232140" cy="2936240"/>
            <a:chOff x="633983" y="1563624"/>
            <a:chExt cx="8232140" cy="293624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983" y="1563624"/>
              <a:ext cx="1411986" cy="141198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9447" y="3232403"/>
              <a:ext cx="7186422" cy="126720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545460" y="3294126"/>
            <a:ext cx="6092825" cy="10179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ct val="87300"/>
              </a:lnSpc>
              <a:spcBef>
                <a:spcPts val="37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Застосування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єдності та взаємозвязку тактики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стратегії активного пристосування до вимог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потенційних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покупців</a:t>
            </a:r>
            <a:r>
              <a:rPr sz="1800" spc="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sz="1800" spc="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одночасним</a:t>
            </a:r>
            <a:r>
              <a:rPr sz="1800" spc="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цілеспрямованим</a:t>
            </a:r>
            <a:r>
              <a:rPr sz="1800" spc="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впливом</a:t>
            </a:r>
            <a:r>
              <a:rPr sz="1800" spc="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 них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16508" y="3140964"/>
            <a:ext cx="7701915" cy="2852420"/>
            <a:chOff x="1016508" y="3140964"/>
            <a:chExt cx="7701915" cy="285242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6508" y="3140964"/>
              <a:ext cx="1411986" cy="14119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6924" y="4855464"/>
              <a:ext cx="7421118" cy="113766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163317" y="5110353"/>
            <a:ext cx="5846445" cy="5391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Спрямованість організації на довготривалий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результат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маркетингової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роботи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3983" y="4716792"/>
            <a:ext cx="1411986" cy="141350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8879" y="606539"/>
              <a:ext cx="2606801" cy="4351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4341" y="187705"/>
              <a:ext cx="2597911" cy="5312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8947" y="606551"/>
              <a:ext cx="3284982" cy="3223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5552" y="300227"/>
              <a:ext cx="3274314" cy="43218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7837" y="982472"/>
              <a:ext cx="1202055" cy="5730240"/>
            </a:xfrm>
            <a:custGeom>
              <a:avLst/>
              <a:gdLst/>
              <a:ahLst/>
              <a:cxnLst/>
              <a:rect l="l" t="t" r="r" b="b"/>
              <a:pathLst>
                <a:path w="1202055" h="5730240">
                  <a:moveTo>
                    <a:pt x="15290" y="0"/>
                  </a:moveTo>
                  <a:lnTo>
                    <a:pt x="49195" y="34299"/>
                  </a:lnTo>
                  <a:lnTo>
                    <a:pt x="82607" y="68899"/>
                  </a:lnTo>
                  <a:lnTo>
                    <a:pt x="115529" y="103796"/>
                  </a:lnTo>
                  <a:lnTo>
                    <a:pt x="147959" y="138985"/>
                  </a:lnTo>
                  <a:lnTo>
                    <a:pt x="179898" y="174462"/>
                  </a:lnTo>
                  <a:lnTo>
                    <a:pt x="211345" y="210222"/>
                  </a:lnTo>
                  <a:lnTo>
                    <a:pt x="242301" y="246261"/>
                  </a:lnTo>
                  <a:lnTo>
                    <a:pt x="272766" y="282575"/>
                  </a:lnTo>
                  <a:lnTo>
                    <a:pt x="302739" y="319159"/>
                  </a:lnTo>
                  <a:lnTo>
                    <a:pt x="332221" y="356009"/>
                  </a:lnTo>
                  <a:lnTo>
                    <a:pt x="361212" y="393120"/>
                  </a:lnTo>
                  <a:lnTo>
                    <a:pt x="389711" y="430488"/>
                  </a:lnTo>
                  <a:lnTo>
                    <a:pt x="417719" y="468109"/>
                  </a:lnTo>
                  <a:lnTo>
                    <a:pt x="445236" y="505978"/>
                  </a:lnTo>
                  <a:lnTo>
                    <a:pt x="472261" y="544091"/>
                  </a:lnTo>
                  <a:lnTo>
                    <a:pt x="498794" y="582443"/>
                  </a:lnTo>
                  <a:lnTo>
                    <a:pt x="524837" y="621030"/>
                  </a:lnTo>
                  <a:lnTo>
                    <a:pt x="550388" y="659848"/>
                  </a:lnTo>
                  <a:lnTo>
                    <a:pt x="575447" y="698892"/>
                  </a:lnTo>
                  <a:lnTo>
                    <a:pt x="600016" y="738158"/>
                  </a:lnTo>
                  <a:lnTo>
                    <a:pt x="624093" y="777642"/>
                  </a:lnTo>
                  <a:lnTo>
                    <a:pt x="647678" y="817339"/>
                  </a:lnTo>
                  <a:lnTo>
                    <a:pt x="670772" y="857244"/>
                  </a:lnTo>
                  <a:lnTo>
                    <a:pt x="693375" y="897353"/>
                  </a:lnTo>
                  <a:lnTo>
                    <a:pt x="715487" y="937663"/>
                  </a:lnTo>
                  <a:lnTo>
                    <a:pt x="737107" y="978168"/>
                  </a:lnTo>
                  <a:lnTo>
                    <a:pt x="758236" y="1018864"/>
                  </a:lnTo>
                  <a:lnTo>
                    <a:pt x="778873" y="1059747"/>
                  </a:lnTo>
                  <a:lnTo>
                    <a:pt x="799019" y="1100812"/>
                  </a:lnTo>
                  <a:lnTo>
                    <a:pt x="818674" y="1142055"/>
                  </a:lnTo>
                  <a:lnTo>
                    <a:pt x="837837" y="1183472"/>
                  </a:lnTo>
                  <a:lnTo>
                    <a:pt x="856509" y="1225057"/>
                  </a:lnTo>
                  <a:lnTo>
                    <a:pt x="874689" y="1266808"/>
                  </a:lnTo>
                  <a:lnTo>
                    <a:pt x="892379" y="1308719"/>
                  </a:lnTo>
                  <a:lnTo>
                    <a:pt x="909576" y="1350786"/>
                  </a:lnTo>
                  <a:lnTo>
                    <a:pt x="926283" y="1393004"/>
                  </a:lnTo>
                  <a:lnTo>
                    <a:pt x="942498" y="1435370"/>
                  </a:lnTo>
                  <a:lnTo>
                    <a:pt x="958222" y="1477878"/>
                  </a:lnTo>
                  <a:lnTo>
                    <a:pt x="973454" y="1520525"/>
                  </a:lnTo>
                  <a:lnTo>
                    <a:pt x="988195" y="1563305"/>
                  </a:lnTo>
                  <a:lnTo>
                    <a:pt x="1002445" y="1606216"/>
                  </a:lnTo>
                  <a:lnTo>
                    <a:pt x="1016203" y="1649251"/>
                  </a:lnTo>
                  <a:lnTo>
                    <a:pt x="1029470" y="1692408"/>
                  </a:lnTo>
                  <a:lnTo>
                    <a:pt x="1042245" y="1735681"/>
                  </a:lnTo>
                  <a:lnTo>
                    <a:pt x="1054529" y="1779065"/>
                  </a:lnTo>
                  <a:lnTo>
                    <a:pt x="1066322" y="1822558"/>
                  </a:lnTo>
                  <a:lnTo>
                    <a:pt x="1077624" y="1866154"/>
                  </a:lnTo>
                  <a:lnTo>
                    <a:pt x="1088434" y="1909848"/>
                  </a:lnTo>
                  <a:lnTo>
                    <a:pt x="1098752" y="1953637"/>
                  </a:lnTo>
                  <a:lnTo>
                    <a:pt x="1108580" y="1997516"/>
                  </a:lnTo>
                  <a:lnTo>
                    <a:pt x="1117916" y="2041481"/>
                  </a:lnTo>
                  <a:lnTo>
                    <a:pt x="1126760" y="2085527"/>
                  </a:lnTo>
                  <a:lnTo>
                    <a:pt x="1135113" y="2129650"/>
                  </a:lnTo>
                  <a:lnTo>
                    <a:pt x="1142975" y="2173845"/>
                  </a:lnTo>
                  <a:lnTo>
                    <a:pt x="1150346" y="2218109"/>
                  </a:lnTo>
                  <a:lnTo>
                    <a:pt x="1157225" y="2262436"/>
                  </a:lnTo>
                  <a:lnTo>
                    <a:pt x="1163613" y="2306823"/>
                  </a:lnTo>
                  <a:lnTo>
                    <a:pt x="1169509" y="2351264"/>
                  </a:lnTo>
                  <a:lnTo>
                    <a:pt x="1174914" y="2395756"/>
                  </a:lnTo>
                  <a:lnTo>
                    <a:pt x="1179828" y="2440294"/>
                  </a:lnTo>
                  <a:lnTo>
                    <a:pt x="1184250" y="2484874"/>
                  </a:lnTo>
                  <a:lnTo>
                    <a:pt x="1188181" y="2529491"/>
                  </a:lnTo>
                  <a:lnTo>
                    <a:pt x="1191620" y="2574141"/>
                  </a:lnTo>
                  <a:lnTo>
                    <a:pt x="1194569" y="2618820"/>
                  </a:lnTo>
                  <a:lnTo>
                    <a:pt x="1197025" y="2663523"/>
                  </a:lnTo>
                  <a:lnTo>
                    <a:pt x="1198991" y="2708246"/>
                  </a:lnTo>
                  <a:lnTo>
                    <a:pt x="1200465" y="2752984"/>
                  </a:lnTo>
                  <a:lnTo>
                    <a:pt x="1201448" y="2797733"/>
                  </a:lnTo>
                  <a:lnTo>
                    <a:pt x="1201939" y="2842488"/>
                  </a:lnTo>
                  <a:lnTo>
                    <a:pt x="1201939" y="2887246"/>
                  </a:lnTo>
                  <a:lnTo>
                    <a:pt x="1201448" y="2932002"/>
                  </a:lnTo>
                  <a:lnTo>
                    <a:pt x="1200465" y="2976751"/>
                  </a:lnTo>
                  <a:lnTo>
                    <a:pt x="1198991" y="3021489"/>
                  </a:lnTo>
                  <a:lnTo>
                    <a:pt x="1197025" y="3066211"/>
                  </a:lnTo>
                  <a:lnTo>
                    <a:pt x="1194569" y="3110914"/>
                  </a:lnTo>
                  <a:lnTo>
                    <a:pt x="1191620" y="3155593"/>
                  </a:lnTo>
                  <a:lnTo>
                    <a:pt x="1188181" y="3200243"/>
                  </a:lnTo>
                  <a:lnTo>
                    <a:pt x="1184250" y="3244860"/>
                  </a:lnTo>
                  <a:lnTo>
                    <a:pt x="1179828" y="3289440"/>
                  </a:lnTo>
                  <a:lnTo>
                    <a:pt x="1174914" y="3333978"/>
                  </a:lnTo>
                  <a:lnTo>
                    <a:pt x="1169509" y="3378470"/>
                  </a:lnTo>
                  <a:lnTo>
                    <a:pt x="1163613" y="3422912"/>
                  </a:lnTo>
                  <a:lnTo>
                    <a:pt x="1157225" y="3467298"/>
                  </a:lnTo>
                  <a:lnTo>
                    <a:pt x="1150346" y="3511626"/>
                  </a:lnTo>
                  <a:lnTo>
                    <a:pt x="1142975" y="3555889"/>
                  </a:lnTo>
                  <a:lnTo>
                    <a:pt x="1135113" y="3600085"/>
                  </a:lnTo>
                  <a:lnTo>
                    <a:pt x="1126760" y="3644208"/>
                  </a:lnTo>
                  <a:lnTo>
                    <a:pt x="1117916" y="3688254"/>
                  </a:lnTo>
                  <a:lnTo>
                    <a:pt x="1108580" y="3732219"/>
                  </a:lnTo>
                  <a:lnTo>
                    <a:pt x="1098752" y="3776098"/>
                  </a:lnTo>
                  <a:lnTo>
                    <a:pt x="1088434" y="3819887"/>
                  </a:lnTo>
                  <a:lnTo>
                    <a:pt x="1077624" y="3863582"/>
                  </a:lnTo>
                  <a:lnTo>
                    <a:pt x="1066322" y="3907177"/>
                  </a:lnTo>
                  <a:lnTo>
                    <a:pt x="1054529" y="3950670"/>
                  </a:lnTo>
                  <a:lnTo>
                    <a:pt x="1042245" y="3994055"/>
                  </a:lnTo>
                  <a:lnTo>
                    <a:pt x="1029470" y="4037328"/>
                  </a:lnTo>
                  <a:lnTo>
                    <a:pt x="1016203" y="4080484"/>
                  </a:lnTo>
                  <a:lnTo>
                    <a:pt x="1002445" y="4123520"/>
                  </a:lnTo>
                  <a:lnTo>
                    <a:pt x="988195" y="4166430"/>
                  </a:lnTo>
                  <a:lnTo>
                    <a:pt x="973454" y="4209211"/>
                  </a:lnTo>
                  <a:lnTo>
                    <a:pt x="958222" y="4251858"/>
                  </a:lnTo>
                  <a:lnTo>
                    <a:pt x="942498" y="4294367"/>
                  </a:lnTo>
                  <a:lnTo>
                    <a:pt x="926283" y="4336732"/>
                  </a:lnTo>
                  <a:lnTo>
                    <a:pt x="909576" y="4378951"/>
                  </a:lnTo>
                  <a:lnTo>
                    <a:pt x="892379" y="4421018"/>
                  </a:lnTo>
                  <a:lnTo>
                    <a:pt x="874689" y="4462929"/>
                  </a:lnTo>
                  <a:lnTo>
                    <a:pt x="856509" y="4504680"/>
                  </a:lnTo>
                  <a:lnTo>
                    <a:pt x="837837" y="4546265"/>
                  </a:lnTo>
                  <a:lnTo>
                    <a:pt x="818674" y="4587682"/>
                  </a:lnTo>
                  <a:lnTo>
                    <a:pt x="799019" y="4628925"/>
                  </a:lnTo>
                  <a:lnTo>
                    <a:pt x="778873" y="4669991"/>
                  </a:lnTo>
                  <a:lnTo>
                    <a:pt x="758236" y="4710874"/>
                  </a:lnTo>
                  <a:lnTo>
                    <a:pt x="737107" y="4751570"/>
                  </a:lnTo>
                  <a:lnTo>
                    <a:pt x="715487" y="4792075"/>
                  </a:lnTo>
                  <a:lnTo>
                    <a:pt x="693375" y="4832385"/>
                  </a:lnTo>
                  <a:lnTo>
                    <a:pt x="670772" y="4872495"/>
                  </a:lnTo>
                  <a:lnTo>
                    <a:pt x="647678" y="4912400"/>
                  </a:lnTo>
                  <a:lnTo>
                    <a:pt x="624093" y="4952097"/>
                  </a:lnTo>
                  <a:lnTo>
                    <a:pt x="600016" y="4991581"/>
                  </a:lnTo>
                  <a:lnTo>
                    <a:pt x="575447" y="5030847"/>
                  </a:lnTo>
                  <a:lnTo>
                    <a:pt x="550388" y="5069891"/>
                  </a:lnTo>
                  <a:lnTo>
                    <a:pt x="524837" y="5108709"/>
                  </a:lnTo>
                  <a:lnTo>
                    <a:pt x="498794" y="5147297"/>
                  </a:lnTo>
                  <a:lnTo>
                    <a:pt x="472261" y="5185649"/>
                  </a:lnTo>
                  <a:lnTo>
                    <a:pt x="445236" y="5223762"/>
                  </a:lnTo>
                  <a:lnTo>
                    <a:pt x="417719" y="5261632"/>
                  </a:lnTo>
                  <a:lnTo>
                    <a:pt x="389711" y="5299253"/>
                  </a:lnTo>
                  <a:lnTo>
                    <a:pt x="361212" y="5336621"/>
                  </a:lnTo>
                  <a:lnTo>
                    <a:pt x="332221" y="5373732"/>
                  </a:lnTo>
                  <a:lnTo>
                    <a:pt x="302739" y="5410582"/>
                  </a:lnTo>
                  <a:lnTo>
                    <a:pt x="272766" y="5447167"/>
                  </a:lnTo>
                  <a:lnTo>
                    <a:pt x="242301" y="5483481"/>
                  </a:lnTo>
                  <a:lnTo>
                    <a:pt x="211345" y="5519520"/>
                  </a:lnTo>
                  <a:lnTo>
                    <a:pt x="179898" y="5555280"/>
                  </a:lnTo>
                  <a:lnTo>
                    <a:pt x="147959" y="5590757"/>
                  </a:lnTo>
                  <a:lnTo>
                    <a:pt x="115529" y="5625947"/>
                  </a:lnTo>
                  <a:lnTo>
                    <a:pt x="82607" y="5660844"/>
                  </a:lnTo>
                  <a:lnTo>
                    <a:pt x="49195" y="5695445"/>
                  </a:lnTo>
                  <a:lnTo>
                    <a:pt x="15290" y="5729744"/>
                  </a:lnTo>
                  <a:lnTo>
                    <a:pt x="0" y="5714453"/>
                  </a:lnTo>
                  <a:lnTo>
                    <a:pt x="33965" y="5680088"/>
                  </a:lnTo>
                  <a:lnTo>
                    <a:pt x="67435" y="5645419"/>
                  </a:lnTo>
                  <a:lnTo>
                    <a:pt x="100409" y="5610451"/>
                  </a:lnTo>
                  <a:lnTo>
                    <a:pt x="132887" y="5575189"/>
                  </a:lnTo>
                  <a:lnTo>
                    <a:pt x="164869" y="5539636"/>
                  </a:lnTo>
                  <a:lnTo>
                    <a:pt x="196355" y="5503797"/>
                  </a:lnTo>
                  <a:lnTo>
                    <a:pt x="227346" y="5467677"/>
                  </a:lnTo>
                  <a:lnTo>
                    <a:pt x="257841" y="5431280"/>
                  </a:lnTo>
                  <a:lnTo>
                    <a:pt x="287839" y="5394611"/>
                  </a:lnTo>
                  <a:lnTo>
                    <a:pt x="317342" y="5357673"/>
                  </a:lnTo>
                  <a:lnTo>
                    <a:pt x="346349" y="5320473"/>
                  </a:lnTo>
                  <a:lnTo>
                    <a:pt x="374861" y="5283013"/>
                  </a:lnTo>
                  <a:lnTo>
                    <a:pt x="402876" y="5245299"/>
                  </a:lnTo>
                  <a:lnTo>
                    <a:pt x="430396" y="5207335"/>
                  </a:lnTo>
                  <a:lnTo>
                    <a:pt x="457419" y="5169125"/>
                  </a:lnTo>
                  <a:lnTo>
                    <a:pt x="483947" y="5130674"/>
                  </a:lnTo>
                  <a:lnTo>
                    <a:pt x="509979" y="5091986"/>
                  </a:lnTo>
                  <a:lnTo>
                    <a:pt x="535516" y="5053066"/>
                  </a:lnTo>
                  <a:lnTo>
                    <a:pt x="560556" y="5013919"/>
                  </a:lnTo>
                  <a:lnTo>
                    <a:pt x="585100" y="4974548"/>
                  </a:lnTo>
                  <a:lnTo>
                    <a:pt x="609149" y="4934958"/>
                  </a:lnTo>
                  <a:lnTo>
                    <a:pt x="632702" y="4895154"/>
                  </a:lnTo>
                  <a:lnTo>
                    <a:pt x="655759" y="4855140"/>
                  </a:lnTo>
                  <a:lnTo>
                    <a:pt x="678320" y="4814921"/>
                  </a:lnTo>
                  <a:lnTo>
                    <a:pt x="700385" y="4774501"/>
                  </a:lnTo>
                  <a:lnTo>
                    <a:pt x="721954" y="4733884"/>
                  </a:lnTo>
                  <a:lnTo>
                    <a:pt x="743028" y="4693076"/>
                  </a:lnTo>
                  <a:lnTo>
                    <a:pt x="763606" y="4652079"/>
                  </a:lnTo>
                  <a:lnTo>
                    <a:pt x="783688" y="4610900"/>
                  </a:lnTo>
                  <a:lnTo>
                    <a:pt x="803274" y="4569542"/>
                  </a:lnTo>
                  <a:lnTo>
                    <a:pt x="822364" y="4528010"/>
                  </a:lnTo>
                  <a:lnTo>
                    <a:pt x="840958" y="4486308"/>
                  </a:lnTo>
                  <a:lnTo>
                    <a:pt x="859056" y="4444441"/>
                  </a:lnTo>
                  <a:lnTo>
                    <a:pt x="876659" y="4402413"/>
                  </a:lnTo>
                  <a:lnTo>
                    <a:pt x="893766" y="4360229"/>
                  </a:lnTo>
                  <a:lnTo>
                    <a:pt x="910377" y="4317893"/>
                  </a:lnTo>
                  <a:lnTo>
                    <a:pt x="926492" y="4275410"/>
                  </a:lnTo>
                  <a:lnTo>
                    <a:pt x="942111" y="4232784"/>
                  </a:lnTo>
                  <a:lnTo>
                    <a:pt x="957234" y="4190019"/>
                  </a:lnTo>
                  <a:lnTo>
                    <a:pt x="971862" y="4147121"/>
                  </a:lnTo>
                  <a:lnTo>
                    <a:pt x="985994" y="4104093"/>
                  </a:lnTo>
                  <a:lnTo>
                    <a:pt x="999629" y="4060940"/>
                  </a:lnTo>
                  <a:lnTo>
                    <a:pt x="1012769" y="4017666"/>
                  </a:lnTo>
                  <a:lnTo>
                    <a:pt x="1025414" y="3974276"/>
                  </a:lnTo>
                  <a:lnTo>
                    <a:pt x="1037562" y="3930775"/>
                  </a:lnTo>
                  <a:lnTo>
                    <a:pt x="1049214" y="3887167"/>
                  </a:lnTo>
                  <a:lnTo>
                    <a:pt x="1060371" y="3843455"/>
                  </a:lnTo>
                  <a:lnTo>
                    <a:pt x="1071032" y="3799646"/>
                  </a:lnTo>
                  <a:lnTo>
                    <a:pt x="1081196" y="3755743"/>
                  </a:lnTo>
                  <a:lnTo>
                    <a:pt x="1090865" y="3711750"/>
                  </a:lnTo>
                  <a:lnTo>
                    <a:pt x="1100039" y="3667673"/>
                  </a:lnTo>
                  <a:lnTo>
                    <a:pt x="1108716" y="3623515"/>
                  </a:lnTo>
                  <a:lnTo>
                    <a:pt x="1116898" y="3579281"/>
                  </a:lnTo>
                  <a:lnTo>
                    <a:pt x="1124583" y="3534976"/>
                  </a:lnTo>
                  <a:lnTo>
                    <a:pt x="1131773" y="3490604"/>
                  </a:lnTo>
                  <a:lnTo>
                    <a:pt x="1138467" y="3446169"/>
                  </a:lnTo>
                  <a:lnTo>
                    <a:pt x="1144665" y="3401676"/>
                  </a:lnTo>
                  <a:lnTo>
                    <a:pt x="1150367" y="3357130"/>
                  </a:lnTo>
                  <a:lnTo>
                    <a:pt x="1155574" y="3312535"/>
                  </a:lnTo>
                  <a:lnTo>
                    <a:pt x="1160284" y="3267894"/>
                  </a:lnTo>
                  <a:lnTo>
                    <a:pt x="1164499" y="3223214"/>
                  </a:lnTo>
                  <a:lnTo>
                    <a:pt x="1168218" y="3178498"/>
                  </a:lnTo>
                  <a:lnTo>
                    <a:pt x="1171441" y="3133751"/>
                  </a:lnTo>
                  <a:lnTo>
                    <a:pt x="1174168" y="3088977"/>
                  </a:lnTo>
                  <a:lnTo>
                    <a:pt x="1176399" y="3044180"/>
                  </a:lnTo>
                  <a:lnTo>
                    <a:pt x="1178135" y="2999366"/>
                  </a:lnTo>
                  <a:lnTo>
                    <a:pt x="1179374" y="2954538"/>
                  </a:lnTo>
                  <a:lnTo>
                    <a:pt x="1180118" y="2909702"/>
                  </a:lnTo>
                  <a:lnTo>
                    <a:pt x="1180366" y="2864861"/>
                  </a:lnTo>
                  <a:lnTo>
                    <a:pt x="1180118" y="2820020"/>
                  </a:lnTo>
                  <a:lnTo>
                    <a:pt x="1179374" y="2775183"/>
                  </a:lnTo>
                  <a:lnTo>
                    <a:pt x="1178135" y="2730355"/>
                  </a:lnTo>
                  <a:lnTo>
                    <a:pt x="1176399" y="2685541"/>
                  </a:lnTo>
                  <a:lnTo>
                    <a:pt x="1174168" y="2640745"/>
                  </a:lnTo>
                  <a:lnTo>
                    <a:pt x="1171441" y="2595970"/>
                  </a:lnTo>
                  <a:lnTo>
                    <a:pt x="1168218" y="2551223"/>
                  </a:lnTo>
                  <a:lnTo>
                    <a:pt x="1164499" y="2506507"/>
                  </a:lnTo>
                  <a:lnTo>
                    <a:pt x="1160284" y="2461826"/>
                  </a:lnTo>
                  <a:lnTo>
                    <a:pt x="1155574" y="2417186"/>
                  </a:lnTo>
                  <a:lnTo>
                    <a:pt x="1150367" y="2372591"/>
                  </a:lnTo>
                  <a:lnTo>
                    <a:pt x="1144665" y="2328044"/>
                  </a:lnTo>
                  <a:lnTo>
                    <a:pt x="1138467" y="2283551"/>
                  </a:lnTo>
                  <a:lnTo>
                    <a:pt x="1131773" y="2239117"/>
                  </a:lnTo>
                  <a:lnTo>
                    <a:pt x="1124583" y="2194744"/>
                  </a:lnTo>
                  <a:lnTo>
                    <a:pt x="1116898" y="2150439"/>
                  </a:lnTo>
                  <a:lnTo>
                    <a:pt x="1108716" y="2106205"/>
                  </a:lnTo>
                  <a:lnTo>
                    <a:pt x="1100039" y="2062047"/>
                  </a:lnTo>
                  <a:lnTo>
                    <a:pt x="1090865" y="2017969"/>
                  </a:lnTo>
                  <a:lnTo>
                    <a:pt x="1081196" y="1973976"/>
                  </a:lnTo>
                  <a:lnTo>
                    <a:pt x="1071032" y="1930073"/>
                  </a:lnTo>
                  <a:lnTo>
                    <a:pt x="1060371" y="1886263"/>
                  </a:lnTo>
                  <a:lnTo>
                    <a:pt x="1049214" y="1842552"/>
                  </a:lnTo>
                  <a:lnTo>
                    <a:pt x="1037562" y="1798943"/>
                  </a:lnTo>
                  <a:lnTo>
                    <a:pt x="1025414" y="1755441"/>
                  </a:lnTo>
                  <a:lnTo>
                    <a:pt x="1012769" y="1712051"/>
                  </a:lnTo>
                  <a:lnTo>
                    <a:pt x="999629" y="1668777"/>
                  </a:lnTo>
                  <a:lnTo>
                    <a:pt x="985994" y="1625624"/>
                  </a:lnTo>
                  <a:lnTo>
                    <a:pt x="971862" y="1582596"/>
                  </a:lnTo>
                  <a:lnTo>
                    <a:pt x="957234" y="1539697"/>
                  </a:lnTo>
                  <a:lnTo>
                    <a:pt x="942111" y="1496932"/>
                  </a:lnTo>
                  <a:lnTo>
                    <a:pt x="926492" y="1454305"/>
                  </a:lnTo>
                  <a:lnTo>
                    <a:pt x="910377" y="1411822"/>
                  </a:lnTo>
                  <a:lnTo>
                    <a:pt x="893766" y="1369485"/>
                  </a:lnTo>
                  <a:lnTo>
                    <a:pt x="876659" y="1327301"/>
                  </a:lnTo>
                  <a:lnTo>
                    <a:pt x="859056" y="1285273"/>
                  </a:lnTo>
                  <a:lnTo>
                    <a:pt x="840958" y="1243405"/>
                  </a:lnTo>
                  <a:lnTo>
                    <a:pt x="822364" y="1201703"/>
                  </a:lnTo>
                  <a:lnTo>
                    <a:pt x="803274" y="1160170"/>
                  </a:lnTo>
                  <a:lnTo>
                    <a:pt x="783688" y="1118812"/>
                  </a:lnTo>
                  <a:lnTo>
                    <a:pt x="763606" y="1077632"/>
                  </a:lnTo>
                  <a:lnTo>
                    <a:pt x="743028" y="1036635"/>
                  </a:lnTo>
                  <a:lnTo>
                    <a:pt x="721954" y="995826"/>
                  </a:lnTo>
                  <a:lnTo>
                    <a:pt x="700385" y="955209"/>
                  </a:lnTo>
                  <a:lnTo>
                    <a:pt x="678320" y="914788"/>
                  </a:lnTo>
                  <a:lnTo>
                    <a:pt x="655759" y="874568"/>
                  </a:lnTo>
                  <a:lnTo>
                    <a:pt x="632702" y="834554"/>
                  </a:lnTo>
                  <a:lnTo>
                    <a:pt x="609149" y="794749"/>
                  </a:lnTo>
                  <a:lnTo>
                    <a:pt x="585100" y="755159"/>
                  </a:lnTo>
                  <a:lnTo>
                    <a:pt x="560556" y="715788"/>
                  </a:lnTo>
                  <a:lnTo>
                    <a:pt x="535516" y="676640"/>
                  </a:lnTo>
                  <a:lnTo>
                    <a:pt x="509979" y="637719"/>
                  </a:lnTo>
                  <a:lnTo>
                    <a:pt x="483947" y="599031"/>
                  </a:lnTo>
                  <a:lnTo>
                    <a:pt x="457419" y="560579"/>
                  </a:lnTo>
                  <a:lnTo>
                    <a:pt x="430396" y="522369"/>
                  </a:lnTo>
                  <a:lnTo>
                    <a:pt x="402876" y="484404"/>
                  </a:lnTo>
                  <a:lnTo>
                    <a:pt x="374861" y="446689"/>
                  </a:lnTo>
                  <a:lnTo>
                    <a:pt x="346349" y="409228"/>
                  </a:lnTo>
                  <a:lnTo>
                    <a:pt x="317342" y="372027"/>
                  </a:lnTo>
                  <a:lnTo>
                    <a:pt x="287839" y="335089"/>
                  </a:lnTo>
                  <a:lnTo>
                    <a:pt x="257841" y="298419"/>
                  </a:lnTo>
                  <a:lnTo>
                    <a:pt x="227346" y="262021"/>
                  </a:lnTo>
                  <a:lnTo>
                    <a:pt x="196355" y="225901"/>
                  </a:lnTo>
                  <a:lnTo>
                    <a:pt x="164869" y="190061"/>
                  </a:lnTo>
                  <a:lnTo>
                    <a:pt x="132887" y="154507"/>
                  </a:lnTo>
                  <a:lnTo>
                    <a:pt x="100409" y="119244"/>
                  </a:lnTo>
                  <a:lnTo>
                    <a:pt x="67435" y="84275"/>
                  </a:lnTo>
                  <a:lnTo>
                    <a:pt x="33965" y="49605"/>
                  </a:lnTo>
                  <a:lnTo>
                    <a:pt x="0" y="15239"/>
                  </a:lnTo>
                  <a:lnTo>
                    <a:pt x="15290" y="0"/>
                  </a:lnTo>
                  <a:close/>
                </a:path>
              </a:pathLst>
            </a:custGeom>
            <a:ln w="15239">
              <a:solidFill>
                <a:srgbClr val="3B51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1980" y="1110996"/>
              <a:ext cx="8354695" cy="547370"/>
            </a:xfrm>
            <a:custGeom>
              <a:avLst/>
              <a:gdLst/>
              <a:ahLst/>
              <a:cxnLst/>
              <a:rect l="l" t="t" r="r" b="b"/>
              <a:pathLst>
                <a:path w="8354695" h="547369">
                  <a:moveTo>
                    <a:pt x="8354568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8354568" y="547115"/>
                  </a:lnTo>
                  <a:lnTo>
                    <a:pt x="83545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1980" y="1110996"/>
              <a:ext cx="8354695" cy="547370"/>
            </a:xfrm>
            <a:custGeom>
              <a:avLst/>
              <a:gdLst/>
              <a:ahLst/>
              <a:cxnLst/>
              <a:rect l="l" t="t" r="r" b="b"/>
              <a:pathLst>
                <a:path w="8354695" h="547369">
                  <a:moveTo>
                    <a:pt x="0" y="547115"/>
                  </a:moveTo>
                  <a:lnTo>
                    <a:pt x="8354568" y="547115"/>
                  </a:lnTo>
                  <a:lnTo>
                    <a:pt x="8354568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0604" y="1042416"/>
              <a:ext cx="683260" cy="684530"/>
            </a:xfrm>
            <a:custGeom>
              <a:avLst/>
              <a:gdLst/>
              <a:ahLst/>
              <a:cxnLst/>
              <a:rect l="l" t="t" r="r" b="b"/>
              <a:pathLst>
                <a:path w="683260" h="684530">
                  <a:moveTo>
                    <a:pt x="341376" y="0"/>
                  </a:moveTo>
                  <a:lnTo>
                    <a:pt x="295054" y="3122"/>
                  </a:lnTo>
                  <a:lnTo>
                    <a:pt x="250626" y="12220"/>
                  </a:lnTo>
                  <a:lnTo>
                    <a:pt x="208499" y="26884"/>
                  </a:lnTo>
                  <a:lnTo>
                    <a:pt x="169079" y="46707"/>
                  </a:lnTo>
                  <a:lnTo>
                    <a:pt x="132773" y="71283"/>
                  </a:lnTo>
                  <a:lnTo>
                    <a:pt x="99988" y="100203"/>
                  </a:lnTo>
                  <a:lnTo>
                    <a:pt x="71131" y="133059"/>
                  </a:lnTo>
                  <a:lnTo>
                    <a:pt x="46608" y="169446"/>
                  </a:lnTo>
                  <a:lnTo>
                    <a:pt x="26827" y="208954"/>
                  </a:lnTo>
                  <a:lnTo>
                    <a:pt x="12194" y="251177"/>
                  </a:lnTo>
                  <a:lnTo>
                    <a:pt x="3116" y="295708"/>
                  </a:lnTo>
                  <a:lnTo>
                    <a:pt x="0" y="342138"/>
                  </a:lnTo>
                  <a:lnTo>
                    <a:pt x="3116" y="388567"/>
                  </a:lnTo>
                  <a:lnTo>
                    <a:pt x="12194" y="433098"/>
                  </a:lnTo>
                  <a:lnTo>
                    <a:pt x="26827" y="475321"/>
                  </a:lnTo>
                  <a:lnTo>
                    <a:pt x="46608" y="514829"/>
                  </a:lnTo>
                  <a:lnTo>
                    <a:pt x="71131" y="551216"/>
                  </a:lnTo>
                  <a:lnTo>
                    <a:pt x="99988" y="584073"/>
                  </a:lnTo>
                  <a:lnTo>
                    <a:pt x="132773" y="612992"/>
                  </a:lnTo>
                  <a:lnTo>
                    <a:pt x="169079" y="637568"/>
                  </a:lnTo>
                  <a:lnTo>
                    <a:pt x="208499" y="657391"/>
                  </a:lnTo>
                  <a:lnTo>
                    <a:pt x="250626" y="672055"/>
                  </a:lnTo>
                  <a:lnTo>
                    <a:pt x="295054" y="681153"/>
                  </a:lnTo>
                  <a:lnTo>
                    <a:pt x="341376" y="684276"/>
                  </a:lnTo>
                  <a:lnTo>
                    <a:pt x="387697" y="681153"/>
                  </a:lnTo>
                  <a:lnTo>
                    <a:pt x="432125" y="672055"/>
                  </a:lnTo>
                  <a:lnTo>
                    <a:pt x="474252" y="657391"/>
                  </a:lnTo>
                  <a:lnTo>
                    <a:pt x="513672" y="637568"/>
                  </a:lnTo>
                  <a:lnTo>
                    <a:pt x="549978" y="612992"/>
                  </a:lnTo>
                  <a:lnTo>
                    <a:pt x="582763" y="584072"/>
                  </a:lnTo>
                  <a:lnTo>
                    <a:pt x="611620" y="551216"/>
                  </a:lnTo>
                  <a:lnTo>
                    <a:pt x="636143" y="514829"/>
                  </a:lnTo>
                  <a:lnTo>
                    <a:pt x="655924" y="475321"/>
                  </a:lnTo>
                  <a:lnTo>
                    <a:pt x="670557" y="433098"/>
                  </a:lnTo>
                  <a:lnTo>
                    <a:pt x="679635" y="388567"/>
                  </a:lnTo>
                  <a:lnTo>
                    <a:pt x="682752" y="342138"/>
                  </a:lnTo>
                  <a:lnTo>
                    <a:pt x="679635" y="295708"/>
                  </a:lnTo>
                  <a:lnTo>
                    <a:pt x="670557" y="251177"/>
                  </a:lnTo>
                  <a:lnTo>
                    <a:pt x="655924" y="208954"/>
                  </a:lnTo>
                  <a:lnTo>
                    <a:pt x="636142" y="169446"/>
                  </a:lnTo>
                  <a:lnTo>
                    <a:pt x="611620" y="133059"/>
                  </a:lnTo>
                  <a:lnTo>
                    <a:pt x="582763" y="100202"/>
                  </a:lnTo>
                  <a:lnTo>
                    <a:pt x="549978" y="71283"/>
                  </a:lnTo>
                  <a:lnTo>
                    <a:pt x="513672" y="46707"/>
                  </a:lnTo>
                  <a:lnTo>
                    <a:pt x="474252" y="26884"/>
                  </a:lnTo>
                  <a:lnTo>
                    <a:pt x="432125" y="12220"/>
                  </a:lnTo>
                  <a:lnTo>
                    <a:pt x="387697" y="3122"/>
                  </a:lnTo>
                  <a:lnTo>
                    <a:pt x="341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0604" y="1042416"/>
              <a:ext cx="683260" cy="684530"/>
            </a:xfrm>
            <a:custGeom>
              <a:avLst/>
              <a:gdLst/>
              <a:ahLst/>
              <a:cxnLst/>
              <a:rect l="l" t="t" r="r" b="b"/>
              <a:pathLst>
                <a:path w="683260" h="684530">
                  <a:moveTo>
                    <a:pt x="0" y="342138"/>
                  </a:moveTo>
                  <a:lnTo>
                    <a:pt x="3116" y="295708"/>
                  </a:lnTo>
                  <a:lnTo>
                    <a:pt x="12194" y="251177"/>
                  </a:lnTo>
                  <a:lnTo>
                    <a:pt x="26827" y="208954"/>
                  </a:lnTo>
                  <a:lnTo>
                    <a:pt x="46608" y="169446"/>
                  </a:lnTo>
                  <a:lnTo>
                    <a:pt x="71131" y="133059"/>
                  </a:lnTo>
                  <a:lnTo>
                    <a:pt x="99988" y="100203"/>
                  </a:lnTo>
                  <a:lnTo>
                    <a:pt x="132773" y="71283"/>
                  </a:lnTo>
                  <a:lnTo>
                    <a:pt x="169079" y="46707"/>
                  </a:lnTo>
                  <a:lnTo>
                    <a:pt x="208499" y="26884"/>
                  </a:lnTo>
                  <a:lnTo>
                    <a:pt x="250626" y="12220"/>
                  </a:lnTo>
                  <a:lnTo>
                    <a:pt x="295054" y="3122"/>
                  </a:lnTo>
                  <a:lnTo>
                    <a:pt x="341376" y="0"/>
                  </a:lnTo>
                  <a:lnTo>
                    <a:pt x="387697" y="3122"/>
                  </a:lnTo>
                  <a:lnTo>
                    <a:pt x="432125" y="12220"/>
                  </a:lnTo>
                  <a:lnTo>
                    <a:pt x="474252" y="26884"/>
                  </a:lnTo>
                  <a:lnTo>
                    <a:pt x="513672" y="46707"/>
                  </a:lnTo>
                  <a:lnTo>
                    <a:pt x="549978" y="71283"/>
                  </a:lnTo>
                  <a:lnTo>
                    <a:pt x="582763" y="100202"/>
                  </a:lnTo>
                  <a:lnTo>
                    <a:pt x="611620" y="133059"/>
                  </a:lnTo>
                  <a:lnTo>
                    <a:pt x="636142" y="169446"/>
                  </a:lnTo>
                  <a:lnTo>
                    <a:pt x="655924" y="208954"/>
                  </a:lnTo>
                  <a:lnTo>
                    <a:pt x="670557" y="251177"/>
                  </a:lnTo>
                  <a:lnTo>
                    <a:pt x="679635" y="295708"/>
                  </a:lnTo>
                  <a:lnTo>
                    <a:pt x="682752" y="342138"/>
                  </a:lnTo>
                  <a:lnTo>
                    <a:pt x="679635" y="388567"/>
                  </a:lnTo>
                  <a:lnTo>
                    <a:pt x="670557" y="433098"/>
                  </a:lnTo>
                  <a:lnTo>
                    <a:pt x="655924" y="475321"/>
                  </a:lnTo>
                  <a:lnTo>
                    <a:pt x="636143" y="514829"/>
                  </a:lnTo>
                  <a:lnTo>
                    <a:pt x="611620" y="551216"/>
                  </a:lnTo>
                  <a:lnTo>
                    <a:pt x="582763" y="584072"/>
                  </a:lnTo>
                  <a:lnTo>
                    <a:pt x="549978" y="612992"/>
                  </a:lnTo>
                  <a:lnTo>
                    <a:pt x="513672" y="637568"/>
                  </a:lnTo>
                  <a:lnTo>
                    <a:pt x="474252" y="657391"/>
                  </a:lnTo>
                  <a:lnTo>
                    <a:pt x="432125" y="672055"/>
                  </a:lnTo>
                  <a:lnTo>
                    <a:pt x="387697" y="681153"/>
                  </a:lnTo>
                  <a:lnTo>
                    <a:pt x="341376" y="684276"/>
                  </a:lnTo>
                  <a:lnTo>
                    <a:pt x="295054" y="681153"/>
                  </a:lnTo>
                  <a:lnTo>
                    <a:pt x="250626" y="672055"/>
                  </a:lnTo>
                  <a:lnTo>
                    <a:pt x="208499" y="657391"/>
                  </a:lnTo>
                  <a:lnTo>
                    <a:pt x="169079" y="637568"/>
                  </a:lnTo>
                  <a:lnTo>
                    <a:pt x="132773" y="612992"/>
                  </a:lnTo>
                  <a:lnTo>
                    <a:pt x="99988" y="584073"/>
                  </a:lnTo>
                  <a:lnTo>
                    <a:pt x="71131" y="551216"/>
                  </a:lnTo>
                  <a:lnTo>
                    <a:pt x="46608" y="514829"/>
                  </a:lnTo>
                  <a:lnTo>
                    <a:pt x="26827" y="475321"/>
                  </a:lnTo>
                  <a:lnTo>
                    <a:pt x="12194" y="433098"/>
                  </a:lnTo>
                  <a:lnTo>
                    <a:pt x="3116" y="388567"/>
                  </a:lnTo>
                  <a:lnTo>
                    <a:pt x="0" y="342138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7280" y="1932432"/>
              <a:ext cx="7859395" cy="547370"/>
            </a:xfrm>
            <a:custGeom>
              <a:avLst/>
              <a:gdLst/>
              <a:ahLst/>
              <a:cxnLst/>
              <a:rect l="l" t="t" r="r" b="b"/>
              <a:pathLst>
                <a:path w="7859395" h="547369">
                  <a:moveTo>
                    <a:pt x="7859268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7859268" y="547115"/>
                  </a:lnTo>
                  <a:lnTo>
                    <a:pt x="78592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97280" y="1932432"/>
              <a:ext cx="7859395" cy="547370"/>
            </a:xfrm>
            <a:custGeom>
              <a:avLst/>
              <a:gdLst/>
              <a:ahLst/>
              <a:cxnLst/>
              <a:rect l="l" t="t" r="r" b="b"/>
              <a:pathLst>
                <a:path w="7859395" h="547369">
                  <a:moveTo>
                    <a:pt x="0" y="547115"/>
                  </a:moveTo>
                  <a:lnTo>
                    <a:pt x="7859268" y="547115"/>
                  </a:lnTo>
                  <a:lnTo>
                    <a:pt x="7859268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5904" y="1863851"/>
              <a:ext cx="684530" cy="683260"/>
            </a:xfrm>
            <a:custGeom>
              <a:avLst/>
              <a:gdLst/>
              <a:ahLst/>
              <a:cxnLst/>
              <a:rect l="l" t="t" r="r" b="b"/>
              <a:pathLst>
                <a:path w="684530" h="683260">
                  <a:moveTo>
                    <a:pt x="342137" y="0"/>
                  </a:moveTo>
                  <a:lnTo>
                    <a:pt x="295710" y="3115"/>
                  </a:lnTo>
                  <a:lnTo>
                    <a:pt x="251182" y="12190"/>
                  </a:lnTo>
                  <a:lnTo>
                    <a:pt x="208960" y="26818"/>
                  </a:lnTo>
                  <a:lnTo>
                    <a:pt x="169451" y="46594"/>
                  </a:lnTo>
                  <a:lnTo>
                    <a:pt x="133065" y="71112"/>
                  </a:lnTo>
                  <a:lnTo>
                    <a:pt x="100207" y="99964"/>
                  </a:lnTo>
                  <a:lnTo>
                    <a:pt x="71287" y="132746"/>
                  </a:lnTo>
                  <a:lnTo>
                    <a:pt x="46710" y="169051"/>
                  </a:lnTo>
                  <a:lnTo>
                    <a:pt x="26886" y="208472"/>
                  </a:lnTo>
                  <a:lnTo>
                    <a:pt x="12221" y="250604"/>
                  </a:lnTo>
                  <a:lnTo>
                    <a:pt x="3123" y="295041"/>
                  </a:lnTo>
                  <a:lnTo>
                    <a:pt x="0" y="341375"/>
                  </a:lnTo>
                  <a:lnTo>
                    <a:pt x="3123" y="387710"/>
                  </a:lnTo>
                  <a:lnTo>
                    <a:pt x="12221" y="432147"/>
                  </a:lnTo>
                  <a:lnTo>
                    <a:pt x="26886" y="474279"/>
                  </a:lnTo>
                  <a:lnTo>
                    <a:pt x="46710" y="513700"/>
                  </a:lnTo>
                  <a:lnTo>
                    <a:pt x="71287" y="550005"/>
                  </a:lnTo>
                  <a:lnTo>
                    <a:pt x="100207" y="582787"/>
                  </a:lnTo>
                  <a:lnTo>
                    <a:pt x="133065" y="611639"/>
                  </a:lnTo>
                  <a:lnTo>
                    <a:pt x="169451" y="636157"/>
                  </a:lnTo>
                  <a:lnTo>
                    <a:pt x="208960" y="655933"/>
                  </a:lnTo>
                  <a:lnTo>
                    <a:pt x="251182" y="670561"/>
                  </a:lnTo>
                  <a:lnTo>
                    <a:pt x="295710" y="679636"/>
                  </a:lnTo>
                  <a:lnTo>
                    <a:pt x="342137" y="682751"/>
                  </a:lnTo>
                  <a:lnTo>
                    <a:pt x="388567" y="679636"/>
                  </a:lnTo>
                  <a:lnTo>
                    <a:pt x="433098" y="670561"/>
                  </a:lnTo>
                  <a:lnTo>
                    <a:pt x="475321" y="655933"/>
                  </a:lnTo>
                  <a:lnTo>
                    <a:pt x="514829" y="636157"/>
                  </a:lnTo>
                  <a:lnTo>
                    <a:pt x="551216" y="611639"/>
                  </a:lnTo>
                  <a:lnTo>
                    <a:pt x="584072" y="582787"/>
                  </a:lnTo>
                  <a:lnTo>
                    <a:pt x="612992" y="550005"/>
                  </a:lnTo>
                  <a:lnTo>
                    <a:pt x="637568" y="513700"/>
                  </a:lnTo>
                  <a:lnTo>
                    <a:pt x="657391" y="474279"/>
                  </a:lnTo>
                  <a:lnTo>
                    <a:pt x="672055" y="432147"/>
                  </a:lnTo>
                  <a:lnTo>
                    <a:pt x="681153" y="387710"/>
                  </a:lnTo>
                  <a:lnTo>
                    <a:pt x="684276" y="341375"/>
                  </a:lnTo>
                  <a:lnTo>
                    <a:pt x="681153" y="295041"/>
                  </a:lnTo>
                  <a:lnTo>
                    <a:pt x="672055" y="250604"/>
                  </a:lnTo>
                  <a:lnTo>
                    <a:pt x="657391" y="208472"/>
                  </a:lnTo>
                  <a:lnTo>
                    <a:pt x="637568" y="169051"/>
                  </a:lnTo>
                  <a:lnTo>
                    <a:pt x="612992" y="132746"/>
                  </a:lnTo>
                  <a:lnTo>
                    <a:pt x="584073" y="99964"/>
                  </a:lnTo>
                  <a:lnTo>
                    <a:pt x="551216" y="71112"/>
                  </a:lnTo>
                  <a:lnTo>
                    <a:pt x="514829" y="46594"/>
                  </a:lnTo>
                  <a:lnTo>
                    <a:pt x="475321" y="26818"/>
                  </a:lnTo>
                  <a:lnTo>
                    <a:pt x="433098" y="12190"/>
                  </a:lnTo>
                  <a:lnTo>
                    <a:pt x="388567" y="3115"/>
                  </a:lnTo>
                  <a:lnTo>
                    <a:pt x="342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55904" y="1863851"/>
              <a:ext cx="684530" cy="683260"/>
            </a:xfrm>
            <a:custGeom>
              <a:avLst/>
              <a:gdLst/>
              <a:ahLst/>
              <a:cxnLst/>
              <a:rect l="l" t="t" r="r" b="b"/>
              <a:pathLst>
                <a:path w="684530" h="683260">
                  <a:moveTo>
                    <a:pt x="0" y="341375"/>
                  </a:moveTo>
                  <a:lnTo>
                    <a:pt x="3123" y="295041"/>
                  </a:lnTo>
                  <a:lnTo>
                    <a:pt x="12221" y="250604"/>
                  </a:lnTo>
                  <a:lnTo>
                    <a:pt x="26886" y="208472"/>
                  </a:lnTo>
                  <a:lnTo>
                    <a:pt x="46710" y="169051"/>
                  </a:lnTo>
                  <a:lnTo>
                    <a:pt x="71287" y="132746"/>
                  </a:lnTo>
                  <a:lnTo>
                    <a:pt x="100207" y="99964"/>
                  </a:lnTo>
                  <a:lnTo>
                    <a:pt x="133065" y="71112"/>
                  </a:lnTo>
                  <a:lnTo>
                    <a:pt x="169451" y="46594"/>
                  </a:lnTo>
                  <a:lnTo>
                    <a:pt x="208960" y="26818"/>
                  </a:lnTo>
                  <a:lnTo>
                    <a:pt x="251182" y="12190"/>
                  </a:lnTo>
                  <a:lnTo>
                    <a:pt x="295710" y="3115"/>
                  </a:lnTo>
                  <a:lnTo>
                    <a:pt x="342137" y="0"/>
                  </a:lnTo>
                  <a:lnTo>
                    <a:pt x="388567" y="3115"/>
                  </a:lnTo>
                  <a:lnTo>
                    <a:pt x="433098" y="12190"/>
                  </a:lnTo>
                  <a:lnTo>
                    <a:pt x="475321" y="26818"/>
                  </a:lnTo>
                  <a:lnTo>
                    <a:pt x="514829" y="46594"/>
                  </a:lnTo>
                  <a:lnTo>
                    <a:pt x="551216" y="71112"/>
                  </a:lnTo>
                  <a:lnTo>
                    <a:pt x="584073" y="99964"/>
                  </a:lnTo>
                  <a:lnTo>
                    <a:pt x="612992" y="132746"/>
                  </a:lnTo>
                  <a:lnTo>
                    <a:pt x="637568" y="169051"/>
                  </a:lnTo>
                  <a:lnTo>
                    <a:pt x="657391" y="208472"/>
                  </a:lnTo>
                  <a:lnTo>
                    <a:pt x="672055" y="250604"/>
                  </a:lnTo>
                  <a:lnTo>
                    <a:pt x="681153" y="295041"/>
                  </a:lnTo>
                  <a:lnTo>
                    <a:pt x="684276" y="341375"/>
                  </a:lnTo>
                  <a:lnTo>
                    <a:pt x="681153" y="387710"/>
                  </a:lnTo>
                  <a:lnTo>
                    <a:pt x="672055" y="432147"/>
                  </a:lnTo>
                  <a:lnTo>
                    <a:pt x="657391" y="474279"/>
                  </a:lnTo>
                  <a:lnTo>
                    <a:pt x="637568" y="513700"/>
                  </a:lnTo>
                  <a:lnTo>
                    <a:pt x="612992" y="550005"/>
                  </a:lnTo>
                  <a:lnTo>
                    <a:pt x="584072" y="582787"/>
                  </a:lnTo>
                  <a:lnTo>
                    <a:pt x="551216" y="611639"/>
                  </a:lnTo>
                  <a:lnTo>
                    <a:pt x="514829" y="636157"/>
                  </a:lnTo>
                  <a:lnTo>
                    <a:pt x="475321" y="655933"/>
                  </a:lnTo>
                  <a:lnTo>
                    <a:pt x="433098" y="670561"/>
                  </a:lnTo>
                  <a:lnTo>
                    <a:pt x="388567" y="679636"/>
                  </a:lnTo>
                  <a:lnTo>
                    <a:pt x="342137" y="682751"/>
                  </a:lnTo>
                  <a:lnTo>
                    <a:pt x="295710" y="679636"/>
                  </a:lnTo>
                  <a:lnTo>
                    <a:pt x="251182" y="670561"/>
                  </a:lnTo>
                  <a:lnTo>
                    <a:pt x="208960" y="655933"/>
                  </a:lnTo>
                  <a:lnTo>
                    <a:pt x="169451" y="636157"/>
                  </a:lnTo>
                  <a:lnTo>
                    <a:pt x="133065" y="611639"/>
                  </a:lnTo>
                  <a:lnTo>
                    <a:pt x="100207" y="582787"/>
                  </a:lnTo>
                  <a:lnTo>
                    <a:pt x="71287" y="550005"/>
                  </a:lnTo>
                  <a:lnTo>
                    <a:pt x="46710" y="513700"/>
                  </a:lnTo>
                  <a:lnTo>
                    <a:pt x="26886" y="474279"/>
                  </a:lnTo>
                  <a:lnTo>
                    <a:pt x="12221" y="432147"/>
                  </a:lnTo>
                  <a:lnTo>
                    <a:pt x="3123" y="387710"/>
                  </a:lnTo>
                  <a:lnTo>
                    <a:pt x="0" y="341375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68552" y="2752344"/>
              <a:ext cx="7588250" cy="547370"/>
            </a:xfrm>
            <a:custGeom>
              <a:avLst/>
              <a:gdLst/>
              <a:ahLst/>
              <a:cxnLst/>
              <a:rect l="l" t="t" r="r" b="b"/>
              <a:pathLst>
                <a:path w="7588250" h="547370">
                  <a:moveTo>
                    <a:pt x="7587996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7587996" y="547115"/>
                  </a:lnTo>
                  <a:lnTo>
                    <a:pt x="758799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68552" y="2752344"/>
              <a:ext cx="7588250" cy="547370"/>
            </a:xfrm>
            <a:custGeom>
              <a:avLst/>
              <a:gdLst/>
              <a:ahLst/>
              <a:cxnLst/>
              <a:rect l="l" t="t" r="r" b="b"/>
              <a:pathLst>
                <a:path w="7588250" h="547370">
                  <a:moveTo>
                    <a:pt x="0" y="547115"/>
                  </a:moveTo>
                  <a:lnTo>
                    <a:pt x="7587996" y="547115"/>
                  </a:lnTo>
                  <a:lnTo>
                    <a:pt x="7587996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7175" y="2683764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342138" y="0"/>
                  </a:moveTo>
                  <a:lnTo>
                    <a:pt x="295710" y="3122"/>
                  </a:lnTo>
                  <a:lnTo>
                    <a:pt x="251182" y="12220"/>
                  </a:lnTo>
                  <a:lnTo>
                    <a:pt x="208960" y="26884"/>
                  </a:lnTo>
                  <a:lnTo>
                    <a:pt x="169451" y="46707"/>
                  </a:lnTo>
                  <a:lnTo>
                    <a:pt x="133065" y="71283"/>
                  </a:lnTo>
                  <a:lnTo>
                    <a:pt x="100207" y="100203"/>
                  </a:lnTo>
                  <a:lnTo>
                    <a:pt x="71287" y="133059"/>
                  </a:lnTo>
                  <a:lnTo>
                    <a:pt x="46710" y="169446"/>
                  </a:lnTo>
                  <a:lnTo>
                    <a:pt x="26886" y="208954"/>
                  </a:lnTo>
                  <a:lnTo>
                    <a:pt x="12221" y="251177"/>
                  </a:lnTo>
                  <a:lnTo>
                    <a:pt x="3123" y="295708"/>
                  </a:lnTo>
                  <a:lnTo>
                    <a:pt x="0" y="342138"/>
                  </a:lnTo>
                  <a:lnTo>
                    <a:pt x="3123" y="388567"/>
                  </a:lnTo>
                  <a:lnTo>
                    <a:pt x="12221" y="433098"/>
                  </a:lnTo>
                  <a:lnTo>
                    <a:pt x="26886" y="475321"/>
                  </a:lnTo>
                  <a:lnTo>
                    <a:pt x="46710" y="514829"/>
                  </a:lnTo>
                  <a:lnTo>
                    <a:pt x="71287" y="551216"/>
                  </a:lnTo>
                  <a:lnTo>
                    <a:pt x="100207" y="584073"/>
                  </a:lnTo>
                  <a:lnTo>
                    <a:pt x="133065" y="612992"/>
                  </a:lnTo>
                  <a:lnTo>
                    <a:pt x="169451" y="637568"/>
                  </a:lnTo>
                  <a:lnTo>
                    <a:pt x="208960" y="657391"/>
                  </a:lnTo>
                  <a:lnTo>
                    <a:pt x="251182" y="672055"/>
                  </a:lnTo>
                  <a:lnTo>
                    <a:pt x="295710" y="681153"/>
                  </a:lnTo>
                  <a:lnTo>
                    <a:pt x="342138" y="684276"/>
                  </a:lnTo>
                  <a:lnTo>
                    <a:pt x="388567" y="681153"/>
                  </a:lnTo>
                  <a:lnTo>
                    <a:pt x="433098" y="672055"/>
                  </a:lnTo>
                  <a:lnTo>
                    <a:pt x="475321" y="657391"/>
                  </a:lnTo>
                  <a:lnTo>
                    <a:pt x="514829" y="637568"/>
                  </a:lnTo>
                  <a:lnTo>
                    <a:pt x="551216" y="612992"/>
                  </a:lnTo>
                  <a:lnTo>
                    <a:pt x="584072" y="584072"/>
                  </a:lnTo>
                  <a:lnTo>
                    <a:pt x="612992" y="551216"/>
                  </a:lnTo>
                  <a:lnTo>
                    <a:pt x="637568" y="514829"/>
                  </a:lnTo>
                  <a:lnTo>
                    <a:pt x="657391" y="475321"/>
                  </a:lnTo>
                  <a:lnTo>
                    <a:pt x="672055" y="433098"/>
                  </a:lnTo>
                  <a:lnTo>
                    <a:pt x="681153" y="388567"/>
                  </a:lnTo>
                  <a:lnTo>
                    <a:pt x="684276" y="342138"/>
                  </a:lnTo>
                  <a:lnTo>
                    <a:pt x="681153" y="295708"/>
                  </a:lnTo>
                  <a:lnTo>
                    <a:pt x="672055" y="251177"/>
                  </a:lnTo>
                  <a:lnTo>
                    <a:pt x="657391" y="208954"/>
                  </a:lnTo>
                  <a:lnTo>
                    <a:pt x="637568" y="169446"/>
                  </a:lnTo>
                  <a:lnTo>
                    <a:pt x="612992" y="133059"/>
                  </a:lnTo>
                  <a:lnTo>
                    <a:pt x="584072" y="100202"/>
                  </a:lnTo>
                  <a:lnTo>
                    <a:pt x="551216" y="71283"/>
                  </a:lnTo>
                  <a:lnTo>
                    <a:pt x="514829" y="46707"/>
                  </a:lnTo>
                  <a:lnTo>
                    <a:pt x="475321" y="26884"/>
                  </a:lnTo>
                  <a:lnTo>
                    <a:pt x="433098" y="12220"/>
                  </a:lnTo>
                  <a:lnTo>
                    <a:pt x="388567" y="3122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7175" y="2683764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0" y="342138"/>
                  </a:moveTo>
                  <a:lnTo>
                    <a:pt x="3123" y="295708"/>
                  </a:lnTo>
                  <a:lnTo>
                    <a:pt x="12221" y="251177"/>
                  </a:lnTo>
                  <a:lnTo>
                    <a:pt x="26886" y="208954"/>
                  </a:lnTo>
                  <a:lnTo>
                    <a:pt x="46710" y="169446"/>
                  </a:lnTo>
                  <a:lnTo>
                    <a:pt x="71287" y="133059"/>
                  </a:lnTo>
                  <a:lnTo>
                    <a:pt x="100207" y="100203"/>
                  </a:lnTo>
                  <a:lnTo>
                    <a:pt x="133065" y="71283"/>
                  </a:lnTo>
                  <a:lnTo>
                    <a:pt x="169451" y="46707"/>
                  </a:lnTo>
                  <a:lnTo>
                    <a:pt x="208960" y="26884"/>
                  </a:lnTo>
                  <a:lnTo>
                    <a:pt x="251182" y="12220"/>
                  </a:lnTo>
                  <a:lnTo>
                    <a:pt x="295710" y="3122"/>
                  </a:lnTo>
                  <a:lnTo>
                    <a:pt x="342138" y="0"/>
                  </a:lnTo>
                  <a:lnTo>
                    <a:pt x="388567" y="3122"/>
                  </a:lnTo>
                  <a:lnTo>
                    <a:pt x="433098" y="12220"/>
                  </a:lnTo>
                  <a:lnTo>
                    <a:pt x="475321" y="26884"/>
                  </a:lnTo>
                  <a:lnTo>
                    <a:pt x="514829" y="46707"/>
                  </a:lnTo>
                  <a:lnTo>
                    <a:pt x="551216" y="71283"/>
                  </a:lnTo>
                  <a:lnTo>
                    <a:pt x="584072" y="100202"/>
                  </a:lnTo>
                  <a:lnTo>
                    <a:pt x="612992" y="133059"/>
                  </a:lnTo>
                  <a:lnTo>
                    <a:pt x="637568" y="169446"/>
                  </a:lnTo>
                  <a:lnTo>
                    <a:pt x="657391" y="208954"/>
                  </a:lnTo>
                  <a:lnTo>
                    <a:pt x="672055" y="251177"/>
                  </a:lnTo>
                  <a:lnTo>
                    <a:pt x="681153" y="295708"/>
                  </a:lnTo>
                  <a:lnTo>
                    <a:pt x="684276" y="342138"/>
                  </a:lnTo>
                  <a:lnTo>
                    <a:pt x="681153" y="388567"/>
                  </a:lnTo>
                  <a:lnTo>
                    <a:pt x="672055" y="433098"/>
                  </a:lnTo>
                  <a:lnTo>
                    <a:pt x="657391" y="475321"/>
                  </a:lnTo>
                  <a:lnTo>
                    <a:pt x="637568" y="514829"/>
                  </a:lnTo>
                  <a:lnTo>
                    <a:pt x="612992" y="551216"/>
                  </a:lnTo>
                  <a:lnTo>
                    <a:pt x="584072" y="584072"/>
                  </a:lnTo>
                  <a:lnTo>
                    <a:pt x="551216" y="612992"/>
                  </a:lnTo>
                  <a:lnTo>
                    <a:pt x="514829" y="637568"/>
                  </a:lnTo>
                  <a:lnTo>
                    <a:pt x="475321" y="657391"/>
                  </a:lnTo>
                  <a:lnTo>
                    <a:pt x="433098" y="672055"/>
                  </a:lnTo>
                  <a:lnTo>
                    <a:pt x="388567" y="681153"/>
                  </a:lnTo>
                  <a:lnTo>
                    <a:pt x="342138" y="684276"/>
                  </a:lnTo>
                  <a:lnTo>
                    <a:pt x="295710" y="681153"/>
                  </a:lnTo>
                  <a:lnTo>
                    <a:pt x="251182" y="672055"/>
                  </a:lnTo>
                  <a:lnTo>
                    <a:pt x="208960" y="657391"/>
                  </a:lnTo>
                  <a:lnTo>
                    <a:pt x="169451" y="637568"/>
                  </a:lnTo>
                  <a:lnTo>
                    <a:pt x="133065" y="612992"/>
                  </a:lnTo>
                  <a:lnTo>
                    <a:pt x="100207" y="584073"/>
                  </a:lnTo>
                  <a:lnTo>
                    <a:pt x="71287" y="551216"/>
                  </a:lnTo>
                  <a:lnTo>
                    <a:pt x="46710" y="514829"/>
                  </a:lnTo>
                  <a:lnTo>
                    <a:pt x="26886" y="475321"/>
                  </a:lnTo>
                  <a:lnTo>
                    <a:pt x="12221" y="433098"/>
                  </a:lnTo>
                  <a:lnTo>
                    <a:pt x="3123" y="388567"/>
                  </a:lnTo>
                  <a:lnTo>
                    <a:pt x="0" y="342138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55419" y="3573779"/>
              <a:ext cx="7501255" cy="547370"/>
            </a:xfrm>
            <a:custGeom>
              <a:avLst/>
              <a:gdLst/>
              <a:ahLst/>
              <a:cxnLst/>
              <a:rect l="l" t="t" r="r" b="b"/>
              <a:pathLst>
                <a:path w="7501255" h="547370">
                  <a:moveTo>
                    <a:pt x="7501128" y="0"/>
                  </a:moveTo>
                  <a:lnTo>
                    <a:pt x="0" y="0"/>
                  </a:lnTo>
                  <a:lnTo>
                    <a:pt x="0" y="547116"/>
                  </a:lnTo>
                  <a:lnTo>
                    <a:pt x="7501128" y="547116"/>
                  </a:lnTo>
                  <a:lnTo>
                    <a:pt x="750112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55419" y="3573779"/>
              <a:ext cx="7501255" cy="547370"/>
            </a:xfrm>
            <a:custGeom>
              <a:avLst/>
              <a:gdLst/>
              <a:ahLst/>
              <a:cxnLst/>
              <a:rect l="l" t="t" r="r" b="b"/>
              <a:pathLst>
                <a:path w="7501255" h="547370">
                  <a:moveTo>
                    <a:pt x="0" y="547116"/>
                  </a:moveTo>
                  <a:lnTo>
                    <a:pt x="7501128" y="547116"/>
                  </a:lnTo>
                  <a:lnTo>
                    <a:pt x="7501128" y="0"/>
                  </a:lnTo>
                  <a:lnTo>
                    <a:pt x="0" y="0"/>
                  </a:lnTo>
                  <a:lnTo>
                    <a:pt x="0" y="5471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14044" y="3505200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342138" y="0"/>
                  </a:moveTo>
                  <a:lnTo>
                    <a:pt x="295710" y="3122"/>
                  </a:lnTo>
                  <a:lnTo>
                    <a:pt x="251182" y="12220"/>
                  </a:lnTo>
                  <a:lnTo>
                    <a:pt x="208960" y="26884"/>
                  </a:lnTo>
                  <a:lnTo>
                    <a:pt x="169451" y="46707"/>
                  </a:lnTo>
                  <a:lnTo>
                    <a:pt x="133065" y="71283"/>
                  </a:lnTo>
                  <a:lnTo>
                    <a:pt x="100207" y="100203"/>
                  </a:lnTo>
                  <a:lnTo>
                    <a:pt x="71287" y="133059"/>
                  </a:lnTo>
                  <a:lnTo>
                    <a:pt x="46710" y="169446"/>
                  </a:lnTo>
                  <a:lnTo>
                    <a:pt x="26886" y="208954"/>
                  </a:lnTo>
                  <a:lnTo>
                    <a:pt x="12221" y="251177"/>
                  </a:lnTo>
                  <a:lnTo>
                    <a:pt x="3123" y="295708"/>
                  </a:lnTo>
                  <a:lnTo>
                    <a:pt x="0" y="342138"/>
                  </a:lnTo>
                  <a:lnTo>
                    <a:pt x="3123" y="388567"/>
                  </a:lnTo>
                  <a:lnTo>
                    <a:pt x="12221" y="433098"/>
                  </a:lnTo>
                  <a:lnTo>
                    <a:pt x="26886" y="475321"/>
                  </a:lnTo>
                  <a:lnTo>
                    <a:pt x="46710" y="514829"/>
                  </a:lnTo>
                  <a:lnTo>
                    <a:pt x="71287" y="551216"/>
                  </a:lnTo>
                  <a:lnTo>
                    <a:pt x="100207" y="584072"/>
                  </a:lnTo>
                  <a:lnTo>
                    <a:pt x="133065" y="612992"/>
                  </a:lnTo>
                  <a:lnTo>
                    <a:pt x="169451" y="637568"/>
                  </a:lnTo>
                  <a:lnTo>
                    <a:pt x="208960" y="657391"/>
                  </a:lnTo>
                  <a:lnTo>
                    <a:pt x="251182" y="672055"/>
                  </a:lnTo>
                  <a:lnTo>
                    <a:pt x="295710" y="681153"/>
                  </a:lnTo>
                  <a:lnTo>
                    <a:pt x="342138" y="684276"/>
                  </a:lnTo>
                  <a:lnTo>
                    <a:pt x="388567" y="681153"/>
                  </a:lnTo>
                  <a:lnTo>
                    <a:pt x="433098" y="672055"/>
                  </a:lnTo>
                  <a:lnTo>
                    <a:pt x="475321" y="657391"/>
                  </a:lnTo>
                  <a:lnTo>
                    <a:pt x="514829" y="637568"/>
                  </a:lnTo>
                  <a:lnTo>
                    <a:pt x="551216" y="612992"/>
                  </a:lnTo>
                  <a:lnTo>
                    <a:pt x="584072" y="584072"/>
                  </a:lnTo>
                  <a:lnTo>
                    <a:pt x="612992" y="551216"/>
                  </a:lnTo>
                  <a:lnTo>
                    <a:pt x="637568" y="514829"/>
                  </a:lnTo>
                  <a:lnTo>
                    <a:pt x="657391" y="475321"/>
                  </a:lnTo>
                  <a:lnTo>
                    <a:pt x="672055" y="433098"/>
                  </a:lnTo>
                  <a:lnTo>
                    <a:pt x="681153" y="388567"/>
                  </a:lnTo>
                  <a:lnTo>
                    <a:pt x="684276" y="342138"/>
                  </a:lnTo>
                  <a:lnTo>
                    <a:pt x="681153" y="295708"/>
                  </a:lnTo>
                  <a:lnTo>
                    <a:pt x="672055" y="251177"/>
                  </a:lnTo>
                  <a:lnTo>
                    <a:pt x="657391" y="208954"/>
                  </a:lnTo>
                  <a:lnTo>
                    <a:pt x="637568" y="169446"/>
                  </a:lnTo>
                  <a:lnTo>
                    <a:pt x="612992" y="133059"/>
                  </a:lnTo>
                  <a:lnTo>
                    <a:pt x="584073" y="100202"/>
                  </a:lnTo>
                  <a:lnTo>
                    <a:pt x="551216" y="71283"/>
                  </a:lnTo>
                  <a:lnTo>
                    <a:pt x="514829" y="46707"/>
                  </a:lnTo>
                  <a:lnTo>
                    <a:pt x="475321" y="26884"/>
                  </a:lnTo>
                  <a:lnTo>
                    <a:pt x="433098" y="12220"/>
                  </a:lnTo>
                  <a:lnTo>
                    <a:pt x="388567" y="3122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4044" y="3505200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0" y="342138"/>
                  </a:moveTo>
                  <a:lnTo>
                    <a:pt x="3123" y="295708"/>
                  </a:lnTo>
                  <a:lnTo>
                    <a:pt x="12221" y="251177"/>
                  </a:lnTo>
                  <a:lnTo>
                    <a:pt x="26886" y="208954"/>
                  </a:lnTo>
                  <a:lnTo>
                    <a:pt x="46710" y="169446"/>
                  </a:lnTo>
                  <a:lnTo>
                    <a:pt x="71287" y="133059"/>
                  </a:lnTo>
                  <a:lnTo>
                    <a:pt x="100207" y="100203"/>
                  </a:lnTo>
                  <a:lnTo>
                    <a:pt x="133065" y="71283"/>
                  </a:lnTo>
                  <a:lnTo>
                    <a:pt x="169451" y="46707"/>
                  </a:lnTo>
                  <a:lnTo>
                    <a:pt x="208960" y="26884"/>
                  </a:lnTo>
                  <a:lnTo>
                    <a:pt x="251182" y="12220"/>
                  </a:lnTo>
                  <a:lnTo>
                    <a:pt x="295710" y="3122"/>
                  </a:lnTo>
                  <a:lnTo>
                    <a:pt x="342138" y="0"/>
                  </a:lnTo>
                  <a:lnTo>
                    <a:pt x="388567" y="3122"/>
                  </a:lnTo>
                  <a:lnTo>
                    <a:pt x="433098" y="12220"/>
                  </a:lnTo>
                  <a:lnTo>
                    <a:pt x="475321" y="26884"/>
                  </a:lnTo>
                  <a:lnTo>
                    <a:pt x="514829" y="46707"/>
                  </a:lnTo>
                  <a:lnTo>
                    <a:pt x="551216" y="71283"/>
                  </a:lnTo>
                  <a:lnTo>
                    <a:pt x="584073" y="100202"/>
                  </a:lnTo>
                  <a:lnTo>
                    <a:pt x="612992" y="133059"/>
                  </a:lnTo>
                  <a:lnTo>
                    <a:pt x="637568" y="169446"/>
                  </a:lnTo>
                  <a:lnTo>
                    <a:pt x="657391" y="208954"/>
                  </a:lnTo>
                  <a:lnTo>
                    <a:pt x="672055" y="251177"/>
                  </a:lnTo>
                  <a:lnTo>
                    <a:pt x="681153" y="295708"/>
                  </a:lnTo>
                  <a:lnTo>
                    <a:pt x="684276" y="342138"/>
                  </a:lnTo>
                  <a:lnTo>
                    <a:pt x="681153" y="388567"/>
                  </a:lnTo>
                  <a:lnTo>
                    <a:pt x="672055" y="433098"/>
                  </a:lnTo>
                  <a:lnTo>
                    <a:pt x="657391" y="475321"/>
                  </a:lnTo>
                  <a:lnTo>
                    <a:pt x="637568" y="514829"/>
                  </a:lnTo>
                  <a:lnTo>
                    <a:pt x="612992" y="551216"/>
                  </a:lnTo>
                  <a:lnTo>
                    <a:pt x="584072" y="584072"/>
                  </a:lnTo>
                  <a:lnTo>
                    <a:pt x="551216" y="612992"/>
                  </a:lnTo>
                  <a:lnTo>
                    <a:pt x="514829" y="637568"/>
                  </a:lnTo>
                  <a:lnTo>
                    <a:pt x="475321" y="657391"/>
                  </a:lnTo>
                  <a:lnTo>
                    <a:pt x="433098" y="672055"/>
                  </a:lnTo>
                  <a:lnTo>
                    <a:pt x="388567" y="681153"/>
                  </a:lnTo>
                  <a:lnTo>
                    <a:pt x="342138" y="684276"/>
                  </a:lnTo>
                  <a:lnTo>
                    <a:pt x="295710" y="681153"/>
                  </a:lnTo>
                  <a:lnTo>
                    <a:pt x="251182" y="672055"/>
                  </a:lnTo>
                  <a:lnTo>
                    <a:pt x="208960" y="657391"/>
                  </a:lnTo>
                  <a:lnTo>
                    <a:pt x="169451" y="637568"/>
                  </a:lnTo>
                  <a:lnTo>
                    <a:pt x="133065" y="612992"/>
                  </a:lnTo>
                  <a:lnTo>
                    <a:pt x="100207" y="584072"/>
                  </a:lnTo>
                  <a:lnTo>
                    <a:pt x="71287" y="551216"/>
                  </a:lnTo>
                  <a:lnTo>
                    <a:pt x="46710" y="514829"/>
                  </a:lnTo>
                  <a:lnTo>
                    <a:pt x="26886" y="475321"/>
                  </a:lnTo>
                  <a:lnTo>
                    <a:pt x="12221" y="433098"/>
                  </a:lnTo>
                  <a:lnTo>
                    <a:pt x="3123" y="388567"/>
                  </a:lnTo>
                  <a:lnTo>
                    <a:pt x="0" y="342138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68552" y="4395215"/>
              <a:ext cx="7588250" cy="547370"/>
            </a:xfrm>
            <a:custGeom>
              <a:avLst/>
              <a:gdLst/>
              <a:ahLst/>
              <a:cxnLst/>
              <a:rect l="l" t="t" r="r" b="b"/>
              <a:pathLst>
                <a:path w="7588250" h="547370">
                  <a:moveTo>
                    <a:pt x="7587996" y="0"/>
                  </a:moveTo>
                  <a:lnTo>
                    <a:pt x="0" y="0"/>
                  </a:lnTo>
                  <a:lnTo>
                    <a:pt x="0" y="547116"/>
                  </a:lnTo>
                  <a:lnTo>
                    <a:pt x="7587996" y="547116"/>
                  </a:lnTo>
                  <a:lnTo>
                    <a:pt x="758799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68552" y="4395215"/>
              <a:ext cx="7588250" cy="547370"/>
            </a:xfrm>
            <a:custGeom>
              <a:avLst/>
              <a:gdLst/>
              <a:ahLst/>
              <a:cxnLst/>
              <a:rect l="l" t="t" r="r" b="b"/>
              <a:pathLst>
                <a:path w="7588250" h="547370">
                  <a:moveTo>
                    <a:pt x="0" y="547116"/>
                  </a:moveTo>
                  <a:lnTo>
                    <a:pt x="7587996" y="547116"/>
                  </a:lnTo>
                  <a:lnTo>
                    <a:pt x="7587996" y="0"/>
                  </a:lnTo>
                  <a:lnTo>
                    <a:pt x="0" y="0"/>
                  </a:lnTo>
                  <a:lnTo>
                    <a:pt x="0" y="5471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27175" y="4326635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342138" y="0"/>
                  </a:moveTo>
                  <a:lnTo>
                    <a:pt x="295710" y="3122"/>
                  </a:lnTo>
                  <a:lnTo>
                    <a:pt x="251182" y="12220"/>
                  </a:lnTo>
                  <a:lnTo>
                    <a:pt x="208960" y="26884"/>
                  </a:lnTo>
                  <a:lnTo>
                    <a:pt x="169451" y="46707"/>
                  </a:lnTo>
                  <a:lnTo>
                    <a:pt x="133065" y="71283"/>
                  </a:lnTo>
                  <a:lnTo>
                    <a:pt x="100207" y="100203"/>
                  </a:lnTo>
                  <a:lnTo>
                    <a:pt x="71287" y="133059"/>
                  </a:lnTo>
                  <a:lnTo>
                    <a:pt x="46710" y="169446"/>
                  </a:lnTo>
                  <a:lnTo>
                    <a:pt x="26886" y="208954"/>
                  </a:lnTo>
                  <a:lnTo>
                    <a:pt x="12221" y="251177"/>
                  </a:lnTo>
                  <a:lnTo>
                    <a:pt x="3123" y="295708"/>
                  </a:lnTo>
                  <a:lnTo>
                    <a:pt x="0" y="342138"/>
                  </a:lnTo>
                  <a:lnTo>
                    <a:pt x="3123" y="388567"/>
                  </a:lnTo>
                  <a:lnTo>
                    <a:pt x="12221" y="433098"/>
                  </a:lnTo>
                  <a:lnTo>
                    <a:pt x="26886" y="475321"/>
                  </a:lnTo>
                  <a:lnTo>
                    <a:pt x="46710" y="514829"/>
                  </a:lnTo>
                  <a:lnTo>
                    <a:pt x="71287" y="551216"/>
                  </a:lnTo>
                  <a:lnTo>
                    <a:pt x="100207" y="584072"/>
                  </a:lnTo>
                  <a:lnTo>
                    <a:pt x="133065" y="612992"/>
                  </a:lnTo>
                  <a:lnTo>
                    <a:pt x="169451" y="637568"/>
                  </a:lnTo>
                  <a:lnTo>
                    <a:pt x="208960" y="657391"/>
                  </a:lnTo>
                  <a:lnTo>
                    <a:pt x="251182" y="672055"/>
                  </a:lnTo>
                  <a:lnTo>
                    <a:pt x="295710" y="681153"/>
                  </a:lnTo>
                  <a:lnTo>
                    <a:pt x="342138" y="684276"/>
                  </a:lnTo>
                  <a:lnTo>
                    <a:pt x="388567" y="681153"/>
                  </a:lnTo>
                  <a:lnTo>
                    <a:pt x="433098" y="672055"/>
                  </a:lnTo>
                  <a:lnTo>
                    <a:pt x="475321" y="657391"/>
                  </a:lnTo>
                  <a:lnTo>
                    <a:pt x="514829" y="637568"/>
                  </a:lnTo>
                  <a:lnTo>
                    <a:pt x="551216" y="612992"/>
                  </a:lnTo>
                  <a:lnTo>
                    <a:pt x="584072" y="584072"/>
                  </a:lnTo>
                  <a:lnTo>
                    <a:pt x="612992" y="551216"/>
                  </a:lnTo>
                  <a:lnTo>
                    <a:pt x="637568" y="514829"/>
                  </a:lnTo>
                  <a:lnTo>
                    <a:pt x="657391" y="475321"/>
                  </a:lnTo>
                  <a:lnTo>
                    <a:pt x="672055" y="433098"/>
                  </a:lnTo>
                  <a:lnTo>
                    <a:pt x="681153" y="388567"/>
                  </a:lnTo>
                  <a:lnTo>
                    <a:pt x="684276" y="342138"/>
                  </a:lnTo>
                  <a:lnTo>
                    <a:pt x="681153" y="295708"/>
                  </a:lnTo>
                  <a:lnTo>
                    <a:pt x="672055" y="251177"/>
                  </a:lnTo>
                  <a:lnTo>
                    <a:pt x="657391" y="208954"/>
                  </a:lnTo>
                  <a:lnTo>
                    <a:pt x="637568" y="169446"/>
                  </a:lnTo>
                  <a:lnTo>
                    <a:pt x="612992" y="133059"/>
                  </a:lnTo>
                  <a:lnTo>
                    <a:pt x="584072" y="100203"/>
                  </a:lnTo>
                  <a:lnTo>
                    <a:pt x="551216" y="71283"/>
                  </a:lnTo>
                  <a:lnTo>
                    <a:pt x="514829" y="46707"/>
                  </a:lnTo>
                  <a:lnTo>
                    <a:pt x="475321" y="26884"/>
                  </a:lnTo>
                  <a:lnTo>
                    <a:pt x="433098" y="12220"/>
                  </a:lnTo>
                  <a:lnTo>
                    <a:pt x="388567" y="3122"/>
                  </a:lnTo>
                  <a:lnTo>
                    <a:pt x="342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27175" y="4326635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30" h="684529">
                  <a:moveTo>
                    <a:pt x="0" y="342138"/>
                  </a:moveTo>
                  <a:lnTo>
                    <a:pt x="3123" y="295708"/>
                  </a:lnTo>
                  <a:lnTo>
                    <a:pt x="12221" y="251177"/>
                  </a:lnTo>
                  <a:lnTo>
                    <a:pt x="26886" y="208954"/>
                  </a:lnTo>
                  <a:lnTo>
                    <a:pt x="46710" y="169446"/>
                  </a:lnTo>
                  <a:lnTo>
                    <a:pt x="71287" y="133059"/>
                  </a:lnTo>
                  <a:lnTo>
                    <a:pt x="100207" y="100203"/>
                  </a:lnTo>
                  <a:lnTo>
                    <a:pt x="133065" y="71283"/>
                  </a:lnTo>
                  <a:lnTo>
                    <a:pt x="169451" y="46707"/>
                  </a:lnTo>
                  <a:lnTo>
                    <a:pt x="208960" y="26884"/>
                  </a:lnTo>
                  <a:lnTo>
                    <a:pt x="251182" y="12220"/>
                  </a:lnTo>
                  <a:lnTo>
                    <a:pt x="295710" y="3122"/>
                  </a:lnTo>
                  <a:lnTo>
                    <a:pt x="342138" y="0"/>
                  </a:lnTo>
                  <a:lnTo>
                    <a:pt x="388567" y="3122"/>
                  </a:lnTo>
                  <a:lnTo>
                    <a:pt x="433098" y="12220"/>
                  </a:lnTo>
                  <a:lnTo>
                    <a:pt x="475321" y="26884"/>
                  </a:lnTo>
                  <a:lnTo>
                    <a:pt x="514829" y="46707"/>
                  </a:lnTo>
                  <a:lnTo>
                    <a:pt x="551216" y="71283"/>
                  </a:lnTo>
                  <a:lnTo>
                    <a:pt x="584072" y="100203"/>
                  </a:lnTo>
                  <a:lnTo>
                    <a:pt x="612992" y="133059"/>
                  </a:lnTo>
                  <a:lnTo>
                    <a:pt x="637568" y="169446"/>
                  </a:lnTo>
                  <a:lnTo>
                    <a:pt x="657391" y="208954"/>
                  </a:lnTo>
                  <a:lnTo>
                    <a:pt x="672055" y="251177"/>
                  </a:lnTo>
                  <a:lnTo>
                    <a:pt x="681153" y="295708"/>
                  </a:lnTo>
                  <a:lnTo>
                    <a:pt x="684276" y="342138"/>
                  </a:lnTo>
                  <a:lnTo>
                    <a:pt x="681153" y="388567"/>
                  </a:lnTo>
                  <a:lnTo>
                    <a:pt x="672055" y="433098"/>
                  </a:lnTo>
                  <a:lnTo>
                    <a:pt x="657391" y="475321"/>
                  </a:lnTo>
                  <a:lnTo>
                    <a:pt x="637568" y="514829"/>
                  </a:lnTo>
                  <a:lnTo>
                    <a:pt x="612992" y="551216"/>
                  </a:lnTo>
                  <a:lnTo>
                    <a:pt x="584072" y="584072"/>
                  </a:lnTo>
                  <a:lnTo>
                    <a:pt x="551216" y="612992"/>
                  </a:lnTo>
                  <a:lnTo>
                    <a:pt x="514829" y="637568"/>
                  </a:lnTo>
                  <a:lnTo>
                    <a:pt x="475321" y="657391"/>
                  </a:lnTo>
                  <a:lnTo>
                    <a:pt x="433098" y="672055"/>
                  </a:lnTo>
                  <a:lnTo>
                    <a:pt x="388567" y="681153"/>
                  </a:lnTo>
                  <a:lnTo>
                    <a:pt x="342138" y="684276"/>
                  </a:lnTo>
                  <a:lnTo>
                    <a:pt x="295710" y="681153"/>
                  </a:lnTo>
                  <a:lnTo>
                    <a:pt x="251182" y="672055"/>
                  </a:lnTo>
                  <a:lnTo>
                    <a:pt x="208960" y="657391"/>
                  </a:lnTo>
                  <a:lnTo>
                    <a:pt x="169451" y="637568"/>
                  </a:lnTo>
                  <a:lnTo>
                    <a:pt x="133065" y="612992"/>
                  </a:lnTo>
                  <a:lnTo>
                    <a:pt x="100207" y="584072"/>
                  </a:lnTo>
                  <a:lnTo>
                    <a:pt x="71287" y="551216"/>
                  </a:lnTo>
                  <a:lnTo>
                    <a:pt x="46710" y="514829"/>
                  </a:lnTo>
                  <a:lnTo>
                    <a:pt x="26886" y="475321"/>
                  </a:lnTo>
                  <a:lnTo>
                    <a:pt x="12221" y="433098"/>
                  </a:lnTo>
                  <a:lnTo>
                    <a:pt x="3123" y="388567"/>
                  </a:lnTo>
                  <a:lnTo>
                    <a:pt x="0" y="342138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97280" y="5215128"/>
              <a:ext cx="7859395" cy="547370"/>
            </a:xfrm>
            <a:custGeom>
              <a:avLst/>
              <a:gdLst/>
              <a:ahLst/>
              <a:cxnLst/>
              <a:rect l="l" t="t" r="r" b="b"/>
              <a:pathLst>
                <a:path w="7859395" h="547370">
                  <a:moveTo>
                    <a:pt x="7859268" y="0"/>
                  </a:moveTo>
                  <a:lnTo>
                    <a:pt x="0" y="0"/>
                  </a:lnTo>
                  <a:lnTo>
                    <a:pt x="0" y="547116"/>
                  </a:lnTo>
                  <a:lnTo>
                    <a:pt x="7859268" y="547116"/>
                  </a:lnTo>
                  <a:lnTo>
                    <a:pt x="78592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97280" y="5215128"/>
              <a:ext cx="7859395" cy="547370"/>
            </a:xfrm>
            <a:custGeom>
              <a:avLst/>
              <a:gdLst/>
              <a:ahLst/>
              <a:cxnLst/>
              <a:rect l="l" t="t" r="r" b="b"/>
              <a:pathLst>
                <a:path w="7859395" h="547370">
                  <a:moveTo>
                    <a:pt x="0" y="547116"/>
                  </a:moveTo>
                  <a:lnTo>
                    <a:pt x="7859268" y="547116"/>
                  </a:lnTo>
                  <a:lnTo>
                    <a:pt x="7859268" y="0"/>
                  </a:lnTo>
                  <a:lnTo>
                    <a:pt x="0" y="0"/>
                  </a:lnTo>
                  <a:lnTo>
                    <a:pt x="0" y="5471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5904" y="5148071"/>
              <a:ext cx="684530" cy="683260"/>
            </a:xfrm>
            <a:custGeom>
              <a:avLst/>
              <a:gdLst/>
              <a:ahLst/>
              <a:cxnLst/>
              <a:rect l="l" t="t" r="r" b="b"/>
              <a:pathLst>
                <a:path w="684530" h="683260">
                  <a:moveTo>
                    <a:pt x="342137" y="0"/>
                  </a:moveTo>
                  <a:lnTo>
                    <a:pt x="295710" y="3115"/>
                  </a:lnTo>
                  <a:lnTo>
                    <a:pt x="251182" y="12190"/>
                  </a:lnTo>
                  <a:lnTo>
                    <a:pt x="208960" y="26818"/>
                  </a:lnTo>
                  <a:lnTo>
                    <a:pt x="169451" y="46594"/>
                  </a:lnTo>
                  <a:lnTo>
                    <a:pt x="133065" y="71112"/>
                  </a:lnTo>
                  <a:lnTo>
                    <a:pt x="100207" y="99964"/>
                  </a:lnTo>
                  <a:lnTo>
                    <a:pt x="71287" y="132746"/>
                  </a:lnTo>
                  <a:lnTo>
                    <a:pt x="46710" y="169051"/>
                  </a:lnTo>
                  <a:lnTo>
                    <a:pt x="26886" y="208472"/>
                  </a:lnTo>
                  <a:lnTo>
                    <a:pt x="12221" y="250604"/>
                  </a:lnTo>
                  <a:lnTo>
                    <a:pt x="3123" y="295041"/>
                  </a:lnTo>
                  <a:lnTo>
                    <a:pt x="0" y="341375"/>
                  </a:lnTo>
                  <a:lnTo>
                    <a:pt x="3123" y="387697"/>
                  </a:lnTo>
                  <a:lnTo>
                    <a:pt x="12221" y="432125"/>
                  </a:lnTo>
                  <a:lnTo>
                    <a:pt x="26886" y="474252"/>
                  </a:lnTo>
                  <a:lnTo>
                    <a:pt x="46710" y="513672"/>
                  </a:lnTo>
                  <a:lnTo>
                    <a:pt x="71287" y="549978"/>
                  </a:lnTo>
                  <a:lnTo>
                    <a:pt x="100207" y="582763"/>
                  </a:lnTo>
                  <a:lnTo>
                    <a:pt x="133065" y="611620"/>
                  </a:lnTo>
                  <a:lnTo>
                    <a:pt x="169451" y="636142"/>
                  </a:lnTo>
                  <a:lnTo>
                    <a:pt x="208960" y="655924"/>
                  </a:lnTo>
                  <a:lnTo>
                    <a:pt x="251182" y="670557"/>
                  </a:lnTo>
                  <a:lnTo>
                    <a:pt x="295710" y="679635"/>
                  </a:lnTo>
                  <a:lnTo>
                    <a:pt x="342137" y="682751"/>
                  </a:lnTo>
                  <a:lnTo>
                    <a:pt x="388567" y="679635"/>
                  </a:lnTo>
                  <a:lnTo>
                    <a:pt x="433098" y="670557"/>
                  </a:lnTo>
                  <a:lnTo>
                    <a:pt x="475321" y="655924"/>
                  </a:lnTo>
                  <a:lnTo>
                    <a:pt x="514829" y="636142"/>
                  </a:lnTo>
                  <a:lnTo>
                    <a:pt x="551216" y="611620"/>
                  </a:lnTo>
                  <a:lnTo>
                    <a:pt x="584072" y="582763"/>
                  </a:lnTo>
                  <a:lnTo>
                    <a:pt x="612992" y="549978"/>
                  </a:lnTo>
                  <a:lnTo>
                    <a:pt x="637568" y="513672"/>
                  </a:lnTo>
                  <a:lnTo>
                    <a:pt x="657391" y="474252"/>
                  </a:lnTo>
                  <a:lnTo>
                    <a:pt x="672055" y="432125"/>
                  </a:lnTo>
                  <a:lnTo>
                    <a:pt x="681153" y="387697"/>
                  </a:lnTo>
                  <a:lnTo>
                    <a:pt x="684276" y="341375"/>
                  </a:lnTo>
                  <a:lnTo>
                    <a:pt x="681153" y="295041"/>
                  </a:lnTo>
                  <a:lnTo>
                    <a:pt x="672055" y="250604"/>
                  </a:lnTo>
                  <a:lnTo>
                    <a:pt x="657391" y="208472"/>
                  </a:lnTo>
                  <a:lnTo>
                    <a:pt x="637568" y="169051"/>
                  </a:lnTo>
                  <a:lnTo>
                    <a:pt x="612992" y="132746"/>
                  </a:lnTo>
                  <a:lnTo>
                    <a:pt x="584073" y="99964"/>
                  </a:lnTo>
                  <a:lnTo>
                    <a:pt x="551216" y="71112"/>
                  </a:lnTo>
                  <a:lnTo>
                    <a:pt x="514829" y="46594"/>
                  </a:lnTo>
                  <a:lnTo>
                    <a:pt x="475321" y="26818"/>
                  </a:lnTo>
                  <a:lnTo>
                    <a:pt x="433098" y="12190"/>
                  </a:lnTo>
                  <a:lnTo>
                    <a:pt x="388567" y="3115"/>
                  </a:lnTo>
                  <a:lnTo>
                    <a:pt x="342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55904" y="5148071"/>
              <a:ext cx="684530" cy="683260"/>
            </a:xfrm>
            <a:custGeom>
              <a:avLst/>
              <a:gdLst/>
              <a:ahLst/>
              <a:cxnLst/>
              <a:rect l="l" t="t" r="r" b="b"/>
              <a:pathLst>
                <a:path w="684530" h="683260">
                  <a:moveTo>
                    <a:pt x="0" y="341375"/>
                  </a:moveTo>
                  <a:lnTo>
                    <a:pt x="3123" y="295041"/>
                  </a:lnTo>
                  <a:lnTo>
                    <a:pt x="12221" y="250604"/>
                  </a:lnTo>
                  <a:lnTo>
                    <a:pt x="26886" y="208472"/>
                  </a:lnTo>
                  <a:lnTo>
                    <a:pt x="46710" y="169051"/>
                  </a:lnTo>
                  <a:lnTo>
                    <a:pt x="71287" y="132746"/>
                  </a:lnTo>
                  <a:lnTo>
                    <a:pt x="100207" y="99964"/>
                  </a:lnTo>
                  <a:lnTo>
                    <a:pt x="133065" y="71112"/>
                  </a:lnTo>
                  <a:lnTo>
                    <a:pt x="169451" y="46594"/>
                  </a:lnTo>
                  <a:lnTo>
                    <a:pt x="208960" y="26818"/>
                  </a:lnTo>
                  <a:lnTo>
                    <a:pt x="251182" y="12190"/>
                  </a:lnTo>
                  <a:lnTo>
                    <a:pt x="295710" y="3115"/>
                  </a:lnTo>
                  <a:lnTo>
                    <a:pt x="342137" y="0"/>
                  </a:lnTo>
                  <a:lnTo>
                    <a:pt x="388567" y="3115"/>
                  </a:lnTo>
                  <a:lnTo>
                    <a:pt x="433098" y="12190"/>
                  </a:lnTo>
                  <a:lnTo>
                    <a:pt x="475321" y="26818"/>
                  </a:lnTo>
                  <a:lnTo>
                    <a:pt x="514829" y="46594"/>
                  </a:lnTo>
                  <a:lnTo>
                    <a:pt x="551216" y="71112"/>
                  </a:lnTo>
                  <a:lnTo>
                    <a:pt x="584073" y="99964"/>
                  </a:lnTo>
                  <a:lnTo>
                    <a:pt x="612992" y="132746"/>
                  </a:lnTo>
                  <a:lnTo>
                    <a:pt x="637568" y="169051"/>
                  </a:lnTo>
                  <a:lnTo>
                    <a:pt x="657391" y="208472"/>
                  </a:lnTo>
                  <a:lnTo>
                    <a:pt x="672055" y="250604"/>
                  </a:lnTo>
                  <a:lnTo>
                    <a:pt x="681153" y="295041"/>
                  </a:lnTo>
                  <a:lnTo>
                    <a:pt x="684276" y="341375"/>
                  </a:lnTo>
                  <a:lnTo>
                    <a:pt x="681153" y="387697"/>
                  </a:lnTo>
                  <a:lnTo>
                    <a:pt x="672055" y="432125"/>
                  </a:lnTo>
                  <a:lnTo>
                    <a:pt x="657391" y="474252"/>
                  </a:lnTo>
                  <a:lnTo>
                    <a:pt x="637568" y="513672"/>
                  </a:lnTo>
                  <a:lnTo>
                    <a:pt x="612992" y="549978"/>
                  </a:lnTo>
                  <a:lnTo>
                    <a:pt x="584072" y="582763"/>
                  </a:lnTo>
                  <a:lnTo>
                    <a:pt x="551216" y="611620"/>
                  </a:lnTo>
                  <a:lnTo>
                    <a:pt x="514829" y="636142"/>
                  </a:lnTo>
                  <a:lnTo>
                    <a:pt x="475321" y="655924"/>
                  </a:lnTo>
                  <a:lnTo>
                    <a:pt x="433098" y="670557"/>
                  </a:lnTo>
                  <a:lnTo>
                    <a:pt x="388567" y="679635"/>
                  </a:lnTo>
                  <a:lnTo>
                    <a:pt x="342137" y="682751"/>
                  </a:lnTo>
                  <a:lnTo>
                    <a:pt x="295710" y="679635"/>
                  </a:lnTo>
                  <a:lnTo>
                    <a:pt x="251182" y="670557"/>
                  </a:lnTo>
                  <a:lnTo>
                    <a:pt x="208960" y="655924"/>
                  </a:lnTo>
                  <a:lnTo>
                    <a:pt x="169451" y="636142"/>
                  </a:lnTo>
                  <a:lnTo>
                    <a:pt x="133065" y="611620"/>
                  </a:lnTo>
                  <a:lnTo>
                    <a:pt x="100207" y="582763"/>
                  </a:lnTo>
                  <a:lnTo>
                    <a:pt x="71287" y="549978"/>
                  </a:lnTo>
                  <a:lnTo>
                    <a:pt x="46710" y="513672"/>
                  </a:lnTo>
                  <a:lnTo>
                    <a:pt x="26886" y="474252"/>
                  </a:lnTo>
                  <a:lnTo>
                    <a:pt x="12221" y="432125"/>
                  </a:lnTo>
                  <a:lnTo>
                    <a:pt x="3123" y="387697"/>
                  </a:lnTo>
                  <a:lnTo>
                    <a:pt x="0" y="341375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1980" y="6036564"/>
              <a:ext cx="8354695" cy="547370"/>
            </a:xfrm>
            <a:custGeom>
              <a:avLst/>
              <a:gdLst/>
              <a:ahLst/>
              <a:cxnLst/>
              <a:rect l="l" t="t" r="r" b="b"/>
              <a:pathLst>
                <a:path w="8354695" h="547370">
                  <a:moveTo>
                    <a:pt x="8354568" y="0"/>
                  </a:moveTo>
                  <a:lnTo>
                    <a:pt x="0" y="0"/>
                  </a:lnTo>
                  <a:lnTo>
                    <a:pt x="0" y="547116"/>
                  </a:lnTo>
                  <a:lnTo>
                    <a:pt x="8354568" y="547116"/>
                  </a:lnTo>
                  <a:lnTo>
                    <a:pt x="83545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1980" y="6036564"/>
              <a:ext cx="8354695" cy="547370"/>
            </a:xfrm>
            <a:custGeom>
              <a:avLst/>
              <a:gdLst/>
              <a:ahLst/>
              <a:cxnLst/>
              <a:rect l="l" t="t" r="r" b="b"/>
              <a:pathLst>
                <a:path w="8354695" h="547370">
                  <a:moveTo>
                    <a:pt x="0" y="547116"/>
                  </a:moveTo>
                  <a:lnTo>
                    <a:pt x="8354568" y="547116"/>
                  </a:lnTo>
                  <a:lnTo>
                    <a:pt x="8354568" y="0"/>
                  </a:lnTo>
                  <a:lnTo>
                    <a:pt x="0" y="0"/>
                  </a:lnTo>
                  <a:lnTo>
                    <a:pt x="0" y="5471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23619" y="1220851"/>
            <a:ext cx="7632065" cy="521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всебічне,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системне</a:t>
            </a:r>
            <a:r>
              <a:rPr sz="17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вивчення ринку;</a:t>
            </a:r>
            <a:endParaRPr sz="1700">
              <a:latin typeface="Trebuchet MS"/>
              <a:cs typeface="Trebuchet MS"/>
            </a:endParaRPr>
          </a:p>
          <a:p>
            <a:pPr marL="779780" marR="2635885" indent="-271780">
              <a:lnSpc>
                <a:spcPct val="316900"/>
              </a:lnSpc>
            </a:pP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визначення</a:t>
            </a:r>
            <a:r>
              <a:rPr sz="1700" spc="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потенційного</a:t>
            </a:r>
            <a:r>
              <a:rPr sz="1700" spc="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попиту;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виявлення незадоволених потреб;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визначення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товарного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асортименту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цін;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779780">
              <a:lnSpc>
                <a:spcPts val="1910"/>
              </a:lnSpc>
              <a:spcBef>
                <a:spcPts val="1220"/>
              </a:spcBef>
            </a:pP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розробка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комплексу</a:t>
            </a:r>
            <a:r>
              <a:rPr sz="17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заходів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спрямованих</a:t>
            </a:r>
            <a:r>
              <a:rPr sz="17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більш</a:t>
            </a:r>
            <a:r>
              <a:rPr sz="17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повне</a:t>
            </a:r>
            <a:endParaRPr sz="1700">
              <a:latin typeface="Trebuchet MS"/>
              <a:cs typeface="Trebuchet MS"/>
            </a:endParaRPr>
          </a:p>
          <a:p>
            <a:pPr marL="779780">
              <a:lnSpc>
                <a:spcPts val="1910"/>
              </a:lnSpc>
            </a:pP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задоволення існуючого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попиту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його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 формування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у</a:t>
            </a:r>
            <a:r>
              <a:rPr sz="17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майбутньому;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508634">
              <a:lnSpc>
                <a:spcPct val="100000"/>
              </a:lnSpc>
              <a:spcBef>
                <a:spcPts val="1215"/>
              </a:spcBef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планування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7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реалізація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збутових програм;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6345555" algn="l"/>
              </a:tabLst>
            </a:pP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розробка</a:t>
            </a:r>
            <a:r>
              <a:rPr sz="17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заходів</a:t>
            </a:r>
            <a:r>
              <a:rPr sz="17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по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удосконаленню</a:t>
            </a:r>
            <a:r>
              <a:rPr sz="17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управління та</a:t>
            </a:r>
            <a:r>
              <a:rPr sz="17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організації	виробництва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52984" y="5960364"/>
            <a:ext cx="698500" cy="699770"/>
            <a:chOff x="252984" y="5960364"/>
            <a:chExt cx="698500" cy="699770"/>
          </a:xfrm>
        </p:grpSpPr>
        <p:sp>
          <p:nvSpPr>
            <p:cNvPr id="36" name="object 36"/>
            <p:cNvSpPr/>
            <p:nvPr/>
          </p:nvSpPr>
          <p:spPr>
            <a:xfrm>
              <a:off x="260604" y="5967984"/>
              <a:ext cx="683260" cy="684530"/>
            </a:xfrm>
            <a:custGeom>
              <a:avLst/>
              <a:gdLst/>
              <a:ahLst/>
              <a:cxnLst/>
              <a:rect l="l" t="t" r="r" b="b"/>
              <a:pathLst>
                <a:path w="683260" h="684529">
                  <a:moveTo>
                    <a:pt x="341376" y="0"/>
                  </a:moveTo>
                  <a:lnTo>
                    <a:pt x="295054" y="3123"/>
                  </a:lnTo>
                  <a:lnTo>
                    <a:pt x="250626" y="12221"/>
                  </a:lnTo>
                  <a:lnTo>
                    <a:pt x="208499" y="26886"/>
                  </a:lnTo>
                  <a:lnTo>
                    <a:pt x="169079" y="46710"/>
                  </a:lnTo>
                  <a:lnTo>
                    <a:pt x="132773" y="71287"/>
                  </a:lnTo>
                  <a:lnTo>
                    <a:pt x="99988" y="100207"/>
                  </a:lnTo>
                  <a:lnTo>
                    <a:pt x="71131" y="133065"/>
                  </a:lnTo>
                  <a:lnTo>
                    <a:pt x="46608" y="169451"/>
                  </a:lnTo>
                  <a:lnTo>
                    <a:pt x="26827" y="208960"/>
                  </a:lnTo>
                  <a:lnTo>
                    <a:pt x="12194" y="251182"/>
                  </a:lnTo>
                  <a:lnTo>
                    <a:pt x="3116" y="295710"/>
                  </a:lnTo>
                  <a:lnTo>
                    <a:pt x="0" y="342137"/>
                  </a:lnTo>
                  <a:lnTo>
                    <a:pt x="3116" y="388565"/>
                  </a:lnTo>
                  <a:lnTo>
                    <a:pt x="12194" y="433093"/>
                  </a:lnTo>
                  <a:lnTo>
                    <a:pt x="26827" y="475315"/>
                  </a:lnTo>
                  <a:lnTo>
                    <a:pt x="46608" y="514824"/>
                  </a:lnTo>
                  <a:lnTo>
                    <a:pt x="71131" y="551210"/>
                  </a:lnTo>
                  <a:lnTo>
                    <a:pt x="99988" y="584068"/>
                  </a:lnTo>
                  <a:lnTo>
                    <a:pt x="132773" y="612988"/>
                  </a:lnTo>
                  <a:lnTo>
                    <a:pt x="169079" y="637565"/>
                  </a:lnTo>
                  <a:lnTo>
                    <a:pt x="208499" y="657389"/>
                  </a:lnTo>
                  <a:lnTo>
                    <a:pt x="250626" y="672054"/>
                  </a:lnTo>
                  <a:lnTo>
                    <a:pt x="295054" y="681152"/>
                  </a:lnTo>
                  <a:lnTo>
                    <a:pt x="341376" y="684275"/>
                  </a:lnTo>
                  <a:lnTo>
                    <a:pt x="387697" y="681152"/>
                  </a:lnTo>
                  <a:lnTo>
                    <a:pt x="432125" y="672054"/>
                  </a:lnTo>
                  <a:lnTo>
                    <a:pt x="474252" y="657389"/>
                  </a:lnTo>
                  <a:lnTo>
                    <a:pt x="513672" y="637565"/>
                  </a:lnTo>
                  <a:lnTo>
                    <a:pt x="549978" y="612988"/>
                  </a:lnTo>
                  <a:lnTo>
                    <a:pt x="582763" y="584068"/>
                  </a:lnTo>
                  <a:lnTo>
                    <a:pt x="611620" y="551210"/>
                  </a:lnTo>
                  <a:lnTo>
                    <a:pt x="636143" y="514824"/>
                  </a:lnTo>
                  <a:lnTo>
                    <a:pt x="655924" y="475315"/>
                  </a:lnTo>
                  <a:lnTo>
                    <a:pt x="670557" y="433093"/>
                  </a:lnTo>
                  <a:lnTo>
                    <a:pt x="679635" y="388565"/>
                  </a:lnTo>
                  <a:lnTo>
                    <a:pt x="682752" y="342137"/>
                  </a:lnTo>
                  <a:lnTo>
                    <a:pt x="679635" y="295710"/>
                  </a:lnTo>
                  <a:lnTo>
                    <a:pt x="670557" y="251182"/>
                  </a:lnTo>
                  <a:lnTo>
                    <a:pt x="655924" y="208960"/>
                  </a:lnTo>
                  <a:lnTo>
                    <a:pt x="636142" y="169451"/>
                  </a:lnTo>
                  <a:lnTo>
                    <a:pt x="611620" y="133065"/>
                  </a:lnTo>
                  <a:lnTo>
                    <a:pt x="582763" y="100207"/>
                  </a:lnTo>
                  <a:lnTo>
                    <a:pt x="549978" y="71287"/>
                  </a:lnTo>
                  <a:lnTo>
                    <a:pt x="513672" y="46710"/>
                  </a:lnTo>
                  <a:lnTo>
                    <a:pt x="474252" y="26886"/>
                  </a:lnTo>
                  <a:lnTo>
                    <a:pt x="432125" y="12221"/>
                  </a:lnTo>
                  <a:lnTo>
                    <a:pt x="387697" y="3123"/>
                  </a:lnTo>
                  <a:lnTo>
                    <a:pt x="341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0604" y="5967984"/>
              <a:ext cx="683260" cy="684530"/>
            </a:xfrm>
            <a:custGeom>
              <a:avLst/>
              <a:gdLst/>
              <a:ahLst/>
              <a:cxnLst/>
              <a:rect l="l" t="t" r="r" b="b"/>
              <a:pathLst>
                <a:path w="683260" h="684529">
                  <a:moveTo>
                    <a:pt x="0" y="342137"/>
                  </a:moveTo>
                  <a:lnTo>
                    <a:pt x="3116" y="295710"/>
                  </a:lnTo>
                  <a:lnTo>
                    <a:pt x="12194" y="251182"/>
                  </a:lnTo>
                  <a:lnTo>
                    <a:pt x="26827" y="208960"/>
                  </a:lnTo>
                  <a:lnTo>
                    <a:pt x="46608" y="169451"/>
                  </a:lnTo>
                  <a:lnTo>
                    <a:pt x="71131" y="133065"/>
                  </a:lnTo>
                  <a:lnTo>
                    <a:pt x="99988" y="100207"/>
                  </a:lnTo>
                  <a:lnTo>
                    <a:pt x="132773" y="71287"/>
                  </a:lnTo>
                  <a:lnTo>
                    <a:pt x="169079" y="46710"/>
                  </a:lnTo>
                  <a:lnTo>
                    <a:pt x="208499" y="26886"/>
                  </a:lnTo>
                  <a:lnTo>
                    <a:pt x="250626" y="12221"/>
                  </a:lnTo>
                  <a:lnTo>
                    <a:pt x="295054" y="3123"/>
                  </a:lnTo>
                  <a:lnTo>
                    <a:pt x="341376" y="0"/>
                  </a:lnTo>
                  <a:lnTo>
                    <a:pt x="387697" y="3123"/>
                  </a:lnTo>
                  <a:lnTo>
                    <a:pt x="432125" y="12221"/>
                  </a:lnTo>
                  <a:lnTo>
                    <a:pt x="474252" y="26886"/>
                  </a:lnTo>
                  <a:lnTo>
                    <a:pt x="513672" y="46710"/>
                  </a:lnTo>
                  <a:lnTo>
                    <a:pt x="549978" y="71287"/>
                  </a:lnTo>
                  <a:lnTo>
                    <a:pt x="582763" y="100207"/>
                  </a:lnTo>
                  <a:lnTo>
                    <a:pt x="611620" y="133065"/>
                  </a:lnTo>
                  <a:lnTo>
                    <a:pt x="636142" y="169451"/>
                  </a:lnTo>
                  <a:lnTo>
                    <a:pt x="655924" y="208960"/>
                  </a:lnTo>
                  <a:lnTo>
                    <a:pt x="670557" y="251182"/>
                  </a:lnTo>
                  <a:lnTo>
                    <a:pt x="679635" y="295710"/>
                  </a:lnTo>
                  <a:lnTo>
                    <a:pt x="682752" y="342137"/>
                  </a:lnTo>
                  <a:lnTo>
                    <a:pt x="679635" y="388565"/>
                  </a:lnTo>
                  <a:lnTo>
                    <a:pt x="670557" y="433093"/>
                  </a:lnTo>
                  <a:lnTo>
                    <a:pt x="655924" y="475315"/>
                  </a:lnTo>
                  <a:lnTo>
                    <a:pt x="636143" y="514824"/>
                  </a:lnTo>
                  <a:lnTo>
                    <a:pt x="611620" y="551210"/>
                  </a:lnTo>
                  <a:lnTo>
                    <a:pt x="582763" y="584068"/>
                  </a:lnTo>
                  <a:lnTo>
                    <a:pt x="549978" y="612988"/>
                  </a:lnTo>
                  <a:lnTo>
                    <a:pt x="513672" y="637565"/>
                  </a:lnTo>
                  <a:lnTo>
                    <a:pt x="474252" y="657389"/>
                  </a:lnTo>
                  <a:lnTo>
                    <a:pt x="432125" y="672054"/>
                  </a:lnTo>
                  <a:lnTo>
                    <a:pt x="387697" y="681152"/>
                  </a:lnTo>
                  <a:lnTo>
                    <a:pt x="341376" y="684275"/>
                  </a:lnTo>
                  <a:lnTo>
                    <a:pt x="295054" y="681152"/>
                  </a:lnTo>
                  <a:lnTo>
                    <a:pt x="250626" y="672054"/>
                  </a:lnTo>
                  <a:lnTo>
                    <a:pt x="208499" y="657389"/>
                  </a:lnTo>
                  <a:lnTo>
                    <a:pt x="169079" y="637565"/>
                  </a:lnTo>
                  <a:lnTo>
                    <a:pt x="132773" y="612988"/>
                  </a:lnTo>
                  <a:lnTo>
                    <a:pt x="99988" y="584068"/>
                  </a:lnTo>
                  <a:lnTo>
                    <a:pt x="71131" y="551210"/>
                  </a:lnTo>
                  <a:lnTo>
                    <a:pt x="46608" y="514824"/>
                  </a:lnTo>
                  <a:lnTo>
                    <a:pt x="26827" y="475315"/>
                  </a:lnTo>
                  <a:lnTo>
                    <a:pt x="12194" y="433093"/>
                  </a:lnTo>
                  <a:lnTo>
                    <a:pt x="3116" y="388565"/>
                  </a:lnTo>
                  <a:lnTo>
                    <a:pt x="0" y="34213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5188" y="672096"/>
              <a:ext cx="2044445" cy="3421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1410" y="344931"/>
              <a:ext cx="2034286" cy="4161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1084" y="672083"/>
              <a:ext cx="3245358" cy="3406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6671" y="346836"/>
              <a:ext cx="3235959" cy="4248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504" y="1220736"/>
              <a:ext cx="2298954" cy="342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980" y="894461"/>
              <a:ext cx="2288413" cy="4152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6196" y="1220736"/>
              <a:ext cx="211086" cy="2506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22927" y="984758"/>
              <a:ext cx="201168" cy="2416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6528" y="1220736"/>
              <a:ext cx="2079498" cy="3421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92115" y="894461"/>
              <a:ext cx="2069845" cy="41528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03603" y="1629155"/>
              <a:ext cx="3420110" cy="2087880"/>
            </a:xfrm>
            <a:custGeom>
              <a:avLst/>
              <a:gdLst/>
              <a:ahLst/>
              <a:cxnLst/>
              <a:rect l="l" t="t" r="r" b="b"/>
              <a:pathLst>
                <a:path w="3420110" h="2087879">
                  <a:moveTo>
                    <a:pt x="3419856" y="0"/>
                  </a:moveTo>
                  <a:lnTo>
                    <a:pt x="347979" y="0"/>
                  </a:lnTo>
                  <a:lnTo>
                    <a:pt x="300768" y="3177"/>
                  </a:lnTo>
                  <a:lnTo>
                    <a:pt x="255484" y="12432"/>
                  </a:lnTo>
                  <a:lnTo>
                    <a:pt x="212544" y="27350"/>
                  </a:lnTo>
                  <a:lnTo>
                    <a:pt x="172362" y="47516"/>
                  </a:lnTo>
                  <a:lnTo>
                    <a:pt x="135353" y="72516"/>
                  </a:lnTo>
                  <a:lnTo>
                    <a:pt x="101933" y="101933"/>
                  </a:lnTo>
                  <a:lnTo>
                    <a:pt x="72516" y="135353"/>
                  </a:lnTo>
                  <a:lnTo>
                    <a:pt x="47516" y="172362"/>
                  </a:lnTo>
                  <a:lnTo>
                    <a:pt x="27350" y="212544"/>
                  </a:lnTo>
                  <a:lnTo>
                    <a:pt x="12432" y="255484"/>
                  </a:lnTo>
                  <a:lnTo>
                    <a:pt x="3177" y="300768"/>
                  </a:lnTo>
                  <a:lnTo>
                    <a:pt x="0" y="347980"/>
                  </a:lnTo>
                  <a:lnTo>
                    <a:pt x="0" y="2087880"/>
                  </a:lnTo>
                  <a:lnTo>
                    <a:pt x="3419856" y="2087880"/>
                  </a:lnTo>
                  <a:lnTo>
                    <a:pt x="341985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3603" y="1629155"/>
              <a:ext cx="3420110" cy="2087880"/>
            </a:xfrm>
            <a:custGeom>
              <a:avLst/>
              <a:gdLst/>
              <a:ahLst/>
              <a:cxnLst/>
              <a:rect l="l" t="t" r="r" b="b"/>
              <a:pathLst>
                <a:path w="3420110" h="2087879">
                  <a:moveTo>
                    <a:pt x="0" y="2087880"/>
                  </a:moveTo>
                  <a:lnTo>
                    <a:pt x="0" y="347980"/>
                  </a:lnTo>
                  <a:lnTo>
                    <a:pt x="3177" y="300768"/>
                  </a:lnTo>
                  <a:lnTo>
                    <a:pt x="12432" y="255484"/>
                  </a:lnTo>
                  <a:lnTo>
                    <a:pt x="27350" y="212544"/>
                  </a:lnTo>
                  <a:lnTo>
                    <a:pt x="47516" y="172362"/>
                  </a:lnTo>
                  <a:lnTo>
                    <a:pt x="72516" y="135353"/>
                  </a:lnTo>
                  <a:lnTo>
                    <a:pt x="101933" y="101933"/>
                  </a:lnTo>
                  <a:lnTo>
                    <a:pt x="135353" y="72516"/>
                  </a:lnTo>
                  <a:lnTo>
                    <a:pt x="172362" y="47516"/>
                  </a:lnTo>
                  <a:lnTo>
                    <a:pt x="212544" y="27350"/>
                  </a:lnTo>
                  <a:lnTo>
                    <a:pt x="255484" y="12432"/>
                  </a:lnTo>
                  <a:lnTo>
                    <a:pt x="300768" y="3177"/>
                  </a:lnTo>
                  <a:lnTo>
                    <a:pt x="347979" y="0"/>
                  </a:lnTo>
                  <a:lnTo>
                    <a:pt x="3419856" y="0"/>
                  </a:lnTo>
                  <a:lnTo>
                    <a:pt x="3419856" y="2087880"/>
                  </a:lnTo>
                  <a:lnTo>
                    <a:pt x="0" y="208788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77339" y="2119629"/>
            <a:ext cx="2070735" cy="5391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47955" marR="5080" indent="-135890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Аналіз</a:t>
            </a:r>
            <a:r>
              <a:rPr sz="18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зовнішнього </a:t>
            </a:r>
            <a:r>
              <a:rPr sz="1800" spc="-5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середовища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ЛПЗ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15840" y="1621536"/>
            <a:ext cx="3436620" cy="2103120"/>
            <a:chOff x="4815840" y="1621536"/>
            <a:chExt cx="3436620" cy="2103120"/>
          </a:xfrm>
        </p:grpSpPr>
        <p:sp>
          <p:nvSpPr>
            <p:cNvPr id="17" name="object 17"/>
            <p:cNvSpPr/>
            <p:nvPr/>
          </p:nvSpPr>
          <p:spPr>
            <a:xfrm>
              <a:off x="4823460" y="1629156"/>
              <a:ext cx="3421379" cy="2087880"/>
            </a:xfrm>
            <a:custGeom>
              <a:avLst/>
              <a:gdLst/>
              <a:ahLst/>
              <a:cxnLst/>
              <a:rect l="l" t="t" r="r" b="b"/>
              <a:pathLst>
                <a:path w="3421379" h="2087879">
                  <a:moveTo>
                    <a:pt x="3073399" y="0"/>
                  </a:moveTo>
                  <a:lnTo>
                    <a:pt x="0" y="0"/>
                  </a:lnTo>
                  <a:lnTo>
                    <a:pt x="0" y="2087880"/>
                  </a:lnTo>
                  <a:lnTo>
                    <a:pt x="3421380" y="2087880"/>
                  </a:lnTo>
                  <a:lnTo>
                    <a:pt x="3421380" y="347980"/>
                  </a:lnTo>
                  <a:lnTo>
                    <a:pt x="3418202" y="300768"/>
                  </a:lnTo>
                  <a:lnTo>
                    <a:pt x="3408947" y="255484"/>
                  </a:lnTo>
                  <a:lnTo>
                    <a:pt x="3394029" y="212544"/>
                  </a:lnTo>
                  <a:lnTo>
                    <a:pt x="3373863" y="172362"/>
                  </a:lnTo>
                  <a:lnTo>
                    <a:pt x="3348863" y="135353"/>
                  </a:lnTo>
                  <a:lnTo>
                    <a:pt x="3319446" y="101933"/>
                  </a:lnTo>
                  <a:lnTo>
                    <a:pt x="3286026" y="72516"/>
                  </a:lnTo>
                  <a:lnTo>
                    <a:pt x="3249017" y="47516"/>
                  </a:lnTo>
                  <a:lnTo>
                    <a:pt x="3208835" y="27350"/>
                  </a:lnTo>
                  <a:lnTo>
                    <a:pt x="3165895" y="12432"/>
                  </a:lnTo>
                  <a:lnTo>
                    <a:pt x="3120611" y="3177"/>
                  </a:lnTo>
                  <a:lnTo>
                    <a:pt x="3073399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23460" y="1629156"/>
              <a:ext cx="3421379" cy="2087880"/>
            </a:xfrm>
            <a:custGeom>
              <a:avLst/>
              <a:gdLst/>
              <a:ahLst/>
              <a:cxnLst/>
              <a:rect l="l" t="t" r="r" b="b"/>
              <a:pathLst>
                <a:path w="3421379" h="2087879">
                  <a:moveTo>
                    <a:pt x="0" y="0"/>
                  </a:moveTo>
                  <a:lnTo>
                    <a:pt x="3073399" y="0"/>
                  </a:lnTo>
                  <a:lnTo>
                    <a:pt x="3120611" y="3177"/>
                  </a:lnTo>
                  <a:lnTo>
                    <a:pt x="3165895" y="12432"/>
                  </a:lnTo>
                  <a:lnTo>
                    <a:pt x="3208835" y="27350"/>
                  </a:lnTo>
                  <a:lnTo>
                    <a:pt x="3249017" y="47516"/>
                  </a:lnTo>
                  <a:lnTo>
                    <a:pt x="3286026" y="72516"/>
                  </a:lnTo>
                  <a:lnTo>
                    <a:pt x="3319446" y="101933"/>
                  </a:lnTo>
                  <a:lnTo>
                    <a:pt x="3348863" y="135353"/>
                  </a:lnTo>
                  <a:lnTo>
                    <a:pt x="3373863" y="172362"/>
                  </a:lnTo>
                  <a:lnTo>
                    <a:pt x="3394029" y="212544"/>
                  </a:lnTo>
                  <a:lnTo>
                    <a:pt x="3408947" y="255484"/>
                  </a:lnTo>
                  <a:lnTo>
                    <a:pt x="3418202" y="300768"/>
                  </a:lnTo>
                  <a:lnTo>
                    <a:pt x="3421380" y="347980"/>
                  </a:lnTo>
                  <a:lnTo>
                    <a:pt x="3421380" y="2087880"/>
                  </a:lnTo>
                  <a:lnTo>
                    <a:pt x="0" y="2087880"/>
                  </a:lnTo>
                  <a:lnTo>
                    <a:pt x="0" y="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284723" y="2000250"/>
            <a:ext cx="2501265" cy="77851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indent="-1905" algn="ctr">
              <a:lnSpc>
                <a:spcPts val="1880"/>
              </a:lnSpc>
              <a:spcBef>
                <a:spcPts val="395"/>
              </a:spcBef>
            </a:pP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Визначення принципів </a:t>
            </a:r>
            <a:r>
              <a:rPr sz="1800" b="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dirty="0">
                <a:solidFill>
                  <a:srgbClr val="FFFFFF"/>
                </a:solidFill>
                <a:latin typeface="Trebuchet MS"/>
                <a:cs typeface="Trebuchet MS"/>
              </a:rPr>
              <a:t>соціальної</a:t>
            </a:r>
            <a:r>
              <a:rPr sz="1800" b="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захищеності </a:t>
            </a:r>
            <a:r>
              <a:rPr sz="1800" b="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Trebuchet MS"/>
                <a:cs typeface="Trebuchet MS"/>
              </a:rPr>
              <a:t>пацієнтів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95983" y="3709415"/>
            <a:ext cx="3435350" cy="2103120"/>
            <a:chOff x="1395983" y="3709415"/>
            <a:chExt cx="3435350" cy="2103120"/>
          </a:xfrm>
        </p:grpSpPr>
        <p:sp>
          <p:nvSpPr>
            <p:cNvPr id="21" name="object 21"/>
            <p:cNvSpPr/>
            <p:nvPr/>
          </p:nvSpPr>
          <p:spPr>
            <a:xfrm>
              <a:off x="1403603" y="3717035"/>
              <a:ext cx="3420110" cy="2087880"/>
            </a:xfrm>
            <a:custGeom>
              <a:avLst/>
              <a:gdLst/>
              <a:ahLst/>
              <a:cxnLst/>
              <a:rect l="l" t="t" r="r" b="b"/>
              <a:pathLst>
                <a:path w="3420110" h="2087879">
                  <a:moveTo>
                    <a:pt x="3419856" y="0"/>
                  </a:moveTo>
                  <a:lnTo>
                    <a:pt x="0" y="0"/>
                  </a:lnTo>
                  <a:lnTo>
                    <a:pt x="0" y="1739900"/>
                  </a:lnTo>
                  <a:lnTo>
                    <a:pt x="3177" y="1787117"/>
                  </a:lnTo>
                  <a:lnTo>
                    <a:pt x="12432" y="1832404"/>
                  </a:lnTo>
                  <a:lnTo>
                    <a:pt x="27350" y="1875346"/>
                  </a:lnTo>
                  <a:lnTo>
                    <a:pt x="47516" y="1915528"/>
                  </a:lnTo>
                  <a:lnTo>
                    <a:pt x="72516" y="1952536"/>
                  </a:lnTo>
                  <a:lnTo>
                    <a:pt x="101933" y="1985956"/>
                  </a:lnTo>
                  <a:lnTo>
                    <a:pt x="135353" y="2015371"/>
                  </a:lnTo>
                  <a:lnTo>
                    <a:pt x="172362" y="2040368"/>
                  </a:lnTo>
                  <a:lnTo>
                    <a:pt x="212544" y="2060532"/>
                  </a:lnTo>
                  <a:lnTo>
                    <a:pt x="255484" y="2075449"/>
                  </a:lnTo>
                  <a:lnTo>
                    <a:pt x="300768" y="2084703"/>
                  </a:lnTo>
                  <a:lnTo>
                    <a:pt x="347979" y="2087879"/>
                  </a:lnTo>
                  <a:lnTo>
                    <a:pt x="3419856" y="2087879"/>
                  </a:lnTo>
                  <a:lnTo>
                    <a:pt x="341985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03603" y="3717035"/>
              <a:ext cx="3420110" cy="2087880"/>
            </a:xfrm>
            <a:custGeom>
              <a:avLst/>
              <a:gdLst/>
              <a:ahLst/>
              <a:cxnLst/>
              <a:rect l="l" t="t" r="r" b="b"/>
              <a:pathLst>
                <a:path w="3420110" h="2087879">
                  <a:moveTo>
                    <a:pt x="3419856" y="2087879"/>
                  </a:moveTo>
                  <a:lnTo>
                    <a:pt x="347979" y="2087879"/>
                  </a:lnTo>
                  <a:lnTo>
                    <a:pt x="300768" y="2084703"/>
                  </a:lnTo>
                  <a:lnTo>
                    <a:pt x="255484" y="2075449"/>
                  </a:lnTo>
                  <a:lnTo>
                    <a:pt x="212544" y="2060532"/>
                  </a:lnTo>
                  <a:lnTo>
                    <a:pt x="172362" y="2040368"/>
                  </a:lnTo>
                  <a:lnTo>
                    <a:pt x="135353" y="2015371"/>
                  </a:lnTo>
                  <a:lnTo>
                    <a:pt x="101933" y="1985956"/>
                  </a:lnTo>
                  <a:lnTo>
                    <a:pt x="72516" y="1952536"/>
                  </a:lnTo>
                  <a:lnTo>
                    <a:pt x="47516" y="1915528"/>
                  </a:lnTo>
                  <a:lnTo>
                    <a:pt x="27350" y="1875346"/>
                  </a:lnTo>
                  <a:lnTo>
                    <a:pt x="12432" y="1832404"/>
                  </a:lnTo>
                  <a:lnTo>
                    <a:pt x="3177" y="1787117"/>
                  </a:lnTo>
                  <a:lnTo>
                    <a:pt x="0" y="1739900"/>
                  </a:lnTo>
                  <a:lnTo>
                    <a:pt x="0" y="0"/>
                  </a:lnTo>
                  <a:lnTo>
                    <a:pt x="3419856" y="0"/>
                  </a:lnTo>
                  <a:lnTo>
                    <a:pt x="3419856" y="208787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87753" y="4730622"/>
            <a:ext cx="3051175" cy="5391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32715" marR="5080" indent="-120650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Комплексне вивчення ринку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медичних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послуг</a:t>
            </a:r>
            <a:r>
              <a:rPr sz="18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товарів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815840" y="3709415"/>
            <a:ext cx="3436620" cy="2103120"/>
            <a:chOff x="4815840" y="3709415"/>
            <a:chExt cx="3436620" cy="2103120"/>
          </a:xfrm>
        </p:grpSpPr>
        <p:sp>
          <p:nvSpPr>
            <p:cNvPr id="25" name="object 25"/>
            <p:cNvSpPr/>
            <p:nvPr/>
          </p:nvSpPr>
          <p:spPr>
            <a:xfrm>
              <a:off x="4823460" y="3717035"/>
              <a:ext cx="3421379" cy="2087880"/>
            </a:xfrm>
            <a:custGeom>
              <a:avLst/>
              <a:gdLst/>
              <a:ahLst/>
              <a:cxnLst/>
              <a:rect l="l" t="t" r="r" b="b"/>
              <a:pathLst>
                <a:path w="3421379" h="2087879">
                  <a:moveTo>
                    <a:pt x="3421380" y="0"/>
                  </a:moveTo>
                  <a:lnTo>
                    <a:pt x="0" y="0"/>
                  </a:lnTo>
                  <a:lnTo>
                    <a:pt x="0" y="2087879"/>
                  </a:lnTo>
                  <a:lnTo>
                    <a:pt x="3073399" y="2087879"/>
                  </a:lnTo>
                  <a:lnTo>
                    <a:pt x="3120611" y="2084703"/>
                  </a:lnTo>
                  <a:lnTo>
                    <a:pt x="3165895" y="2075449"/>
                  </a:lnTo>
                  <a:lnTo>
                    <a:pt x="3208835" y="2060532"/>
                  </a:lnTo>
                  <a:lnTo>
                    <a:pt x="3249017" y="2040368"/>
                  </a:lnTo>
                  <a:lnTo>
                    <a:pt x="3286026" y="2015371"/>
                  </a:lnTo>
                  <a:lnTo>
                    <a:pt x="3319446" y="1985956"/>
                  </a:lnTo>
                  <a:lnTo>
                    <a:pt x="3348863" y="1952536"/>
                  </a:lnTo>
                  <a:lnTo>
                    <a:pt x="3373863" y="1915528"/>
                  </a:lnTo>
                  <a:lnTo>
                    <a:pt x="3394029" y="1875346"/>
                  </a:lnTo>
                  <a:lnTo>
                    <a:pt x="3408947" y="1832404"/>
                  </a:lnTo>
                  <a:lnTo>
                    <a:pt x="3418202" y="1787117"/>
                  </a:lnTo>
                  <a:lnTo>
                    <a:pt x="3421380" y="1739900"/>
                  </a:lnTo>
                  <a:lnTo>
                    <a:pt x="342138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23460" y="3717035"/>
              <a:ext cx="3421379" cy="2087880"/>
            </a:xfrm>
            <a:custGeom>
              <a:avLst/>
              <a:gdLst/>
              <a:ahLst/>
              <a:cxnLst/>
              <a:rect l="l" t="t" r="r" b="b"/>
              <a:pathLst>
                <a:path w="3421379" h="2087879">
                  <a:moveTo>
                    <a:pt x="3421380" y="0"/>
                  </a:moveTo>
                  <a:lnTo>
                    <a:pt x="3421380" y="1739900"/>
                  </a:lnTo>
                  <a:lnTo>
                    <a:pt x="3418202" y="1787117"/>
                  </a:lnTo>
                  <a:lnTo>
                    <a:pt x="3408947" y="1832404"/>
                  </a:lnTo>
                  <a:lnTo>
                    <a:pt x="3394029" y="1875346"/>
                  </a:lnTo>
                  <a:lnTo>
                    <a:pt x="3373863" y="1915528"/>
                  </a:lnTo>
                  <a:lnTo>
                    <a:pt x="3348863" y="1952536"/>
                  </a:lnTo>
                  <a:lnTo>
                    <a:pt x="3319446" y="1985956"/>
                  </a:lnTo>
                  <a:lnTo>
                    <a:pt x="3286026" y="2015371"/>
                  </a:lnTo>
                  <a:lnTo>
                    <a:pt x="3249017" y="2040368"/>
                  </a:lnTo>
                  <a:lnTo>
                    <a:pt x="3208835" y="2060532"/>
                  </a:lnTo>
                  <a:lnTo>
                    <a:pt x="3165895" y="2075449"/>
                  </a:lnTo>
                  <a:lnTo>
                    <a:pt x="3120611" y="2084703"/>
                  </a:lnTo>
                  <a:lnTo>
                    <a:pt x="3073399" y="2087879"/>
                  </a:lnTo>
                  <a:lnTo>
                    <a:pt x="0" y="2087879"/>
                  </a:lnTo>
                  <a:lnTo>
                    <a:pt x="0" y="0"/>
                  </a:lnTo>
                  <a:lnTo>
                    <a:pt x="3421380" y="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969255" y="4491608"/>
            <a:ext cx="3128010" cy="10179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2540" algn="ctr">
              <a:lnSpc>
                <a:spcPts val="188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Аналіз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потреб шляхом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демографічних, економічних </a:t>
            </a:r>
            <a:r>
              <a:rPr sz="18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та інших характеристик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пацієнтів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790188" y="3139427"/>
            <a:ext cx="2070735" cy="1212850"/>
            <a:chOff x="3790188" y="3139427"/>
            <a:chExt cx="2070735" cy="1212850"/>
          </a:xfrm>
        </p:grpSpPr>
        <p:sp>
          <p:nvSpPr>
            <p:cNvPr id="29" name="object 29"/>
            <p:cNvSpPr/>
            <p:nvPr/>
          </p:nvSpPr>
          <p:spPr>
            <a:xfrm>
              <a:off x="3797808" y="3194304"/>
              <a:ext cx="2052955" cy="1045844"/>
            </a:xfrm>
            <a:custGeom>
              <a:avLst/>
              <a:gdLst/>
              <a:ahLst/>
              <a:cxnLst/>
              <a:rect l="l" t="t" r="r" b="b"/>
              <a:pathLst>
                <a:path w="2052954" h="1045845">
                  <a:moveTo>
                    <a:pt x="1878583" y="0"/>
                  </a:moveTo>
                  <a:lnTo>
                    <a:pt x="174243" y="0"/>
                  </a:lnTo>
                  <a:lnTo>
                    <a:pt x="127911" y="6221"/>
                  </a:lnTo>
                  <a:lnTo>
                    <a:pt x="86284" y="23781"/>
                  </a:lnTo>
                  <a:lnTo>
                    <a:pt x="51022" y="51022"/>
                  </a:lnTo>
                  <a:lnTo>
                    <a:pt x="23781" y="86284"/>
                  </a:lnTo>
                  <a:lnTo>
                    <a:pt x="6221" y="127911"/>
                  </a:lnTo>
                  <a:lnTo>
                    <a:pt x="0" y="174244"/>
                  </a:lnTo>
                  <a:lnTo>
                    <a:pt x="0" y="871220"/>
                  </a:lnTo>
                  <a:lnTo>
                    <a:pt x="6221" y="917552"/>
                  </a:lnTo>
                  <a:lnTo>
                    <a:pt x="23781" y="959179"/>
                  </a:lnTo>
                  <a:lnTo>
                    <a:pt x="51022" y="994441"/>
                  </a:lnTo>
                  <a:lnTo>
                    <a:pt x="86284" y="1021682"/>
                  </a:lnTo>
                  <a:lnTo>
                    <a:pt x="127911" y="1039242"/>
                  </a:lnTo>
                  <a:lnTo>
                    <a:pt x="174243" y="1045464"/>
                  </a:lnTo>
                  <a:lnTo>
                    <a:pt x="1878583" y="1045464"/>
                  </a:lnTo>
                  <a:lnTo>
                    <a:pt x="1924916" y="1039242"/>
                  </a:lnTo>
                  <a:lnTo>
                    <a:pt x="1966543" y="1021682"/>
                  </a:lnTo>
                  <a:lnTo>
                    <a:pt x="2001805" y="994441"/>
                  </a:lnTo>
                  <a:lnTo>
                    <a:pt x="2029046" y="959179"/>
                  </a:lnTo>
                  <a:lnTo>
                    <a:pt x="2046606" y="917552"/>
                  </a:lnTo>
                  <a:lnTo>
                    <a:pt x="2052827" y="871220"/>
                  </a:lnTo>
                  <a:lnTo>
                    <a:pt x="2052827" y="174244"/>
                  </a:lnTo>
                  <a:lnTo>
                    <a:pt x="2046606" y="127911"/>
                  </a:lnTo>
                  <a:lnTo>
                    <a:pt x="2029046" y="86284"/>
                  </a:lnTo>
                  <a:lnTo>
                    <a:pt x="2001805" y="51022"/>
                  </a:lnTo>
                  <a:lnTo>
                    <a:pt x="1966543" y="23781"/>
                  </a:lnTo>
                  <a:lnTo>
                    <a:pt x="1924916" y="6221"/>
                  </a:lnTo>
                  <a:lnTo>
                    <a:pt x="1878583" y="0"/>
                  </a:lnTo>
                  <a:close/>
                </a:path>
              </a:pathLst>
            </a:custGeom>
            <a:solidFill>
              <a:srgbClr val="B1B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97808" y="3194304"/>
              <a:ext cx="2052955" cy="1045844"/>
            </a:xfrm>
            <a:custGeom>
              <a:avLst/>
              <a:gdLst/>
              <a:ahLst/>
              <a:cxnLst/>
              <a:rect l="l" t="t" r="r" b="b"/>
              <a:pathLst>
                <a:path w="2052954" h="1045845">
                  <a:moveTo>
                    <a:pt x="0" y="174244"/>
                  </a:moveTo>
                  <a:lnTo>
                    <a:pt x="6221" y="127911"/>
                  </a:lnTo>
                  <a:lnTo>
                    <a:pt x="23781" y="86284"/>
                  </a:lnTo>
                  <a:lnTo>
                    <a:pt x="51022" y="51022"/>
                  </a:lnTo>
                  <a:lnTo>
                    <a:pt x="86284" y="23781"/>
                  </a:lnTo>
                  <a:lnTo>
                    <a:pt x="127911" y="6221"/>
                  </a:lnTo>
                  <a:lnTo>
                    <a:pt x="174243" y="0"/>
                  </a:lnTo>
                  <a:lnTo>
                    <a:pt x="1878583" y="0"/>
                  </a:lnTo>
                  <a:lnTo>
                    <a:pt x="1924916" y="6221"/>
                  </a:lnTo>
                  <a:lnTo>
                    <a:pt x="1966543" y="23781"/>
                  </a:lnTo>
                  <a:lnTo>
                    <a:pt x="2001805" y="51022"/>
                  </a:lnTo>
                  <a:lnTo>
                    <a:pt x="2029046" y="86284"/>
                  </a:lnTo>
                  <a:lnTo>
                    <a:pt x="2046606" y="127911"/>
                  </a:lnTo>
                  <a:lnTo>
                    <a:pt x="2052827" y="174244"/>
                  </a:lnTo>
                  <a:lnTo>
                    <a:pt x="2052827" y="871220"/>
                  </a:lnTo>
                  <a:lnTo>
                    <a:pt x="2046606" y="917552"/>
                  </a:lnTo>
                  <a:lnTo>
                    <a:pt x="2029046" y="959179"/>
                  </a:lnTo>
                  <a:lnTo>
                    <a:pt x="2001805" y="994441"/>
                  </a:lnTo>
                  <a:lnTo>
                    <a:pt x="1966543" y="1021682"/>
                  </a:lnTo>
                  <a:lnTo>
                    <a:pt x="1924916" y="1039242"/>
                  </a:lnTo>
                  <a:lnTo>
                    <a:pt x="1878583" y="1045464"/>
                  </a:lnTo>
                  <a:lnTo>
                    <a:pt x="174243" y="1045464"/>
                  </a:lnTo>
                  <a:lnTo>
                    <a:pt x="127911" y="1039242"/>
                  </a:lnTo>
                  <a:lnTo>
                    <a:pt x="86284" y="1021682"/>
                  </a:lnTo>
                  <a:lnTo>
                    <a:pt x="51022" y="994441"/>
                  </a:lnTo>
                  <a:lnTo>
                    <a:pt x="23781" y="959179"/>
                  </a:lnTo>
                  <a:lnTo>
                    <a:pt x="6221" y="917552"/>
                  </a:lnTo>
                  <a:lnTo>
                    <a:pt x="0" y="871220"/>
                  </a:lnTo>
                  <a:lnTo>
                    <a:pt x="0" y="17424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65092" y="3139427"/>
              <a:ext cx="1402841" cy="4945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74008" y="3378695"/>
              <a:ext cx="1986534" cy="4945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05072" y="3617963"/>
              <a:ext cx="1722881" cy="49455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55948" y="3857231"/>
              <a:ext cx="1352550" cy="49455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001515" y="3186176"/>
            <a:ext cx="1645920" cy="10179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ts val="1880"/>
              </a:lnSpc>
              <a:spcBef>
                <a:spcPts val="395"/>
              </a:spcBef>
            </a:pPr>
            <a:r>
              <a:rPr sz="1800" b="1" spc="-5" dirty="0">
                <a:latin typeface="Trebuchet MS"/>
                <a:cs typeface="Trebuchet MS"/>
              </a:rPr>
              <a:t>Завдання 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марк</a:t>
            </a:r>
            <a:r>
              <a:rPr sz="1800" b="1" spc="5" dirty="0">
                <a:latin typeface="Trebuchet MS"/>
                <a:cs typeface="Trebuchet MS"/>
              </a:rPr>
              <a:t>е</a:t>
            </a:r>
            <a:r>
              <a:rPr sz="1800" b="1" dirty="0">
                <a:latin typeface="Trebuchet MS"/>
                <a:cs typeface="Trebuchet MS"/>
              </a:rPr>
              <a:t>тин</a:t>
            </a:r>
            <a:r>
              <a:rPr sz="1800" b="1" spc="-10" dirty="0">
                <a:latin typeface="Trebuchet MS"/>
                <a:cs typeface="Trebuchet MS"/>
              </a:rPr>
              <a:t>го</a:t>
            </a:r>
            <a:r>
              <a:rPr sz="1800" b="1" dirty="0">
                <a:latin typeface="Trebuchet MS"/>
                <a:cs typeface="Trebuchet MS"/>
              </a:rPr>
              <a:t>вої  </a:t>
            </a:r>
            <a:r>
              <a:rPr sz="1800" b="1" spc="-5" dirty="0">
                <a:latin typeface="Trebuchet MS"/>
                <a:cs typeface="Trebuchet MS"/>
              </a:rPr>
              <a:t>діяльності </a:t>
            </a:r>
            <a:r>
              <a:rPr sz="1800" b="1" dirty="0">
                <a:latin typeface="Trebuchet MS"/>
                <a:cs typeface="Trebuchet MS"/>
              </a:rPr>
              <a:t>в </a:t>
            </a:r>
            <a:r>
              <a:rPr sz="1800" b="1" spc="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медицині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4167" y="489216"/>
              <a:ext cx="6585966" cy="346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9755" y="157226"/>
              <a:ext cx="6575933" cy="4315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8148" y="1037856"/>
              <a:ext cx="3856482" cy="3375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3735" y="716152"/>
              <a:ext cx="3846575" cy="4212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8352" y="3086100"/>
              <a:ext cx="2128266" cy="184175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89272" y="3781805"/>
            <a:ext cx="110998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88595">
              <a:lnSpc>
                <a:spcPts val="1510"/>
              </a:lnSpc>
              <a:spcBef>
                <a:spcPts val="29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Функції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мар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тин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г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53028" y="1415796"/>
            <a:ext cx="2061845" cy="1510030"/>
            <a:chOff x="3653028" y="1415796"/>
            <a:chExt cx="2061845" cy="151003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07280" y="2206726"/>
              <a:ext cx="806970" cy="6957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53028" y="1415796"/>
              <a:ext cx="1986533" cy="150952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981703" y="2034667"/>
            <a:ext cx="1333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Цінова</a:t>
            </a:r>
            <a:r>
              <a:rPr sz="1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політика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69052" y="2340864"/>
            <a:ext cx="1746250" cy="1852930"/>
            <a:chOff x="5369052" y="2340864"/>
            <a:chExt cx="1746250" cy="185293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43016" y="3497580"/>
              <a:ext cx="806958" cy="69570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9052" y="2340864"/>
              <a:ext cx="1745742" cy="151104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858383" y="2774950"/>
            <a:ext cx="77279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107950" algn="just">
              <a:lnSpc>
                <a:spcPts val="1460"/>
              </a:lnSpc>
              <a:spcBef>
                <a:spcPts val="33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Аналіз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потреб </a:t>
            </a: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па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ціє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тів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193791" y="4162044"/>
            <a:ext cx="1921510" cy="1510030"/>
            <a:chOff x="5193791" y="4162044"/>
            <a:chExt cx="1921510" cy="1510030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3791" y="4954524"/>
              <a:ext cx="805434" cy="6957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69051" y="4162044"/>
              <a:ext cx="1745742" cy="150952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709030" y="4502658"/>
            <a:ext cx="1071880" cy="7975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ctr">
              <a:lnSpc>
                <a:spcPts val="1460"/>
              </a:lnSpc>
              <a:spcBef>
                <a:spcPts val="33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Планування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асортименту  мед.послуг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продукції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582923" y="5088635"/>
            <a:ext cx="1936750" cy="1510030"/>
            <a:chOff x="3582923" y="5088635"/>
            <a:chExt cx="1936750" cy="151003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2923" y="5105399"/>
              <a:ext cx="805446" cy="6957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3423" y="5088635"/>
              <a:ext cx="1745742" cy="150952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123690" y="5336540"/>
            <a:ext cx="1050290" cy="9836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-2540" algn="ctr">
              <a:lnSpc>
                <a:spcPct val="87200"/>
              </a:lnSpc>
              <a:spcBef>
                <a:spcPts val="32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Забезпе-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чення соц.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відпові-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дальності</a:t>
            </a:r>
            <a:r>
              <a:rPr sz="1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sz="1400" spc="-4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захисту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70176" y="3816070"/>
            <a:ext cx="1746250" cy="1857375"/>
            <a:chOff x="2170176" y="3816070"/>
            <a:chExt cx="1746250" cy="1857375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1948" y="3816070"/>
              <a:ext cx="806970" cy="6957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70176" y="4162043"/>
              <a:ext cx="1745742" cy="151104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684779" y="4782439"/>
            <a:ext cx="7188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Реклама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70176" y="2339339"/>
            <a:ext cx="1745742" cy="151104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500376" y="2865882"/>
            <a:ext cx="1088390" cy="42545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215900">
              <a:lnSpc>
                <a:spcPts val="1460"/>
              </a:lnSpc>
              <a:spcBef>
                <a:spcPts val="335"/>
              </a:spcBef>
            </a:pP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Ринкові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д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ослі</a:t>
            </a: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же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400" spc="-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1511" y="624852"/>
              <a:ext cx="6945630" cy="5295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3035" y="103631"/>
              <a:ext cx="6941058" cy="8999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136" y="1112532"/>
              <a:ext cx="8303514" cy="5295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659" y="591312"/>
              <a:ext cx="8298942" cy="89992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7730" marR="5080" indent="148463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Причини стримування розвитку </a:t>
            </a:r>
            <a:r>
              <a:rPr sz="3200" spc="-950" dirty="0"/>
              <a:t> </a:t>
            </a:r>
            <a:r>
              <a:rPr sz="3200" spc="-5" dirty="0"/>
              <a:t>маркетингу</a:t>
            </a:r>
            <a:r>
              <a:rPr sz="3200" dirty="0"/>
              <a:t> в</a:t>
            </a:r>
            <a:r>
              <a:rPr sz="3200" spc="-5" dirty="0"/>
              <a:t> </a:t>
            </a:r>
            <a:r>
              <a:rPr sz="3200" dirty="0"/>
              <a:t>охороні</a:t>
            </a:r>
            <a:r>
              <a:rPr sz="3200" spc="-10" dirty="0"/>
              <a:t> </a:t>
            </a:r>
            <a:r>
              <a:rPr sz="3200" spc="-5" dirty="0"/>
              <a:t>здоров'я</a:t>
            </a:r>
            <a:r>
              <a:rPr sz="3200" spc="-10" dirty="0"/>
              <a:t> </a:t>
            </a:r>
            <a:r>
              <a:rPr sz="3200" spc="-5" dirty="0"/>
              <a:t>України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246888" y="1747139"/>
            <a:ext cx="8651875" cy="4993005"/>
            <a:chOff x="246888" y="1747139"/>
            <a:chExt cx="8651875" cy="4993005"/>
          </a:xfrm>
        </p:grpSpPr>
        <p:sp>
          <p:nvSpPr>
            <p:cNvPr id="9" name="object 9"/>
            <p:cNvSpPr/>
            <p:nvPr/>
          </p:nvSpPr>
          <p:spPr>
            <a:xfrm>
              <a:off x="259892" y="1754759"/>
              <a:ext cx="1046480" cy="4977765"/>
            </a:xfrm>
            <a:custGeom>
              <a:avLst/>
              <a:gdLst/>
              <a:ahLst/>
              <a:cxnLst/>
              <a:rect l="l" t="t" r="r" b="b"/>
              <a:pathLst>
                <a:path w="1046480" h="4977765">
                  <a:moveTo>
                    <a:pt x="15278" y="0"/>
                  </a:moveTo>
                  <a:lnTo>
                    <a:pt x="49355" y="34539"/>
                  </a:lnTo>
                  <a:lnTo>
                    <a:pt x="82860" y="69429"/>
                  </a:lnTo>
                  <a:lnTo>
                    <a:pt x="115792" y="104663"/>
                  </a:lnTo>
                  <a:lnTo>
                    <a:pt x="148152" y="140235"/>
                  </a:lnTo>
                  <a:lnTo>
                    <a:pt x="179938" y="176139"/>
                  </a:lnTo>
                  <a:lnTo>
                    <a:pt x="211152" y="212370"/>
                  </a:lnTo>
                  <a:lnTo>
                    <a:pt x="241793" y="248920"/>
                  </a:lnTo>
                  <a:lnTo>
                    <a:pt x="271862" y="285785"/>
                  </a:lnTo>
                  <a:lnTo>
                    <a:pt x="301358" y="322959"/>
                  </a:lnTo>
                  <a:lnTo>
                    <a:pt x="330281" y="360434"/>
                  </a:lnTo>
                  <a:lnTo>
                    <a:pt x="358631" y="398207"/>
                  </a:lnTo>
                  <a:lnTo>
                    <a:pt x="386409" y="436270"/>
                  </a:lnTo>
                  <a:lnTo>
                    <a:pt x="413613" y="474618"/>
                  </a:lnTo>
                  <a:lnTo>
                    <a:pt x="440245" y="513244"/>
                  </a:lnTo>
                  <a:lnTo>
                    <a:pt x="466305" y="552143"/>
                  </a:lnTo>
                  <a:lnTo>
                    <a:pt x="491791" y="591310"/>
                  </a:lnTo>
                  <a:lnTo>
                    <a:pt x="516705" y="630737"/>
                  </a:lnTo>
                  <a:lnTo>
                    <a:pt x="541046" y="670419"/>
                  </a:lnTo>
                  <a:lnTo>
                    <a:pt x="564815" y="710350"/>
                  </a:lnTo>
                  <a:lnTo>
                    <a:pt x="588011" y="750525"/>
                  </a:lnTo>
                  <a:lnTo>
                    <a:pt x="610634" y="790936"/>
                  </a:lnTo>
                  <a:lnTo>
                    <a:pt x="632684" y="831579"/>
                  </a:lnTo>
                  <a:lnTo>
                    <a:pt x="654161" y="872448"/>
                  </a:lnTo>
                  <a:lnTo>
                    <a:pt x="675066" y="913536"/>
                  </a:lnTo>
                  <a:lnTo>
                    <a:pt x="695398" y="954837"/>
                  </a:lnTo>
                  <a:lnTo>
                    <a:pt x="715157" y="996346"/>
                  </a:lnTo>
                  <a:lnTo>
                    <a:pt x="734344" y="1038057"/>
                  </a:lnTo>
                  <a:lnTo>
                    <a:pt x="752958" y="1079963"/>
                  </a:lnTo>
                  <a:lnTo>
                    <a:pt x="770999" y="1122059"/>
                  </a:lnTo>
                  <a:lnTo>
                    <a:pt x="788467" y="1164339"/>
                  </a:lnTo>
                  <a:lnTo>
                    <a:pt x="805363" y="1206797"/>
                  </a:lnTo>
                  <a:lnTo>
                    <a:pt x="821686" y="1249427"/>
                  </a:lnTo>
                  <a:lnTo>
                    <a:pt x="837436" y="1292223"/>
                  </a:lnTo>
                  <a:lnTo>
                    <a:pt x="852613" y="1335179"/>
                  </a:lnTo>
                  <a:lnTo>
                    <a:pt x="867218" y="1378289"/>
                  </a:lnTo>
                  <a:lnTo>
                    <a:pt x="881250" y="1421548"/>
                  </a:lnTo>
                  <a:lnTo>
                    <a:pt x="894709" y="1464949"/>
                  </a:lnTo>
                  <a:lnTo>
                    <a:pt x="907596" y="1508486"/>
                  </a:lnTo>
                  <a:lnTo>
                    <a:pt x="919909" y="1552154"/>
                  </a:lnTo>
                  <a:lnTo>
                    <a:pt x="931650" y="1595946"/>
                  </a:lnTo>
                  <a:lnTo>
                    <a:pt x="942819" y="1639857"/>
                  </a:lnTo>
                  <a:lnTo>
                    <a:pt x="953414" y="1683881"/>
                  </a:lnTo>
                  <a:lnTo>
                    <a:pt x="963437" y="1728011"/>
                  </a:lnTo>
                  <a:lnTo>
                    <a:pt x="972887" y="1772243"/>
                  </a:lnTo>
                  <a:lnTo>
                    <a:pt x="981764" y="1816569"/>
                  </a:lnTo>
                  <a:lnTo>
                    <a:pt x="990069" y="1860984"/>
                  </a:lnTo>
                  <a:lnTo>
                    <a:pt x="997801" y="1905482"/>
                  </a:lnTo>
                  <a:lnTo>
                    <a:pt x="1004960" y="1950057"/>
                  </a:lnTo>
                  <a:lnTo>
                    <a:pt x="1011547" y="1994704"/>
                  </a:lnTo>
                  <a:lnTo>
                    <a:pt x="1017560" y="2039415"/>
                  </a:lnTo>
                  <a:lnTo>
                    <a:pt x="1023001" y="2084186"/>
                  </a:lnTo>
                  <a:lnTo>
                    <a:pt x="1027869" y="2129011"/>
                  </a:lnTo>
                  <a:lnTo>
                    <a:pt x="1032165" y="2173882"/>
                  </a:lnTo>
                  <a:lnTo>
                    <a:pt x="1035888" y="2218796"/>
                  </a:lnTo>
                  <a:lnTo>
                    <a:pt x="1039038" y="2263744"/>
                  </a:lnTo>
                  <a:lnTo>
                    <a:pt x="1041615" y="2308723"/>
                  </a:lnTo>
                  <a:lnTo>
                    <a:pt x="1043620" y="2353725"/>
                  </a:lnTo>
                  <a:lnTo>
                    <a:pt x="1045051" y="2398745"/>
                  </a:lnTo>
                  <a:lnTo>
                    <a:pt x="1045911" y="2443777"/>
                  </a:lnTo>
                  <a:lnTo>
                    <a:pt x="1046197" y="2488815"/>
                  </a:lnTo>
                  <a:lnTo>
                    <a:pt x="1045911" y="2533853"/>
                  </a:lnTo>
                  <a:lnTo>
                    <a:pt x="1045051" y="2578884"/>
                  </a:lnTo>
                  <a:lnTo>
                    <a:pt x="1043620" y="2623904"/>
                  </a:lnTo>
                  <a:lnTo>
                    <a:pt x="1041615" y="2668907"/>
                  </a:lnTo>
                  <a:lnTo>
                    <a:pt x="1039038" y="2713885"/>
                  </a:lnTo>
                  <a:lnTo>
                    <a:pt x="1035888" y="2758834"/>
                  </a:lnTo>
                  <a:lnTo>
                    <a:pt x="1032165" y="2803747"/>
                  </a:lnTo>
                  <a:lnTo>
                    <a:pt x="1027869" y="2848619"/>
                  </a:lnTo>
                  <a:lnTo>
                    <a:pt x="1023001" y="2893443"/>
                  </a:lnTo>
                  <a:lnTo>
                    <a:pt x="1017560" y="2938214"/>
                  </a:lnTo>
                  <a:lnTo>
                    <a:pt x="1011547" y="2982925"/>
                  </a:lnTo>
                  <a:lnTo>
                    <a:pt x="1004960" y="3027572"/>
                  </a:lnTo>
                  <a:lnTo>
                    <a:pt x="997801" y="3072147"/>
                  </a:lnTo>
                  <a:lnTo>
                    <a:pt x="990069" y="3116645"/>
                  </a:lnTo>
                  <a:lnTo>
                    <a:pt x="981764" y="3161060"/>
                  </a:lnTo>
                  <a:lnTo>
                    <a:pt x="972887" y="3205386"/>
                  </a:lnTo>
                  <a:lnTo>
                    <a:pt x="963437" y="3249617"/>
                  </a:lnTo>
                  <a:lnTo>
                    <a:pt x="953414" y="3293747"/>
                  </a:lnTo>
                  <a:lnTo>
                    <a:pt x="942819" y="3337770"/>
                  </a:lnTo>
                  <a:lnTo>
                    <a:pt x="931650" y="3381681"/>
                  </a:lnTo>
                  <a:lnTo>
                    <a:pt x="919909" y="3425473"/>
                  </a:lnTo>
                  <a:lnTo>
                    <a:pt x="907596" y="3469141"/>
                  </a:lnTo>
                  <a:lnTo>
                    <a:pt x="894709" y="3512678"/>
                  </a:lnTo>
                  <a:lnTo>
                    <a:pt x="881250" y="3556078"/>
                  </a:lnTo>
                  <a:lnTo>
                    <a:pt x="867218" y="3599337"/>
                  </a:lnTo>
                  <a:lnTo>
                    <a:pt x="852613" y="3642447"/>
                  </a:lnTo>
                  <a:lnTo>
                    <a:pt x="837436" y="3685402"/>
                  </a:lnTo>
                  <a:lnTo>
                    <a:pt x="821686" y="3728198"/>
                  </a:lnTo>
                  <a:lnTo>
                    <a:pt x="805363" y="3770828"/>
                  </a:lnTo>
                  <a:lnTo>
                    <a:pt x="788467" y="3813285"/>
                  </a:lnTo>
                  <a:lnTo>
                    <a:pt x="770999" y="3855565"/>
                  </a:lnTo>
                  <a:lnTo>
                    <a:pt x="752958" y="3897661"/>
                  </a:lnTo>
                  <a:lnTo>
                    <a:pt x="734344" y="3939566"/>
                  </a:lnTo>
                  <a:lnTo>
                    <a:pt x="715157" y="3981277"/>
                  </a:lnTo>
                  <a:lnTo>
                    <a:pt x="695398" y="4022785"/>
                  </a:lnTo>
                  <a:lnTo>
                    <a:pt x="675066" y="4064086"/>
                  </a:lnTo>
                  <a:lnTo>
                    <a:pt x="654161" y="4105174"/>
                  </a:lnTo>
                  <a:lnTo>
                    <a:pt x="632684" y="4146041"/>
                  </a:lnTo>
                  <a:lnTo>
                    <a:pt x="610634" y="4186684"/>
                  </a:lnTo>
                  <a:lnTo>
                    <a:pt x="588011" y="4227095"/>
                  </a:lnTo>
                  <a:lnTo>
                    <a:pt x="564815" y="4267269"/>
                  </a:lnTo>
                  <a:lnTo>
                    <a:pt x="541046" y="4307200"/>
                  </a:lnTo>
                  <a:lnTo>
                    <a:pt x="516705" y="4346882"/>
                  </a:lnTo>
                  <a:lnTo>
                    <a:pt x="491791" y="4386308"/>
                  </a:lnTo>
                  <a:lnTo>
                    <a:pt x="466305" y="4425474"/>
                  </a:lnTo>
                  <a:lnTo>
                    <a:pt x="440245" y="4464373"/>
                  </a:lnTo>
                  <a:lnTo>
                    <a:pt x="413613" y="4502999"/>
                  </a:lnTo>
                  <a:lnTo>
                    <a:pt x="386409" y="4541346"/>
                  </a:lnTo>
                  <a:lnTo>
                    <a:pt x="358631" y="4579408"/>
                  </a:lnTo>
                  <a:lnTo>
                    <a:pt x="330281" y="4617180"/>
                  </a:lnTo>
                  <a:lnTo>
                    <a:pt x="301358" y="4654655"/>
                  </a:lnTo>
                  <a:lnTo>
                    <a:pt x="271862" y="4691828"/>
                  </a:lnTo>
                  <a:lnTo>
                    <a:pt x="241793" y="4728692"/>
                  </a:lnTo>
                  <a:lnTo>
                    <a:pt x="211152" y="4765242"/>
                  </a:lnTo>
                  <a:lnTo>
                    <a:pt x="179938" y="4801472"/>
                  </a:lnTo>
                  <a:lnTo>
                    <a:pt x="148152" y="4837375"/>
                  </a:lnTo>
                  <a:lnTo>
                    <a:pt x="115792" y="4872947"/>
                  </a:lnTo>
                  <a:lnTo>
                    <a:pt x="82860" y="4908180"/>
                  </a:lnTo>
                  <a:lnTo>
                    <a:pt x="49355" y="4943069"/>
                  </a:lnTo>
                  <a:lnTo>
                    <a:pt x="15278" y="4977608"/>
                  </a:lnTo>
                  <a:lnTo>
                    <a:pt x="0" y="4962321"/>
                  </a:lnTo>
                  <a:lnTo>
                    <a:pt x="33867" y="4927994"/>
                  </a:lnTo>
                  <a:lnTo>
                    <a:pt x="67166" y="4893319"/>
                  </a:lnTo>
                  <a:lnTo>
                    <a:pt x="99895" y="4858302"/>
                  </a:lnTo>
                  <a:lnTo>
                    <a:pt x="132055" y="4822949"/>
                  </a:lnTo>
                  <a:lnTo>
                    <a:pt x="163645" y="4787265"/>
                  </a:lnTo>
                  <a:lnTo>
                    <a:pt x="194667" y="4751258"/>
                  </a:lnTo>
                  <a:lnTo>
                    <a:pt x="225119" y="4714932"/>
                  </a:lnTo>
                  <a:lnTo>
                    <a:pt x="255003" y="4678294"/>
                  </a:lnTo>
                  <a:lnTo>
                    <a:pt x="284317" y="4641350"/>
                  </a:lnTo>
                  <a:lnTo>
                    <a:pt x="313061" y="4604104"/>
                  </a:lnTo>
                  <a:lnTo>
                    <a:pt x="341237" y="4566564"/>
                  </a:lnTo>
                  <a:lnTo>
                    <a:pt x="368843" y="4528736"/>
                  </a:lnTo>
                  <a:lnTo>
                    <a:pt x="395880" y="4490624"/>
                  </a:lnTo>
                  <a:lnTo>
                    <a:pt x="422348" y="4452235"/>
                  </a:lnTo>
                  <a:lnTo>
                    <a:pt x="448247" y="4413575"/>
                  </a:lnTo>
                  <a:lnTo>
                    <a:pt x="473577" y="4374650"/>
                  </a:lnTo>
                  <a:lnTo>
                    <a:pt x="498337" y="4335466"/>
                  </a:lnTo>
                  <a:lnTo>
                    <a:pt x="522528" y="4296028"/>
                  </a:lnTo>
                  <a:lnTo>
                    <a:pt x="546150" y="4256342"/>
                  </a:lnTo>
                  <a:lnTo>
                    <a:pt x="569203" y="4216415"/>
                  </a:lnTo>
                  <a:lnTo>
                    <a:pt x="591686" y="4176252"/>
                  </a:lnTo>
                  <a:lnTo>
                    <a:pt x="613601" y="4135859"/>
                  </a:lnTo>
                  <a:lnTo>
                    <a:pt x="634946" y="4095242"/>
                  </a:lnTo>
                  <a:lnTo>
                    <a:pt x="655722" y="4054407"/>
                  </a:lnTo>
                  <a:lnTo>
                    <a:pt x="675929" y="4013360"/>
                  </a:lnTo>
                  <a:lnTo>
                    <a:pt x="695566" y="3972106"/>
                  </a:lnTo>
                  <a:lnTo>
                    <a:pt x="714634" y="3930652"/>
                  </a:lnTo>
                  <a:lnTo>
                    <a:pt x="733134" y="3889004"/>
                  </a:lnTo>
                  <a:lnTo>
                    <a:pt x="751063" y="3847167"/>
                  </a:lnTo>
                  <a:lnTo>
                    <a:pt x="768424" y="3805147"/>
                  </a:lnTo>
                  <a:lnTo>
                    <a:pt x="785216" y="3762951"/>
                  </a:lnTo>
                  <a:lnTo>
                    <a:pt x="801438" y="3720583"/>
                  </a:lnTo>
                  <a:lnTo>
                    <a:pt x="817091" y="3678051"/>
                  </a:lnTo>
                  <a:lnTo>
                    <a:pt x="832175" y="3635359"/>
                  </a:lnTo>
                  <a:lnTo>
                    <a:pt x="846690" y="3592514"/>
                  </a:lnTo>
                  <a:lnTo>
                    <a:pt x="860635" y="3549522"/>
                  </a:lnTo>
                  <a:lnTo>
                    <a:pt x="874011" y="3506388"/>
                  </a:lnTo>
                  <a:lnTo>
                    <a:pt x="886818" y="3463118"/>
                  </a:lnTo>
                  <a:lnTo>
                    <a:pt x="899056" y="3419719"/>
                  </a:lnTo>
                  <a:lnTo>
                    <a:pt x="910725" y="3376197"/>
                  </a:lnTo>
                  <a:lnTo>
                    <a:pt x="921824" y="3332556"/>
                  </a:lnTo>
                  <a:lnTo>
                    <a:pt x="932355" y="3288803"/>
                  </a:lnTo>
                  <a:lnTo>
                    <a:pt x="942316" y="3244945"/>
                  </a:lnTo>
                  <a:lnTo>
                    <a:pt x="951708" y="3200986"/>
                  </a:lnTo>
                  <a:lnTo>
                    <a:pt x="960530" y="3156932"/>
                  </a:lnTo>
                  <a:lnTo>
                    <a:pt x="968784" y="3112791"/>
                  </a:lnTo>
                  <a:lnTo>
                    <a:pt x="976468" y="3068566"/>
                  </a:lnTo>
                  <a:lnTo>
                    <a:pt x="983583" y="3024266"/>
                  </a:lnTo>
                  <a:lnTo>
                    <a:pt x="990129" y="2979894"/>
                  </a:lnTo>
                  <a:lnTo>
                    <a:pt x="996105" y="2935458"/>
                  </a:lnTo>
                  <a:lnTo>
                    <a:pt x="1001513" y="2890962"/>
                  </a:lnTo>
                  <a:lnTo>
                    <a:pt x="1006351" y="2846414"/>
                  </a:lnTo>
                  <a:lnTo>
                    <a:pt x="1010620" y="2801818"/>
                  </a:lnTo>
                  <a:lnTo>
                    <a:pt x="1014320" y="2757182"/>
                  </a:lnTo>
                  <a:lnTo>
                    <a:pt x="1017451" y="2712510"/>
                  </a:lnTo>
                  <a:lnTo>
                    <a:pt x="1020012" y="2667808"/>
                  </a:lnTo>
                  <a:lnTo>
                    <a:pt x="1022004" y="2623083"/>
                  </a:lnTo>
                  <a:lnTo>
                    <a:pt x="1023427" y="2578340"/>
                  </a:lnTo>
                  <a:lnTo>
                    <a:pt x="1024281" y="2533585"/>
                  </a:lnTo>
                  <a:lnTo>
                    <a:pt x="1024566" y="2488825"/>
                  </a:lnTo>
                  <a:lnTo>
                    <a:pt x="1024281" y="2444064"/>
                  </a:lnTo>
                  <a:lnTo>
                    <a:pt x="1023427" y="2399310"/>
                  </a:lnTo>
                  <a:lnTo>
                    <a:pt x="1022004" y="2354567"/>
                  </a:lnTo>
                  <a:lnTo>
                    <a:pt x="1020012" y="2309842"/>
                  </a:lnTo>
                  <a:lnTo>
                    <a:pt x="1017451" y="2265140"/>
                  </a:lnTo>
                  <a:lnTo>
                    <a:pt x="1014320" y="2220468"/>
                  </a:lnTo>
                  <a:lnTo>
                    <a:pt x="1010620" y="2175832"/>
                  </a:lnTo>
                  <a:lnTo>
                    <a:pt x="1006351" y="2131236"/>
                  </a:lnTo>
                  <a:lnTo>
                    <a:pt x="1001513" y="2086688"/>
                  </a:lnTo>
                  <a:lnTo>
                    <a:pt x="996105" y="2042193"/>
                  </a:lnTo>
                  <a:lnTo>
                    <a:pt x="990129" y="1997757"/>
                  </a:lnTo>
                  <a:lnTo>
                    <a:pt x="983583" y="1953386"/>
                  </a:lnTo>
                  <a:lnTo>
                    <a:pt x="976468" y="1909085"/>
                  </a:lnTo>
                  <a:lnTo>
                    <a:pt x="968784" y="1864861"/>
                  </a:lnTo>
                  <a:lnTo>
                    <a:pt x="960530" y="1820720"/>
                  </a:lnTo>
                  <a:lnTo>
                    <a:pt x="951708" y="1776667"/>
                  </a:lnTo>
                  <a:lnTo>
                    <a:pt x="942316" y="1732708"/>
                  </a:lnTo>
                  <a:lnTo>
                    <a:pt x="932355" y="1688850"/>
                  </a:lnTo>
                  <a:lnTo>
                    <a:pt x="921824" y="1645098"/>
                  </a:lnTo>
                  <a:lnTo>
                    <a:pt x="910725" y="1601457"/>
                  </a:lnTo>
                  <a:lnTo>
                    <a:pt x="899056" y="1557935"/>
                  </a:lnTo>
                  <a:lnTo>
                    <a:pt x="886818" y="1514536"/>
                  </a:lnTo>
                  <a:lnTo>
                    <a:pt x="874011" y="1471267"/>
                  </a:lnTo>
                  <a:lnTo>
                    <a:pt x="860635" y="1428134"/>
                  </a:lnTo>
                  <a:lnTo>
                    <a:pt x="846690" y="1385142"/>
                  </a:lnTo>
                  <a:lnTo>
                    <a:pt x="832175" y="1342298"/>
                  </a:lnTo>
                  <a:lnTo>
                    <a:pt x="817091" y="1299607"/>
                  </a:lnTo>
                  <a:lnTo>
                    <a:pt x="801438" y="1257075"/>
                  </a:lnTo>
                  <a:lnTo>
                    <a:pt x="785216" y="1214708"/>
                  </a:lnTo>
                  <a:lnTo>
                    <a:pt x="768424" y="1172512"/>
                  </a:lnTo>
                  <a:lnTo>
                    <a:pt x="751063" y="1130493"/>
                  </a:lnTo>
                  <a:lnTo>
                    <a:pt x="733134" y="1088656"/>
                  </a:lnTo>
                  <a:lnTo>
                    <a:pt x="714634" y="1047009"/>
                  </a:lnTo>
                  <a:lnTo>
                    <a:pt x="695566" y="1005556"/>
                  </a:lnTo>
                  <a:lnTo>
                    <a:pt x="675929" y="964303"/>
                  </a:lnTo>
                  <a:lnTo>
                    <a:pt x="655722" y="923256"/>
                  </a:lnTo>
                  <a:lnTo>
                    <a:pt x="634946" y="882422"/>
                  </a:lnTo>
                  <a:lnTo>
                    <a:pt x="613601" y="841806"/>
                  </a:lnTo>
                  <a:lnTo>
                    <a:pt x="591686" y="801414"/>
                  </a:lnTo>
                  <a:lnTo>
                    <a:pt x="569203" y="761252"/>
                  </a:lnTo>
                  <a:lnTo>
                    <a:pt x="546150" y="721325"/>
                  </a:lnTo>
                  <a:lnTo>
                    <a:pt x="522528" y="681641"/>
                  </a:lnTo>
                  <a:lnTo>
                    <a:pt x="498337" y="642204"/>
                  </a:lnTo>
                  <a:lnTo>
                    <a:pt x="473577" y="603020"/>
                  </a:lnTo>
                  <a:lnTo>
                    <a:pt x="448247" y="564096"/>
                  </a:lnTo>
                  <a:lnTo>
                    <a:pt x="422348" y="525437"/>
                  </a:lnTo>
                  <a:lnTo>
                    <a:pt x="395880" y="487049"/>
                  </a:lnTo>
                  <a:lnTo>
                    <a:pt x="368843" y="448938"/>
                  </a:lnTo>
                  <a:lnTo>
                    <a:pt x="341237" y="411111"/>
                  </a:lnTo>
                  <a:lnTo>
                    <a:pt x="313061" y="373572"/>
                  </a:lnTo>
                  <a:lnTo>
                    <a:pt x="284317" y="336328"/>
                  </a:lnTo>
                  <a:lnTo>
                    <a:pt x="255003" y="299384"/>
                  </a:lnTo>
                  <a:lnTo>
                    <a:pt x="225119" y="262747"/>
                  </a:lnTo>
                  <a:lnTo>
                    <a:pt x="194667" y="226423"/>
                  </a:lnTo>
                  <a:lnTo>
                    <a:pt x="163645" y="190416"/>
                  </a:lnTo>
                  <a:lnTo>
                    <a:pt x="132055" y="154734"/>
                  </a:lnTo>
                  <a:lnTo>
                    <a:pt x="99895" y="119383"/>
                  </a:lnTo>
                  <a:lnTo>
                    <a:pt x="67166" y="84367"/>
                  </a:lnTo>
                  <a:lnTo>
                    <a:pt x="33867" y="49693"/>
                  </a:lnTo>
                  <a:lnTo>
                    <a:pt x="0" y="15366"/>
                  </a:lnTo>
                  <a:lnTo>
                    <a:pt x="15278" y="0"/>
                  </a:lnTo>
                  <a:close/>
                </a:path>
              </a:pathLst>
            </a:custGeom>
            <a:ln w="15240">
              <a:solidFill>
                <a:srgbClr val="3B51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8931" y="1903476"/>
              <a:ext cx="8292465" cy="551815"/>
            </a:xfrm>
            <a:custGeom>
              <a:avLst/>
              <a:gdLst/>
              <a:ahLst/>
              <a:cxnLst/>
              <a:rect l="l" t="t" r="r" b="b"/>
              <a:pathLst>
                <a:path w="8292465" h="551814">
                  <a:moveTo>
                    <a:pt x="8292083" y="0"/>
                  </a:moveTo>
                  <a:lnTo>
                    <a:pt x="0" y="0"/>
                  </a:lnTo>
                  <a:lnTo>
                    <a:pt x="0" y="551688"/>
                  </a:lnTo>
                  <a:lnTo>
                    <a:pt x="8292083" y="551688"/>
                  </a:lnTo>
                  <a:lnTo>
                    <a:pt x="8292083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8931" y="1903476"/>
              <a:ext cx="8292465" cy="551815"/>
            </a:xfrm>
            <a:custGeom>
              <a:avLst/>
              <a:gdLst/>
              <a:ahLst/>
              <a:cxnLst/>
              <a:rect l="l" t="t" r="r" b="b"/>
              <a:pathLst>
                <a:path w="8292465" h="551814">
                  <a:moveTo>
                    <a:pt x="0" y="551688"/>
                  </a:moveTo>
                  <a:lnTo>
                    <a:pt x="8292083" y="551688"/>
                  </a:lnTo>
                  <a:lnTo>
                    <a:pt x="8292083" y="0"/>
                  </a:lnTo>
                  <a:lnTo>
                    <a:pt x="0" y="0"/>
                  </a:lnTo>
                  <a:lnTo>
                    <a:pt x="0" y="55168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4508" y="1834896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344423" y="0"/>
                  </a:moveTo>
                  <a:lnTo>
                    <a:pt x="297687" y="3143"/>
                  </a:lnTo>
                  <a:lnTo>
                    <a:pt x="252862" y="12301"/>
                  </a:lnTo>
                  <a:lnTo>
                    <a:pt x="210358" y="27062"/>
                  </a:lnTo>
                  <a:lnTo>
                    <a:pt x="170586" y="47018"/>
                  </a:lnTo>
                  <a:lnTo>
                    <a:pt x="133956" y="71757"/>
                  </a:lnTo>
                  <a:lnTo>
                    <a:pt x="100879" y="100869"/>
                  </a:lnTo>
                  <a:lnTo>
                    <a:pt x="71764" y="133945"/>
                  </a:lnTo>
                  <a:lnTo>
                    <a:pt x="47023" y="170575"/>
                  </a:lnTo>
                  <a:lnTo>
                    <a:pt x="27066" y="210347"/>
                  </a:lnTo>
                  <a:lnTo>
                    <a:pt x="12303" y="252853"/>
                  </a:lnTo>
                  <a:lnTo>
                    <a:pt x="3144" y="297682"/>
                  </a:lnTo>
                  <a:lnTo>
                    <a:pt x="0" y="344424"/>
                  </a:lnTo>
                  <a:lnTo>
                    <a:pt x="3144" y="391165"/>
                  </a:lnTo>
                  <a:lnTo>
                    <a:pt x="12303" y="435994"/>
                  </a:lnTo>
                  <a:lnTo>
                    <a:pt x="27066" y="478500"/>
                  </a:lnTo>
                  <a:lnTo>
                    <a:pt x="47023" y="518272"/>
                  </a:lnTo>
                  <a:lnTo>
                    <a:pt x="71764" y="554902"/>
                  </a:lnTo>
                  <a:lnTo>
                    <a:pt x="100879" y="587978"/>
                  </a:lnTo>
                  <a:lnTo>
                    <a:pt x="133956" y="617090"/>
                  </a:lnTo>
                  <a:lnTo>
                    <a:pt x="170586" y="641829"/>
                  </a:lnTo>
                  <a:lnTo>
                    <a:pt x="210358" y="661785"/>
                  </a:lnTo>
                  <a:lnTo>
                    <a:pt x="252862" y="676546"/>
                  </a:lnTo>
                  <a:lnTo>
                    <a:pt x="297687" y="685704"/>
                  </a:lnTo>
                  <a:lnTo>
                    <a:pt x="344423" y="688848"/>
                  </a:lnTo>
                  <a:lnTo>
                    <a:pt x="391160" y="685704"/>
                  </a:lnTo>
                  <a:lnTo>
                    <a:pt x="435985" y="676546"/>
                  </a:lnTo>
                  <a:lnTo>
                    <a:pt x="478489" y="661785"/>
                  </a:lnTo>
                  <a:lnTo>
                    <a:pt x="518261" y="641829"/>
                  </a:lnTo>
                  <a:lnTo>
                    <a:pt x="554891" y="617090"/>
                  </a:lnTo>
                  <a:lnTo>
                    <a:pt x="587968" y="587978"/>
                  </a:lnTo>
                  <a:lnTo>
                    <a:pt x="617083" y="554902"/>
                  </a:lnTo>
                  <a:lnTo>
                    <a:pt x="641824" y="518272"/>
                  </a:lnTo>
                  <a:lnTo>
                    <a:pt x="661781" y="478500"/>
                  </a:lnTo>
                  <a:lnTo>
                    <a:pt x="676544" y="435994"/>
                  </a:lnTo>
                  <a:lnTo>
                    <a:pt x="685703" y="391165"/>
                  </a:lnTo>
                  <a:lnTo>
                    <a:pt x="688848" y="344424"/>
                  </a:lnTo>
                  <a:lnTo>
                    <a:pt x="685703" y="297682"/>
                  </a:lnTo>
                  <a:lnTo>
                    <a:pt x="676544" y="252853"/>
                  </a:lnTo>
                  <a:lnTo>
                    <a:pt x="661781" y="210347"/>
                  </a:lnTo>
                  <a:lnTo>
                    <a:pt x="641824" y="170575"/>
                  </a:lnTo>
                  <a:lnTo>
                    <a:pt x="617083" y="133945"/>
                  </a:lnTo>
                  <a:lnTo>
                    <a:pt x="587968" y="100869"/>
                  </a:lnTo>
                  <a:lnTo>
                    <a:pt x="554891" y="71757"/>
                  </a:lnTo>
                  <a:lnTo>
                    <a:pt x="518261" y="47018"/>
                  </a:lnTo>
                  <a:lnTo>
                    <a:pt x="478489" y="27062"/>
                  </a:lnTo>
                  <a:lnTo>
                    <a:pt x="435985" y="12301"/>
                  </a:lnTo>
                  <a:lnTo>
                    <a:pt x="391160" y="3143"/>
                  </a:lnTo>
                  <a:lnTo>
                    <a:pt x="344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4508" y="1834896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0" y="344424"/>
                  </a:moveTo>
                  <a:lnTo>
                    <a:pt x="3144" y="297682"/>
                  </a:lnTo>
                  <a:lnTo>
                    <a:pt x="12303" y="252853"/>
                  </a:lnTo>
                  <a:lnTo>
                    <a:pt x="27066" y="210347"/>
                  </a:lnTo>
                  <a:lnTo>
                    <a:pt x="47023" y="170575"/>
                  </a:lnTo>
                  <a:lnTo>
                    <a:pt x="71764" y="133945"/>
                  </a:lnTo>
                  <a:lnTo>
                    <a:pt x="100879" y="100869"/>
                  </a:lnTo>
                  <a:lnTo>
                    <a:pt x="133956" y="71757"/>
                  </a:lnTo>
                  <a:lnTo>
                    <a:pt x="170586" y="47018"/>
                  </a:lnTo>
                  <a:lnTo>
                    <a:pt x="210358" y="27062"/>
                  </a:lnTo>
                  <a:lnTo>
                    <a:pt x="252862" y="12301"/>
                  </a:lnTo>
                  <a:lnTo>
                    <a:pt x="297687" y="3143"/>
                  </a:lnTo>
                  <a:lnTo>
                    <a:pt x="344423" y="0"/>
                  </a:lnTo>
                  <a:lnTo>
                    <a:pt x="391160" y="3143"/>
                  </a:lnTo>
                  <a:lnTo>
                    <a:pt x="435985" y="12301"/>
                  </a:lnTo>
                  <a:lnTo>
                    <a:pt x="478489" y="27062"/>
                  </a:lnTo>
                  <a:lnTo>
                    <a:pt x="518261" y="47018"/>
                  </a:lnTo>
                  <a:lnTo>
                    <a:pt x="554891" y="71757"/>
                  </a:lnTo>
                  <a:lnTo>
                    <a:pt x="587968" y="100869"/>
                  </a:lnTo>
                  <a:lnTo>
                    <a:pt x="617083" y="133945"/>
                  </a:lnTo>
                  <a:lnTo>
                    <a:pt x="641824" y="170575"/>
                  </a:lnTo>
                  <a:lnTo>
                    <a:pt x="661781" y="210347"/>
                  </a:lnTo>
                  <a:lnTo>
                    <a:pt x="676544" y="252853"/>
                  </a:lnTo>
                  <a:lnTo>
                    <a:pt x="685703" y="297682"/>
                  </a:lnTo>
                  <a:lnTo>
                    <a:pt x="688848" y="344424"/>
                  </a:lnTo>
                  <a:lnTo>
                    <a:pt x="685703" y="391165"/>
                  </a:lnTo>
                  <a:lnTo>
                    <a:pt x="676544" y="435994"/>
                  </a:lnTo>
                  <a:lnTo>
                    <a:pt x="661781" y="478500"/>
                  </a:lnTo>
                  <a:lnTo>
                    <a:pt x="641824" y="518272"/>
                  </a:lnTo>
                  <a:lnTo>
                    <a:pt x="617083" y="554902"/>
                  </a:lnTo>
                  <a:lnTo>
                    <a:pt x="587968" y="587978"/>
                  </a:lnTo>
                  <a:lnTo>
                    <a:pt x="554891" y="617090"/>
                  </a:lnTo>
                  <a:lnTo>
                    <a:pt x="518261" y="641829"/>
                  </a:lnTo>
                  <a:lnTo>
                    <a:pt x="478489" y="661785"/>
                  </a:lnTo>
                  <a:lnTo>
                    <a:pt x="435985" y="676546"/>
                  </a:lnTo>
                  <a:lnTo>
                    <a:pt x="391160" y="685704"/>
                  </a:lnTo>
                  <a:lnTo>
                    <a:pt x="344423" y="688848"/>
                  </a:lnTo>
                  <a:lnTo>
                    <a:pt x="297687" y="685704"/>
                  </a:lnTo>
                  <a:lnTo>
                    <a:pt x="252862" y="676546"/>
                  </a:lnTo>
                  <a:lnTo>
                    <a:pt x="210358" y="661785"/>
                  </a:lnTo>
                  <a:lnTo>
                    <a:pt x="170586" y="641829"/>
                  </a:lnTo>
                  <a:lnTo>
                    <a:pt x="133956" y="617090"/>
                  </a:lnTo>
                  <a:lnTo>
                    <a:pt x="100879" y="587978"/>
                  </a:lnTo>
                  <a:lnTo>
                    <a:pt x="71764" y="554902"/>
                  </a:lnTo>
                  <a:lnTo>
                    <a:pt x="47023" y="518272"/>
                  </a:lnTo>
                  <a:lnTo>
                    <a:pt x="27066" y="478500"/>
                  </a:lnTo>
                  <a:lnTo>
                    <a:pt x="12303" y="435994"/>
                  </a:lnTo>
                  <a:lnTo>
                    <a:pt x="3144" y="391165"/>
                  </a:lnTo>
                  <a:lnTo>
                    <a:pt x="0" y="344424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1560" y="2729484"/>
              <a:ext cx="7839709" cy="550545"/>
            </a:xfrm>
            <a:custGeom>
              <a:avLst/>
              <a:gdLst/>
              <a:ahLst/>
              <a:cxnLst/>
              <a:rect l="l" t="t" r="r" b="b"/>
              <a:pathLst>
                <a:path w="7839709" h="550545">
                  <a:moveTo>
                    <a:pt x="7839456" y="0"/>
                  </a:moveTo>
                  <a:lnTo>
                    <a:pt x="0" y="0"/>
                  </a:lnTo>
                  <a:lnTo>
                    <a:pt x="0" y="550163"/>
                  </a:lnTo>
                  <a:lnTo>
                    <a:pt x="7839456" y="550163"/>
                  </a:lnTo>
                  <a:lnTo>
                    <a:pt x="783945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51560" y="2729484"/>
              <a:ext cx="7839709" cy="550545"/>
            </a:xfrm>
            <a:custGeom>
              <a:avLst/>
              <a:gdLst/>
              <a:ahLst/>
              <a:cxnLst/>
              <a:rect l="l" t="t" r="r" b="b"/>
              <a:pathLst>
                <a:path w="7839709" h="550545">
                  <a:moveTo>
                    <a:pt x="0" y="550163"/>
                  </a:moveTo>
                  <a:lnTo>
                    <a:pt x="7839456" y="550163"/>
                  </a:lnTo>
                  <a:lnTo>
                    <a:pt x="7839456" y="0"/>
                  </a:lnTo>
                  <a:lnTo>
                    <a:pt x="0" y="0"/>
                  </a:lnTo>
                  <a:lnTo>
                    <a:pt x="0" y="55016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7136" y="2660904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344423" y="0"/>
                  </a:moveTo>
                  <a:lnTo>
                    <a:pt x="297687" y="3143"/>
                  </a:lnTo>
                  <a:lnTo>
                    <a:pt x="252862" y="12301"/>
                  </a:lnTo>
                  <a:lnTo>
                    <a:pt x="210358" y="27062"/>
                  </a:lnTo>
                  <a:lnTo>
                    <a:pt x="170586" y="47018"/>
                  </a:lnTo>
                  <a:lnTo>
                    <a:pt x="133956" y="71757"/>
                  </a:lnTo>
                  <a:lnTo>
                    <a:pt x="100879" y="100869"/>
                  </a:lnTo>
                  <a:lnTo>
                    <a:pt x="71764" y="133945"/>
                  </a:lnTo>
                  <a:lnTo>
                    <a:pt x="47023" y="170575"/>
                  </a:lnTo>
                  <a:lnTo>
                    <a:pt x="27066" y="210347"/>
                  </a:lnTo>
                  <a:lnTo>
                    <a:pt x="12303" y="252853"/>
                  </a:lnTo>
                  <a:lnTo>
                    <a:pt x="3144" y="297682"/>
                  </a:lnTo>
                  <a:lnTo>
                    <a:pt x="0" y="344424"/>
                  </a:lnTo>
                  <a:lnTo>
                    <a:pt x="3144" y="391165"/>
                  </a:lnTo>
                  <a:lnTo>
                    <a:pt x="12303" y="435994"/>
                  </a:lnTo>
                  <a:lnTo>
                    <a:pt x="27066" y="478500"/>
                  </a:lnTo>
                  <a:lnTo>
                    <a:pt x="47023" y="518272"/>
                  </a:lnTo>
                  <a:lnTo>
                    <a:pt x="71764" y="554902"/>
                  </a:lnTo>
                  <a:lnTo>
                    <a:pt x="100879" y="587978"/>
                  </a:lnTo>
                  <a:lnTo>
                    <a:pt x="133956" y="617090"/>
                  </a:lnTo>
                  <a:lnTo>
                    <a:pt x="170586" y="641829"/>
                  </a:lnTo>
                  <a:lnTo>
                    <a:pt x="210358" y="661785"/>
                  </a:lnTo>
                  <a:lnTo>
                    <a:pt x="252862" y="676546"/>
                  </a:lnTo>
                  <a:lnTo>
                    <a:pt x="297687" y="685704"/>
                  </a:lnTo>
                  <a:lnTo>
                    <a:pt x="344423" y="688848"/>
                  </a:lnTo>
                  <a:lnTo>
                    <a:pt x="391160" y="685704"/>
                  </a:lnTo>
                  <a:lnTo>
                    <a:pt x="435985" y="676546"/>
                  </a:lnTo>
                  <a:lnTo>
                    <a:pt x="478489" y="661785"/>
                  </a:lnTo>
                  <a:lnTo>
                    <a:pt x="518261" y="641829"/>
                  </a:lnTo>
                  <a:lnTo>
                    <a:pt x="554891" y="617090"/>
                  </a:lnTo>
                  <a:lnTo>
                    <a:pt x="587968" y="587978"/>
                  </a:lnTo>
                  <a:lnTo>
                    <a:pt x="617083" y="554902"/>
                  </a:lnTo>
                  <a:lnTo>
                    <a:pt x="641824" y="518272"/>
                  </a:lnTo>
                  <a:lnTo>
                    <a:pt x="661781" y="478500"/>
                  </a:lnTo>
                  <a:lnTo>
                    <a:pt x="676544" y="435994"/>
                  </a:lnTo>
                  <a:lnTo>
                    <a:pt x="685703" y="391165"/>
                  </a:lnTo>
                  <a:lnTo>
                    <a:pt x="688848" y="344424"/>
                  </a:lnTo>
                  <a:lnTo>
                    <a:pt x="685703" y="297682"/>
                  </a:lnTo>
                  <a:lnTo>
                    <a:pt x="676544" y="252853"/>
                  </a:lnTo>
                  <a:lnTo>
                    <a:pt x="661781" y="210347"/>
                  </a:lnTo>
                  <a:lnTo>
                    <a:pt x="641824" y="170575"/>
                  </a:lnTo>
                  <a:lnTo>
                    <a:pt x="617083" y="133945"/>
                  </a:lnTo>
                  <a:lnTo>
                    <a:pt x="587968" y="100869"/>
                  </a:lnTo>
                  <a:lnTo>
                    <a:pt x="554891" y="71757"/>
                  </a:lnTo>
                  <a:lnTo>
                    <a:pt x="518261" y="47018"/>
                  </a:lnTo>
                  <a:lnTo>
                    <a:pt x="478489" y="27062"/>
                  </a:lnTo>
                  <a:lnTo>
                    <a:pt x="435985" y="12301"/>
                  </a:lnTo>
                  <a:lnTo>
                    <a:pt x="391160" y="3143"/>
                  </a:lnTo>
                  <a:lnTo>
                    <a:pt x="344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7136" y="2660904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0" y="344424"/>
                  </a:moveTo>
                  <a:lnTo>
                    <a:pt x="3144" y="297682"/>
                  </a:lnTo>
                  <a:lnTo>
                    <a:pt x="12303" y="252853"/>
                  </a:lnTo>
                  <a:lnTo>
                    <a:pt x="27066" y="210347"/>
                  </a:lnTo>
                  <a:lnTo>
                    <a:pt x="47023" y="170575"/>
                  </a:lnTo>
                  <a:lnTo>
                    <a:pt x="71764" y="133945"/>
                  </a:lnTo>
                  <a:lnTo>
                    <a:pt x="100879" y="100869"/>
                  </a:lnTo>
                  <a:lnTo>
                    <a:pt x="133956" y="71757"/>
                  </a:lnTo>
                  <a:lnTo>
                    <a:pt x="170586" y="47018"/>
                  </a:lnTo>
                  <a:lnTo>
                    <a:pt x="210358" y="27062"/>
                  </a:lnTo>
                  <a:lnTo>
                    <a:pt x="252862" y="12301"/>
                  </a:lnTo>
                  <a:lnTo>
                    <a:pt x="297687" y="3143"/>
                  </a:lnTo>
                  <a:lnTo>
                    <a:pt x="344423" y="0"/>
                  </a:lnTo>
                  <a:lnTo>
                    <a:pt x="391160" y="3143"/>
                  </a:lnTo>
                  <a:lnTo>
                    <a:pt x="435985" y="12301"/>
                  </a:lnTo>
                  <a:lnTo>
                    <a:pt x="478489" y="27062"/>
                  </a:lnTo>
                  <a:lnTo>
                    <a:pt x="518261" y="47018"/>
                  </a:lnTo>
                  <a:lnTo>
                    <a:pt x="554891" y="71757"/>
                  </a:lnTo>
                  <a:lnTo>
                    <a:pt x="587968" y="100869"/>
                  </a:lnTo>
                  <a:lnTo>
                    <a:pt x="617083" y="133945"/>
                  </a:lnTo>
                  <a:lnTo>
                    <a:pt x="641824" y="170575"/>
                  </a:lnTo>
                  <a:lnTo>
                    <a:pt x="661781" y="210347"/>
                  </a:lnTo>
                  <a:lnTo>
                    <a:pt x="676544" y="252853"/>
                  </a:lnTo>
                  <a:lnTo>
                    <a:pt x="685703" y="297682"/>
                  </a:lnTo>
                  <a:lnTo>
                    <a:pt x="688848" y="344424"/>
                  </a:lnTo>
                  <a:lnTo>
                    <a:pt x="685703" y="391165"/>
                  </a:lnTo>
                  <a:lnTo>
                    <a:pt x="676544" y="435994"/>
                  </a:lnTo>
                  <a:lnTo>
                    <a:pt x="661781" y="478500"/>
                  </a:lnTo>
                  <a:lnTo>
                    <a:pt x="641824" y="518272"/>
                  </a:lnTo>
                  <a:lnTo>
                    <a:pt x="617083" y="554902"/>
                  </a:lnTo>
                  <a:lnTo>
                    <a:pt x="587968" y="587978"/>
                  </a:lnTo>
                  <a:lnTo>
                    <a:pt x="554891" y="617090"/>
                  </a:lnTo>
                  <a:lnTo>
                    <a:pt x="518261" y="641829"/>
                  </a:lnTo>
                  <a:lnTo>
                    <a:pt x="478489" y="661785"/>
                  </a:lnTo>
                  <a:lnTo>
                    <a:pt x="435985" y="676546"/>
                  </a:lnTo>
                  <a:lnTo>
                    <a:pt x="391160" y="685704"/>
                  </a:lnTo>
                  <a:lnTo>
                    <a:pt x="344423" y="688848"/>
                  </a:lnTo>
                  <a:lnTo>
                    <a:pt x="297687" y="685704"/>
                  </a:lnTo>
                  <a:lnTo>
                    <a:pt x="252862" y="676546"/>
                  </a:lnTo>
                  <a:lnTo>
                    <a:pt x="210358" y="661785"/>
                  </a:lnTo>
                  <a:lnTo>
                    <a:pt x="170586" y="641829"/>
                  </a:lnTo>
                  <a:lnTo>
                    <a:pt x="133956" y="617090"/>
                  </a:lnTo>
                  <a:lnTo>
                    <a:pt x="100879" y="587978"/>
                  </a:lnTo>
                  <a:lnTo>
                    <a:pt x="71764" y="554902"/>
                  </a:lnTo>
                  <a:lnTo>
                    <a:pt x="47023" y="518272"/>
                  </a:lnTo>
                  <a:lnTo>
                    <a:pt x="27066" y="478500"/>
                  </a:lnTo>
                  <a:lnTo>
                    <a:pt x="12303" y="435994"/>
                  </a:lnTo>
                  <a:lnTo>
                    <a:pt x="3144" y="391165"/>
                  </a:lnTo>
                  <a:lnTo>
                    <a:pt x="0" y="344424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58824" y="3555492"/>
              <a:ext cx="7632700" cy="550545"/>
            </a:xfrm>
            <a:custGeom>
              <a:avLst/>
              <a:gdLst/>
              <a:ahLst/>
              <a:cxnLst/>
              <a:rect l="l" t="t" r="r" b="b"/>
              <a:pathLst>
                <a:path w="7632700" h="550545">
                  <a:moveTo>
                    <a:pt x="7632192" y="0"/>
                  </a:moveTo>
                  <a:lnTo>
                    <a:pt x="0" y="0"/>
                  </a:lnTo>
                  <a:lnTo>
                    <a:pt x="0" y="550164"/>
                  </a:lnTo>
                  <a:lnTo>
                    <a:pt x="7632192" y="550164"/>
                  </a:lnTo>
                  <a:lnTo>
                    <a:pt x="763219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58824" y="3555492"/>
              <a:ext cx="7632700" cy="550545"/>
            </a:xfrm>
            <a:custGeom>
              <a:avLst/>
              <a:gdLst/>
              <a:ahLst/>
              <a:cxnLst/>
              <a:rect l="l" t="t" r="r" b="b"/>
              <a:pathLst>
                <a:path w="7632700" h="550545">
                  <a:moveTo>
                    <a:pt x="0" y="550164"/>
                  </a:moveTo>
                  <a:lnTo>
                    <a:pt x="7632192" y="550164"/>
                  </a:lnTo>
                  <a:lnTo>
                    <a:pt x="7632192" y="0"/>
                  </a:lnTo>
                  <a:lnTo>
                    <a:pt x="0" y="0"/>
                  </a:lnTo>
                  <a:lnTo>
                    <a:pt x="0" y="55016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4400" y="3486912"/>
              <a:ext cx="688975" cy="687705"/>
            </a:xfrm>
            <a:custGeom>
              <a:avLst/>
              <a:gdLst/>
              <a:ahLst/>
              <a:cxnLst/>
              <a:rect l="l" t="t" r="r" b="b"/>
              <a:pathLst>
                <a:path w="688975" h="687704">
                  <a:moveTo>
                    <a:pt x="344424" y="0"/>
                  </a:moveTo>
                  <a:lnTo>
                    <a:pt x="297687" y="3138"/>
                  </a:lnTo>
                  <a:lnTo>
                    <a:pt x="252862" y="12280"/>
                  </a:lnTo>
                  <a:lnTo>
                    <a:pt x="210358" y="27015"/>
                  </a:lnTo>
                  <a:lnTo>
                    <a:pt x="170586" y="46933"/>
                  </a:lnTo>
                  <a:lnTo>
                    <a:pt x="133956" y="71624"/>
                  </a:lnTo>
                  <a:lnTo>
                    <a:pt x="100879" y="100679"/>
                  </a:lnTo>
                  <a:lnTo>
                    <a:pt x="71764" y="133686"/>
                  </a:lnTo>
                  <a:lnTo>
                    <a:pt x="47023" y="170236"/>
                  </a:lnTo>
                  <a:lnTo>
                    <a:pt x="27066" y="209919"/>
                  </a:lnTo>
                  <a:lnTo>
                    <a:pt x="12303" y="252324"/>
                  </a:lnTo>
                  <a:lnTo>
                    <a:pt x="3144" y="297041"/>
                  </a:lnTo>
                  <a:lnTo>
                    <a:pt x="0" y="343662"/>
                  </a:lnTo>
                  <a:lnTo>
                    <a:pt x="3144" y="390282"/>
                  </a:lnTo>
                  <a:lnTo>
                    <a:pt x="12303" y="434999"/>
                  </a:lnTo>
                  <a:lnTo>
                    <a:pt x="27066" y="477404"/>
                  </a:lnTo>
                  <a:lnTo>
                    <a:pt x="47023" y="517087"/>
                  </a:lnTo>
                  <a:lnTo>
                    <a:pt x="71764" y="553637"/>
                  </a:lnTo>
                  <a:lnTo>
                    <a:pt x="100879" y="586644"/>
                  </a:lnTo>
                  <a:lnTo>
                    <a:pt x="133956" y="615699"/>
                  </a:lnTo>
                  <a:lnTo>
                    <a:pt x="170586" y="640390"/>
                  </a:lnTo>
                  <a:lnTo>
                    <a:pt x="210358" y="660308"/>
                  </a:lnTo>
                  <a:lnTo>
                    <a:pt x="252862" y="675043"/>
                  </a:lnTo>
                  <a:lnTo>
                    <a:pt x="297687" y="684185"/>
                  </a:lnTo>
                  <a:lnTo>
                    <a:pt x="344424" y="687324"/>
                  </a:lnTo>
                  <a:lnTo>
                    <a:pt x="391165" y="684185"/>
                  </a:lnTo>
                  <a:lnTo>
                    <a:pt x="435994" y="675043"/>
                  </a:lnTo>
                  <a:lnTo>
                    <a:pt x="478500" y="660308"/>
                  </a:lnTo>
                  <a:lnTo>
                    <a:pt x="518272" y="640390"/>
                  </a:lnTo>
                  <a:lnTo>
                    <a:pt x="554902" y="615699"/>
                  </a:lnTo>
                  <a:lnTo>
                    <a:pt x="587978" y="586644"/>
                  </a:lnTo>
                  <a:lnTo>
                    <a:pt x="617090" y="553637"/>
                  </a:lnTo>
                  <a:lnTo>
                    <a:pt x="641829" y="517087"/>
                  </a:lnTo>
                  <a:lnTo>
                    <a:pt x="661785" y="477404"/>
                  </a:lnTo>
                  <a:lnTo>
                    <a:pt x="676546" y="434999"/>
                  </a:lnTo>
                  <a:lnTo>
                    <a:pt x="685704" y="390282"/>
                  </a:lnTo>
                  <a:lnTo>
                    <a:pt x="688847" y="343662"/>
                  </a:lnTo>
                  <a:lnTo>
                    <a:pt x="685704" y="297041"/>
                  </a:lnTo>
                  <a:lnTo>
                    <a:pt x="676546" y="252324"/>
                  </a:lnTo>
                  <a:lnTo>
                    <a:pt x="661785" y="209919"/>
                  </a:lnTo>
                  <a:lnTo>
                    <a:pt x="641829" y="170236"/>
                  </a:lnTo>
                  <a:lnTo>
                    <a:pt x="617090" y="133686"/>
                  </a:lnTo>
                  <a:lnTo>
                    <a:pt x="587978" y="100679"/>
                  </a:lnTo>
                  <a:lnTo>
                    <a:pt x="554902" y="71624"/>
                  </a:lnTo>
                  <a:lnTo>
                    <a:pt x="518272" y="46933"/>
                  </a:lnTo>
                  <a:lnTo>
                    <a:pt x="478500" y="27015"/>
                  </a:lnTo>
                  <a:lnTo>
                    <a:pt x="435994" y="12280"/>
                  </a:lnTo>
                  <a:lnTo>
                    <a:pt x="391165" y="3138"/>
                  </a:lnTo>
                  <a:lnTo>
                    <a:pt x="344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4400" y="3486912"/>
              <a:ext cx="688975" cy="687705"/>
            </a:xfrm>
            <a:custGeom>
              <a:avLst/>
              <a:gdLst/>
              <a:ahLst/>
              <a:cxnLst/>
              <a:rect l="l" t="t" r="r" b="b"/>
              <a:pathLst>
                <a:path w="688975" h="687704">
                  <a:moveTo>
                    <a:pt x="0" y="343662"/>
                  </a:moveTo>
                  <a:lnTo>
                    <a:pt x="3144" y="297041"/>
                  </a:lnTo>
                  <a:lnTo>
                    <a:pt x="12303" y="252324"/>
                  </a:lnTo>
                  <a:lnTo>
                    <a:pt x="27066" y="209919"/>
                  </a:lnTo>
                  <a:lnTo>
                    <a:pt x="47023" y="170236"/>
                  </a:lnTo>
                  <a:lnTo>
                    <a:pt x="71764" y="133686"/>
                  </a:lnTo>
                  <a:lnTo>
                    <a:pt x="100879" y="100679"/>
                  </a:lnTo>
                  <a:lnTo>
                    <a:pt x="133956" y="71624"/>
                  </a:lnTo>
                  <a:lnTo>
                    <a:pt x="170586" y="46933"/>
                  </a:lnTo>
                  <a:lnTo>
                    <a:pt x="210358" y="27015"/>
                  </a:lnTo>
                  <a:lnTo>
                    <a:pt x="252862" y="12280"/>
                  </a:lnTo>
                  <a:lnTo>
                    <a:pt x="297687" y="3138"/>
                  </a:lnTo>
                  <a:lnTo>
                    <a:pt x="344424" y="0"/>
                  </a:lnTo>
                  <a:lnTo>
                    <a:pt x="391165" y="3138"/>
                  </a:lnTo>
                  <a:lnTo>
                    <a:pt x="435994" y="12280"/>
                  </a:lnTo>
                  <a:lnTo>
                    <a:pt x="478500" y="27015"/>
                  </a:lnTo>
                  <a:lnTo>
                    <a:pt x="518272" y="46933"/>
                  </a:lnTo>
                  <a:lnTo>
                    <a:pt x="554902" y="71624"/>
                  </a:lnTo>
                  <a:lnTo>
                    <a:pt x="587978" y="100679"/>
                  </a:lnTo>
                  <a:lnTo>
                    <a:pt x="617090" y="133686"/>
                  </a:lnTo>
                  <a:lnTo>
                    <a:pt x="641829" y="170236"/>
                  </a:lnTo>
                  <a:lnTo>
                    <a:pt x="661785" y="209919"/>
                  </a:lnTo>
                  <a:lnTo>
                    <a:pt x="676546" y="252324"/>
                  </a:lnTo>
                  <a:lnTo>
                    <a:pt x="685704" y="297041"/>
                  </a:lnTo>
                  <a:lnTo>
                    <a:pt x="688847" y="343662"/>
                  </a:lnTo>
                  <a:lnTo>
                    <a:pt x="685704" y="390282"/>
                  </a:lnTo>
                  <a:lnTo>
                    <a:pt x="676546" y="434999"/>
                  </a:lnTo>
                  <a:lnTo>
                    <a:pt x="661785" y="477404"/>
                  </a:lnTo>
                  <a:lnTo>
                    <a:pt x="641829" y="517087"/>
                  </a:lnTo>
                  <a:lnTo>
                    <a:pt x="617090" y="553637"/>
                  </a:lnTo>
                  <a:lnTo>
                    <a:pt x="587978" y="586644"/>
                  </a:lnTo>
                  <a:lnTo>
                    <a:pt x="554902" y="615699"/>
                  </a:lnTo>
                  <a:lnTo>
                    <a:pt x="518272" y="640390"/>
                  </a:lnTo>
                  <a:lnTo>
                    <a:pt x="478500" y="660308"/>
                  </a:lnTo>
                  <a:lnTo>
                    <a:pt x="435994" y="675043"/>
                  </a:lnTo>
                  <a:lnTo>
                    <a:pt x="391165" y="684185"/>
                  </a:lnTo>
                  <a:lnTo>
                    <a:pt x="344424" y="687324"/>
                  </a:lnTo>
                  <a:lnTo>
                    <a:pt x="297687" y="684185"/>
                  </a:lnTo>
                  <a:lnTo>
                    <a:pt x="252862" y="675043"/>
                  </a:lnTo>
                  <a:lnTo>
                    <a:pt x="210358" y="660308"/>
                  </a:lnTo>
                  <a:lnTo>
                    <a:pt x="170586" y="640390"/>
                  </a:lnTo>
                  <a:lnTo>
                    <a:pt x="133956" y="615699"/>
                  </a:lnTo>
                  <a:lnTo>
                    <a:pt x="100879" y="586644"/>
                  </a:lnTo>
                  <a:lnTo>
                    <a:pt x="71764" y="553637"/>
                  </a:lnTo>
                  <a:lnTo>
                    <a:pt x="47023" y="517087"/>
                  </a:lnTo>
                  <a:lnTo>
                    <a:pt x="27066" y="477404"/>
                  </a:lnTo>
                  <a:lnTo>
                    <a:pt x="12303" y="434999"/>
                  </a:lnTo>
                  <a:lnTo>
                    <a:pt x="3144" y="390282"/>
                  </a:lnTo>
                  <a:lnTo>
                    <a:pt x="0" y="343662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58824" y="4379976"/>
              <a:ext cx="7632700" cy="551815"/>
            </a:xfrm>
            <a:custGeom>
              <a:avLst/>
              <a:gdLst/>
              <a:ahLst/>
              <a:cxnLst/>
              <a:rect l="l" t="t" r="r" b="b"/>
              <a:pathLst>
                <a:path w="7632700" h="551814">
                  <a:moveTo>
                    <a:pt x="7632192" y="0"/>
                  </a:moveTo>
                  <a:lnTo>
                    <a:pt x="0" y="0"/>
                  </a:lnTo>
                  <a:lnTo>
                    <a:pt x="0" y="551688"/>
                  </a:lnTo>
                  <a:lnTo>
                    <a:pt x="7632192" y="551688"/>
                  </a:lnTo>
                  <a:lnTo>
                    <a:pt x="763219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58824" y="4379976"/>
              <a:ext cx="7632700" cy="551815"/>
            </a:xfrm>
            <a:custGeom>
              <a:avLst/>
              <a:gdLst/>
              <a:ahLst/>
              <a:cxnLst/>
              <a:rect l="l" t="t" r="r" b="b"/>
              <a:pathLst>
                <a:path w="7632700" h="551814">
                  <a:moveTo>
                    <a:pt x="0" y="551688"/>
                  </a:moveTo>
                  <a:lnTo>
                    <a:pt x="7632192" y="551688"/>
                  </a:lnTo>
                  <a:lnTo>
                    <a:pt x="7632192" y="0"/>
                  </a:lnTo>
                  <a:lnTo>
                    <a:pt x="0" y="0"/>
                  </a:lnTo>
                  <a:lnTo>
                    <a:pt x="0" y="551688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14400" y="4311396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344424" y="0"/>
                  </a:moveTo>
                  <a:lnTo>
                    <a:pt x="297687" y="3143"/>
                  </a:lnTo>
                  <a:lnTo>
                    <a:pt x="252862" y="12301"/>
                  </a:lnTo>
                  <a:lnTo>
                    <a:pt x="210358" y="27062"/>
                  </a:lnTo>
                  <a:lnTo>
                    <a:pt x="170586" y="47018"/>
                  </a:lnTo>
                  <a:lnTo>
                    <a:pt x="133956" y="71757"/>
                  </a:lnTo>
                  <a:lnTo>
                    <a:pt x="100879" y="100869"/>
                  </a:lnTo>
                  <a:lnTo>
                    <a:pt x="71764" y="133945"/>
                  </a:lnTo>
                  <a:lnTo>
                    <a:pt x="47023" y="170575"/>
                  </a:lnTo>
                  <a:lnTo>
                    <a:pt x="27066" y="210347"/>
                  </a:lnTo>
                  <a:lnTo>
                    <a:pt x="12303" y="252853"/>
                  </a:lnTo>
                  <a:lnTo>
                    <a:pt x="3144" y="297682"/>
                  </a:lnTo>
                  <a:lnTo>
                    <a:pt x="0" y="344423"/>
                  </a:lnTo>
                  <a:lnTo>
                    <a:pt x="3144" y="391165"/>
                  </a:lnTo>
                  <a:lnTo>
                    <a:pt x="12303" y="435994"/>
                  </a:lnTo>
                  <a:lnTo>
                    <a:pt x="27066" y="478500"/>
                  </a:lnTo>
                  <a:lnTo>
                    <a:pt x="47023" y="518272"/>
                  </a:lnTo>
                  <a:lnTo>
                    <a:pt x="71764" y="554902"/>
                  </a:lnTo>
                  <a:lnTo>
                    <a:pt x="100879" y="587978"/>
                  </a:lnTo>
                  <a:lnTo>
                    <a:pt x="133956" y="617090"/>
                  </a:lnTo>
                  <a:lnTo>
                    <a:pt x="170586" y="641829"/>
                  </a:lnTo>
                  <a:lnTo>
                    <a:pt x="210358" y="661785"/>
                  </a:lnTo>
                  <a:lnTo>
                    <a:pt x="252862" y="676546"/>
                  </a:lnTo>
                  <a:lnTo>
                    <a:pt x="297687" y="685704"/>
                  </a:lnTo>
                  <a:lnTo>
                    <a:pt x="344424" y="688847"/>
                  </a:lnTo>
                  <a:lnTo>
                    <a:pt x="391165" y="685704"/>
                  </a:lnTo>
                  <a:lnTo>
                    <a:pt x="435994" y="676546"/>
                  </a:lnTo>
                  <a:lnTo>
                    <a:pt x="478500" y="661785"/>
                  </a:lnTo>
                  <a:lnTo>
                    <a:pt x="518272" y="641829"/>
                  </a:lnTo>
                  <a:lnTo>
                    <a:pt x="554902" y="617090"/>
                  </a:lnTo>
                  <a:lnTo>
                    <a:pt x="587978" y="587978"/>
                  </a:lnTo>
                  <a:lnTo>
                    <a:pt x="617090" y="554902"/>
                  </a:lnTo>
                  <a:lnTo>
                    <a:pt x="641829" y="518272"/>
                  </a:lnTo>
                  <a:lnTo>
                    <a:pt x="661785" y="478500"/>
                  </a:lnTo>
                  <a:lnTo>
                    <a:pt x="676546" y="435994"/>
                  </a:lnTo>
                  <a:lnTo>
                    <a:pt x="685704" y="391165"/>
                  </a:lnTo>
                  <a:lnTo>
                    <a:pt x="688847" y="344423"/>
                  </a:lnTo>
                  <a:lnTo>
                    <a:pt x="685704" y="297682"/>
                  </a:lnTo>
                  <a:lnTo>
                    <a:pt x="676546" y="252853"/>
                  </a:lnTo>
                  <a:lnTo>
                    <a:pt x="661785" y="210347"/>
                  </a:lnTo>
                  <a:lnTo>
                    <a:pt x="641829" y="170575"/>
                  </a:lnTo>
                  <a:lnTo>
                    <a:pt x="617090" y="133945"/>
                  </a:lnTo>
                  <a:lnTo>
                    <a:pt x="587978" y="100869"/>
                  </a:lnTo>
                  <a:lnTo>
                    <a:pt x="554902" y="71757"/>
                  </a:lnTo>
                  <a:lnTo>
                    <a:pt x="518272" y="47018"/>
                  </a:lnTo>
                  <a:lnTo>
                    <a:pt x="478500" y="27062"/>
                  </a:lnTo>
                  <a:lnTo>
                    <a:pt x="435994" y="12301"/>
                  </a:lnTo>
                  <a:lnTo>
                    <a:pt x="391165" y="3143"/>
                  </a:lnTo>
                  <a:lnTo>
                    <a:pt x="344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4400" y="4311396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0" y="344423"/>
                  </a:moveTo>
                  <a:lnTo>
                    <a:pt x="3144" y="297682"/>
                  </a:lnTo>
                  <a:lnTo>
                    <a:pt x="12303" y="252853"/>
                  </a:lnTo>
                  <a:lnTo>
                    <a:pt x="27066" y="210347"/>
                  </a:lnTo>
                  <a:lnTo>
                    <a:pt x="47023" y="170575"/>
                  </a:lnTo>
                  <a:lnTo>
                    <a:pt x="71764" y="133945"/>
                  </a:lnTo>
                  <a:lnTo>
                    <a:pt x="100879" y="100869"/>
                  </a:lnTo>
                  <a:lnTo>
                    <a:pt x="133956" y="71757"/>
                  </a:lnTo>
                  <a:lnTo>
                    <a:pt x="170586" y="47018"/>
                  </a:lnTo>
                  <a:lnTo>
                    <a:pt x="210358" y="27062"/>
                  </a:lnTo>
                  <a:lnTo>
                    <a:pt x="252862" y="12301"/>
                  </a:lnTo>
                  <a:lnTo>
                    <a:pt x="297687" y="3143"/>
                  </a:lnTo>
                  <a:lnTo>
                    <a:pt x="344424" y="0"/>
                  </a:lnTo>
                  <a:lnTo>
                    <a:pt x="391165" y="3143"/>
                  </a:lnTo>
                  <a:lnTo>
                    <a:pt x="435994" y="12301"/>
                  </a:lnTo>
                  <a:lnTo>
                    <a:pt x="478500" y="27062"/>
                  </a:lnTo>
                  <a:lnTo>
                    <a:pt x="518272" y="47018"/>
                  </a:lnTo>
                  <a:lnTo>
                    <a:pt x="554902" y="71757"/>
                  </a:lnTo>
                  <a:lnTo>
                    <a:pt x="587978" y="100869"/>
                  </a:lnTo>
                  <a:lnTo>
                    <a:pt x="617090" y="133945"/>
                  </a:lnTo>
                  <a:lnTo>
                    <a:pt x="641829" y="170575"/>
                  </a:lnTo>
                  <a:lnTo>
                    <a:pt x="661785" y="210347"/>
                  </a:lnTo>
                  <a:lnTo>
                    <a:pt x="676546" y="252853"/>
                  </a:lnTo>
                  <a:lnTo>
                    <a:pt x="685704" y="297682"/>
                  </a:lnTo>
                  <a:lnTo>
                    <a:pt x="688847" y="344423"/>
                  </a:lnTo>
                  <a:lnTo>
                    <a:pt x="685704" y="391165"/>
                  </a:lnTo>
                  <a:lnTo>
                    <a:pt x="676546" y="435994"/>
                  </a:lnTo>
                  <a:lnTo>
                    <a:pt x="661785" y="478500"/>
                  </a:lnTo>
                  <a:lnTo>
                    <a:pt x="641829" y="518272"/>
                  </a:lnTo>
                  <a:lnTo>
                    <a:pt x="617090" y="554902"/>
                  </a:lnTo>
                  <a:lnTo>
                    <a:pt x="587978" y="587978"/>
                  </a:lnTo>
                  <a:lnTo>
                    <a:pt x="554902" y="617090"/>
                  </a:lnTo>
                  <a:lnTo>
                    <a:pt x="518272" y="641829"/>
                  </a:lnTo>
                  <a:lnTo>
                    <a:pt x="478500" y="661785"/>
                  </a:lnTo>
                  <a:lnTo>
                    <a:pt x="435994" y="676546"/>
                  </a:lnTo>
                  <a:lnTo>
                    <a:pt x="391165" y="685704"/>
                  </a:lnTo>
                  <a:lnTo>
                    <a:pt x="344424" y="688847"/>
                  </a:lnTo>
                  <a:lnTo>
                    <a:pt x="297687" y="685704"/>
                  </a:lnTo>
                  <a:lnTo>
                    <a:pt x="252862" y="676546"/>
                  </a:lnTo>
                  <a:lnTo>
                    <a:pt x="210358" y="661785"/>
                  </a:lnTo>
                  <a:lnTo>
                    <a:pt x="170586" y="641829"/>
                  </a:lnTo>
                  <a:lnTo>
                    <a:pt x="133956" y="617090"/>
                  </a:lnTo>
                  <a:lnTo>
                    <a:pt x="100879" y="587978"/>
                  </a:lnTo>
                  <a:lnTo>
                    <a:pt x="71764" y="554902"/>
                  </a:lnTo>
                  <a:lnTo>
                    <a:pt x="47023" y="518272"/>
                  </a:lnTo>
                  <a:lnTo>
                    <a:pt x="27066" y="478500"/>
                  </a:lnTo>
                  <a:lnTo>
                    <a:pt x="12303" y="435994"/>
                  </a:lnTo>
                  <a:lnTo>
                    <a:pt x="3144" y="391165"/>
                  </a:lnTo>
                  <a:lnTo>
                    <a:pt x="0" y="344423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51560" y="5205984"/>
              <a:ext cx="7839709" cy="551815"/>
            </a:xfrm>
            <a:custGeom>
              <a:avLst/>
              <a:gdLst/>
              <a:ahLst/>
              <a:cxnLst/>
              <a:rect l="l" t="t" r="r" b="b"/>
              <a:pathLst>
                <a:path w="7839709" h="551814">
                  <a:moveTo>
                    <a:pt x="7839456" y="0"/>
                  </a:moveTo>
                  <a:lnTo>
                    <a:pt x="0" y="0"/>
                  </a:lnTo>
                  <a:lnTo>
                    <a:pt x="0" y="551687"/>
                  </a:lnTo>
                  <a:lnTo>
                    <a:pt x="7839456" y="551687"/>
                  </a:lnTo>
                  <a:lnTo>
                    <a:pt x="7839456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51560" y="5205984"/>
              <a:ext cx="7839709" cy="551815"/>
            </a:xfrm>
            <a:custGeom>
              <a:avLst/>
              <a:gdLst/>
              <a:ahLst/>
              <a:cxnLst/>
              <a:rect l="l" t="t" r="r" b="b"/>
              <a:pathLst>
                <a:path w="7839709" h="551814">
                  <a:moveTo>
                    <a:pt x="0" y="551687"/>
                  </a:moveTo>
                  <a:lnTo>
                    <a:pt x="7839456" y="551687"/>
                  </a:lnTo>
                  <a:lnTo>
                    <a:pt x="7839456" y="0"/>
                  </a:lnTo>
                  <a:lnTo>
                    <a:pt x="0" y="0"/>
                  </a:lnTo>
                  <a:lnTo>
                    <a:pt x="0" y="55168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7136" y="5137404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344423" y="0"/>
                  </a:moveTo>
                  <a:lnTo>
                    <a:pt x="297687" y="3143"/>
                  </a:lnTo>
                  <a:lnTo>
                    <a:pt x="252862" y="12301"/>
                  </a:lnTo>
                  <a:lnTo>
                    <a:pt x="210358" y="27062"/>
                  </a:lnTo>
                  <a:lnTo>
                    <a:pt x="170586" y="47018"/>
                  </a:lnTo>
                  <a:lnTo>
                    <a:pt x="133956" y="71757"/>
                  </a:lnTo>
                  <a:lnTo>
                    <a:pt x="100879" y="100869"/>
                  </a:lnTo>
                  <a:lnTo>
                    <a:pt x="71764" y="133945"/>
                  </a:lnTo>
                  <a:lnTo>
                    <a:pt x="47023" y="170575"/>
                  </a:lnTo>
                  <a:lnTo>
                    <a:pt x="27066" y="210347"/>
                  </a:lnTo>
                  <a:lnTo>
                    <a:pt x="12303" y="252853"/>
                  </a:lnTo>
                  <a:lnTo>
                    <a:pt x="3144" y="297682"/>
                  </a:lnTo>
                  <a:lnTo>
                    <a:pt x="0" y="344424"/>
                  </a:lnTo>
                  <a:lnTo>
                    <a:pt x="3144" y="391160"/>
                  </a:lnTo>
                  <a:lnTo>
                    <a:pt x="12303" y="435985"/>
                  </a:lnTo>
                  <a:lnTo>
                    <a:pt x="27066" y="478489"/>
                  </a:lnTo>
                  <a:lnTo>
                    <a:pt x="47023" y="518261"/>
                  </a:lnTo>
                  <a:lnTo>
                    <a:pt x="71764" y="554891"/>
                  </a:lnTo>
                  <a:lnTo>
                    <a:pt x="100879" y="587968"/>
                  </a:lnTo>
                  <a:lnTo>
                    <a:pt x="133956" y="617083"/>
                  </a:lnTo>
                  <a:lnTo>
                    <a:pt x="170586" y="641824"/>
                  </a:lnTo>
                  <a:lnTo>
                    <a:pt x="210358" y="661781"/>
                  </a:lnTo>
                  <a:lnTo>
                    <a:pt x="252862" y="676544"/>
                  </a:lnTo>
                  <a:lnTo>
                    <a:pt x="297687" y="685703"/>
                  </a:lnTo>
                  <a:lnTo>
                    <a:pt x="344423" y="688848"/>
                  </a:lnTo>
                  <a:lnTo>
                    <a:pt x="391160" y="685703"/>
                  </a:lnTo>
                  <a:lnTo>
                    <a:pt x="435985" y="676544"/>
                  </a:lnTo>
                  <a:lnTo>
                    <a:pt x="478489" y="661781"/>
                  </a:lnTo>
                  <a:lnTo>
                    <a:pt x="518261" y="641824"/>
                  </a:lnTo>
                  <a:lnTo>
                    <a:pt x="554891" y="617083"/>
                  </a:lnTo>
                  <a:lnTo>
                    <a:pt x="587968" y="587968"/>
                  </a:lnTo>
                  <a:lnTo>
                    <a:pt x="617083" y="554891"/>
                  </a:lnTo>
                  <a:lnTo>
                    <a:pt x="641824" y="518261"/>
                  </a:lnTo>
                  <a:lnTo>
                    <a:pt x="661781" y="478489"/>
                  </a:lnTo>
                  <a:lnTo>
                    <a:pt x="676544" y="435985"/>
                  </a:lnTo>
                  <a:lnTo>
                    <a:pt x="685703" y="391160"/>
                  </a:lnTo>
                  <a:lnTo>
                    <a:pt x="688848" y="344424"/>
                  </a:lnTo>
                  <a:lnTo>
                    <a:pt x="685703" y="297682"/>
                  </a:lnTo>
                  <a:lnTo>
                    <a:pt x="676544" y="252853"/>
                  </a:lnTo>
                  <a:lnTo>
                    <a:pt x="661781" y="210347"/>
                  </a:lnTo>
                  <a:lnTo>
                    <a:pt x="641824" y="170575"/>
                  </a:lnTo>
                  <a:lnTo>
                    <a:pt x="617083" y="133945"/>
                  </a:lnTo>
                  <a:lnTo>
                    <a:pt x="587968" y="100869"/>
                  </a:lnTo>
                  <a:lnTo>
                    <a:pt x="554891" y="71757"/>
                  </a:lnTo>
                  <a:lnTo>
                    <a:pt x="518261" y="47018"/>
                  </a:lnTo>
                  <a:lnTo>
                    <a:pt x="478489" y="27062"/>
                  </a:lnTo>
                  <a:lnTo>
                    <a:pt x="435985" y="12301"/>
                  </a:lnTo>
                  <a:lnTo>
                    <a:pt x="391160" y="3143"/>
                  </a:lnTo>
                  <a:lnTo>
                    <a:pt x="344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7136" y="5137404"/>
              <a:ext cx="688975" cy="688975"/>
            </a:xfrm>
            <a:custGeom>
              <a:avLst/>
              <a:gdLst/>
              <a:ahLst/>
              <a:cxnLst/>
              <a:rect l="l" t="t" r="r" b="b"/>
              <a:pathLst>
                <a:path w="688975" h="688975">
                  <a:moveTo>
                    <a:pt x="0" y="344424"/>
                  </a:moveTo>
                  <a:lnTo>
                    <a:pt x="3144" y="297682"/>
                  </a:lnTo>
                  <a:lnTo>
                    <a:pt x="12303" y="252853"/>
                  </a:lnTo>
                  <a:lnTo>
                    <a:pt x="27066" y="210347"/>
                  </a:lnTo>
                  <a:lnTo>
                    <a:pt x="47023" y="170575"/>
                  </a:lnTo>
                  <a:lnTo>
                    <a:pt x="71764" y="133945"/>
                  </a:lnTo>
                  <a:lnTo>
                    <a:pt x="100879" y="100869"/>
                  </a:lnTo>
                  <a:lnTo>
                    <a:pt x="133956" y="71757"/>
                  </a:lnTo>
                  <a:lnTo>
                    <a:pt x="170586" y="47018"/>
                  </a:lnTo>
                  <a:lnTo>
                    <a:pt x="210358" y="27062"/>
                  </a:lnTo>
                  <a:lnTo>
                    <a:pt x="252862" y="12301"/>
                  </a:lnTo>
                  <a:lnTo>
                    <a:pt x="297687" y="3143"/>
                  </a:lnTo>
                  <a:lnTo>
                    <a:pt x="344423" y="0"/>
                  </a:lnTo>
                  <a:lnTo>
                    <a:pt x="391160" y="3143"/>
                  </a:lnTo>
                  <a:lnTo>
                    <a:pt x="435985" y="12301"/>
                  </a:lnTo>
                  <a:lnTo>
                    <a:pt x="478489" y="27062"/>
                  </a:lnTo>
                  <a:lnTo>
                    <a:pt x="518261" y="47018"/>
                  </a:lnTo>
                  <a:lnTo>
                    <a:pt x="554891" y="71757"/>
                  </a:lnTo>
                  <a:lnTo>
                    <a:pt x="587968" y="100869"/>
                  </a:lnTo>
                  <a:lnTo>
                    <a:pt x="617083" y="133945"/>
                  </a:lnTo>
                  <a:lnTo>
                    <a:pt x="641824" y="170575"/>
                  </a:lnTo>
                  <a:lnTo>
                    <a:pt x="661781" y="210347"/>
                  </a:lnTo>
                  <a:lnTo>
                    <a:pt x="676544" y="252853"/>
                  </a:lnTo>
                  <a:lnTo>
                    <a:pt x="685703" y="297682"/>
                  </a:lnTo>
                  <a:lnTo>
                    <a:pt x="688848" y="344424"/>
                  </a:lnTo>
                  <a:lnTo>
                    <a:pt x="685703" y="391160"/>
                  </a:lnTo>
                  <a:lnTo>
                    <a:pt x="676544" y="435985"/>
                  </a:lnTo>
                  <a:lnTo>
                    <a:pt x="661781" y="478489"/>
                  </a:lnTo>
                  <a:lnTo>
                    <a:pt x="641824" y="518261"/>
                  </a:lnTo>
                  <a:lnTo>
                    <a:pt x="617083" y="554891"/>
                  </a:lnTo>
                  <a:lnTo>
                    <a:pt x="587968" y="587968"/>
                  </a:lnTo>
                  <a:lnTo>
                    <a:pt x="554891" y="617083"/>
                  </a:lnTo>
                  <a:lnTo>
                    <a:pt x="518261" y="641824"/>
                  </a:lnTo>
                  <a:lnTo>
                    <a:pt x="478489" y="661781"/>
                  </a:lnTo>
                  <a:lnTo>
                    <a:pt x="435985" y="676544"/>
                  </a:lnTo>
                  <a:lnTo>
                    <a:pt x="391160" y="685703"/>
                  </a:lnTo>
                  <a:lnTo>
                    <a:pt x="344423" y="688848"/>
                  </a:lnTo>
                  <a:lnTo>
                    <a:pt x="297687" y="685703"/>
                  </a:lnTo>
                  <a:lnTo>
                    <a:pt x="252862" y="676544"/>
                  </a:lnTo>
                  <a:lnTo>
                    <a:pt x="210358" y="661781"/>
                  </a:lnTo>
                  <a:lnTo>
                    <a:pt x="170586" y="641824"/>
                  </a:lnTo>
                  <a:lnTo>
                    <a:pt x="133956" y="617083"/>
                  </a:lnTo>
                  <a:lnTo>
                    <a:pt x="100879" y="587968"/>
                  </a:lnTo>
                  <a:lnTo>
                    <a:pt x="71764" y="554891"/>
                  </a:lnTo>
                  <a:lnTo>
                    <a:pt x="47023" y="518261"/>
                  </a:lnTo>
                  <a:lnTo>
                    <a:pt x="27066" y="478489"/>
                  </a:lnTo>
                  <a:lnTo>
                    <a:pt x="12303" y="435985"/>
                  </a:lnTo>
                  <a:lnTo>
                    <a:pt x="3144" y="391160"/>
                  </a:lnTo>
                  <a:lnTo>
                    <a:pt x="0" y="344424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8931" y="6031992"/>
              <a:ext cx="8292465" cy="550545"/>
            </a:xfrm>
            <a:custGeom>
              <a:avLst/>
              <a:gdLst/>
              <a:ahLst/>
              <a:cxnLst/>
              <a:rect l="l" t="t" r="r" b="b"/>
              <a:pathLst>
                <a:path w="8292465" h="550545">
                  <a:moveTo>
                    <a:pt x="8292083" y="0"/>
                  </a:moveTo>
                  <a:lnTo>
                    <a:pt x="0" y="0"/>
                  </a:lnTo>
                  <a:lnTo>
                    <a:pt x="0" y="550163"/>
                  </a:lnTo>
                  <a:lnTo>
                    <a:pt x="8292083" y="550163"/>
                  </a:lnTo>
                  <a:lnTo>
                    <a:pt x="8292083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8931" y="6031992"/>
              <a:ext cx="8292465" cy="550545"/>
            </a:xfrm>
            <a:custGeom>
              <a:avLst/>
              <a:gdLst/>
              <a:ahLst/>
              <a:cxnLst/>
              <a:rect l="l" t="t" r="r" b="b"/>
              <a:pathLst>
                <a:path w="8292465" h="550545">
                  <a:moveTo>
                    <a:pt x="0" y="550163"/>
                  </a:moveTo>
                  <a:lnTo>
                    <a:pt x="8292083" y="550163"/>
                  </a:lnTo>
                  <a:lnTo>
                    <a:pt x="8292083" y="0"/>
                  </a:lnTo>
                  <a:lnTo>
                    <a:pt x="0" y="0"/>
                  </a:lnTo>
                  <a:lnTo>
                    <a:pt x="0" y="55016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23619" y="1998344"/>
            <a:ext cx="7698740" cy="4443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Відсутність</a:t>
            </a:r>
            <a:r>
              <a:rPr sz="1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вільного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ринку</a:t>
            </a:r>
            <a:r>
              <a:rPr sz="19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медичних</a:t>
            </a:r>
            <a:r>
              <a:rPr sz="19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товарів</a:t>
            </a:r>
            <a:endParaRPr sz="1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>
              <a:latin typeface="Trebuchet MS"/>
              <a:cs typeface="Trebuchet MS"/>
            </a:endParaRPr>
          </a:p>
          <a:p>
            <a:pPr marL="465455">
              <a:lnSpc>
                <a:spcPct val="100000"/>
              </a:lnSpc>
              <a:spcBef>
                <a:spcPts val="1670"/>
              </a:spcBef>
            </a:pP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Недостатнє</a:t>
            </a:r>
            <a:r>
              <a:rPr sz="19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ресурсне</a:t>
            </a:r>
            <a:r>
              <a:rPr sz="1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забезпечення</a:t>
            </a:r>
            <a:r>
              <a:rPr sz="19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галузі</a:t>
            </a:r>
            <a:endParaRPr sz="1900">
              <a:latin typeface="Trebuchet MS"/>
              <a:cs typeface="Trebuchet MS"/>
            </a:endParaRPr>
          </a:p>
          <a:p>
            <a:pPr marL="672465" marR="5080">
              <a:lnSpc>
                <a:spcPct val="285000"/>
              </a:lnSpc>
              <a:spcBef>
                <a:spcPts val="5"/>
              </a:spcBef>
            </a:pP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Дефіцит</a:t>
            </a:r>
            <a:r>
              <a:rPr sz="1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виробництва</a:t>
            </a:r>
            <a:r>
              <a:rPr sz="19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вітчизняних</a:t>
            </a:r>
            <a:r>
              <a:rPr sz="19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медичних</a:t>
            </a:r>
            <a:r>
              <a:rPr sz="190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товарів</a:t>
            </a: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9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послуг </a:t>
            </a:r>
            <a:r>
              <a:rPr sz="190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Висока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вартість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оздоровчих</a:t>
            </a: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послуг</a:t>
            </a:r>
            <a:endParaRPr sz="1900">
              <a:latin typeface="Trebuchet MS"/>
              <a:cs typeface="Trebuchet MS"/>
            </a:endParaRPr>
          </a:p>
          <a:p>
            <a:pPr marL="12700" marR="369570" indent="452755">
              <a:lnSpc>
                <a:spcPct val="285200"/>
              </a:lnSpc>
            </a:pP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Відсутність</a:t>
            </a:r>
            <a:r>
              <a:rPr sz="1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конкуренції</a:t>
            </a: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ринку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медичних</a:t>
            </a:r>
            <a:r>
              <a:rPr sz="19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товарів та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послуг </a:t>
            </a:r>
            <a:r>
              <a:rPr sz="190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Низька</a:t>
            </a: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платоспроможність</a:t>
            </a:r>
            <a:r>
              <a:rPr sz="1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rebuchet MS"/>
                <a:cs typeface="Trebuchet MS"/>
              </a:rPr>
              <a:t>населення</a:t>
            </a:r>
            <a:endParaRPr sz="19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46888" y="5955791"/>
            <a:ext cx="704215" cy="702945"/>
            <a:chOff x="246888" y="5955791"/>
            <a:chExt cx="704215" cy="702945"/>
          </a:xfrm>
        </p:grpSpPr>
        <p:sp>
          <p:nvSpPr>
            <p:cNvPr id="34" name="object 34"/>
            <p:cNvSpPr/>
            <p:nvPr/>
          </p:nvSpPr>
          <p:spPr>
            <a:xfrm>
              <a:off x="254508" y="5963411"/>
              <a:ext cx="688975" cy="687705"/>
            </a:xfrm>
            <a:custGeom>
              <a:avLst/>
              <a:gdLst/>
              <a:ahLst/>
              <a:cxnLst/>
              <a:rect l="l" t="t" r="r" b="b"/>
              <a:pathLst>
                <a:path w="688975" h="687704">
                  <a:moveTo>
                    <a:pt x="344423" y="0"/>
                  </a:moveTo>
                  <a:lnTo>
                    <a:pt x="297687" y="3137"/>
                  </a:lnTo>
                  <a:lnTo>
                    <a:pt x="252862" y="12275"/>
                  </a:lnTo>
                  <a:lnTo>
                    <a:pt x="210358" y="27006"/>
                  </a:lnTo>
                  <a:lnTo>
                    <a:pt x="170586" y="46919"/>
                  </a:lnTo>
                  <a:lnTo>
                    <a:pt x="133956" y="71605"/>
                  </a:lnTo>
                  <a:lnTo>
                    <a:pt x="100879" y="100655"/>
                  </a:lnTo>
                  <a:lnTo>
                    <a:pt x="71764" y="133659"/>
                  </a:lnTo>
                  <a:lnTo>
                    <a:pt x="47023" y="170208"/>
                  </a:lnTo>
                  <a:lnTo>
                    <a:pt x="27066" y="209892"/>
                  </a:lnTo>
                  <a:lnTo>
                    <a:pt x="12303" y="252302"/>
                  </a:lnTo>
                  <a:lnTo>
                    <a:pt x="3144" y="297028"/>
                  </a:lnTo>
                  <a:lnTo>
                    <a:pt x="0" y="343661"/>
                  </a:lnTo>
                  <a:lnTo>
                    <a:pt x="3144" y="390295"/>
                  </a:lnTo>
                  <a:lnTo>
                    <a:pt x="12303" y="435021"/>
                  </a:lnTo>
                  <a:lnTo>
                    <a:pt x="27066" y="477431"/>
                  </a:lnTo>
                  <a:lnTo>
                    <a:pt x="47023" y="517115"/>
                  </a:lnTo>
                  <a:lnTo>
                    <a:pt x="71764" y="553664"/>
                  </a:lnTo>
                  <a:lnTo>
                    <a:pt x="100879" y="586668"/>
                  </a:lnTo>
                  <a:lnTo>
                    <a:pt x="133956" y="615718"/>
                  </a:lnTo>
                  <a:lnTo>
                    <a:pt x="170586" y="640404"/>
                  </a:lnTo>
                  <a:lnTo>
                    <a:pt x="210358" y="660317"/>
                  </a:lnTo>
                  <a:lnTo>
                    <a:pt x="252862" y="675048"/>
                  </a:lnTo>
                  <a:lnTo>
                    <a:pt x="297687" y="684186"/>
                  </a:lnTo>
                  <a:lnTo>
                    <a:pt x="344423" y="687324"/>
                  </a:lnTo>
                  <a:lnTo>
                    <a:pt x="391160" y="684186"/>
                  </a:lnTo>
                  <a:lnTo>
                    <a:pt x="435985" y="675048"/>
                  </a:lnTo>
                  <a:lnTo>
                    <a:pt x="478489" y="660317"/>
                  </a:lnTo>
                  <a:lnTo>
                    <a:pt x="518261" y="640404"/>
                  </a:lnTo>
                  <a:lnTo>
                    <a:pt x="554891" y="615718"/>
                  </a:lnTo>
                  <a:lnTo>
                    <a:pt x="587968" y="586668"/>
                  </a:lnTo>
                  <a:lnTo>
                    <a:pt x="617083" y="553664"/>
                  </a:lnTo>
                  <a:lnTo>
                    <a:pt x="641824" y="517115"/>
                  </a:lnTo>
                  <a:lnTo>
                    <a:pt x="661781" y="477431"/>
                  </a:lnTo>
                  <a:lnTo>
                    <a:pt x="676544" y="435021"/>
                  </a:lnTo>
                  <a:lnTo>
                    <a:pt x="685703" y="390295"/>
                  </a:lnTo>
                  <a:lnTo>
                    <a:pt x="688848" y="343661"/>
                  </a:lnTo>
                  <a:lnTo>
                    <a:pt x="685703" y="297028"/>
                  </a:lnTo>
                  <a:lnTo>
                    <a:pt x="676544" y="252302"/>
                  </a:lnTo>
                  <a:lnTo>
                    <a:pt x="661781" y="209892"/>
                  </a:lnTo>
                  <a:lnTo>
                    <a:pt x="641824" y="170208"/>
                  </a:lnTo>
                  <a:lnTo>
                    <a:pt x="617083" y="133659"/>
                  </a:lnTo>
                  <a:lnTo>
                    <a:pt x="587968" y="100655"/>
                  </a:lnTo>
                  <a:lnTo>
                    <a:pt x="554891" y="71605"/>
                  </a:lnTo>
                  <a:lnTo>
                    <a:pt x="518261" y="46919"/>
                  </a:lnTo>
                  <a:lnTo>
                    <a:pt x="478489" y="27006"/>
                  </a:lnTo>
                  <a:lnTo>
                    <a:pt x="435985" y="12275"/>
                  </a:lnTo>
                  <a:lnTo>
                    <a:pt x="391160" y="3137"/>
                  </a:lnTo>
                  <a:lnTo>
                    <a:pt x="344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4508" y="5963411"/>
              <a:ext cx="688975" cy="687705"/>
            </a:xfrm>
            <a:custGeom>
              <a:avLst/>
              <a:gdLst/>
              <a:ahLst/>
              <a:cxnLst/>
              <a:rect l="l" t="t" r="r" b="b"/>
              <a:pathLst>
                <a:path w="688975" h="687704">
                  <a:moveTo>
                    <a:pt x="0" y="343661"/>
                  </a:moveTo>
                  <a:lnTo>
                    <a:pt x="3144" y="297028"/>
                  </a:lnTo>
                  <a:lnTo>
                    <a:pt x="12303" y="252302"/>
                  </a:lnTo>
                  <a:lnTo>
                    <a:pt x="27066" y="209892"/>
                  </a:lnTo>
                  <a:lnTo>
                    <a:pt x="47023" y="170208"/>
                  </a:lnTo>
                  <a:lnTo>
                    <a:pt x="71764" y="133659"/>
                  </a:lnTo>
                  <a:lnTo>
                    <a:pt x="100879" y="100655"/>
                  </a:lnTo>
                  <a:lnTo>
                    <a:pt x="133956" y="71605"/>
                  </a:lnTo>
                  <a:lnTo>
                    <a:pt x="170586" y="46919"/>
                  </a:lnTo>
                  <a:lnTo>
                    <a:pt x="210358" y="27006"/>
                  </a:lnTo>
                  <a:lnTo>
                    <a:pt x="252862" y="12275"/>
                  </a:lnTo>
                  <a:lnTo>
                    <a:pt x="297687" y="3137"/>
                  </a:lnTo>
                  <a:lnTo>
                    <a:pt x="344423" y="0"/>
                  </a:lnTo>
                  <a:lnTo>
                    <a:pt x="391160" y="3137"/>
                  </a:lnTo>
                  <a:lnTo>
                    <a:pt x="435985" y="12275"/>
                  </a:lnTo>
                  <a:lnTo>
                    <a:pt x="478489" y="27006"/>
                  </a:lnTo>
                  <a:lnTo>
                    <a:pt x="518261" y="46919"/>
                  </a:lnTo>
                  <a:lnTo>
                    <a:pt x="554891" y="71605"/>
                  </a:lnTo>
                  <a:lnTo>
                    <a:pt x="587968" y="100655"/>
                  </a:lnTo>
                  <a:lnTo>
                    <a:pt x="617083" y="133659"/>
                  </a:lnTo>
                  <a:lnTo>
                    <a:pt x="641824" y="170208"/>
                  </a:lnTo>
                  <a:lnTo>
                    <a:pt x="661781" y="209892"/>
                  </a:lnTo>
                  <a:lnTo>
                    <a:pt x="676544" y="252302"/>
                  </a:lnTo>
                  <a:lnTo>
                    <a:pt x="685703" y="297028"/>
                  </a:lnTo>
                  <a:lnTo>
                    <a:pt x="688848" y="343661"/>
                  </a:lnTo>
                  <a:lnTo>
                    <a:pt x="685703" y="390295"/>
                  </a:lnTo>
                  <a:lnTo>
                    <a:pt x="676544" y="435021"/>
                  </a:lnTo>
                  <a:lnTo>
                    <a:pt x="661781" y="477431"/>
                  </a:lnTo>
                  <a:lnTo>
                    <a:pt x="641824" y="517115"/>
                  </a:lnTo>
                  <a:lnTo>
                    <a:pt x="617083" y="553664"/>
                  </a:lnTo>
                  <a:lnTo>
                    <a:pt x="587968" y="586668"/>
                  </a:lnTo>
                  <a:lnTo>
                    <a:pt x="554891" y="615718"/>
                  </a:lnTo>
                  <a:lnTo>
                    <a:pt x="518261" y="640404"/>
                  </a:lnTo>
                  <a:lnTo>
                    <a:pt x="478489" y="660317"/>
                  </a:lnTo>
                  <a:lnTo>
                    <a:pt x="435985" y="675048"/>
                  </a:lnTo>
                  <a:lnTo>
                    <a:pt x="391160" y="684186"/>
                  </a:lnTo>
                  <a:lnTo>
                    <a:pt x="344423" y="687324"/>
                  </a:lnTo>
                  <a:lnTo>
                    <a:pt x="297687" y="684186"/>
                  </a:lnTo>
                  <a:lnTo>
                    <a:pt x="252862" y="675048"/>
                  </a:lnTo>
                  <a:lnTo>
                    <a:pt x="210358" y="660317"/>
                  </a:lnTo>
                  <a:lnTo>
                    <a:pt x="170586" y="640404"/>
                  </a:lnTo>
                  <a:lnTo>
                    <a:pt x="133956" y="615718"/>
                  </a:lnTo>
                  <a:lnTo>
                    <a:pt x="100879" y="586668"/>
                  </a:lnTo>
                  <a:lnTo>
                    <a:pt x="71764" y="553664"/>
                  </a:lnTo>
                  <a:lnTo>
                    <a:pt x="47023" y="517115"/>
                  </a:lnTo>
                  <a:lnTo>
                    <a:pt x="27066" y="477431"/>
                  </a:lnTo>
                  <a:lnTo>
                    <a:pt x="12303" y="435021"/>
                  </a:lnTo>
                  <a:lnTo>
                    <a:pt x="3144" y="390295"/>
                  </a:lnTo>
                  <a:lnTo>
                    <a:pt x="0" y="343661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7635" cy="1130935"/>
            <a:chOff x="131063" y="0"/>
            <a:chExt cx="9017635" cy="11309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60604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260604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25095"/>
            </a:xfrm>
            <a:custGeom>
              <a:avLst/>
              <a:gdLst/>
              <a:ahLst/>
              <a:cxnLst/>
              <a:rect l="l" t="t" r="r" b="b"/>
              <a:pathLst>
                <a:path w="140334" h="125095">
                  <a:moveTo>
                    <a:pt x="0" y="124967"/>
                  </a:moveTo>
                  <a:lnTo>
                    <a:pt x="140208" y="124967"/>
                  </a:lnTo>
                  <a:lnTo>
                    <a:pt x="140208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65430" cy="274320"/>
            </a:xfrm>
            <a:custGeom>
              <a:avLst/>
              <a:gdLst/>
              <a:ahLst/>
              <a:cxnLst/>
              <a:rect l="l" t="t" r="r" b="b"/>
              <a:pathLst>
                <a:path w="265430" h="274320">
                  <a:moveTo>
                    <a:pt x="26517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65176" y="138684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495" y="260604"/>
              <a:ext cx="8604885" cy="866140"/>
            </a:xfrm>
            <a:custGeom>
              <a:avLst/>
              <a:gdLst/>
              <a:ahLst/>
              <a:cxnLst/>
              <a:rect l="l" t="t" r="r" b="b"/>
              <a:pathLst>
                <a:path w="8604885" h="866140">
                  <a:moveTo>
                    <a:pt x="8604504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8604504" y="865632"/>
                  </a:lnTo>
                  <a:lnTo>
                    <a:pt x="8604504" y="0"/>
                  </a:lnTo>
                  <a:close/>
                </a:path>
              </a:pathLst>
            </a:custGeom>
            <a:solidFill>
              <a:srgbClr val="000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495" y="260604"/>
              <a:ext cx="8604885" cy="866140"/>
            </a:xfrm>
            <a:custGeom>
              <a:avLst/>
              <a:gdLst/>
              <a:ahLst/>
              <a:cxnLst/>
              <a:rect l="l" t="t" r="r" b="b"/>
              <a:pathLst>
                <a:path w="8604885" h="866140">
                  <a:moveTo>
                    <a:pt x="0" y="865632"/>
                  </a:moveTo>
                  <a:lnTo>
                    <a:pt x="8604504" y="865632"/>
                  </a:lnTo>
                  <a:lnTo>
                    <a:pt x="8604504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4068" y="409955"/>
            <a:ext cx="8600440" cy="711835"/>
          </a:xfrm>
          <a:prstGeom prst="rect">
            <a:avLst/>
          </a:prstGeom>
          <a:solidFill>
            <a:srgbClr val="000089"/>
          </a:solidFill>
        </p:spPr>
        <p:txBody>
          <a:bodyPr vert="horz" wrap="square" lIns="0" tIns="31115" rIns="0" bIns="0" rtlCol="0">
            <a:spAutoFit/>
          </a:bodyPr>
          <a:lstStyle/>
          <a:p>
            <a:pPr marL="2305050">
              <a:lnSpc>
                <a:spcPct val="100000"/>
              </a:lnSpc>
              <a:spcBef>
                <a:spcPts val="245"/>
              </a:spcBef>
            </a:pPr>
            <a:r>
              <a:rPr sz="22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ЗМІСТ</a:t>
            </a:r>
            <a:r>
              <a:rPr sz="22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МАРКЕТИНГУ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0500" y="2132063"/>
            <a:ext cx="4446270" cy="1155065"/>
            <a:chOff x="190500" y="2132063"/>
            <a:chExt cx="4446270" cy="115506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" y="2132063"/>
              <a:ext cx="4446270" cy="11544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1648" y="2202179"/>
              <a:ext cx="4363974" cy="102031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06069" y="2306523"/>
            <a:ext cx="378587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3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5" dirty="0">
                <a:solidFill>
                  <a:srgbClr val="FFFFFF"/>
                </a:solidFill>
                <a:latin typeface="Arial"/>
                <a:cs typeface="Arial"/>
              </a:rPr>
              <a:t>МАРКЕТИНГ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3088" y="3220199"/>
            <a:ext cx="4213225" cy="2741295"/>
            <a:chOff x="323088" y="3220199"/>
            <a:chExt cx="4213225" cy="274129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66188" y="3220199"/>
              <a:ext cx="261416" cy="26137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088" y="3477768"/>
              <a:ext cx="4213098" cy="11330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6188" y="4571987"/>
              <a:ext cx="261416" cy="2613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5948" y="4828032"/>
              <a:ext cx="4133850" cy="113309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99973" y="3551301"/>
            <a:ext cx="3796665" cy="2209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24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Виробляти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та </a:t>
            </a:r>
            <a:r>
              <a:rPr sz="2000" b="1" spc="-15" dirty="0">
                <a:latin typeface="Times New Roman"/>
                <a:cs typeface="Times New Roman"/>
              </a:rPr>
              <a:t>продавати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те, </a:t>
            </a:r>
            <a:r>
              <a:rPr sz="2000" b="1" dirty="0">
                <a:latin typeface="Times New Roman"/>
                <a:cs typeface="Times New Roman"/>
              </a:rPr>
              <a:t>що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  <a:p>
            <a:pPr marL="147955" marR="142240" algn="ctr">
              <a:lnSpc>
                <a:spcPts val="2080"/>
              </a:lnSpc>
              <a:spcBef>
                <a:spcPts val="170"/>
              </a:spcBef>
            </a:pPr>
            <a:r>
              <a:rPr sz="2000" b="1" dirty="0">
                <a:latin typeface="Times New Roman"/>
                <a:cs typeface="Times New Roman"/>
              </a:rPr>
              <a:t>/що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вмієш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/що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подобається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/до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чого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звик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65405" marR="59055" indent="635" algn="ctr">
              <a:lnSpc>
                <a:spcPts val="2080"/>
              </a:lnSpc>
              <a:spcBef>
                <a:spcPts val="1875"/>
              </a:spcBef>
            </a:pPr>
            <a:r>
              <a:rPr sz="2000" b="1" spc="-20" dirty="0">
                <a:latin typeface="Times New Roman"/>
                <a:cs typeface="Times New Roman"/>
              </a:rPr>
              <a:t>Спочатку </a:t>
            </a:r>
            <a:r>
              <a:rPr sz="2000" b="1" spc="-5" dirty="0">
                <a:latin typeface="Times New Roman"/>
                <a:cs typeface="Times New Roman"/>
              </a:rPr>
              <a:t>виробити/ купити, </a:t>
            </a:r>
            <a:r>
              <a:rPr sz="2000" b="1" dirty="0">
                <a:latin typeface="Times New Roman"/>
                <a:cs typeface="Times New Roman"/>
              </a:rPr>
              <a:t>а 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потім </a:t>
            </a:r>
            <a:r>
              <a:rPr sz="2000" b="1" spc="-15" dirty="0">
                <a:latin typeface="Times New Roman"/>
                <a:cs typeface="Times New Roman"/>
              </a:rPr>
              <a:t>думати </a:t>
            </a:r>
            <a:r>
              <a:rPr sz="2000" b="1" spc="-5" dirty="0">
                <a:latin typeface="Times New Roman"/>
                <a:cs typeface="Times New Roman"/>
              </a:rPr>
              <a:t>над тим, </a:t>
            </a:r>
            <a:r>
              <a:rPr sz="2000" b="1" spc="-20" dirty="0">
                <a:latin typeface="Times New Roman"/>
                <a:cs typeface="Times New Roman"/>
              </a:rPr>
              <a:t>кому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5" dirty="0">
                <a:latin typeface="Times New Roman"/>
                <a:cs typeface="Times New Roman"/>
              </a:rPr>
              <a:t>як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це </a:t>
            </a:r>
            <a:r>
              <a:rPr sz="2000" b="1" spc="-20" dirty="0">
                <a:latin typeface="Times New Roman"/>
                <a:cs typeface="Times New Roman"/>
              </a:rPr>
              <a:t>продати </a:t>
            </a:r>
            <a:r>
              <a:rPr sz="2000" b="1" dirty="0">
                <a:latin typeface="Times New Roman"/>
                <a:cs typeface="Times New Roman"/>
              </a:rPr>
              <a:t>/ </a:t>
            </a:r>
            <a:r>
              <a:rPr sz="2000" b="1" spc="-15" dirty="0">
                <a:latin typeface="Times New Roman"/>
                <a:cs typeface="Times New Roman"/>
              </a:rPr>
              <a:t>перепродати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916423" y="2132063"/>
            <a:ext cx="4088129" cy="1155065"/>
            <a:chOff x="4916423" y="2132063"/>
            <a:chExt cx="4088129" cy="1155065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6423" y="2132063"/>
              <a:ext cx="4088129" cy="115444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98363" y="2202179"/>
              <a:ext cx="3559301" cy="102031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472429" y="2306523"/>
            <a:ext cx="2981325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dirty="0">
                <a:solidFill>
                  <a:srgbClr val="C00000"/>
                </a:solidFill>
                <a:latin typeface="Arial"/>
                <a:cs typeface="Arial"/>
              </a:rPr>
              <a:t>МАРК</a:t>
            </a:r>
            <a:r>
              <a:rPr sz="3800" b="1" spc="-2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3800" b="1" dirty="0">
                <a:solidFill>
                  <a:srgbClr val="C00000"/>
                </a:solidFill>
                <a:latin typeface="Arial"/>
                <a:cs typeface="Arial"/>
              </a:rPr>
              <a:t>ТИНГ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878323" y="3220199"/>
            <a:ext cx="4248150" cy="2741295"/>
            <a:chOff x="4878323" y="3220199"/>
            <a:chExt cx="4248150" cy="2741295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30567" y="3220199"/>
              <a:ext cx="259867" cy="26137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10327" y="3477755"/>
              <a:ext cx="4130802" cy="115901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0759" y="3764292"/>
              <a:ext cx="2612897" cy="54329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45935" y="4027944"/>
              <a:ext cx="1250441" cy="54329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30567" y="4571987"/>
              <a:ext cx="259867" cy="26137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78323" y="4828032"/>
              <a:ext cx="4248150" cy="11330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94475" y="4850904"/>
              <a:ext cx="2990850" cy="54329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41619" y="5114544"/>
              <a:ext cx="1536953" cy="54329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056378" y="3551301"/>
            <a:ext cx="3810000" cy="22098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76200" marR="67945" algn="ctr">
              <a:lnSpc>
                <a:spcPts val="2080"/>
              </a:lnSpc>
              <a:spcBef>
                <a:spcPts val="440"/>
              </a:spcBef>
            </a:pPr>
            <a:r>
              <a:rPr sz="2000" b="1" spc="-10" dirty="0">
                <a:latin typeface="Times New Roman"/>
                <a:cs typeface="Times New Roman"/>
              </a:rPr>
              <a:t>Виробляти </a:t>
            </a:r>
            <a:r>
              <a:rPr sz="2000" b="1" dirty="0">
                <a:latin typeface="Times New Roman"/>
                <a:cs typeface="Times New Roman"/>
              </a:rPr>
              <a:t>та </a:t>
            </a:r>
            <a:r>
              <a:rPr sz="2000" b="1" spc="-15" dirty="0">
                <a:latin typeface="Times New Roman"/>
                <a:cs typeface="Times New Roman"/>
              </a:rPr>
              <a:t>продавати </a:t>
            </a:r>
            <a:r>
              <a:rPr sz="2000" b="1" spc="-5" dirty="0">
                <a:latin typeface="Times New Roman"/>
                <a:cs typeface="Times New Roman"/>
              </a:rPr>
              <a:t>тільки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те, </a:t>
            </a:r>
            <a:r>
              <a:rPr sz="2000" b="1" dirty="0">
                <a:latin typeface="Times New Roman"/>
                <a:cs typeface="Times New Roman"/>
              </a:rPr>
              <a:t>що </a:t>
            </a:r>
            <a:r>
              <a:rPr sz="20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може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задовольнити </a:t>
            </a:r>
            <a:r>
              <a:rPr sz="20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потреби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 marR="5080" indent="1905" algn="ctr">
              <a:lnSpc>
                <a:spcPts val="2080"/>
              </a:lnSpc>
              <a:spcBef>
                <a:spcPts val="1870"/>
              </a:spcBef>
            </a:pPr>
            <a:r>
              <a:rPr sz="2000" b="1" spc="-20" dirty="0">
                <a:latin typeface="Times New Roman"/>
                <a:cs typeface="Times New Roman"/>
              </a:rPr>
              <a:t>Спочатку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з'ясувати, 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що </a:t>
            </a:r>
            <a:r>
              <a:rPr sz="20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потрібне </a:t>
            </a:r>
            <a:r>
              <a:rPr sz="2000" b="1" spc="-48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споживачу</a:t>
            </a:r>
            <a:r>
              <a:rPr sz="2000" b="1" spc="-35" dirty="0">
                <a:latin typeface="Times New Roman"/>
                <a:cs typeface="Times New Roman"/>
              </a:rPr>
              <a:t>,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5" dirty="0">
                <a:latin typeface="Times New Roman"/>
                <a:cs typeface="Times New Roman"/>
              </a:rPr>
              <a:t>тільки </a:t>
            </a:r>
            <a:r>
              <a:rPr sz="2000" b="1" spc="-10" dirty="0">
                <a:latin typeface="Times New Roman"/>
                <a:cs typeface="Times New Roman"/>
              </a:rPr>
              <a:t>потім 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виробляти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або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купувати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будь-що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1102995"/>
            <a:chOff x="131063" y="0"/>
            <a:chExt cx="9013190" cy="110299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0244" y="0"/>
              <a:ext cx="4923282" cy="11026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1348" y="0"/>
              <a:ext cx="944118" cy="11026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75019" y="0"/>
              <a:ext cx="1085850" cy="11026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98692" y="0"/>
              <a:ext cx="1000506" cy="11026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37020" y="0"/>
              <a:ext cx="803909" cy="110261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78752" y="0"/>
              <a:ext cx="1140713" cy="1102614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492122" y="119329"/>
            <a:ext cx="5953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MARKETING</a:t>
            </a:r>
            <a:r>
              <a:rPr sz="40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MIX</a:t>
            </a:r>
            <a:r>
              <a:rPr sz="40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– 4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P’S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35608" y="515112"/>
            <a:ext cx="6342380" cy="6341110"/>
            <a:chOff x="1435608" y="515112"/>
            <a:chExt cx="6342380" cy="634111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35608" y="515112"/>
              <a:ext cx="6342125" cy="63406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07464" y="909827"/>
              <a:ext cx="2620517" cy="26205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48256" y="1185659"/>
              <a:ext cx="2210562" cy="43968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15668" y="1478267"/>
              <a:ext cx="2420874" cy="43968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95144" y="1770875"/>
              <a:ext cx="1712213" cy="43968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90344" y="1981187"/>
              <a:ext cx="2323337" cy="43968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64663" y="2191499"/>
              <a:ext cx="1774698" cy="43968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48256" y="2401811"/>
              <a:ext cx="2207514" cy="4396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82368" y="2612123"/>
              <a:ext cx="1940813" cy="4396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27732" y="2822435"/>
              <a:ext cx="1448562" cy="439686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027047" y="1176680"/>
            <a:ext cx="2183130" cy="1955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2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00007C"/>
                </a:solidFill>
                <a:latin typeface="Times New Roman"/>
                <a:cs typeface="Times New Roman"/>
              </a:rPr>
              <a:t>PRODUCT:</a:t>
            </a:r>
            <a:r>
              <a:rPr sz="1600" b="1" spc="1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Продукт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00007C"/>
                </a:solidFill>
                <a:latin typeface="Times New Roman"/>
                <a:cs typeface="Times New Roman"/>
              </a:rPr>
              <a:t>ТОВАРНА</a:t>
            </a:r>
            <a:r>
              <a:rPr sz="1600" b="1" spc="-6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ПОЛІТИКА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  <a:spcBef>
                <a:spcPts val="384"/>
              </a:spcBef>
            </a:pP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Запропонувати</a:t>
            </a:r>
            <a:endParaRPr sz="1600">
              <a:latin typeface="Times New Roman"/>
              <a:cs typeface="Times New Roman"/>
            </a:endParaRPr>
          </a:p>
          <a:p>
            <a:pPr marL="86995" marR="80010" algn="ctr">
              <a:lnSpc>
                <a:spcPct val="86300"/>
              </a:lnSpc>
              <a:spcBef>
                <a:spcPts val="130"/>
              </a:spcBef>
            </a:pP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споживачу</a:t>
            </a:r>
            <a:r>
              <a:rPr sz="1600" b="1" spc="-4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засоби</a:t>
            </a:r>
            <a:r>
              <a:rPr sz="1600" b="1" spc="-3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для </a:t>
            </a:r>
            <a:r>
              <a:rPr sz="1600" b="1" spc="-38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вирішення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його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 проблем, що вигідно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відрізняються</a:t>
            </a:r>
            <a:r>
              <a:rPr sz="1600" b="1" spc="2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від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конкурентів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785359" y="909827"/>
            <a:ext cx="2620645" cy="2620645"/>
            <a:chOff x="4785359" y="909827"/>
            <a:chExt cx="2620645" cy="2620645"/>
          </a:xfrm>
        </p:grpSpPr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85359" y="909827"/>
              <a:ext cx="2620517" cy="26205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81243" y="1501127"/>
              <a:ext cx="1497329" cy="43968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77383" y="1793735"/>
              <a:ext cx="2254758" cy="43968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29427" y="2086343"/>
              <a:ext cx="1602485" cy="43968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65191" y="2296655"/>
              <a:ext cx="2330958" cy="43968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52515" y="2506967"/>
              <a:ext cx="904493" cy="43968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077459" y="1492148"/>
            <a:ext cx="2040889" cy="1324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16510" indent="-635" algn="ctr">
              <a:lnSpc>
                <a:spcPct val="12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PRICE:</a:t>
            </a:r>
            <a:r>
              <a:rPr sz="1600" b="1" spc="1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Ціна 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00007C"/>
                </a:solidFill>
                <a:latin typeface="Times New Roman"/>
                <a:cs typeface="Times New Roman"/>
              </a:rPr>
              <a:t>ЦІНОВА</a:t>
            </a:r>
            <a:r>
              <a:rPr sz="1600" b="1" spc="-5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ПОЛІТИКА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  <a:spcBef>
                <a:spcPts val="384"/>
              </a:spcBef>
            </a:pP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Стимулювати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споживача</a:t>
            </a:r>
            <a:r>
              <a:rPr sz="1600" b="1" spc="-4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частіше та</a:t>
            </a:r>
            <a:endParaRPr sz="1600">
              <a:latin typeface="Times New Roman"/>
              <a:cs typeface="Times New Roman"/>
            </a:endParaRPr>
          </a:p>
          <a:p>
            <a:pPr marL="635" algn="ctr">
              <a:lnSpc>
                <a:spcPts val="1789"/>
              </a:lnSpc>
            </a:pP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більше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807464" y="3887723"/>
            <a:ext cx="2620645" cy="2620645"/>
            <a:chOff x="1807464" y="3887723"/>
            <a:chExt cx="2620645" cy="2620645"/>
          </a:xfrm>
        </p:grpSpPr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07464" y="3887723"/>
              <a:ext cx="2620517" cy="262051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14956" y="4204703"/>
              <a:ext cx="1680210" cy="43968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36876" y="4415015"/>
              <a:ext cx="1430274" cy="43968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054352" y="4625327"/>
              <a:ext cx="2201418" cy="43968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435352" y="4835639"/>
              <a:ext cx="1381505" cy="43968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238756" y="5128247"/>
              <a:ext cx="1828038" cy="43968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32432" y="5338571"/>
              <a:ext cx="2440686" cy="43968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973580" y="5548883"/>
              <a:ext cx="2358390" cy="43968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011680" y="5759195"/>
              <a:ext cx="2230373" cy="439686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2043810" y="4245609"/>
            <a:ext cx="2149475" cy="1823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ts val="1789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PROMOTION:</a:t>
            </a:r>
            <a:endParaRPr sz="1600">
              <a:latin typeface="Times New Roman"/>
              <a:cs typeface="Times New Roman"/>
            </a:endParaRPr>
          </a:p>
          <a:p>
            <a:pPr marL="635" algn="ctr">
              <a:lnSpc>
                <a:spcPts val="1655"/>
              </a:lnSpc>
            </a:pP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Просування</a:t>
            </a: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ts val="1655"/>
              </a:lnSpc>
            </a:pP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КОМУНІКАТИВНА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ПОЛІТИКА</a:t>
            </a:r>
            <a:endParaRPr sz="1600">
              <a:latin typeface="Times New Roman"/>
              <a:cs typeface="Times New Roman"/>
            </a:endParaRPr>
          </a:p>
          <a:p>
            <a:pPr marL="12700" marR="5080" algn="ctr">
              <a:lnSpc>
                <a:spcPts val="1660"/>
              </a:lnSpc>
              <a:spcBef>
                <a:spcPts val="655"/>
              </a:spcBef>
            </a:pP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Бути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відомим</a:t>
            </a:r>
            <a:r>
              <a:rPr sz="1600" b="1" spc="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та </a:t>
            </a:r>
            <a:r>
              <a:rPr sz="1600" b="1" spc="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упізнаваємим.</a:t>
            </a:r>
            <a:r>
              <a:rPr sz="1600" b="1" spc="-7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Зробити </a:t>
            </a:r>
            <a:r>
              <a:rPr sz="1600" b="1" spc="-38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споживача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постійним 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клієнтом</a:t>
            </a:r>
            <a:r>
              <a:rPr sz="1600" b="1" spc="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і 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партнером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785359" y="3887723"/>
            <a:ext cx="2620645" cy="2620645"/>
            <a:chOff x="4785359" y="3887723"/>
            <a:chExt cx="2620645" cy="2620645"/>
          </a:xfrm>
        </p:grpSpPr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85359" y="3887723"/>
              <a:ext cx="2620517" cy="262051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271515" y="4479023"/>
              <a:ext cx="1666493" cy="43968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527547" y="4771631"/>
              <a:ext cx="1258061" cy="43968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13247" y="4981943"/>
              <a:ext cx="1381505" cy="43968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003291" y="5274563"/>
              <a:ext cx="2254758" cy="43968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16879" y="5484875"/>
              <a:ext cx="1174242" cy="439686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5115559" y="4470933"/>
            <a:ext cx="1964055" cy="13246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484"/>
              </a:spcBef>
            </a:pP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PLACE:</a:t>
            </a: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Місце.</a:t>
            </a:r>
            <a:endParaRPr sz="1600">
              <a:latin typeface="Times New Roman"/>
              <a:cs typeface="Times New Roman"/>
            </a:endParaRPr>
          </a:p>
          <a:p>
            <a:pPr marL="52069" algn="ctr">
              <a:lnSpc>
                <a:spcPts val="1789"/>
              </a:lnSpc>
              <a:spcBef>
                <a:spcPts val="380"/>
              </a:spcBef>
            </a:pPr>
            <a:r>
              <a:rPr sz="1600" b="1" spc="-30" dirty="0">
                <a:solidFill>
                  <a:srgbClr val="00007C"/>
                </a:solidFill>
                <a:latin typeface="Times New Roman"/>
                <a:cs typeface="Times New Roman"/>
              </a:rPr>
              <a:t>ЗБУТОВА</a:t>
            </a:r>
            <a:endParaRPr sz="1600">
              <a:latin typeface="Times New Roman"/>
              <a:cs typeface="Times New Roman"/>
            </a:endParaRPr>
          </a:p>
          <a:p>
            <a:pPr marL="635" algn="ctr">
              <a:lnSpc>
                <a:spcPts val="1789"/>
              </a:lnSpc>
            </a:pPr>
            <a:r>
              <a:rPr sz="1600" b="1" spc="-20" dirty="0">
                <a:solidFill>
                  <a:srgbClr val="00007C"/>
                </a:solidFill>
                <a:latin typeface="Times New Roman"/>
                <a:cs typeface="Times New Roman"/>
              </a:rPr>
              <a:t>ПОЛІТИКА</a:t>
            </a:r>
            <a:endParaRPr sz="1600">
              <a:latin typeface="Times New Roman"/>
              <a:cs typeface="Times New Roman"/>
            </a:endParaRPr>
          </a:p>
          <a:p>
            <a:pPr marL="12065" marR="5080" algn="ctr">
              <a:lnSpc>
                <a:spcPts val="1660"/>
              </a:lnSpc>
              <a:spcBef>
                <a:spcPts val="660"/>
              </a:spcBef>
            </a:pPr>
            <a:r>
              <a:rPr sz="1600" b="1" spc="-15" dirty="0">
                <a:solidFill>
                  <a:srgbClr val="00007C"/>
                </a:solidFill>
                <a:latin typeface="Times New Roman"/>
                <a:cs typeface="Times New Roman"/>
              </a:rPr>
              <a:t>Продавати </a:t>
            </a:r>
            <a:r>
              <a:rPr sz="1600" b="1" spc="-5" dirty="0">
                <a:solidFill>
                  <a:srgbClr val="00007C"/>
                </a:solidFill>
                <a:latin typeface="Times New Roman"/>
                <a:cs typeface="Times New Roman"/>
              </a:rPr>
              <a:t>більше </a:t>
            </a:r>
            <a:r>
              <a:rPr sz="1600" b="1" dirty="0">
                <a:solidFill>
                  <a:srgbClr val="00007C"/>
                </a:solidFill>
                <a:latin typeface="Times New Roman"/>
                <a:cs typeface="Times New Roman"/>
              </a:rPr>
              <a:t>та </a:t>
            </a:r>
            <a:r>
              <a:rPr sz="1600" b="1" spc="-39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7C"/>
                </a:solidFill>
                <a:latin typeface="Times New Roman"/>
                <a:cs typeface="Times New Roman"/>
              </a:rPr>
              <a:t>вигідніше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6332" y="489191"/>
              <a:ext cx="4886706" cy="2979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1285" y="202945"/>
              <a:ext cx="4879467" cy="3746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1155" y="976871"/>
              <a:ext cx="5435346" cy="302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6235" y="686434"/>
              <a:ext cx="5427471" cy="3788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811" y="1360932"/>
              <a:ext cx="2733040" cy="605155"/>
            </a:xfrm>
            <a:custGeom>
              <a:avLst/>
              <a:gdLst/>
              <a:ahLst/>
              <a:cxnLst/>
              <a:rect l="l" t="t" r="r" b="b"/>
              <a:pathLst>
                <a:path w="2733040" h="605155">
                  <a:moveTo>
                    <a:pt x="2732532" y="0"/>
                  </a:moveTo>
                  <a:lnTo>
                    <a:pt x="0" y="0"/>
                  </a:lnTo>
                  <a:lnTo>
                    <a:pt x="0" y="605027"/>
                  </a:lnTo>
                  <a:lnTo>
                    <a:pt x="2732532" y="605027"/>
                  </a:lnTo>
                  <a:lnTo>
                    <a:pt x="2732532" y="0"/>
                  </a:lnTo>
                  <a:close/>
                </a:path>
              </a:pathLst>
            </a:custGeom>
            <a:solidFill>
              <a:srgbClr val="5DC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11" y="1360932"/>
              <a:ext cx="2733040" cy="605155"/>
            </a:xfrm>
            <a:custGeom>
              <a:avLst/>
              <a:gdLst/>
              <a:ahLst/>
              <a:cxnLst/>
              <a:rect l="l" t="t" r="r" b="b"/>
              <a:pathLst>
                <a:path w="2733040" h="605155">
                  <a:moveTo>
                    <a:pt x="0" y="605027"/>
                  </a:moveTo>
                  <a:lnTo>
                    <a:pt x="2732532" y="605027"/>
                  </a:lnTo>
                  <a:lnTo>
                    <a:pt x="2732532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5239">
              <a:solidFill>
                <a:srgbClr val="5DC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1212" y="1456690"/>
            <a:ext cx="145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5" dirty="0">
                <a:solidFill>
                  <a:srgbClr val="FFFFFF"/>
                </a:solidFill>
                <a:latin typeface="Trebuchet MS"/>
                <a:cs typeface="Trebuchet MS"/>
              </a:rPr>
              <a:t>Прин</a:t>
            </a:r>
            <a:r>
              <a:rPr sz="2200" b="1" i="1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sz="220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ипи: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191" y="1958338"/>
            <a:ext cx="2748280" cy="4886325"/>
            <a:chOff x="12191" y="1958338"/>
            <a:chExt cx="2748280" cy="4886325"/>
          </a:xfrm>
        </p:grpSpPr>
        <p:sp>
          <p:nvSpPr>
            <p:cNvPr id="11" name="object 11"/>
            <p:cNvSpPr/>
            <p:nvPr/>
          </p:nvSpPr>
          <p:spPr>
            <a:xfrm>
              <a:off x="19812" y="1965958"/>
              <a:ext cx="2733040" cy="4871085"/>
            </a:xfrm>
            <a:custGeom>
              <a:avLst/>
              <a:gdLst/>
              <a:ahLst/>
              <a:cxnLst/>
              <a:rect l="l" t="t" r="r" b="b"/>
              <a:pathLst>
                <a:path w="2733040" h="4871084">
                  <a:moveTo>
                    <a:pt x="2732532" y="0"/>
                  </a:moveTo>
                  <a:lnTo>
                    <a:pt x="0" y="0"/>
                  </a:lnTo>
                  <a:lnTo>
                    <a:pt x="0" y="4870704"/>
                  </a:lnTo>
                  <a:lnTo>
                    <a:pt x="2732532" y="4870704"/>
                  </a:lnTo>
                  <a:lnTo>
                    <a:pt x="2732532" y="0"/>
                  </a:lnTo>
                  <a:close/>
                </a:path>
              </a:pathLst>
            </a:custGeom>
            <a:solidFill>
              <a:srgbClr val="D2ECE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12" y="1965958"/>
              <a:ext cx="2733040" cy="4871085"/>
            </a:xfrm>
            <a:custGeom>
              <a:avLst/>
              <a:gdLst/>
              <a:ahLst/>
              <a:cxnLst/>
              <a:rect l="l" t="t" r="r" b="b"/>
              <a:pathLst>
                <a:path w="2733040" h="4871084">
                  <a:moveTo>
                    <a:pt x="0" y="4870704"/>
                  </a:moveTo>
                  <a:lnTo>
                    <a:pt x="2732532" y="4870704"/>
                  </a:lnTo>
                  <a:lnTo>
                    <a:pt x="2732532" y="0"/>
                  </a:lnTo>
                  <a:lnTo>
                    <a:pt x="0" y="0"/>
                  </a:lnTo>
                  <a:lnTo>
                    <a:pt x="0" y="4870704"/>
                  </a:lnTo>
                  <a:close/>
                </a:path>
              </a:pathLst>
            </a:custGeom>
            <a:ln w="15240">
              <a:solidFill>
                <a:srgbClr val="D2EC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5069" y="2022729"/>
            <a:ext cx="2224405" cy="2744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системність;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комплексність;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регулярність;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обєктивність;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точність;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Trebuchet MS"/>
                <a:cs typeface="Trebuchet MS"/>
              </a:rPr>
              <a:t>економічність;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оперативність;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Trebuchet MS"/>
                <a:cs typeface="Trebuchet MS"/>
              </a:rPr>
              <a:t>ретельність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27248" y="1353311"/>
            <a:ext cx="2746375" cy="620395"/>
            <a:chOff x="3127248" y="1353311"/>
            <a:chExt cx="2746375" cy="620395"/>
          </a:xfrm>
        </p:grpSpPr>
        <p:sp>
          <p:nvSpPr>
            <p:cNvPr id="15" name="object 15"/>
            <p:cNvSpPr/>
            <p:nvPr/>
          </p:nvSpPr>
          <p:spPr>
            <a:xfrm>
              <a:off x="3134868" y="1360931"/>
              <a:ext cx="2731135" cy="605155"/>
            </a:xfrm>
            <a:custGeom>
              <a:avLst/>
              <a:gdLst/>
              <a:ahLst/>
              <a:cxnLst/>
              <a:rect l="l" t="t" r="r" b="b"/>
              <a:pathLst>
                <a:path w="2731135" h="605155">
                  <a:moveTo>
                    <a:pt x="2731008" y="0"/>
                  </a:moveTo>
                  <a:lnTo>
                    <a:pt x="0" y="0"/>
                  </a:lnTo>
                  <a:lnTo>
                    <a:pt x="0" y="605027"/>
                  </a:lnTo>
                  <a:lnTo>
                    <a:pt x="2731008" y="605027"/>
                  </a:lnTo>
                  <a:lnTo>
                    <a:pt x="2731008" y="0"/>
                  </a:lnTo>
                  <a:close/>
                </a:path>
              </a:pathLst>
            </a:custGeom>
            <a:solidFill>
              <a:srgbClr val="85E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34868" y="1360931"/>
              <a:ext cx="2731135" cy="605155"/>
            </a:xfrm>
            <a:custGeom>
              <a:avLst/>
              <a:gdLst/>
              <a:ahLst/>
              <a:cxnLst/>
              <a:rect l="l" t="t" r="r" b="b"/>
              <a:pathLst>
                <a:path w="2731135" h="605155">
                  <a:moveTo>
                    <a:pt x="0" y="605027"/>
                  </a:moveTo>
                  <a:lnTo>
                    <a:pt x="2731008" y="605027"/>
                  </a:lnTo>
                  <a:lnTo>
                    <a:pt x="2731008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5240">
              <a:solidFill>
                <a:srgbClr val="85E6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61613" y="1456690"/>
            <a:ext cx="14782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Напрямки: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27248" y="1958338"/>
            <a:ext cx="2746375" cy="4886325"/>
            <a:chOff x="3127248" y="1958338"/>
            <a:chExt cx="2746375" cy="4886325"/>
          </a:xfrm>
        </p:grpSpPr>
        <p:sp>
          <p:nvSpPr>
            <p:cNvPr id="19" name="object 19"/>
            <p:cNvSpPr/>
            <p:nvPr/>
          </p:nvSpPr>
          <p:spPr>
            <a:xfrm>
              <a:off x="3134868" y="1965958"/>
              <a:ext cx="2731135" cy="4871085"/>
            </a:xfrm>
            <a:custGeom>
              <a:avLst/>
              <a:gdLst/>
              <a:ahLst/>
              <a:cxnLst/>
              <a:rect l="l" t="t" r="r" b="b"/>
              <a:pathLst>
                <a:path w="2731135" h="4871084">
                  <a:moveTo>
                    <a:pt x="2731008" y="0"/>
                  </a:moveTo>
                  <a:lnTo>
                    <a:pt x="0" y="0"/>
                  </a:lnTo>
                  <a:lnTo>
                    <a:pt x="0" y="4870704"/>
                  </a:lnTo>
                  <a:lnTo>
                    <a:pt x="2731008" y="4870704"/>
                  </a:lnTo>
                  <a:lnTo>
                    <a:pt x="2731008" y="0"/>
                  </a:lnTo>
                  <a:close/>
                </a:path>
              </a:pathLst>
            </a:custGeom>
            <a:solidFill>
              <a:srgbClr val="E4F7C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34868" y="1965958"/>
              <a:ext cx="2731135" cy="4871085"/>
            </a:xfrm>
            <a:custGeom>
              <a:avLst/>
              <a:gdLst/>
              <a:ahLst/>
              <a:cxnLst/>
              <a:rect l="l" t="t" r="r" b="b"/>
              <a:pathLst>
                <a:path w="2731135" h="4871084">
                  <a:moveTo>
                    <a:pt x="0" y="4870704"/>
                  </a:moveTo>
                  <a:lnTo>
                    <a:pt x="2731008" y="4870704"/>
                  </a:lnTo>
                  <a:lnTo>
                    <a:pt x="2731008" y="0"/>
                  </a:lnTo>
                  <a:lnTo>
                    <a:pt x="0" y="0"/>
                  </a:lnTo>
                  <a:lnTo>
                    <a:pt x="0" y="4870704"/>
                  </a:lnTo>
                  <a:close/>
                </a:path>
              </a:pathLst>
            </a:custGeom>
            <a:ln w="15240">
              <a:solidFill>
                <a:srgbClr val="E4F7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239516" y="2022729"/>
            <a:ext cx="2343150" cy="464375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41300" marR="212725" indent="-228600">
              <a:lnSpc>
                <a:spcPct val="87000"/>
              </a:lnSpc>
              <a:spcBef>
                <a:spcPts val="439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ринок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і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тенденції </a:t>
            </a:r>
            <a:r>
              <a:rPr sz="2200" spc="-5" dirty="0">
                <a:latin typeface="Trebuchet MS"/>
                <a:cs typeface="Trebuchet MS"/>
              </a:rPr>
              <a:t>його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розвитку;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ts val="2465"/>
              </a:lnSpc>
              <a:spcBef>
                <a:spcPts val="45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економічний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2465"/>
              </a:lnSpc>
            </a:pPr>
            <a:r>
              <a:rPr sz="2200" spc="-10" dirty="0">
                <a:latin typeface="Trebuchet MS"/>
                <a:cs typeface="Trebuchet MS"/>
              </a:rPr>
              <a:t>аналіз;</a:t>
            </a:r>
            <a:endParaRPr sz="2200">
              <a:latin typeface="Trebuchet MS"/>
              <a:cs typeface="Trebuchet MS"/>
            </a:endParaRPr>
          </a:p>
          <a:p>
            <a:pPr marL="241300" marR="5080" indent="-228600">
              <a:lnSpc>
                <a:spcPct val="87100"/>
              </a:lnSpc>
              <a:spcBef>
                <a:spcPts val="39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дослідження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зворотної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реакції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споживачів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на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властивості </a:t>
            </a:r>
            <a:r>
              <a:rPr sz="2200" spc="-5" dirty="0">
                <a:latin typeface="Trebuchet MS"/>
                <a:cs typeface="Trebuchet MS"/>
              </a:rPr>
              <a:t> послуг,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товарів;</a:t>
            </a:r>
            <a:endParaRPr sz="2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реклама;</a:t>
            </a:r>
            <a:endParaRPr sz="2200">
              <a:latin typeface="Trebuchet MS"/>
              <a:cs typeface="Trebuchet MS"/>
            </a:endParaRPr>
          </a:p>
          <a:p>
            <a:pPr marL="241300" marR="431165" indent="-228600">
              <a:lnSpc>
                <a:spcPct val="87100"/>
              </a:lnSpc>
              <a:spcBef>
                <a:spcPts val="39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дослі</a:t>
            </a:r>
            <a:r>
              <a:rPr sz="2200" spc="-5" dirty="0">
                <a:latin typeface="Trebuchet MS"/>
                <a:cs typeface="Trebuchet MS"/>
              </a:rPr>
              <a:t>джен</a:t>
            </a:r>
            <a:r>
              <a:rPr sz="2200" spc="-15" dirty="0">
                <a:latin typeface="Trebuchet MS"/>
                <a:cs typeface="Trebuchet MS"/>
              </a:rPr>
              <a:t>н</a:t>
            </a:r>
            <a:r>
              <a:rPr sz="2200" spc="-5" dirty="0">
                <a:latin typeface="Trebuchet MS"/>
                <a:cs typeface="Trebuchet MS"/>
              </a:rPr>
              <a:t>я  поведінки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конкурентів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40779" y="1353311"/>
            <a:ext cx="2746375" cy="620395"/>
            <a:chOff x="6240779" y="1353311"/>
            <a:chExt cx="2746375" cy="620395"/>
          </a:xfrm>
        </p:grpSpPr>
        <p:sp>
          <p:nvSpPr>
            <p:cNvPr id="23" name="object 23"/>
            <p:cNvSpPr/>
            <p:nvPr/>
          </p:nvSpPr>
          <p:spPr>
            <a:xfrm>
              <a:off x="6248399" y="1360931"/>
              <a:ext cx="2731135" cy="605155"/>
            </a:xfrm>
            <a:custGeom>
              <a:avLst/>
              <a:gdLst/>
              <a:ahLst/>
              <a:cxnLst/>
              <a:rect l="l" t="t" r="r" b="b"/>
              <a:pathLst>
                <a:path w="2731134" h="605155">
                  <a:moveTo>
                    <a:pt x="2731007" y="0"/>
                  </a:moveTo>
                  <a:lnTo>
                    <a:pt x="0" y="0"/>
                  </a:lnTo>
                  <a:lnTo>
                    <a:pt x="0" y="605027"/>
                  </a:lnTo>
                  <a:lnTo>
                    <a:pt x="2731007" y="605027"/>
                  </a:lnTo>
                  <a:lnTo>
                    <a:pt x="2731007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48399" y="1360931"/>
              <a:ext cx="2731135" cy="605155"/>
            </a:xfrm>
            <a:custGeom>
              <a:avLst/>
              <a:gdLst/>
              <a:ahLst/>
              <a:cxnLst/>
              <a:rect l="l" t="t" r="r" b="b"/>
              <a:pathLst>
                <a:path w="2731134" h="605155">
                  <a:moveTo>
                    <a:pt x="0" y="605027"/>
                  </a:moveTo>
                  <a:lnTo>
                    <a:pt x="2731007" y="605027"/>
                  </a:lnTo>
                  <a:lnTo>
                    <a:pt x="2731007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5240">
              <a:solidFill>
                <a:srgbClr val="FF8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10730" y="1456690"/>
            <a:ext cx="10071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10" dirty="0">
                <a:solidFill>
                  <a:srgbClr val="FFFFFF"/>
                </a:solidFill>
                <a:latin typeface="Trebuchet MS"/>
                <a:cs typeface="Trebuchet MS"/>
              </a:rPr>
              <a:t>Етапи: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40779" y="1958338"/>
            <a:ext cx="2746375" cy="4886325"/>
            <a:chOff x="6240779" y="1958338"/>
            <a:chExt cx="2746375" cy="4886325"/>
          </a:xfrm>
        </p:grpSpPr>
        <p:sp>
          <p:nvSpPr>
            <p:cNvPr id="27" name="object 27"/>
            <p:cNvSpPr/>
            <p:nvPr/>
          </p:nvSpPr>
          <p:spPr>
            <a:xfrm>
              <a:off x="6248399" y="1965958"/>
              <a:ext cx="2731135" cy="4871085"/>
            </a:xfrm>
            <a:custGeom>
              <a:avLst/>
              <a:gdLst/>
              <a:ahLst/>
              <a:cxnLst/>
              <a:rect l="l" t="t" r="r" b="b"/>
              <a:pathLst>
                <a:path w="2731134" h="4871084">
                  <a:moveTo>
                    <a:pt x="2731007" y="0"/>
                  </a:moveTo>
                  <a:lnTo>
                    <a:pt x="0" y="0"/>
                  </a:lnTo>
                  <a:lnTo>
                    <a:pt x="0" y="4870704"/>
                  </a:lnTo>
                  <a:lnTo>
                    <a:pt x="2731007" y="4870704"/>
                  </a:lnTo>
                  <a:lnTo>
                    <a:pt x="2731007" y="0"/>
                  </a:lnTo>
                  <a:close/>
                </a:path>
              </a:pathLst>
            </a:custGeom>
            <a:solidFill>
              <a:srgbClr val="FF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48399" y="1965958"/>
              <a:ext cx="2731135" cy="4871085"/>
            </a:xfrm>
            <a:custGeom>
              <a:avLst/>
              <a:gdLst/>
              <a:ahLst/>
              <a:cxnLst/>
              <a:rect l="l" t="t" r="r" b="b"/>
              <a:pathLst>
                <a:path w="2731134" h="4871084">
                  <a:moveTo>
                    <a:pt x="0" y="4870704"/>
                  </a:moveTo>
                  <a:lnTo>
                    <a:pt x="2731007" y="4870704"/>
                  </a:lnTo>
                  <a:lnTo>
                    <a:pt x="2731007" y="0"/>
                  </a:lnTo>
                  <a:lnTo>
                    <a:pt x="0" y="0"/>
                  </a:lnTo>
                  <a:lnTo>
                    <a:pt x="0" y="4870704"/>
                  </a:lnTo>
                  <a:close/>
                </a:path>
              </a:pathLst>
            </a:custGeom>
            <a:ln w="15240">
              <a:solidFill>
                <a:srgbClr val="FF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353683" y="2022729"/>
            <a:ext cx="2239010" cy="27933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0665" marR="543560" indent="-228600">
              <a:lnSpc>
                <a:spcPts val="2290"/>
              </a:lnSpc>
              <a:spcBef>
                <a:spcPts val="459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Trebuchet MS"/>
                <a:cs typeface="Trebuchet MS"/>
              </a:rPr>
              <a:t>постано</a:t>
            </a:r>
            <a:r>
              <a:rPr sz="2200" spc="-20" dirty="0">
                <a:latin typeface="Trebuchet MS"/>
                <a:cs typeface="Trebuchet MS"/>
              </a:rPr>
              <a:t>в</a:t>
            </a:r>
            <a:r>
              <a:rPr sz="2200" spc="-10" dirty="0">
                <a:latin typeface="Trebuchet MS"/>
                <a:cs typeface="Trebuchet MS"/>
              </a:rPr>
              <a:t>ка  </a:t>
            </a:r>
            <a:r>
              <a:rPr sz="2200" spc="-5" dirty="0">
                <a:latin typeface="Trebuchet MS"/>
                <a:cs typeface="Trebuchet MS"/>
              </a:rPr>
              <a:t>проблеми;</a:t>
            </a:r>
            <a:endParaRPr sz="2200">
              <a:latin typeface="Trebuchet MS"/>
              <a:cs typeface="Trebuchet MS"/>
            </a:endParaRPr>
          </a:p>
          <a:p>
            <a:pPr marL="240665" marR="5080" indent="-228600">
              <a:lnSpc>
                <a:spcPct val="87200"/>
              </a:lnSpc>
              <a:spcBef>
                <a:spcPts val="37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збір, обробка,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систематизація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та </a:t>
            </a:r>
            <a:r>
              <a:rPr sz="2200" spc="-10" dirty="0">
                <a:latin typeface="Trebuchet MS"/>
                <a:cs typeface="Trebuchet MS"/>
              </a:rPr>
              <a:t>аналіз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інформації;</a:t>
            </a:r>
            <a:endParaRPr sz="2200">
              <a:latin typeface="Trebuchet MS"/>
              <a:cs typeface="Trebuchet MS"/>
            </a:endParaRPr>
          </a:p>
          <a:p>
            <a:pPr marL="240665" marR="193675" indent="-228600">
              <a:lnSpc>
                <a:spcPct val="87000"/>
              </a:lnSpc>
              <a:spcBef>
                <a:spcPts val="38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Trebuchet MS"/>
                <a:cs typeface="Trebuchet MS"/>
              </a:rPr>
              <a:t>розробка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висновків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і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ре</a:t>
            </a:r>
            <a:r>
              <a:rPr sz="2200" spc="-15" dirty="0">
                <a:latin typeface="Trebuchet MS"/>
                <a:cs typeface="Trebuchet MS"/>
              </a:rPr>
              <a:t>к</a:t>
            </a:r>
            <a:r>
              <a:rPr sz="2200" spc="-10" dirty="0">
                <a:latin typeface="Trebuchet MS"/>
                <a:cs typeface="Trebuchet MS"/>
              </a:rPr>
              <a:t>оме</a:t>
            </a:r>
            <a:r>
              <a:rPr sz="2200" spc="-20" dirty="0">
                <a:latin typeface="Trebuchet MS"/>
                <a:cs typeface="Trebuchet MS"/>
              </a:rPr>
              <a:t>н</a:t>
            </a:r>
            <a:r>
              <a:rPr sz="2200" spc="-10" dirty="0">
                <a:latin typeface="Trebuchet MS"/>
                <a:cs typeface="Trebuchet MS"/>
              </a:rPr>
              <a:t>дацій</a:t>
            </a:r>
            <a:endParaRPr sz="2200">
              <a:latin typeface="Trebuchet MS"/>
              <a:cs typeface="Trebuchet M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204" y="96011"/>
            <a:ext cx="1278636" cy="11521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1520190"/>
            <a:chOff x="131063" y="0"/>
            <a:chExt cx="9013190" cy="15201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59" y="291084"/>
              <a:ext cx="6157722" cy="12291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44896" y="291084"/>
              <a:ext cx="912113" cy="122910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6303" y="438988"/>
            <a:ext cx="56445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0000"/>
                </a:solidFill>
                <a:latin typeface="Arial"/>
                <a:cs typeface="Arial"/>
              </a:rPr>
              <a:t>Медична</a:t>
            </a:r>
            <a:r>
              <a:rPr sz="44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FF0000"/>
                </a:solidFill>
                <a:latin typeface="Arial"/>
                <a:cs typeface="Arial"/>
              </a:rPr>
              <a:t>допомога</a:t>
            </a:r>
            <a:r>
              <a:rPr sz="44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5319" y="1559052"/>
            <a:ext cx="7614920" cy="956310"/>
            <a:chOff x="655319" y="1559052"/>
            <a:chExt cx="7614920" cy="95631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9191" y="1559052"/>
              <a:ext cx="5590794" cy="6210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19" y="1894332"/>
              <a:ext cx="1998726" cy="62102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5319" y="3784091"/>
            <a:ext cx="3135630" cy="62103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28827" y="5113020"/>
            <a:ext cx="2760980" cy="621030"/>
            <a:chOff x="528827" y="5113020"/>
            <a:chExt cx="2760980" cy="62103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8827" y="5113020"/>
              <a:ext cx="1590294" cy="6210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30324" y="5113020"/>
              <a:ext cx="1459229" cy="62103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74370" y="1294637"/>
            <a:ext cx="8243570" cy="4584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90805" indent="-342900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spc="-5" dirty="0">
                <a:latin typeface="Microsoft Sans Serif"/>
                <a:cs typeface="Microsoft Sans Serif"/>
              </a:rPr>
              <a:t>діяльність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професійно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підготовлених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медичних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працівників,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спрямована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на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профілактику,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діагностику,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лікування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 </a:t>
            </a:r>
            <a:r>
              <a:rPr sz="220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реабілітацію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у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зв’язку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95" dirty="0">
                <a:latin typeface="Microsoft Sans Serif"/>
                <a:cs typeface="Microsoft Sans Serif"/>
              </a:rPr>
              <a:t>з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хворобами,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а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також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у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зв’язку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95" dirty="0">
                <a:latin typeface="Microsoft Sans Serif"/>
                <a:cs typeface="Microsoft Sans Serif"/>
              </a:rPr>
              <a:t>з</a:t>
            </a:r>
            <a:endParaRPr sz="22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вагітністю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5" dirty="0">
                <a:latin typeface="Microsoft Sans Serif"/>
                <a:cs typeface="Microsoft Sans Serif"/>
              </a:rPr>
              <a:t>являє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собою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комплекс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послідовного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виконання</a:t>
            </a:r>
            <a:endParaRPr sz="2200">
              <a:latin typeface="Microsoft Sans Serif"/>
              <a:cs typeface="Microsoft Sans Serif"/>
            </a:endParaRPr>
          </a:p>
          <a:p>
            <a:pPr marL="355600" marR="542925">
              <a:lnSpc>
                <a:spcPct val="100000"/>
              </a:lnSpc>
            </a:pPr>
            <a:r>
              <a:rPr sz="2200" spc="-10" dirty="0">
                <a:latin typeface="Microsoft Sans Serif"/>
                <a:cs typeface="Microsoft Sans Serif"/>
              </a:rPr>
              <a:t>дій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заходів,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5" dirty="0">
                <a:latin typeface="Microsoft Sans Serif"/>
                <a:cs typeface="Microsoft Sans Serif"/>
              </a:rPr>
              <a:t>які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включають</a:t>
            </a:r>
            <a:r>
              <a:rPr sz="2200" spc="7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медичні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процедури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різного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призначення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фармацевтичне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забезпечення.</a:t>
            </a:r>
            <a:endParaRPr sz="2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spc="-15" dirty="0">
                <a:latin typeface="Microsoft Sans Serif"/>
                <a:cs typeface="Microsoft Sans Serif"/>
              </a:rPr>
              <a:t>Основним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елементом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структури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медичної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допомоги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20" dirty="0">
                <a:latin typeface="Microsoft Sans Serif"/>
                <a:cs typeface="Microsoft Sans Serif"/>
              </a:rPr>
              <a:t>є</a:t>
            </a:r>
            <a:endParaRPr sz="22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медична</a:t>
            </a:r>
            <a:r>
              <a:rPr sz="22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процедура</a:t>
            </a:r>
            <a:r>
              <a:rPr sz="2200" spc="-5" dirty="0">
                <a:latin typeface="Microsoft Sans Serif"/>
                <a:cs typeface="Microsoft Sans Serif"/>
              </a:rPr>
              <a:t>,</a:t>
            </a:r>
            <a:r>
              <a:rPr sz="2200" spc="90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яка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залежно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від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свого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призначення</a:t>
            </a:r>
            <a:endParaRPr sz="2200">
              <a:latin typeface="Microsoft Sans Serif"/>
              <a:cs typeface="Microsoft Sans Serif"/>
            </a:endParaRPr>
          </a:p>
          <a:p>
            <a:pPr marL="355600" marR="25400">
              <a:lnSpc>
                <a:spcPct val="100000"/>
              </a:lnSpc>
              <a:spcBef>
                <a:spcPts val="5"/>
              </a:spcBef>
            </a:pPr>
            <a:r>
              <a:rPr sz="2200" spc="-40" dirty="0">
                <a:latin typeface="Microsoft Sans Serif"/>
                <a:cs typeface="Microsoft Sans Serif"/>
              </a:rPr>
              <a:t>може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бути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діагностичною,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лікувальною</a:t>
            </a:r>
            <a:r>
              <a:rPr sz="2200" spc="7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або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профілактичною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5" dirty="0">
                <a:latin typeface="Microsoft Sans Serif"/>
                <a:cs typeface="Microsoft Sans Serif"/>
              </a:rPr>
              <a:t>(для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стандартизації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в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охороні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здоров'я).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228600" marR="78105">
              <a:lnSpc>
                <a:spcPct val="100000"/>
              </a:lnSpc>
            </a:pP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Медична</a:t>
            </a:r>
            <a:r>
              <a:rPr sz="22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15" dirty="0">
                <a:solidFill>
                  <a:srgbClr val="FF0000"/>
                </a:solidFill>
                <a:latin typeface="Arial"/>
                <a:cs typeface="Arial"/>
              </a:rPr>
              <a:t>послуга</a:t>
            </a:r>
            <a:r>
              <a:rPr sz="22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за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основним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40" dirty="0">
                <a:latin typeface="Microsoft Sans Serif"/>
                <a:cs typeface="Microsoft Sans Serif"/>
              </a:rPr>
              <a:t>змістом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це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вартісний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вираз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медичної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допомоги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076435" y="488578"/>
            <a:ext cx="1026160" cy="1902460"/>
            <a:chOff x="8076435" y="488578"/>
            <a:chExt cx="1026160" cy="1902460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76435" y="488578"/>
              <a:ext cx="885060" cy="81996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84819" y="1395015"/>
              <a:ext cx="1017217" cy="995596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71331" y="4536947"/>
            <a:ext cx="649224" cy="620268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8356092" y="2939795"/>
            <a:ext cx="666115" cy="722630"/>
            <a:chOff x="8356092" y="2939795"/>
            <a:chExt cx="666115" cy="722630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56092" y="2939795"/>
              <a:ext cx="665988" cy="72237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356092" y="2939795"/>
              <a:ext cx="276225" cy="283845"/>
            </a:xfrm>
            <a:custGeom>
              <a:avLst/>
              <a:gdLst/>
              <a:ahLst/>
              <a:cxnLst/>
              <a:rect l="l" t="t" r="r" b="b"/>
              <a:pathLst>
                <a:path w="276225" h="283844">
                  <a:moveTo>
                    <a:pt x="275844" y="0"/>
                  </a:moveTo>
                  <a:lnTo>
                    <a:pt x="0" y="0"/>
                  </a:lnTo>
                  <a:lnTo>
                    <a:pt x="0" y="283463"/>
                  </a:lnTo>
                  <a:lnTo>
                    <a:pt x="275844" y="283463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32647" y="5783579"/>
            <a:ext cx="787907" cy="6690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1023619"/>
            <a:chOff x="131063" y="0"/>
            <a:chExt cx="9013190" cy="102361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4228" y="402336"/>
              <a:ext cx="4612386" cy="62102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86788" y="472821"/>
            <a:ext cx="605091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0000"/>
                </a:solidFill>
                <a:latin typeface="Arial"/>
                <a:cs typeface="Arial"/>
              </a:rPr>
              <a:t>Медична</a:t>
            </a:r>
            <a:r>
              <a:rPr sz="22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0000"/>
                </a:solidFill>
                <a:latin typeface="Arial"/>
                <a:cs typeface="Arial"/>
              </a:rPr>
              <a:t>процедура</a:t>
            </a:r>
            <a:r>
              <a:rPr sz="22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Arial"/>
                <a:cs typeface="Arial"/>
              </a:rPr>
              <a:t>(послуга)</a:t>
            </a:r>
            <a:r>
              <a:rPr sz="22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00" b="0" spc="20" dirty="0">
                <a:solidFill>
                  <a:srgbClr val="000000"/>
                </a:solidFill>
                <a:latin typeface="Microsoft Sans Serif"/>
                <a:cs typeface="Microsoft Sans Serif"/>
              </a:rPr>
              <a:t>є</a:t>
            </a:r>
            <a:r>
              <a:rPr sz="2200" b="0" spc="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основною </a:t>
            </a:r>
            <a:r>
              <a:rPr sz="2200" b="0" spc="-5" dirty="0">
                <a:solidFill>
                  <a:srgbClr val="000000"/>
                </a:solidFill>
                <a:latin typeface="Microsoft Sans Serif"/>
                <a:cs typeface="Microsoft Sans Serif"/>
              </a:rPr>
              <a:t> одиницею</a:t>
            </a:r>
            <a:r>
              <a:rPr sz="2200" b="0" spc="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стандартизації,</a:t>
            </a:r>
            <a:r>
              <a:rPr sz="2200" b="0" spc="6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обліку,</a:t>
            </a:r>
            <a:r>
              <a:rPr sz="2200" b="0" spc="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планування, </a:t>
            </a:r>
            <a:r>
              <a:rPr sz="2200" b="0" spc="-57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нормування</a:t>
            </a:r>
            <a:r>
              <a:rPr sz="2200" b="0" spc="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витрат</a:t>
            </a:r>
            <a:r>
              <a:rPr sz="2200" b="0" spc="4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Microsoft Sans Serif"/>
                <a:cs typeface="Microsoft Sans Serif"/>
              </a:rPr>
              <a:t>та</a:t>
            </a:r>
            <a:r>
              <a:rPr sz="2200" b="0" spc="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основним</a:t>
            </a:r>
            <a:r>
              <a:rPr sz="2200" b="0" spc="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2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елементом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53283" y="2295144"/>
            <a:ext cx="3879850" cy="677545"/>
            <a:chOff x="2653283" y="2295144"/>
            <a:chExt cx="3879850" cy="67754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3283" y="2295144"/>
              <a:ext cx="1276349" cy="6774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6536" y="2295144"/>
              <a:ext cx="1980438" cy="6774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3876" y="2295144"/>
              <a:ext cx="1428750" cy="67741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986788" y="1479042"/>
            <a:ext cx="6563359" cy="1287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latin typeface="Microsoft Sans Serif"/>
                <a:cs typeface="Microsoft Sans Serif"/>
              </a:rPr>
              <a:t>формування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технологічної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системи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діагностики</a:t>
            </a:r>
            <a:r>
              <a:rPr sz="2200" spc="1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лікування</a:t>
            </a:r>
            <a:endParaRPr sz="2200">
              <a:latin typeface="Microsoft Sans Serif"/>
              <a:cs typeface="Microsoft Sans Serif"/>
            </a:endParaRPr>
          </a:p>
          <a:p>
            <a:pPr marL="857250">
              <a:lnSpc>
                <a:spcPct val="100000"/>
              </a:lnSpc>
              <a:spcBef>
                <a:spcPts val="1775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Види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медичних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послуг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5612" y="2924555"/>
            <a:ext cx="3630929" cy="148056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07183" y="3471113"/>
            <a:ext cx="8299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Пр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76655" y="4309871"/>
            <a:ext cx="3655060" cy="2197735"/>
            <a:chOff x="676655" y="4309871"/>
            <a:chExt cx="3655060" cy="219773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659" y="4309871"/>
              <a:ext cx="3622548" cy="21976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6655" y="4317479"/>
              <a:ext cx="3622548" cy="148894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51331" y="4329684"/>
            <a:ext cx="3542029" cy="2117090"/>
          </a:xfrm>
          <a:prstGeom prst="rect">
            <a:avLst/>
          </a:prstGeom>
          <a:solidFill>
            <a:srgbClr val="DEDEFF">
              <a:alpha val="90194"/>
            </a:srgbClr>
          </a:solidFill>
        </p:spPr>
        <p:txBody>
          <a:bodyPr vert="horz" wrap="square" lIns="0" tIns="97790" rIns="0" bIns="0" rtlCol="0">
            <a:spAutoFit/>
          </a:bodyPr>
          <a:lstStyle/>
          <a:p>
            <a:pPr marL="272415" marR="223520" indent="-172720">
              <a:lnSpc>
                <a:spcPct val="86300"/>
              </a:lnSpc>
              <a:spcBef>
                <a:spcPts val="770"/>
              </a:spcBef>
              <a:buChar char="•"/>
              <a:tabLst>
                <a:tab pos="273050" algn="l"/>
              </a:tabLst>
            </a:pPr>
            <a:r>
              <a:rPr sz="1800" spc="-15" dirty="0">
                <a:latin typeface="Microsoft Sans Serif"/>
                <a:cs typeface="Microsoft Sans Serif"/>
              </a:rPr>
              <a:t>неподільна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послуга,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яка 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виконується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мед.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фахівцями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 </a:t>
            </a:r>
            <a:r>
              <a:rPr sz="1800" spc="-10" dirty="0">
                <a:latin typeface="Microsoft Sans Serif"/>
                <a:cs typeface="Microsoft Sans Serif"/>
              </a:rPr>
              <a:t>пацієнта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обсязі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одного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елементів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діагностики,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лікування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профілактики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33544" y="2924555"/>
            <a:ext cx="3630929" cy="148056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283453" y="3471113"/>
            <a:ext cx="253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Складна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(комплексна)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04588" y="4309871"/>
            <a:ext cx="3655060" cy="2197735"/>
            <a:chOff x="4704588" y="4309871"/>
            <a:chExt cx="3655060" cy="21977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36592" y="4309871"/>
              <a:ext cx="3622548" cy="21976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04588" y="4317491"/>
              <a:ext cx="3604260" cy="1962912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779264" y="4329684"/>
            <a:ext cx="3542029" cy="2117090"/>
          </a:xfrm>
          <a:prstGeom prst="rect">
            <a:avLst/>
          </a:prstGeom>
          <a:solidFill>
            <a:srgbClr val="DEDEFF">
              <a:alpha val="90194"/>
            </a:srgbClr>
          </a:solidFill>
        </p:spPr>
        <p:txBody>
          <a:bodyPr vert="horz" wrap="square" lIns="0" tIns="97790" rIns="0" bIns="0" rtlCol="0">
            <a:spAutoFit/>
          </a:bodyPr>
          <a:lstStyle/>
          <a:p>
            <a:pPr marL="273050" marR="404495" indent="-172720">
              <a:lnSpc>
                <a:spcPct val="86300"/>
              </a:lnSpc>
              <a:spcBef>
                <a:spcPts val="770"/>
              </a:spcBef>
              <a:buChar char="•"/>
              <a:tabLst>
                <a:tab pos="273050" algn="l"/>
              </a:tabLst>
            </a:pPr>
            <a:r>
              <a:rPr sz="1800" spc="-35" dirty="0">
                <a:latin typeface="Microsoft Sans Serif"/>
                <a:cs typeface="Microsoft Sans Serif"/>
              </a:rPr>
              <a:t>комплекс</a:t>
            </a:r>
            <a:r>
              <a:rPr sz="1800" spc="-5" dirty="0">
                <a:latin typeface="Microsoft Sans Serif"/>
                <a:cs typeface="Microsoft Sans Serif"/>
              </a:rPr>
              <a:t> послідовних </a:t>
            </a:r>
            <a:r>
              <a:rPr sz="1800" spc="-10" dirty="0">
                <a:latin typeface="Microsoft Sans Serif"/>
                <a:cs typeface="Microsoft Sans Serif"/>
              </a:rPr>
              <a:t>дій,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який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виконується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мед.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фахівцями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пацієнта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включає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набір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простих</a:t>
            </a:r>
            <a:endParaRPr sz="1800">
              <a:latin typeface="Microsoft Sans Serif"/>
              <a:cs typeface="Microsoft Sans Serif"/>
            </a:endParaRPr>
          </a:p>
          <a:p>
            <a:pPr marL="273050">
              <a:lnSpc>
                <a:spcPts val="1720"/>
              </a:lnSpc>
            </a:pPr>
            <a:r>
              <a:rPr sz="1800" spc="-25" dirty="0">
                <a:latin typeface="Microsoft Sans Serif"/>
                <a:cs typeface="Microsoft Sans Serif"/>
              </a:rPr>
              <a:t>мед.процедур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(послуг)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endParaRPr sz="1800">
              <a:latin typeface="Microsoft Sans Serif"/>
              <a:cs typeface="Microsoft Sans Serif"/>
            </a:endParaRPr>
          </a:p>
          <a:p>
            <a:pPr marL="273050" marR="239395">
              <a:lnSpc>
                <a:spcPts val="1860"/>
              </a:lnSpc>
              <a:spcBef>
                <a:spcPts val="165"/>
              </a:spcBef>
            </a:pPr>
            <a:r>
              <a:rPr sz="1800" spc="-30" dirty="0">
                <a:latin typeface="Microsoft Sans Serif"/>
                <a:cs typeface="Microsoft Sans Serif"/>
              </a:rPr>
              <a:t>метою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формування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окремих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етапів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мед.допомоги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7620"/>
            <a:ext cx="1764792" cy="147675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811" y="937260"/>
              <a:ext cx="1893570" cy="6606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288036"/>
              <a:ext cx="1885950" cy="11193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60" y="937260"/>
              <a:ext cx="857250" cy="6606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7632" y="288036"/>
              <a:ext cx="848106" cy="11193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2911" y="937260"/>
              <a:ext cx="6811518" cy="660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67483" y="288036"/>
              <a:ext cx="6803898" cy="111937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6018" y="423748"/>
            <a:ext cx="7733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Ціна</a:t>
            </a:r>
            <a:r>
              <a:rPr sz="4000" spc="15" dirty="0"/>
              <a:t> </a:t>
            </a:r>
            <a:r>
              <a:rPr sz="4000" spc="-5" dirty="0"/>
              <a:t>–</a:t>
            </a:r>
            <a:r>
              <a:rPr sz="4000" spc="5" dirty="0"/>
              <a:t> </a:t>
            </a:r>
            <a:r>
              <a:rPr sz="4000" spc="-5" dirty="0"/>
              <a:t>грошовий</a:t>
            </a:r>
            <a:r>
              <a:rPr sz="4000" spc="-25" dirty="0"/>
              <a:t> </a:t>
            </a:r>
            <a:r>
              <a:rPr sz="4000" spc="-5" dirty="0"/>
              <a:t>вираз вартості</a:t>
            </a:r>
            <a:endParaRPr sz="4000"/>
          </a:p>
        </p:txBody>
      </p:sp>
      <p:grpSp>
        <p:nvGrpSpPr>
          <p:cNvPr id="10" name="object 10"/>
          <p:cNvGrpSpPr/>
          <p:nvPr/>
        </p:nvGrpSpPr>
        <p:grpSpPr>
          <a:xfrm>
            <a:off x="850391" y="1894332"/>
            <a:ext cx="7649209" cy="4756150"/>
            <a:chOff x="850391" y="1894332"/>
            <a:chExt cx="7649209" cy="475615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36263" y="4509516"/>
              <a:ext cx="1618488" cy="15834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85743" y="6452616"/>
              <a:ext cx="2285238" cy="1973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88791" y="6265164"/>
              <a:ext cx="2280666" cy="2720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522" y="6273114"/>
              <a:ext cx="2246249" cy="2369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58011" y="1901952"/>
              <a:ext cx="7633970" cy="3054350"/>
            </a:xfrm>
            <a:custGeom>
              <a:avLst/>
              <a:gdLst/>
              <a:ahLst/>
              <a:cxnLst/>
              <a:rect l="l" t="t" r="r" b="b"/>
              <a:pathLst>
                <a:path w="7633970" h="3054350">
                  <a:moveTo>
                    <a:pt x="1527048" y="0"/>
                  </a:moveTo>
                  <a:lnTo>
                    <a:pt x="0" y="1272539"/>
                  </a:lnTo>
                  <a:lnTo>
                    <a:pt x="1527048" y="2545080"/>
                  </a:lnTo>
                  <a:lnTo>
                    <a:pt x="1527048" y="2036064"/>
                  </a:lnTo>
                  <a:lnTo>
                    <a:pt x="3578352" y="2036064"/>
                  </a:lnTo>
                  <a:lnTo>
                    <a:pt x="3578352" y="2417826"/>
                  </a:lnTo>
                  <a:lnTo>
                    <a:pt x="3586873" y="2451637"/>
                  </a:lnTo>
                  <a:lnTo>
                    <a:pt x="3610920" y="2482031"/>
                  </a:lnTo>
                  <a:lnTo>
                    <a:pt x="3648217" y="2507789"/>
                  </a:lnTo>
                  <a:lnTo>
                    <a:pt x="3696490" y="2527695"/>
                  </a:lnTo>
                  <a:lnTo>
                    <a:pt x="3753462" y="2540530"/>
                  </a:lnTo>
                  <a:lnTo>
                    <a:pt x="3816858" y="2545080"/>
                  </a:lnTo>
                  <a:lnTo>
                    <a:pt x="6106668" y="2545080"/>
                  </a:lnTo>
                  <a:lnTo>
                    <a:pt x="6106668" y="3054096"/>
                  </a:lnTo>
                  <a:lnTo>
                    <a:pt x="7633715" y="1781556"/>
                  </a:lnTo>
                  <a:lnTo>
                    <a:pt x="6106668" y="509015"/>
                  </a:lnTo>
                  <a:lnTo>
                    <a:pt x="6106668" y="1018032"/>
                  </a:lnTo>
                  <a:lnTo>
                    <a:pt x="3816858" y="1018032"/>
                  </a:lnTo>
                  <a:lnTo>
                    <a:pt x="3753462" y="1013482"/>
                  </a:lnTo>
                  <a:lnTo>
                    <a:pt x="3696490" y="1000647"/>
                  </a:lnTo>
                  <a:lnTo>
                    <a:pt x="3648217" y="980741"/>
                  </a:lnTo>
                  <a:lnTo>
                    <a:pt x="3610920" y="954983"/>
                  </a:lnTo>
                  <a:lnTo>
                    <a:pt x="3586873" y="924589"/>
                  </a:lnTo>
                  <a:lnTo>
                    <a:pt x="3578352" y="890777"/>
                  </a:lnTo>
                  <a:lnTo>
                    <a:pt x="3586873" y="856966"/>
                  </a:lnTo>
                  <a:lnTo>
                    <a:pt x="3610920" y="826572"/>
                  </a:lnTo>
                  <a:lnTo>
                    <a:pt x="3648217" y="800814"/>
                  </a:lnTo>
                  <a:lnTo>
                    <a:pt x="3696490" y="780908"/>
                  </a:lnTo>
                  <a:lnTo>
                    <a:pt x="3753462" y="768073"/>
                  </a:lnTo>
                  <a:lnTo>
                    <a:pt x="3880253" y="758974"/>
                  </a:lnTo>
                  <a:lnTo>
                    <a:pt x="3937225" y="746139"/>
                  </a:lnTo>
                  <a:lnTo>
                    <a:pt x="3985498" y="726233"/>
                  </a:lnTo>
                  <a:lnTo>
                    <a:pt x="4022795" y="700475"/>
                  </a:lnTo>
                  <a:lnTo>
                    <a:pt x="4046842" y="670081"/>
                  </a:lnTo>
                  <a:lnTo>
                    <a:pt x="4055364" y="636270"/>
                  </a:lnTo>
                  <a:lnTo>
                    <a:pt x="4046842" y="602458"/>
                  </a:lnTo>
                  <a:lnTo>
                    <a:pt x="4022795" y="572064"/>
                  </a:lnTo>
                  <a:lnTo>
                    <a:pt x="3985498" y="546306"/>
                  </a:lnTo>
                  <a:lnTo>
                    <a:pt x="3937225" y="526400"/>
                  </a:lnTo>
                  <a:lnTo>
                    <a:pt x="3880253" y="513565"/>
                  </a:lnTo>
                  <a:lnTo>
                    <a:pt x="3816858" y="509015"/>
                  </a:lnTo>
                  <a:lnTo>
                    <a:pt x="1527048" y="509015"/>
                  </a:lnTo>
                  <a:lnTo>
                    <a:pt x="152704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36363" y="2538222"/>
              <a:ext cx="477520" cy="382270"/>
            </a:xfrm>
            <a:custGeom>
              <a:avLst/>
              <a:gdLst/>
              <a:ahLst/>
              <a:cxnLst/>
              <a:rect l="l" t="t" r="r" b="b"/>
              <a:pathLst>
                <a:path w="477520" h="382269">
                  <a:moveTo>
                    <a:pt x="477012" y="0"/>
                  </a:moveTo>
                  <a:lnTo>
                    <a:pt x="444443" y="64205"/>
                  </a:lnTo>
                  <a:lnTo>
                    <a:pt x="407146" y="89963"/>
                  </a:lnTo>
                  <a:lnTo>
                    <a:pt x="358873" y="109869"/>
                  </a:lnTo>
                  <a:lnTo>
                    <a:pt x="301901" y="122704"/>
                  </a:lnTo>
                  <a:lnTo>
                    <a:pt x="175110" y="131803"/>
                  </a:lnTo>
                  <a:lnTo>
                    <a:pt x="118138" y="144638"/>
                  </a:lnTo>
                  <a:lnTo>
                    <a:pt x="69865" y="164544"/>
                  </a:lnTo>
                  <a:lnTo>
                    <a:pt x="32568" y="190302"/>
                  </a:lnTo>
                  <a:lnTo>
                    <a:pt x="8521" y="220696"/>
                  </a:lnTo>
                  <a:lnTo>
                    <a:pt x="0" y="254507"/>
                  </a:lnTo>
                  <a:lnTo>
                    <a:pt x="8521" y="288319"/>
                  </a:lnTo>
                  <a:lnTo>
                    <a:pt x="32568" y="318713"/>
                  </a:lnTo>
                  <a:lnTo>
                    <a:pt x="69865" y="344471"/>
                  </a:lnTo>
                  <a:lnTo>
                    <a:pt x="118138" y="364377"/>
                  </a:lnTo>
                  <a:lnTo>
                    <a:pt x="175110" y="377212"/>
                  </a:lnTo>
                  <a:lnTo>
                    <a:pt x="238506" y="381762"/>
                  </a:lnTo>
                  <a:lnTo>
                    <a:pt x="477012" y="381762"/>
                  </a:lnTo>
                  <a:lnTo>
                    <a:pt x="477012" y="0"/>
                  </a:lnTo>
                  <a:close/>
                </a:path>
              </a:pathLst>
            </a:custGeom>
            <a:solidFill>
              <a:srgbClr val="3E5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8011" y="1901952"/>
              <a:ext cx="7633970" cy="3054350"/>
            </a:xfrm>
            <a:custGeom>
              <a:avLst/>
              <a:gdLst/>
              <a:ahLst/>
              <a:cxnLst/>
              <a:rect l="l" t="t" r="r" b="b"/>
              <a:pathLst>
                <a:path w="7633970" h="3054350">
                  <a:moveTo>
                    <a:pt x="0" y="1272539"/>
                  </a:moveTo>
                  <a:lnTo>
                    <a:pt x="1527048" y="0"/>
                  </a:lnTo>
                  <a:lnTo>
                    <a:pt x="1527048" y="509015"/>
                  </a:lnTo>
                  <a:lnTo>
                    <a:pt x="3816858" y="509015"/>
                  </a:lnTo>
                  <a:lnTo>
                    <a:pt x="3880253" y="513565"/>
                  </a:lnTo>
                  <a:lnTo>
                    <a:pt x="3937225" y="526400"/>
                  </a:lnTo>
                  <a:lnTo>
                    <a:pt x="3985498" y="546306"/>
                  </a:lnTo>
                  <a:lnTo>
                    <a:pt x="4022795" y="572064"/>
                  </a:lnTo>
                  <a:lnTo>
                    <a:pt x="4046842" y="602458"/>
                  </a:lnTo>
                  <a:lnTo>
                    <a:pt x="4055364" y="636270"/>
                  </a:lnTo>
                  <a:lnTo>
                    <a:pt x="4046842" y="670081"/>
                  </a:lnTo>
                  <a:lnTo>
                    <a:pt x="4022795" y="700475"/>
                  </a:lnTo>
                  <a:lnTo>
                    <a:pt x="3985498" y="726233"/>
                  </a:lnTo>
                  <a:lnTo>
                    <a:pt x="3937225" y="746139"/>
                  </a:lnTo>
                  <a:lnTo>
                    <a:pt x="3880253" y="758974"/>
                  </a:lnTo>
                  <a:lnTo>
                    <a:pt x="3816858" y="763524"/>
                  </a:lnTo>
                  <a:lnTo>
                    <a:pt x="3753462" y="768073"/>
                  </a:lnTo>
                  <a:lnTo>
                    <a:pt x="3696490" y="780908"/>
                  </a:lnTo>
                  <a:lnTo>
                    <a:pt x="3648217" y="800814"/>
                  </a:lnTo>
                  <a:lnTo>
                    <a:pt x="3610920" y="826572"/>
                  </a:lnTo>
                  <a:lnTo>
                    <a:pt x="3586873" y="856966"/>
                  </a:lnTo>
                  <a:lnTo>
                    <a:pt x="3578352" y="890777"/>
                  </a:lnTo>
                  <a:lnTo>
                    <a:pt x="3586873" y="924589"/>
                  </a:lnTo>
                  <a:lnTo>
                    <a:pt x="3610920" y="954983"/>
                  </a:lnTo>
                  <a:lnTo>
                    <a:pt x="3648217" y="980741"/>
                  </a:lnTo>
                  <a:lnTo>
                    <a:pt x="3696490" y="1000647"/>
                  </a:lnTo>
                  <a:lnTo>
                    <a:pt x="3753462" y="1013482"/>
                  </a:lnTo>
                  <a:lnTo>
                    <a:pt x="3816858" y="1018032"/>
                  </a:lnTo>
                  <a:lnTo>
                    <a:pt x="6106668" y="1018032"/>
                  </a:lnTo>
                  <a:lnTo>
                    <a:pt x="6106668" y="509015"/>
                  </a:lnTo>
                  <a:lnTo>
                    <a:pt x="7633715" y="1781556"/>
                  </a:lnTo>
                  <a:lnTo>
                    <a:pt x="6106668" y="3054096"/>
                  </a:lnTo>
                  <a:lnTo>
                    <a:pt x="6106668" y="2545080"/>
                  </a:lnTo>
                  <a:lnTo>
                    <a:pt x="3816858" y="2545080"/>
                  </a:lnTo>
                  <a:lnTo>
                    <a:pt x="3753462" y="2540530"/>
                  </a:lnTo>
                  <a:lnTo>
                    <a:pt x="3696490" y="2527695"/>
                  </a:lnTo>
                  <a:lnTo>
                    <a:pt x="3648217" y="2507789"/>
                  </a:lnTo>
                  <a:lnTo>
                    <a:pt x="3610920" y="2482031"/>
                  </a:lnTo>
                  <a:lnTo>
                    <a:pt x="3586873" y="2451637"/>
                  </a:lnTo>
                  <a:lnTo>
                    <a:pt x="3578352" y="2417826"/>
                  </a:lnTo>
                  <a:lnTo>
                    <a:pt x="3578352" y="2036064"/>
                  </a:lnTo>
                  <a:lnTo>
                    <a:pt x="1527048" y="2036064"/>
                  </a:lnTo>
                  <a:lnTo>
                    <a:pt x="1527048" y="2545080"/>
                  </a:lnTo>
                  <a:lnTo>
                    <a:pt x="0" y="1272539"/>
                  </a:lnTo>
                  <a:close/>
                </a:path>
                <a:path w="7633970" h="3054350">
                  <a:moveTo>
                    <a:pt x="4055364" y="636270"/>
                  </a:moveTo>
                  <a:lnTo>
                    <a:pt x="4055364" y="1018032"/>
                  </a:lnTo>
                </a:path>
                <a:path w="7633970" h="3054350">
                  <a:moveTo>
                    <a:pt x="3578352" y="890777"/>
                  </a:moveTo>
                  <a:lnTo>
                    <a:pt x="3578352" y="2036064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06752" y="2412492"/>
              <a:ext cx="1591818" cy="46862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891664" y="2455240"/>
            <a:ext cx="2284095" cy="14141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1905" algn="ctr">
              <a:lnSpc>
                <a:spcPct val="87100"/>
              </a:lnSpc>
              <a:spcBef>
                <a:spcPts val="370"/>
              </a:spcBef>
            </a:pPr>
            <a:r>
              <a:rPr sz="1700" b="1" dirty="0">
                <a:solidFill>
                  <a:srgbClr val="FF8020"/>
                </a:solidFill>
                <a:latin typeface="Trebuchet MS"/>
                <a:cs typeface="Trebuchet MS"/>
              </a:rPr>
              <a:t>Ціна попиту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17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максимальна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ціна, за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якою споживач згоден </a:t>
            </a:r>
            <a:r>
              <a:rPr sz="1700" spc="-5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отримувати дану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послугу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(придбавати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товар)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50664" y="3127248"/>
            <a:ext cx="1983486" cy="46862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670552" y="3170047"/>
            <a:ext cx="2987040" cy="9620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ts val="1780"/>
              </a:lnSpc>
              <a:spcBef>
                <a:spcPts val="380"/>
              </a:spcBef>
            </a:pPr>
            <a:r>
              <a:rPr sz="1700" b="1" dirty="0">
                <a:solidFill>
                  <a:srgbClr val="FF8020"/>
                </a:solidFill>
                <a:latin typeface="Trebuchet MS"/>
                <a:cs typeface="Trebuchet MS"/>
              </a:rPr>
              <a:t>Ціна</a:t>
            </a:r>
            <a:r>
              <a:rPr sz="1700" b="1" spc="-30" dirty="0">
                <a:solidFill>
                  <a:srgbClr val="FF802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8020"/>
                </a:solidFill>
                <a:latin typeface="Trebuchet MS"/>
                <a:cs typeface="Trebuchet MS"/>
              </a:rPr>
              <a:t>пропозиції</a:t>
            </a:r>
            <a:r>
              <a:rPr sz="1700" b="1" spc="-45" dirty="0">
                <a:solidFill>
                  <a:srgbClr val="FF802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 мінімальна </a:t>
            </a:r>
            <a:r>
              <a:rPr sz="1700" spc="-4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ціна, за якою виробники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послуг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(товарів) </a:t>
            </a:r>
            <a:r>
              <a:rPr sz="1700" spc="5" dirty="0">
                <a:solidFill>
                  <a:srgbClr val="FFFFFF"/>
                </a:solidFill>
                <a:latin typeface="Trebuchet MS"/>
                <a:cs typeface="Trebuchet MS"/>
              </a:rPr>
              <a:t>ще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готові їх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надавати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546100"/>
            <a:chOff x="131063" y="0"/>
            <a:chExt cx="9013190" cy="5461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59079" y="1912620"/>
            <a:ext cx="8662035" cy="787400"/>
            <a:chOff x="259079" y="1912620"/>
            <a:chExt cx="8662035" cy="78740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079" y="2052840"/>
              <a:ext cx="534149" cy="55700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447" y="1912620"/>
              <a:ext cx="4601718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1059" y="1912620"/>
              <a:ext cx="2103882" cy="787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7835" y="1912620"/>
              <a:ext cx="2387345" cy="787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28075" y="1912620"/>
              <a:ext cx="692657" cy="787146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59079" y="5070347"/>
            <a:ext cx="1904364" cy="787400"/>
            <a:chOff x="259079" y="5070347"/>
            <a:chExt cx="1904364" cy="78740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079" y="5210555"/>
              <a:ext cx="534149" cy="55700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447" y="5070347"/>
              <a:ext cx="1626870" cy="78714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02437" y="2005711"/>
            <a:ext cx="8179434" cy="4036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Arial"/>
                <a:cs typeface="Arial"/>
              </a:rPr>
              <a:t>Собівартість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медичної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послуги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(процедури)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spc="1155" dirty="0">
                <a:latin typeface="Microsoft Sans Serif"/>
                <a:cs typeface="Microsoft Sans Serif"/>
              </a:rPr>
              <a:t>—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це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вартісна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оцінка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використовуваних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у</a:t>
            </a:r>
            <a:endParaRPr sz="2800">
              <a:latin typeface="Microsoft Sans Serif"/>
              <a:cs typeface="Microsoft Sans Serif"/>
            </a:endParaRPr>
          </a:p>
          <a:p>
            <a:pPr marL="355600" marR="316865">
              <a:lnSpc>
                <a:spcPct val="100000"/>
              </a:lnSpc>
            </a:pPr>
            <a:r>
              <a:rPr sz="2800" spc="-10" dirty="0">
                <a:latin typeface="Microsoft Sans Serif"/>
                <a:cs typeface="Microsoft Sans Serif"/>
              </a:rPr>
              <a:t>процесі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надання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послуг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матеріалів,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основних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фондів,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палива,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енергії,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трудових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ресурсів,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а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також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інших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витрат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на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її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виробництво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й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реалізацію.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150">
              <a:latin typeface="Microsoft Sans Serif"/>
              <a:cs typeface="Microsoft Sans Serif"/>
            </a:endParaRPr>
          </a:p>
          <a:p>
            <a:pPr marL="355600" marR="53086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Тариф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spc="1155" dirty="0">
                <a:latin typeface="Microsoft Sans Serif"/>
                <a:cs typeface="Microsoft Sans Serif"/>
              </a:rPr>
              <a:t>—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це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офіційно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затверджений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розмір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оплати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послуги.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19543" y="405384"/>
            <a:ext cx="2039111" cy="15834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546100"/>
            <a:chOff x="131063" y="0"/>
            <a:chExt cx="9013190" cy="5461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25423" y="650748"/>
            <a:ext cx="7741284" cy="900430"/>
            <a:chOff x="725423" y="650748"/>
            <a:chExt cx="7741284" cy="9004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423" y="650748"/>
              <a:ext cx="5525262" cy="8999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6523" y="650748"/>
              <a:ext cx="2750057" cy="89992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66317" y="758189"/>
            <a:ext cx="72339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C00000"/>
                </a:solidFill>
                <a:latin typeface="Arial"/>
                <a:cs typeface="Arial"/>
              </a:rPr>
              <a:t>ЦІНА</a:t>
            </a:r>
            <a:r>
              <a:rPr sz="32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3200" spc="-5" dirty="0">
                <a:solidFill>
                  <a:srgbClr val="C00000"/>
                </a:solidFill>
                <a:latin typeface="Arial"/>
                <a:cs typeface="Arial"/>
              </a:rPr>
              <a:t> СОБІВАРТІСТЬ</a:t>
            </a:r>
            <a:r>
              <a:rPr sz="320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3200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C00000"/>
                </a:solidFill>
                <a:latin typeface="Arial"/>
                <a:cs typeface="Arial"/>
              </a:rPr>
              <a:t>ПРИБУТОК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7659" y="1703832"/>
            <a:ext cx="7535545" cy="1819275"/>
            <a:chOff x="327659" y="1703832"/>
            <a:chExt cx="7535545" cy="181927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7087" y="1703832"/>
              <a:ext cx="1485138" cy="787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5120" y="1703832"/>
              <a:ext cx="723137" cy="787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0211" y="1703832"/>
              <a:ext cx="4316730" cy="787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659" y="2223516"/>
              <a:ext cx="846582" cy="56768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5151" y="2223516"/>
              <a:ext cx="480834" cy="5676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6987" y="2223516"/>
              <a:ext cx="1927098" cy="5676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659" y="2589276"/>
              <a:ext cx="593598" cy="5676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2168" y="2589276"/>
              <a:ext cx="480834" cy="5676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2479" y="2589276"/>
              <a:ext cx="3411474" cy="56768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7659" y="2955036"/>
              <a:ext cx="605790" cy="56768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4359" y="2955036"/>
              <a:ext cx="480834" cy="56768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6195" y="2955036"/>
              <a:ext cx="7056882" cy="56768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474370" y="1709148"/>
            <a:ext cx="6941820" cy="164020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593215">
              <a:lnSpc>
                <a:spcPct val="100000"/>
              </a:lnSpc>
              <a:spcBef>
                <a:spcPts val="790"/>
              </a:spcBef>
            </a:pP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С/В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В +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О + І +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2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Б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+ ІВ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С/В</a:t>
            </a:r>
            <a:r>
              <a:rPr sz="2000" b="1" spc="-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собівартість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В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</a:t>
            </a:r>
            <a:r>
              <a:rPr sz="2000" b="1" spc="-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витрати</a:t>
            </a:r>
            <a:r>
              <a:rPr sz="2000" b="1" spc="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на</a:t>
            </a:r>
            <a:r>
              <a:rPr sz="2000" b="1" spc="-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оплату</a:t>
            </a:r>
            <a:r>
              <a:rPr sz="20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праці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вартість</a:t>
            </a:r>
            <a:r>
              <a:rPr sz="2000" b="1" spc="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обладнання</a:t>
            </a:r>
            <a:r>
              <a:rPr sz="20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(основного</a:t>
            </a:r>
            <a:r>
              <a:rPr sz="2000" b="1" spc="-20" dirty="0">
                <a:solidFill>
                  <a:srgbClr val="00007C"/>
                </a:solidFill>
                <a:latin typeface="Arial"/>
                <a:cs typeface="Arial"/>
              </a:rPr>
              <a:t> та</a:t>
            </a:r>
            <a:r>
              <a:rPr sz="2000" b="1" spc="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додаткового)</a:t>
            </a:r>
            <a:r>
              <a:rPr sz="2000" b="1" spc="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з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523988" y="2955035"/>
            <a:ext cx="1137920" cy="567690"/>
            <a:chOff x="7523988" y="2955035"/>
            <a:chExt cx="1137920" cy="567690"/>
          </a:xfrm>
        </p:grpSpPr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23988" y="2955035"/>
              <a:ext cx="1052322" cy="5676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37220" y="2955035"/>
              <a:ext cx="424421" cy="56768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671943" y="3018282"/>
            <a:ext cx="824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00007C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рах</a:t>
            </a:r>
            <a:r>
              <a:rPr sz="2000" b="1" spc="-35" dirty="0">
                <a:solidFill>
                  <a:srgbClr val="00007C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27659" y="3259835"/>
            <a:ext cx="8597900" cy="2701290"/>
            <a:chOff x="327659" y="3259835"/>
            <a:chExt cx="8597900" cy="2701290"/>
          </a:xfrm>
        </p:grpSpPr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7659" y="3259835"/>
              <a:ext cx="1282446" cy="56768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36548" y="3259835"/>
              <a:ext cx="7588758" cy="5676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7659" y="3625595"/>
              <a:ext cx="479285" cy="56768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7867" y="3625595"/>
              <a:ext cx="480834" cy="5676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8179" y="3625595"/>
              <a:ext cx="3522726" cy="5676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1815" y="3625595"/>
              <a:ext cx="3309366" cy="56768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32091" y="3625595"/>
              <a:ext cx="1273302" cy="56768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7659" y="3991355"/>
              <a:ext cx="619506" cy="56769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8075" y="3991355"/>
              <a:ext cx="480834" cy="56769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19911" y="3991355"/>
              <a:ext cx="6747509" cy="5676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7659" y="4357115"/>
              <a:ext cx="592074" cy="56769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0643" y="4357115"/>
              <a:ext cx="480834" cy="56769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90955" y="4357115"/>
              <a:ext cx="7462266" cy="56769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7659" y="4722875"/>
              <a:ext cx="578358" cy="56769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927" y="4722875"/>
              <a:ext cx="480834" cy="56769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8763" y="4722875"/>
              <a:ext cx="5319522" cy="56769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7659" y="5088635"/>
              <a:ext cx="662178" cy="56768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747" y="5088635"/>
              <a:ext cx="480834" cy="5676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2583" y="5088635"/>
              <a:ext cx="3128010" cy="5676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51504" y="5088635"/>
              <a:ext cx="896874" cy="5676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09288" y="5088635"/>
              <a:ext cx="3731514" cy="5676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7659" y="5393435"/>
              <a:ext cx="1767077" cy="567690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474370" y="3262731"/>
            <a:ext cx="8282305" cy="252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ванням</a:t>
            </a:r>
            <a:r>
              <a:rPr sz="2000" b="1" spc="-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терміну</a:t>
            </a:r>
            <a:r>
              <a:rPr sz="2000" b="1" spc="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служби,</a:t>
            </a:r>
            <a:r>
              <a:rPr sz="2000" b="1" spc="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тобто</a:t>
            </a:r>
            <a:r>
              <a:rPr sz="2000" b="1" spc="6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сума</a:t>
            </a:r>
            <a:r>
              <a:rPr sz="2000" b="1" spc="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амортизаційних</a:t>
            </a:r>
            <a:r>
              <a:rPr sz="2000" b="1" spc="-3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відрахувань </a:t>
            </a:r>
            <a:r>
              <a:rPr sz="2000" b="1" spc="-54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І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вартість</a:t>
            </a:r>
            <a:r>
              <a:rPr sz="2000" b="1" spc="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інструментарію</a:t>
            </a:r>
            <a:r>
              <a:rPr sz="2000" b="1" spc="5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з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урахуванням</a:t>
            </a:r>
            <a:r>
              <a:rPr sz="2000" b="1" spc="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терміну</a:t>
            </a:r>
            <a:r>
              <a:rPr sz="2000" b="1" spc="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служби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М</a:t>
            </a:r>
            <a:r>
              <a:rPr sz="2000" b="1" spc="-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витрати</a:t>
            </a:r>
            <a:r>
              <a:rPr sz="2000" b="1" spc="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на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ліки,</a:t>
            </a:r>
            <a:r>
              <a:rPr sz="2000" b="1" spc="-3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перев'язувальні</a:t>
            </a:r>
            <a:r>
              <a:rPr sz="2000" b="1" spc="-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засоби,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реактиви</a:t>
            </a:r>
            <a:endParaRPr sz="2000">
              <a:latin typeface="Arial"/>
              <a:cs typeface="Arial"/>
            </a:endParaRPr>
          </a:p>
          <a:p>
            <a:pPr marL="12700" marR="676275">
              <a:lnSpc>
                <a:spcPct val="120000"/>
              </a:lnSpc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Б –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витрати</a:t>
            </a:r>
            <a:r>
              <a:rPr sz="2000" b="1" spc="2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на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білизну,</a:t>
            </a:r>
            <a:r>
              <a:rPr sz="2000" b="1" spc="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постільні</a:t>
            </a:r>
            <a:r>
              <a:rPr sz="2000" b="1" spc="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приналежності, одяг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тощо </a:t>
            </a:r>
            <a:r>
              <a:rPr sz="2000" b="1" spc="-54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Х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–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витрати</a:t>
            </a:r>
            <a:r>
              <a:rPr sz="2000" b="1" spc="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на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харчування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(у</a:t>
            </a:r>
            <a:r>
              <a:rPr sz="2000" b="1" spc="-1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разі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потреби)</a:t>
            </a:r>
            <a:endParaRPr sz="2000">
              <a:latin typeface="Arial"/>
              <a:cs typeface="Arial"/>
            </a:endParaRPr>
          </a:p>
          <a:p>
            <a:pPr marL="12700" marR="1053465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ІВ – інші </a:t>
            </a:r>
            <a:r>
              <a:rPr sz="2000" b="1" spc="-10" dirty="0">
                <a:solidFill>
                  <a:srgbClr val="00007C"/>
                </a:solidFill>
                <a:latin typeface="Arial"/>
                <a:cs typeface="Arial"/>
              </a:rPr>
              <a:t>витрати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(оренда, госп.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потреби, зарплата </a:t>
            </a:r>
            <a:r>
              <a:rPr sz="2000" b="1" dirty="0">
                <a:solidFill>
                  <a:srgbClr val="00007C"/>
                </a:solidFill>
                <a:latin typeface="Arial"/>
                <a:cs typeface="Arial"/>
              </a:rPr>
              <a:t>адмін. </a:t>
            </a:r>
            <a:r>
              <a:rPr sz="2000" b="1" spc="-54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7C"/>
                </a:solidFill>
                <a:latin typeface="Arial"/>
                <a:cs typeface="Arial"/>
              </a:rPr>
              <a:t>персоналу)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1581150"/>
            <a:chOff x="131063" y="0"/>
            <a:chExt cx="9013190" cy="15811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691" y="352043"/>
              <a:ext cx="8750046" cy="122910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5940" y="499999"/>
            <a:ext cx="80518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Види</a:t>
            </a:r>
            <a:r>
              <a:rPr sz="440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цін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медичні</a:t>
            </a:r>
            <a:r>
              <a:rPr sz="440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послуги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5008" y="1408175"/>
            <a:ext cx="8533130" cy="817880"/>
            <a:chOff x="445008" y="1408175"/>
            <a:chExt cx="8533130" cy="817880"/>
          </a:xfrm>
        </p:grpSpPr>
        <p:sp>
          <p:nvSpPr>
            <p:cNvPr id="14" name="object 14"/>
            <p:cNvSpPr/>
            <p:nvPr/>
          </p:nvSpPr>
          <p:spPr>
            <a:xfrm>
              <a:off x="457962" y="1628393"/>
              <a:ext cx="8507095" cy="584200"/>
            </a:xfrm>
            <a:custGeom>
              <a:avLst/>
              <a:gdLst/>
              <a:ahLst/>
              <a:cxnLst/>
              <a:rect l="l" t="t" r="r" b="b"/>
              <a:pathLst>
                <a:path w="8507095" h="584200">
                  <a:moveTo>
                    <a:pt x="8506968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8506968" y="583691"/>
                  </a:lnTo>
                  <a:lnTo>
                    <a:pt x="85069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962" y="1628393"/>
              <a:ext cx="8507095" cy="584200"/>
            </a:xfrm>
            <a:custGeom>
              <a:avLst/>
              <a:gdLst/>
              <a:ahLst/>
              <a:cxnLst/>
              <a:rect l="l" t="t" r="r" b="b"/>
              <a:pathLst>
                <a:path w="8507095" h="584200">
                  <a:moveTo>
                    <a:pt x="0" y="583691"/>
                  </a:moveTo>
                  <a:lnTo>
                    <a:pt x="8506968" y="583691"/>
                  </a:lnTo>
                  <a:lnTo>
                    <a:pt x="8506968" y="0"/>
                  </a:lnTo>
                  <a:lnTo>
                    <a:pt x="0" y="0"/>
                  </a:lnTo>
                  <a:lnTo>
                    <a:pt x="0" y="583691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8888" y="1840979"/>
              <a:ext cx="293382" cy="3848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3188" y="1840979"/>
              <a:ext cx="5945886" cy="38482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83158" y="1421129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5886958" y="0"/>
                  </a:moveTo>
                  <a:lnTo>
                    <a:pt x="68833" y="0"/>
                  </a:lnTo>
                  <a:lnTo>
                    <a:pt x="42042" y="5415"/>
                  </a:lnTo>
                  <a:lnTo>
                    <a:pt x="20162" y="20177"/>
                  </a:lnTo>
                  <a:lnTo>
                    <a:pt x="5410" y="42058"/>
                  </a:lnTo>
                  <a:lnTo>
                    <a:pt x="0" y="68834"/>
                  </a:lnTo>
                  <a:lnTo>
                    <a:pt x="0" y="344170"/>
                  </a:lnTo>
                  <a:lnTo>
                    <a:pt x="5410" y="370945"/>
                  </a:lnTo>
                  <a:lnTo>
                    <a:pt x="20162" y="392826"/>
                  </a:lnTo>
                  <a:lnTo>
                    <a:pt x="42042" y="407588"/>
                  </a:lnTo>
                  <a:lnTo>
                    <a:pt x="68833" y="413004"/>
                  </a:lnTo>
                  <a:lnTo>
                    <a:pt x="5886958" y="413004"/>
                  </a:lnTo>
                  <a:lnTo>
                    <a:pt x="5913733" y="407588"/>
                  </a:lnTo>
                  <a:lnTo>
                    <a:pt x="5935614" y="392826"/>
                  </a:lnTo>
                  <a:lnTo>
                    <a:pt x="5950376" y="370945"/>
                  </a:lnTo>
                  <a:lnTo>
                    <a:pt x="5955792" y="344170"/>
                  </a:lnTo>
                  <a:lnTo>
                    <a:pt x="5955792" y="68834"/>
                  </a:lnTo>
                  <a:lnTo>
                    <a:pt x="5950376" y="42058"/>
                  </a:lnTo>
                  <a:lnTo>
                    <a:pt x="5935614" y="20177"/>
                  </a:lnTo>
                  <a:lnTo>
                    <a:pt x="5913733" y="5415"/>
                  </a:lnTo>
                  <a:lnTo>
                    <a:pt x="588695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3158" y="1421129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0" y="68834"/>
                  </a:moveTo>
                  <a:lnTo>
                    <a:pt x="5410" y="42058"/>
                  </a:lnTo>
                  <a:lnTo>
                    <a:pt x="20162" y="20177"/>
                  </a:lnTo>
                  <a:lnTo>
                    <a:pt x="42042" y="5415"/>
                  </a:lnTo>
                  <a:lnTo>
                    <a:pt x="68833" y="0"/>
                  </a:lnTo>
                  <a:lnTo>
                    <a:pt x="5886958" y="0"/>
                  </a:lnTo>
                  <a:lnTo>
                    <a:pt x="5913733" y="5415"/>
                  </a:lnTo>
                  <a:lnTo>
                    <a:pt x="5935614" y="20177"/>
                  </a:lnTo>
                  <a:lnTo>
                    <a:pt x="5950376" y="42058"/>
                  </a:lnTo>
                  <a:lnTo>
                    <a:pt x="5955792" y="68834"/>
                  </a:lnTo>
                  <a:lnTo>
                    <a:pt x="5955792" y="344170"/>
                  </a:lnTo>
                  <a:lnTo>
                    <a:pt x="5950376" y="370945"/>
                  </a:lnTo>
                  <a:lnTo>
                    <a:pt x="5935614" y="392826"/>
                  </a:lnTo>
                  <a:lnTo>
                    <a:pt x="5913733" y="407588"/>
                  </a:lnTo>
                  <a:lnTo>
                    <a:pt x="5886958" y="413004"/>
                  </a:lnTo>
                  <a:lnTo>
                    <a:pt x="68833" y="413004"/>
                  </a:lnTo>
                  <a:lnTo>
                    <a:pt x="42042" y="407588"/>
                  </a:lnTo>
                  <a:lnTo>
                    <a:pt x="20162" y="392826"/>
                  </a:lnTo>
                  <a:lnTo>
                    <a:pt x="5410" y="370945"/>
                  </a:lnTo>
                  <a:lnTo>
                    <a:pt x="0" y="344170"/>
                  </a:lnTo>
                  <a:lnTo>
                    <a:pt x="0" y="6883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9556" y="1456943"/>
              <a:ext cx="1578102" cy="38633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05001" y="1491233"/>
            <a:ext cx="5753735" cy="62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Бюджетні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оцінки</a:t>
            </a:r>
            <a:endParaRPr sz="1400">
              <a:latin typeface="Microsoft Sans Serif"/>
              <a:cs typeface="Microsoft Sans Serif"/>
            </a:endParaRPr>
          </a:p>
          <a:p>
            <a:pPr marL="127000" indent="-114300">
              <a:lnSpc>
                <a:spcPct val="100000"/>
              </a:lnSpc>
              <a:spcBef>
                <a:spcPts val="1340"/>
              </a:spcBef>
              <a:buChar char="•"/>
              <a:tabLst>
                <a:tab pos="127000" algn="l"/>
              </a:tabLst>
            </a:pPr>
            <a:r>
              <a:rPr sz="1400" spc="-45" dirty="0">
                <a:latin typeface="Microsoft Sans Serif"/>
                <a:cs typeface="Microsoft Sans Serif"/>
              </a:rPr>
              <a:t>Для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фінансування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цільових </a:t>
            </a:r>
            <a:r>
              <a:rPr sz="1400" spc="-20" dirty="0">
                <a:latin typeface="Microsoft Sans Serif"/>
                <a:cs typeface="Microsoft Sans Serif"/>
              </a:rPr>
              <a:t>бюджетних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програм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медичної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допомоги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45008" y="2275332"/>
            <a:ext cx="8533130" cy="2234565"/>
            <a:chOff x="445008" y="2275332"/>
            <a:chExt cx="8533130" cy="2234565"/>
          </a:xfrm>
        </p:grpSpPr>
        <p:sp>
          <p:nvSpPr>
            <p:cNvPr id="23" name="object 23"/>
            <p:cNvSpPr/>
            <p:nvPr/>
          </p:nvSpPr>
          <p:spPr>
            <a:xfrm>
              <a:off x="457962" y="2494026"/>
              <a:ext cx="8507095" cy="949960"/>
            </a:xfrm>
            <a:custGeom>
              <a:avLst/>
              <a:gdLst/>
              <a:ahLst/>
              <a:cxnLst/>
              <a:rect l="l" t="t" r="r" b="b"/>
              <a:pathLst>
                <a:path w="8507095" h="949960">
                  <a:moveTo>
                    <a:pt x="8506968" y="0"/>
                  </a:moveTo>
                  <a:lnTo>
                    <a:pt x="0" y="0"/>
                  </a:lnTo>
                  <a:lnTo>
                    <a:pt x="0" y="949451"/>
                  </a:lnTo>
                  <a:lnTo>
                    <a:pt x="8506968" y="949451"/>
                  </a:lnTo>
                  <a:lnTo>
                    <a:pt x="85069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7962" y="2494026"/>
              <a:ext cx="8507095" cy="949960"/>
            </a:xfrm>
            <a:custGeom>
              <a:avLst/>
              <a:gdLst/>
              <a:ahLst/>
              <a:cxnLst/>
              <a:rect l="l" t="t" r="r" b="b"/>
              <a:pathLst>
                <a:path w="8507095" h="949960">
                  <a:moveTo>
                    <a:pt x="0" y="949451"/>
                  </a:moveTo>
                  <a:lnTo>
                    <a:pt x="8506968" y="949451"/>
                  </a:lnTo>
                  <a:lnTo>
                    <a:pt x="8506968" y="0"/>
                  </a:lnTo>
                  <a:lnTo>
                    <a:pt x="0" y="0"/>
                  </a:lnTo>
                  <a:lnTo>
                    <a:pt x="0" y="949451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8" y="2708135"/>
              <a:ext cx="293382" cy="3848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3188" y="2708135"/>
              <a:ext cx="4818126" cy="3848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10428" y="2708135"/>
              <a:ext cx="428993" cy="38482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08548" y="2708135"/>
              <a:ext cx="290322" cy="38482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7984" y="2708135"/>
              <a:ext cx="428993" cy="38482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6104" y="2708135"/>
              <a:ext cx="1447038" cy="38482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82255" y="2708135"/>
              <a:ext cx="384822" cy="3848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3188" y="2892539"/>
              <a:ext cx="6806946" cy="38482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23188" y="3076943"/>
              <a:ext cx="752094" cy="3848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83158" y="2288286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5886958" y="0"/>
                  </a:moveTo>
                  <a:lnTo>
                    <a:pt x="68833" y="0"/>
                  </a:lnTo>
                  <a:lnTo>
                    <a:pt x="42042" y="5415"/>
                  </a:lnTo>
                  <a:lnTo>
                    <a:pt x="20162" y="20177"/>
                  </a:lnTo>
                  <a:lnTo>
                    <a:pt x="5410" y="42058"/>
                  </a:lnTo>
                  <a:lnTo>
                    <a:pt x="0" y="68834"/>
                  </a:lnTo>
                  <a:lnTo>
                    <a:pt x="0" y="344169"/>
                  </a:lnTo>
                  <a:lnTo>
                    <a:pt x="5410" y="370945"/>
                  </a:lnTo>
                  <a:lnTo>
                    <a:pt x="20162" y="392826"/>
                  </a:lnTo>
                  <a:lnTo>
                    <a:pt x="42042" y="407588"/>
                  </a:lnTo>
                  <a:lnTo>
                    <a:pt x="68833" y="413003"/>
                  </a:lnTo>
                  <a:lnTo>
                    <a:pt x="5886958" y="413003"/>
                  </a:lnTo>
                  <a:lnTo>
                    <a:pt x="5913733" y="407588"/>
                  </a:lnTo>
                  <a:lnTo>
                    <a:pt x="5935614" y="392826"/>
                  </a:lnTo>
                  <a:lnTo>
                    <a:pt x="5950376" y="370945"/>
                  </a:lnTo>
                  <a:lnTo>
                    <a:pt x="5955792" y="344169"/>
                  </a:lnTo>
                  <a:lnTo>
                    <a:pt x="5955792" y="68834"/>
                  </a:lnTo>
                  <a:lnTo>
                    <a:pt x="5950376" y="42058"/>
                  </a:lnTo>
                  <a:lnTo>
                    <a:pt x="5935614" y="20177"/>
                  </a:lnTo>
                  <a:lnTo>
                    <a:pt x="5913733" y="5415"/>
                  </a:lnTo>
                  <a:lnTo>
                    <a:pt x="588695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83158" y="2288286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0" y="68834"/>
                  </a:moveTo>
                  <a:lnTo>
                    <a:pt x="5410" y="42058"/>
                  </a:lnTo>
                  <a:lnTo>
                    <a:pt x="20162" y="20177"/>
                  </a:lnTo>
                  <a:lnTo>
                    <a:pt x="42042" y="5415"/>
                  </a:lnTo>
                  <a:lnTo>
                    <a:pt x="68833" y="0"/>
                  </a:lnTo>
                  <a:lnTo>
                    <a:pt x="5886958" y="0"/>
                  </a:lnTo>
                  <a:lnTo>
                    <a:pt x="5913733" y="5415"/>
                  </a:lnTo>
                  <a:lnTo>
                    <a:pt x="5935614" y="20177"/>
                  </a:lnTo>
                  <a:lnTo>
                    <a:pt x="5950376" y="42058"/>
                  </a:lnTo>
                  <a:lnTo>
                    <a:pt x="5955792" y="68834"/>
                  </a:lnTo>
                  <a:lnTo>
                    <a:pt x="5955792" y="344169"/>
                  </a:lnTo>
                  <a:lnTo>
                    <a:pt x="5950376" y="370945"/>
                  </a:lnTo>
                  <a:lnTo>
                    <a:pt x="5935614" y="392826"/>
                  </a:lnTo>
                  <a:lnTo>
                    <a:pt x="5913733" y="407588"/>
                  </a:lnTo>
                  <a:lnTo>
                    <a:pt x="5886958" y="413003"/>
                  </a:lnTo>
                  <a:lnTo>
                    <a:pt x="68833" y="413003"/>
                  </a:lnTo>
                  <a:lnTo>
                    <a:pt x="42042" y="407588"/>
                  </a:lnTo>
                  <a:lnTo>
                    <a:pt x="20162" y="392826"/>
                  </a:lnTo>
                  <a:lnTo>
                    <a:pt x="5410" y="370945"/>
                  </a:lnTo>
                  <a:lnTo>
                    <a:pt x="0" y="344169"/>
                  </a:lnTo>
                  <a:lnTo>
                    <a:pt x="0" y="68834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9556" y="2324087"/>
              <a:ext cx="1498854" cy="38482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7962" y="3725418"/>
              <a:ext cx="8507095" cy="771525"/>
            </a:xfrm>
            <a:custGeom>
              <a:avLst/>
              <a:gdLst/>
              <a:ahLst/>
              <a:cxnLst/>
              <a:rect l="l" t="t" r="r" b="b"/>
              <a:pathLst>
                <a:path w="8507095" h="771525">
                  <a:moveTo>
                    <a:pt x="8506968" y="0"/>
                  </a:moveTo>
                  <a:lnTo>
                    <a:pt x="0" y="0"/>
                  </a:lnTo>
                  <a:lnTo>
                    <a:pt x="0" y="771143"/>
                  </a:lnTo>
                  <a:lnTo>
                    <a:pt x="8506968" y="771143"/>
                  </a:lnTo>
                  <a:lnTo>
                    <a:pt x="85069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7962" y="3725418"/>
              <a:ext cx="8507095" cy="771525"/>
            </a:xfrm>
            <a:custGeom>
              <a:avLst/>
              <a:gdLst/>
              <a:ahLst/>
              <a:cxnLst/>
              <a:rect l="l" t="t" r="r" b="b"/>
              <a:pathLst>
                <a:path w="8507095" h="771525">
                  <a:moveTo>
                    <a:pt x="0" y="771143"/>
                  </a:moveTo>
                  <a:lnTo>
                    <a:pt x="8506968" y="771143"/>
                  </a:lnTo>
                  <a:lnTo>
                    <a:pt x="8506968" y="0"/>
                  </a:lnTo>
                  <a:lnTo>
                    <a:pt x="0" y="0"/>
                  </a:lnTo>
                  <a:lnTo>
                    <a:pt x="0" y="771143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8888" y="3938003"/>
              <a:ext cx="293382" cy="3848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23188" y="3938003"/>
              <a:ext cx="6938009" cy="38482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23188" y="4122407"/>
              <a:ext cx="822198" cy="38482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83158" y="3518154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5886958" y="0"/>
                  </a:moveTo>
                  <a:lnTo>
                    <a:pt x="68833" y="0"/>
                  </a:lnTo>
                  <a:lnTo>
                    <a:pt x="42042" y="5415"/>
                  </a:lnTo>
                  <a:lnTo>
                    <a:pt x="20162" y="20177"/>
                  </a:lnTo>
                  <a:lnTo>
                    <a:pt x="5410" y="42058"/>
                  </a:lnTo>
                  <a:lnTo>
                    <a:pt x="0" y="68834"/>
                  </a:lnTo>
                  <a:lnTo>
                    <a:pt x="0" y="344170"/>
                  </a:lnTo>
                  <a:lnTo>
                    <a:pt x="5410" y="370945"/>
                  </a:lnTo>
                  <a:lnTo>
                    <a:pt x="20162" y="392826"/>
                  </a:lnTo>
                  <a:lnTo>
                    <a:pt x="42042" y="407588"/>
                  </a:lnTo>
                  <a:lnTo>
                    <a:pt x="68833" y="413004"/>
                  </a:lnTo>
                  <a:lnTo>
                    <a:pt x="5886958" y="413004"/>
                  </a:lnTo>
                  <a:lnTo>
                    <a:pt x="5913733" y="407588"/>
                  </a:lnTo>
                  <a:lnTo>
                    <a:pt x="5935614" y="392826"/>
                  </a:lnTo>
                  <a:lnTo>
                    <a:pt x="5950376" y="370945"/>
                  </a:lnTo>
                  <a:lnTo>
                    <a:pt x="5955792" y="344170"/>
                  </a:lnTo>
                  <a:lnTo>
                    <a:pt x="5955792" y="68834"/>
                  </a:lnTo>
                  <a:lnTo>
                    <a:pt x="5950376" y="42058"/>
                  </a:lnTo>
                  <a:lnTo>
                    <a:pt x="5935614" y="20177"/>
                  </a:lnTo>
                  <a:lnTo>
                    <a:pt x="5913733" y="5415"/>
                  </a:lnTo>
                  <a:lnTo>
                    <a:pt x="588695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83158" y="3518154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0" y="68834"/>
                  </a:moveTo>
                  <a:lnTo>
                    <a:pt x="5410" y="42058"/>
                  </a:lnTo>
                  <a:lnTo>
                    <a:pt x="20162" y="20177"/>
                  </a:lnTo>
                  <a:lnTo>
                    <a:pt x="42042" y="5415"/>
                  </a:lnTo>
                  <a:lnTo>
                    <a:pt x="68833" y="0"/>
                  </a:lnTo>
                  <a:lnTo>
                    <a:pt x="5886958" y="0"/>
                  </a:lnTo>
                  <a:lnTo>
                    <a:pt x="5913733" y="5415"/>
                  </a:lnTo>
                  <a:lnTo>
                    <a:pt x="5935614" y="20177"/>
                  </a:lnTo>
                  <a:lnTo>
                    <a:pt x="5950376" y="42058"/>
                  </a:lnTo>
                  <a:lnTo>
                    <a:pt x="5955792" y="68834"/>
                  </a:lnTo>
                  <a:lnTo>
                    <a:pt x="5955792" y="344170"/>
                  </a:lnTo>
                  <a:lnTo>
                    <a:pt x="5950376" y="370945"/>
                  </a:lnTo>
                  <a:lnTo>
                    <a:pt x="5935614" y="392826"/>
                  </a:lnTo>
                  <a:lnTo>
                    <a:pt x="5913733" y="407588"/>
                  </a:lnTo>
                  <a:lnTo>
                    <a:pt x="5886958" y="413004"/>
                  </a:lnTo>
                  <a:lnTo>
                    <a:pt x="68833" y="413004"/>
                  </a:lnTo>
                  <a:lnTo>
                    <a:pt x="42042" y="407588"/>
                  </a:lnTo>
                  <a:lnTo>
                    <a:pt x="20162" y="392826"/>
                  </a:lnTo>
                  <a:lnTo>
                    <a:pt x="5410" y="370945"/>
                  </a:lnTo>
                  <a:lnTo>
                    <a:pt x="0" y="344170"/>
                  </a:lnTo>
                  <a:lnTo>
                    <a:pt x="0" y="68834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19556" y="3553968"/>
              <a:ext cx="1372362" cy="386334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105001" y="2357755"/>
            <a:ext cx="6797675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Контрактні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ціни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0" marR="139700" indent="-114300">
              <a:lnSpc>
                <a:spcPts val="1450"/>
              </a:lnSpc>
              <a:buChar char="•"/>
              <a:tabLst>
                <a:tab pos="1270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Включають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типові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фактичні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витрати,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також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прибуток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</a:t>
            </a:r>
            <a:r>
              <a:rPr sz="1400" dirty="0">
                <a:solidFill>
                  <a:srgbClr val="FF0000"/>
                </a:solidFill>
                <a:latin typeface="Microsoft Sans Serif"/>
                <a:cs typeface="Microsoft Sans Serif"/>
              </a:rPr>
              <a:t>15-25% </a:t>
            </a:r>
            <a:r>
              <a:rPr sz="14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собівартості</a:t>
            </a:r>
            <a:r>
              <a:rPr sz="1400" spc="-5" dirty="0">
                <a:latin typeface="Microsoft Sans Serif"/>
                <a:cs typeface="Microsoft Sans Serif"/>
              </a:rPr>
              <a:t>), 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використовуються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разі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надання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мед.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послуг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населенню на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госпрозрахунковій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основі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Char char="•"/>
            </a:pPr>
            <a:endParaRPr sz="1800">
              <a:latin typeface="Microsoft Sans Serif"/>
              <a:cs typeface="Microsoft Sans Serif"/>
            </a:endParaRPr>
          </a:p>
          <a:p>
            <a:pPr marL="22860">
              <a:lnSpc>
                <a:spcPct val="100000"/>
              </a:lnSpc>
              <a:spcBef>
                <a:spcPts val="5"/>
              </a:spcBef>
            </a:pP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Договірні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ціни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0" marR="5080" indent="-114300">
              <a:lnSpc>
                <a:spcPts val="1450"/>
              </a:lnSpc>
              <a:buChar char="•"/>
              <a:tabLst>
                <a:tab pos="1270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Затверджуються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прямими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договорами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між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медичними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закладами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замовниками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послуг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45008" y="4559808"/>
            <a:ext cx="8533130" cy="817880"/>
            <a:chOff x="445008" y="4559808"/>
            <a:chExt cx="8533130" cy="817880"/>
          </a:xfrm>
        </p:grpSpPr>
        <p:sp>
          <p:nvSpPr>
            <p:cNvPr id="47" name="object 47"/>
            <p:cNvSpPr/>
            <p:nvPr/>
          </p:nvSpPr>
          <p:spPr>
            <a:xfrm>
              <a:off x="457962" y="4778502"/>
              <a:ext cx="8507095" cy="585470"/>
            </a:xfrm>
            <a:custGeom>
              <a:avLst/>
              <a:gdLst/>
              <a:ahLst/>
              <a:cxnLst/>
              <a:rect l="l" t="t" r="r" b="b"/>
              <a:pathLst>
                <a:path w="8507095" h="585470">
                  <a:moveTo>
                    <a:pt x="8506968" y="0"/>
                  </a:moveTo>
                  <a:lnTo>
                    <a:pt x="0" y="0"/>
                  </a:lnTo>
                  <a:lnTo>
                    <a:pt x="0" y="585216"/>
                  </a:lnTo>
                  <a:lnTo>
                    <a:pt x="8506968" y="585216"/>
                  </a:lnTo>
                  <a:lnTo>
                    <a:pt x="85069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7962" y="4778502"/>
              <a:ext cx="8507095" cy="585470"/>
            </a:xfrm>
            <a:custGeom>
              <a:avLst/>
              <a:gdLst/>
              <a:ahLst/>
              <a:cxnLst/>
              <a:rect l="l" t="t" r="r" b="b"/>
              <a:pathLst>
                <a:path w="8507095" h="585470">
                  <a:moveTo>
                    <a:pt x="0" y="585216"/>
                  </a:moveTo>
                  <a:lnTo>
                    <a:pt x="8506968" y="585216"/>
                  </a:lnTo>
                  <a:lnTo>
                    <a:pt x="8506968" y="0"/>
                  </a:lnTo>
                  <a:lnTo>
                    <a:pt x="0" y="0"/>
                  </a:lnTo>
                  <a:lnTo>
                    <a:pt x="0" y="585216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8888" y="4992611"/>
              <a:ext cx="293382" cy="38482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23188" y="4992611"/>
              <a:ext cx="5033010" cy="38482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83158" y="4572762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5886958" y="0"/>
                  </a:moveTo>
                  <a:lnTo>
                    <a:pt x="68833" y="0"/>
                  </a:lnTo>
                  <a:lnTo>
                    <a:pt x="42042" y="5415"/>
                  </a:lnTo>
                  <a:lnTo>
                    <a:pt x="20162" y="20177"/>
                  </a:lnTo>
                  <a:lnTo>
                    <a:pt x="5410" y="42058"/>
                  </a:lnTo>
                  <a:lnTo>
                    <a:pt x="0" y="68833"/>
                  </a:lnTo>
                  <a:lnTo>
                    <a:pt x="0" y="344169"/>
                  </a:lnTo>
                  <a:lnTo>
                    <a:pt x="5410" y="370945"/>
                  </a:lnTo>
                  <a:lnTo>
                    <a:pt x="20162" y="392826"/>
                  </a:lnTo>
                  <a:lnTo>
                    <a:pt x="42042" y="407588"/>
                  </a:lnTo>
                  <a:lnTo>
                    <a:pt x="68833" y="413004"/>
                  </a:lnTo>
                  <a:lnTo>
                    <a:pt x="5886958" y="413004"/>
                  </a:lnTo>
                  <a:lnTo>
                    <a:pt x="5913733" y="407588"/>
                  </a:lnTo>
                  <a:lnTo>
                    <a:pt x="5935614" y="392826"/>
                  </a:lnTo>
                  <a:lnTo>
                    <a:pt x="5950376" y="370945"/>
                  </a:lnTo>
                  <a:lnTo>
                    <a:pt x="5955792" y="344169"/>
                  </a:lnTo>
                  <a:lnTo>
                    <a:pt x="5955792" y="68833"/>
                  </a:lnTo>
                  <a:lnTo>
                    <a:pt x="5950376" y="42058"/>
                  </a:lnTo>
                  <a:lnTo>
                    <a:pt x="5935614" y="20177"/>
                  </a:lnTo>
                  <a:lnTo>
                    <a:pt x="5913733" y="5415"/>
                  </a:lnTo>
                  <a:lnTo>
                    <a:pt x="588695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83158" y="4572762"/>
              <a:ext cx="5956300" cy="413384"/>
            </a:xfrm>
            <a:custGeom>
              <a:avLst/>
              <a:gdLst/>
              <a:ahLst/>
              <a:cxnLst/>
              <a:rect l="l" t="t" r="r" b="b"/>
              <a:pathLst>
                <a:path w="5956300" h="413385">
                  <a:moveTo>
                    <a:pt x="0" y="68833"/>
                  </a:moveTo>
                  <a:lnTo>
                    <a:pt x="5410" y="42058"/>
                  </a:lnTo>
                  <a:lnTo>
                    <a:pt x="20162" y="20177"/>
                  </a:lnTo>
                  <a:lnTo>
                    <a:pt x="42042" y="5415"/>
                  </a:lnTo>
                  <a:lnTo>
                    <a:pt x="68833" y="0"/>
                  </a:lnTo>
                  <a:lnTo>
                    <a:pt x="5886958" y="0"/>
                  </a:lnTo>
                  <a:lnTo>
                    <a:pt x="5913733" y="5415"/>
                  </a:lnTo>
                  <a:lnTo>
                    <a:pt x="5935614" y="20177"/>
                  </a:lnTo>
                  <a:lnTo>
                    <a:pt x="5950376" y="42058"/>
                  </a:lnTo>
                  <a:lnTo>
                    <a:pt x="5955792" y="68833"/>
                  </a:lnTo>
                  <a:lnTo>
                    <a:pt x="5955792" y="344169"/>
                  </a:lnTo>
                  <a:lnTo>
                    <a:pt x="5950376" y="370945"/>
                  </a:lnTo>
                  <a:lnTo>
                    <a:pt x="5935614" y="392826"/>
                  </a:lnTo>
                  <a:lnTo>
                    <a:pt x="5913733" y="407588"/>
                  </a:lnTo>
                  <a:lnTo>
                    <a:pt x="5886958" y="413004"/>
                  </a:lnTo>
                  <a:lnTo>
                    <a:pt x="68833" y="413004"/>
                  </a:lnTo>
                  <a:lnTo>
                    <a:pt x="42042" y="407588"/>
                  </a:lnTo>
                  <a:lnTo>
                    <a:pt x="20162" y="392826"/>
                  </a:lnTo>
                  <a:lnTo>
                    <a:pt x="5410" y="370945"/>
                  </a:lnTo>
                  <a:lnTo>
                    <a:pt x="0" y="344169"/>
                  </a:lnTo>
                  <a:lnTo>
                    <a:pt x="0" y="68833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19556" y="4608563"/>
              <a:ext cx="922782" cy="384822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1105001" y="4642865"/>
            <a:ext cx="4939665" cy="62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Тарифи</a:t>
            </a:r>
            <a:endParaRPr sz="1400">
              <a:latin typeface="Microsoft Sans Serif"/>
              <a:cs typeface="Microsoft Sans Serif"/>
            </a:endParaRPr>
          </a:p>
          <a:p>
            <a:pPr marL="127000" indent="-114300">
              <a:lnSpc>
                <a:spcPct val="100000"/>
              </a:lnSpc>
              <a:spcBef>
                <a:spcPts val="1340"/>
              </a:spcBef>
              <a:buChar char="•"/>
              <a:tabLst>
                <a:tab pos="1270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Широко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застосовуються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системі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медичного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страхування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45008" y="5425440"/>
            <a:ext cx="8533130" cy="817880"/>
            <a:chOff x="445008" y="5425440"/>
            <a:chExt cx="8533130" cy="817880"/>
          </a:xfrm>
        </p:grpSpPr>
        <p:sp>
          <p:nvSpPr>
            <p:cNvPr id="56" name="object 56"/>
            <p:cNvSpPr/>
            <p:nvPr/>
          </p:nvSpPr>
          <p:spPr>
            <a:xfrm>
              <a:off x="457962" y="5645658"/>
              <a:ext cx="8507095" cy="584200"/>
            </a:xfrm>
            <a:custGeom>
              <a:avLst/>
              <a:gdLst/>
              <a:ahLst/>
              <a:cxnLst/>
              <a:rect l="l" t="t" r="r" b="b"/>
              <a:pathLst>
                <a:path w="8507095" h="584200">
                  <a:moveTo>
                    <a:pt x="8506968" y="0"/>
                  </a:moveTo>
                  <a:lnTo>
                    <a:pt x="0" y="0"/>
                  </a:lnTo>
                  <a:lnTo>
                    <a:pt x="0" y="583692"/>
                  </a:lnTo>
                  <a:lnTo>
                    <a:pt x="8506968" y="583692"/>
                  </a:lnTo>
                  <a:lnTo>
                    <a:pt x="85069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7962" y="5645658"/>
              <a:ext cx="8507095" cy="584200"/>
            </a:xfrm>
            <a:custGeom>
              <a:avLst/>
              <a:gdLst/>
              <a:ahLst/>
              <a:cxnLst/>
              <a:rect l="l" t="t" r="r" b="b"/>
              <a:pathLst>
                <a:path w="8507095" h="584200">
                  <a:moveTo>
                    <a:pt x="0" y="583692"/>
                  </a:moveTo>
                  <a:lnTo>
                    <a:pt x="8506968" y="583692"/>
                  </a:lnTo>
                  <a:lnTo>
                    <a:pt x="8506968" y="0"/>
                  </a:lnTo>
                  <a:lnTo>
                    <a:pt x="0" y="0"/>
                  </a:lnTo>
                  <a:lnTo>
                    <a:pt x="0" y="583692"/>
                  </a:lnTo>
                  <a:close/>
                </a:path>
              </a:pathLst>
            </a:custGeom>
            <a:ln w="25908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08888" y="5858256"/>
              <a:ext cx="293382" cy="38482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23188" y="5858256"/>
              <a:ext cx="4659630" cy="38482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83158" y="5438394"/>
              <a:ext cx="5956300" cy="414655"/>
            </a:xfrm>
            <a:custGeom>
              <a:avLst/>
              <a:gdLst/>
              <a:ahLst/>
              <a:cxnLst/>
              <a:rect l="l" t="t" r="r" b="b"/>
              <a:pathLst>
                <a:path w="5956300" h="414654">
                  <a:moveTo>
                    <a:pt x="5886703" y="0"/>
                  </a:moveTo>
                  <a:lnTo>
                    <a:pt x="69087" y="0"/>
                  </a:lnTo>
                  <a:lnTo>
                    <a:pt x="42198" y="5437"/>
                  </a:lnTo>
                  <a:lnTo>
                    <a:pt x="20237" y="20256"/>
                  </a:lnTo>
                  <a:lnTo>
                    <a:pt x="5430" y="42219"/>
                  </a:lnTo>
                  <a:lnTo>
                    <a:pt x="0" y="69087"/>
                  </a:lnTo>
                  <a:lnTo>
                    <a:pt x="0" y="345439"/>
                  </a:lnTo>
                  <a:lnTo>
                    <a:pt x="5430" y="372329"/>
                  </a:lnTo>
                  <a:lnTo>
                    <a:pt x="20237" y="394290"/>
                  </a:lnTo>
                  <a:lnTo>
                    <a:pt x="42198" y="409097"/>
                  </a:lnTo>
                  <a:lnTo>
                    <a:pt x="69087" y="414527"/>
                  </a:lnTo>
                  <a:lnTo>
                    <a:pt x="5886703" y="414527"/>
                  </a:lnTo>
                  <a:lnTo>
                    <a:pt x="5913572" y="409097"/>
                  </a:lnTo>
                  <a:lnTo>
                    <a:pt x="5935535" y="394290"/>
                  </a:lnTo>
                  <a:lnTo>
                    <a:pt x="5950354" y="372329"/>
                  </a:lnTo>
                  <a:lnTo>
                    <a:pt x="5955792" y="345439"/>
                  </a:lnTo>
                  <a:lnTo>
                    <a:pt x="5955792" y="69087"/>
                  </a:lnTo>
                  <a:lnTo>
                    <a:pt x="5950354" y="42219"/>
                  </a:lnTo>
                  <a:lnTo>
                    <a:pt x="5935535" y="20256"/>
                  </a:lnTo>
                  <a:lnTo>
                    <a:pt x="5913572" y="5437"/>
                  </a:lnTo>
                  <a:lnTo>
                    <a:pt x="5886703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83158" y="5438394"/>
              <a:ext cx="5956300" cy="414655"/>
            </a:xfrm>
            <a:custGeom>
              <a:avLst/>
              <a:gdLst/>
              <a:ahLst/>
              <a:cxnLst/>
              <a:rect l="l" t="t" r="r" b="b"/>
              <a:pathLst>
                <a:path w="5956300" h="414654">
                  <a:moveTo>
                    <a:pt x="0" y="69087"/>
                  </a:moveTo>
                  <a:lnTo>
                    <a:pt x="5430" y="42219"/>
                  </a:lnTo>
                  <a:lnTo>
                    <a:pt x="20237" y="20256"/>
                  </a:lnTo>
                  <a:lnTo>
                    <a:pt x="42198" y="5437"/>
                  </a:lnTo>
                  <a:lnTo>
                    <a:pt x="69087" y="0"/>
                  </a:lnTo>
                  <a:lnTo>
                    <a:pt x="5886703" y="0"/>
                  </a:lnTo>
                  <a:lnTo>
                    <a:pt x="5913572" y="5437"/>
                  </a:lnTo>
                  <a:lnTo>
                    <a:pt x="5935535" y="20256"/>
                  </a:lnTo>
                  <a:lnTo>
                    <a:pt x="5950354" y="42219"/>
                  </a:lnTo>
                  <a:lnTo>
                    <a:pt x="5955792" y="69087"/>
                  </a:lnTo>
                  <a:lnTo>
                    <a:pt x="5955792" y="345439"/>
                  </a:lnTo>
                  <a:lnTo>
                    <a:pt x="5950354" y="372329"/>
                  </a:lnTo>
                  <a:lnTo>
                    <a:pt x="5935535" y="394290"/>
                  </a:lnTo>
                  <a:lnTo>
                    <a:pt x="5913572" y="409097"/>
                  </a:lnTo>
                  <a:lnTo>
                    <a:pt x="5886703" y="414527"/>
                  </a:lnTo>
                  <a:lnTo>
                    <a:pt x="69087" y="414527"/>
                  </a:lnTo>
                  <a:lnTo>
                    <a:pt x="42198" y="409097"/>
                  </a:lnTo>
                  <a:lnTo>
                    <a:pt x="20237" y="394290"/>
                  </a:lnTo>
                  <a:lnTo>
                    <a:pt x="5430" y="372329"/>
                  </a:lnTo>
                  <a:lnTo>
                    <a:pt x="0" y="345439"/>
                  </a:lnTo>
                  <a:lnTo>
                    <a:pt x="0" y="6908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9556" y="5474208"/>
              <a:ext cx="1111758" cy="386334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1105001" y="5509361"/>
            <a:ext cx="4518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Вільні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ціни</a:t>
            </a:r>
            <a:endParaRPr sz="1400">
              <a:latin typeface="Microsoft Sans Serif"/>
              <a:cs typeface="Microsoft Sans Serif"/>
            </a:endParaRPr>
          </a:p>
          <a:p>
            <a:pPr marL="127000" indent="-114300">
              <a:lnSpc>
                <a:spcPct val="100000"/>
              </a:lnSpc>
              <a:spcBef>
                <a:spcPts val="1345"/>
              </a:spcBef>
              <a:buChar char="•"/>
              <a:tabLst>
                <a:tab pos="127000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Формуються</a:t>
            </a:r>
            <a:r>
              <a:rPr sz="1400" spc="40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під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впливом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законів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попиту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пропозиції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00200"/>
              <a:ext cx="9144000" cy="51054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036319" y="1200403"/>
            <a:ext cx="6429375" cy="2872740"/>
            <a:chOff x="1036319" y="1200403"/>
            <a:chExt cx="6429375" cy="28727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2415" y="1536204"/>
              <a:ext cx="1337310" cy="3421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7749" y="1209039"/>
              <a:ext cx="1327785" cy="4161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20695" y="1536204"/>
              <a:ext cx="2670810" cy="3512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27045" y="1200403"/>
              <a:ext cx="2660269" cy="4353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47716" y="1536191"/>
              <a:ext cx="2117597" cy="2537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53558" y="1297304"/>
              <a:ext cx="2107565" cy="3279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4607" y="2084831"/>
              <a:ext cx="2504693" cy="2537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0030" y="1846325"/>
              <a:ext cx="2496096" cy="3380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3131" y="2084844"/>
              <a:ext cx="1786889" cy="3421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28593" y="1758568"/>
              <a:ext cx="1777492" cy="4258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6319" y="2633471"/>
              <a:ext cx="2207514" cy="2537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2174" y="2394584"/>
              <a:ext cx="2197468" cy="3279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07663" y="2633471"/>
              <a:ext cx="1460753" cy="2537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13124" y="2395473"/>
              <a:ext cx="1450848" cy="33756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02708" y="2633471"/>
              <a:ext cx="102870" cy="7086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08930" y="2577337"/>
              <a:ext cx="92202" cy="14541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9367" y="3182124"/>
              <a:ext cx="2865882" cy="35126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5070" y="2846324"/>
              <a:ext cx="2855734" cy="4353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34968" y="3287322"/>
              <a:ext cx="127228" cy="631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40683" y="3029192"/>
              <a:ext cx="118094" cy="5246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08703" y="3182124"/>
              <a:ext cx="3236213" cy="3421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114165" y="2855849"/>
              <a:ext cx="3226308" cy="33642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37843" y="3730752"/>
              <a:ext cx="451853" cy="25374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44625" y="3492753"/>
              <a:ext cx="440893" cy="24815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44395" y="3730764"/>
              <a:ext cx="3141726" cy="34212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50491" y="3404488"/>
              <a:ext cx="3131185" cy="42583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39284" y="3730764"/>
              <a:ext cx="2169414" cy="34212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46015" y="3404488"/>
              <a:ext cx="2158873" cy="4258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120395"/>
              <a:ext cx="2231898" cy="7871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0007" y="120395"/>
              <a:ext cx="6238494" cy="7871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1395" y="120395"/>
              <a:ext cx="675894" cy="7871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5447" y="547116"/>
              <a:ext cx="1451610" cy="78714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Структурні</a:t>
            </a:r>
            <a:r>
              <a:rPr sz="2800" spc="1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підрозділи</a:t>
            </a:r>
            <a:r>
              <a:rPr sz="2800" spc="-1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ЛПЗ поділяються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на</a:t>
            </a:r>
            <a:r>
              <a:rPr sz="2800" spc="2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3</a:t>
            </a:r>
            <a:endParaRPr sz="2800"/>
          </a:p>
          <a:p>
            <a:pPr marL="215900" algn="ctr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solidFill>
                  <a:srgbClr val="FF0000"/>
                </a:solidFill>
              </a:rPr>
              <a:t>групи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3840" y="1393763"/>
          <a:ext cx="8639809" cy="1686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5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група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(адміністративно-управлінські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E67C7"/>
                      </a:solidFill>
                      <a:prstDash val="solid"/>
                    </a:lnL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57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господарчо-технічні</a:t>
                      </a:r>
                      <a:r>
                        <a:rPr sz="1800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СП)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4E67C7"/>
                      </a:solidFill>
                      <a:prstDash val="solid"/>
                    </a:lnR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699">
                <a:tc gridSpan="3">
                  <a:txBody>
                    <a:bodyPr/>
                    <a:lstStyle/>
                    <a:p>
                      <a:pPr marL="842644" marR="1210310" indent="-172720">
                        <a:lnSpc>
                          <a:spcPts val="1880"/>
                        </a:lnSpc>
                        <a:spcBef>
                          <a:spcPts val="1255"/>
                        </a:spcBef>
                        <a:buChar char="•"/>
                        <a:tabLst>
                          <a:tab pos="843280" algn="l"/>
                        </a:tabLst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виконують функції управління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й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контролю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ЛПЗ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та надають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господарчо-технічні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послуги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із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забезпечення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життєдіяльності </a:t>
                      </a:r>
                      <a:r>
                        <a:rPr sz="1800" spc="-5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інфраструктури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ЛПЗ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(адміністрація, бухгалтерія, планово-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економічні СП,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господарчі,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технічні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СП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і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т.п.);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4E67C7"/>
                      </a:solidFill>
                      <a:prstDash val="solid"/>
                    </a:lnL>
                    <a:lnR w="19050">
                      <a:solidFill>
                        <a:srgbClr val="4E67C7"/>
                      </a:solidFill>
                      <a:prstDash val="solid"/>
                    </a:lnR>
                    <a:lnB w="19050">
                      <a:solidFill>
                        <a:srgbClr val="4E67C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684276" y="1339596"/>
            <a:ext cx="6047740" cy="532130"/>
          </a:xfrm>
          <a:custGeom>
            <a:avLst/>
            <a:gdLst/>
            <a:ahLst/>
            <a:cxnLst/>
            <a:rect l="l" t="t" r="r" b="b"/>
            <a:pathLst>
              <a:path w="6047740" h="532130">
                <a:moveTo>
                  <a:pt x="5958585" y="0"/>
                </a:moveTo>
                <a:lnTo>
                  <a:pt x="88645" y="0"/>
                </a:lnTo>
                <a:lnTo>
                  <a:pt x="54140" y="6975"/>
                </a:lnTo>
                <a:lnTo>
                  <a:pt x="25963" y="25987"/>
                </a:lnTo>
                <a:lnTo>
                  <a:pt x="6966" y="54167"/>
                </a:lnTo>
                <a:lnTo>
                  <a:pt x="0" y="88645"/>
                </a:lnTo>
                <a:lnTo>
                  <a:pt x="0" y="443229"/>
                </a:lnTo>
                <a:lnTo>
                  <a:pt x="6966" y="477708"/>
                </a:lnTo>
                <a:lnTo>
                  <a:pt x="25963" y="505888"/>
                </a:lnTo>
                <a:lnTo>
                  <a:pt x="54140" y="524900"/>
                </a:lnTo>
                <a:lnTo>
                  <a:pt x="88645" y="531876"/>
                </a:lnTo>
                <a:lnTo>
                  <a:pt x="5958585" y="531876"/>
                </a:lnTo>
                <a:lnTo>
                  <a:pt x="5993064" y="524900"/>
                </a:lnTo>
                <a:lnTo>
                  <a:pt x="6021244" y="505888"/>
                </a:lnTo>
                <a:lnTo>
                  <a:pt x="6040256" y="477708"/>
                </a:lnTo>
                <a:lnTo>
                  <a:pt x="6047232" y="443229"/>
                </a:lnTo>
                <a:lnTo>
                  <a:pt x="6047232" y="88645"/>
                </a:lnTo>
                <a:lnTo>
                  <a:pt x="6040256" y="54167"/>
                </a:lnTo>
                <a:lnTo>
                  <a:pt x="6021244" y="25987"/>
                </a:lnTo>
                <a:lnTo>
                  <a:pt x="5993064" y="6975"/>
                </a:lnTo>
                <a:lnTo>
                  <a:pt x="5958585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43840" y="3230183"/>
          <a:ext cx="8639809" cy="1686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2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160"/>
                        </a:lnSpc>
                        <a:spcBef>
                          <a:spcPts val="409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ІІ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група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(допоміжні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СП)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52069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E67C7"/>
                      </a:solidFill>
                      <a:prstDash val="solid"/>
                    </a:lnL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4E67C7"/>
                      </a:solidFill>
                      <a:prstDash val="solid"/>
                    </a:lnR>
                    <a:lnT w="19050">
                      <a:solidFill>
                        <a:srgbClr val="4E67C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699">
                <a:tc gridSpan="3">
                  <a:txBody>
                    <a:bodyPr/>
                    <a:lstStyle/>
                    <a:p>
                      <a:pPr marL="842644" marR="913765" indent="-172720">
                        <a:lnSpc>
                          <a:spcPct val="87300"/>
                        </a:lnSpc>
                        <a:spcBef>
                          <a:spcPts val="1240"/>
                        </a:spcBef>
                        <a:buChar char="•"/>
                        <a:tabLst>
                          <a:tab pos="843280" algn="l"/>
                        </a:tabLst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надають послуги основним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СП (харчоблок,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стерилізаційне,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приймальне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відділення,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реєстратура,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лабораторії, діагностичні, </a:t>
                      </a:r>
                      <a:r>
                        <a:rPr sz="1800" spc="-5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фізіотерапевтичні,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паталогоанатомічні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відділення,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операційний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блок,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відділення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анестезії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інтенсивної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терапії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і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т.п.);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57480" marB="0">
                    <a:lnL w="19050">
                      <a:solidFill>
                        <a:srgbClr val="4E67C7"/>
                      </a:solidFill>
                      <a:prstDash val="solid"/>
                    </a:lnL>
                    <a:lnR w="19050">
                      <a:solidFill>
                        <a:srgbClr val="4E67C7"/>
                      </a:solidFill>
                      <a:prstDash val="solid"/>
                    </a:lnR>
                    <a:lnB w="19050">
                      <a:solidFill>
                        <a:srgbClr val="4E67C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684276" y="3176016"/>
            <a:ext cx="6047740" cy="532130"/>
          </a:xfrm>
          <a:custGeom>
            <a:avLst/>
            <a:gdLst/>
            <a:ahLst/>
            <a:cxnLst/>
            <a:rect l="l" t="t" r="r" b="b"/>
            <a:pathLst>
              <a:path w="6047740" h="532129">
                <a:moveTo>
                  <a:pt x="5958585" y="0"/>
                </a:moveTo>
                <a:lnTo>
                  <a:pt x="88645" y="0"/>
                </a:lnTo>
                <a:lnTo>
                  <a:pt x="54140" y="6975"/>
                </a:lnTo>
                <a:lnTo>
                  <a:pt x="25963" y="25987"/>
                </a:lnTo>
                <a:lnTo>
                  <a:pt x="6966" y="54167"/>
                </a:lnTo>
                <a:lnTo>
                  <a:pt x="0" y="88646"/>
                </a:lnTo>
                <a:lnTo>
                  <a:pt x="0" y="443230"/>
                </a:lnTo>
                <a:lnTo>
                  <a:pt x="6966" y="477708"/>
                </a:lnTo>
                <a:lnTo>
                  <a:pt x="25963" y="505888"/>
                </a:lnTo>
                <a:lnTo>
                  <a:pt x="54140" y="524900"/>
                </a:lnTo>
                <a:lnTo>
                  <a:pt x="88645" y="531876"/>
                </a:lnTo>
                <a:lnTo>
                  <a:pt x="5958585" y="531876"/>
                </a:lnTo>
                <a:lnTo>
                  <a:pt x="5993064" y="524900"/>
                </a:lnTo>
                <a:lnTo>
                  <a:pt x="6021244" y="505888"/>
                </a:lnTo>
                <a:lnTo>
                  <a:pt x="6040256" y="477708"/>
                </a:lnTo>
                <a:lnTo>
                  <a:pt x="6047232" y="443230"/>
                </a:lnTo>
                <a:lnTo>
                  <a:pt x="6047232" y="88646"/>
                </a:lnTo>
                <a:lnTo>
                  <a:pt x="6040256" y="54167"/>
                </a:lnTo>
                <a:lnTo>
                  <a:pt x="6021244" y="25987"/>
                </a:lnTo>
                <a:lnTo>
                  <a:pt x="5993064" y="6975"/>
                </a:lnTo>
                <a:lnTo>
                  <a:pt x="5958585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43840" y="5006340"/>
            <a:ext cx="8656320" cy="1529080"/>
            <a:chOff x="243840" y="5006340"/>
            <a:chExt cx="8656320" cy="1529080"/>
          </a:xfrm>
        </p:grpSpPr>
        <p:sp>
          <p:nvSpPr>
            <p:cNvPr id="13" name="object 13"/>
            <p:cNvSpPr/>
            <p:nvPr/>
          </p:nvSpPr>
          <p:spPr>
            <a:xfrm>
              <a:off x="251460" y="5279136"/>
              <a:ext cx="8641080" cy="1248410"/>
            </a:xfrm>
            <a:custGeom>
              <a:avLst/>
              <a:gdLst/>
              <a:ahLst/>
              <a:cxnLst/>
              <a:rect l="l" t="t" r="r" b="b"/>
              <a:pathLst>
                <a:path w="8641080" h="1248409">
                  <a:moveTo>
                    <a:pt x="8641080" y="0"/>
                  </a:moveTo>
                  <a:lnTo>
                    <a:pt x="0" y="0"/>
                  </a:lnTo>
                  <a:lnTo>
                    <a:pt x="0" y="1248156"/>
                  </a:lnTo>
                  <a:lnTo>
                    <a:pt x="8641080" y="1248156"/>
                  </a:lnTo>
                  <a:lnTo>
                    <a:pt x="864108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460" y="5279136"/>
              <a:ext cx="8641080" cy="1248410"/>
            </a:xfrm>
            <a:custGeom>
              <a:avLst/>
              <a:gdLst/>
              <a:ahLst/>
              <a:cxnLst/>
              <a:rect l="l" t="t" r="r" b="b"/>
              <a:pathLst>
                <a:path w="8641080" h="1248409">
                  <a:moveTo>
                    <a:pt x="0" y="1248156"/>
                  </a:moveTo>
                  <a:lnTo>
                    <a:pt x="8641080" y="1248156"/>
                  </a:lnTo>
                  <a:lnTo>
                    <a:pt x="8641080" y="0"/>
                  </a:lnTo>
                  <a:lnTo>
                    <a:pt x="0" y="0"/>
                  </a:lnTo>
                  <a:lnTo>
                    <a:pt x="0" y="124815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4276" y="5013960"/>
              <a:ext cx="6047740" cy="530860"/>
            </a:xfrm>
            <a:custGeom>
              <a:avLst/>
              <a:gdLst/>
              <a:ahLst/>
              <a:cxnLst/>
              <a:rect l="l" t="t" r="r" b="b"/>
              <a:pathLst>
                <a:path w="6047740" h="530860">
                  <a:moveTo>
                    <a:pt x="5958840" y="0"/>
                  </a:moveTo>
                  <a:lnTo>
                    <a:pt x="88392" y="0"/>
                  </a:lnTo>
                  <a:lnTo>
                    <a:pt x="53985" y="6953"/>
                  </a:lnTo>
                  <a:lnTo>
                    <a:pt x="25888" y="25907"/>
                  </a:lnTo>
                  <a:lnTo>
                    <a:pt x="6946" y="54006"/>
                  </a:lnTo>
                  <a:lnTo>
                    <a:pt x="0" y="88391"/>
                  </a:lnTo>
                  <a:lnTo>
                    <a:pt x="0" y="441959"/>
                  </a:lnTo>
                  <a:lnTo>
                    <a:pt x="6946" y="476345"/>
                  </a:lnTo>
                  <a:lnTo>
                    <a:pt x="25888" y="504443"/>
                  </a:lnTo>
                  <a:lnTo>
                    <a:pt x="53985" y="523398"/>
                  </a:lnTo>
                  <a:lnTo>
                    <a:pt x="88392" y="530351"/>
                  </a:lnTo>
                  <a:lnTo>
                    <a:pt x="5958840" y="530351"/>
                  </a:lnTo>
                  <a:lnTo>
                    <a:pt x="5993225" y="523398"/>
                  </a:lnTo>
                  <a:lnTo>
                    <a:pt x="6021324" y="504443"/>
                  </a:lnTo>
                  <a:lnTo>
                    <a:pt x="6040278" y="476345"/>
                  </a:lnTo>
                  <a:lnTo>
                    <a:pt x="6047232" y="441959"/>
                  </a:lnTo>
                  <a:lnTo>
                    <a:pt x="6047232" y="88391"/>
                  </a:lnTo>
                  <a:lnTo>
                    <a:pt x="6040278" y="54006"/>
                  </a:lnTo>
                  <a:lnTo>
                    <a:pt x="6021324" y="25907"/>
                  </a:lnTo>
                  <a:lnTo>
                    <a:pt x="5993225" y="6953"/>
                  </a:lnTo>
                  <a:lnTo>
                    <a:pt x="5958840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4276" y="5013960"/>
              <a:ext cx="6047740" cy="530860"/>
            </a:xfrm>
            <a:custGeom>
              <a:avLst/>
              <a:gdLst/>
              <a:ahLst/>
              <a:cxnLst/>
              <a:rect l="l" t="t" r="r" b="b"/>
              <a:pathLst>
                <a:path w="6047740" h="530860">
                  <a:moveTo>
                    <a:pt x="0" y="88391"/>
                  </a:moveTo>
                  <a:lnTo>
                    <a:pt x="6946" y="54006"/>
                  </a:lnTo>
                  <a:lnTo>
                    <a:pt x="25888" y="25907"/>
                  </a:lnTo>
                  <a:lnTo>
                    <a:pt x="53985" y="6953"/>
                  </a:lnTo>
                  <a:lnTo>
                    <a:pt x="88392" y="0"/>
                  </a:lnTo>
                  <a:lnTo>
                    <a:pt x="5958840" y="0"/>
                  </a:lnTo>
                  <a:lnTo>
                    <a:pt x="5993225" y="6953"/>
                  </a:lnTo>
                  <a:lnTo>
                    <a:pt x="6021324" y="25907"/>
                  </a:lnTo>
                  <a:lnTo>
                    <a:pt x="6040278" y="54006"/>
                  </a:lnTo>
                  <a:lnTo>
                    <a:pt x="6047232" y="88391"/>
                  </a:lnTo>
                  <a:lnTo>
                    <a:pt x="6047232" y="441959"/>
                  </a:lnTo>
                  <a:lnTo>
                    <a:pt x="6040278" y="476345"/>
                  </a:lnTo>
                  <a:lnTo>
                    <a:pt x="6021324" y="504443"/>
                  </a:lnTo>
                  <a:lnTo>
                    <a:pt x="5993225" y="523398"/>
                  </a:lnTo>
                  <a:lnTo>
                    <a:pt x="5958840" y="530351"/>
                  </a:lnTo>
                  <a:lnTo>
                    <a:pt x="88392" y="530351"/>
                  </a:lnTo>
                  <a:lnTo>
                    <a:pt x="53985" y="523398"/>
                  </a:lnTo>
                  <a:lnTo>
                    <a:pt x="25888" y="504443"/>
                  </a:lnTo>
                  <a:lnTo>
                    <a:pt x="6946" y="476345"/>
                  </a:lnTo>
                  <a:lnTo>
                    <a:pt x="0" y="441959"/>
                  </a:lnTo>
                  <a:lnTo>
                    <a:pt x="0" y="8839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09624" y="5107051"/>
            <a:ext cx="7232015" cy="127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ІІІ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група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(основні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СП)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Trebuchet MS"/>
              <a:cs typeface="Trebuchet MS"/>
            </a:endParaRPr>
          </a:p>
          <a:p>
            <a:pPr marL="184785" marR="5080" indent="-172720">
              <a:lnSpc>
                <a:spcPts val="1880"/>
              </a:lnSpc>
              <a:buChar char="•"/>
              <a:tabLst>
                <a:tab pos="185420" algn="l"/>
              </a:tabLst>
            </a:pPr>
            <a:r>
              <a:rPr sz="1800" spc="-5" dirty="0">
                <a:latin typeface="Trebuchet MS"/>
                <a:cs typeface="Trebuchet MS"/>
              </a:rPr>
              <a:t>амбулаторно-поліклінічні</a:t>
            </a:r>
            <a:r>
              <a:rPr sz="1800" dirty="0">
                <a:latin typeface="Trebuchet MS"/>
                <a:cs typeface="Trebuchet MS"/>
              </a:rPr>
              <a:t> та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лікувально-профілактичні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підрозділи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(терапевтичні, неврологічні, хірургічні </a:t>
            </a:r>
            <a:r>
              <a:rPr sz="1800" dirty="0">
                <a:latin typeface="Trebuchet MS"/>
                <a:cs typeface="Trebuchet MS"/>
              </a:rPr>
              <a:t>і </a:t>
            </a:r>
            <a:r>
              <a:rPr sz="1800" spc="-5" dirty="0">
                <a:latin typeface="Trebuchet MS"/>
                <a:cs typeface="Trebuchet MS"/>
              </a:rPr>
              <a:t>т.д.), </a:t>
            </a:r>
            <a:r>
              <a:rPr sz="1800" dirty="0">
                <a:latin typeface="Trebuchet MS"/>
                <a:cs typeface="Trebuchet MS"/>
              </a:rPr>
              <a:t>які безпосередньо 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надають послуги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" dirty="0">
                <a:latin typeface="Trebuchet MS"/>
                <a:cs typeface="Trebuchet MS"/>
              </a:rPr>
              <a:t> медичну допомогу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пацієнтам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4020" y="815352"/>
              <a:ext cx="1306830" cy="3421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9607" y="489838"/>
              <a:ext cx="1297178" cy="4152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5348" y="815352"/>
              <a:ext cx="2404110" cy="342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1317" y="489838"/>
              <a:ext cx="2394077" cy="3364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9384" y="815352"/>
              <a:ext cx="909065" cy="342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45860" y="489838"/>
              <a:ext cx="898524" cy="4152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16852" y="815327"/>
              <a:ext cx="787146" cy="2522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23329" y="580136"/>
              <a:ext cx="776731" cy="3249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691" y="1363992"/>
              <a:ext cx="2506218" cy="25525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461" y="1126236"/>
              <a:ext cx="2496146" cy="3380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38500" y="1363992"/>
              <a:ext cx="2702814" cy="3512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44469" y="1028953"/>
              <a:ext cx="2692781" cy="4353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2576" y="1363992"/>
              <a:ext cx="854201" cy="3421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39307" y="1038478"/>
              <a:ext cx="843025" cy="3364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36892" y="1363967"/>
              <a:ext cx="1573529" cy="3436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3622" y="1037589"/>
              <a:ext cx="1563243" cy="33845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40042" y="1886839"/>
              <a:ext cx="951865" cy="4525010"/>
            </a:xfrm>
            <a:custGeom>
              <a:avLst/>
              <a:gdLst/>
              <a:ahLst/>
              <a:cxnLst/>
              <a:rect l="l" t="t" r="r" b="b"/>
              <a:pathLst>
                <a:path w="951865" h="4525010">
                  <a:moveTo>
                    <a:pt x="15290" y="0"/>
                  </a:moveTo>
                  <a:lnTo>
                    <a:pt x="49346" y="34586"/>
                  </a:lnTo>
                  <a:lnTo>
                    <a:pt x="82772" y="69556"/>
                  </a:lnTo>
                  <a:lnTo>
                    <a:pt x="115567" y="104904"/>
                  </a:lnTo>
                  <a:lnTo>
                    <a:pt x="147731" y="140623"/>
                  </a:lnTo>
                  <a:lnTo>
                    <a:pt x="179264" y="176704"/>
                  </a:lnTo>
                  <a:lnTo>
                    <a:pt x="210167" y="213141"/>
                  </a:lnTo>
                  <a:lnTo>
                    <a:pt x="240439" y="249927"/>
                  </a:lnTo>
                  <a:lnTo>
                    <a:pt x="270080" y="287055"/>
                  </a:lnTo>
                  <a:lnTo>
                    <a:pt x="299091" y="324516"/>
                  </a:lnTo>
                  <a:lnTo>
                    <a:pt x="327471" y="362305"/>
                  </a:lnTo>
                  <a:lnTo>
                    <a:pt x="355221" y="400414"/>
                  </a:lnTo>
                  <a:lnTo>
                    <a:pt x="382339" y="438835"/>
                  </a:lnTo>
                  <a:lnTo>
                    <a:pt x="408828" y="477562"/>
                  </a:lnTo>
                  <a:lnTo>
                    <a:pt x="434685" y="516588"/>
                  </a:lnTo>
                  <a:lnTo>
                    <a:pt x="459912" y="555904"/>
                  </a:lnTo>
                  <a:lnTo>
                    <a:pt x="484508" y="595505"/>
                  </a:lnTo>
                  <a:lnTo>
                    <a:pt x="508473" y="635382"/>
                  </a:lnTo>
                  <a:lnTo>
                    <a:pt x="531808" y="675529"/>
                  </a:lnTo>
                  <a:lnTo>
                    <a:pt x="554512" y="715938"/>
                  </a:lnTo>
                  <a:lnTo>
                    <a:pt x="576585" y="756602"/>
                  </a:lnTo>
                  <a:lnTo>
                    <a:pt x="598028" y="797515"/>
                  </a:lnTo>
                  <a:lnTo>
                    <a:pt x="618840" y="838668"/>
                  </a:lnTo>
                  <a:lnTo>
                    <a:pt x="639022" y="880055"/>
                  </a:lnTo>
                  <a:lnTo>
                    <a:pt x="658572" y="921669"/>
                  </a:lnTo>
                  <a:lnTo>
                    <a:pt x="677492" y="963501"/>
                  </a:lnTo>
                  <a:lnTo>
                    <a:pt x="695782" y="1005546"/>
                  </a:lnTo>
                  <a:lnTo>
                    <a:pt x="713441" y="1047796"/>
                  </a:lnTo>
                  <a:lnTo>
                    <a:pt x="730469" y="1090243"/>
                  </a:lnTo>
                  <a:lnTo>
                    <a:pt x="746866" y="1132881"/>
                  </a:lnTo>
                  <a:lnTo>
                    <a:pt x="762633" y="1175702"/>
                  </a:lnTo>
                  <a:lnTo>
                    <a:pt x="777769" y="1218699"/>
                  </a:lnTo>
                  <a:lnTo>
                    <a:pt x="792274" y="1261865"/>
                  </a:lnTo>
                  <a:lnTo>
                    <a:pt x="806149" y="1305193"/>
                  </a:lnTo>
                  <a:lnTo>
                    <a:pt x="819393" y="1348676"/>
                  </a:lnTo>
                  <a:lnTo>
                    <a:pt x="832006" y="1392306"/>
                  </a:lnTo>
                  <a:lnTo>
                    <a:pt x="843989" y="1436076"/>
                  </a:lnTo>
                  <a:lnTo>
                    <a:pt x="855341" y="1479979"/>
                  </a:lnTo>
                  <a:lnTo>
                    <a:pt x="866062" y="1524008"/>
                  </a:lnTo>
                  <a:lnTo>
                    <a:pt x="876153" y="1568155"/>
                  </a:lnTo>
                  <a:lnTo>
                    <a:pt x="885613" y="1612414"/>
                  </a:lnTo>
                  <a:lnTo>
                    <a:pt x="894442" y="1656777"/>
                  </a:lnTo>
                  <a:lnTo>
                    <a:pt x="902641" y="1701237"/>
                  </a:lnTo>
                  <a:lnTo>
                    <a:pt x="910209" y="1745787"/>
                  </a:lnTo>
                  <a:lnTo>
                    <a:pt x="917147" y="1790420"/>
                  </a:lnTo>
                  <a:lnTo>
                    <a:pt x="923453" y="1835128"/>
                  </a:lnTo>
                  <a:lnTo>
                    <a:pt x="929129" y="1879905"/>
                  </a:lnTo>
                  <a:lnTo>
                    <a:pt x="934175" y="1924742"/>
                  </a:lnTo>
                  <a:lnTo>
                    <a:pt x="938589" y="1969634"/>
                  </a:lnTo>
                  <a:lnTo>
                    <a:pt x="942373" y="2014572"/>
                  </a:lnTo>
                  <a:lnTo>
                    <a:pt x="945527" y="2059550"/>
                  </a:lnTo>
                  <a:lnTo>
                    <a:pt x="948049" y="2104560"/>
                  </a:lnTo>
                  <a:lnTo>
                    <a:pt x="949941" y="2149595"/>
                  </a:lnTo>
                  <a:lnTo>
                    <a:pt x="951203" y="2194648"/>
                  </a:lnTo>
                  <a:lnTo>
                    <a:pt x="951833" y="2239712"/>
                  </a:lnTo>
                  <a:lnTo>
                    <a:pt x="951833" y="2284780"/>
                  </a:lnTo>
                  <a:lnTo>
                    <a:pt x="951203" y="2329843"/>
                  </a:lnTo>
                  <a:lnTo>
                    <a:pt x="949941" y="2374897"/>
                  </a:lnTo>
                  <a:lnTo>
                    <a:pt x="948049" y="2419932"/>
                  </a:lnTo>
                  <a:lnTo>
                    <a:pt x="945527" y="2464942"/>
                  </a:lnTo>
                  <a:lnTo>
                    <a:pt x="942373" y="2509919"/>
                  </a:lnTo>
                  <a:lnTo>
                    <a:pt x="938589" y="2554857"/>
                  </a:lnTo>
                  <a:lnTo>
                    <a:pt x="934175" y="2599749"/>
                  </a:lnTo>
                  <a:lnTo>
                    <a:pt x="929129" y="2644586"/>
                  </a:lnTo>
                  <a:lnTo>
                    <a:pt x="923453" y="2689362"/>
                  </a:lnTo>
                  <a:lnTo>
                    <a:pt x="917147" y="2734070"/>
                  </a:lnTo>
                  <a:lnTo>
                    <a:pt x="910209" y="2778703"/>
                  </a:lnTo>
                  <a:lnTo>
                    <a:pt x="902641" y="2823253"/>
                  </a:lnTo>
                  <a:lnTo>
                    <a:pt x="894442" y="2867713"/>
                  </a:lnTo>
                  <a:lnTo>
                    <a:pt x="885613" y="2912076"/>
                  </a:lnTo>
                  <a:lnTo>
                    <a:pt x="876153" y="2956334"/>
                  </a:lnTo>
                  <a:lnTo>
                    <a:pt x="866062" y="3000481"/>
                  </a:lnTo>
                  <a:lnTo>
                    <a:pt x="855341" y="3044510"/>
                  </a:lnTo>
                  <a:lnTo>
                    <a:pt x="843989" y="3088413"/>
                  </a:lnTo>
                  <a:lnTo>
                    <a:pt x="832006" y="3132182"/>
                  </a:lnTo>
                  <a:lnTo>
                    <a:pt x="819393" y="3175812"/>
                  </a:lnTo>
                  <a:lnTo>
                    <a:pt x="806149" y="3219294"/>
                  </a:lnTo>
                  <a:lnTo>
                    <a:pt x="792274" y="3262621"/>
                  </a:lnTo>
                  <a:lnTo>
                    <a:pt x="777769" y="3305787"/>
                  </a:lnTo>
                  <a:lnTo>
                    <a:pt x="762633" y="3348784"/>
                  </a:lnTo>
                  <a:lnTo>
                    <a:pt x="746866" y="3391605"/>
                  </a:lnTo>
                  <a:lnTo>
                    <a:pt x="730469" y="3434242"/>
                  </a:lnTo>
                  <a:lnTo>
                    <a:pt x="713441" y="3476689"/>
                  </a:lnTo>
                  <a:lnTo>
                    <a:pt x="695782" y="3518938"/>
                  </a:lnTo>
                  <a:lnTo>
                    <a:pt x="677492" y="3560982"/>
                  </a:lnTo>
                  <a:lnTo>
                    <a:pt x="658572" y="3602814"/>
                  </a:lnTo>
                  <a:lnTo>
                    <a:pt x="639022" y="3644427"/>
                  </a:lnTo>
                  <a:lnTo>
                    <a:pt x="618840" y="3685813"/>
                  </a:lnTo>
                  <a:lnTo>
                    <a:pt x="598028" y="3726966"/>
                  </a:lnTo>
                  <a:lnTo>
                    <a:pt x="576585" y="3767878"/>
                  </a:lnTo>
                  <a:lnTo>
                    <a:pt x="554512" y="3808541"/>
                  </a:lnTo>
                  <a:lnTo>
                    <a:pt x="531808" y="3848950"/>
                  </a:lnTo>
                  <a:lnTo>
                    <a:pt x="508473" y="3889096"/>
                  </a:lnTo>
                  <a:lnTo>
                    <a:pt x="484508" y="3928972"/>
                  </a:lnTo>
                  <a:lnTo>
                    <a:pt x="459912" y="3968572"/>
                  </a:lnTo>
                  <a:lnTo>
                    <a:pt x="434685" y="4007888"/>
                  </a:lnTo>
                  <a:lnTo>
                    <a:pt x="408828" y="4046912"/>
                  </a:lnTo>
                  <a:lnTo>
                    <a:pt x="382339" y="4085639"/>
                  </a:lnTo>
                  <a:lnTo>
                    <a:pt x="355221" y="4124059"/>
                  </a:lnTo>
                  <a:lnTo>
                    <a:pt x="327471" y="4162167"/>
                  </a:lnTo>
                  <a:lnTo>
                    <a:pt x="299091" y="4199955"/>
                  </a:lnTo>
                  <a:lnTo>
                    <a:pt x="270080" y="4237416"/>
                  </a:lnTo>
                  <a:lnTo>
                    <a:pt x="240439" y="4274542"/>
                  </a:lnTo>
                  <a:lnTo>
                    <a:pt x="210167" y="4311327"/>
                  </a:lnTo>
                  <a:lnTo>
                    <a:pt x="179264" y="4347764"/>
                  </a:lnTo>
                  <a:lnTo>
                    <a:pt x="147731" y="4383844"/>
                  </a:lnTo>
                  <a:lnTo>
                    <a:pt x="115567" y="4419562"/>
                  </a:lnTo>
                  <a:lnTo>
                    <a:pt x="82772" y="4454909"/>
                  </a:lnTo>
                  <a:lnTo>
                    <a:pt x="49346" y="4489878"/>
                  </a:lnTo>
                  <a:lnTo>
                    <a:pt x="15290" y="4524463"/>
                  </a:lnTo>
                  <a:lnTo>
                    <a:pt x="0" y="4509173"/>
                  </a:lnTo>
                  <a:lnTo>
                    <a:pt x="33828" y="4474821"/>
                  </a:lnTo>
                  <a:lnTo>
                    <a:pt x="67031" y="4440087"/>
                  </a:lnTo>
                  <a:lnTo>
                    <a:pt x="99607" y="4404979"/>
                  </a:lnTo>
                  <a:lnTo>
                    <a:pt x="131556" y="4369503"/>
                  </a:lnTo>
                  <a:lnTo>
                    <a:pt x="162879" y="4333666"/>
                  </a:lnTo>
                  <a:lnTo>
                    <a:pt x="193576" y="4297475"/>
                  </a:lnTo>
                  <a:lnTo>
                    <a:pt x="223646" y="4260939"/>
                  </a:lnTo>
                  <a:lnTo>
                    <a:pt x="253090" y="4224063"/>
                  </a:lnTo>
                  <a:lnTo>
                    <a:pt x="281907" y="4186855"/>
                  </a:lnTo>
                  <a:lnTo>
                    <a:pt x="310098" y="4149323"/>
                  </a:lnTo>
                  <a:lnTo>
                    <a:pt x="337662" y="4111472"/>
                  </a:lnTo>
                  <a:lnTo>
                    <a:pt x="364600" y="4073311"/>
                  </a:lnTo>
                  <a:lnTo>
                    <a:pt x="390911" y="4034847"/>
                  </a:lnTo>
                  <a:lnTo>
                    <a:pt x="416596" y="3996086"/>
                  </a:lnTo>
                  <a:lnTo>
                    <a:pt x="441655" y="3957036"/>
                  </a:lnTo>
                  <a:lnTo>
                    <a:pt x="466087" y="3917704"/>
                  </a:lnTo>
                  <a:lnTo>
                    <a:pt x="489892" y="3878097"/>
                  </a:lnTo>
                  <a:lnTo>
                    <a:pt x="513071" y="3838222"/>
                  </a:lnTo>
                  <a:lnTo>
                    <a:pt x="535624" y="3798086"/>
                  </a:lnTo>
                  <a:lnTo>
                    <a:pt x="557550" y="3757697"/>
                  </a:lnTo>
                  <a:lnTo>
                    <a:pt x="578850" y="3717062"/>
                  </a:lnTo>
                  <a:lnTo>
                    <a:pt x="599523" y="3676188"/>
                  </a:lnTo>
                  <a:lnTo>
                    <a:pt x="619570" y="3635081"/>
                  </a:lnTo>
                  <a:lnTo>
                    <a:pt x="638990" y="3593750"/>
                  </a:lnTo>
                  <a:lnTo>
                    <a:pt x="657784" y="3552201"/>
                  </a:lnTo>
                  <a:lnTo>
                    <a:pt x="675951" y="3510441"/>
                  </a:lnTo>
                  <a:lnTo>
                    <a:pt x="693492" y="3468477"/>
                  </a:lnTo>
                  <a:lnTo>
                    <a:pt x="710407" y="3426318"/>
                  </a:lnTo>
                  <a:lnTo>
                    <a:pt x="726695" y="3383969"/>
                  </a:lnTo>
                  <a:lnTo>
                    <a:pt x="742356" y="3341438"/>
                  </a:lnTo>
                  <a:lnTo>
                    <a:pt x="757391" y="3298732"/>
                  </a:lnTo>
                  <a:lnTo>
                    <a:pt x="771800" y="3255858"/>
                  </a:lnTo>
                  <a:lnTo>
                    <a:pt x="785582" y="3212824"/>
                  </a:lnTo>
                  <a:lnTo>
                    <a:pt x="798738" y="3169636"/>
                  </a:lnTo>
                  <a:lnTo>
                    <a:pt x="811267" y="3126302"/>
                  </a:lnTo>
                  <a:lnTo>
                    <a:pt x="823170" y="3082828"/>
                  </a:lnTo>
                  <a:lnTo>
                    <a:pt x="834446" y="3039223"/>
                  </a:lnTo>
                  <a:lnTo>
                    <a:pt x="845096" y="2995492"/>
                  </a:lnTo>
                  <a:lnTo>
                    <a:pt x="855119" y="2951644"/>
                  </a:lnTo>
                  <a:lnTo>
                    <a:pt x="864516" y="2907685"/>
                  </a:lnTo>
                  <a:lnTo>
                    <a:pt x="873287" y="2863622"/>
                  </a:lnTo>
                  <a:lnTo>
                    <a:pt x="881431" y="2819463"/>
                  </a:lnTo>
                  <a:lnTo>
                    <a:pt x="888948" y="2775215"/>
                  </a:lnTo>
                  <a:lnTo>
                    <a:pt x="895839" y="2730885"/>
                  </a:lnTo>
                  <a:lnTo>
                    <a:pt x="902104" y="2686479"/>
                  </a:lnTo>
                  <a:lnTo>
                    <a:pt x="907742" y="2642006"/>
                  </a:lnTo>
                  <a:lnTo>
                    <a:pt x="912754" y="2597472"/>
                  </a:lnTo>
                  <a:lnTo>
                    <a:pt x="917139" y="2552885"/>
                  </a:lnTo>
                  <a:lnTo>
                    <a:pt x="920898" y="2508251"/>
                  </a:lnTo>
                  <a:lnTo>
                    <a:pt x="924030" y="2463578"/>
                  </a:lnTo>
                  <a:lnTo>
                    <a:pt x="926536" y="2418873"/>
                  </a:lnTo>
                  <a:lnTo>
                    <a:pt x="928415" y="2374143"/>
                  </a:lnTo>
                  <a:lnTo>
                    <a:pt x="929668" y="2329395"/>
                  </a:lnTo>
                  <a:lnTo>
                    <a:pt x="930295" y="2284636"/>
                  </a:lnTo>
                  <a:lnTo>
                    <a:pt x="930295" y="2239874"/>
                  </a:lnTo>
                  <a:lnTo>
                    <a:pt x="929668" y="2195116"/>
                  </a:lnTo>
                  <a:lnTo>
                    <a:pt x="928415" y="2150368"/>
                  </a:lnTo>
                  <a:lnTo>
                    <a:pt x="926536" y="2105638"/>
                  </a:lnTo>
                  <a:lnTo>
                    <a:pt x="924030" y="2060932"/>
                  </a:lnTo>
                  <a:lnTo>
                    <a:pt x="920898" y="2016260"/>
                  </a:lnTo>
                  <a:lnTo>
                    <a:pt x="917139" y="1971626"/>
                  </a:lnTo>
                  <a:lnTo>
                    <a:pt x="912754" y="1927039"/>
                  </a:lnTo>
                  <a:lnTo>
                    <a:pt x="907742" y="1882505"/>
                  </a:lnTo>
                  <a:lnTo>
                    <a:pt x="902104" y="1838032"/>
                  </a:lnTo>
                  <a:lnTo>
                    <a:pt x="895839" y="1793627"/>
                  </a:lnTo>
                  <a:lnTo>
                    <a:pt x="888948" y="1749297"/>
                  </a:lnTo>
                  <a:lnTo>
                    <a:pt x="881431" y="1705049"/>
                  </a:lnTo>
                  <a:lnTo>
                    <a:pt x="873287" y="1660890"/>
                  </a:lnTo>
                  <a:lnTo>
                    <a:pt x="864516" y="1616828"/>
                  </a:lnTo>
                  <a:lnTo>
                    <a:pt x="855119" y="1572869"/>
                  </a:lnTo>
                  <a:lnTo>
                    <a:pt x="845096" y="1529021"/>
                  </a:lnTo>
                  <a:lnTo>
                    <a:pt x="834446" y="1485291"/>
                  </a:lnTo>
                  <a:lnTo>
                    <a:pt x="823170" y="1441686"/>
                  </a:lnTo>
                  <a:lnTo>
                    <a:pt x="811267" y="1398213"/>
                  </a:lnTo>
                  <a:lnTo>
                    <a:pt x="798738" y="1354879"/>
                  </a:lnTo>
                  <a:lnTo>
                    <a:pt x="785582" y="1311691"/>
                  </a:lnTo>
                  <a:lnTo>
                    <a:pt x="771800" y="1268657"/>
                  </a:lnTo>
                  <a:lnTo>
                    <a:pt x="757391" y="1225784"/>
                  </a:lnTo>
                  <a:lnTo>
                    <a:pt x="742356" y="1183078"/>
                  </a:lnTo>
                  <a:lnTo>
                    <a:pt x="726695" y="1140548"/>
                  </a:lnTo>
                  <a:lnTo>
                    <a:pt x="710407" y="1098199"/>
                  </a:lnTo>
                  <a:lnTo>
                    <a:pt x="693492" y="1056040"/>
                  </a:lnTo>
                  <a:lnTo>
                    <a:pt x="675951" y="1014078"/>
                  </a:lnTo>
                  <a:lnTo>
                    <a:pt x="657784" y="972318"/>
                  </a:lnTo>
                  <a:lnTo>
                    <a:pt x="638990" y="930770"/>
                  </a:lnTo>
                  <a:lnTo>
                    <a:pt x="619570" y="889439"/>
                  </a:lnTo>
                  <a:lnTo>
                    <a:pt x="599523" y="848333"/>
                  </a:lnTo>
                  <a:lnTo>
                    <a:pt x="578850" y="807459"/>
                  </a:lnTo>
                  <a:lnTo>
                    <a:pt x="557550" y="766825"/>
                  </a:lnTo>
                  <a:lnTo>
                    <a:pt x="535624" y="726436"/>
                  </a:lnTo>
                  <a:lnTo>
                    <a:pt x="513071" y="686302"/>
                  </a:lnTo>
                  <a:lnTo>
                    <a:pt x="489892" y="646428"/>
                  </a:lnTo>
                  <a:lnTo>
                    <a:pt x="466087" y="606821"/>
                  </a:lnTo>
                  <a:lnTo>
                    <a:pt x="441655" y="567490"/>
                  </a:lnTo>
                  <a:lnTo>
                    <a:pt x="416596" y="528441"/>
                  </a:lnTo>
                  <a:lnTo>
                    <a:pt x="390911" y="489681"/>
                  </a:lnTo>
                  <a:lnTo>
                    <a:pt x="364600" y="451217"/>
                  </a:lnTo>
                  <a:lnTo>
                    <a:pt x="337662" y="413057"/>
                  </a:lnTo>
                  <a:lnTo>
                    <a:pt x="310098" y="375207"/>
                  </a:lnTo>
                  <a:lnTo>
                    <a:pt x="281907" y="337675"/>
                  </a:lnTo>
                  <a:lnTo>
                    <a:pt x="253090" y="300468"/>
                  </a:lnTo>
                  <a:lnTo>
                    <a:pt x="223646" y="263593"/>
                  </a:lnTo>
                  <a:lnTo>
                    <a:pt x="193576" y="227058"/>
                  </a:lnTo>
                  <a:lnTo>
                    <a:pt x="162879" y="190868"/>
                  </a:lnTo>
                  <a:lnTo>
                    <a:pt x="131556" y="155032"/>
                  </a:lnTo>
                  <a:lnTo>
                    <a:pt x="99607" y="119557"/>
                  </a:lnTo>
                  <a:lnTo>
                    <a:pt x="67031" y="84450"/>
                  </a:lnTo>
                  <a:lnTo>
                    <a:pt x="33828" y="49717"/>
                  </a:lnTo>
                  <a:lnTo>
                    <a:pt x="0" y="15366"/>
                  </a:lnTo>
                  <a:lnTo>
                    <a:pt x="15290" y="0"/>
                  </a:lnTo>
                  <a:close/>
                </a:path>
              </a:pathLst>
            </a:custGeom>
            <a:ln w="15240">
              <a:solidFill>
                <a:srgbClr val="3B51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5924" y="2069592"/>
              <a:ext cx="7766684" cy="594360"/>
            </a:xfrm>
            <a:custGeom>
              <a:avLst/>
              <a:gdLst/>
              <a:ahLst/>
              <a:cxnLst/>
              <a:rect l="l" t="t" r="r" b="b"/>
              <a:pathLst>
                <a:path w="7766684" h="594360">
                  <a:moveTo>
                    <a:pt x="7766304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7766304" y="594360"/>
                  </a:lnTo>
                  <a:lnTo>
                    <a:pt x="776630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5924" y="2069592"/>
              <a:ext cx="7766684" cy="594360"/>
            </a:xfrm>
            <a:custGeom>
              <a:avLst/>
              <a:gdLst/>
              <a:ahLst/>
              <a:cxnLst/>
              <a:rect l="l" t="t" r="r" b="b"/>
              <a:pathLst>
                <a:path w="7766684" h="594360">
                  <a:moveTo>
                    <a:pt x="0" y="594360"/>
                  </a:moveTo>
                  <a:lnTo>
                    <a:pt x="7766304" y="594360"/>
                  </a:lnTo>
                  <a:lnTo>
                    <a:pt x="7766304" y="0"/>
                  </a:lnTo>
                  <a:lnTo>
                    <a:pt x="0" y="0"/>
                  </a:lnTo>
                  <a:lnTo>
                    <a:pt x="0" y="59436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375028" y="2213610"/>
            <a:ext cx="6543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кількість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штатних</a:t>
            </a:r>
            <a:r>
              <a:rPr sz="16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одиниць,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фонд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оплати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праці;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відрахування</a:t>
            </a:r>
            <a:r>
              <a:rPr sz="16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ФОП;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6448" y="1987295"/>
            <a:ext cx="8153400" cy="1576070"/>
            <a:chOff x="536448" y="1987295"/>
            <a:chExt cx="8153400" cy="1576070"/>
          </a:xfrm>
        </p:grpSpPr>
        <p:sp>
          <p:nvSpPr>
            <p:cNvPr id="24" name="object 24"/>
            <p:cNvSpPr/>
            <p:nvPr/>
          </p:nvSpPr>
          <p:spPr>
            <a:xfrm>
              <a:off x="544068" y="1994915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19" h="744219">
                  <a:moveTo>
                    <a:pt x="371856" y="0"/>
                  </a:moveTo>
                  <a:lnTo>
                    <a:pt x="325210" y="2897"/>
                  </a:lnTo>
                  <a:lnTo>
                    <a:pt x="280294" y="11357"/>
                  </a:lnTo>
                  <a:lnTo>
                    <a:pt x="237456" y="25031"/>
                  </a:lnTo>
                  <a:lnTo>
                    <a:pt x="197044" y="43571"/>
                  </a:lnTo>
                  <a:lnTo>
                    <a:pt x="159406" y="66627"/>
                  </a:lnTo>
                  <a:lnTo>
                    <a:pt x="124891" y="93851"/>
                  </a:lnTo>
                  <a:lnTo>
                    <a:pt x="93847" y="124896"/>
                  </a:lnTo>
                  <a:lnTo>
                    <a:pt x="66623" y="159411"/>
                  </a:lnTo>
                  <a:lnTo>
                    <a:pt x="43568" y="197049"/>
                  </a:lnTo>
                  <a:lnTo>
                    <a:pt x="25029" y="237461"/>
                  </a:lnTo>
                  <a:lnTo>
                    <a:pt x="11356" y="280299"/>
                  </a:lnTo>
                  <a:lnTo>
                    <a:pt x="2897" y="325213"/>
                  </a:lnTo>
                  <a:lnTo>
                    <a:pt x="0" y="371856"/>
                  </a:lnTo>
                  <a:lnTo>
                    <a:pt x="2897" y="418498"/>
                  </a:lnTo>
                  <a:lnTo>
                    <a:pt x="11356" y="463412"/>
                  </a:lnTo>
                  <a:lnTo>
                    <a:pt x="25029" y="506250"/>
                  </a:lnTo>
                  <a:lnTo>
                    <a:pt x="43568" y="546662"/>
                  </a:lnTo>
                  <a:lnTo>
                    <a:pt x="66623" y="584300"/>
                  </a:lnTo>
                  <a:lnTo>
                    <a:pt x="93847" y="618815"/>
                  </a:lnTo>
                  <a:lnTo>
                    <a:pt x="124891" y="649860"/>
                  </a:lnTo>
                  <a:lnTo>
                    <a:pt x="159406" y="677084"/>
                  </a:lnTo>
                  <a:lnTo>
                    <a:pt x="197044" y="700140"/>
                  </a:lnTo>
                  <a:lnTo>
                    <a:pt x="237456" y="718680"/>
                  </a:lnTo>
                  <a:lnTo>
                    <a:pt x="280294" y="732354"/>
                  </a:lnTo>
                  <a:lnTo>
                    <a:pt x="325210" y="740814"/>
                  </a:lnTo>
                  <a:lnTo>
                    <a:pt x="371856" y="743712"/>
                  </a:lnTo>
                  <a:lnTo>
                    <a:pt x="418501" y="740814"/>
                  </a:lnTo>
                  <a:lnTo>
                    <a:pt x="463417" y="732354"/>
                  </a:lnTo>
                  <a:lnTo>
                    <a:pt x="506255" y="718680"/>
                  </a:lnTo>
                  <a:lnTo>
                    <a:pt x="546667" y="700140"/>
                  </a:lnTo>
                  <a:lnTo>
                    <a:pt x="584305" y="677084"/>
                  </a:lnTo>
                  <a:lnTo>
                    <a:pt x="618820" y="649860"/>
                  </a:lnTo>
                  <a:lnTo>
                    <a:pt x="649864" y="618815"/>
                  </a:lnTo>
                  <a:lnTo>
                    <a:pt x="677088" y="584300"/>
                  </a:lnTo>
                  <a:lnTo>
                    <a:pt x="700143" y="546662"/>
                  </a:lnTo>
                  <a:lnTo>
                    <a:pt x="718682" y="506250"/>
                  </a:lnTo>
                  <a:lnTo>
                    <a:pt x="732355" y="463412"/>
                  </a:lnTo>
                  <a:lnTo>
                    <a:pt x="740814" y="418498"/>
                  </a:lnTo>
                  <a:lnTo>
                    <a:pt x="743712" y="371856"/>
                  </a:lnTo>
                  <a:lnTo>
                    <a:pt x="740814" y="325213"/>
                  </a:lnTo>
                  <a:lnTo>
                    <a:pt x="732355" y="280299"/>
                  </a:lnTo>
                  <a:lnTo>
                    <a:pt x="718682" y="237461"/>
                  </a:lnTo>
                  <a:lnTo>
                    <a:pt x="700143" y="197049"/>
                  </a:lnTo>
                  <a:lnTo>
                    <a:pt x="677088" y="159411"/>
                  </a:lnTo>
                  <a:lnTo>
                    <a:pt x="649864" y="124896"/>
                  </a:lnTo>
                  <a:lnTo>
                    <a:pt x="618820" y="93851"/>
                  </a:lnTo>
                  <a:lnTo>
                    <a:pt x="584305" y="66627"/>
                  </a:lnTo>
                  <a:lnTo>
                    <a:pt x="546667" y="43571"/>
                  </a:lnTo>
                  <a:lnTo>
                    <a:pt x="506255" y="25031"/>
                  </a:lnTo>
                  <a:lnTo>
                    <a:pt x="463417" y="11357"/>
                  </a:lnTo>
                  <a:lnTo>
                    <a:pt x="418501" y="2897"/>
                  </a:lnTo>
                  <a:lnTo>
                    <a:pt x="371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4068" y="1994915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19" h="744219">
                  <a:moveTo>
                    <a:pt x="0" y="371856"/>
                  </a:moveTo>
                  <a:lnTo>
                    <a:pt x="2897" y="325213"/>
                  </a:lnTo>
                  <a:lnTo>
                    <a:pt x="11356" y="280299"/>
                  </a:lnTo>
                  <a:lnTo>
                    <a:pt x="25029" y="237461"/>
                  </a:lnTo>
                  <a:lnTo>
                    <a:pt x="43568" y="197049"/>
                  </a:lnTo>
                  <a:lnTo>
                    <a:pt x="66623" y="159411"/>
                  </a:lnTo>
                  <a:lnTo>
                    <a:pt x="93847" y="124896"/>
                  </a:lnTo>
                  <a:lnTo>
                    <a:pt x="124891" y="93851"/>
                  </a:lnTo>
                  <a:lnTo>
                    <a:pt x="159406" y="66627"/>
                  </a:lnTo>
                  <a:lnTo>
                    <a:pt x="197044" y="43571"/>
                  </a:lnTo>
                  <a:lnTo>
                    <a:pt x="237456" y="25031"/>
                  </a:lnTo>
                  <a:lnTo>
                    <a:pt x="280294" y="11357"/>
                  </a:lnTo>
                  <a:lnTo>
                    <a:pt x="325210" y="2897"/>
                  </a:lnTo>
                  <a:lnTo>
                    <a:pt x="371856" y="0"/>
                  </a:lnTo>
                  <a:lnTo>
                    <a:pt x="418501" y="2897"/>
                  </a:lnTo>
                  <a:lnTo>
                    <a:pt x="463417" y="11357"/>
                  </a:lnTo>
                  <a:lnTo>
                    <a:pt x="506255" y="25031"/>
                  </a:lnTo>
                  <a:lnTo>
                    <a:pt x="546667" y="43571"/>
                  </a:lnTo>
                  <a:lnTo>
                    <a:pt x="584305" y="66627"/>
                  </a:lnTo>
                  <a:lnTo>
                    <a:pt x="618820" y="93851"/>
                  </a:lnTo>
                  <a:lnTo>
                    <a:pt x="649864" y="124896"/>
                  </a:lnTo>
                  <a:lnTo>
                    <a:pt x="677088" y="159411"/>
                  </a:lnTo>
                  <a:lnTo>
                    <a:pt x="700143" y="197049"/>
                  </a:lnTo>
                  <a:lnTo>
                    <a:pt x="718682" y="237461"/>
                  </a:lnTo>
                  <a:lnTo>
                    <a:pt x="732355" y="280299"/>
                  </a:lnTo>
                  <a:lnTo>
                    <a:pt x="740814" y="325213"/>
                  </a:lnTo>
                  <a:lnTo>
                    <a:pt x="743712" y="371856"/>
                  </a:lnTo>
                  <a:lnTo>
                    <a:pt x="740814" y="418498"/>
                  </a:lnTo>
                  <a:lnTo>
                    <a:pt x="732355" y="463412"/>
                  </a:lnTo>
                  <a:lnTo>
                    <a:pt x="718682" y="506250"/>
                  </a:lnTo>
                  <a:lnTo>
                    <a:pt x="700143" y="546662"/>
                  </a:lnTo>
                  <a:lnTo>
                    <a:pt x="677088" y="584300"/>
                  </a:lnTo>
                  <a:lnTo>
                    <a:pt x="649864" y="618815"/>
                  </a:lnTo>
                  <a:lnTo>
                    <a:pt x="618820" y="649860"/>
                  </a:lnTo>
                  <a:lnTo>
                    <a:pt x="584305" y="677084"/>
                  </a:lnTo>
                  <a:lnTo>
                    <a:pt x="546667" y="700140"/>
                  </a:lnTo>
                  <a:lnTo>
                    <a:pt x="506255" y="718680"/>
                  </a:lnTo>
                  <a:lnTo>
                    <a:pt x="463417" y="732354"/>
                  </a:lnTo>
                  <a:lnTo>
                    <a:pt x="418501" y="740814"/>
                  </a:lnTo>
                  <a:lnTo>
                    <a:pt x="371856" y="743712"/>
                  </a:lnTo>
                  <a:lnTo>
                    <a:pt x="325210" y="740814"/>
                  </a:lnTo>
                  <a:lnTo>
                    <a:pt x="280294" y="732354"/>
                  </a:lnTo>
                  <a:lnTo>
                    <a:pt x="237456" y="718680"/>
                  </a:lnTo>
                  <a:lnTo>
                    <a:pt x="197044" y="700140"/>
                  </a:lnTo>
                  <a:lnTo>
                    <a:pt x="159406" y="677084"/>
                  </a:lnTo>
                  <a:lnTo>
                    <a:pt x="124891" y="649860"/>
                  </a:lnTo>
                  <a:lnTo>
                    <a:pt x="93847" y="618815"/>
                  </a:lnTo>
                  <a:lnTo>
                    <a:pt x="66623" y="584300"/>
                  </a:lnTo>
                  <a:lnTo>
                    <a:pt x="43568" y="546662"/>
                  </a:lnTo>
                  <a:lnTo>
                    <a:pt x="25029" y="506250"/>
                  </a:lnTo>
                  <a:lnTo>
                    <a:pt x="11356" y="463412"/>
                  </a:lnTo>
                  <a:lnTo>
                    <a:pt x="2897" y="418498"/>
                  </a:lnTo>
                  <a:lnTo>
                    <a:pt x="0" y="37185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41120" y="2961131"/>
              <a:ext cx="7341234" cy="594360"/>
            </a:xfrm>
            <a:custGeom>
              <a:avLst/>
              <a:gdLst/>
              <a:ahLst/>
              <a:cxnLst/>
              <a:rect l="l" t="t" r="r" b="b"/>
              <a:pathLst>
                <a:path w="7341234" h="594360">
                  <a:moveTo>
                    <a:pt x="7341108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7341108" y="594360"/>
                  </a:lnTo>
                  <a:lnTo>
                    <a:pt x="734110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1120" y="2961131"/>
              <a:ext cx="7341234" cy="594360"/>
            </a:xfrm>
            <a:custGeom>
              <a:avLst/>
              <a:gdLst/>
              <a:ahLst/>
              <a:cxnLst/>
              <a:rect l="l" t="t" r="r" b="b"/>
              <a:pathLst>
                <a:path w="7341234" h="594360">
                  <a:moveTo>
                    <a:pt x="0" y="594360"/>
                  </a:moveTo>
                  <a:lnTo>
                    <a:pt x="7341108" y="594360"/>
                  </a:lnTo>
                  <a:lnTo>
                    <a:pt x="7341108" y="0"/>
                  </a:lnTo>
                  <a:lnTo>
                    <a:pt x="0" y="0"/>
                  </a:lnTo>
                  <a:lnTo>
                    <a:pt x="0" y="59436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00860" y="3104768"/>
            <a:ext cx="1776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площа</a:t>
            </a:r>
            <a:r>
              <a:rPr sz="16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приміщень;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63167" y="2878835"/>
            <a:ext cx="7726680" cy="1574800"/>
            <a:chOff x="963167" y="2878835"/>
            <a:chExt cx="7726680" cy="1574800"/>
          </a:xfrm>
        </p:grpSpPr>
        <p:sp>
          <p:nvSpPr>
            <p:cNvPr id="30" name="object 30"/>
            <p:cNvSpPr/>
            <p:nvPr/>
          </p:nvSpPr>
          <p:spPr>
            <a:xfrm>
              <a:off x="970787" y="2886455"/>
              <a:ext cx="742315" cy="742315"/>
            </a:xfrm>
            <a:custGeom>
              <a:avLst/>
              <a:gdLst/>
              <a:ahLst/>
              <a:cxnLst/>
              <a:rect l="l" t="t" r="r" b="b"/>
              <a:pathLst>
                <a:path w="742314" h="742314">
                  <a:moveTo>
                    <a:pt x="371094" y="0"/>
                  </a:moveTo>
                  <a:lnTo>
                    <a:pt x="324544" y="2890"/>
                  </a:lnTo>
                  <a:lnTo>
                    <a:pt x="279719" y="11331"/>
                  </a:lnTo>
                  <a:lnTo>
                    <a:pt x="236969" y="24975"/>
                  </a:lnTo>
                  <a:lnTo>
                    <a:pt x="196639" y="43473"/>
                  </a:lnTo>
                  <a:lnTo>
                    <a:pt x="159078" y="66479"/>
                  </a:lnTo>
                  <a:lnTo>
                    <a:pt x="124634" y="93645"/>
                  </a:lnTo>
                  <a:lnTo>
                    <a:pt x="93654" y="124624"/>
                  </a:lnTo>
                  <a:lnTo>
                    <a:pt x="66486" y="159067"/>
                  </a:lnTo>
                  <a:lnTo>
                    <a:pt x="43478" y="196628"/>
                  </a:lnTo>
                  <a:lnTo>
                    <a:pt x="24978" y="236958"/>
                  </a:lnTo>
                  <a:lnTo>
                    <a:pt x="11333" y="279711"/>
                  </a:lnTo>
                  <a:lnTo>
                    <a:pt x="2891" y="324539"/>
                  </a:lnTo>
                  <a:lnTo>
                    <a:pt x="0" y="371094"/>
                  </a:lnTo>
                  <a:lnTo>
                    <a:pt x="2891" y="417648"/>
                  </a:lnTo>
                  <a:lnTo>
                    <a:pt x="11333" y="462476"/>
                  </a:lnTo>
                  <a:lnTo>
                    <a:pt x="24978" y="505229"/>
                  </a:lnTo>
                  <a:lnTo>
                    <a:pt x="43478" y="545559"/>
                  </a:lnTo>
                  <a:lnTo>
                    <a:pt x="66486" y="583120"/>
                  </a:lnTo>
                  <a:lnTo>
                    <a:pt x="93654" y="617563"/>
                  </a:lnTo>
                  <a:lnTo>
                    <a:pt x="124634" y="648542"/>
                  </a:lnTo>
                  <a:lnTo>
                    <a:pt x="159078" y="675708"/>
                  </a:lnTo>
                  <a:lnTo>
                    <a:pt x="196639" y="698714"/>
                  </a:lnTo>
                  <a:lnTo>
                    <a:pt x="236969" y="717212"/>
                  </a:lnTo>
                  <a:lnTo>
                    <a:pt x="279719" y="730856"/>
                  </a:lnTo>
                  <a:lnTo>
                    <a:pt x="324544" y="739297"/>
                  </a:lnTo>
                  <a:lnTo>
                    <a:pt x="371094" y="742188"/>
                  </a:lnTo>
                  <a:lnTo>
                    <a:pt x="417648" y="739297"/>
                  </a:lnTo>
                  <a:lnTo>
                    <a:pt x="462476" y="730856"/>
                  </a:lnTo>
                  <a:lnTo>
                    <a:pt x="505229" y="717212"/>
                  </a:lnTo>
                  <a:lnTo>
                    <a:pt x="545559" y="698714"/>
                  </a:lnTo>
                  <a:lnTo>
                    <a:pt x="583120" y="675708"/>
                  </a:lnTo>
                  <a:lnTo>
                    <a:pt x="617563" y="648542"/>
                  </a:lnTo>
                  <a:lnTo>
                    <a:pt x="648542" y="617563"/>
                  </a:lnTo>
                  <a:lnTo>
                    <a:pt x="675708" y="583120"/>
                  </a:lnTo>
                  <a:lnTo>
                    <a:pt x="698714" y="545559"/>
                  </a:lnTo>
                  <a:lnTo>
                    <a:pt x="717212" y="505229"/>
                  </a:lnTo>
                  <a:lnTo>
                    <a:pt x="730856" y="462476"/>
                  </a:lnTo>
                  <a:lnTo>
                    <a:pt x="739297" y="417648"/>
                  </a:lnTo>
                  <a:lnTo>
                    <a:pt x="742188" y="371094"/>
                  </a:lnTo>
                  <a:lnTo>
                    <a:pt x="739297" y="324539"/>
                  </a:lnTo>
                  <a:lnTo>
                    <a:pt x="730856" y="279711"/>
                  </a:lnTo>
                  <a:lnTo>
                    <a:pt x="717212" y="236958"/>
                  </a:lnTo>
                  <a:lnTo>
                    <a:pt x="698714" y="196628"/>
                  </a:lnTo>
                  <a:lnTo>
                    <a:pt x="675708" y="159067"/>
                  </a:lnTo>
                  <a:lnTo>
                    <a:pt x="648542" y="124624"/>
                  </a:lnTo>
                  <a:lnTo>
                    <a:pt x="617563" y="93645"/>
                  </a:lnTo>
                  <a:lnTo>
                    <a:pt x="583120" y="66479"/>
                  </a:lnTo>
                  <a:lnTo>
                    <a:pt x="545559" y="43473"/>
                  </a:lnTo>
                  <a:lnTo>
                    <a:pt x="505229" y="24975"/>
                  </a:lnTo>
                  <a:lnTo>
                    <a:pt x="462476" y="11331"/>
                  </a:lnTo>
                  <a:lnTo>
                    <a:pt x="417648" y="2890"/>
                  </a:lnTo>
                  <a:lnTo>
                    <a:pt x="3710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70787" y="2886455"/>
              <a:ext cx="742315" cy="742315"/>
            </a:xfrm>
            <a:custGeom>
              <a:avLst/>
              <a:gdLst/>
              <a:ahLst/>
              <a:cxnLst/>
              <a:rect l="l" t="t" r="r" b="b"/>
              <a:pathLst>
                <a:path w="742314" h="742314">
                  <a:moveTo>
                    <a:pt x="0" y="371094"/>
                  </a:moveTo>
                  <a:lnTo>
                    <a:pt x="2891" y="324539"/>
                  </a:lnTo>
                  <a:lnTo>
                    <a:pt x="11333" y="279711"/>
                  </a:lnTo>
                  <a:lnTo>
                    <a:pt x="24978" y="236958"/>
                  </a:lnTo>
                  <a:lnTo>
                    <a:pt x="43478" y="196628"/>
                  </a:lnTo>
                  <a:lnTo>
                    <a:pt x="66486" y="159067"/>
                  </a:lnTo>
                  <a:lnTo>
                    <a:pt x="93654" y="124624"/>
                  </a:lnTo>
                  <a:lnTo>
                    <a:pt x="124634" y="93645"/>
                  </a:lnTo>
                  <a:lnTo>
                    <a:pt x="159078" y="66479"/>
                  </a:lnTo>
                  <a:lnTo>
                    <a:pt x="196639" y="43473"/>
                  </a:lnTo>
                  <a:lnTo>
                    <a:pt x="236969" y="24975"/>
                  </a:lnTo>
                  <a:lnTo>
                    <a:pt x="279719" y="11331"/>
                  </a:lnTo>
                  <a:lnTo>
                    <a:pt x="324544" y="2890"/>
                  </a:lnTo>
                  <a:lnTo>
                    <a:pt x="371094" y="0"/>
                  </a:lnTo>
                  <a:lnTo>
                    <a:pt x="417648" y="2890"/>
                  </a:lnTo>
                  <a:lnTo>
                    <a:pt x="462476" y="11331"/>
                  </a:lnTo>
                  <a:lnTo>
                    <a:pt x="505229" y="24975"/>
                  </a:lnTo>
                  <a:lnTo>
                    <a:pt x="545559" y="43473"/>
                  </a:lnTo>
                  <a:lnTo>
                    <a:pt x="583120" y="66479"/>
                  </a:lnTo>
                  <a:lnTo>
                    <a:pt x="617563" y="93645"/>
                  </a:lnTo>
                  <a:lnTo>
                    <a:pt x="648542" y="124624"/>
                  </a:lnTo>
                  <a:lnTo>
                    <a:pt x="675708" y="159067"/>
                  </a:lnTo>
                  <a:lnTo>
                    <a:pt x="698714" y="196628"/>
                  </a:lnTo>
                  <a:lnTo>
                    <a:pt x="717212" y="236958"/>
                  </a:lnTo>
                  <a:lnTo>
                    <a:pt x="730856" y="279711"/>
                  </a:lnTo>
                  <a:lnTo>
                    <a:pt x="739297" y="324539"/>
                  </a:lnTo>
                  <a:lnTo>
                    <a:pt x="742188" y="371094"/>
                  </a:lnTo>
                  <a:lnTo>
                    <a:pt x="739297" y="417648"/>
                  </a:lnTo>
                  <a:lnTo>
                    <a:pt x="730856" y="462476"/>
                  </a:lnTo>
                  <a:lnTo>
                    <a:pt x="717212" y="505229"/>
                  </a:lnTo>
                  <a:lnTo>
                    <a:pt x="698714" y="545559"/>
                  </a:lnTo>
                  <a:lnTo>
                    <a:pt x="675708" y="583120"/>
                  </a:lnTo>
                  <a:lnTo>
                    <a:pt x="648542" y="617563"/>
                  </a:lnTo>
                  <a:lnTo>
                    <a:pt x="617563" y="648542"/>
                  </a:lnTo>
                  <a:lnTo>
                    <a:pt x="583120" y="675708"/>
                  </a:lnTo>
                  <a:lnTo>
                    <a:pt x="545559" y="698714"/>
                  </a:lnTo>
                  <a:lnTo>
                    <a:pt x="505229" y="717212"/>
                  </a:lnTo>
                  <a:lnTo>
                    <a:pt x="462476" y="730856"/>
                  </a:lnTo>
                  <a:lnTo>
                    <a:pt x="417648" y="739297"/>
                  </a:lnTo>
                  <a:lnTo>
                    <a:pt x="371094" y="742188"/>
                  </a:lnTo>
                  <a:lnTo>
                    <a:pt x="324544" y="739297"/>
                  </a:lnTo>
                  <a:lnTo>
                    <a:pt x="279719" y="730856"/>
                  </a:lnTo>
                  <a:lnTo>
                    <a:pt x="236969" y="717212"/>
                  </a:lnTo>
                  <a:lnTo>
                    <a:pt x="196639" y="698714"/>
                  </a:lnTo>
                  <a:lnTo>
                    <a:pt x="159078" y="675708"/>
                  </a:lnTo>
                  <a:lnTo>
                    <a:pt x="124634" y="648542"/>
                  </a:lnTo>
                  <a:lnTo>
                    <a:pt x="93654" y="617563"/>
                  </a:lnTo>
                  <a:lnTo>
                    <a:pt x="66486" y="583120"/>
                  </a:lnTo>
                  <a:lnTo>
                    <a:pt x="43478" y="545559"/>
                  </a:lnTo>
                  <a:lnTo>
                    <a:pt x="24978" y="505229"/>
                  </a:lnTo>
                  <a:lnTo>
                    <a:pt x="11333" y="462476"/>
                  </a:lnTo>
                  <a:lnTo>
                    <a:pt x="2891" y="417648"/>
                  </a:lnTo>
                  <a:lnTo>
                    <a:pt x="0" y="371094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72183" y="3852671"/>
              <a:ext cx="7210425" cy="593090"/>
            </a:xfrm>
            <a:custGeom>
              <a:avLst/>
              <a:gdLst/>
              <a:ahLst/>
              <a:cxnLst/>
              <a:rect l="l" t="t" r="r" b="b"/>
              <a:pathLst>
                <a:path w="7210425" h="593089">
                  <a:moveTo>
                    <a:pt x="7210044" y="0"/>
                  </a:moveTo>
                  <a:lnTo>
                    <a:pt x="0" y="0"/>
                  </a:lnTo>
                  <a:lnTo>
                    <a:pt x="0" y="592835"/>
                  </a:lnTo>
                  <a:lnTo>
                    <a:pt x="7210044" y="592835"/>
                  </a:lnTo>
                  <a:lnTo>
                    <a:pt x="721004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72183" y="3852671"/>
              <a:ext cx="7210425" cy="593090"/>
            </a:xfrm>
            <a:custGeom>
              <a:avLst/>
              <a:gdLst/>
              <a:ahLst/>
              <a:cxnLst/>
              <a:rect l="l" t="t" r="r" b="b"/>
              <a:pathLst>
                <a:path w="7210425" h="593089">
                  <a:moveTo>
                    <a:pt x="0" y="592835"/>
                  </a:moveTo>
                  <a:lnTo>
                    <a:pt x="7210044" y="592835"/>
                  </a:lnTo>
                  <a:lnTo>
                    <a:pt x="7210044" y="0"/>
                  </a:lnTo>
                  <a:lnTo>
                    <a:pt x="0" y="0"/>
                  </a:lnTo>
                  <a:lnTo>
                    <a:pt x="0" y="592835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931670" y="3996054"/>
            <a:ext cx="2032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вартість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обладнання;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092708" y="3770376"/>
            <a:ext cx="7597140" cy="1574800"/>
            <a:chOff x="1092708" y="3770376"/>
            <a:chExt cx="7597140" cy="1574800"/>
          </a:xfrm>
        </p:grpSpPr>
        <p:sp>
          <p:nvSpPr>
            <p:cNvPr id="36" name="object 36"/>
            <p:cNvSpPr/>
            <p:nvPr/>
          </p:nvSpPr>
          <p:spPr>
            <a:xfrm>
              <a:off x="1100328" y="3777996"/>
              <a:ext cx="744220" cy="742315"/>
            </a:xfrm>
            <a:custGeom>
              <a:avLst/>
              <a:gdLst/>
              <a:ahLst/>
              <a:cxnLst/>
              <a:rect l="l" t="t" r="r" b="b"/>
              <a:pathLst>
                <a:path w="744219" h="742314">
                  <a:moveTo>
                    <a:pt x="371856" y="0"/>
                  </a:moveTo>
                  <a:lnTo>
                    <a:pt x="325210" y="2890"/>
                  </a:lnTo>
                  <a:lnTo>
                    <a:pt x="280294" y="11331"/>
                  </a:lnTo>
                  <a:lnTo>
                    <a:pt x="237456" y="24975"/>
                  </a:lnTo>
                  <a:lnTo>
                    <a:pt x="197044" y="43473"/>
                  </a:lnTo>
                  <a:lnTo>
                    <a:pt x="159406" y="66479"/>
                  </a:lnTo>
                  <a:lnTo>
                    <a:pt x="124891" y="93645"/>
                  </a:lnTo>
                  <a:lnTo>
                    <a:pt x="93847" y="124624"/>
                  </a:lnTo>
                  <a:lnTo>
                    <a:pt x="66623" y="159067"/>
                  </a:lnTo>
                  <a:lnTo>
                    <a:pt x="43568" y="196628"/>
                  </a:lnTo>
                  <a:lnTo>
                    <a:pt x="25029" y="236958"/>
                  </a:lnTo>
                  <a:lnTo>
                    <a:pt x="11356" y="279711"/>
                  </a:lnTo>
                  <a:lnTo>
                    <a:pt x="2897" y="324539"/>
                  </a:lnTo>
                  <a:lnTo>
                    <a:pt x="0" y="371093"/>
                  </a:lnTo>
                  <a:lnTo>
                    <a:pt x="2897" y="417648"/>
                  </a:lnTo>
                  <a:lnTo>
                    <a:pt x="11356" y="462476"/>
                  </a:lnTo>
                  <a:lnTo>
                    <a:pt x="25029" y="505229"/>
                  </a:lnTo>
                  <a:lnTo>
                    <a:pt x="43568" y="545559"/>
                  </a:lnTo>
                  <a:lnTo>
                    <a:pt x="66623" y="583120"/>
                  </a:lnTo>
                  <a:lnTo>
                    <a:pt x="93847" y="617563"/>
                  </a:lnTo>
                  <a:lnTo>
                    <a:pt x="124891" y="648542"/>
                  </a:lnTo>
                  <a:lnTo>
                    <a:pt x="159406" y="675708"/>
                  </a:lnTo>
                  <a:lnTo>
                    <a:pt x="197044" y="698714"/>
                  </a:lnTo>
                  <a:lnTo>
                    <a:pt x="237456" y="717212"/>
                  </a:lnTo>
                  <a:lnTo>
                    <a:pt x="280294" y="730856"/>
                  </a:lnTo>
                  <a:lnTo>
                    <a:pt x="325210" y="739297"/>
                  </a:lnTo>
                  <a:lnTo>
                    <a:pt x="371856" y="742187"/>
                  </a:lnTo>
                  <a:lnTo>
                    <a:pt x="418498" y="739297"/>
                  </a:lnTo>
                  <a:lnTo>
                    <a:pt x="463412" y="730856"/>
                  </a:lnTo>
                  <a:lnTo>
                    <a:pt x="506250" y="717212"/>
                  </a:lnTo>
                  <a:lnTo>
                    <a:pt x="546662" y="698714"/>
                  </a:lnTo>
                  <a:lnTo>
                    <a:pt x="584300" y="675708"/>
                  </a:lnTo>
                  <a:lnTo>
                    <a:pt x="618815" y="648542"/>
                  </a:lnTo>
                  <a:lnTo>
                    <a:pt x="649860" y="617563"/>
                  </a:lnTo>
                  <a:lnTo>
                    <a:pt x="677084" y="583120"/>
                  </a:lnTo>
                  <a:lnTo>
                    <a:pt x="700140" y="545559"/>
                  </a:lnTo>
                  <a:lnTo>
                    <a:pt x="718680" y="505229"/>
                  </a:lnTo>
                  <a:lnTo>
                    <a:pt x="732354" y="462476"/>
                  </a:lnTo>
                  <a:lnTo>
                    <a:pt x="740814" y="417648"/>
                  </a:lnTo>
                  <a:lnTo>
                    <a:pt x="743711" y="371093"/>
                  </a:lnTo>
                  <a:lnTo>
                    <a:pt x="740814" y="324539"/>
                  </a:lnTo>
                  <a:lnTo>
                    <a:pt x="732354" y="279711"/>
                  </a:lnTo>
                  <a:lnTo>
                    <a:pt x="718680" y="236958"/>
                  </a:lnTo>
                  <a:lnTo>
                    <a:pt x="700140" y="196628"/>
                  </a:lnTo>
                  <a:lnTo>
                    <a:pt x="677084" y="159067"/>
                  </a:lnTo>
                  <a:lnTo>
                    <a:pt x="649860" y="124624"/>
                  </a:lnTo>
                  <a:lnTo>
                    <a:pt x="618815" y="93645"/>
                  </a:lnTo>
                  <a:lnTo>
                    <a:pt x="584300" y="66479"/>
                  </a:lnTo>
                  <a:lnTo>
                    <a:pt x="546662" y="43473"/>
                  </a:lnTo>
                  <a:lnTo>
                    <a:pt x="506250" y="24975"/>
                  </a:lnTo>
                  <a:lnTo>
                    <a:pt x="463412" y="11331"/>
                  </a:lnTo>
                  <a:lnTo>
                    <a:pt x="418498" y="2890"/>
                  </a:lnTo>
                  <a:lnTo>
                    <a:pt x="371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0328" y="3777996"/>
              <a:ext cx="744220" cy="742315"/>
            </a:xfrm>
            <a:custGeom>
              <a:avLst/>
              <a:gdLst/>
              <a:ahLst/>
              <a:cxnLst/>
              <a:rect l="l" t="t" r="r" b="b"/>
              <a:pathLst>
                <a:path w="744219" h="742314">
                  <a:moveTo>
                    <a:pt x="0" y="371093"/>
                  </a:moveTo>
                  <a:lnTo>
                    <a:pt x="2897" y="324539"/>
                  </a:lnTo>
                  <a:lnTo>
                    <a:pt x="11356" y="279711"/>
                  </a:lnTo>
                  <a:lnTo>
                    <a:pt x="25029" y="236958"/>
                  </a:lnTo>
                  <a:lnTo>
                    <a:pt x="43568" y="196628"/>
                  </a:lnTo>
                  <a:lnTo>
                    <a:pt x="66623" y="159067"/>
                  </a:lnTo>
                  <a:lnTo>
                    <a:pt x="93847" y="124624"/>
                  </a:lnTo>
                  <a:lnTo>
                    <a:pt x="124891" y="93645"/>
                  </a:lnTo>
                  <a:lnTo>
                    <a:pt x="159406" y="66479"/>
                  </a:lnTo>
                  <a:lnTo>
                    <a:pt x="197044" y="43473"/>
                  </a:lnTo>
                  <a:lnTo>
                    <a:pt x="237456" y="24975"/>
                  </a:lnTo>
                  <a:lnTo>
                    <a:pt x="280294" y="11331"/>
                  </a:lnTo>
                  <a:lnTo>
                    <a:pt x="325210" y="2890"/>
                  </a:lnTo>
                  <a:lnTo>
                    <a:pt x="371856" y="0"/>
                  </a:lnTo>
                  <a:lnTo>
                    <a:pt x="418498" y="2890"/>
                  </a:lnTo>
                  <a:lnTo>
                    <a:pt x="463412" y="11331"/>
                  </a:lnTo>
                  <a:lnTo>
                    <a:pt x="506250" y="24975"/>
                  </a:lnTo>
                  <a:lnTo>
                    <a:pt x="546662" y="43473"/>
                  </a:lnTo>
                  <a:lnTo>
                    <a:pt x="584300" y="66479"/>
                  </a:lnTo>
                  <a:lnTo>
                    <a:pt x="618815" y="93645"/>
                  </a:lnTo>
                  <a:lnTo>
                    <a:pt x="649860" y="124624"/>
                  </a:lnTo>
                  <a:lnTo>
                    <a:pt x="677084" y="159067"/>
                  </a:lnTo>
                  <a:lnTo>
                    <a:pt x="700140" y="196628"/>
                  </a:lnTo>
                  <a:lnTo>
                    <a:pt x="718680" y="236958"/>
                  </a:lnTo>
                  <a:lnTo>
                    <a:pt x="732354" y="279711"/>
                  </a:lnTo>
                  <a:lnTo>
                    <a:pt x="740814" y="324539"/>
                  </a:lnTo>
                  <a:lnTo>
                    <a:pt x="743711" y="371093"/>
                  </a:lnTo>
                  <a:lnTo>
                    <a:pt x="740814" y="417648"/>
                  </a:lnTo>
                  <a:lnTo>
                    <a:pt x="732354" y="462476"/>
                  </a:lnTo>
                  <a:lnTo>
                    <a:pt x="718680" y="505229"/>
                  </a:lnTo>
                  <a:lnTo>
                    <a:pt x="700140" y="545559"/>
                  </a:lnTo>
                  <a:lnTo>
                    <a:pt x="677084" y="583120"/>
                  </a:lnTo>
                  <a:lnTo>
                    <a:pt x="649860" y="617563"/>
                  </a:lnTo>
                  <a:lnTo>
                    <a:pt x="618815" y="648542"/>
                  </a:lnTo>
                  <a:lnTo>
                    <a:pt x="584300" y="675708"/>
                  </a:lnTo>
                  <a:lnTo>
                    <a:pt x="546662" y="698714"/>
                  </a:lnTo>
                  <a:lnTo>
                    <a:pt x="506250" y="717212"/>
                  </a:lnTo>
                  <a:lnTo>
                    <a:pt x="463412" y="730856"/>
                  </a:lnTo>
                  <a:lnTo>
                    <a:pt x="418498" y="739297"/>
                  </a:lnTo>
                  <a:lnTo>
                    <a:pt x="371856" y="742187"/>
                  </a:lnTo>
                  <a:lnTo>
                    <a:pt x="325210" y="739297"/>
                  </a:lnTo>
                  <a:lnTo>
                    <a:pt x="280294" y="730856"/>
                  </a:lnTo>
                  <a:lnTo>
                    <a:pt x="237456" y="717212"/>
                  </a:lnTo>
                  <a:lnTo>
                    <a:pt x="197044" y="698714"/>
                  </a:lnTo>
                  <a:lnTo>
                    <a:pt x="159406" y="675708"/>
                  </a:lnTo>
                  <a:lnTo>
                    <a:pt x="124891" y="648542"/>
                  </a:lnTo>
                  <a:lnTo>
                    <a:pt x="93847" y="617563"/>
                  </a:lnTo>
                  <a:lnTo>
                    <a:pt x="66623" y="583120"/>
                  </a:lnTo>
                  <a:lnTo>
                    <a:pt x="43568" y="545559"/>
                  </a:lnTo>
                  <a:lnTo>
                    <a:pt x="25029" y="505229"/>
                  </a:lnTo>
                  <a:lnTo>
                    <a:pt x="11356" y="462476"/>
                  </a:lnTo>
                  <a:lnTo>
                    <a:pt x="2897" y="417648"/>
                  </a:lnTo>
                  <a:lnTo>
                    <a:pt x="0" y="371093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41120" y="4742688"/>
              <a:ext cx="7341234" cy="594360"/>
            </a:xfrm>
            <a:custGeom>
              <a:avLst/>
              <a:gdLst/>
              <a:ahLst/>
              <a:cxnLst/>
              <a:rect l="l" t="t" r="r" b="b"/>
              <a:pathLst>
                <a:path w="7341234" h="594360">
                  <a:moveTo>
                    <a:pt x="7341108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7341108" y="594360"/>
                  </a:lnTo>
                  <a:lnTo>
                    <a:pt x="734110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41120" y="4742688"/>
              <a:ext cx="7341234" cy="594360"/>
            </a:xfrm>
            <a:custGeom>
              <a:avLst/>
              <a:gdLst/>
              <a:ahLst/>
              <a:cxnLst/>
              <a:rect l="l" t="t" r="r" b="b"/>
              <a:pathLst>
                <a:path w="7341234" h="594360">
                  <a:moveTo>
                    <a:pt x="0" y="594360"/>
                  </a:moveTo>
                  <a:lnTo>
                    <a:pt x="7341108" y="594360"/>
                  </a:lnTo>
                  <a:lnTo>
                    <a:pt x="7341108" y="0"/>
                  </a:lnTo>
                  <a:lnTo>
                    <a:pt x="0" y="0"/>
                  </a:lnTo>
                  <a:lnTo>
                    <a:pt x="0" y="59436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800860" y="4887214"/>
            <a:ext cx="27305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амортизаційні</a:t>
            </a:r>
            <a:r>
              <a:rPr sz="16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відрахування;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08303" y="4660391"/>
            <a:ext cx="7781925" cy="1576070"/>
            <a:chOff x="908303" y="4660391"/>
            <a:chExt cx="7781925" cy="1576070"/>
          </a:xfrm>
        </p:grpSpPr>
        <p:sp>
          <p:nvSpPr>
            <p:cNvPr id="42" name="object 42"/>
            <p:cNvSpPr/>
            <p:nvPr/>
          </p:nvSpPr>
          <p:spPr>
            <a:xfrm>
              <a:off x="970787" y="4668011"/>
              <a:ext cx="742315" cy="744220"/>
            </a:xfrm>
            <a:custGeom>
              <a:avLst/>
              <a:gdLst/>
              <a:ahLst/>
              <a:cxnLst/>
              <a:rect l="l" t="t" r="r" b="b"/>
              <a:pathLst>
                <a:path w="742314" h="744220">
                  <a:moveTo>
                    <a:pt x="371094" y="0"/>
                  </a:moveTo>
                  <a:lnTo>
                    <a:pt x="324544" y="2897"/>
                  </a:lnTo>
                  <a:lnTo>
                    <a:pt x="279719" y="11357"/>
                  </a:lnTo>
                  <a:lnTo>
                    <a:pt x="236969" y="25031"/>
                  </a:lnTo>
                  <a:lnTo>
                    <a:pt x="196639" y="43571"/>
                  </a:lnTo>
                  <a:lnTo>
                    <a:pt x="159078" y="66627"/>
                  </a:lnTo>
                  <a:lnTo>
                    <a:pt x="124634" y="93851"/>
                  </a:lnTo>
                  <a:lnTo>
                    <a:pt x="93654" y="124896"/>
                  </a:lnTo>
                  <a:lnTo>
                    <a:pt x="66486" y="159411"/>
                  </a:lnTo>
                  <a:lnTo>
                    <a:pt x="43478" y="197049"/>
                  </a:lnTo>
                  <a:lnTo>
                    <a:pt x="24978" y="237461"/>
                  </a:lnTo>
                  <a:lnTo>
                    <a:pt x="11333" y="280299"/>
                  </a:lnTo>
                  <a:lnTo>
                    <a:pt x="2891" y="325213"/>
                  </a:lnTo>
                  <a:lnTo>
                    <a:pt x="0" y="371856"/>
                  </a:lnTo>
                  <a:lnTo>
                    <a:pt x="2891" y="418498"/>
                  </a:lnTo>
                  <a:lnTo>
                    <a:pt x="11333" y="463412"/>
                  </a:lnTo>
                  <a:lnTo>
                    <a:pt x="24978" y="506250"/>
                  </a:lnTo>
                  <a:lnTo>
                    <a:pt x="43478" y="546662"/>
                  </a:lnTo>
                  <a:lnTo>
                    <a:pt x="66486" y="584300"/>
                  </a:lnTo>
                  <a:lnTo>
                    <a:pt x="93654" y="618815"/>
                  </a:lnTo>
                  <a:lnTo>
                    <a:pt x="124634" y="649860"/>
                  </a:lnTo>
                  <a:lnTo>
                    <a:pt x="159078" y="677084"/>
                  </a:lnTo>
                  <a:lnTo>
                    <a:pt x="196639" y="700140"/>
                  </a:lnTo>
                  <a:lnTo>
                    <a:pt x="236969" y="718680"/>
                  </a:lnTo>
                  <a:lnTo>
                    <a:pt x="279719" y="732354"/>
                  </a:lnTo>
                  <a:lnTo>
                    <a:pt x="324544" y="740814"/>
                  </a:lnTo>
                  <a:lnTo>
                    <a:pt x="371094" y="743712"/>
                  </a:lnTo>
                  <a:lnTo>
                    <a:pt x="417648" y="740814"/>
                  </a:lnTo>
                  <a:lnTo>
                    <a:pt x="462476" y="732354"/>
                  </a:lnTo>
                  <a:lnTo>
                    <a:pt x="505229" y="718680"/>
                  </a:lnTo>
                  <a:lnTo>
                    <a:pt x="545559" y="700140"/>
                  </a:lnTo>
                  <a:lnTo>
                    <a:pt x="583120" y="677084"/>
                  </a:lnTo>
                  <a:lnTo>
                    <a:pt x="617563" y="649860"/>
                  </a:lnTo>
                  <a:lnTo>
                    <a:pt x="648542" y="618815"/>
                  </a:lnTo>
                  <a:lnTo>
                    <a:pt x="675708" y="584300"/>
                  </a:lnTo>
                  <a:lnTo>
                    <a:pt x="698714" y="546662"/>
                  </a:lnTo>
                  <a:lnTo>
                    <a:pt x="717212" y="506250"/>
                  </a:lnTo>
                  <a:lnTo>
                    <a:pt x="730856" y="463412"/>
                  </a:lnTo>
                  <a:lnTo>
                    <a:pt x="739297" y="418498"/>
                  </a:lnTo>
                  <a:lnTo>
                    <a:pt x="742188" y="371856"/>
                  </a:lnTo>
                  <a:lnTo>
                    <a:pt x="739297" y="325213"/>
                  </a:lnTo>
                  <a:lnTo>
                    <a:pt x="730856" y="280299"/>
                  </a:lnTo>
                  <a:lnTo>
                    <a:pt x="717212" y="237461"/>
                  </a:lnTo>
                  <a:lnTo>
                    <a:pt x="698714" y="197049"/>
                  </a:lnTo>
                  <a:lnTo>
                    <a:pt x="675708" y="159411"/>
                  </a:lnTo>
                  <a:lnTo>
                    <a:pt x="648542" y="124896"/>
                  </a:lnTo>
                  <a:lnTo>
                    <a:pt x="617563" y="93851"/>
                  </a:lnTo>
                  <a:lnTo>
                    <a:pt x="583120" y="66627"/>
                  </a:lnTo>
                  <a:lnTo>
                    <a:pt x="545559" y="43571"/>
                  </a:lnTo>
                  <a:lnTo>
                    <a:pt x="505229" y="25031"/>
                  </a:lnTo>
                  <a:lnTo>
                    <a:pt x="462476" y="11357"/>
                  </a:lnTo>
                  <a:lnTo>
                    <a:pt x="417648" y="2897"/>
                  </a:lnTo>
                  <a:lnTo>
                    <a:pt x="3710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70787" y="4668011"/>
              <a:ext cx="742315" cy="744220"/>
            </a:xfrm>
            <a:custGeom>
              <a:avLst/>
              <a:gdLst/>
              <a:ahLst/>
              <a:cxnLst/>
              <a:rect l="l" t="t" r="r" b="b"/>
              <a:pathLst>
                <a:path w="742314" h="744220">
                  <a:moveTo>
                    <a:pt x="0" y="371856"/>
                  </a:moveTo>
                  <a:lnTo>
                    <a:pt x="2891" y="325213"/>
                  </a:lnTo>
                  <a:lnTo>
                    <a:pt x="11333" y="280299"/>
                  </a:lnTo>
                  <a:lnTo>
                    <a:pt x="24978" y="237461"/>
                  </a:lnTo>
                  <a:lnTo>
                    <a:pt x="43478" y="197049"/>
                  </a:lnTo>
                  <a:lnTo>
                    <a:pt x="66486" y="159411"/>
                  </a:lnTo>
                  <a:lnTo>
                    <a:pt x="93654" y="124896"/>
                  </a:lnTo>
                  <a:lnTo>
                    <a:pt x="124634" y="93851"/>
                  </a:lnTo>
                  <a:lnTo>
                    <a:pt x="159078" y="66627"/>
                  </a:lnTo>
                  <a:lnTo>
                    <a:pt x="196639" y="43571"/>
                  </a:lnTo>
                  <a:lnTo>
                    <a:pt x="236969" y="25031"/>
                  </a:lnTo>
                  <a:lnTo>
                    <a:pt x="279719" y="11357"/>
                  </a:lnTo>
                  <a:lnTo>
                    <a:pt x="324544" y="2897"/>
                  </a:lnTo>
                  <a:lnTo>
                    <a:pt x="371094" y="0"/>
                  </a:lnTo>
                  <a:lnTo>
                    <a:pt x="417648" y="2897"/>
                  </a:lnTo>
                  <a:lnTo>
                    <a:pt x="462476" y="11357"/>
                  </a:lnTo>
                  <a:lnTo>
                    <a:pt x="505229" y="25031"/>
                  </a:lnTo>
                  <a:lnTo>
                    <a:pt x="545559" y="43571"/>
                  </a:lnTo>
                  <a:lnTo>
                    <a:pt x="583120" y="66627"/>
                  </a:lnTo>
                  <a:lnTo>
                    <a:pt x="617563" y="93851"/>
                  </a:lnTo>
                  <a:lnTo>
                    <a:pt x="648542" y="124896"/>
                  </a:lnTo>
                  <a:lnTo>
                    <a:pt x="675708" y="159411"/>
                  </a:lnTo>
                  <a:lnTo>
                    <a:pt x="698714" y="197049"/>
                  </a:lnTo>
                  <a:lnTo>
                    <a:pt x="717212" y="237461"/>
                  </a:lnTo>
                  <a:lnTo>
                    <a:pt x="730856" y="280299"/>
                  </a:lnTo>
                  <a:lnTo>
                    <a:pt x="739297" y="325213"/>
                  </a:lnTo>
                  <a:lnTo>
                    <a:pt x="742188" y="371856"/>
                  </a:lnTo>
                  <a:lnTo>
                    <a:pt x="739297" y="418498"/>
                  </a:lnTo>
                  <a:lnTo>
                    <a:pt x="730856" y="463412"/>
                  </a:lnTo>
                  <a:lnTo>
                    <a:pt x="717212" y="506250"/>
                  </a:lnTo>
                  <a:lnTo>
                    <a:pt x="698714" y="546662"/>
                  </a:lnTo>
                  <a:lnTo>
                    <a:pt x="675708" y="584300"/>
                  </a:lnTo>
                  <a:lnTo>
                    <a:pt x="648542" y="618815"/>
                  </a:lnTo>
                  <a:lnTo>
                    <a:pt x="617563" y="649860"/>
                  </a:lnTo>
                  <a:lnTo>
                    <a:pt x="583120" y="677084"/>
                  </a:lnTo>
                  <a:lnTo>
                    <a:pt x="545559" y="700140"/>
                  </a:lnTo>
                  <a:lnTo>
                    <a:pt x="505229" y="718680"/>
                  </a:lnTo>
                  <a:lnTo>
                    <a:pt x="462476" y="732354"/>
                  </a:lnTo>
                  <a:lnTo>
                    <a:pt x="417648" y="740814"/>
                  </a:lnTo>
                  <a:lnTo>
                    <a:pt x="371094" y="743712"/>
                  </a:lnTo>
                  <a:lnTo>
                    <a:pt x="324544" y="740814"/>
                  </a:lnTo>
                  <a:lnTo>
                    <a:pt x="279719" y="732354"/>
                  </a:lnTo>
                  <a:lnTo>
                    <a:pt x="236969" y="718680"/>
                  </a:lnTo>
                  <a:lnTo>
                    <a:pt x="196639" y="700140"/>
                  </a:lnTo>
                  <a:lnTo>
                    <a:pt x="159078" y="677084"/>
                  </a:lnTo>
                  <a:lnTo>
                    <a:pt x="124634" y="649860"/>
                  </a:lnTo>
                  <a:lnTo>
                    <a:pt x="93654" y="618815"/>
                  </a:lnTo>
                  <a:lnTo>
                    <a:pt x="66486" y="584300"/>
                  </a:lnTo>
                  <a:lnTo>
                    <a:pt x="43478" y="546662"/>
                  </a:lnTo>
                  <a:lnTo>
                    <a:pt x="24978" y="506250"/>
                  </a:lnTo>
                  <a:lnTo>
                    <a:pt x="11333" y="463412"/>
                  </a:lnTo>
                  <a:lnTo>
                    <a:pt x="2891" y="418498"/>
                  </a:lnTo>
                  <a:lnTo>
                    <a:pt x="0" y="37185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15923" y="5634227"/>
              <a:ext cx="7766684" cy="594360"/>
            </a:xfrm>
            <a:custGeom>
              <a:avLst/>
              <a:gdLst/>
              <a:ahLst/>
              <a:cxnLst/>
              <a:rect l="l" t="t" r="r" b="b"/>
              <a:pathLst>
                <a:path w="7766684" h="594360">
                  <a:moveTo>
                    <a:pt x="7766304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7766304" y="594360"/>
                  </a:lnTo>
                  <a:lnTo>
                    <a:pt x="776630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15923" y="5634227"/>
              <a:ext cx="7766684" cy="594360"/>
            </a:xfrm>
            <a:custGeom>
              <a:avLst/>
              <a:gdLst/>
              <a:ahLst/>
              <a:cxnLst/>
              <a:rect l="l" t="t" r="r" b="b"/>
              <a:pathLst>
                <a:path w="7766684" h="594360">
                  <a:moveTo>
                    <a:pt x="0" y="594360"/>
                  </a:moveTo>
                  <a:lnTo>
                    <a:pt x="7766304" y="594360"/>
                  </a:lnTo>
                  <a:lnTo>
                    <a:pt x="7766304" y="0"/>
                  </a:lnTo>
                  <a:lnTo>
                    <a:pt x="0" y="0"/>
                  </a:lnTo>
                  <a:lnTo>
                    <a:pt x="0" y="59436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375028" y="5778195"/>
            <a:ext cx="6244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усі матеріальні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витрати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згідно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 кодами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економічної</a:t>
            </a:r>
            <a:r>
              <a:rPr sz="16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класифікації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36448" y="5551932"/>
            <a:ext cx="759460" cy="759460"/>
            <a:chOff x="536448" y="5551932"/>
            <a:chExt cx="759460" cy="759460"/>
          </a:xfrm>
        </p:grpSpPr>
        <p:sp>
          <p:nvSpPr>
            <p:cNvPr id="48" name="object 48"/>
            <p:cNvSpPr/>
            <p:nvPr/>
          </p:nvSpPr>
          <p:spPr>
            <a:xfrm>
              <a:off x="544068" y="5559552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19" h="744220">
                  <a:moveTo>
                    <a:pt x="371856" y="0"/>
                  </a:moveTo>
                  <a:lnTo>
                    <a:pt x="325210" y="2897"/>
                  </a:lnTo>
                  <a:lnTo>
                    <a:pt x="280294" y="11356"/>
                  </a:lnTo>
                  <a:lnTo>
                    <a:pt x="237456" y="25029"/>
                  </a:lnTo>
                  <a:lnTo>
                    <a:pt x="197044" y="43568"/>
                  </a:lnTo>
                  <a:lnTo>
                    <a:pt x="159406" y="66623"/>
                  </a:lnTo>
                  <a:lnTo>
                    <a:pt x="124891" y="93847"/>
                  </a:lnTo>
                  <a:lnTo>
                    <a:pt x="93847" y="124891"/>
                  </a:lnTo>
                  <a:lnTo>
                    <a:pt x="66623" y="159406"/>
                  </a:lnTo>
                  <a:lnTo>
                    <a:pt x="43568" y="197044"/>
                  </a:lnTo>
                  <a:lnTo>
                    <a:pt x="25029" y="237456"/>
                  </a:lnTo>
                  <a:lnTo>
                    <a:pt x="11356" y="280294"/>
                  </a:lnTo>
                  <a:lnTo>
                    <a:pt x="2897" y="325210"/>
                  </a:lnTo>
                  <a:lnTo>
                    <a:pt x="0" y="371856"/>
                  </a:lnTo>
                  <a:lnTo>
                    <a:pt x="2897" y="418501"/>
                  </a:lnTo>
                  <a:lnTo>
                    <a:pt x="11356" y="463417"/>
                  </a:lnTo>
                  <a:lnTo>
                    <a:pt x="25029" y="506255"/>
                  </a:lnTo>
                  <a:lnTo>
                    <a:pt x="43568" y="546667"/>
                  </a:lnTo>
                  <a:lnTo>
                    <a:pt x="66623" y="584305"/>
                  </a:lnTo>
                  <a:lnTo>
                    <a:pt x="93847" y="618820"/>
                  </a:lnTo>
                  <a:lnTo>
                    <a:pt x="124891" y="649864"/>
                  </a:lnTo>
                  <a:lnTo>
                    <a:pt x="159406" y="677088"/>
                  </a:lnTo>
                  <a:lnTo>
                    <a:pt x="197044" y="700143"/>
                  </a:lnTo>
                  <a:lnTo>
                    <a:pt x="237456" y="718682"/>
                  </a:lnTo>
                  <a:lnTo>
                    <a:pt x="280294" y="732355"/>
                  </a:lnTo>
                  <a:lnTo>
                    <a:pt x="325210" y="740814"/>
                  </a:lnTo>
                  <a:lnTo>
                    <a:pt x="371856" y="743712"/>
                  </a:lnTo>
                  <a:lnTo>
                    <a:pt x="418501" y="740814"/>
                  </a:lnTo>
                  <a:lnTo>
                    <a:pt x="463417" y="732355"/>
                  </a:lnTo>
                  <a:lnTo>
                    <a:pt x="506255" y="718682"/>
                  </a:lnTo>
                  <a:lnTo>
                    <a:pt x="546667" y="700143"/>
                  </a:lnTo>
                  <a:lnTo>
                    <a:pt x="584305" y="677088"/>
                  </a:lnTo>
                  <a:lnTo>
                    <a:pt x="618820" y="649864"/>
                  </a:lnTo>
                  <a:lnTo>
                    <a:pt x="649864" y="618820"/>
                  </a:lnTo>
                  <a:lnTo>
                    <a:pt x="677088" y="584305"/>
                  </a:lnTo>
                  <a:lnTo>
                    <a:pt x="700143" y="546667"/>
                  </a:lnTo>
                  <a:lnTo>
                    <a:pt x="718682" y="506255"/>
                  </a:lnTo>
                  <a:lnTo>
                    <a:pt x="732355" y="463417"/>
                  </a:lnTo>
                  <a:lnTo>
                    <a:pt x="740814" y="418501"/>
                  </a:lnTo>
                  <a:lnTo>
                    <a:pt x="743712" y="371856"/>
                  </a:lnTo>
                  <a:lnTo>
                    <a:pt x="740814" y="325210"/>
                  </a:lnTo>
                  <a:lnTo>
                    <a:pt x="732355" y="280294"/>
                  </a:lnTo>
                  <a:lnTo>
                    <a:pt x="718682" y="237456"/>
                  </a:lnTo>
                  <a:lnTo>
                    <a:pt x="700143" y="197044"/>
                  </a:lnTo>
                  <a:lnTo>
                    <a:pt x="677088" y="159406"/>
                  </a:lnTo>
                  <a:lnTo>
                    <a:pt x="649864" y="124891"/>
                  </a:lnTo>
                  <a:lnTo>
                    <a:pt x="618820" y="93847"/>
                  </a:lnTo>
                  <a:lnTo>
                    <a:pt x="584305" y="66623"/>
                  </a:lnTo>
                  <a:lnTo>
                    <a:pt x="546667" y="43568"/>
                  </a:lnTo>
                  <a:lnTo>
                    <a:pt x="506255" y="25029"/>
                  </a:lnTo>
                  <a:lnTo>
                    <a:pt x="463417" y="11356"/>
                  </a:lnTo>
                  <a:lnTo>
                    <a:pt x="418501" y="2897"/>
                  </a:lnTo>
                  <a:lnTo>
                    <a:pt x="371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4068" y="5559552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19" h="744220">
                  <a:moveTo>
                    <a:pt x="0" y="371856"/>
                  </a:moveTo>
                  <a:lnTo>
                    <a:pt x="2897" y="325210"/>
                  </a:lnTo>
                  <a:lnTo>
                    <a:pt x="11356" y="280294"/>
                  </a:lnTo>
                  <a:lnTo>
                    <a:pt x="25029" y="237456"/>
                  </a:lnTo>
                  <a:lnTo>
                    <a:pt x="43568" y="197044"/>
                  </a:lnTo>
                  <a:lnTo>
                    <a:pt x="66623" y="159406"/>
                  </a:lnTo>
                  <a:lnTo>
                    <a:pt x="93847" y="124891"/>
                  </a:lnTo>
                  <a:lnTo>
                    <a:pt x="124891" y="93847"/>
                  </a:lnTo>
                  <a:lnTo>
                    <a:pt x="159406" y="66623"/>
                  </a:lnTo>
                  <a:lnTo>
                    <a:pt x="197044" y="43568"/>
                  </a:lnTo>
                  <a:lnTo>
                    <a:pt x="237456" y="25029"/>
                  </a:lnTo>
                  <a:lnTo>
                    <a:pt x="280294" y="11356"/>
                  </a:lnTo>
                  <a:lnTo>
                    <a:pt x="325210" y="2897"/>
                  </a:lnTo>
                  <a:lnTo>
                    <a:pt x="371856" y="0"/>
                  </a:lnTo>
                  <a:lnTo>
                    <a:pt x="418501" y="2897"/>
                  </a:lnTo>
                  <a:lnTo>
                    <a:pt x="463417" y="11356"/>
                  </a:lnTo>
                  <a:lnTo>
                    <a:pt x="506255" y="25029"/>
                  </a:lnTo>
                  <a:lnTo>
                    <a:pt x="546667" y="43568"/>
                  </a:lnTo>
                  <a:lnTo>
                    <a:pt x="584305" y="66623"/>
                  </a:lnTo>
                  <a:lnTo>
                    <a:pt x="618820" y="93847"/>
                  </a:lnTo>
                  <a:lnTo>
                    <a:pt x="649864" y="124891"/>
                  </a:lnTo>
                  <a:lnTo>
                    <a:pt x="677088" y="159406"/>
                  </a:lnTo>
                  <a:lnTo>
                    <a:pt x="700143" y="197044"/>
                  </a:lnTo>
                  <a:lnTo>
                    <a:pt x="718682" y="237456"/>
                  </a:lnTo>
                  <a:lnTo>
                    <a:pt x="732355" y="280294"/>
                  </a:lnTo>
                  <a:lnTo>
                    <a:pt x="740814" y="325210"/>
                  </a:lnTo>
                  <a:lnTo>
                    <a:pt x="743712" y="371856"/>
                  </a:lnTo>
                  <a:lnTo>
                    <a:pt x="740814" y="418501"/>
                  </a:lnTo>
                  <a:lnTo>
                    <a:pt x="732355" y="463417"/>
                  </a:lnTo>
                  <a:lnTo>
                    <a:pt x="718682" y="506255"/>
                  </a:lnTo>
                  <a:lnTo>
                    <a:pt x="700143" y="546667"/>
                  </a:lnTo>
                  <a:lnTo>
                    <a:pt x="677088" y="584305"/>
                  </a:lnTo>
                  <a:lnTo>
                    <a:pt x="649864" y="618820"/>
                  </a:lnTo>
                  <a:lnTo>
                    <a:pt x="618820" y="649864"/>
                  </a:lnTo>
                  <a:lnTo>
                    <a:pt x="584305" y="677088"/>
                  </a:lnTo>
                  <a:lnTo>
                    <a:pt x="546667" y="700143"/>
                  </a:lnTo>
                  <a:lnTo>
                    <a:pt x="506255" y="718682"/>
                  </a:lnTo>
                  <a:lnTo>
                    <a:pt x="463417" y="732355"/>
                  </a:lnTo>
                  <a:lnTo>
                    <a:pt x="418501" y="740814"/>
                  </a:lnTo>
                  <a:lnTo>
                    <a:pt x="371856" y="743712"/>
                  </a:lnTo>
                  <a:lnTo>
                    <a:pt x="325210" y="740814"/>
                  </a:lnTo>
                  <a:lnTo>
                    <a:pt x="280294" y="732355"/>
                  </a:lnTo>
                  <a:lnTo>
                    <a:pt x="237456" y="718682"/>
                  </a:lnTo>
                  <a:lnTo>
                    <a:pt x="197044" y="700143"/>
                  </a:lnTo>
                  <a:lnTo>
                    <a:pt x="159406" y="677088"/>
                  </a:lnTo>
                  <a:lnTo>
                    <a:pt x="124891" y="649864"/>
                  </a:lnTo>
                  <a:lnTo>
                    <a:pt x="93847" y="618820"/>
                  </a:lnTo>
                  <a:lnTo>
                    <a:pt x="66623" y="584305"/>
                  </a:lnTo>
                  <a:lnTo>
                    <a:pt x="43568" y="546667"/>
                  </a:lnTo>
                  <a:lnTo>
                    <a:pt x="25029" y="506255"/>
                  </a:lnTo>
                  <a:lnTo>
                    <a:pt x="11356" y="463417"/>
                  </a:lnTo>
                  <a:lnTo>
                    <a:pt x="2897" y="418501"/>
                  </a:lnTo>
                  <a:lnTo>
                    <a:pt x="0" y="371856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8235" y="768083"/>
              <a:ext cx="1160526" cy="3025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2935" y="477647"/>
              <a:ext cx="1153540" cy="3695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1923" y="768083"/>
              <a:ext cx="1462277" cy="2248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6114" y="555370"/>
              <a:ext cx="1455293" cy="2918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2396" y="862520"/>
              <a:ext cx="112013" cy="540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6586" y="631869"/>
              <a:ext cx="105105" cy="466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128" y="768083"/>
              <a:ext cx="2279142" cy="3025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38191" y="477647"/>
              <a:ext cx="2272791" cy="3003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4907" y="768083"/>
              <a:ext cx="806957" cy="3025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70115" y="477647"/>
              <a:ext cx="799464" cy="3695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21980" y="768095"/>
              <a:ext cx="697229" cy="2217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27186" y="557911"/>
              <a:ext cx="690499" cy="2893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5444" y="1255763"/>
              <a:ext cx="2230374" cy="2248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0231" y="1043432"/>
              <a:ext cx="2222792" cy="3007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49167" y="1255763"/>
              <a:ext cx="2404110" cy="3116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53232" y="956817"/>
              <a:ext cx="2397759" cy="3873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12535" y="1255775"/>
              <a:ext cx="619506" cy="30403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17108" y="964564"/>
              <a:ext cx="612013" cy="3704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00443" y="1255763"/>
              <a:ext cx="538721" cy="30252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04889" y="965327"/>
              <a:ext cx="532002" cy="29781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07580" y="1255763"/>
              <a:ext cx="1625346" cy="2248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312406" y="1043813"/>
              <a:ext cx="1618361" cy="2910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92923" y="1743443"/>
              <a:ext cx="1527809" cy="22480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97750" y="1530730"/>
              <a:ext cx="1521332" cy="30111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41070" y="1886585"/>
              <a:ext cx="952500" cy="4525010"/>
            </a:xfrm>
            <a:custGeom>
              <a:avLst/>
              <a:gdLst/>
              <a:ahLst/>
              <a:cxnLst/>
              <a:rect l="l" t="t" r="r" b="b"/>
              <a:pathLst>
                <a:path w="952500" h="4525010">
                  <a:moveTo>
                    <a:pt x="15290" y="0"/>
                  </a:moveTo>
                  <a:lnTo>
                    <a:pt x="49367" y="34586"/>
                  </a:lnTo>
                  <a:lnTo>
                    <a:pt x="82812" y="69557"/>
                  </a:lnTo>
                  <a:lnTo>
                    <a:pt x="115627" y="104906"/>
                  </a:lnTo>
                  <a:lnTo>
                    <a:pt x="147810" y="140625"/>
                  </a:lnTo>
                  <a:lnTo>
                    <a:pt x="179363" y="176707"/>
                  </a:lnTo>
                  <a:lnTo>
                    <a:pt x="210284" y="213146"/>
                  </a:lnTo>
                  <a:lnTo>
                    <a:pt x="240574" y="249933"/>
                  </a:lnTo>
                  <a:lnTo>
                    <a:pt x="270233" y="287063"/>
                  </a:lnTo>
                  <a:lnTo>
                    <a:pt x="299261" y="324526"/>
                  </a:lnTo>
                  <a:lnTo>
                    <a:pt x="327659" y="362317"/>
                  </a:lnTo>
                  <a:lnTo>
                    <a:pt x="355425" y="400429"/>
                  </a:lnTo>
                  <a:lnTo>
                    <a:pt x="382560" y="438853"/>
                  </a:lnTo>
                  <a:lnTo>
                    <a:pt x="409064" y="477582"/>
                  </a:lnTo>
                  <a:lnTo>
                    <a:pt x="434937" y="516611"/>
                  </a:lnTo>
                  <a:lnTo>
                    <a:pt x="460178" y="555931"/>
                  </a:lnTo>
                  <a:lnTo>
                    <a:pt x="484789" y="595534"/>
                  </a:lnTo>
                  <a:lnTo>
                    <a:pt x="508769" y="635415"/>
                  </a:lnTo>
                  <a:lnTo>
                    <a:pt x="532118" y="675566"/>
                  </a:lnTo>
                  <a:lnTo>
                    <a:pt x="554836" y="715979"/>
                  </a:lnTo>
                  <a:lnTo>
                    <a:pt x="576922" y="756648"/>
                  </a:lnTo>
                  <a:lnTo>
                    <a:pt x="598378" y="797564"/>
                  </a:lnTo>
                  <a:lnTo>
                    <a:pt x="619202" y="838722"/>
                  </a:lnTo>
                  <a:lnTo>
                    <a:pt x="639396" y="880114"/>
                  </a:lnTo>
                  <a:lnTo>
                    <a:pt x="658958" y="921732"/>
                  </a:lnTo>
                  <a:lnTo>
                    <a:pt x="677890" y="963569"/>
                  </a:lnTo>
                  <a:lnTo>
                    <a:pt x="696190" y="1005619"/>
                  </a:lnTo>
                  <a:lnTo>
                    <a:pt x="713859" y="1047874"/>
                  </a:lnTo>
                  <a:lnTo>
                    <a:pt x="730898" y="1090327"/>
                  </a:lnTo>
                  <a:lnTo>
                    <a:pt x="747305" y="1132970"/>
                  </a:lnTo>
                  <a:lnTo>
                    <a:pt x="763081" y="1175797"/>
                  </a:lnTo>
                  <a:lnTo>
                    <a:pt x="778226" y="1218800"/>
                  </a:lnTo>
                  <a:lnTo>
                    <a:pt x="792740" y="1261972"/>
                  </a:lnTo>
                  <a:lnTo>
                    <a:pt x="806623" y="1305305"/>
                  </a:lnTo>
                  <a:lnTo>
                    <a:pt x="819875" y="1348794"/>
                  </a:lnTo>
                  <a:lnTo>
                    <a:pt x="832496" y="1392430"/>
                  </a:lnTo>
                  <a:lnTo>
                    <a:pt x="844486" y="1436206"/>
                  </a:lnTo>
                  <a:lnTo>
                    <a:pt x="855845" y="1480116"/>
                  </a:lnTo>
                  <a:lnTo>
                    <a:pt x="866573" y="1524151"/>
                  </a:lnTo>
                  <a:lnTo>
                    <a:pt x="876670" y="1568305"/>
                  </a:lnTo>
                  <a:lnTo>
                    <a:pt x="886135" y="1612570"/>
                  </a:lnTo>
                  <a:lnTo>
                    <a:pt x="894970" y="1656940"/>
                  </a:lnTo>
                  <a:lnTo>
                    <a:pt x="903174" y="1701407"/>
                  </a:lnTo>
                  <a:lnTo>
                    <a:pt x="910746" y="1745964"/>
                  </a:lnTo>
                  <a:lnTo>
                    <a:pt x="917688" y="1790603"/>
                  </a:lnTo>
                  <a:lnTo>
                    <a:pt x="923998" y="1835318"/>
                  </a:lnTo>
                  <a:lnTo>
                    <a:pt x="929678" y="1880102"/>
                  </a:lnTo>
                  <a:lnTo>
                    <a:pt x="934726" y="1924946"/>
                  </a:lnTo>
                  <a:lnTo>
                    <a:pt x="939143" y="1969845"/>
                  </a:lnTo>
                  <a:lnTo>
                    <a:pt x="942930" y="2014790"/>
                  </a:lnTo>
                  <a:lnTo>
                    <a:pt x="946085" y="2059775"/>
                  </a:lnTo>
                  <a:lnTo>
                    <a:pt x="948609" y="2104792"/>
                  </a:lnTo>
                  <a:lnTo>
                    <a:pt x="950502" y="2149834"/>
                  </a:lnTo>
                  <a:lnTo>
                    <a:pt x="951764" y="2194894"/>
                  </a:lnTo>
                  <a:lnTo>
                    <a:pt x="952395" y="2239966"/>
                  </a:lnTo>
                  <a:lnTo>
                    <a:pt x="952395" y="2285040"/>
                  </a:lnTo>
                  <a:lnTo>
                    <a:pt x="951764" y="2330111"/>
                  </a:lnTo>
                  <a:lnTo>
                    <a:pt x="950502" y="2375172"/>
                  </a:lnTo>
                  <a:lnTo>
                    <a:pt x="948609" y="2420214"/>
                  </a:lnTo>
                  <a:lnTo>
                    <a:pt x="946085" y="2465231"/>
                  </a:lnTo>
                  <a:lnTo>
                    <a:pt x="942930" y="2510216"/>
                  </a:lnTo>
                  <a:lnTo>
                    <a:pt x="939143" y="2555161"/>
                  </a:lnTo>
                  <a:lnTo>
                    <a:pt x="934726" y="2600060"/>
                  </a:lnTo>
                  <a:lnTo>
                    <a:pt x="929678" y="2644904"/>
                  </a:lnTo>
                  <a:lnTo>
                    <a:pt x="923998" y="2689687"/>
                  </a:lnTo>
                  <a:lnTo>
                    <a:pt x="917688" y="2734402"/>
                  </a:lnTo>
                  <a:lnTo>
                    <a:pt x="910746" y="2779042"/>
                  </a:lnTo>
                  <a:lnTo>
                    <a:pt x="903174" y="2823599"/>
                  </a:lnTo>
                  <a:lnTo>
                    <a:pt x="894970" y="2868065"/>
                  </a:lnTo>
                  <a:lnTo>
                    <a:pt x="886135" y="2912435"/>
                  </a:lnTo>
                  <a:lnTo>
                    <a:pt x="876670" y="2956700"/>
                  </a:lnTo>
                  <a:lnTo>
                    <a:pt x="866573" y="3000854"/>
                  </a:lnTo>
                  <a:lnTo>
                    <a:pt x="855845" y="3044889"/>
                  </a:lnTo>
                  <a:lnTo>
                    <a:pt x="844486" y="3088799"/>
                  </a:lnTo>
                  <a:lnTo>
                    <a:pt x="832496" y="3132575"/>
                  </a:lnTo>
                  <a:lnTo>
                    <a:pt x="819875" y="3176211"/>
                  </a:lnTo>
                  <a:lnTo>
                    <a:pt x="806623" y="3219699"/>
                  </a:lnTo>
                  <a:lnTo>
                    <a:pt x="792740" y="3263033"/>
                  </a:lnTo>
                  <a:lnTo>
                    <a:pt x="778226" y="3306205"/>
                  </a:lnTo>
                  <a:lnTo>
                    <a:pt x="763081" y="3349207"/>
                  </a:lnTo>
                  <a:lnTo>
                    <a:pt x="747305" y="3392034"/>
                  </a:lnTo>
                  <a:lnTo>
                    <a:pt x="730898" y="3434677"/>
                  </a:lnTo>
                  <a:lnTo>
                    <a:pt x="713859" y="3477129"/>
                  </a:lnTo>
                  <a:lnTo>
                    <a:pt x="696190" y="3519384"/>
                  </a:lnTo>
                  <a:lnTo>
                    <a:pt x="677890" y="3561434"/>
                  </a:lnTo>
                  <a:lnTo>
                    <a:pt x="658958" y="3603271"/>
                  </a:lnTo>
                  <a:lnTo>
                    <a:pt x="639396" y="3644889"/>
                  </a:lnTo>
                  <a:lnTo>
                    <a:pt x="619202" y="3686280"/>
                  </a:lnTo>
                  <a:lnTo>
                    <a:pt x="598378" y="3727438"/>
                  </a:lnTo>
                  <a:lnTo>
                    <a:pt x="576922" y="3768354"/>
                  </a:lnTo>
                  <a:lnTo>
                    <a:pt x="554836" y="3809023"/>
                  </a:lnTo>
                  <a:lnTo>
                    <a:pt x="532118" y="3849436"/>
                  </a:lnTo>
                  <a:lnTo>
                    <a:pt x="508769" y="3889586"/>
                  </a:lnTo>
                  <a:lnTo>
                    <a:pt x="484789" y="3929467"/>
                  </a:lnTo>
                  <a:lnTo>
                    <a:pt x="460178" y="3969070"/>
                  </a:lnTo>
                  <a:lnTo>
                    <a:pt x="434937" y="4008390"/>
                  </a:lnTo>
                  <a:lnTo>
                    <a:pt x="409064" y="4047418"/>
                  </a:lnTo>
                  <a:lnTo>
                    <a:pt x="382560" y="4086147"/>
                  </a:lnTo>
                  <a:lnTo>
                    <a:pt x="355425" y="4124571"/>
                  </a:lnTo>
                  <a:lnTo>
                    <a:pt x="327659" y="4162682"/>
                  </a:lnTo>
                  <a:lnTo>
                    <a:pt x="299261" y="4200473"/>
                  </a:lnTo>
                  <a:lnTo>
                    <a:pt x="270233" y="4237936"/>
                  </a:lnTo>
                  <a:lnTo>
                    <a:pt x="240574" y="4275065"/>
                  </a:lnTo>
                  <a:lnTo>
                    <a:pt x="210284" y="4311852"/>
                  </a:lnTo>
                  <a:lnTo>
                    <a:pt x="179363" y="4348291"/>
                  </a:lnTo>
                  <a:lnTo>
                    <a:pt x="147810" y="4384373"/>
                  </a:lnTo>
                  <a:lnTo>
                    <a:pt x="115627" y="4420092"/>
                  </a:lnTo>
                  <a:lnTo>
                    <a:pt x="82812" y="4455440"/>
                  </a:lnTo>
                  <a:lnTo>
                    <a:pt x="49367" y="4490411"/>
                  </a:lnTo>
                  <a:lnTo>
                    <a:pt x="15290" y="4524997"/>
                  </a:lnTo>
                  <a:lnTo>
                    <a:pt x="0" y="4509693"/>
                  </a:lnTo>
                  <a:lnTo>
                    <a:pt x="33845" y="4475341"/>
                  </a:lnTo>
                  <a:lnTo>
                    <a:pt x="67064" y="4440607"/>
                  </a:lnTo>
                  <a:lnTo>
                    <a:pt x="99657" y="4405497"/>
                  </a:lnTo>
                  <a:lnTo>
                    <a:pt x="131622" y="4370020"/>
                  </a:lnTo>
                  <a:lnTo>
                    <a:pt x="162961" y="4334182"/>
                  </a:lnTo>
                  <a:lnTo>
                    <a:pt x="193673" y="4297990"/>
                  </a:lnTo>
                  <a:lnTo>
                    <a:pt x="223758" y="4261451"/>
                  </a:lnTo>
                  <a:lnTo>
                    <a:pt x="253217" y="4224573"/>
                  </a:lnTo>
                  <a:lnTo>
                    <a:pt x="282049" y="4187363"/>
                  </a:lnTo>
                  <a:lnTo>
                    <a:pt x="310253" y="4149828"/>
                  </a:lnTo>
                  <a:lnTo>
                    <a:pt x="337832" y="4111975"/>
                  </a:lnTo>
                  <a:lnTo>
                    <a:pt x="364783" y="4073811"/>
                  </a:lnTo>
                  <a:lnTo>
                    <a:pt x="391107" y="4035343"/>
                  </a:lnTo>
                  <a:lnTo>
                    <a:pt x="416805" y="3996579"/>
                  </a:lnTo>
                  <a:lnTo>
                    <a:pt x="441876" y="3957526"/>
                  </a:lnTo>
                  <a:lnTo>
                    <a:pt x="466321" y="3918190"/>
                  </a:lnTo>
                  <a:lnTo>
                    <a:pt x="490138" y="3878579"/>
                  </a:lnTo>
                  <a:lnTo>
                    <a:pt x="513329" y="3838700"/>
                  </a:lnTo>
                  <a:lnTo>
                    <a:pt x="535893" y="3798561"/>
                  </a:lnTo>
                  <a:lnTo>
                    <a:pt x="557830" y="3758167"/>
                  </a:lnTo>
                  <a:lnTo>
                    <a:pt x="579140" y="3717528"/>
                  </a:lnTo>
                  <a:lnTo>
                    <a:pt x="599824" y="3676649"/>
                  </a:lnTo>
                  <a:lnTo>
                    <a:pt x="619881" y="3635537"/>
                  </a:lnTo>
                  <a:lnTo>
                    <a:pt x="639311" y="3594201"/>
                  </a:lnTo>
                  <a:lnTo>
                    <a:pt x="658114" y="3552647"/>
                  </a:lnTo>
                  <a:lnTo>
                    <a:pt x="676290" y="3510882"/>
                  </a:lnTo>
                  <a:lnTo>
                    <a:pt x="693840" y="3468913"/>
                  </a:lnTo>
                  <a:lnTo>
                    <a:pt x="710763" y="3426748"/>
                  </a:lnTo>
                  <a:lnTo>
                    <a:pt x="727059" y="3384393"/>
                  </a:lnTo>
                  <a:lnTo>
                    <a:pt x="742729" y="3341856"/>
                  </a:lnTo>
                  <a:lnTo>
                    <a:pt x="757771" y="3299145"/>
                  </a:lnTo>
                  <a:lnTo>
                    <a:pt x="772187" y="3256265"/>
                  </a:lnTo>
                  <a:lnTo>
                    <a:pt x="785976" y="3213225"/>
                  </a:lnTo>
                  <a:lnTo>
                    <a:pt x="799138" y="3170031"/>
                  </a:lnTo>
                  <a:lnTo>
                    <a:pt x="811674" y="3126690"/>
                  </a:lnTo>
                  <a:lnTo>
                    <a:pt x="823583" y="3083210"/>
                  </a:lnTo>
                  <a:lnTo>
                    <a:pt x="834865" y="3039598"/>
                  </a:lnTo>
                  <a:lnTo>
                    <a:pt x="845520" y="2995861"/>
                  </a:lnTo>
                  <a:lnTo>
                    <a:pt x="855548" y="2952006"/>
                  </a:lnTo>
                  <a:lnTo>
                    <a:pt x="864950" y="2908041"/>
                  </a:lnTo>
                  <a:lnTo>
                    <a:pt x="873725" y="2863972"/>
                  </a:lnTo>
                  <a:lnTo>
                    <a:pt x="881873" y="2819806"/>
                  </a:lnTo>
                  <a:lnTo>
                    <a:pt x="889394" y="2775551"/>
                  </a:lnTo>
                  <a:lnTo>
                    <a:pt x="896289" y="2731214"/>
                  </a:lnTo>
                  <a:lnTo>
                    <a:pt x="902556" y="2686802"/>
                  </a:lnTo>
                  <a:lnTo>
                    <a:pt x="908197" y="2642322"/>
                  </a:lnTo>
                  <a:lnTo>
                    <a:pt x="913212" y="2597781"/>
                  </a:lnTo>
                  <a:lnTo>
                    <a:pt x="917599" y="2553186"/>
                  </a:lnTo>
                  <a:lnTo>
                    <a:pt x="921360" y="2508546"/>
                  </a:lnTo>
                  <a:lnTo>
                    <a:pt x="924494" y="2463866"/>
                  </a:lnTo>
                  <a:lnTo>
                    <a:pt x="927001" y="2419153"/>
                  </a:lnTo>
                  <a:lnTo>
                    <a:pt x="928881" y="2374416"/>
                  </a:lnTo>
                  <a:lnTo>
                    <a:pt x="930135" y="2329661"/>
                  </a:lnTo>
                  <a:lnTo>
                    <a:pt x="930761" y="2284896"/>
                  </a:lnTo>
                  <a:lnTo>
                    <a:pt x="930761" y="2240126"/>
                  </a:lnTo>
                  <a:lnTo>
                    <a:pt x="930135" y="2195360"/>
                  </a:lnTo>
                  <a:lnTo>
                    <a:pt x="928881" y="2150606"/>
                  </a:lnTo>
                  <a:lnTo>
                    <a:pt x="927001" y="2105868"/>
                  </a:lnTo>
                  <a:lnTo>
                    <a:pt x="924494" y="2061156"/>
                  </a:lnTo>
                  <a:lnTo>
                    <a:pt x="921360" y="2016476"/>
                  </a:lnTo>
                  <a:lnTo>
                    <a:pt x="917599" y="1971836"/>
                  </a:lnTo>
                  <a:lnTo>
                    <a:pt x="913212" y="1927242"/>
                  </a:lnTo>
                  <a:lnTo>
                    <a:pt x="908197" y="1882701"/>
                  </a:lnTo>
                  <a:lnTo>
                    <a:pt x="902556" y="1838221"/>
                  </a:lnTo>
                  <a:lnTo>
                    <a:pt x="896289" y="1793809"/>
                  </a:lnTo>
                  <a:lnTo>
                    <a:pt x="889394" y="1749473"/>
                  </a:lnTo>
                  <a:lnTo>
                    <a:pt x="881873" y="1705218"/>
                  </a:lnTo>
                  <a:lnTo>
                    <a:pt x="873725" y="1661052"/>
                  </a:lnTo>
                  <a:lnTo>
                    <a:pt x="864950" y="1616984"/>
                  </a:lnTo>
                  <a:lnTo>
                    <a:pt x="855548" y="1573018"/>
                  </a:lnTo>
                  <a:lnTo>
                    <a:pt x="845520" y="1529164"/>
                  </a:lnTo>
                  <a:lnTo>
                    <a:pt x="834865" y="1485427"/>
                  </a:lnTo>
                  <a:lnTo>
                    <a:pt x="823583" y="1441816"/>
                  </a:lnTo>
                  <a:lnTo>
                    <a:pt x="811674" y="1398336"/>
                  </a:lnTo>
                  <a:lnTo>
                    <a:pt x="799138" y="1354996"/>
                  </a:lnTo>
                  <a:lnTo>
                    <a:pt x="785976" y="1311803"/>
                  </a:lnTo>
                  <a:lnTo>
                    <a:pt x="772187" y="1268763"/>
                  </a:lnTo>
                  <a:lnTo>
                    <a:pt x="757771" y="1225884"/>
                  </a:lnTo>
                  <a:lnTo>
                    <a:pt x="742729" y="1183173"/>
                  </a:lnTo>
                  <a:lnTo>
                    <a:pt x="727059" y="1140637"/>
                  </a:lnTo>
                  <a:lnTo>
                    <a:pt x="710763" y="1098283"/>
                  </a:lnTo>
                  <a:lnTo>
                    <a:pt x="693840" y="1056119"/>
                  </a:lnTo>
                  <a:lnTo>
                    <a:pt x="676290" y="1014151"/>
                  </a:lnTo>
                  <a:lnTo>
                    <a:pt x="658114" y="972386"/>
                  </a:lnTo>
                  <a:lnTo>
                    <a:pt x="639311" y="930833"/>
                  </a:lnTo>
                  <a:lnTo>
                    <a:pt x="619881" y="889497"/>
                  </a:lnTo>
                  <a:lnTo>
                    <a:pt x="599824" y="848387"/>
                  </a:lnTo>
                  <a:lnTo>
                    <a:pt x="579140" y="807508"/>
                  </a:lnTo>
                  <a:lnTo>
                    <a:pt x="557830" y="766870"/>
                  </a:lnTo>
                  <a:lnTo>
                    <a:pt x="535893" y="726477"/>
                  </a:lnTo>
                  <a:lnTo>
                    <a:pt x="513329" y="686339"/>
                  </a:lnTo>
                  <a:lnTo>
                    <a:pt x="490138" y="646461"/>
                  </a:lnTo>
                  <a:lnTo>
                    <a:pt x="466321" y="606851"/>
                  </a:lnTo>
                  <a:lnTo>
                    <a:pt x="441876" y="567516"/>
                  </a:lnTo>
                  <a:lnTo>
                    <a:pt x="416805" y="528464"/>
                  </a:lnTo>
                  <a:lnTo>
                    <a:pt x="391107" y="489701"/>
                  </a:lnTo>
                  <a:lnTo>
                    <a:pt x="364783" y="451234"/>
                  </a:lnTo>
                  <a:lnTo>
                    <a:pt x="337832" y="413071"/>
                  </a:lnTo>
                  <a:lnTo>
                    <a:pt x="310253" y="375219"/>
                  </a:lnTo>
                  <a:lnTo>
                    <a:pt x="282049" y="337685"/>
                  </a:lnTo>
                  <a:lnTo>
                    <a:pt x="253217" y="300476"/>
                  </a:lnTo>
                  <a:lnTo>
                    <a:pt x="223758" y="263599"/>
                  </a:lnTo>
                  <a:lnTo>
                    <a:pt x="193673" y="227062"/>
                  </a:lnTo>
                  <a:lnTo>
                    <a:pt x="162961" y="190871"/>
                  </a:lnTo>
                  <a:lnTo>
                    <a:pt x="131622" y="155034"/>
                  </a:lnTo>
                  <a:lnTo>
                    <a:pt x="99657" y="119558"/>
                  </a:lnTo>
                  <a:lnTo>
                    <a:pt x="67064" y="84450"/>
                  </a:lnTo>
                  <a:lnTo>
                    <a:pt x="33845" y="49717"/>
                  </a:lnTo>
                  <a:lnTo>
                    <a:pt x="0" y="15366"/>
                  </a:lnTo>
                  <a:lnTo>
                    <a:pt x="15290" y="0"/>
                  </a:lnTo>
                  <a:close/>
                </a:path>
              </a:pathLst>
            </a:custGeom>
            <a:ln w="15239">
              <a:solidFill>
                <a:srgbClr val="3B51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760" y="2247900"/>
              <a:ext cx="7554595" cy="951230"/>
            </a:xfrm>
            <a:custGeom>
              <a:avLst/>
              <a:gdLst/>
              <a:ahLst/>
              <a:cxnLst/>
              <a:rect l="l" t="t" r="r" b="b"/>
              <a:pathLst>
                <a:path w="7554595" h="951230">
                  <a:moveTo>
                    <a:pt x="7554468" y="0"/>
                  </a:moveTo>
                  <a:lnTo>
                    <a:pt x="0" y="0"/>
                  </a:lnTo>
                  <a:lnTo>
                    <a:pt x="0" y="950976"/>
                  </a:lnTo>
                  <a:lnTo>
                    <a:pt x="7554468" y="950976"/>
                  </a:lnTo>
                  <a:lnTo>
                    <a:pt x="75544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27760" y="2247900"/>
              <a:ext cx="7554595" cy="951230"/>
            </a:xfrm>
            <a:custGeom>
              <a:avLst/>
              <a:gdLst/>
              <a:ahLst/>
              <a:cxnLst/>
              <a:rect l="l" t="t" r="r" b="b"/>
              <a:pathLst>
                <a:path w="7554595" h="951230">
                  <a:moveTo>
                    <a:pt x="0" y="950976"/>
                  </a:moveTo>
                  <a:lnTo>
                    <a:pt x="7554468" y="950976"/>
                  </a:lnTo>
                  <a:lnTo>
                    <a:pt x="7554468" y="0"/>
                  </a:lnTo>
                  <a:lnTo>
                    <a:pt x="0" y="0"/>
                  </a:lnTo>
                  <a:lnTo>
                    <a:pt x="0" y="95097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3400" y="2129027"/>
              <a:ext cx="1187450" cy="1188720"/>
            </a:xfrm>
            <a:custGeom>
              <a:avLst/>
              <a:gdLst/>
              <a:ahLst/>
              <a:cxnLst/>
              <a:rect l="l" t="t" r="r" b="b"/>
              <a:pathLst>
                <a:path w="1187450" h="1188720">
                  <a:moveTo>
                    <a:pt x="593597" y="0"/>
                  </a:moveTo>
                  <a:lnTo>
                    <a:pt x="544913" y="1970"/>
                  </a:lnTo>
                  <a:lnTo>
                    <a:pt x="497312" y="7778"/>
                  </a:lnTo>
                  <a:lnTo>
                    <a:pt x="450948" y="17271"/>
                  </a:lnTo>
                  <a:lnTo>
                    <a:pt x="405974" y="30297"/>
                  </a:lnTo>
                  <a:lnTo>
                    <a:pt x="362541" y="46702"/>
                  </a:lnTo>
                  <a:lnTo>
                    <a:pt x="320804" y="66334"/>
                  </a:lnTo>
                  <a:lnTo>
                    <a:pt x="280914" y="89039"/>
                  </a:lnTo>
                  <a:lnTo>
                    <a:pt x="243025" y="114665"/>
                  </a:lnTo>
                  <a:lnTo>
                    <a:pt x="207289" y="143060"/>
                  </a:lnTo>
                  <a:lnTo>
                    <a:pt x="173859" y="174069"/>
                  </a:lnTo>
                  <a:lnTo>
                    <a:pt x="142888" y="207540"/>
                  </a:lnTo>
                  <a:lnTo>
                    <a:pt x="114529" y="243321"/>
                  </a:lnTo>
                  <a:lnTo>
                    <a:pt x="88933" y="281259"/>
                  </a:lnTo>
                  <a:lnTo>
                    <a:pt x="66255" y="321200"/>
                  </a:lnTo>
                  <a:lnTo>
                    <a:pt x="46647" y="362991"/>
                  </a:lnTo>
                  <a:lnTo>
                    <a:pt x="30261" y="406481"/>
                  </a:lnTo>
                  <a:lnTo>
                    <a:pt x="17251" y="451515"/>
                  </a:lnTo>
                  <a:lnTo>
                    <a:pt x="7769" y="497942"/>
                  </a:lnTo>
                  <a:lnTo>
                    <a:pt x="1967" y="545607"/>
                  </a:lnTo>
                  <a:lnTo>
                    <a:pt x="0" y="594360"/>
                  </a:lnTo>
                  <a:lnTo>
                    <a:pt x="1967" y="643112"/>
                  </a:lnTo>
                  <a:lnTo>
                    <a:pt x="7769" y="690777"/>
                  </a:lnTo>
                  <a:lnTo>
                    <a:pt x="17251" y="737204"/>
                  </a:lnTo>
                  <a:lnTo>
                    <a:pt x="30261" y="782238"/>
                  </a:lnTo>
                  <a:lnTo>
                    <a:pt x="46647" y="825728"/>
                  </a:lnTo>
                  <a:lnTo>
                    <a:pt x="66255" y="867519"/>
                  </a:lnTo>
                  <a:lnTo>
                    <a:pt x="88933" y="907460"/>
                  </a:lnTo>
                  <a:lnTo>
                    <a:pt x="114529" y="945398"/>
                  </a:lnTo>
                  <a:lnTo>
                    <a:pt x="142888" y="981179"/>
                  </a:lnTo>
                  <a:lnTo>
                    <a:pt x="173859" y="1014650"/>
                  </a:lnTo>
                  <a:lnTo>
                    <a:pt x="207289" y="1045659"/>
                  </a:lnTo>
                  <a:lnTo>
                    <a:pt x="243025" y="1074054"/>
                  </a:lnTo>
                  <a:lnTo>
                    <a:pt x="280914" y="1099680"/>
                  </a:lnTo>
                  <a:lnTo>
                    <a:pt x="320804" y="1122385"/>
                  </a:lnTo>
                  <a:lnTo>
                    <a:pt x="362541" y="1142017"/>
                  </a:lnTo>
                  <a:lnTo>
                    <a:pt x="405974" y="1158422"/>
                  </a:lnTo>
                  <a:lnTo>
                    <a:pt x="450948" y="1171448"/>
                  </a:lnTo>
                  <a:lnTo>
                    <a:pt x="497312" y="1180941"/>
                  </a:lnTo>
                  <a:lnTo>
                    <a:pt x="544913" y="1186749"/>
                  </a:lnTo>
                  <a:lnTo>
                    <a:pt x="593597" y="1188720"/>
                  </a:lnTo>
                  <a:lnTo>
                    <a:pt x="642275" y="1186749"/>
                  </a:lnTo>
                  <a:lnTo>
                    <a:pt x="689870" y="1180941"/>
                  </a:lnTo>
                  <a:lnTo>
                    <a:pt x="736230" y="1171448"/>
                  </a:lnTo>
                  <a:lnTo>
                    <a:pt x="781202" y="1158422"/>
                  </a:lnTo>
                  <a:lnTo>
                    <a:pt x="824632" y="1142017"/>
                  </a:lnTo>
                  <a:lnTo>
                    <a:pt x="866369" y="1122385"/>
                  </a:lnTo>
                  <a:lnTo>
                    <a:pt x="906258" y="1099680"/>
                  </a:lnTo>
                  <a:lnTo>
                    <a:pt x="944148" y="1074054"/>
                  </a:lnTo>
                  <a:lnTo>
                    <a:pt x="979885" y="1045659"/>
                  </a:lnTo>
                  <a:lnTo>
                    <a:pt x="1013317" y="1014650"/>
                  </a:lnTo>
                  <a:lnTo>
                    <a:pt x="1044290" y="981179"/>
                  </a:lnTo>
                  <a:lnTo>
                    <a:pt x="1072652" y="945398"/>
                  </a:lnTo>
                  <a:lnTo>
                    <a:pt x="1098249" y="907460"/>
                  </a:lnTo>
                  <a:lnTo>
                    <a:pt x="1120930" y="867519"/>
                  </a:lnTo>
                  <a:lnTo>
                    <a:pt x="1140541" y="825728"/>
                  </a:lnTo>
                  <a:lnTo>
                    <a:pt x="1156929" y="782238"/>
                  </a:lnTo>
                  <a:lnTo>
                    <a:pt x="1169941" y="737204"/>
                  </a:lnTo>
                  <a:lnTo>
                    <a:pt x="1179425" y="690777"/>
                  </a:lnTo>
                  <a:lnTo>
                    <a:pt x="1185227" y="643112"/>
                  </a:lnTo>
                  <a:lnTo>
                    <a:pt x="1187195" y="594360"/>
                  </a:lnTo>
                  <a:lnTo>
                    <a:pt x="1185227" y="545607"/>
                  </a:lnTo>
                  <a:lnTo>
                    <a:pt x="1179425" y="497942"/>
                  </a:lnTo>
                  <a:lnTo>
                    <a:pt x="1169941" y="451515"/>
                  </a:lnTo>
                  <a:lnTo>
                    <a:pt x="1156929" y="406481"/>
                  </a:lnTo>
                  <a:lnTo>
                    <a:pt x="1140541" y="362991"/>
                  </a:lnTo>
                  <a:lnTo>
                    <a:pt x="1120930" y="321200"/>
                  </a:lnTo>
                  <a:lnTo>
                    <a:pt x="1098249" y="281259"/>
                  </a:lnTo>
                  <a:lnTo>
                    <a:pt x="1072652" y="243321"/>
                  </a:lnTo>
                  <a:lnTo>
                    <a:pt x="1044290" y="207540"/>
                  </a:lnTo>
                  <a:lnTo>
                    <a:pt x="1013317" y="174069"/>
                  </a:lnTo>
                  <a:lnTo>
                    <a:pt x="979885" y="143060"/>
                  </a:lnTo>
                  <a:lnTo>
                    <a:pt x="944148" y="114665"/>
                  </a:lnTo>
                  <a:lnTo>
                    <a:pt x="906258" y="89039"/>
                  </a:lnTo>
                  <a:lnTo>
                    <a:pt x="866369" y="66334"/>
                  </a:lnTo>
                  <a:lnTo>
                    <a:pt x="824632" y="46702"/>
                  </a:lnTo>
                  <a:lnTo>
                    <a:pt x="781202" y="30297"/>
                  </a:lnTo>
                  <a:lnTo>
                    <a:pt x="736230" y="17271"/>
                  </a:lnTo>
                  <a:lnTo>
                    <a:pt x="689870" y="7778"/>
                  </a:lnTo>
                  <a:lnTo>
                    <a:pt x="642275" y="1970"/>
                  </a:lnTo>
                  <a:lnTo>
                    <a:pt x="593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3400" y="2129027"/>
              <a:ext cx="1187450" cy="1188720"/>
            </a:xfrm>
            <a:custGeom>
              <a:avLst/>
              <a:gdLst/>
              <a:ahLst/>
              <a:cxnLst/>
              <a:rect l="l" t="t" r="r" b="b"/>
              <a:pathLst>
                <a:path w="1187450" h="1188720">
                  <a:moveTo>
                    <a:pt x="0" y="594360"/>
                  </a:moveTo>
                  <a:lnTo>
                    <a:pt x="1967" y="545607"/>
                  </a:lnTo>
                  <a:lnTo>
                    <a:pt x="7769" y="497942"/>
                  </a:lnTo>
                  <a:lnTo>
                    <a:pt x="17251" y="451515"/>
                  </a:lnTo>
                  <a:lnTo>
                    <a:pt x="30261" y="406481"/>
                  </a:lnTo>
                  <a:lnTo>
                    <a:pt x="46647" y="362991"/>
                  </a:lnTo>
                  <a:lnTo>
                    <a:pt x="66255" y="321200"/>
                  </a:lnTo>
                  <a:lnTo>
                    <a:pt x="88933" y="281259"/>
                  </a:lnTo>
                  <a:lnTo>
                    <a:pt x="114529" y="243321"/>
                  </a:lnTo>
                  <a:lnTo>
                    <a:pt x="142888" y="207540"/>
                  </a:lnTo>
                  <a:lnTo>
                    <a:pt x="173859" y="174069"/>
                  </a:lnTo>
                  <a:lnTo>
                    <a:pt x="207289" y="143060"/>
                  </a:lnTo>
                  <a:lnTo>
                    <a:pt x="243025" y="114665"/>
                  </a:lnTo>
                  <a:lnTo>
                    <a:pt x="280914" y="89039"/>
                  </a:lnTo>
                  <a:lnTo>
                    <a:pt x="320804" y="66334"/>
                  </a:lnTo>
                  <a:lnTo>
                    <a:pt x="362541" y="46702"/>
                  </a:lnTo>
                  <a:lnTo>
                    <a:pt x="405974" y="30297"/>
                  </a:lnTo>
                  <a:lnTo>
                    <a:pt x="450948" y="17271"/>
                  </a:lnTo>
                  <a:lnTo>
                    <a:pt x="497312" y="7778"/>
                  </a:lnTo>
                  <a:lnTo>
                    <a:pt x="544913" y="1970"/>
                  </a:lnTo>
                  <a:lnTo>
                    <a:pt x="593597" y="0"/>
                  </a:lnTo>
                  <a:lnTo>
                    <a:pt x="642275" y="1970"/>
                  </a:lnTo>
                  <a:lnTo>
                    <a:pt x="689870" y="7778"/>
                  </a:lnTo>
                  <a:lnTo>
                    <a:pt x="736230" y="17271"/>
                  </a:lnTo>
                  <a:lnTo>
                    <a:pt x="781202" y="30297"/>
                  </a:lnTo>
                  <a:lnTo>
                    <a:pt x="824632" y="46702"/>
                  </a:lnTo>
                  <a:lnTo>
                    <a:pt x="866369" y="66334"/>
                  </a:lnTo>
                  <a:lnTo>
                    <a:pt x="906258" y="89039"/>
                  </a:lnTo>
                  <a:lnTo>
                    <a:pt x="944148" y="114665"/>
                  </a:lnTo>
                  <a:lnTo>
                    <a:pt x="979885" y="143060"/>
                  </a:lnTo>
                  <a:lnTo>
                    <a:pt x="1013317" y="174069"/>
                  </a:lnTo>
                  <a:lnTo>
                    <a:pt x="1044290" y="207540"/>
                  </a:lnTo>
                  <a:lnTo>
                    <a:pt x="1072652" y="243321"/>
                  </a:lnTo>
                  <a:lnTo>
                    <a:pt x="1098249" y="281259"/>
                  </a:lnTo>
                  <a:lnTo>
                    <a:pt x="1120930" y="321200"/>
                  </a:lnTo>
                  <a:lnTo>
                    <a:pt x="1140541" y="362991"/>
                  </a:lnTo>
                  <a:lnTo>
                    <a:pt x="1156929" y="406481"/>
                  </a:lnTo>
                  <a:lnTo>
                    <a:pt x="1169941" y="451515"/>
                  </a:lnTo>
                  <a:lnTo>
                    <a:pt x="1179425" y="497942"/>
                  </a:lnTo>
                  <a:lnTo>
                    <a:pt x="1185227" y="545607"/>
                  </a:lnTo>
                  <a:lnTo>
                    <a:pt x="1187195" y="594360"/>
                  </a:lnTo>
                  <a:lnTo>
                    <a:pt x="1185227" y="643112"/>
                  </a:lnTo>
                  <a:lnTo>
                    <a:pt x="1179425" y="690777"/>
                  </a:lnTo>
                  <a:lnTo>
                    <a:pt x="1169941" y="737204"/>
                  </a:lnTo>
                  <a:lnTo>
                    <a:pt x="1156929" y="782238"/>
                  </a:lnTo>
                  <a:lnTo>
                    <a:pt x="1140541" y="825728"/>
                  </a:lnTo>
                  <a:lnTo>
                    <a:pt x="1120930" y="867519"/>
                  </a:lnTo>
                  <a:lnTo>
                    <a:pt x="1098249" y="907460"/>
                  </a:lnTo>
                  <a:lnTo>
                    <a:pt x="1072652" y="945398"/>
                  </a:lnTo>
                  <a:lnTo>
                    <a:pt x="1044290" y="981179"/>
                  </a:lnTo>
                  <a:lnTo>
                    <a:pt x="1013317" y="1014650"/>
                  </a:lnTo>
                  <a:lnTo>
                    <a:pt x="979885" y="1045659"/>
                  </a:lnTo>
                  <a:lnTo>
                    <a:pt x="944148" y="1074054"/>
                  </a:lnTo>
                  <a:lnTo>
                    <a:pt x="906258" y="1099680"/>
                  </a:lnTo>
                  <a:lnTo>
                    <a:pt x="866369" y="1122385"/>
                  </a:lnTo>
                  <a:lnTo>
                    <a:pt x="824632" y="1142017"/>
                  </a:lnTo>
                  <a:lnTo>
                    <a:pt x="781202" y="1158422"/>
                  </a:lnTo>
                  <a:lnTo>
                    <a:pt x="736230" y="1171448"/>
                  </a:lnTo>
                  <a:lnTo>
                    <a:pt x="689870" y="1180941"/>
                  </a:lnTo>
                  <a:lnTo>
                    <a:pt x="642275" y="1186749"/>
                  </a:lnTo>
                  <a:lnTo>
                    <a:pt x="593597" y="1188720"/>
                  </a:lnTo>
                  <a:lnTo>
                    <a:pt x="544913" y="1186749"/>
                  </a:lnTo>
                  <a:lnTo>
                    <a:pt x="497312" y="1180941"/>
                  </a:lnTo>
                  <a:lnTo>
                    <a:pt x="450948" y="1171448"/>
                  </a:lnTo>
                  <a:lnTo>
                    <a:pt x="405974" y="1158422"/>
                  </a:lnTo>
                  <a:lnTo>
                    <a:pt x="362541" y="1142017"/>
                  </a:lnTo>
                  <a:lnTo>
                    <a:pt x="320804" y="1122385"/>
                  </a:lnTo>
                  <a:lnTo>
                    <a:pt x="280914" y="1099680"/>
                  </a:lnTo>
                  <a:lnTo>
                    <a:pt x="243025" y="1074054"/>
                  </a:lnTo>
                  <a:lnTo>
                    <a:pt x="207289" y="1045659"/>
                  </a:lnTo>
                  <a:lnTo>
                    <a:pt x="173859" y="1014650"/>
                  </a:lnTo>
                  <a:lnTo>
                    <a:pt x="142888" y="981179"/>
                  </a:lnTo>
                  <a:lnTo>
                    <a:pt x="114529" y="945398"/>
                  </a:lnTo>
                  <a:lnTo>
                    <a:pt x="88933" y="907460"/>
                  </a:lnTo>
                  <a:lnTo>
                    <a:pt x="66255" y="867519"/>
                  </a:lnTo>
                  <a:lnTo>
                    <a:pt x="46647" y="825728"/>
                  </a:lnTo>
                  <a:lnTo>
                    <a:pt x="30261" y="782238"/>
                  </a:lnTo>
                  <a:lnTo>
                    <a:pt x="17251" y="737204"/>
                  </a:lnTo>
                  <a:lnTo>
                    <a:pt x="7769" y="690777"/>
                  </a:lnTo>
                  <a:lnTo>
                    <a:pt x="1967" y="643112"/>
                  </a:lnTo>
                  <a:lnTo>
                    <a:pt x="0" y="594360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72183" y="3674364"/>
              <a:ext cx="7210425" cy="949960"/>
            </a:xfrm>
            <a:custGeom>
              <a:avLst/>
              <a:gdLst/>
              <a:ahLst/>
              <a:cxnLst/>
              <a:rect l="l" t="t" r="r" b="b"/>
              <a:pathLst>
                <a:path w="7210425" h="949960">
                  <a:moveTo>
                    <a:pt x="7210044" y="0"/>
                  </a:moveTo>
                  <a:lnTo>
                    <a:pt x="0" y="0"/>
                  </a:lnTo>
                  <a:lnTo>
                    <a:pt x="0" y="949452"/>
                  </a:lnTo>
                  <a:lnTo>
                    <a:pt x="7210044" y="949452"/>
                  </a:lnTo>
                  <a:lnTo>
                    <a:pt x="7210044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72183" y="3674364"/>
              <a:ext cx="7210425" cy="949960"/>
            </a:xfrm>
            <a:custGeom>
              <a:avLst/>
              <a:gdLst/>
              <a:ahLst/>
              <a:cxnLst/>
              <a:rect l="l" t="t" r="r" b="b"/>
              <a:pathLst>
                <a:path w="7210425" h="949960">
                  <a:moveTo>
                    <a:pt x="0" y="949452"/>
                  </a:moveTo>
                  <a:lnTo>
                    <a:pt x="7210044" y="949452"/>
                  </a:lnTo>
                  <a:lnTo>
                    <a:pt x="7210044" y="0"/>
                  </a:lnTo>
                  <a:lnTo>
                    <a:pt x="0" y="0"/>
                  </a:lnTo>
                  <a:lnTo>
                    <a:pt x="0" y="949452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79347" y="3555491"/>
              <a:ext cx="1187450" cy="1187450"/>
            </a:xfrm>
            <a:custGeom>
              <a:avLst/>
              <a:gdLst/>
              <a:ahLst/>
              <a:cxnLst/>
              <a:rect l="l" t="t" r="r" b="b"/>
              <a:pathLst>
                <a:path w="1187450" h="1187450">
                  <a:moveTo>
                    <a:pt x="593598" y="0"/>
                  </a:moveTo>
                  <a:lnTo>
                    <a:pt x="544913" y="1968"/>
                  </a:lnTo>
                  <a:lnTo>
                    <a:pt x="497312" y="7770"/>
                  </a:lnTo>
                  <a:lnTo>
                    <a:pt x="450948" y="17254"/>
                  </a:lnTo>
                  <a:lnTo>
                    <a:pt x="405974" y="30266"/>
                  </a:lnTo>
                  <a:lnTo>
                    <a:pt x="362541" y="46654"/>
                  </a:lnTo>
                  <a:lnTo>
                    <a:pt x="320804" y="66265"/>
                  </a:lnTo>
                  <a:lnTo>
                    <a:pt x="280914" y="88946"/>
                  </a:lnTo>
                  <a:lnTo>
                    <a:pt x="243025" y="114543"/>
                  </a:lnTo>
                  <a:lnTo>
                    <a:pt x="207289" y="142905"/>
                  </a:lnTo>
                  <a:lnTo>
                    <a:pt x="173859" y="173878"/>
                  </a:lnTo>
                  <a:lnTo>
                    <a:pt x="142888" y="207310"/>
                  </a:lnTo>
                  <a:lnTo>
                    <a:pt x="114529" y="243047"/>
                  </a:lnTo>
                  <a:lnTo>
                    <a:pt x="88933" y="280937"/>
                  </a:lnTo>
                  <a:lnTo>
                    <a:pt x="66255" y="320826"/>
                  </a:lnTo>
                  <a:lnTo>
                    <a:pt x="46647" y="362563"/>
                  </a:lnTo>
                  <a:lnTo>
                    <a:pt x="30261" y="405993"/>
                  </a:lnTo>
                  <a:lnTo>
                    <a:pt x="17251" y="450965"/>
                  </a:lnTo>
                  <a:lnTo>
                    <a:pt x="7769" y="497325"/>
                  </a:lnTo>
                  <a:lnTo>
                    <a:pt x="1967" y="544920"/>
                  </a:lnTo>
                  <a:lnTo>
                    <a:pt x="0" y="593598"/>
                  </a:lnTo>
                  <a:lnTo>
                    <a:pt x="1967" y="642275"/>
                  </a:lnTo>
                  <a:lnTo>
                    <a:pt x="7769" y="689870"/>
                  </a:lnTo>
                  <a:lnTo>
                    <a:pt x="17251" y="736230"/>
                  </a:lnTo>
                  <a:lnTo>
                    <a:pt x="30261" y="781202"/>
                  </a:lnTo>
                  <a:lnTo>
                    <a:pt x="46647" y="824632"/>
                  </a:lnTo>
                  <a:lnTo>
                    <a:pt x="66255" y="866369"/>
                  </a:lnTo>
                  <a:lnTo>
                    <a:pt x="88933" y="906258"/>
                  </a:lnTo>
                  <a:lnTo>
                    <a:pt x="114529" y="944148"/>
                  </a:lnTo>
                  <a:lnTo>
                    <a:pt x="142888" y="979885"/>
                  </a:lnTo>
                  <a:lnTo>
                    <a:pt x="173859" y="1013317"/>
                  </a:lnTo>
                  <a:lnTo>
                    <a:pt x="207289" y="1044290"/>
                  </a:lnTo>
                  <a:lnTo>
                    <a:pt x="243025" y="1072652"/>
                  </a:lnTo>
                  <a:lnTo>
                    <a:pt x="280914" y="1098249"/>
                  </a:lnTo>
                  <a:lnTo>
                    <a:pt x="320804" y="1120930"/>
                  </a:lnTo>
                  <a:lnTo>
                    <a:pt x="362541" y="1140541"/>
                  </a:lnTo>
                  <a:lnTo>
                    <a:pt x="405974" y="1156929"/>
                  </a:lnTo>
                  <a:lnTo>
                    <a:pt x="450948" y="1169941"/>
                  </a:lnTo>
                  <a:lnTo>
                    <a:pt x="497312" y="1179425"/>
                  </a:lnTo>
                  <a:lnTo>
                    <a:pt x="544913" y="1185227"/>
                  </a:lnTo>
                  <a:lnTo>
                    <a:pt x="593598" y="1187196"/>
                  </a:lnTo>
                  <a:lnTo>
                    <a:pt x="642275" y="1185227"/>
                  </a:lnTo>
                  <a:lnTo>
                    <a:pt x="689870" y="1179425"/>
                  </a:lnTo>
                  <a:lnTo>
                    <a:pt x="736230" y="1169941"/>
                  </a:lnTo>
                  <a:lnTo>
                    <a:pt x="781202" y="1156929"/>
                  </a:lnTo>
                  <a:lnTo>
                    <a:pt x="824632" y="1140541"/>
                  </a:lnTo>
                  <a:lnTo>
                    <a:pt x="866369" y="1120930"/>
                  </a:lnTo>
                  <a:lnTo>
                    <a:pt x="906258" y="1098249"/>
                  </a:lnTo>
                  <a:lnTo>
                    <a:pt x="944148" y="1072652"/>
                  </a:lnTo>
                  <a:lnTo>
                    <a:pt x="979885" y="1044290"/>
                  </a:lnTo>
                  <a:lnTo>
                    <a:pt x="1013317" y="1013317"/>
                  </a:lnTo>
                  <a:lnTo>
                    <a:pt x="1044290" y="979885"/>
                  </a:lnTo>
                  <a:lnTo>
                    <a:pt x="1072652" y="944148"/>
                  </a:lnTo>
                  <a:lnTo>
                    <a:pt x="1098249" y="906258"/>
                  </a:lnTo>
                  <a:lnTo>
                    <a:pt x="1120930" y="866369"/>
                  </a:lnTo>
                  <a:lnTo>
                    <a:pt x="1140541" y="824632"/>
                  </a:lnTo>
                  <a:lnTo>
                    <a:pt x="1156929" y="781202"/>
                  </a:lnTo>
                  <a:lnTo>
                    <a:pt x="1169941" y="736230"/>
                  </a:lnTo>
                  <a:lnTo>
                    <a:pt x="1179425" y="689870"/>
                  </a:lnTo>
                  <a:lnTo>
                    <a:pt x="1185227" y="642275"/>
                  </a:lnTo>
                  <a:lnTo>
                    <a:pt x="1187196" y="593598"/>
                  </a:lnTo>
                  <a:lnTo>
                    <a:pt x="1185227" y="544920"/>
                  </a:lnTo>
                  <a:lnTo>
                    <a:pt x="1179425" y="497325"/>
                  </a:lnTo>
                  <a:lnTo>
                    <a:pt x="1169941" y="450965"/>
                  </a:lnTo>
                  <a:lnTo>
                    <a:pt x="1156929" y="405993"/>
                  </a:lnTo>
                  <a:lnTo>
                    <a:pt x="1140541" y="362563"/>
                  </a:lnTo>
                  <a:lnTo>
                    <a:pt x="1120930" y="320826"/>
                  </a:lnTo>
                  <a:lnTo>
                    <a:pt x="1098249" y="280937"/>
                  </a:lnTo>
                  <a:lnTo>
                    <a:pt x="1072652" y="243047"/>
                  </a:lnTo>
                  <a:lnTo>
                    <a:pt x="1044290" y="207310"/>
                  </a:lnTo>
                  <a:lnTo>
                    <a:pt x="1013317" y="173878"/>
                  </a:lnTo>
                  <a:lnTo>
                    <a:pt x="979885" y="142905"/>
                  </a:lnTo>
                  <a:lnTo>
                    <a:pt x="944148" y="114543"/>
                  </a:lnTo>
                  <a:lnTo>
                    <a:pt x="906258" y="88946"/>
                  </a:lnTo>
                  <a:lnTo>
                    <a:pt x="866369" y="66265"/>
                  </a:lnTo>
                  <a:lnTo>
                    <a:pt x="824632" y="46654"/>
                  </a:lnTo>
                  <a:lnTo>
                    <a:pt x="781202" y="30266"/>
                  </a:lnTo>
                  <a:lnTo>
                    <a:pt x="736230" y="17254"/>
                  </a:lnTo>
                  <a:lnTo>
                    <a:pt x="689870" y="7770"/>
                  </a:lnTo>
                  <a:lnTo>
                    <a:pt x="642275" y="1968"/>
                  </a:lnTo>
                  <a:lnTo>
                    <a:pt x="59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79347" y="3555491"/>
              <a:ext cx="1187450" cy="1187450"/>
            </a:xfrm>
            <a:custGeom>
              <a:avLst/>
              <a:gdLst/>
              <a:ahLst/>
              <a:cxnLst/>
              <a:rect l="l" t="t" r="r" b="b"/>
              <a:pathLst>
                <a:path w="1187450" h="1187450">
                  <a:moveTo>
                    <a:pt x="0" y="593598"/>
                  </a:moveTo>
                  <a:lnTo>
                    <a:pt x="1967" y="544920"/>
                  </a:lnTo>
                  <a:lnTo>
                    <a:pt x="7769" y="497325"/>
                  </a:lnTo>
                  <a:lnTo>
                    <a:pt x="17251" y="450965"/>
                  </a:lnTo>
                  <a:lnTo>
                    <a:pt x="30261" y="405993"/>
                  </a:lnTo>
                  <a:lnTo>
                    <a:pt x="46647" y="362563"/>
                  </a:lnTo>
                  <a:lnTo>
                    <a:pt x="66255" y="320826"/>
                  </a:lnTo>
                  <a:lnTo>
                    <a:pt x="88933" y="280937"/>
                  </a:lnTo>
                  <a:lnTo>
                    <a:pt x="114529" y="243047"/>
                  </a:lnTo>
                  <a:lnTo>
                    <a:pt x="142888" y="207310"/>
                  </a:lnTo>
                  <a:lnTo>
                    <a:pt x="173859" y="173878"/>
                  </a:lnTo>
                  <a:lnTo>
                    <a:pt x="207289" y="142905"/>
                  </a:lnTo>
                  <a:lnTo>
                    <a:pt x="243025" y="114543"/>
                  </a:lnTo>
                  <a:lnTo>
                    <a:pt x="280914" y="88946"/>
                  </a:lnTo>
                  <a:lnTo>
                    <a:pt x="320804" y="66265"/>
                  </a:lnTo>
                  <a:lnTo>
                    <a:pt x="362541" y="46654"/>
                  </a:lnTo>
                  <a:lnTo>
                    <a:pt x="405974" y="30266"/>
                  </a:lnTo>
                  <a:lnTo>
                    <a:pt x="450948" y="17254"/>
                  </a:lnTo>
                  <a:lnTo>
                    <a:pt x="497312" y="7770"/>
                  </a:lnTo>
                  <a:lnTo>
                    <a:pt x="544913" y="1968"/>
                  </a:lnTo>
                  <a:lnTo>
                    <a:pt x="593598" y="0"/>
                  </a:lnTo>
                  <a:lnTo>
                    <a:pt x="642275" y="1968"/>
                  </a:lnTo>
                  <a:lnTo>
                    <a:pt x="689870" y="7770"/>
                  </a:lnTo>
                  <a:lnTo>
                    <a:pt x="736230" y="17254"/>
                  </a:lnTo>
                  <a:lnTo>
                    <a:pt x="781202" y="30266"/>
                  </a:lnTo>
                  <a:lnTo>
                    <a:pt x="824632" y="46654"/>
                  </a:lnTo>
                  <a:lnTo>
                    <a:pt x="866369" y="66265"/>
                  </a:lnTo>
                  <a:lnTo>
                    <a:pt x="906258" y="88946"/>
                  </a:lnTo>
                  <a:lnTo>
                    <a:pt x="944148" y="114543"/>
                  </a:lnTo>
                  <a:lnTo>
                    <a:pt x="979885" y="142905"/>
                  </a:lnTo>
                  <a:lnTo>
                    <a:pt x="1013317" y="173878"/>
                  </a:lnTo>
                  <a:lnTo>
                    <a:pt x="1044290" y="207310"/>
                  </a:lnTo>
                  <a:lnTo>
                    <a:pt x="1072652" y="243047"/>
                  </a:lnTo>
                  <a:lnTo>
                    <a:pt x="1098249" y="280937"/>
                  </a:lnTo>
                  <a:lnTo>
                    <a:pt x="1120930" y="320826"/>
                  </a:lnTo>
                  <a:lnTo>
                    <a:pt x="1140541" y="362563"/>
                  </a:lnTo>
                  <a:lnTo>
                    <a:pt x="1156929" y="405993"/>
                  </a:lnTo>
                  <a:lnTo>
                    <a:pt x="1169941" y="450965"/>
                  </a:lnTo>
                  <a:lnTo>
                    <a:pt x="1179425" y="497325"/>
                  </a:lnTo>
                  <a:lnTo>
                    <a:pt x="1185227" y="544920"/>
                  </a:lnTo>
                  <a:lnTo>
                    <a:pt x="1187196" y="593598"/>
                  </a:lnTo>
                  <a:lnTo>
                    <a:pt x="1185227" y="642275"/>
                  </a:lnTo>
                  <a:lnTo>
                    <a:pt x="1179425" y="689870"/>
                  </a:lnTo>
                  <a:lnTo>
                    <a:pt x="1169941" y="736230"/>
                  </a:lnTo>
                  <a:lnTo>
                    <a:pt x="1156929" y="781202"/>
                  </a:lnTo>
                  <a:lnTo>
                    <a:pt x="1140541" y="824632"/>
                  </a:lnTo>
                  <a:lnTo>
                    <a:pt x="1120930" y="866369"/>
                  </a:lnTo>
                  <a:lnTo>
                    <a:pt x="1098249" y="906258"/>
                  </a:lnTo>
                  <a:lnTo>
                    <a:pt x="1072652" y="944148"/>
                  </a:lnTo>
                  <a:lnTo>
                    <a:pt x="1044290" y="979885"/>
                  </a:lnTo>
                  <a:lnTo>
                    <a:pt x="1013317" y="1013317"/>
                  </a:lnTo>
                  <a:lnTo>
                    <a:pt x="979885" y="1044290"/>
                  </a:lnTo>
                  <a:lnTo>
                    <a:pt x="944148" y="1072652"/>
                  </a:lnTo>
                  <a:lnTo>
                    <a:pt x="906258" y="1098249"/>
                  </a:lnTo>
                  <a:lnTo>
                    <a:pt x="866369" y="1120930"/>
                  </a:lnTo>
                  <a:lnTo>
                    <a:pt x="824632" y="1140541"/>
                  </a:lnTo>
                  <a:lnTo>
                    <a:pt x="781202" y="1156929"/>
                  </a:lnTo>
                  <a:lnTo>
                    <a:pt x="736230" y="1169941"/>
                  </a:lnTo>
                  <a:lnTo>
                    <a:pt x="689870" y="1179425"/>
                  </a:lnTo>
                  <a:lnTo>
                    <a:pt x="642275" y="1185227"/>
                  </a:lnTo>
                  <a:lnTo>
                    <a:pt x="593598" y="1187196"/>
                  </a:lnTo>
                  <a:lnTo>
                    <a:pt x="544913" y="1185227"/>
                  </a:lnTo>
                  <a:lnTo>
                    <a:pt x="497312" y="1179425"/>
                  </a:lnTo>
                  <a:lnTo>
                    <a:pt x="450948" y="1169941"/>
                  </a:lnTo>
                  <a:lnTo>
                    <a:pt x="405974" y="1156929"/>
                  </a:lnTo>
                  <a:lnTo>
                    <a:pt x="362541" y="1140541"/>
                  </a:lnTo>
                  <a:lnTo>
                    <a:pt x="320804" y="1120930"/>
                  </a:lnTo>
                  <a:lnTo>
                    <a:pt x="280914" y="1098249"/>
                  </a:lnTo>
                  <a:lnTo>
                    <a:pt x="243025" y="1072652"/>
                  </a:lnTo>
                  <a:lnTo>
                    <a:pt x="207289" y="1044290"/>
                  </a:lnTo>
                  <a:lnTo>
                    <a:pt x="173859" y="1013317"/>
                  </a:lnTo>
                  <a:lnTo>
                    <a:pt x="142888" y="979885"/>
                  </a:lnTo>
                  <a:lnTo>
                    <a:pt x="114529" y="944148"/>
                  </a:lnTo>
                  <a:lnTo>
                    <a:pt x="88933" y="906258"/>
                  </a:lnTo>
                  <a:lnTo>
                    <a:pt x="66255" y="866369"/>
                  </a:lnTo>
                  <a:lnTo>
                    <a:pt x="46647" y="824632"/>
                  </a:lnTo>
                  <a:lnTo>
                    <a:pt x="30261" y="781202"/>
                  </a:lnTo>
                  <a:lnTo>
                    <a:pt x="17251" y="736230"/>
                  </a:lnTo>
                  <a:lnTo>
                    <a:pt x="7769" y="689870"/>
                  </a:lnTo>
                  <a:lnTo>
                    <a:pt x="1967" y="642275"/>
                  </a:lnTo>
                  <a:lnTo>
                    <a:pt x="0" y="593598"/>
                  </a:lnTo>
                  <a:close/>
                </a:path>
              </a:pathLst>
            </a:custGeom>
            <a:ln w="15239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27760" y="5099303"/>
              <a:ext cx="7554595" cy="951230"/>
            </a:xfrm>
            <a:custGeom>
              <a:avLst/>
              <a:gdLst/>
              <a:ahLst/>
              <a:cxnLst/>
              <a:rect l="l" t="t" r="r" b="b"/>
              <a:pathLst>
                <a:path w="7554595" h="951229">
                  <a:moveTo>
                    <a:pt x="7554468" y="0"/>
                  </a:moveTo>
                  <a:lnTo>
                    <a:pt x="0" y="0"/>
                  </a:lnTo>
                  <a:lnTo>
                    <a:pt x="0" y="950976"/>
                  </a:lnTo>
                  <a:lnTo>
                    <a:pt x="7554468" y="950976"/>
                  </a:lnTo>
                  <a:lnTo>
                    <a:pt x="755446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27760" y="5099303"/>
              <a:ext cx="7554595" cy="951230"/>
            </a:xfrm>
            <a:custGeom>
              <a:avLst/>
              <a:gdLst/>
              <a:ahLst/>
              <a:cxnLst/>
              <a:rect l="l" t="t" r="r" b="b"/>
              <a:pathLst>
                <a:path w="7554595" h="951229">
                  <a:moveTo>
                    <a:pt x="0" y="950976"/>
                  </a:moveTo>
                  <a:lnTo>
                    <a:pt x="7554468" y="950976"/>
                  </a:lnTo>
                  <a:lnTo>
                    <a:pt x="7554468" y="0"/>
                  </a:lnTo>
                  <a:lnTo>
                    <a:pt x="0" y="0"/>
                  </a:lnTo>
                  <a:lnTo>
                    <a:pt x="0" y="95097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869439" y="2385186"/>
            <a:ext cx="6446520" cy="3476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6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кількість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видів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 послуг,</a:t>
            </a:r>
            <a:r>
              <a:rPr sz="21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які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надавав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СП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sz="21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певний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ts val="2360"/>
              </a:lnSpc>
            </a:pP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звітний</a:t>
            </a:r>
            <a:r>
              <a:rPr sz="21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період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rebuchet MS"/>
              <a:cs typeface="Trebuchet MS"/>
            </a:endParaRPr>
          </a:p>
          <a:p>
            <a:pPr marL="357505" marR="5080">
              <a:lnSpc>
                <a:spcPts val="2200"/>
              </a:lnSpc>
              <a:spcBef>
                <a:spcPts val="5"/>
              </a:spcBef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назва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виду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послуги,</a:t>
            </a:r>
            <a:r>
              <a:rPr sz="21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одиниці</a:t>
            </a:r>
            <a:r>
              <a:rPr sz="21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виміру</a:t>
            </a:r>
            <a:r>
              <a:rPr sz="21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послуги, </a:t>
            </a:r>
            <a:r>
              <a:rPr sz="21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кількість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послуг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даного виду, наданих за певний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звітний</a:t>
            </a:r>
            <a:r>
              <a:rPr sz="21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період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rebuchet MS"/>
              <a:cs typeface="Trebuchet MS"/>
            </a:endParaRPr>
          </a:p>
          <a:p>
            <a:pPr marL="12700" marR="880744">
              <a:lnSpc>
                <a:spcPts val="2200"/>
              </a:lnSpc>
            </a:pP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матеріальні 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затрати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фонд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оплати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праці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за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виконання</a:t>
            </a:r>
            <a:r>
              <a:rPr sz="21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послуги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25780" y="4972811"/>
            <a:ext cx="1202690" cy="1203960"/>
            <a:chOff x="525780" y="4972811"/>
            <a:chExt cx="1202690" cy="1203960"/>
          </a:xfrm>
        </p:grpSpPr>
        <p:sp>
          <p:nvSpPr>
            <p:cNvPr id="40" name="object 40"/>
            <p:cNvSpPr/>
            <p:nvPr/>
          </p:nvSpPr>
          <p:spPr>
            <a:xfrm>
              <a:off x="533400" y="4980431"/>
              <a:ext cx="1187450" cy="1188720"/>
            </a:xfrm>
            <a:custGeom>
              <a:avLst/>
              <a:gdLst/>
              <a:ahLst/>
              <a:cxnLst/>
              <a:rect l="l" t="t" r="r" b="b"/>
              <a:pathLst>
                <a:path w="1187450" h="1188720">
                  <a:moveTo>
                    <a:pt x="593597" y="0"/>
                  </a:moveTo>
                  <a:lnTo>
                    <a:pt x="544913" y="1970"/>
                  </a:lnTo>
                  <a:lnTo>
                    <a:pt x="497312" y="7778"/>
                  </a:lnTo>
                  <a:lnTo>
                    <a:pt x="450948" y="17271"/>
                  </a:lnTo>
                  <a:lnTo>
                    <a:pt x="405974" y="30297"/>
                  </a:lnTo>
                  <a:lnTo>
                    <a:pt x="362541" y="46702"/>
                  </a:lnTo>
                  <a:lnTo>
                    <a:pt x="320804" y="66334"/>
                  </a:lnTo>
                  <a:lnTo>
                    <a:pt x="280914" y="89039"/>
                  </a:lnTo>
                  <a:lnTo>
                    <a:pt x="243025" y="114665"/>
                  </a:lnTo>
                  <a:lnTo>
                    <a:pt x="207289" y="143060"/>
                  </a:lnTo>
                  <a:lnTo>
                    <a:pt x="173859" y="174069"/>
                  </a:lnTo>
                  <a:lnTo>
                    <a:pt x="142888" y="207540"/>
                  </a:lnTo>
                  <a:lnTo>
                    <a:pt x="114529" y="243321"/>
                  </a:lnTo>
                  <a:lnTo>
                    <a:pt x="88933" y="281259"/>
                  </a:lnTo>
                  <a:lnTo>
                    <a:pt x="66255" y="321200"/>
                  </a:lnTo>
                  <a:lnTo>
                    <a:pt x="46647" y="362991"/>
                  </a:lnTo>
                  <a:lnTo>
                    <a:pt x="30261" y="406481"/>
                  </a:lnTo>
                  <a:lnTo>
                    <a:pt x="17251" y="451515"/>
                  </a:lnTo>
                  <a:lnTo>
                    <a:pt x="7769" y="497942"/>
                  </a:lnTo>
                  <a:lnTo>
                    <a:pt x="1967" y="545607"/>
                  </a:lnTo>
                  <a:lnTo>
                    <a:pt x="0" y="594360"/>
                  </a:lnTo>
                  <a:lnTo>
                    <a:pt x="1967" y="643106"/>
                  </a:lnTo>
                  <a:lnTo>
                    <a:pt x="7769" y="690768"/>
                  </a:lnTo>
                  <a:lnTo>
                    <a:pt x="17251" y="737191"/>
                  </a:lnTo>
                  <a:lnTo>
                    <a:pt x="30261" y="782224"/>
                  </a:lnTo>
                  <a:lnTo>
                    <a:pt x="46647" y="825712"/>
                  </a:lnTo>
                  <a:lnTo>
                    <a:pt x="66255" y="867503"/>
                  </a:lnTo>
                  <a:lnTo>
                    <a:pt x="88933" y="907443"/>
                  </a:lnTo>
                  <a:lnTo>
                    <a:pt x="114529" y="945381"/>
                  </a:lnTo>
                  <a:lnTo>
                    <a:pt x="142888" y="981163"/>
                  </a:lnTo>
                  <a:lnTo>
                    <a:pt x="173859" y="1014636"/>
                  </a:lnTo>
                  <a:lnTo>
                    <a:pt x="207289" y="1045647"/>
                  </a:lnTo>
                  <a:lnTo>
                    <a:pt x="243025" y="1074043"/>
                  </a:lnTo>
                  <a:lnTo>
                    <a:pt x="280914" y="1099671"/>
                  </a:lnTo>
                  <a:lnTo>
                    <a:pt x="320804" y="1122378"/>
                  </a:lnTo>
                  <a:lnTo>
                    <a:pt x="362541" y="1142012"/>
                  </a:lnTo>
                  <a:lnTo>
                    <a:pt x="405974" y="1158419"/>
                  </a:lnTo>
                  <a:lnTo>
                    <a:pt x="450948" y="1171446"/>
                  </a:lnTo>
                  <a:lnTo>
                    <a:pt x="497312" y="1180940"/>
                  </a:lnTo>
                  <a:lnTo>
                    <a:pt x="544913" y="1186749"/>
                  </a:lnTo>
                  <a:lnTo>
                    <a:pt x="593597" y="1188720"/>
                  </a:lnTo>
                  <a:lnTo>
                    <a:pt x="642275" y="1186749"/>
                  </a:lnTo>
                  <a:lnTo>
                    <a:pt x="689870" y="1180940"/>
                  </a:lnTo>
                  <a:lnTo>
                    <a:pt x="736230" y="1171446"/>
                  </a:lnTo>
                  <a:lnTo>
                    <a:pt x="781202" y="1158419"/>
                  </a:lnTo>
                  <a:lnTo>
                    <a:pt x="824632" y="1142012"/>
                  </a:lnTo>
                  <a:lnTo>
                    <a:pt x="866369" y="1122378"/>
                  </a:lnTo>
                  <a:lnTo>
                    <a:pt x="906258" y="1099671"/>
                  </a:lnTo>
                  <a:lnTo>
                    <a:pt x="944148" y="1074043"/>
                  </a:lnTo>
                  <a:lnTo>
                    <a:pt x="979885" y="1045647"/>
                  </a:lnTo>
                  <a:lnTo>
                    <a:pt x="1013317" y="1014636"/>
                  </a:lnTo>
                  <a:lnTo>
                    <a:pt x="1044290" y="981163"/>
                  </a:lnTo>
                  <a:lnTo>
                    <a:pt x="1072652" y="945381"/>
                  </a:lnTo>
                  <a:lnTo>
                    <a:pt x="1098249" y="907443"/>
                  </a:lnTo>
                  <a:lnTo>
                    <a:pt x="1120930" y="867503"/>
                  </a:lnTo>
                  <a:lnTo>
                    <a:pt x="1140541" y="825712"/>
                  </a:lnTo>
                  <a:lnTo>
                    <a:pt x="1156929" y="782224"/>
                  </a:lnTo>
                  <a:lnTo>
                    <a:pt x="1169941" y="737191"/>
                  </a:lnTo>
                  <a:lnTo>
                    <a:pt x="1179425" y="690768"/>
                  </a:lnTo>
                  <a:lnTo>
                    <a:pt x="1185227" y="643106"/>
                  </a:lnTo>
                  <a:lnTo>
                    <a:pt x="1187195" y="594360"/>
                  </a:lnTo>
                  <a:lnTo>
                    <a:pt x="1185227" y="545607"/>
                  </a:lnTo>
                  <a:lnTo>
                    <a:pt x="1179425" y="497942"/>
                  </a:lnTo>
                  <a:lnTo>
                    <a:pt x="1169941" y="451515"/>
                  </a:lnTo>
                  <a:lnTo>
                    <a:pt x="1156929" y="406481"/>
                  </a:lnTo>
                  <a:lnTo>
                    <a:pt x="1140541" y="362991"/>
                  </a:lnTo>
                  <a:lnTo>
                    <a:pt x="1120930" y="321200"/>
                  </a:lnTo>
                  <a:lnTo>
                    <a:pt x="1098249" y="281259"/>
                  </a:lnTo>
                  <a:lnTo>
                    <a:pt x="1072652" y="243321"/>
                  </a:lnTo>
                  <a:lnTo>
                    <a:pt x="1044290" y="207540"/>
                  </a:lnTo>
                  <a:lnTo>
                    <a:pt x="1013317" y="174069"/>
                  </a:lnTo>
                  <a:lnTo>
                    <a:pt x="979885" y="143060"/>
                  </a:lnTo>
                  <a:lnTo>
                    <a:pt x="944148" y="114665"/>
                  </a:lnTo>
                  <a:lnTo>
                    <a:pt x="906258" y="89039"/>
                  </a:lnTo>
                  <a:lnTo>
                    <a:pt x="866369" y="66334"/>
                  </a:lnTo>
                  <a:lnTo>
                    <a:pt x="824632" y="46702"/>
                  </a:lnTo>
                  <a:lnTo>
                    <a:pt x="781202" y="30297"/>
                  </a:lnTo>
                  <a:lnTo>
                    <a:pt x="736230" y="17271"/>
                  </a:lnTo>
                  <a:lnTo>
                    <a:pt x="689870" y="7778"/>
                  </a:lnTo>
                  <a:lnTo>
                    <a:pt x="642275" y="1970"/>
                  </a:lnTo>
                  <a:lnTo>
                    <a:pt x="593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3400" y="4980431"/>
              <a:ext cx="1187450" cy="1188720"/>
            </a:xfrm>
            <a:custGeom>
              <a:avLst/>
              <a:gdLst/>
              <a:ahLst/>
              <a:cxnLst/>
              <a:rect l="l" t="t" r="r" b="b"/>
              <a:pathLst>
                <a:path w="1187450" h="1188720">
                  <a:moveTo>
                    <a:pt x="0" y="594360"/>
                  </a:moveTo>
                  <a:lnTo>
                    <a:pt x="1967" y="545607"/>
                  </a:lnTo>
                  <a:lnTo>
                    <a:pt x="7769" y="497942"/>
                  </a:lnTo>
                  <a:lnTo>
                    <a:pt x="17251" y="451515"/>
                  </a:lnTo>
                  <a:lnTo>
                    <a:pt x="30261" y="406481"/>
                  </a:lnTo>
                  <a:lnTo>
                    <a:pt x="46647" y="362991"/>
                  </a:lnTo>
                  <a:lnTo>
                    <a:pt x="66255" y="321200"/>
                  </a:lnTo>
                  <a:lnTo>
                    <a:pt x="88933" y="281259"/>
                  </a:lnTo>
                  <a:lnTo>
                    <a:pt x="114529" y="243321"/>
                  </a:lnTo>
                  <a:lnTo>
                    <a:pt x="142888" y="207540"/>
                  </a:lnTo>
                  <a:lnTo>
                    <a:pt x="173859" y="174069"/>
                  </a:lnTo>
                  <a:lnTo>
                    <a:pt x="207289" y="143060"/>
                  </a:lnTo>
                  <a:lnTo>
                    <a:pt x="243025" y="114665"/>
                  </a:lnTo>
                  <a:lnTo>
                    <a:pt x="280914" y="89039"/>
                  </a:lnTo>
                  <a:lnTo>
                    <a:pt x="320804" y="66334"/>
                  </a:lnTo>
                  <a:lnTo>
                    <a:pt x="362541" y="46702"/>
                  </a:lnTo>
                  <a:lnTo>
                    <a:pt x="405974" y="30297"/>
                  </a:lnTo>
                  <a:lnTo>
                    <a:pt x="450948" y="17271"/>
                  </a:lnTo>
                  <a:lnTo>
                    <a:pt x="497312" y="7778"/>
                  </a:lnTo>
                  <a:lnTo>
                    <a:pt x="544913" y="1970"/>
                  </a:lnTo>
                  <a:lnTo>
                    <a:pt x="593597" y="0"/>
                  </a:lnTo>
                  <a:lnTo>
                    <a:pt x="642275" y="1970"/>
                  </a:lnTo>
                  <a:lnTo>
                    <a:pt x="689870" y="7778"/>
                  </a:lnTo>
                  <a:lnTo>
                    <a:pt x="736230" y="17271"/>
                  </a:lnTo>
                  <a:lnTo>
                    <a:pt x="781202" y="30297"/>
                  </a:lnTo>
                  <a:lnTo>
                    <a:pt x="824632" y="46702"/>
                  </a:lnTo>
                  <a:lnTo>
                    <a:pt x="866369" y="66334"/>
                  </a:lnTo>
                  <a:lnTo>
                    <a:pt x="906258" y="89039"/>
                  </a:lnTo>
                  <a:lnTo>
                    <a:pt x="944148" y="114665"/>
                  </a:lnTo>
                  <a:lnTo>
                    <a:pt x="979885" y="143060"/>
                  </a:lnTo>
                  <a:lnTo>
                    <a:pt x="1013317" y="174069"/>
                  </a:lnTo>
                  <a:lnTo>
                    <a:pt x="1044290" y="207540"/>
                  </a:lnTo>
                  <a:lnTo>
                    <a:pt x="1072652" y="243321"/>
                  </a:lnTo>
                  <a:lnTo>
                    <a:pt x="1098249" y="281259"/>
                  </a:lnTo>
                  <a:lnTo>
                    <a:pt x="1120930" y="321200"/>
                  </a:lnTo>
                  <a:lnTo>
                    <a:pt x="1140541" y="362991"/>
                  </a:lnTo>
                  <a:lnTo>
                    <a:pt x="1156929" y="406481"/>
                  </a:lnTo>
                  <a:lnTo>
                    <a:pt x="1169941" y="451515"/>
                  </a:lnTo>
                  <a:lnTo>
                    <a:pt x="1179425" y="497942"/>
                  </a:lnTo>
                  <a:lnTo>
                    <a:pt x="1185227" y="545607"/>
                  </a:lnTo>
                  <a:lnTo>
                    <a:pt x="1187195" y="594360"/>
                  </a:lnTo>
                  <a:lnTo>
                    <a:pt x="1185227" y="643106"/>
                  </a:lnTo>
                  <a:lnTo>
                    <a:pt x="1179425" y="690768"/>
                  </a:lnTo>
                  <a:lnTo>
                    <a:pt x="1169941" y="737191"/>
                  </a:lnTo>
                  <a:lnTo>
                    <a:pt x="1156929" y="782224"/>
                  </a:lnTo>
                  <a:lnTo>
                    <a:pt x="1140541" y="825712"/>
                  </a:lnTo>
                  <a:lnTo>
                    <a:pt x="1120930" y="867503"/>
                  </a:lnTo>
                  <a:lnTo>
                    <a:pt x="1098249" y="907443"/>
                  </a:lnTo>
                  <a:lnTo>
                    <a:pt x="1072652" y="945381"/>
                  </a:lnTo>
                  <a:lnTo>
                    <a:pt x="1044290" y="981163"/>
                  </a:lnTo>
                  <a:lnTo>
                    <a:pt x="1013317" y="1014636"/>
                  </a:lnTo>
                  <a:lnTo>
                    <a:pt x="979885" y="1045647"/>
                  </a:lnTo>
                  <a:lnTo>
                    <a:pt x="944148" y="1074043"/>
                  </a:lnTo>
                  <a:lnTo>
                    <a:pt x="906258" y="1099671"/>
                  </a:lnTo>
                  <a:lnTo>
                    <a:pt x="866369" y="1122378"/>
                  </a:lnTo>
                  <a:lnTo>
                    <a:pt x="824632" y="1142012"/>
                  </a:lnTo>
                  <a:lnTo>
                    <a:pt x="781202" y="1158419"/>
                  </a:lnTo>
                  <a:lnTo>
                    <a:pt x="736230" y="1171446"/>
                  </a:lnTo>
                  <a:lnTo>
                    <a:pt x="689870" y="1180940"/>
                  </a:lnTo>
                  <a:lnTo>
                    <a:pt x="642275" y="1186749"/>
                  </a:lnTo>
                  <a:lnTo>
                    <a:pt x="593597" y="1188720"/>
                  </a:lnTo>
                  <a:lnTo>
                    <a:pt x="544913" y="1186749"/>
                  </a:lnTo>
                  <a:lnTo>
                    <a:pt x="497312" y="1180940"/>
                  </a:lnTo>
                  <a:lnTo>
                    <a:pt x="450948" y="1171446"/>
                  </a:lnTo>
                  <a:lnTo>
                    <a:pt x="405974" y="1158419"/>
                  </a:lnTo>
                  <a:lnTo>
                    <a:pt x="362541" y="1142012"/>
                  </a:lnTo>
                  <a:lnTo>
                    <a:pt x="320804" y="1122378"/>
                  </a:lnTo>
                  <a:lnTo>
                    <a:pt x="280914" y="1099671"/>
                  </a:lnTo>
                  <a:lnTo>
                    <a:pt x="243025" y="1074043"/>
                  </a:lnTo>
                  <a:lnTo>
                    <a:pt x="207289" y="1045647"/>
                  </a:lnTo>
                  <a:lnTo>
                    <a:pt x="173859" y="1014636"/>
                  </a:lnTo>
                  <a:lnTo>
                    <a:pt x="142888" y="981163"/>
                  </a:lnTo>
                  <a:lnTo>
                    <a:pt x="114529" y="945381"/>
                  </a:lnTo>
                  <a:lnTo>
                    <a:pt x="88933" y="907443"/>
                  </a:lnTo>
                  <a:lnTo>
                    <a:pt x="66255" y="867503"/>
                  </a:lnTo>
                  <a:lnTo>
                    <a:pt x="46647" y="825712"/>
                  </a:lnTo>
                  <a:lnTo>
                    <a:pt x="30261" y="782224"/>
                  </a:lnTo>
                  <a:lnTo>
                    <a:pt x="17251" y="737191"/>
                  </a:lnTo>
                  <a:lnTo>
                    <a:pt x="7769" y="690768"/>
                  </a:lnTo>
                  <a:lnTo>
                    <a:pt x="1967" y="643106"/>
                  </a:lnTo>
                  <a:lnTo>
                    <a:pt x="0" y="594360"/>
                  </a:lnTo>
                  <a:close/>
                </a:path>
              </a:pathLst>
            </a:custGeom>
            <a:ln w="15239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2451" y="1083551"/>
              <a:ext cx="5531358" cy="4351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9055" y="664337"/>
              <a:ext cx="5520182" cy="53124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4260" y="1489710"/>
            <a:ext cx="7397750" cy="1946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4945" marR="5080" indent="-182880">
              <a:lnSpc>
                <a:spcPct val="98800"/>
              </a:lnSpc>
              <a:spcBef>
                <a:spcPts val="165"/>
              </a:spcBef>
            </a:pPr>
            <a:r>
              <a:rPr sz="3100" b="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для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І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 групи</a:t>
            </a:r>
            <a:r>
              <a:rPr b="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404040"/>
                </a:solidFill>
                <a:latin typeface="Trebuchet MS"/>
                <a:cs typeface="Trebuchet MS"/>
              </a:rPr>
              <a:t>(адміністративно-управлінські</a:t>
            </a:r>
            <a:r>
              <a:rPr b="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та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404040"/>
                </a:solidFill>
                <a:latin typeface="Trebuchet MS"/>
                <a:cs typeface="Trebuchet MS"/>
              </a:rPr>
              <a:t>господарчо-технічні</a:t>
            </a:r>
            <a:r>
              <a:rPr b="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СП)</a:t>
            </a:r>
            <a:r>
              <a:rPr b="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—</a:t>
            </a:r>
            <a:r>
              <a:rPr b="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власна</a:t>
            </a:r>
            <a:r>
              <a:rPr b="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</a:t>
            </a:r>
            <a:r>
              <a:rPr b="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СП, </a:t>
            </a:r>
            <a:r>
              <a:rPr b="0" spc="-7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внутрішньої адміністративно-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404040"/>
                </a:solidFill>
                <a:latin typeface="Trebuchet MS"/>
                <a:cs typeface="Trebuchet MS"/>
              </a:rPr>
              <a:t>управлінської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послуги,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внутрішньої </a:t>
            </a:r>
            <a:r>
              <a:rPr b="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404040"/>
                </a:solidFill>
                <a:latin typeface="Trebuchet MS"/>
                <a:cs typeface="Trebuchet MS"/>
              </a:rPr>
              <a:t>господарсько-технічної</a:t>
            </a:r>
            <a:r>
              <a:rPr b="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b="0" spc="-5" dirty="0">
                <a:solidFill>
                  <a:srgbClr val="404040"/>
                </a:solidFill>
                <a:latin typeface="Trebuchet MS"/>
                <a:cs typeface="Trebuchet MS"/>
              </a:rPr>
              <a:t>послуги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260" y="3907282"/>
            <a:ext cx="7317740" cy="1946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4945" marR="5080" indent="-182880">
              <a:lnSpc>
                <a:spcPct val="98800"/>
              </a:lnSpc>
              <a:spcBef>
                <a:spcPts val="165"/>
              </a:spcBef>
            </a:pPr>
            <a:r>
              <a:rPr sz="310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для ІІ і ІІІ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групи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(допоміжні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і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основні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СП) —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власна </a:t>
            </a:r>
            <a:r>
              <a:rPr sz="2400" spc="-7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СП,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СП з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урахуванням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наданих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йому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послуг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іншими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СП,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мед.послуг,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амбулаторно-поліклінічного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та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стаціонарного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лікування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15468" y="482219"/>
            <a:ext cx="8513445" cy="2997200"/>
            <a:chOff x="315468" y="482219"/>
            <a:chExt cx="8513445" cy="2997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7192" y="768083"/>
              <a:ext cx="6858761" cy="2979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2018" y="482219"/>
              <a:ext cx="6851141" cy="3742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2831" y="1255763"/>
              <a:ext cx="7453122" cy="3116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7276" y="956818"/>
              <a:ext cx="7445883" cy="3873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3088" y="1818132"/>
              <a:ext cx="8498205" cy="1653539"/>
            </a:xfrm>
            <a:custGeom>
              <a:avLst/>
              <a:gdLst/>
              <a:ahLst/>
              <a:cxnLst/>
              <a:rect l="l" t="t" r="r" b="b"/>
              <a:pathLst>
                <a:path w="8498205" h="1653539">
                  <a:moveTo>
                    <a:pt x="8497824" y="0"/>
                  </a:moveTo>
                  <a:lnTo>
                    <a:pt x="0" y="0"/>
                  </a:lnTo>
                  <a:lnTo>
                    <a:pt x="0" y="1653539"/>
                  </a:lnTo>
                  <a:lnTo>
                    <a:pt x="8497824" y="1653539"/>
                  </a:lnTo>
                  <a:lnTo>
                    <a:pt x="84978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3088" y="1818132"/>
              <a:ext cx="8498205" cy="1653539"/>
            </a:xfrm>
            <a:custGeom>
              <a:avLst/>
              <a:gdLst/>
              <a:ahLst/>
              <a:cxnLst/>
              <a:rect l="l" t="t" r="r" b="b"/>
              <a:pathLst>
                <a:path w="8498205" h="1653539">
                  <a:moveTo>
                    <a:pt x="0" y="1653539"/>
                  </a:moveTo>
                  <a:lnTo>
                    <a:pt x="8497824" y="1653539"/>
                  </a:lnTo>
                  <a:lnTo>
                    <a:pt x="8497824" y="0"/>
                  </a:lnTo>
                  <a:lnTo>
                    <a:pt x="0" y="0"/>
                  </a:lnTo>
                  <a:lnTo>
                    <a:pt x="0" y="1653539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8284" y="1597152"/>
              <a:ext cx="5948680" cy="441959"/>
            </a:xfrm>
            <a:custGeom>
              <a:avLst/>
              <a:gdLst/>
              <a:ahLst/>
              <a:cxnLst/>
              <a:rect l="l" t="t" r="r" b="b"/>
              <a:pathLst>
                <a:path w="5948680" h="441960">
                  <a:moveTo>
                    <a:pt x="5874512" y="0"/>
                  </a:moveTo>
                  <a:lnTo>
                    <a:pt x="73659" y="0"/>
                  </a:lnTo>
                  <a:lnTo>
                    <a:pt x="44989" y="5794"/>
                  </a:lnTo>
                  <a:lnTo>
                    <a:pt x="21575" y="21589"/>
                  </a:lnTo>
                  <a:lnTo>
                    <a:pt x="5789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89" y="396954"/>
                  </a:lnTo>
                  <a:lnTo>
                    <a:pt x="21575" y="420369"/>
                  </a:lnTo>
                  <a:lnTo>
                    <a:pt x="44989" y="436165"/>
                  </a:lnTo>
                  <a:lnTo>
                    <a:pt x="73659" y="441960"/>
                  </a:lnTo>
                  <a:lnTo>
                    <a:pt x="5874512" y="441960"/>
                  </a:lnTo>
                  <a:lnTo>
                    <a:pt x="5903166" y="436165"/>
                  </a:lnTo>
                  <a:lnTo>
                    <a:pt x="5926582" y="420370"/>
                  </a:lnTo>
                  <a:lnTo>
                    <a:pt x="5942377" y="396954"/>
                  </a:lnTo>
                  <a:lnTo>
                    <a:pt x="5948171" y="368300"/>
                  </a:lnTo>
                  <a:lnTo>
                    <a:pt x="5948171" y="73660"/>
                  </a:lnTo>
                  <a:lnTo>
                    <a:pt x="5942377" y="45005"/>
                  </a:lnTo>
                  <a:lnTo>
                    <a:pt x="5926581" y="21590"/>
                  </a:lnTo>
                  <a:lnTo>
                    <a:pt x="5903166" y="5794"/>
                  </a:lnTo>
                  <a:lnTo>
                    <a:pt x="587451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8284" y="1597152"/>
              <a:ext cx="5948680" cy="441959"/>
            </a:xfrm>
            <a:custGeom>
              <a:avLst/>
              <a:gdLst/>
              <a:ahLst/>
              <a:cxnLst/>
              <a:rect l="l" t="t" r="r" b="b"/>
              <a:pathLst>
                <a:path w="5948680" h="441960">
                  <a:moveTo>
                    <a:pt x="0" y="73660"/>
                  </a:moveTo>
                  <a:lnTo>
                    <a:pt x="5789" y="45005"/>
                  </a:lnTo>
                  <a:lnTo>
                    <a:pt x="21575" y="21589"/>
                  </a:lnTo>
                  <a:lnTo>
                    <a:pt x="44989" y="5794"/>
                  </a:lnTo>
                  <a:lnTo>
                    <a:pt x="73659" y="0"/>
                  </a:lnTo>
                  <a:lnTo>
                    <a:pt x="5874512" y="0"/>
                  </a:lnTo>
                  <a:lnTo>
                    <a:pt x="5903166" y="5794"/>
                  </a:lnTo>
                  <a:lnTo>
                    <a:pt x="5926581" y="21590"/>
                  </a:lnTo>
                  <a:lnTo>
                    <a:pt x="5942377" y="45005"/>
                  </a:lnTo>
                  <a:lnTo>
                    <a:pt x="5948171" y="73660"/>
                  </a:lnTo>
                  <a:lnTo>
                    <a:pt x="5948171" y="368300"/>
                  </a:lnTo>
                  <a:lnTo>
                    <a:pt x="5942377" y="396954"/>
                  </a:lnTo>
                  <a:lnTo>
                    <a:pt x="5926582" y="420370"/>
                  </a:lnTo>
                  <a:lnTo>
                    <a:pt x="5903166" y="436165"/>
                  </a:lnTo>
                  <a:lnTo>
                    <a:pt x="5874512" y="441960"/>
                  </a:lnTo>
                  <a:lnTo>
                    <a:pt x="73659" y="441960"/>
                  </a:lnTo>
                  <a:lnTo>
                    <a:pt x="44989" y="436165"/>
                  </a:lnTo>
                  <a:lnTo>
                    <a:pt x="21575" y="420369"/>
                  </a:lnTo>
                  <a:lnTo>
                    <a:pt x="5789" y="396954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70584" y="1672844"/>
            <a:ext cx="7155815" cy="166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Нормативний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метод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rebuchet MS"/>
              <a:cs typeface="Trebuchet MS"/>
            </a:endParaRPr>
          </a:p>
          <a:p>
            <a:pPr marL="127000" marR="5080" indent="-114300">
              <a:lnSpc>
                <a:spcPct val="87100"/>
              </a:lnSpc>
              <a:buChar char="•"/>
              <a:tabLst>
                <a:tab pos="127000" algn="l"/>
              </a:tabLst>
            </a:pPr>
            <a:r>
              <a:rPr sz="1500" spc="-5" dirty="0">
                <a:latin typeface="Trebuchet MS"/>
                <a:cs typeface="Trebuchet MS"/>
              </a:rPr>
              <a:t>застосовується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за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необхідності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провести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розрахунок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кошторису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ЛПЗ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за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наперед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заданими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відомими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нормативними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(плановими)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витратами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на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надання послуг,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трудові</a:t>
            </a:r>
            <a:r>
              <a:rPr sz="1500" spc="-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та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матеріальні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ресурси всієї інфраструктури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ЛПЗ.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Він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дає можливість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розрахувати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різні варіанти</a:t>
            </a:r>
            <a:r>
              <a:rPr sz="1500" spc="-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кошторису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ЛПЗ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залежно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від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введеного варіанта набору вхідних нормативних даних </a:t>
            </a:r>
            <a:r>
              <a:rPr sz="1500" dirty="0">
                <a:latin typeface="Trebuchet MS"/>
                <a:cs typeface="Trebuchet MS"/>
              </a:rPr>
              <a:t>і </a:t>
            </a:r>
            <a:r>
              <a:rPr sz="1500" spc="-5" dirty="0">
                <a:latin typeface="Trebuchet MS"/>
                <a:cs typeface="Trebuchet MS"/>
              </a:rPr>
              <a:t>використовується для </a:t>
            </a:r>
            <a:r>
              <a:rPr sz="1500" spc="-44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медико-економічного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моделювання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і </a:t>
            </a:r>
            <a:r>
              <a:rPr sz="1500" spc="-5" dirty="0">
                <a:latin typeface="Trebuchet MS"/>
                <a:cs typeface="Trebuchet MS"/>
              </a:rPr>
              <a:t>прогнозування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перспектив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розвитку</a:t>
            </a:r>
            <a:r>
              <a:rPr sz="1500" spc="-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ЛПЗ.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5468" y="3544823"/>
            <a:ext cx="8513445" cy="1064260"/>
            <a:chOff x="315468" y="3544823"/>
            <a:chExt cx="8513445" cy="1064260"/>
          </a:xfrm>
        </p:grpSpPr>
        <p:sp>
          <p:nvSpPr>
            <p:cNvPr id="14" name="object 14"/>
            <p:cNvSpPr/>
            <p:nvPr/>
          </p:nvSpPr>
          <p:spPr>
            <a:xfrm>
              <a:off x="323088" y="3774947"/>
              <a:ext cx="8498205" cy="826135"/>
            </a:xfrm>
            <a:custGeom>
              <a:avLst/>
              <a:gdLst/>
              <a:ahLst/>
              <a:cxnLst/>
              <a:rect l="l" t="t" r="r" b="b"/>
              <a:pathLst>
                <a:path w="8498205" h="826135">
                  <a:moveTo>
                    <a:pt x="8497824" y="0"/>
                  </a:moveTo>
                  <a:lnTo>
                    <a:pt x="0" y="0"/>
                  </a:lnTo>
                  <a:lnTo>
                    <a:pt x="0" y="826007"/>
                  </a:lnTo>
                  <a:lnTo>
                    <a:pt x="8497824" y="826007"/>
                  </a:lnTo>
                  <a:lnTo>
                    <a:pt x="84978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3088" y="3774947"/>
              <a:ext cx="8498205" cy="826135"/>
            </a:xfrm>
            <a:custGeom>
              <a:avLst/>
              <a:gdLst/>
              <a:ahLst/>
              <a:cxnLst/>
              <a:rect l="l" t="t" r="r" b="b"/>
              <a:pathLst>
                <a:path w="8498205" h="826135">
                  <a:moveTo>
                    <a:pt x="0" y="826007"/>
                  </a:moveTo>
                  <a:lnTo>
                    <a:pt x="8497824" y="826007"/>
                  </a:lnTo>
                  <a:lnTo>
                    <a:pt x="8497824" y="0"/>
                  </a:lnTo>
                  <a:lnTo>
                    <a:pt x="0" y="0"/>
                  </a:lnTo>
                  <a:lnTo>
                    <a:pt x="0" y="826007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8284" y="3552443"/>
              <a:ext cx="5948680" cy="443865"/>
            </a:xfrm>
            <a:custGeom>
              <a:avLst/>
              <a:gdLst/>
              <a:ahLst/>
              <a:cxnLst/>
              <a:rect l="l" t="t" r="r" b="b"/>
              <a:pathLst>
                <a:path w="5948680" h="443864">
                  <a:moveTo>
                    <a:pt x="5874258" y="0"/>
                  </a:moveTo>
                  <a:lnTo>
                    <a:pt x="73913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3"/>
                  </a:lnTo>
                  <a:lnTo>
                    <a:pt x="0" y="369569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3" y="443483"/>
                  </a:lnTo>
                  <a:lnTo>
                    <a:pt x="5874258" y="443483"/>
                  </a:lnTo>
                  <a:lnTo>
                    <a:pt x="5903005" y="437667"/>
                  </a:lnTo>
                  <a:lnTo>
                    <a:pt x="5926502" y="421814"/>
                  </a:lnTo>
                  <a:lnTo>
                    <a:pt x="5942355" y="398317"/>
                  </a:lnTo>
                  <a:lnTo>
                    <a:pt x="5948171" y="369569"/>
                  </a:lnTo>
                  <a:lnTo>
                    <a:pt x="5948171" y="73913"/>
                  </a:lnTo>
                  <a:lnTo>
                    <a:pt x="5942355" y="45166"/>
                  </a:lnTo>
                  <a:lnTo>
                    <a:pt x="5926502" y="21669"/>
                  </a:lnTo>
                  <a:lnTo>
                    <a:pt x="5903005" y="5816"/>
                  </a:lnTo>
                  <a:lnTo>
                    <a:pt x="587425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8284" y="3552443"/>
              <a:ext cx="5948680" cy="443865"/>
            </a:xfrm>
            <a:custGeom>
              <a:avLst/>
              <a:gdLst/>
              <a:ahLst/>
              <a:cxnLst/>
              <a:rect l="l" t="t" r="r" b="b"/>
              <a:pathLst>
                <a:path w="5948680" h="443864">
                  <a:moveTo>
                    <a:pt x="0" y="73913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3" y="0"/>
                  </a:lnTo>
                  <a:lnTo>
                    <a:pt x="5874258" y="0"/>
                  </a:lnTo>
                  <a:lnTo>
                    <a:pt x="5903005" y="5816"/>
                  </a:lnTo>
                  <a:lnTo>
                    <a:pt x="5926502" y="21669"/>
                  </a:lnTo>
                  <a:lnTo>
                    <a:pt x="5942355" y="45166"/>
                  </a:lnTo>
                  <a:lnTo>
                    <a:pt x="5948171" y="73913"/>
                  </a:lnTo>
                  <a:lnTo>
                    <a:pt x="5948171" y="369569"/>
                  </a:lnTo>
                  <a:lnTo>
                    <a:pt x="5942355" y="398317"/>
                  </a:lnTo>
                  <a:lnTo>
                    <a:pt x="5926502" y="421814"/>
                  </a:lnTo>
                  <a:lnTo>
                    <a:pt x="5903005" y="437667"/>
                  </a:lnTo>
                  <a:lnTo>
                    <a:pt x="5874258" y="443483"/>
                  </a:lnTo>
                  <a:lnTo>
                    <a:pt x="73913" y="443483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69"/>
                  </a:lnTo>
                  <a:lnTo>
                    <a:pt x="0" y="7391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70584" y="3629405"/>
            <a:ext cx="6180455" cy="866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Витратний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метод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450">
              <a:latin typeface="Trebuchet MS"/>
              <a:cs typeface="Trebuchet MS"/>
            </a:endParaRPr>
          </a:p>
          <a:p>
            <a:pPr marL="127000" marR="5080" indent="-114300">
              <a:lnSpc>
                <a:spcPts val="1570"/>
              </a:lnSpc>
              <a:spcBef>
                <a:spcPts val="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Trebuchet MS"/>
                <a:cs typeface="Trebuchet MS"/>
              </a:rPr>
              <a:t>передбачає розрахунок собівартості </a:t>
            </a:r>
            <a:r>
              <a:rPr sz="1500" dirty="0">
                <a:latin typeface="Trebuchet MS"/>
                <a:cs typeface="Trebuchet MS"/>
              </a:rPr>
              <a:t>СП і </a:t>
            </a:r>
            <a:r>
              <a:rPr sz="1500" spc="-5" dirty="0">
                <a:latin typeface="Trebuchet MS"/>
                <a:cs typeface="Trebuchet MS"/>
              </a:rPr>
              <a:t>собівартості всіх послуг за </a:t>
            </a:r>
            <a:r>
              <a:rPr sz="1500" spc="-44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фактичними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витратами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за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певний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звітний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період.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5468" y="4674108"/>
            <a:ext cx="8513445" cy="1891664"/>
            <a:chOff x="315468" y="4674108"/>
            <a:chExt cx="8513445" cy="1891664"/>
          </a:xfrm>
        </p:grpSpPr>
        <p:sp>
          <p:nvSpPr>
            <p:cNvPr id="20" name="object 20"/>
            <p:cNvSpPr/>
            <p:nvPr/>
          </p:nvSpPr>
          <p:spPr>
            <a:xfrm>
              <a:off x="323088" y="4904232"/>
              <a:ext cx="8498205" cy="1653539"/>
            </a:xfrm>
            <a:custGeom>
              <a:avLst/>
              <a:gdLst/>
              <a:ahLst/>
              <a:cxnLst/>
              <a:rect l="l" t="t" r="r" b="b"/>
              <a:pathLst>
                <a:path w="8498205" h="1653540">
                  <a:moveTo>
                    <a:pt x="8497824" y="0"/>
                  </a:moveTo>
                  <a:lnTo>
                    <a:pt x="0" y="0"/>
                  </a:lnTo>
                  <a:lnTo>
                    <a:pt x="0" y="1653539"/>
                  </a:lnTo>
                  <a:lnTo>
                    <a:pt x="8497824" y="1653539"/>
                  </a:lnTo>
                  <a:lnTo>
                    <a:pt x="84978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3088" y="4904232"/>
              <a:ext cx="8498205" cy="1653539"/>
            </a:xfrm>
            <a:custGeom>
              <a:avLst/>
              <a:gdLst/>
              <a:ahLst/>
              <a:cxnLst/>
              <a:rect l="l" t="t" r="r" b="b"/>
              <a:pathLst>
                <a:path w="8498205" h="1653540">
                  <a:moveTo>
                    <a:pt x="0" y="1653539"/>
                  </a:moveTo>
                  <a:lnTo>
                    <a:pt x="8497824" y="1653539"/>
                  </a:lnTo>
                  <a:lnTo>
                    <a:pt x="8497824" y="0"/>
                  </a:lnTo>
                  <a:lnTo>
                    <a:pt x="0" y="0"/>
                  </a:lnTo>
                  <a:lnTo>
                    <a:pt x="0" y="1653539"/>
                  </a:lnTo>
                  <a:close/>
                </a:path>
              </a:pathLst>
            </a:custGeom>
            <a:ln w="15240">
              <a:solidFill>
                <a:srgbClr val="4E6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8284" y="4681728"/>
              <a:ext cx="5948680" cy="443865"/>
            </a:xfrm>
            <a:custGeom>
              <a:avLst/>
              <a:gdLst/>
              <a:ahLst/>
              <a:cxnLst/>
              <a:rect l="l" t="t" r="r" b="b"/>
              <a:pathLst>
                <a:path w="5948680" h="443864">
                  <a:moveTo>
                    <a:pt x="5874258" y="0"/>
                  </a:moveTo>
                  <a:lnTo>
                    <a:pt x="73913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4"/>
                  </a:lnTo>
                  <a:lnTo>
                    <a:pt x="0" y="369570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3" y="443484"/>
                  </a:lnTo>
                  <a:lnTo>
                    <a:pt x="5874258" y="443484"/>
                  </a:lnTo>
                  <a:lnTo>
                    <a:pt x="5903005" y="437667"/>
                  </a:lnTo>
                  <a:lnTo>
                    <a:pt x="5926502" y="421814"/>
                  </a:lnTo>
                  <a:lnTo>
                    <a:pt x="5942355" y="398317"/>
                  </a:lnTo>
                  <a:lnTo>
                    <a:pt x="5948171" y="369570"/>
                  </a:lnTo>
                  <a:lnTo>
                    <a:pt x="5948171" y="73914"/>
                  </a:lnTo>
                  <a:lnTo>
                    <a:pt x="5942355" y="45166"/>
                  </a:lnTo>
                  <a:lnTo>
                    <a:pt x="5926502" y="21669"/>
                  </a:lnTo>
                  <a:lnTo>
                    <a:pt x="5903005" y="5816"/>
                  </a:lnTo>
                  <a:lnTo>
                    <a:pt x="5874258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8284" y="4681728"/>
              <a:ext cx="5948680" cy="443865"/>
            </a:xfrm>
            <a:custGeom>
              <a:avLst/>
              <a:gdLst/>
              <a:ahLst/>
              <a:cxnLst/>
              <a:rect l="l" t="t" r="r" b="b"/>
              <a:pathLst>
                <a:path w="5948680" h="443864">
                  <a:moveTo>
                    <a:pt x="0" y="73914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3" y="0"/>
                  </a:lnTo>
                  <a:lnTo>
                    <a:pt x="5874258" y="0"/>
                  </a:lnTo>
                  <a:lnTo>
                    <a:pt x="5903005" y="5816"/>
                  </a:lnTo>
                  <a:lnTo>
                    <a:pt x="5926502" y="21669"/>
                  </a:lnTo>
                  <a:lnTo>
                    <a:pt x="5942355" y="45166"/>
                  </a:lnTo>
                  <a:lnTo>
                    <a:pt x="5948171" y="73914"/>
                  </a:lnTo>
                  <a:lnTo>
                    <a:pt x="5948171" y="369570"/>
                  </a:lnTo>
                  <a:lnTo>
                    <a:pt x="5942355" y="398317"/>
                  </a:lnTo>
                  <a:lnTo>
                    <a:pt x="5926502" y="421814"/>
                  </a:lnTo>
                  <a:lnTo>
                    <a:pt x="5903005" y="437667"/>
                  </a:lnTo>
                  <a:lnTo>
                    <a:pt x="5874258" y="443484"/>
                  </a:lnTo>
                  <a:lnTo>
                    <a:pt x="73913" y="443484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70"/>
                  </a:lnTo>
                  <a:lnTo>
                    <a:pt x="0" y="7391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70584" y="4758944"/>
            <a:ext cx="7047230" cy="166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Нормативно-витратний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rebuchet MS"/>
                <a:cs typeface="Trebuchet MS"/>
              </a:rPr>
              <a:t>метод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rebuchet MS"/>
              <a:cs typeface="Trebuchet MS"/>
            </a:endParaRPr>
          </a:p>
          <a:p>
            <a:pPr marL="127000" marR="5080" indent="-114300">
              <a:lnSpc>
                <a:spcPct val="87100"/>
              </a:lnSpc>
              <a:buChar char="•"/>
              <a:tabLst>
                <a:tab pos="127000" algn="l"/>
              </a:tabLst>
            </a:pPr>
            <a:r>
              <a:rPr sz="1500" spc="-5" dirty="0">
                <a:latin typeface="Trebuchet MS"/>
                <a:cs typeface="Trebuchet MS"/>
              </a:rPr>
              <a:t>полягає </a:t>
            </a:r>
            <a:r>
              <a:rPr sz="1500" dirty="0">
                <a:latin typeface="Trebuchet MS"/>
                <a:cs typeface="Trebuchet MS"/>
              </a:rPr>
              <a:t>в </a:t>
            </a:r>
            <a:r>
              <a:rPr sz="1500" spc="-5" dirty="0">
                <a:latin typeface="Trebuchet MS"/>
                <a:cs typeface="Trebuchet MS"/>
              </a:rPr>
              <a:t>застосуванні комбінованого підходу </a:t>
            </a:r>
            <a:r>
              <a:rPr sz="1500" dirty="0">
                <a:latin typeface="Trebuchet MS"/>
                <a:cs typeface="Trebuchet MS"/>
              </a:rPr>
              <a:t>під </a:t>
            </a:r>
            <a:r>
              <a:rPr sz="1500" spc="-5" dirty="0">
                <a:latin typeface="Trebuchet MS"/>
                <a:cs typeface="Trebuchet MS"/>
              </a:rPr>
              <a:t>час розрахунку собівартісті </a:t>
            </a:r>
            <a:r>
              <a:rPr sz="1500" spc="-44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СП, коли </a:t>
            </a:r>
            <a:r>
              <a:rPr sz="1500" dirty="0">
                <a:latin typeface="Trebuchet MS"/>
                <a:cs typeface="Trebuchet MS"/>
              </a:rPr>
              <a:t>частина </a:t>
            </a:r>
            <a:r>
              <a:rPr sz="1500" spc="-5" dirty="0">
                <a:latin typeface="Trebuchet MS"/>
                <a:cs typeface="Trebuchet MS"/>
              </a:rPr>
              <a:t>витрат обчислюється на основі витратного методу </a:t>
            </a:r>
            <a:r>
              <a:rPr sz="1500" dirty="0">
                <a:latin typeface="Trebuchet MS"/>
                <a:cs typeface="Trebuchet MS"/>
              </a:rPr>
              <a:t>за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фактичними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витратами,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а</a:t>
            </a:r>
            <a:r>
              <a:rPr sz="1500" spc="-5" dirty="0">
                <a:latin typeface="Trebuchet MS"/>
                <a:cs typeface="Trebuchet MS"/>
              </a:rPr>
              <a:t> частина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витрат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нормативним методом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—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за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плановими витратами. Даний метод для спрощення розрахунків передбачає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раціональне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поєднання фактичних</a:t>
            </a:r>
            <a:r>
              <a:rPr sz="1500" dirty="0">
                <a:latin typeface="Trebuchet MS"/>
                <a:cs typeface="Trebuchet MS"/>
              </a:rPr>
              <a:t> і </a:t>
            </a:r>
            <a:r>
              <a:rPr sz="1500" spc="-5" dirty="0">
                <a:latin typeface="Trebuchet MS"/>
                <a:cs typeface="Trebuchet MS"/>
              </a:rPr>
              <a:t>планових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витрат без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значних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втрат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точності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64" y="1334388"/>
          <a:ext cx="8714105" cy="53008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7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0926">
                <a:tc>
                  <a:txBody>
                    <a:bodyPr/>
                    <a:lstStyle/>
                    <a:p>
                      <a:pPr marL="904875" marR="416559" indent="-480059">
                        <a:lnSpc>
                          <a:spcPct val="114999"/>
                        </a:lnSpc>
                        <a:spcBef>
                          <a:spcPts val="4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Статті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витрат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згідно з кодами економічної </a:t>
                      </a:r>
                      <a:r>
                        <a:rPr sz="1400" b="1" spc="-409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класифікації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видатків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бюджету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Коди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видатків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Найменування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витрат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в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методиці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377825" marR="73660" indent="-295910">
                        <a:lnSpc>
                          <a:spcPct val="114999"/>
                        </a:lnSpc>
                        <a:spcBef>
                          <a:spcPts val="4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Прямі/неп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мі  витрати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79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праці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працівників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бюджетних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установ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1110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Z1110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31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Нарахування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 заробітну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плату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1120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Z1120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546">
                <a:tc>
                  <a:txBody>
                    <a:bodyPr/>
                    <a:lstStyle/>
                    <a:p>
                      <a:pPr marL="3810" marR="52069">
                        <a:lnSpc>
                          <a:spcPct val="114999"/>
                        </a:lnSpc>
                        <a:spcBef>
                          <a:spcPts val="5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Предмети,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матеріали,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обладнання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інвентар,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т. </a:t>
                      </a:r>
                      <a:r>
                        <a:rPr sz="1400" b="1" spc="-409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ч.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м’який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інвентар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обмундирування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1131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734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Z1131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178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Медикаменти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перев’язувальні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матеріали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1132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Z1132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Продукти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харчування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1133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Z1133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559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послуг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(крім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комунальних)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1134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Z1134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363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Інші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видатки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(сплата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податків,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платежі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в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бюджет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38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т.п.)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1135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Z1135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558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Видатки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відрядження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1140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Z1140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32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теплопостачання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559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водопостачання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водовідведення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050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електроенергії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012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природного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газу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1164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Z1164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1520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інших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комунальних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послуг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520"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інших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енергоносіїв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1166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Z1166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spc="-5" dirty="0">
                          <a:latin typeface="Trebuchet MS"/>
                          <a:cs typeface="Trebuchet MS"/>
                        </a:rPr>
                        <a:t>непрямі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650748" y="120904"/>
            <a:ext cx="8140700" cy="1189355"/>
            <a:chOff x="650748" y="120904"/>
            <a:chExt cx="8140700" cy="11893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0764" y="344424"/>
              <a:ext cx="701801" cy="2263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4828" y="128397"/>
              <a:ext cx="695452" cy="2757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8296" y="344398"/>
              <a:ext cx="963930" cy="1699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3121" y="185420"/>
              <a:ext cx="956817" cy="2256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4324" y="344424"/>
              <a:ext cx="67767" cy="480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8768" y="307340"/>
              <a:ext cx="61467" cy="96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9396" y="344436"/>
              <a:ext cx="404622" cy="2278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53968" y="127254"/>
              <a:ext cx="397383" cy="2231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1271" y="344449"/>
              <a:ext cx="1160526" cy="1683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86098" y="186055"/>
              <a:ext cx="1153032" cy="2180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41619" y="344398"/>
              <a:ext cx="165379" cy="1653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45557" y="189230"/>
              <a:ext cx="159765" cy="22186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06795" y="344411"/>
              <a:ext cx="1802129" cy="2339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11113" y="120904"/>
              <a:ext cx="1795144" cy="2901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25512" y="344398"/>
              <a:ext cx="1146809" cy="16995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30338" y="185420"/>
              <a:ext cx="1139697" cy="22567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05088" y="344424"/>
              <a:ext cx="67765" cy="4800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09532" y="307340"/>
              <a:ext cx="61468" cy="969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0748" y="710196"/>
              <a:ext cx="1579626" cy="2278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5599" y="493013"/>
              <a:ext cx="1572869" cy="2768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33243" y="710209"/>
              <a:ext cx="354330" cy="1683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38451" y="551815"/>
              <a:ext cx="347218" cy="2180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87396" y="710196"/>
              <a:ext cx="959357" cy="22782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92602" y="493013"/>
              <a:ext cx="951230" cy="2768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38955" y="710158"/>
              <a:ext cx="1200150" cy="1699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43274" y="551180"/>
              <a:ext cx="1193546" cy="1668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54168" y="710171"/>
              <a:ext cx="2256282" cy="2339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58994" y="486663"/>
              <a:ext cx="2248534" cy="29019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498079" y="710196"/>
              <a:ext cx="1285494" cy="2278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02905" y="493013"/>
              <a:ext cx="1278001" cy="22478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41519" y="1075956"/>
              <a:ext cx="1137665" cy="22782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46600" y="859409"/>
              <a:ext cx="1130300" cy="28321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791200" y="1075943"/>
              <a:ext cx="525005" cy="16687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96407" y="918845"/>
              <a:ext cx="517270" cy="21678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32804" y="1075931"/>
              <a:ext cx="1690877" cy="2339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37630" y="852423"/>
              <a:ext cx="1683766" cy="28321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215883" y="1075956"/>
              <a:ext cx="575297" cy="22782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220837" y="858138"/>
              <a:ext cx="568071" cy="2256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384" y="597395"/>
              <a:ext cx="8734806" cy="3985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908" y="207263"/>
              <a:ext cx="8730234" cy="67741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431" y="963155"/>
              <a:ext cx="7966709" cy="3985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955" y="573023"/>
              <a:ext cx="7962138" cy="67741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665" rIns="0" bIns="0" rtlCol="0">
            <a:spAutoFit/>
          </a:bodyPr>
          <a:lstStyle/>
          <a:p>
            <a:pPr marL="906780" marR="5080" indent="-384810">
              <a:lnSpc>
                <a:spcPct val="100000"/>
              </a:lnSpc>
              <a:spcBef>
                <a:spcPts val="100"/>
              </a:spcBef>
            </a:pPr>
            <a:r>
              <a:rPr dirty="0"/>
              <a:t>Розрахунок собівартості діагностичних, </a:t>
            </a:r>
            <a:r>
              <a:rPr spc="-5" dirty="0"/>
              <a:t>лабораторних, </a:t>
            </a:r>
            <a:r>
              <a:rPr spc="-710" dirty="0"/>
              <a:t> </a:t>
            </a:r>
            <a:r>
              <a:rPr spc="-5" dirty="0"/>
              <a:t>консультативних,</a:t>
            </a:r>
            <a:r>
              <a:rPr spc="15" dirty="0"/>
              <a:t> </a:t>
            </a:r>
            <a:r>
              <a:rPr spc="-5" dirty="0"/>
              <a:t>лікувальних</a:t>
            </a:r>
            <a:r>
              <a:rPr spc="25" dirty="0"/>
              <a:t> </a:t>
            </a:r>
            <a:r>
              <a:rPr dirty="0"/>
              <a:t>та</a:t>
            </a:r>
            <a:r>
              <a:rPr spc="10" dirty="0"/>
              <a:t> </a:t>
            </a:r>
            <a:r>
              <a:rPr spc="-5" dirty="0"/>
              <a:t>профілактичних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42900" y="938783"/>
            <a:ext cx="8768715" cy="788670"/>
            <a:chOff x="342900" y="938783"/>
            <a:chExt cx="8768715" cy="78867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" y="1328915"/>
              <a:ext cx="8768334" cy="3985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423" y="938783"/>
              <a:ext cx="8763762" cy="67741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97840" y="3035300"/>
            <a:ext cx="8489315" cy="3036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105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10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=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7,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8,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……N2-1,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N2;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600" spc="105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10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=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1,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2,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…….In-1,</a:t>
            </a:r>
            <a:r>
              <a:rPr sz="20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In;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633095" algn="l"/>
              </a:tabLst>
            </a:pPr>
            <a:r>
              <a:rPr sz="2600" spc="10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10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 n	—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кількість</a:t>
            </a:r>
            <a:r>
              <a:rPr sz="20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видів мед.</a:t>
            </a:r>
            <a:r>
              <a:rPr sz="20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процедур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(послуг)</a:t>
            </a:r>
            <a:r>
              <a:rPr sz="20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n-ого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підрозділу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ІІ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групи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1075055" algn="l"/>
              </a:tabLst>
            </a:pPr>
            <a:r>
              <a:rPr sz="2600" spc="7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70" dirty="0">
                <a:solidFill>
                  <a:srgbClr val="404040"/>
                </a:solidFill>
                <a:latin typeface="Trebuchet MS"/>
                <a:cs typeface="Trebuchet MS"/>
              </a:rPr>
              <a:t>СP</a:t>
            </a:r>
            <a:r>
              <a:rPr sz="20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2,n	— повна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n-ого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параклінічного</a:t>
            </a:r>
            <a:r>
              <a:rPr sz="20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підрозділу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ІІ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групи;</a:t>
            </a:r>
            <a:endParaRPr sz="2000">
              <a:latin typeface="Trebuchet MS"/>
              <a:cs typeface="Trebuchet MS"/>
            </a:endParaRPr>
          </a:p>
          <a:p>
            <a:pPr marL="194945" marR="5080" indent="-182880">
              <a:lnSpc>
                <a:spcPct val="95200"/>
              </a:lnSpc>
              <a:spcBef>
                <a:spcPts val="210"/>
              </a:spcBef>
              <a:tabLst>
                <a:tab pos="1425575" algn="l"/>
              </a:tabLst>
            </a:pPr>
            <a:r>
              <a:rPr sz="2600" spc="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CMP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2,n,i	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—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собівартість i-ого виду медичних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послуг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n-ого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підрозділу </a:t>
            </a:r>
            <a:r>
              <a:rPr sz="2000" spc="-5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ІІ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групи;</a:t>
            </a:r>
            <a:endParaRPr sz="2000">
              <a:latin typeface="Trebuchet MS"/>
              <a:cs typeface="Trebuchet MS"/>
            </a:endParaRPr>
          </a:p>
          <a:p>
            <a:pPr marL="194945" marR="146685" indent="-182880">
              <a:lnSpc>
                <a:spcPct val="95200"/>
              </a:lnSpc>
              <a:spcBef>
                <a:spcPts val="330"/>
              </a:spcBef>
              <a:tabLst>
                <a:tab pos="1419225" algn="l"/>
              </a:tabLst>
            </a:pPr>
            <a:r>
              <a:rPr sz="2600" spc="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KMP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2,n,i	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—</a:t>
            </a:r>
            <a:r>
              <a:rPr sz="20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кількість</a:t>
            </a:r>
            <a:r>
              <a:rPr sz="20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досліджень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(аналізів,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консультацій) і-ого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виду </a:t>
            </a:r>
            <a:r>
              <a:rPr sz="2000" spc="-5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медичних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послуг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 n-ого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підрозділу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ІІ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групи.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15411" y="2133600"/>
            <a:ext cx="3628643" cy="9525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22223" y="1016253"/>
            <a:ext cx="8385175" cy="111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послуг</a:t>
            </a:r>
            <a:r>
              <a:rPr sz="2400" b="1" spc="-15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СП</a:t>
            </a:r>
            <a:r>
              <a:rPr sz="2400" b="1" spc="-5" dirty="0">
                <a:solidFill>
                  <a:srgbClr val="F04123"/>
                </a:solidFill>
                <a:latin typeface="Trebuchet MS"/>
                <a:cs typeface="Trebuchet MS"/>
              </a:rPr>
              <a:t> другої</a:t>
            </a: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04123"/>
                </a:solidFill>
                <a:latin typeface="Trebuchet MS"/>
                <a:cs typeface="Trebuchet MS"/>
              </a:rPr>
              <a:t>групи,</a:t>
            </a:r>
            <a:r>
              <a:rPr sz="2400" b="1" spc="5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04123"/>
                </a:solidFill>
                <a:latin typeface="Trebuchet MS"/>
                <a:cs typeface="Trebuchet MS"/>
              </a:rPr>
              <a:t>які</a:t>
            </a:r>
            <a:r>
              <a:rPr sz="2400" b="1" spc="5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надають</a:t>
            </a:r>
            <a:r>
              <a:rPr sz="2400" b="1" spc="-5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дві і більше</a:t>
            </a:r>
            <a:r>
              <a:rPr sz="2400" b="1" spc="-10" dirty="0">
                <a:solidFill>
                  <a:srgbClr val="F04123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04123"/>
                </a:solidFill>
                <a:latin typeface="Trebuchet MS"/>
                <a:cs typeface="Trebuchet MS"/>
              </a:rPr>
              <a:t>послуг</a:t>
            </a:r>
            <a:endParaRPr sz="2400">
              <a:latin typeface="Trebuchet MS"/>
              <a:cs typeface="Trebuchet MS"/>
            </a:endParaRPr>
          </a:p>
          <a:p>
            <a:pPr marL="36195" marR="740410">
              <a:lnSpc>
                <a:spcPct val="100000"/>
              </a:lnSpc>
              <a:spcBef>
                <a:spcPts val="1400"/>
              </a:spcBef>
            </a:pPr>
            <a:r>
              <a:rPr sz="1800" spc="-5" dirty="0">
                <a:latin typeface="Trebuchet MS"/>
                <a:cs typeface="Trebuchet MS"/>
              </a:rPr>
              <a:t>Собівартість медичних </a:t>
            </a:r>
            <a:r>
              <a:rPr sz="1800" dirty="0">
                <a:latin typeface="Trebuchet MS"/>
                <a:cs typeface="Trebuchet MS"/>
              </a:rPr>
              <a:t>процедур і </a:t>
            </a:r>
            <a:r>
              <a:rPr sz="1800" spc="-5" dirty="0">
                <a:latin typeface="Trebuchet MS"/>
                <a:cs typeface="Trebuchet MS"/>
              </a:rPr>
              <a:t>їх кількість для n-ого параклінічного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підрозділу другої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групи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зв’язані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співвідношенням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512" cy="533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063" y="0"/>
            <a:ext cx="9013190" cy="546100"/>
            <a:chOff x="131063" y="0"/>
            <a:chExt cx="9013190" cy="5461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4" y="135636"/>
              <a:ext cx="8730996" cy="274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956" y="0"/>
              <a:ext cx="277495" cy="271780"/>
            </a:xfrm>
            <a:custGeom>
              <a:avLst/>
              <a:gdLst/>
              <a:ahLst/>
              <a:cxnLst/>
              <a:rect l="l" t="t" r="r" b="b"/>
              <a:pathLst>
                <a:path w="277495" h="271780">
                  <a:moveTo>
                    <a:pt x="137160" y="135648"/>
                  </a:moveTo>
                  <a:lnTo>
                    <a:pt x="0" y="135648"/>
                  </a:lnTo>
                  <a:lnTo>
                    <a:pt x="0" y="271272"/>
                  </a:lnTo>
                  <a:lnTo>
                    <a:pt x="137160" y="271272"/>
                  </a:lnTo>
                  <a:lnTo>
                    <a:pt x="137160" y="135648"/>
                  </a:lnTo>
                  <a:close/>
                </a:path>
                <a:path w="277495" h="271780">
                  <a:moveTo>
                    <a:pt x="277368" y="0"/>
                  </a:moveTo>
                  <a:lnTo>
                    <a:pt x="137160" y="0"/>
                  </a:lnTo>
                  <a:lnTo>
                    <a:pt x="137160" y="135648"/>
                  </a:lnTo>
                  <a:lnTo>
                    <a:pt x="277368" y="135648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15" y="13563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4020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0208" y="140207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19" y="274320"/>
              <a:ext cx="137160" cy="135890"/>
            </a:xfrm>
            <a:custGeom>
              <a:avLst/>
              <a:gdLst/>
              <a:ahLst/>
              <a:cxnLst/>
              <a:rect l="l" t="t" r="r" b="b"/>
              <a:pathLst>
                <a:path w="137159" h="135890">
                  <a:moveTo>
                    <a:pt x="0" y="135635"/>
                  </a:moveTo>
                  <a:lnTo>
                    <a:pt x="137160" y="135635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13563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063" y="137160"/>
              <a:ext cx="142240" cy="137160"/>
            </a:xfrm>
            <a:custGeom>
              <a:avLst/>
              <a:gdLst/>
              <a:ahLst/>
              <a:cxnLst/>
              <a:rect l="l" t="t" r="r" b="b"/>
              <a:pathLst>
                <a:path w="142240" h="137160">
                  <a:moveTo>
                    <a:pt x="141732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1732" y="137159"/>
                  </a:lnTo>
                  <a:lnTo>
                    <a:pt x="141732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4320" y="271271"/>
              <a:ext cx="273050" cy="274320"/>
            </a:xfrm>
            <a:custGeom>
              <a:avLst/>
              <a:gdLst/>
              <a:ahLst/>
              <a:cxnLst/>
              <a:rect l="l" t="t" r="r" b="b"/>
              <a:pathLst>
                <a:path w="273050" h="274320">
                  <a:moveTo>
                    <a:pt x="272796" y="0"/>
                  </a:moveTo>
                  <a:lnTo>
                    <a:pt x="135636" y="0"/>
                  </a:lnTo>
                  <a:lnTo>
                    <a:pt x="135636" y="138684"/>
                  </a:lnTo>
                  <a:lnTo>
                    <a:pt x="0" y="138684"/>
                  </a:lnTo>
                  <a:lnTo>
                    <a:pt x="0" y="274320"/>
                  </a:lnTo>
                  <a:lnTo>
                    <a:pt x="137160" y="274320"/>
                  </a:lnTo>
                  <a:lnTo>
                    <a:pt x="137160" y="138684"/>
                  </a:lnTo>
                  <a:lnTo>
                    <a:pt x="272796" y="138684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4244" y="630936"/>
            <a:ext cx="3749802" cy="1229106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047238" y="780033"/>
            <a:ext cx="30505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Література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40" y="2007234"/>
            <a:ext cx="7710170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 algn="just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30" dirty="0">
                <a:latin typeface="Microsoft Sans Serif"/>
                <a:cs typeface="Microsoft Sans Serif"/>
              </a:rPr>
              <a:t>Карамишев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Д.В.,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Немченко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А.С.,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Вашев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О.Є.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Фінансування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10" dirty="0" err="1">
                <a:latin typeface="Microsoft Sans Serif"/>
                <a:cs typeface="Microsoft Sans Serif"/>
              </a:rPr>
              <a:t>охорони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20" dirty="0" err="1" smtClean="0">
                <a:latin typeface="Microsoft Sans Serif"/>
                <a:cs typeface="Microsoft Sans Serif"/>
              </a:rPr>
              <a:t>здоров</a:t>
            </a:r>
            <a:r>
              <a:rPr lang="uk-UA" sz="2400" spc="-20" dirty="0" smtClean="0">
                <a:latin typeface="Microsoft Sans Serif"/>
                <a:cs typeface="Microsoft Sans Serif"/>
              </a:rPr>
              <a:t>’</a:t>
            </a:r>
            <a:r>
              <a:rPr sz="2400" spc="-20" dirty="0" smtClean="0">
                <a:latin typeface="Microsoft Sans Serif"/>
                <a:cs typeface="Microsoft Sans Serif"/>
              </a:rPr>
              <a:t>я</a:t>
            </a:r>
            <a:r>
              <a:rPr sz="2400" spc="30" dirty="0" smtClean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: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Навч.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посібник.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Х.: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ХарРІ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НАДУ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«Магістр»,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2004.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76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с.</a:t>
            </a:r>
          </a:p>
          <a:p>
            <a:pPr marL="527685" marR="17780" indent="-515620" algn="just">
              <a:lnSpc>
                <a:spcPct val="100000"/>
              </a:lnSpc>
              <a:spcBef>
                <a:spcPts val="575"/>
              </a:spcBef>
              <a:buClr>
                <a:srgbClr val="00007C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 err="1" smtClean="0">
                <a:latin typeface="Microsoft Sans Serif"/>
                <a:cs typeface="Microsoft Sans Serif"/>
              </a:rPr>
              <a:t>Основ</a:t>
            </a:r>
            <a:r>
              <a:rPr lang="uk-UA" sz="2400" spc="-5" dirty="0" smtClean="0">
                <a:latin typeface="Microsoft Sans Serif"/>
                <a:cs typeface="Microsoft Sans Serif"/>
              </a:rPr>
              <a:t>и</a:t>
            </a:r>
            <a:r>
              <a:rPr sz="2400" spc="10" dirty="0" smtClean="0">
                <a:latin typeface="Microsoft Sans Serif"/>
                <a:cs typeface="Microsoft Sans Serif"/>
              </a:rPr>
              <a:t> </a:t>
            </a:r>
            <a:r>
              <a:rPr lang="uk-UA" sz="2400" spc="-45" dirty="0" smtClean="0">
                <a:latin typeface="Microsoft Sans Serif"/>
                <a:cs typeface="Microsoft Sans Serif"/>
              </a:rPr>
              <a:t>економіки охорони </a:t>
            </a:r>
            <a:r>
              <a:rPr lang="uk-UA" sz="2400" spc="-45" dirty="0" err="1" smtClean="0">
                <a:latin typeface="Microsoft Sans Serif"/>
                <a:cs typeface="Microsoft Sans Serif"/>
              </a:rPr>
              <a:t>здоров</a:t>
            </a:r>
            <a:r>
              <a:rPr lang="en-US" sz="2400" spc="-45" dirty="0" smtClean="0">
                <a:latin typeface="Microsoft Sans Serif"/>
                <a:cs typeface="Microsoft Sans Serif"/>
              </a:rPr>
              <a:t>’</a:t>
            </a:r>
            <a:r>
              <a:rPr lang="uk-UA" sz="2400" spc="-45" dirty="0" smtClean="0">
                <a:latin typeface="Microsoft Sans Serif"/>
                <a:cs typeface="Microsoft Sans Serif"/>
              </a:rPr>
              <a:t>я</a:t>
            </a:r>
            <a:r>
              <a:rPr sz="2400" dirty="0" smtClean="0">
                <a:latin typeface="Microsoft Sans Serif"/>
                <a:cs typeface="Microsoft Sans Serif"/>
              </a:rPr>
              <a:t>:</a:t>
            </a:r>
            <a:r>
              <a:rPr sz="2400" spc="5" dirty="0" smtClean="0">
                <a:latin typeface="Microsoft Sans Serif"/>
                <a:cs typeface="Microsoft Sans Serif"/>
              </a:rPr>
              <a:t> </a:t>
            </a:r>
            <a:r>
              <a:rPr lang="uk-UA" sz="2400" spc="5" dirty="0" err="1" smtClean="0">
                <a:latin typeface="Microsoft Sans Serif"/>
                <a:cs typeface="Microsoft Sans Serif"/>
              </a:rPr>
              <a:t>Навч</a:t>
            </a:r>
            <a:r>
              <a:rPr lang="uk-UA" sz="2400" spc="5" dirty="0" smtClean="0">
                <a:latin typeface="Microsoft Sans Serif"/>
                <a:cs typeface="Microsoft Sans Serif"/>
              </a:rPr>
              <a:t>. </a:t>
            </a:r>
            <a:r>
              <a:rPr lang="uk-UA" sz="2400" spc="-15" dirty="0" smtClean="0">
                <a:latin typeface="Microsoft Sans Serif"/>
                <a:cs typeface="Microsoft Sans Serif"/>
              </a:rPr>
              <a:t>посібник</a:t>
            </a:r>
            <a:r>
              <a:rPr sz="2400" dirty="0" smtClean="0">
                <a:latin typeface="Microsoft Sans Serif"/>
                <a:cs typeface="Microsoft Sans Serif"/>
              </a:rPr>
              <a:t>/</a:t>
            </a:r>
            <a:r>
              <a:rPr sz="2400" spc="10" dirty="0" smtClean="0">
                <a:latin typeface="Microsoft Sans Serif"/>
                <a:cs typeface="Microsoft Sans Serif"/>
              </a:rPr>
              <a:t> </a:t>
            </a:r>
            <a:r>
              <a:rPr sz="2400" spc="-5" dirty="0" smtClean="0">
                <a:latin typeface="Microsoft Sans Serif"/>
                <a:cs typeface="Microsoft Sans Serif"/>
              </a:rPr>
              <a:t>П</a:t>
            </a:r>
            <a:r>
              <a:rPr lang="uk-UA" sz="2400" spc="-5" dirty="0" smtClean="0">
                <a:latin typeface="Microsoft Sans Serif"/>
                <a:cs typeface="Microsoft Sans Serif"/>
              </a:rPr>
              <a:t>і</a:t>
            </a:r>
            <a:r>
              <a:rPr sz="2400" spc="-5" dirty="0" smtClean="0">
                <a:latin typeface="Microsoft Sans Serif"/>
                <a:cs typeface="Microsoft Sans Serif"/>
              </a:rPr>
              <a:t>д</a:t>
            </a:r>
            <a:r>
              <a:rPr sz="2400" spc="20" dirty="0" smtClean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ред.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lang="uk-UA" sz="2400" spc="-5" dirty="0" smtClean="0">
                <a:latin typeface="Microsoft Sans Serif"/>
                <a:cs typeface="Microsoft Sans Serif"/>
              </a:rPr>
              <a:t>п</a:t>
            </a:r>
            <a:r>
              <a:rPr sz="2400" spc="-5" dirty="0" err="1" smtClean="0">
                <a:latin typeface="Microsoft Sans Serif"/>
                <a:cs typeface="Microsoft Sans Serif"/>
              </a:rPr>
              <a:t>роф</a:t>
            </a:r>
            <a:r>
              <a:rPr sz="2400" spc="-5" dirty="0">
                <a:latin typeface="Microsoft Sans Serif"/>
                <a:cs typeface="Microsoft Sans Serif"/>
              </a:rPr>
              <a:t>.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lang="uk-UA" sz="2400" spc="-10" dirty="0" smtClean="0">
                <a:latin typeface="Microsoft Sans Serif"/>
                <a:cs typeface="Microsoft Sans Serif"/>
              </a:rPr>
              <a:t>М.І</a:t>
            </a:r>
            <a:r>
              <a:rPr sz="2400" spc="-10" dirty="0" smtClean="0">
                <a:latin typeface="Microsoft Sans Serif"/>
                <a:cs typeface="Microsoft Sans Serif"/>
              </a:rPr>
              <a:t>.</a:t>
            </a:r>
            <a:r>
              <a:rPr sz="2400" spc="5" dirty="0" smtClean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Вишнякова,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проф. 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 smtClean="0">
                <a:latin typeface="Microsoft Sans Serif"/>
                <a:cs typeface="Microsoft Sans Serif"/>
              </a:rPr>
              <a:t>В.</a:t>
            </a:r>
            <a:r>
              <a:rPr lang="uk-UA" sz="2400" dirty="0" smtClean="0">
                <a:latin typeface="Microsoft Sans Serif"/>
                <a:cs typeface="Microsoft Sans Serif"/>
              </a:rPr>
              <a:t>О</a:t>
            </a:r>
            <a:r>
              <a:rPr sz="2400" dirty="0" smtClean="0">
                <a:latin typeface="Microsoft Sans Serif"/>
                <a:cs typeface="Microsoft Sans Serif"/>
              </a:rPr>
              <a:t>. </a:t>
            </a:r>
            <a:r>
              <a:rPr sz="2400" spc="-5" dirty="0" err="1" smtClean="0">
                <a:latin typeface="Microsoft Sans Serif"/>
                <a:cs typeface="Microsoft Sans Serif"/>
              </a:rPr>
              <a:t>Миня</a:t>
            </a:r>
            <a:r>
              <a:rPr lang="uk-UA" sz="2400" spc="-5" dirty="0" smtClean="0">
                <a:latin typeface="Microsoft Sans Serif"/>
                <a:cs typeface="Microsoft Sans Serif"/>
              </a:rPr>
              <a:t>є</a:t>
            </a:r>
            <a:r>
              <a:rPr sz="2400" spc="-5" dirty="0" err="1" smtClean="0">
                <a:latin typeface="Microsoft Sans Serif"/>
                <a:cs typeface="Microsoft Sans Serif"/>
              </a:rPr>
              <a:t>ва</a:t>
            </a:r>
            <a:r>
              <a:rPr sz="2400" spc="-5" dirty="0">
                <a:latin typeface="Microsoft Sans Serif"/>
                <a:cs typeface="Microsoft Sans Serif"/>
              </a:rPr>
              <a:t>.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5" dirty="0" err="1" smtClean="0">
                <a:latin typeface="Microsoft Sans Serif"/>
                <a:cs typeface="Microsoft Sans Serif"/>
              </a:rPr>
              <a:t>МЕДпрес</a:t>
            </a:r>
            <a:r>
              <a:rPr sz="2400" spc="-25" dirty="0" smtClean="0">
                <a:latin typeface="Microsoft Sans Serif"/>
                <a:cs typeface="Microsoft Sans Serif"/>
              </a:rPr>
              <a:t>-</a:t>
            </a:r>
            <a:r>
              <a:rPr lang="uk-UA" sz="2400" spc="-25" dirty="0" smtClean="0">
                <a:latin typeface="Microsoft Sans Serif"/>
                <a:cs typeface="Microsoft Sans Serif"/>
              </a:rPr>
              <a:t>і</a:t>
            </a:r>
            <a:r>
              <a:rPr sz="2400" spc="-25" dirty="0" err="1" smtClean="0">
                <a:latin typeface="Microsoft Sans Serif"/>
                <a:cs typeface="Microsoft Sans Serif"/>
              </a:rPr>
              <a:t>нформ</a:t>
            </a:r>
            <a:r>
              <a:rPr sz="2400" spc="-25" dirty="0">
                <a:latin typeface="Microsoft Sans Serif"/>
                <a:cs typeface="Microsoft Sans Serif"/>
              </a:rPr>
              <a:t>,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2008.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144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Props1.xml><?xml version="1.0" encoding="utf-8"?>
<ds:datastoreItem xmlns:ds="http://schemas.openxmlformats.org/officeDocument/2006/customXml" ds:itemID="{7B053A0A-F218-4160-988B-B6BC2705F0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CC8464-1642-4FE6-B0F9-89B3551322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66B6EC-8E89-4C58-A7A5-F02E49CD1741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e4fab1dd-03fa-4b8b-a663-4f24aa6e222b"/>
    <ds:schemaRef ds:uri="http://purl.org/dc/dcmitype/"/>
    <ds:schemaRef ds:uri="75a0c8a7-fc69-4d5c-a47a-78898665c73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2479</Words>
  <Application>Microsoft Office PowerPoint</Application>
  <PresentationFormat>Екран (4:3)</PresentationFormat>
  <Paragraphs>461</Paragraphs>
  <Slides>45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45</vt:i4>
      </vt:variant>
    </vt:vector>
  </HeadingPairs>
  <TitlesOfParts>
    <vt:vector size="55" baseType="lpstr">
      <vt:lpstr>Arial</vt:lpstr>
      <vt:lpstr>Arial Black</vt:lpstr>
      <vt:lpstr>Calibri</vt:lpstr>
      <vt:lpstr>Georgia</vt:lpstr>
      <vt:lpstr>Microsoft Sans Serif</vt:lpstr>
      <vt:lpstr>Tahoma</vt:lpstr>
      <vt:lpstr>Times New Roman</vt:lpstr>
      <vt:lpstr>Trebuchet MS</vt:lpstr>
      <vt:lpstr>Wingdings</vt:lpstr>
      <vt:lpstr>Office Theme</vt:lpstr>
      <vt:lpstr>Презентація PowerPoint</vt:lpstr>
      <vt:lpstr>Презентація PowerPoint</vt:lpstr>
      <vt:lpstr>Презентація PowerPoint</vt:lpstr>
      <vt:lpstr>Класифікація ринків</vt:lpstr>
      <vt:lpstr>Презентація PowerPoint</vt:lpstr>
      <vt:lpstr>Ринок праці  медичного  персоналу</vt:lpstr>
      <vt:lpstr>Презентація PowerPoint</vt:lpstr>
      <vt:lpstr>Попит</vt:lpstr>
      <vt:lpstr>Попит</vt:lpstr>
      <vt:lpstr>Види кривих попиту</vt:lpstr>
      <vt:lpstr>Ціни  товарів-  аналогів</vt:lpstr>
      <vt:lpstr>Пропозиція</vt:lpstr>
      <vt:lpstr>Презентація PowerPoint</vt:lpstr>
      <vt:lpstr>Визначення рівноважної ціни</vt:lpstr>
      <vt:lpstr>Презентація PowerPoint</vt:lpstr>
      <vt:lpstr>Специфіка ринку мед.послуг</vt:lpstr>
      <vt:lpstr>Презентація PowerPoint</vt:lpstr>
      <vt:lpstr>Види медичної допомоги:</vt:lpstr>
      <vt:lpstr>МАРКЕТИНГ: КЛЮЧОВІ АСПЕКТИ ВИЗНАЧЕННЯ</vt:lpstr>
      <vt:lpstr>Маркетинг – особливий підхід до управління  виробництвом і реалізацією товарів і послуг в умовах ринку</vt:lpstr>
      <vt:lpstr>Презентація PowerPoint</vt:lpstr>
      <vt:lpstr>Презентація PowerPoint</vt:lpstr>
      <vt:lpstr>Націленість на досягнення кінцевого практичного  результату виробничо-збутової діяльності</vt:lpstr>
      <vt:lpstr>Презентація PowerPoint</vt:lpstr>
      <vt:lpstr>Визначення принципів  соціальної захищеності  пацієнтів</vt:lpstr>
      <vt:lpstr>Презентація PowerPoint</vt:lpstr>
      <vt:lpstr>Причини стримування розвитку  маркетингу в охороні здоров'я України</vt:lpstr>
      <vt:lpstr>ЗМІСТ МАРКЕТИНГУ</vt:lpstr>
      <vt:lpstr>MARKETING MIX – 4 P’S</vt:lpstr>
      <vt:lpstr>Презентація PowerPoint</vt:lpstr>
      <vt:lpstr>Медична допомога -</vt:lpstr>
      <vt:lpstr>Медична процедура (послуга) є основною  одиницею стандартизації, обліку, планування,  нормування витрат та основним елементом</vt:lpstr>
      <vt:lpstr>Ціна – грошовий вираз вартості</vt:lpstr>
      <vt:lpstr>Презентація PowerPoint</vt:lpstr>
      <vt:lpstr>ЦІНА = СОБІВАРТІСТЬ + ПРИБУТОК</vt:lpstr>
      <vt:lpstr>Види цін на медичні послуги</vt:lpstr>
      <vt:lpstr>Презентація PowerPoint</vt:lpstr>
      <vt:lpstr>Структурні підрозділи ЛПЗ поділяються на 3 групи</vt:lpstr>
      <vt:lpstr>Презентація PowerPoint</vt:lpstr>
      <vt:lpstr>Презентація PowerPoint</vt:lpstr>
      <vt:lpstr>*для І групи (адміністративно-управлінські та  господарчо-технічні СП) — власна собівартість СП,  собівартість внутрішньої адміністративно-  управлінської послуги, собівартість внутрішньої  господарсько-технічної послуги</vt:lpstr>
      <vt:lpstr>Презентація PowerPoint</vt:lpstr>
      <vt:lpstr>Презентація PowerPoint</vt:lpstr>
      <vt:lpstr>Розрахунок собівартості діагностичних, лабораторних,  консультативних, лікувальних та профілактичних</vt:lpstr>
      <vt:lpstr>Література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Князькова Валентина Яківна</dc:creator>
  <cp:lastModifiedBy>Князькова Валентина Яківна</cp:lastModifiedBy>
  <cp:revision>2</cp:revision>
  <dcterms:created xsi:type="dcterms:W3CDTF">2024-02-05T10:08:44Z</dcterms:created>
  <dcterms:modified xsi:type="dcterms:W3CDTF">2024-02-05T10:22:37Z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2024-02-05T00:00:00Z</vt:filetime>
  </property>
  <property fmtid="{D5CDD505-2E9C-101B-9397-08002B2CF9AE}" pid="5" name="ContentTypeId">
    <vt:lpwstr>0x01010067EDF1E5197B5E41BF7D5F14A7663C21</vt:lpwstr>
  </property>
</Properties>
</file>