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png" ContentType="image/png"/>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Types>
</file>

<file path=_rels/.rels><?xml version="1.0" encoding="UTF-8"?>
<Relationships xmlns="http://schemas.openxmlformats.org/package/2006/relationships"><Relationship Id="rId1" Type="http://schemas.openxmlformats.org/officeDocument/2006/relationships/officeDocument" Target="ppt/presentation.xml"></Relationship><Relationship Id="rId2" Type="http://schemas.openxmlformats.org/package/2006/relationships/metadata/core-properties" Target="docProps/core.xml"></Relationship><Relationship Id="rId3" Type="http://schemas.openxmlformats.org/officeDocument/2006/relationships/extended-properties" Target="docProps/app.xml"></Relationship><Relationship Id="rId4" Type="http://schemas.openxmlformats.org/package/2006/relationships/metadata/thumbnail" Target="docProps/thumbnail.jpeg"></Relationship></Relationships>
</file>

<file path=ppt/presentation.xml><?xml version="1.0" encoding="utf-8"?>
<p:presentation xmlns:a="http://schemas.openxmlformats.org/drawingml/2006/main" xmlns:r="http://schemas.openxmlformats.org/officeDocument/2006/relationships" xmlns:p="http://schemas.openxmlformats.org/presentationml/2006/main" xmlns:p14="http://schemas.microsoft.com/office/powerpoint/2010/main" saveSubsetFonts="1">
  <p:sldMasterIdLst>
    <p:sldMasterId id="2147483887" r:id="rId13"/>
  </p:sldMasterIdLst>
  <p:handoutMasterIdLst>
    <p:handoutMasterId r:id="rId15"/>
  </p:handoutMasterIdLst>
  <p:sldIdLst>
    <p:sldId id="256" r:id="rId17"/>
    <p:sldId id="290" r:id="rId18"/>
    <p:sldId id="278" r:id="rId19"/>
    <p:sldId id="292" r:id="rId20"/>
    <p:sldId id="293" r:id="rId21"/>
    <p:sldId id="294" r:id="rId22"/>
    <p:sldId id="295" r:id="rId23"/>
    <p:sldId id="296" r:id="rId24"/>
    <p:sldId id="279" r:id="rId25"/>
    <p:sldId id="280" r:id="rId26"/>
    <p:sldId id="281" r:id="rId27"/>
    <p:sldId id="267" r:id="rId28"/>
    <p:sldId id="257" r:id="rId29"/>
    <p:sldId id="297" r:id="rId30"/>
    <p:sldId id="298" r:id="rId31"/>
    <p:sldId id="301" r:id="rId32"/>
    <p:sldId id="259" r:id="rId33"/>
    <p:sldId id="299" r:id="rId34"/>
    <p:sldId id="262" r:id="rId35"/>
    <p:sldId id="264" r:id="rId36"/>
    <p:sldId id="261" r:id="rId37"/>
    <p:sldId id="265" r:id="rId38"/>
    <p:sldId id="266" r:id="rId39"/>
    <p:sldId id="268" r:id="rId40"/>
    <p:sldId id="285" r:id="rId41"/>
    <p:sldId id="300" r:id="rId42"/>
    <p:sldId id="289" r:id="rId43"/>
    <p:sldId id="302" r:id="rId44"/>
    <p:sldId id="303" r:id="rId45"/>
    <p:sldId id="286" r:id="rId46"/>
  </p:sldIdLst>
  <p:sldSz cx="9144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userDrawn="0">
          <p15:clr>
            <a:srgbClr val="A4A3A4"/>
          </p15:clr>
        </p15:guide>
        <p15:guide id="2" pos="2873" userDrawn="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1" snapToObjects="1">
      <p:cViewPr varScale="1">
        <p:scale>
          <a:sx n="42" d="100"/>
          <a:sy n="42" d="100"/>
        </p:scale>
        <p:origin x="1326" y="54"/>
      </p:cViewPr>
      <p:guideLst>
        <p:guide orient="horz" pos="2153"/>
        <p:guide pos="2873"/>
      </p:guideLst>
    </p:cSldViewPr>
  </p:slideViewPr>
  <p:notesTextViewPr>
    <p:cViewPr>
      <p:scale>
        <a:sx n="100" d="100"/>
        <a:sy n="100" d="100"/>
      </p:scale>
      <p:origin x="0" y="0"/>
    </p:cViewPr>
  </p:notesTextViewPr>
  <p:gridSpacing cx="72008" cy="72008"/>
</p:viewPr>
</file>

<file path=ppt/_rels/presentation.xml.rels><?xml version="1.0" encoding="UTF-8"?>
<Relationships xmlns="http://schemas.openxmlformats.org/package/2006/relationships"><Relationship Id="rId1" Type="http://schemas.openxmlformats.org/officeDocument/2006/relationships/tableStyles" Target="tableStyles.xml"></Relationship><Relationship Id="rId13" Type="http://schemas.openxmlformats.org/officeDocument/2006/relationships/slideMaster" Target="slideMasters/slideMaster1.xml"></Relationship><Relationship Id="rId14" Type="http://schemas.openxmlformats.org/officeDocument/2006/relationships/theme" Target="theme/theme1.xml"></Relationship><Relationship Id="rId15" Type="http://schemas.openxmlformats.org/officeDocument/2006/relationships/handoutMaster" Target="handoutMasters/handoutMaster1.xml"></Relationship><Relationship Id="rId17" Type="http://schemas.openxmlformats.org/officeDocument/2006/relationships/slide" Target="slides/slide1.xml"></Relationship><Relationship Id="rId18" Type="http://schemas.openxmlformats.org/officeDocument/2006/relationships/slide" Target="slides/slide2.xml"></Relationship><Relationship Id="rId19" Type="http://schemas.openxmlformats.org/officeDocument/2006/relationships/slide" Target="slides/slide3.xml"></Relationship><Relationship Id="rId20" Type="http://schemas.openxmlformats.org/officeDocument/2006/relationships/slide" Target="slides/slide4.xml"></Relationship><Relationship Id="rId21" Type="http://schemas.openxmlformats.org/officeDocument/2006/relationships/slide" Target="slides/slide5.xml"></Relationship><Relationship Id="rId22" Type="http://schemas.openxmlformats.org/officeDocument/2006/relationships/slide" Target="slides/slide6.xml"></Relationship><Relationship Id="rId23" Type="http://schemas.openxmlformats.org/officeDocument/2006/relationships/slide" Target="slides/slide7.xml"></Relationship><Relationship Id="rId24" Type="http://schemas.openxmlformats.org/officeDocument/2006/relationships/slide" Target="slides/slide8.xml"></Relationship><Relationship Id="rId25" Type="http://schemas.openxmlformats.org/officeDocument/2006/relationships/slide" Target="slides/slide9.xml"></Relationship><Relationship Id="rId26" Type="http://schemas.openxmlformats.org/officeDocument/2006/relationships/slide" Target="slides/slide10.xml"></Relationship><Relationship Id="rId27" Type="http://schemas.openxmlformats.org/officeDocument/2006/relationships/slide" Target="slides/slide11.xml"></Relationship><Relationship Id="rId28" Type="http://schemas.openxmlformats.org/officeDocument/2006/relationships/slide" Target="slides/slide12.xml"></Relationship><Relationship Id="rId29" Type="http://schemas.openxmlformats.org/officeDocument/2006/relationships/slide" Target="slides/slide13.xml"></Relationship><Relationship Id="rId30" Type="http://schemas.openxmlformats.org/officeDocument/2006/relationships/slide" Target="slides/slide14.xml"></Relationship><Relationship Id="rId31" Type="http://schemas.openxmlformats.org/officeDocument/2006/relationships/slide" Target="slides/slide15.xml"></Relationship><Relationship Id="rId32" Type="http://schemas.openxmlformats.org/officeDocument/2006/relationships/slide" Target="slides/slide16.xml"></Relationship><Relationship Id="rId33" Type="http://schemas.openxmlformats.org/officeDocument/2006/relationships/slide" Target="slides/slide17.xml"></Relationship><Relationship Id="rId34" Type="http://schemas.openxmlformats.org/officeDocument/2006/relationships/slide" Target="slides/slide18.xml"></Relationship><Relationship Id="rId35" Type="http://schemas.openxmlformats.org/officeDocument/2006/relationships/slide" Target="slides/slide19.xml"></Relationship><Relationship Id="rId36" Type="http://schemas.openxmlformats.org/officeDocument/2006/relationships/slide" Target="slides/slide20.xml"></Relationship><Relationship Id="rId37" Type="http://schemas.openxmlformats.org/officeDocument/2006/relationships/slide" Target="slides/slide21.xml"></Relationship><Relationship Id="rId38" Type="http://schemas.openxmlformats.org/officeDocument/2006/relationships/slide" Target="slides/slide22.xml"></Relationship><Relationship Id="rId39" Type="http://schemas.openxmlformats.org/officeDocument/2006/relationships/slide" Target="slides/slide23.xml"></Relationship><Relationship Id="rId40" Type="http://schemas.openxmlformats.org/officeDocument/2006/relationships/slide" Target="slides/slide24.xml"></Relationship><Relationship Id="rId41" Type="http://schemas.openxmlformats.org/officeDocument/2006/relationships/slide" Target="slides/slide25.xml"></Relationship><Relationship Id="rId42" Type="http://schemas.openxmlformats.org/officeDocument/2006/relationships/slide" Target="slides/slide26.xml"></Relationship><Relationship Id="rId43" Type="http://schemas.openxmlformats.org/officeDocument/2006/relationships/slide" Target="slides/slide27.xml"></Relationship><Relationship Id="rId44" Type="http://schemas.openxmlformats.org/officeDocument/2006/relationships/slide" Target="slides/slide28.xml"></Relationship><Relationship Id="rId45" Type="http://schemas.openxmlformats.org/officeDocument/2006/relationships/slide" Target="slides/slide29.xml"></Relationship><Relationship Id="rId46" Type="http://schemas.openxmlformats.org/officeDocument/2006/relationships/slide" Target="slides/slide30.xml"></Relationship><Relationship Id="rId47" Type="http://schemas.openxmlformats.org/officeDocument/2006/relationships/viewProps" Target="viewProps.xml"></Relationship><Relationship Id="rId48" Type="http://schemas.openxmlformats.org/officeDocument/2006/relationships/presProps" Target="presProps.xml"></Relationship></Relationships>
</file>

<file path=ppt/handoutMasters/_rels/handoutMaster1.xml.rels><?xml version="1.0" encoding="UTF-8"?>
<Relationships xmlns="http://schemas.openxmlformats.org/package/2006/relationships"><Relationship Id="rId1" Type="http://schemas.openxmlformats.org/officeDocument/2006/relationships/theme" Target="../theme/theme2.xml"></Relationship></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6A5302-49A1-4816-ABB8-4EC21F7E1B24}" type="datetimeFigureOut">
              <a:rPr lang="ru-RU" smtClean="0"/>
              <a:pPr/>
              <a:t>01.09.2015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7ED89B-16E7-438F-8653-C2E1A1E15E68}" type="slidenum">
              <a:rPr lang="ru-RU" smtClean="0"/>
              <a:pPr/>
              <a:t>‹#›</a:t>
            </a:fld>
            <a:endParaRPr lang="ru-RU"/>
          </a:p>
        </p:txBody>
      </p:sp>
    </p:spTree>
    <p:extLst>
      <p:ext uri="{BB962C8B-B14F-4D97-AF65-F5344CB8AC3E}">
        <p14:creationId xmlns:p14="http://schemas.microsoft.com/office/powerpoint/2010/main" val="15576876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01.09.2015</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01.09.2015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01.09.2015</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01.09.2015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01.09.2015</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Relationships xmlns="http://schemas.openxmlformats.org/package/2006/relationships"><Relationship Id="rId1" Type="http://schemas.openxmlformats.org/officeDocument/2006/relationships/image" Target="../media/fImage24827812841.jpeg"></Relationship><Relationship Id="rId3" Type="http://schemas.openxmlformats.org/officeDocument/2006/relationships/image" Target="../media/fImage123962714841.png"></Relationship><Relationship Id="rId4" Type="http://schemas.openxmlformats.org/officeDocument/2006/relationships/slideLayout" Target="../slideLayouts/slideLayout1.xml"></Relationship></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3.xml.rels><?xml version="1.0" encoding="UTF-8"?>
<Relationships xmlns="http://schemas.openxmlformats.org/package/2006/relationships"><Relationship Id="rId1" Type="http://schemas.openxmlformats.org/officeDocument/2006/relationships/image" Target="../media/fImage1444791308467.jpeg"></Relationship><Relationship Id="rId2" Type="http://schemas.openxmlformats.org/officeDocument/2006/relationships/slideLayout" Target="../slideLayouts/slideLayout2.xml"></Relationship></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9.xml.rels><?xml version="1.0" encoding="UTF-8"?>
<Relationships xmlns="http://schemas.openxmlformats.org/package/2006/relationships"><Relationship Id="rId2" Type="http://schemas.openxmlformats.org/officeDocument/2006/relationships/hyperlink" Target="http://www.managementhelp.org/" TargetMode="External"></Relationship><Relationship Id="rId3" Type="http://schemas.openxmlformats.org/officeDocument/2006/relationships/hyperlink" Target="https://ela.kpi.ua/bitstream/123456789/46821/1/Liderstvo.pdf" TargetMode="External"></Relationship><Relationship Id="rId4" Type="http://schemas.openxmlformats.org/officeDocument/2006/relationships/hyperlink" Target="https://repo.odmu.edu.ua/xmlui/handle/123456789/12169" TargetMode="External"></Relationship><Relationship Id="rId5" Type="http://schemas.openxmlformats.org/officeDocument/2006/relationships/hyperlink" Target="https://ela.kpi.ua/bitstream/123456789/46821/1/Liderstvo.pdf" TargetMode="External"></Relationship><Relationship Id="rId6" Type="http://schemas.openxmlformats.org/officeDocument/2006/relationships/hyperlink" Target="https://repo.odmu.edu.ua/xmlui/handle/123456789/12169" TargetMode="External"></Relationship><Relationship Id="rId7" Type="http://schemas.openxmlformats.org/officeDocument/2006/relationships/hyperlink" Target="https://ela.kpi.ua/bitstream/123456789/46821/1/Liderstvo.pdf" TargetMode="External"></Relationship><Relationship Id="rId8" Type="http://schemas.openxmlformats.org/officeDocument/2006/relationships/hyperlink" Target="https://ela.kpi.ua/bitstream/123456789/46821/1/Liderstvo.pdf" TargetMode="External"></Relationship><Relationship Id="rId9" Type="http://schemas.openxmlformats.org/officeDocument/2006/relationships/slideLayout" Target="../slideLayouts/slideLayout2.xml"></Relationship></Relationships>
</file>

<file path=ppt/slides/_rels/slide10.xml.rels><?xml version="1.0" encoding="UTF-8"?>
<Relationships xmlns="http://schemas.openxmlformats.org/package/2006/relationships"><Relationship Id="rId1" Type="http://schemas.openxmlformats.org/officeDocument/2006/relationships/image" Target="../media/fImage543431326334.png"></Relationship><Relationship Id="rId2" Type="http://schemas.openxmlformats.org/officeDocument/2006/relationships/slideLayout" Target="../slideLayouts/slideLayout2.xml"></Relationship></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Relationships>
</file>

<file path=ppt/slides/_rels/slide12.xml.rels><?xml version="1.0" encoding="UTF-8"?>
<Relationships xmlns="http://schemas.openxmlformats.org/package/2006/relationships"><Relationship Id="rId2" Type="http://schemas.openxmlformats.org/officeDocument/2006/relationships/slideLayout" Target="../slideLayouts/slideLayout1.xml"></Relationship></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19.xml.rels><?xml version="1.0" encoding="UTF-8"?>
<Relationships xmlns="http://schemas.openxmlformats.org/package/2006/relationships"><Relationship Id="rId1" Type="http://schemas.openxmlformats.org/officeDocument/2006/relationships/slideLayout" Target="../slideLayouts/slideLayout5.xml"></Relationship></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Relationships>
</file>

<file path=ppt/slides/_rels/slide21.xml.rels><?xml version="1.0" encoding="UTF-8"?>
<Relationships xmlns="http://schemas.openxmlformats.org/package/2006/relationships"><Relationship Id="rId1" Type="http://schemas.openxmlformats.org/officeDocument/2006/relationships/image" Target="../media/fImage59811936500.jpeg"></Relationship><Relationship Id="rId2" Type="http://schemas.openxmlformats.org/officeDocument/2006/relationships/slideLayout" Target="../slideLayouts/slideLayout1.xml"></Relationship></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Relationship></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30.xml.rels><?xml version="1.0" encoding="UTF-8"?>
<Relationships xmlns="http://schemas.openxmlformats.org/package/2006/relationships"><Relationship Id="rId1" Type="http://schemas.openxmlformats.org/officeDocument/2006/relationships/image" Target="../media/fImage63601989169.jpeg"></Relationship><Relationship Id="rId2" Type="http://schemas.openxmlformats.org/officeDocument/2006/relationships/slideLayout" Target="../slideLayouts/slideLayout1.xml"></Relationship></Relationships>
</file>

<file path=ppt/slides/slide1.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txBox="1">
            <a:spLocks noGrp="1"/>
          </p:cNvSpPr>
          <p:nvPr>
            <p:ph type="ctrTitle"/>
          </p:nvPr>
        </p:nvSpPr>
        <p:spPr>
          <a:xfrm rot="0">
            <a:off x="539750" y="2616835"/>
            <a:ext cx="7919720" cy="2992120"/>
          </a:xfrm>
          <a:prstGeom prst="rect"/>
        </p:spPr>
        <p:txBody>
          <a:bodyPr wrap="square" lIns="91440" tIns="45720" rIns="91440" bIns="45720" numCol="1" vert="horz" anchor="b">
            <a:normAutofit fontScale="100000" lnSpcReduction="0"/>
          </a:bodyPr>
          <a:lstStyle/>
          <a:p>
            <a:pPr marL="0" indent="0" algn="ctr" latinLnBrk="0">
              <a:buFontTx/>
              <a:buNone/>
            </a:pPr>
            <a:r>
              <a:rPr lang="uk-UA" sz="4000">
                <a:solidFill>
                  <a:srgbClr val="FF0000"/>
                </a:solidFill>
              </a:rPr>
              <a:t>Антикризовий менеджмент</a:t>
            </a:r>
            <a:r>
              <a:rPr lang="uk-UA" sz="4000">
                <a:solidFill>
                  <a:srgbClr val="FF0000"/>
                </a:solidFill>
              </a:rPr>
              <a:t/>
            </a:r>
            <a:br>
              <a:rPr lang="uk-UA" sz="4000">
                <a:solidFill>
                  <a:srgbClr val="FF0000"/>
                </a:solidFill>
              </a:rPr>
            </a:br>
            <a:r>
              <a:rPr lang="uk-UA" sz="2800" b="0">
                <a:solidFill>
                  <a:srgbClr val="003A9A"/>
                </a:solidFill>
              </a:rPr>
              <a:t>для студентів ОНМедУ</a:t>
            </a:r>
            <a:r>
              <a:rPr lang="uk-UA" sz="2800" b="0">
                <a:solidFill>
                  <a:srgbClr val="003A9A"/>
                </a:solidFill>
              </a:rPr>
              <a:t/>
            </a:r>
            <a:br>
              <a:rPr lang="uk-UA" sz="2800" b="0">
                <a:solidFill>
                  <a:srgbClr val="003A9A"/>
                </a:solidFill>
              </a:rPr>
            </a:br>
            <a:r>
              <a:rPr lang="uk-UA" sz="2800" b="0">
                <a:solidFill>
                  <a:srgbClr val="003A9A"/>
                </a:solidFill>
              </a:rPr>
              <a:t>спеціальності 073 Менеджмент</a:t>
            </a:r>
            <a:r>
              <a:rPr lang="uk-UA" sz="2800" b="0">
                <a:solidFill>
                  <a:srgbClr val="003A9A"/>
                </a:solidFill>
              </a:rPr>
              <a:t/>
            </a:r>
            <a:br>
              <a:rPr lang="uk-UA" sz="2800" b="0">
                <a:solidFill>
                  <a:srgbClr val="003A9A"/>
                </a:solidFill>
              </a:rPr>
            </a:br>
            <a:r>
              <a:rPr lang="uk-UA" sz="2800" b="0">
                <a:solidFill>
                  <a:srgbClr val="003A9A"/>
                </a:solidFill>
              </a:rPr>
              <a:t>ОПП "Управління охороною здоров'я та фармацевтичним бізнесом"</a:t>
            </a:r>
            <a:r>
              <a:rPr lang="uk-UA" sz="2800">
                <a:solidFill>
                  <a:srgbClr val="FF0000"/>
                </a:solidFill>
              </a:rPr>
              <a:t/>
            </a:r>
            <a:br>
              <a:rPr lang="uk-UA" sz="2800">
                <a:solidFill>
                  <a:srgbClr val="FF0000"/>
                </a:solidFill>
              </a:rPr>
            </a:br>
            <a:endParaRPr lang="ko-KR" altLang="en-US" sz="4000">
              <a:solidFill>
                <a:srgbClr val="FF0000"/>
              </a:solidFill>
            </a:endParaRPr>
          </a:p>
        </p:txBody>
      </p:sp>
      <p:sp>
        <p:nvSpPr>
          <p:cNvPr id="3" name="Подзаголовок 2"/>
          <p:cNvSpPr txBox="1">
            <a:spLocks noGrp="1"/>
          </p:cNvSpPr>
          <p:nvPr>
            <p:ph type="subTitle" idx="1"/>
          </p:nvPr>
        </p:nvSpPr>
        <p:spPr>
          <a:xfrm rot="0">
            <a:off x="2969895" y="312420"/>
            <a:ext cx="3302000" cy="2355215"/>
          </a:xfrm>
          <a:prstGeom prst="rect"/>
        </p:spPr>
        <p:txBody>
          <a:bodyPr wrap="square" lIns="45720" tIns="45720" rIns="45720" bIns="45720" numCol="1" vert="horz" anchor="t">
            <a:normAutofit fontScale="77500" lnSpcReduction="20000"/>
          </a:bodyPr>
          <a:lstStyle/>
          <a:p>
            <a:pPr marL="0" marR="64135" indent="0" rtl="0" algn="ctr" defTabSz="914400" eaLnBrk="1" latinLnBrk="0" hangingPunct="1">
              <a:spcBef>
                <a:spcPts val="400"/>
              </a:spcBef>
              <a:spcAft>
                <a:spcPts val="0"/>
              </a:spcAft>
              <a:buFontTx/>
              <a:buNone/>
            </a:pPr>
            <a:endParaRPr lang="ko-KR" altLang="en-US" sz="2800" cap="none" i="0" b="1" strike="noStrike">
              <a:solidFill>
                <a:srgbClr val="FF0000"/>
              </a:solidFill>
              <a:latin typeface="Times New Roman" charset="0"/>
              <a:ea typeface="Times New Roman" charset="0"/>
            </a:endParaRPr>
          </a:p>
          <a:p>
            <a:pPr marL="0" marR="64135" indent="0" rtl="0" algn="ctr" defTabSz="914400" eaLnBrk="1" latinLnBrk="0" hangingPunct="1">
              <a:spcBef>
                <a:spcPts val="400"/>
              </a:spcBef>
              <a:spcAft>
                <a:spcPts val="0"/>
              </a:spcAft>
              <a:buFontTx/>
              <a:buNone/>
            </a:pPr>
            <a:r>
              <a:rPr sz="2800" cap="none" spc="-20" i="0" b="1" strike="noStrike">
                <a:solidFill>
                  <a:srgbClr val="FF0000"/>
                </a:solidFill>
                <a:effectLst>
                  <a:outerShdw sx="100000" sy="100000" blurRad="38100" dist="38100" dir="2700000" rotWithShape="1">
                    <a:srgbClr val="C0C0C0"/>
                  </a:outerShdw>
                </a:effectLst>
                <a:latin typeface="Times New Roman" charset="0"/>
                <a:ea typeface="Times New Roman" charset="0"/>
              </a:rPr>
              <a:t>Олена РУДІНСЬКА</a:t>
            </a:r>
            <a:r>
              <a:rPr sz="2800" cap="none" spc="-20" i="0" b="0" strike="noStrike">
                <a:solidFill>
                  <a:schemeClr val="bg2">
                    <a:lumMod val="75000"/>
                  </a:schemeClr>
                </a:solidFill>
                <a:effectLst>
                  <a:outerShdw sx="100000" sy="100000" blurRad="38100" dist="38100" dir="2700000" rotWithShape="1">
                    <a:srgbClr val="C0C0C0"/>
                  </a:outerShdw>
                </a:effectLst>
                <a:latin typeface="Times New Roman" charset="0"/>
                <a:ea typeface="Times New Roman" charset="0"/>
              </a:rPr>
              <a:t>, </a:t>
            </a:r>
            <a:r>
              <a:rPr sz="2800" cap="none" spc="-20" i="0" b="0" strike="noStrike">
                <a:solidFill>
                  <a:srgbClr val="00007E"/>
                </a:solidFill>
                <a:effectLst>
                  <a:outerShdw sx="100000" sy="100000" blurRad="38100" dist="38100" dir="2700000" rotWithShape="1">
                    <a:srgbClr val="C0C0C0"/>
                  </a:outerShdw>
                </a:effectLst>
                <a:latin typeface="Times New Roman" charset="0"/>
                <a:ea typeface="Times New Roman" charset="0"/>
              </a:rPr>
              <a:t>кандидат економічних наук, доцент, завідувачка  кафедри менеджменту охорони здоров'я</a:t>
            </a:r>
            <a:r>
              <a:rPr sz="2800" cap="none" spc="-20" i="0" b="0" strike="noStrike">
                <a:solidFill>
                  <a:srgbClr val="00007E"/>
                </a:solidFill>
                <a:effectLst>
                  <a:outerShdw sx="100000" sy="100000" blurRad="38100" dist="38100" dir="2700000" rotWithShape="1">
                    <a:srgbClr val="C0C0C0"/>
                  </a:outerShdw>
                </a:effectLst>
                <a:latin typeface="Times New Roman" charset="0"/>
                <a:ea typeface="Times New Roman" charset="0"/>
              </a:rPr>
              <a:t/>
            </a:r>
            <a:br>
              <a:rPr sz="2800" cap="none" spc="-20" i="0" b="0" strike="noStrike">
                <a:solidFill>
                  <a:srgbClr val="00007E"/>
                </a:solidFill>
                <a:effectLst>
                  <a:outerShdw sx="100000" sy="100000" blurRad="38100" dist="38100" dir="2700000" rotWithShape="1">
                    <a:srgbClr val="C0C0C0"/>
                  </a:outerShdw>
                </a:effectLst>
                <a:latin typeface="Times New Roman" charset="0"/>
                <a:ea typeface="Times New Roman" charset="0"/>
              </a:rPr>
            </a:br>
            <a:r>
              <a:rPr sz="2800" cap="none" spc="-20" i="0" b="0" strike="noStrike">
                <a:solidFill>
                  <a:srgbClr val="00007E"/>
                </a:solidFill>
                <a:effectLst>
                  <a:outerShdw sx="100000" sy="100000" blurRad="38100" dist="38100" dir="2700000" rotWithShape="1">
                    <a:srgbClr val="C0C0C0"/>
                  </a:outerShdw>
                </a:effectLst>
                <a:latin typeface="Times New Roman" charset="0"/>
                <a:ea typeface="Times New Roman" charset="0"/>
              </a:rPr>
              <a:t>ОНМедУ</a:t>
            </a:r>
            <a:endParaRPr lang="ko-KR" altLang="en-US" sz="2800" cap="none" i="0" b="0" strike="noStrike">
              <a:solidFill>
                <a:srgbClr val="00007E"/>
              </a:solidFill>
              <a:latin typeface="Times New Roman" charset="0"/>
              <a:ea typeface="Times New Roman" charset="0"/>
            </a:endParaRPr>
          </a:p>
        </p:txBody>
      </p:sp>
      <p:pic>
        <p:nvPicPr>
          <p:cNvPr id="4" name="Рисунок 2" descr="C:/Users/grago/AppData/Roaming/PolarisOffice9/ETemp/1840_21714768/fImage24827812841.jpeg"/>
          <p:cNvPicPr>
            <a:picLocks noChangeAspect="1"/>
          </p:cNvPicPr>
          <p:nvPr/>
        </p:nvPicPr>
        <p:blipFill rotWithShape="1">
          <a:blip r:embed="rId1" cstate="hqprint">
            <a:extLst>
              <a:ext uri="{28A0092B-C50C-407E-A947-70E740481C1C}">
                <a14:useLocalDpi xmlns:a14="http://schemas.microsoft.com/office/drawing/2010/main"/>
              </a:ext>
            </a:extLst>
          </a:blip>
          <a:stretch>
            <a:fillRect/>
          </a:stretch>
        </p:blipFill>
        <p:spPr>
          <a:xfrm rot="0">
            <a:off x="924560" y="760095"/>
            <a:ext cx="1413510" cy="1595120"/>
          </a:xfrm>
          <a:prstGeom prst="rect"/>
          <a:noFill/>
          <a:ln w="0">
            <a:noFill/>
            <a:prstDash/>
          </a:ln>
        </p:spPr>
      </p:pic>
      <p:pic>
        <p:nvPicPr>
          <p:cNvPr id="6" name="Рисунок 1" descr="C:/Users/grago/AppData/Roaming/PolarisOffice9/ETemp/1840_21714768/fImage123962714841.png"/>
          <p:cNvPicPr>
            <a:picLocks noChangeAspect="1"/>
          </p:cNvPicPr>
          <p:nvPr/>
        </p:nvPicPr>
        <p:blipFill rotWithShape="1">
          <a:blip r:embed="rId3" cstate="hqprint">
            <a:extLst>
              <a:ext uri="{28A0092B-C50C-407E-A947-70E740481C1C}">
                <a14:useLocalDpi xmlns:a14="http://schemas.microsoft.com/office/drawing/2010/main"/>
              </a:ext>
            </a:extLst>
          </a:blip>
          <a:stretch>
            <a:fillRect/>
          </a:stretch>
        </p:blipFill>
        <p:spPr>
          <a:xfrm rot="0">
            <a:off x="6583680" y="586105"/>
            <a:ext cx="1767840" cy="1704340"/>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2747010"/>
            <a:ext cx="8230870" cy="3261995"/>
          </a:xfrm>
          <a:prstGeom prst="rect"/>
        </p:spPr>
        <p:txBody>
          <a:bodyPr wrap="square" lIns="91440" tIns="45720" rIns="91440" bIns="45720" numCol="1" vert="horz" anchor="t">
            <a:normAutofit fontScale="100000" lnSpcReduction="0"/>
          </a:bodyPr>
          <a:lstStyle/>
          <a:p>
            <a:pPr marL="365760" indent="-255905" eaLnBrk="1" latinLnBrk="0" hangingPunct="1">
              <a:buSzPct val="68000"/>
              <a:buFont typeface="Wingdings 3"/>
              <a:buChar char="}"/>
            </a:pPr>
            <a:r>
              <a:rPr lang="uk-UA" sz="2700">
                <a:latin typeface="Lucida Sans Unicode" charset="0"/>
                <a:ea typeface="Segoe UI" charset="0"/>
                <a:cs typeface="+mn-cs"/>
              </a:rPr>
              <a:t>Лекції  - </a:t>
            </a:r>
            <a:r>
              <a:rPr lang="uk-UA" sz="2700">
                <a:solidFill>
                  <a:srgbClr val="770055"/>
                </a:solidFill>
                <a:latin typeface="Lucida Sans Unicode" charset="0"/>
                <a:ea typeface="Segoe UI" charset="0"/>
                <a:cs typeface="+mn-cs"/>
              </a:rPr>
              <a:t>18</a:t>
            </a:r>
            <a:r>
              <a:rPr lang="en-US" sz="2700">
                <a:latin typeface="Lucida Sans Unicode" charset="0"/>
                <a:ea typeface="Lucida Sans Unicode" charset="0"/>
                <a:cs typeface="+mn-cs"/>
              </a:rPr>
              <a:t> </a:t>
            </a:r>
            <a:r>
              <a:rPr lang="uk-UA" sz="2700">
                <a:latin typeface="Lucida Sans Unicode" charset="0"/>
                <a:ea typeface="Segoe UI" charset="0"/>
                <a:cs typeface="+mn-cs"/>
              </a:rPr>
              <a:t>години.</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SzPct val="68000"/>
              <a:buFont typeface="Wingdings 3"/>
              <a:buChar char="}"/>
            </a:pPr>
            <a:r>
              <a:rPr lang="uk-UA" sz="2700">
                <a:latin typeface="Lucida Sans Unicode" charset="0"/>
                <a:ea typeface="Segoe UI" charset="0"/>
                <a:cs typeface="+mn-cs"/>
              </a:rPr>
              <a:t>Практичні заняття – </a:t>
            </a:r>
            <a:r>
              <a:rPr lang="uk-UA" sz="2700">
                <a:solidFill>
                  <a:srgbClr val="770055"/>
                </a:solidFill>
                <a:latin typeface="Lucida Sans Unicode" charset="0"/>
                <a:ea typeface="Segoe UI" charset="0"/>
                <a:cs typeface="+mn-cs"/>
              </a:rPr>
              <a:t>24</a:t>
            </a:r>
            <a:r>
              <a:rPr lang="uk-UA" sz="2700">
                <a:latin typeface="Lucida Sans Unicode" charset="0"/>
                <a:ea typeface="Segoe UI" charset="0"/>
                <a:cs typeface="+mn-cs"/>
              </a:rPr>
              <a:t> години.</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SzPct val="68000"/>
              <a:buFont typeface="Wingdings 3"/>
              <a:buChar char="}"/>
            </a:pPr>
            <a:r>
              <a:rPr lang="uk-UA" sz="2700">
                <a:latin typeface="Lucida Sans Unicode" charset="0"/>
                <a:ea typeface="Segoe UI" charset="0"/>
                <a:cs typeface="+mn-cs"/>
              </a:rPr>
              <a:t>Самостійна робота – </a:t>
            </a:r>
            <a:r>
              <a:rPr lang="en-US" sz="2700">
                <a:solidFill>
                  <a:srgbClr val="770055"/>
                </a:solidFill>
                <a:latin typeface="Lucida Sans Unicode" charset="0"/>
                <a:ea typeface="Lucida Sans Unicode" charset="0"/>
                <a:cs typeface="+mn-cs"/>
              </a:rPr>
              <a:t>48</a:t>
            </a:r>
            <a:r>
              <a:rPr lang="uk-UA" sz="2700">
                <a:latin typeface="Lucida Sans Unicode" charset="0"/>
                <a:ea typeface="Segoe UI" charset="0"/>
                <a:cs typeface="+mn-cs"/>
              </a:rPr>
              <a:t> годин, </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SzPct val="68000"/>
              <a:buFont typeface="Wingdings 3"/>
              <a:buChar char="}"/>
            </a:pPr>
            <a:r>
              <a:rPr lang="uk-UA" sz="2700">
                <a:latin typeface="Lucida Sans Unicode" charset="0"/>
                <a:ea typeface="Segoe UI" charset="0"/>
                <a:cs typeface="+mn-cs"/>
              </a:rPr>
              <a:t>   в т.ч. індивідуальне завдання.</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SzPct val="68000"/>
              <a:buFont typeface="Wingdings 3"/>
              <a:buChar char="}"/>
            </a:pPr>
            <a:r>
              <a:rPr lang="uk-UA" sz="2700">
                <a:solidFill>
                  <a:srgbClr val="80007F"/>
                </a:solidFill>
                <a:latin typeface="Lucida Sans Unicode" charset="0"/>
                <a:ea typeface="Segoe UI" charset="0"/>
                <a:cs typeface="+mn-cs"/>
              </a:rPr>
              <a:t>Залік: виконання, захист індивідуального завдання</a:t>
            </a:r>
            <a:r>
              <a:rPr lang="uk-UA" sz="2700">
                <a:latin typeface="Lucida Sans Unicode" charset="0"/>
                <a:ea typeface="Segoe UI" charset="0"/>
                <a:cs typeface="+mn-cs"/>
              </a:rPr>
              <a:t>.</a:t>
            </a:r>
            <a:endParaRPr lang="ko-KR" altLang="en-US" sz="2700">
              <a:latin typeface="Lucida Sans Unicode" charset="0"/>
              <a:ea typeface="Segoe UI" charset="0"/>
              <a:cs typeface="+mn-cs"/>
            </a:endParaRPr>
          </a:p>
        </p:txBody>
      </p:sp>
      <p:sp>
        <p:nvSpPr>
          <p:cNvPr id="3" name="Заголовок 6"/>
          <p:cNvSpPr txBox="1">
            <a:spLocks/>
          </p:cNvSpPr>
          <p:nvPr>
            <p:ph type="title"/>
          </p:nvPr>
        </p:nvSpPr>
        <p:spPr>
          <a:xfrm rot="0">
            <a:off x="457200" y="274955"/>
            <a:ext cx="8230870" cy="2143125"/>
          </a:xfrm>
          <a:prstGeom prst="rect"/>
        </p:spPr>
        <p:txBody>
          <a:bodyPr wrap="square" lIns="91440" tIns="45720" rIns="91440" bIns="45720" numCol="1" vert="horz" anchor="ctr">
            <a:normAutofit fontScale="100000" lnSpcReduction="0"/>
          </a:bodyPr>
          <a:lstStyle/>
          <a:p>
            <a:pPr marL="0" indent="0" rtl="0" latinLnBrk="0">
              <a:buFontTx/>
              <a:buNone/>
            </a:pPr>
            <a:r>
              <a:rPr lang="uk-UA" sz="3200" b="1">
                <a:solidFill>
                  <a:srgbClr val="FF0000"/>
                </a:solidFill>
                <a:effectLst>
                  <a:outerShdw sx="100000" sy="100000" blurRad="31750" dist="25400" dir="5400000" rotWithShape="0" algn="tl">
                    <a:srgbClr val="000000">
                      <a:alpha val="24705"/>
                    </a:srgbClr>
                  </a:outerShdw>
                </a:effectLst>
                <a:latin typeface="+mj-lt"/>
                <a:ea typeface="+mj-ea"/>
                <a:cs typeface="+mj-cs"/>
              </a:rPr>
              <a:t>Структура вибіркової компоненти</a:t>
            </a:r>
            <a:r>
              <a:rPr lang="uk-UA" sz="3200" b="1">
                <a:solidFill>
                  <a:srgbClr val="FF0000"/>
                </a:solidFill>
                <a:effectLst>
                  <a:outerShdw sx="100000" sy="100000" blurRad="31750" dist="25400" dir="5400000" rotWithShape="0" algn="tl">
                    <a:srgbClr val="000000">
                      <a:alpha val="24313"/>
                    </a:srgbClr>
                  </a:outerShdw>
                </a:effectLst>
                <a:latin typeface="Lucida Sans Unicode" charset="0"/>
                <a:ea typeface="Segoe UI" charset="0"/>
                <a:cs typeface="+mj-cs"/>
              </a:rPr>
              <a:t/>
            </a:r>
            <a:br>
              <a:rPr lang="uk-UA" sz="3200" b="1">
                <a:solidFill>
                  <a:srgbClr val="FF0000"/>
                </a:solidFill>
                <a:effectLst>
                  <a:outerShdw sx="100000" sy="100000" blurRad="31750" dist="25400" dir="5400000" rotWithShape="0" algn="tl">
                    <a:srgbClr val="000000">
                      <a:alpha val="24313"/>
                    </a:srgbClr>
                  </a:outerShdw>
                </a:effectLst>
                <a:latin typeface="Lucida Sans Unicode" charset="0"/>
                <a:ea typeface="Segoe UI" charset="0"/>
                <a:cs typeface="+mj-cs"/>
              </a:rPr>
            </a:br>
            <a:r>
              <a:rPr lang="uk-UA" sz="3200" b="1">
                <a:solidFill>
                  <a:srgbClr val="FF0000"/>
                </a:solidFill>
                <a:effectLst>
                  <a:outerShdw sx="100000" sy="100000" blurRad="31750" dist="25400" dir="5400000" rotWithShape="0" algn="tl">
                    <a:srgbClr val="000000">
                      <a:alpha val="24313"/>
                    </a:srgbClr>
                  </a:outerShdw>
                </a:effectLst>
                <a:latin typeface="Lucida Sans Unicode" charset="0"/>
                <a:ea typeface="Segoe UI" charset="0"/>
                <a:cs typeface="+mj-cs"/>
              </a:rPr>
              <a:t>(Денне відділення)</a:t>
            </a:r>
            <a:endParaRPr lang="ko-KR" altLang="en-US" sz="3200" b="1">
              <a:solidFill>
                <a:srgbClr val="FF0000"/>
              </a:solidFill>
              <a:latin typeface="Lucida Sans Unicode" charset="0"/>
              <a:ea typeface="Segoe UI" charset="0"/>
              <a:cs typeface="+mj-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1"/>
          <p:cNvSpPr txBox="1">
            <a:spLocks noGrp="1"/>
          </p:cNvSpPr>
          <p:nvPr>
            <p:ph type="obj" idx="1"/>
          </p:nvPr>
        </p:nvSpPr>
        <p:spPr>
          <a:xfrm rot="0">
            <a:off x="457200" y="1071245"/>
            <a:ext cx="8230235" cy="3507740"/>
          </a:xfrm>
          <a:prstGeom prst="rect"/>
        </p:spPr>
        <p:txBody>
          <a:bodyPr wrap="square" lIns="91440" tIns="45720" rIns="91440" bIns="45720" numCol="1" vert="horz" anchor="t">
            <a:normAutofit fontScale="100000" lnSpcReduction="10000"/>
          </a:bodyPr>
          <a:lstStyle/>
          <a:p>
            <a:pPr marL="365760" indent="-255905" latinLnBrk="0">
              <a:buSzPct val="68000"/>
              <a:buFont typeface="Wingdings 3"/>
              <a:buChar char="}"/>
            </a:pPr>
            <a:endParaRPr lang="ko-KR" altLang="en-US"/>
          </a:p>
          <a:p>
            <a:pPr marL="365760" indent="-255905" latinLnBrk="0">
              <a:buSzPct val="68000"/>
              <a:buFont typeface="Wingdings 3"/>
              <a:buChar char="}"/>
            </a:pPr>
            <a:endParaRPr lang="ko-KR" altLang="en-US"/>
          </a:p>
          <a:p>
            <a:pPr marL="365760" indent="-255905" latinLnBrk="0">
              <a:buSzPct val="68000"/>
              <a:buFont typeface="Wingdings 3"/>
              <a:buChar char="}"/>
            </a:pPr>
            <a:r>
              <a:rPr lang="uk-UA"/>
              <a:t>Лекції  - </a:t>
            </a:r>
            <a:r>
              <a:rPr lang="uk-UA">
                <a:solidFill>
                  <a:srgbClr val="770055"/>
                </a:solidFill>
              </a:rPr>
              <a:t>4</a:t>
            </a:r>
            <a:r>
              <a:rPr lang="en-US"/>
              <a:t> </a:t>
            </a:r>
            <a:r>
              <a:rPr lang="uk-UA"/>
              <a:t>години.</a:t>
            </a:r>
            <a:endParaRPr lang="ko-KR" altLang="en-US"/>
          </a:p>
          <a:p>
            <a:pPr marL="365760" indent="-255905" latinLnBrk="0">
              <a:buSzPct val="68000"/>
              <a:buFont typeface="Wingdings 3"/>
              <a:buChar char="}"/>
            </a:pPr>
            <a:r>
              <a:rPr lang="uk-UA"/>
              <a:t>Практичні заняття – </a:t>
            </a:r>
            <a:r>
              <a:rPr lang="uk-UA">
                <a:solidFill>
                  <a:srgbClr val="770055"/>
                </a:solidFill>
              </a:rPr>
              <a:t>6</a:t>
            </a:r>
            <a:r>
              <a:rPr lang="uk-UA"/>
              <a:t> години.</a:t>
            </a:r>
            <a:endParaRPr lang="ko-KR" altLang="en-US"/>
          </a:p>
          <a:p>
            <a:pPr marL="365760" indent="-255905" latinLnBrk="0">
              <a:buSzPct val="68000"/>
              <a:buFont typeface="Wingdings 3"/>
              <a:buChar char="}"/>
            </a:pPr>
            <a:r>
              <a:rPr lang="uk-UA"/>
              <a:t>Самостійна робота – </a:t>
            </a:r>
            <a:r>
              <a:rPr lang="en-US">
                <a:solidFill>
                  <a:srgbClr val="770055"/>
                </a:solidFill>
              </a:rPr>
              <a:t>80</a:t>
            </a:r>
            <a:r>
              <a:rPr lang="uk-UA"/>
              <a:t> годин, </a:t>
            </a:r>
            <a:endParaRPr lang="ko-KR" altLang="en-US"/>
          </a:p>
          <a:p>
            <a:pPr marL="365760" indent="-255905" latinLnBrk="0">
              <a:buFontTx/>
              <a:buNone/>
            </a:pPr>
            <a:r>
              <a:rPr lang="uk-UA"/>
              <a:t>   в т.ч. індивідуальне завдання.</a:t>
            </a:r>
            <a:endParaRPr lang="ko-KR" altLang="en-US"/>
          </a:p>
          <a:p>
            <a:pPr marL="365760" indent="-255905" latinLnBrk="0">
              <a:buSzPct val="68000"/>
              <a:buFont typeface="Wingdings 3"/>
              <a:buChar char="}"/>
            </a:pPr>
            <a:r>
              <a:rPr lang="uk-UA">
                <a:solidFill>
                  <a:srgbClr val="80007F"/>
                </a:solidFill>
              </a:rPr>
              <a:t>Залік: виконання, захист індивідуального завдання</a:t>
            </a:r>
            <a:r>
              <a:rPr lang="uk-UA"/>
              <a:t>.</a:t>
            </a:r>
            <a:endParaRPr lang="ko-KR" altLang="en-US"/>
          </a:p>
        </p:txBody>
      </p:sp>
      <p:sp>
        <p:nvSpPr>
          <p:cNvPr id="3" name="Заголовок 2"/>
          <p:cNvSpPr txBox="1">
            <a:spLocks noGrp="1"/>
          </p:cNvSpPr>
          <p:nvPr>
            <p:ph type="title"/>
          </p:nvPr>
        </p:nvSpPr>
        <p:spPr>
          <a:xfrm>
            <a:off x="558165" y="266065"/>
            <a:ext cx="8230870" cy="1144270"/>
          </a:xfrm>
          <a:prstGeom prst="rect"/>
        </p:spPr>
        <p:txBody>
          <a:bodyPr wrap="square" lIns="91440" tIns="45720" rIns="91440" bIns="45720" numCol="1" vert="horz" anchor="ctr">
            <a:normAutofit fontScale="90000" lnSpcReduction="0"/>
          </a:bodyPr>
          <a:lstStyle/>
          <a:p>
            <a:pPr marL="0" indent="0" algn="ctr" latinLnBrk="0">
              <a:buFontTx/>
              <a:buNone/>
            </a:pPr>
            <a:r>
              <a:rPr lang="uk-UA">
                <a:solidFill>
                  <a:srgbClr val="FF0000"/>
                </a:solidFill>
              </a:rPr>
              <a:t>Структура вибіркової компоненти</a:t>
            </a:r>
            <a:r>
              <a:rPr lang="uk-UA">
                <a:solidFill>
                  <a:srgbClr val="FF0000"/>
                </a:solidFill>
              </a:rPr>
              <a:t/>
            </a:r>
            <a:br>
              <a:rPr lang="uk-UA">
                <a:solidFill>
                  <a:srgbClr val="FF0000"/>
                </a:solidFill>
              </a:rPr>
            </a:br>
            <a:r>
              <a:rPr lang="uk-UA">
                <a:solidFill>
                  <a:srgbClr val="FF0000"/>
                </a:solidFill>
              </a:rPr>
              <a:t>(заочне відділення)</a:t>
            </a:r>
            <a:endParaRPr lang="ko-KR" altLang="en-US">
              <a:solidFill>
                <a:srgbClr val="FF0000"/>
              </a:solidFill>
            </a:endParaRPr>
          </a:p>
        </p:txBody>
      </p:sp>
      <p:pic>
        <p:nvPicPr>
          <p:cNvPr id="4" name="Рисунок 3"/>
          <p:cNvPicPr>
            <a:picLocks noChangeAspect="1"/>
          </p:cNvPicPr>
          <p:nvPr/>
        </p:nvPicPr>
        <p:blipFill rotWithShape="1">
          <a:blip r:embed="rId1" cstate="print">
            <a:extLst>
              <a:ext uri="{28A0092B-C50C-407E-A947-70E740481C1C}">
                <a14:useLocalDpi xmlns:a14="http://schemas.microsoft.com/office/drawing/2010/main" val="0"/>
              </a:ext>
            </a:extLst>
          </a:blip>
          <a:stretch>
            <a:fillRect/>
          </a:stretch>
        </p:blipFill>
        <p:spPr>
          <a:xfrm rot="0">
            <a:off x="3622675" y="4036060"/>
            <a:ext cx="5525770" cy="3071495"/>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1481455"/>
            <a:ext cx="8230235" cy="5295265"/>
          </a:xfrm>
          <a:prstGeom prst="rect"/>
        </p:spPr>
        <p:txBody>
          <a:bodyPr wrap="square" lIns="91440" tIns="45720" rIns="91440" bIns="45720" numCol="1" vert="horz" anchor="t">
            <a:normAutofit fontScale="100000" lnSpcReduction="0"/>
          </a:bodyPr>
          <a:lstStyle/>
          <a:p>
            <a:pPr marL="365760" indent="-255905" eaLnBrk="1" latinLnBrk="0" hangingPunct="1">
              <a:buSzPct val="68000"/>
              <a:buFont typeface="Wingdings 3"/>
              <a:buChar char="}"/>
            </a:pPr>
            <a:r>
              <a:rPr sz="2400" b="1">
                <a:solidFill>
                  <a:srgbClr val="003A9A"/>
                </a:solidFill>
                <a:latin typeface="Times New Roman" charset="0"/>
                <a:ea typeface="Times New Roman" charset="0"/>
              </a:rPr>
              <a:t>Класифікація  криз та вплив циклічності кризових явищ на діяльність в медичному закладі. </a:t>
            </a:r>
            <a:endParaRPr lang="ko-KR" altLang="en-US" sz="2400" b="1">
              <a:solidFill>
                <a:srgbClr val="003A9A"/>
              </a:solidFill>
              <a:latin typeface="Times New Roman" charset="0"/>
              <a:ea typeface="Times New Roman" charset="0"/>
            </a:endParaRPr>
          </a:p>
          <a:p>
            <a:pPr marL="365760" indent="-255905" eaLnBrk="1" latinLnBrk="0" hangingPunct="1">
              <a:buSzPct val="68000"/>
              <a:buFont typeface="Wingdings 3"/>
              <a:buChar char="}"/>
            </a:pPr>
            <a:r>
              <a:rPr sz="2400">
                <a:latin typeface="Times New Roman" charset="0"/>
                <a:ea typeface="Times New Roman" charset="0"/>
              </a:rPr>
              <a:t>Визначення кризових явищ, ознаки, умови виникнення. Зв’язок традиційного менеджменту, ризик-менеджменту та антикризового менеджменту. Класифікація криз за різними критеріями. Функції антикризового менеджменту. Циклічність кризових явищ в економіці в цілому та в сфері охорони здоров’я на сучасному етапі. Загальні характеристики кризи в сфері охорони здоров’я України. Вплив воєнного стану на погіршення інформаційно-організаційних, кадрових, фінансових, технологічних факторів впливу на галузь охорони здоров’я. </a:t>
            </a:r>
            <a:endParaRPr lang="ko-KR" altLang="en-US" sz="2400"/>
          </a:p>
        </p:txBody>
      </p:sp>
      <p:sp>
        <p:nvSpPr>
          <p:cNvPr id="3" name="Заголовок 6"/>
          <p:cNvSpPr txBox="1">
            <a:spLocks/>
          </p:cNvSpPr>
          <p:nvPr>
            <p:ph type="title"/>
          </p:nvPr>
        </p:nvSpPr>
        <p:spPr>
          <a:xfrm rot="0">
            <a:off x="457200" y="266065"/>
            <a:ext cx="8230235" cy="1143635"/>
          </a:xfrm>
          <a:prstGeom prst="rect"/>
        </p:spPr>
        <p:txBody>
          <a:bodyPr wrap="square" lIns="91440" tIns="45720" rIns="91440" bIns="45720" numCol="1" vert="horz" anchor="ctr">
            <a:normAutofit fontScale="100000" lnSpcReduction="0"/>
          </a:bodyPr>
          <a:lstStyle/>
          <a:p>
            <a:pPr marL="0" indent="0" rtl="0"/>
            <a:r>
              <a:rPr lang="ru-RU">
                <a:solidFill>
                  <a:srgbClr val="FF0000"/>
                </a:solidFill>
              </a:rPr>
              <a:t>ТЕМА 1</a:t>
            </a:r>
            <a:endParaRPr lang="ko-KR" altLang="en-US">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a:off x="457200" y="1481455"/>
            <a:ext cx="8230870" cy="5304790"/>
          </a:xfrm>
          <a:prstGeom prst="rect"/>
        </p:spPr>
        <p:txBody>
          <a:bodyPr wrap="square" lIns="91440" tIns="45720" rIns="91440" bIns="45720" numCol="1" vert="horz" anchor="t">
            <a:normAutofit fontScale="92500" lnSpcReduction="20000"/>
          </a:bodyPr>
          <a:lstStyle/>
          <a:p>
            <a:pPr marL="365760" indent="-255905" eaLnBrk="1" latinLnBrk="0" hangingPunct="1">
              <a:buSzPct val="68000"/>
              <a:buFont typeface="Wingdings 3"/>
              <a:buChar char="}"/>
            </a:pPr>
            <a:r>
              <a:rPr sz="2800" b="1">
                <a:solidFill>
                  <a:srgbClr val="003A9A"/>
                </a:solidFill>
                <a:latin typeface="Times New Roman" charset="0"/>
                <a:ea typeface="Times New Roman" charset="0"/>
              </a:rPr>
              <a:t>Методи діагностики і прогнозування. Шляхи подолання виробничої¸ організаційної та кадрової кризи в закладі охорони здоров’я</a:t>
            </a:r>
            <a:endParaRPr lang="ko-KR" altLang="en-US" sz="2800" b="1">
              <a:solidFill>
                <a:srgbClr val="003A9A"/>
              </a:solidFill>
              <a:latin typeface="Times New Roman" charset="0"/>
              <a:ea typeface="Times New Roman" charset="0"/>
            </a:endParaRPr>
          </a:p>
          <a:p>
            <a:pPr marL="365760" indent="-255905" algn="just" eaLnBrk="1" latinLnBrk="0" hangingPunct="1">
              <a:buSzPct val="68000"/>
              <a:buFont typeface="Wingdings 3"/>
              <a:buChar char="}"/>
            </a:pPr>
            <a:r>
              <a:rPr sz="2800">
                <a:latin typeface="Times New Roman" charset="0"/>
                <a:ea typeface="Times New Roman" charset="0"/>
              </a:rPr>
              <a:t>Передумови, ознаки прояву та типи виробничо-технологічної кризи в медичних закладах. Діагностика виробничо-технологічної бази медичного закладу (обладнання, апаратура, матеріали, симуляційні пристрої та ін.). Теорія життєвого циклу. Правила Адізеса. Шляхи виходу з організаційної кризи. Характеристика організаційного етапу медичної реформи в Україні на сучасному етапі. Система антикризового управління персоналом.  Антикризова політика в управлінні персоналом. Роль менеджера в подоланні виробничої, організаційної та кадрової кризи.  Управління змінами як частина програми антикризового управління.</a:t>
            </a:r>
            <a:endParaRPr lang="ko-KR" altLang="en-US" sz="2800">
              <a:latin typeface="Times New Roman" charset="0"/>
              <a:ea typeface="Times New Roman" charset="0"/>
            </a:endParaRPr>
          </a:p>
        </p:txBody>
      </p:sp>
      <p:sp>
        <p:nvSpPr>
          <p:cNvPr id="3" name="Заголовок 6"/>
          <p:cNvSpPr txBox="1">
            <a:spLocks/>
          </p:cNvSpPr>
          <p:nvPr>
            <p:ph type="title"/>
          </p:nvPr>
        </p:nvSpPr>
        <p:spPr>
          <a:xfrm rot="0">
            <a:off x="457200" y="274955"/>
            <a:ext cx="8230235" cy="1143635"/>
          </a:xfrm>
          <a:prstGeom prst="rect"/>
        </p:spPr>
        <p:txBody>
          <a:bodyPr wrap="square" lIns="91440" tIns="45720" rIns="91440" bIns="45720" numCol="1" vert="horz" anchor="ctr">
            <a:normAutofit fontScale="100000" lnSpcReduction="0"/>
          </a:bodyPr>
          <a:lstStyle/>
          <a:p>
            <a:pPr marL="0" indent="0" rtl="0"/>
            <a:r>
              <a:rPr lang="ru-RU" sz="4100" b="1">
                <a:solidFill>
                  <a:srgbClr val="FF0000"/>
                </a:solidFill>
                <a:effectLst>
                  <a:outerShdw sx="100000" sy="100000" blurRad="31750" dist="25400" dir="5400000" rotWithShape="0" algn="tl">
                    <a:srgbClr val="000000">
                      <a:alpha val="24705"/>
                    </a:srgbClr>
                  </a:outerShdw>
                </a:effectLst>
                <a:latin typeface="+mj-lt"/>
                <a:ea typeface="+mj-ea"/>
                <a:cs typeface="+mj-cs"/>
              </a:rPr>
              <a:t>Тема 2</a:t>
            </a:r>
            <a:endParaRPr lang="ko-KR" altLang="en-US" sz="4100" b="1">
              <a:solidFill>
                <a:srgbClr val="FF0000"/>
              </a:solidFill>
              <a:latin typeface="+mj-lt"/>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1481455"/>
            <a:ext cx="8230235" cy="5055870"/>
          </a:xfrm>
          <a:prstGeom prst="rect"/>
        </p:spPr>
        <p:txBody>
          <a:bodyPr wrap="square" lIns="91440" tIns="45720" rIns="91440" bIns="45720" numCol="1" vert="horz" anchor="t">
            <a:normAutofit fontScale="77500" lnSpcReduction="20000"/>
          </a:bodyPr>
          <a:lstStyle/>
          <a:p>
            <a:pPr marL="365760" indent="-255905" eaLnBrk="1" latinLnBrk="0" hangingPunct="1">
              <a:buSzPct val="68000"/>
              <a:buFont typeface="Wingdings 3"/>
              <a:buChar char="}"/>
            </a:pPr>
            <a:r>
              <a:rPr sz="4000" b="1">
                <a:solidFill>
                  <a:srgbClr val="003A9A"/>
                </a:solidFill>
                <a:latin typeface="Times New Roman" charset="0"/>
                <a:ea typeface="Times New Roman" charset="0"/>
              </a:rPr>
              <a:t>Механізми діагностики фінансової кризи в закладі охорони здоров’я та шляхи виходу.</a:t>
            </a:r>
            <a:endParaRPr lang="ko-KR" altLang="en-US" sz="4000" b="1">
              <a:solidFill>
                <a:srgbClr val="003A9A"/>
              </a:solidFill>
              <a:latin typeface="Times New Roman" charset="0"/>
              <a:ea typeface="Times New Roman" charset="0"/>
            </a:endParaRPr>
          </a:p>
          <a:p>
            <a:pPr marL="365760" indent="-255905" algn="just" eaLnBrk="1" latinLnBrk="0" hangingPunct="1">
              <a:buSzPct val="68000"/>
              <a:buFont typeface="Wingdings 3"/>
              <a:buChar char="}"/>
            </a:pPr>
            <a:r>
              <a:rPr sz="4000">
                <a:latin typeface="Times New Roman" charset="0"/>
                <a:ea typeface="Times New Roman" charset="0"/>
              </a:rPr>
              <a:t>Передумови та ознаки прояву фінансової кризи. Комплексний підхід до діагностики неплатоспроможності. Механізм діагностики фінансового стану. Шляхи подолання фінансової кризи медичного закладу. Управління на різних етапах життєвого циклу. Виявлення “сигналів” про виникнення кризового стану медичного закладу.</a:t>
            </a:r>
            <a:endParaRPr lang="ko-KR" altLang="en-US" sz="4000"/>
          </a:p>
        </p:txBody>
      </p:sp>
      <p:sp>
        <p:nvSpPr>
          <p:cNvPr id="3" name="Заголовок 6"/>
          <p:cNvSpPr txBox="1">
            <a:spLocks/>
          </p:cNvSpPr>
          <p:nvPr>
            <p:ph type="title"/>
          </p:nvPr>
        </p:nvSpPr>
        <p:spPr>
          <a:xfrm rot="0">
            <a:off x="457200" y="274955"/>
            <a:ext cx="8230235" cy="1143635"/>
          </a:xfrm>
          <a:prstGeom prst="rect"/>
        </p:spPr>
        <p:txBody>
          <a:bodyPr wrap="square" lIns="91440" tIns="45720" rIns="91440" bIns="45720" numCol="1" vert="horz" anchor="ctr">
            <a:normAutofit fontScale="100000" lnSpcReduction="0"/>
          </a:bodyPr>
          <a:lstStyle/>
          <a:p>
            <a:pPr marL="0" indent="0" rtl="0"/>
            <a:r>
              <a:rPr lang="ru-RU">
                <a:solidFill>
                  <a:srgbClr val="FF0000"/>
                </a:solidFill>
              </a:rPr>
              <a:t>Тема 3</a:t>
            </a:r>
            <a:endParaRPr lang="ko-KR" altLang="en-US">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1481455"/>
            <a:ext cx="8230235" cy="5139055"/>
          </a:xfrm>
          <a:prstGeom prst="rect"/>
        </p:spPr>
        <p:txBody>
          <a:bodyPr wrap="square" lIns="91440" tIns="45720" rIns="91440" bIns="45720" numCol="1" vert="horz" anchor="t">
            <a:normAutofit fontScale="100000" lnSpcReduction="20000"/>
          </a:bodyPr>
          <a:lstStyle/>
          <a:p>
            <a:pPr marL="365760" indent="-255905" algn="just" eaLnBrk="1" latinLnBrk="0" hangingPunct="1">
              <a:buSzPct val="68000"/>
              <a:buFont typeface="Wingdings 3"/>
              <a:buChar char="}"/>
            </a:pPr>
            <a:r>
              <a:rPr sz="3200">
                <a:solidFill>
                  <a:srgbClr val="003A9A"/>
                </a:solidFill>
                <a:latin typeface="Times New Roman" charset="0"/>
                <a:ea typeface="Times New Roman" charset="0"/>
              </a:rPr>
              <a:t>Визначення антикризової ролі фінансових показників діяльності медичного закладу</a:t>
            </a:r>
            <a:r>
              <a:rPr sz="3200" b="1">
                <a:latin typeface="Times New Roman" charset="0"/>
                <a:ea typeface="Times New Roman" charset="0"/>
              </a:rPr>
              <a:t>. </a:t>
            </a:r>
            <a:r>
              <a:rPr sz="3200">
                <a:latin typeface="Times New Roman" charset="0"/>
                <a:ea typeface="Times New Roman" charset="0"/>
              </a:rPr>
              <a:t>Структура балансу медичного закладу. Аналіз коефіцієнтного підходу: коефіцієнти платоспроможності, фінансової стійкості (ліквідності), економічної ефективності та ділової активності. Індикатори фінансового стану, які вимагають особливої уваги на різних етапах життєвого циклу медичного закладу. Вплив діяльності державних структур на тривалість життєвого циклу конкурентної переваги медичного закладу.</a:t>
            </a:r>
            <a:endParaRPr lang="ko-KR" altLang="en-US" sz="3200"/>
          </a:p>
        </p:txBody>
      </p:sp>
      <p:sp>
        <p:nvSpPr>
          <p:cNvPr id="3" name="Заголовок 6"/>
          <p:cNvSpPr txBox="1">
            <a:spLocks/>
          </p:cNvSpPr>
          <p:nvPr>
            <p:ph type="title"/>
          </p:nvPr>
        </p:nvSpPr>
        <p:spPr>
          <a:xfrm rot="0">
            <a:off x="457200" y="274955"/>
            <a:ext cx="8230235" cy="1143635"/>
          </a:xfrm>
          <a:prstGeom prst="rect"/>
        </p:spPr>
        <p:txBody>
          <a:bodyPr wrap="square" lIns="91440" tIns="45720" rIns="91440" bIns="45720" numCol="1" vert="horz" anchor="ctr">
            <a:normAutofit fontScale="100000" lnSpcReduction="0"/>
          </a:bodyPr>
          <a:lstStyle/>
          <a:p>
            <a:pPr marL="0" indent="0" rtl="0"/>
            <a:r>
              <a:rPr lang="ru-RU">
                <a:solidFill>
                  <a:srgbClr val="FF0000"/>
                </a:solidFill>
              </a:rPr>
              <a:t>Тема 4</a:t>
            </a:r>
            <a:endParaRPr lang="ko-KR" altLang="en-US">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1481455"/>
            <a:ext cx="8230235" cy="5194300"/>
          </a:xfrm>
          <a:prstGeom prst="rect"/>
        </p:spPr>
        <p:txBody>
          <a:bodyPr wrap="square" lIns="91440" tIns="45720" rIns="91440" bIns="45720" numCol="1" vert="horz" anchor="t">
            <a:normAutofit fontScale="92500" lnSpcReduction="20000"/>
          </a:bodyPr>
          <a:lstStyle/>
          <a:p>
            <a:pPr marL="365760" indent="-255905" eaLnBrk="1" latinLnBrk="0" hangingPunct="1">
              <a:buSzPct val="68000"/>
              <a:buFont typeface="Wingdings 3"/>
              <a:buChar char="}"/>
            </a:pPr>
            <a:r>
              <a:rPr sz="3600">
                <a:solidFill>
                  <a:srgbClr val="003A9A"/>
                </a:solidFill>
                <a:latin typeface="Times New Roman" charset="0"/>
                <a:ea typeface="Times New Roman" charset="0"/>
              </a:rPr>
              <a:t>Підходи та методи антикризового управління в медичній галузі</a:t>
            </a:r>
            <a:r>
              <a:rPr sz="3600" b="1">
                <a:solidFill>
                  <a:srgbClr val="003A9A"/>
                </a:solidFill>
                <a:latin typeface="Times New Roman" charset="0"/>
                <a:ea typeface="Times New Roman" charset="0"/>
              </a:rPr>
              <a:t>. </a:t>
            </a:r>
            <a:r>
              <a:rPr sz="3600" b="1">
                <a:latin typeface="Times New Roman" charset="0"/>
                <a:ea typeface="Times New Roman" charset="0"/>
              </a:rPr>
              <a:t> </a:t>
            </a:r>
            <a:endParaRPr lang="ko-KR" altLang="en-US" sz="3600" b="1">
              <a:latin typeface="Times New Roman" charset="0"/>
              <a:ea typeface="Times New Roman" charset="0"/>
            </a:endParaRPr>
          </a:p>
          <a:p>
            <a:pPr marL="365760" indent="-255905" eaLnBrk="1" latinLnBrk="0" hangingPunct="1">
              <a:buSzPct val="68000"/>
              <a:buFont typeface="Wingdings 3"/>
              <a:buChar char="}"/>
            </a:pPr>
            <a:r>
              <a:rPr sz="3600">
                <a:latin typeface="Times New Roman" charset="0"/>
                <a:ea typeface="Times New Roman" charset="0"/>
              </a:rPr>
              <a:t>Концепція сучасного антикризового управління. Обґрунтування траєкторії антикризового управління. Методи оцінки ефективності антикризового управління. Інноваційний та інвестиційний фактор в антикризовому управлінні. Концепція “3DC управління”. Матриця вибору стратегії антикризового управління. Формування груп показників щодо антикризового управління.</a:t>
            </a:r>
            <a:endParaRPr lang="ko-KR" altLang="en-US" sz="3600"/>
          </a:p>
        </p:txBody>
      </p:sp>
      <p:sp>
        <p:nvSpPr>
          <p:cNvPr id="3" name="Заголовок 6"/>
          <p:cNvSpPr txBox="1">
            <a:spLocks/>
          </p:cNvSpPr>
          <p:nvPr>
            <p:ph type="title"/>
          </p:nvPr>
        </p:nvSpPr>
        <p:spPr>
          <a:xfrm rot="0">
            <a:off x="457200" y="274955"/>
            <a:ext cx="8230235" cy="1143635"/>
          </a:xfrm>
          <a:prstGeom prst="rect"/>
        </p:spPr>
        <p:txBody>
          <a:bodyPr wrap="square" lIns="91440" tIns="45720" rIns="91440" bIns="45720" numCol="1" vert="horz" anchor="ctr">
            <a:normAutofit fontScale="100000" lnSpcReduction="0"/>
          </a:bodyPr>
          <a:lstStyle/>
          <a:p>
            <a:pPr marL="0" indent="0" rtl="0"/>
            <a:r>
              <a:rPr lang="ru-RU">
                <a:solidFill>
                  <a:srgbClr val="FF0000"/>
                </a:solidFill>
              </a:rPr>
              <a:t>Тема 5</a:t>
            </a:r>
            <a:endParaRPr lang="ko-KR" altLang="en-US">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1"/>
          <p:cNvSpPr txBox="1">
            <a:spLocks noGrp="1"/>
          </p:cNvSpPr>
          <p:nvPr>
            <p:ph type="obj" idx="1"/>
          </p:nvPr>
        </p:nvSpPr>
        <p:spPr>
          <a:xfrm>
            <a:off x="457200" y="1535430"/>
            <a:ext cx="8232140" cy="5711825"/>
          </a:xfrm>
          <a:prstGeom prst="rect"/>
        </p:spPr>
        <p:txBody>
          <a:bodyPr wrap="square" lIns="91440" tIns="45720" rIns="91440" bIns="45720" numCol="1" vert="horz" anchor="t">
            <a:normAutofit fontScale="62500" lnSpcReduction="20000"/>
          </a:bodyPr>
          <a:lstStyle/>
          <a:p>
            <a:pPr marL="363855" indent="-254000" algn="just" latinLnBrk="0">
              <a:buSzPct val="68000"/>
              <a:buFont typeface="Wingdings"/>
              <a:buChar char="v"/>
            </a:pPr>
            <a:r>
              <a:rPr sz="2800">
                <a:latin typeface="Times New Roman" charset="0"/>
                <a:ea typeface="Times New Roman" charset="0"/>
              </a:rPr>
              <a:t>Войтко С.М., Мельніченко А.І. Лідерство та антикризовий менеджмент : навч. посіб. – Київ: Центр учбової літератури, 2021. – 568 с.</a:t>
            </a:r>
            <a:endParaRPr lang="ko-KR" altLang="en-US" sz="2800">
              <a:latin typeface="Times New Roman" charset="0"/>
              <a:ea typeface="Times New Roman" charset="0"/>
            </a:endParaRPr>
          </a:p>
          <a:p>
            <a:pPr marL="363855" indent="-254000" algn="just" latinLnBrk="0">
              <a:buSzPct val="68000"/>
              <a:buFont typeface="Wingdings"/>
              <a:buChar char="v"/>
            </a:pPr>
            <a:r>
              <a:rPr sz="2800">
                <a:latin typeface="Times New Roman" charset="0"/>
                <a:ea typeface="Times New Roman" charset="0"/>
                <a:hlinkClick r:id="rId8">
                  <a:extLst>
                    <a:ext uri="{A12FA001-AC4F-418D-AE19-62706E023703}">
                      <ahyp:hlinkClr xmlns:ahyp="http://schemas.microsoft.com/office/drawing/2018/hyperlinkcolor" xmlns="" val="hlink"/>
                    </a:ext>
                  </a:extLst>
                </a:hlinkClick>
              </a:rPr>
              <a:t>https://ela.kpi.ua/bitstream/123456789/46821/1/Liderstvo.pdf</a:t>
            </a:r>
            <a:r>
              <a:rPr sz="2800">
                <a:latin typeface="Times New Roman" charset="0"/>
                <a:ea typeface="Times New Roman" charset="0"/>
              </a:rPr>
              <a:t> </a:t>
            </a:r>
            <a:endParaRPr lang="ko-KR" altLang="en-US" sz="2800">
              <a:latin typeface="Times New Roman" charset="0"/>
              <a:ea typeface="Times New Roman" charset="0"/>
            </a:endParaRPr>
          </a:p>
          <a:p>
            <a:pPr marL="363855" indent="-254000" algn="just" latinLnBrk="0">
              <a:buSzPct val="68000"/>
              <a:buFont typeface="Wingdings"/>
              <a:buChar char="v"/>
            </a:pPr>
            <a:endParaRPr lang="ko-KR" altLang="en-US" sz="2800">
              <a:latin typeface="Times New Roman" charset="0"/>
              <a:ea typeface="Times New Roman" charset="0"/>
            </a:endParaRPr>
          </a:p>
          <a:p>
            <a:pPr marL="363855" indent="-254000" algn="just" latinLnBrk="0">
              <a:buSzPct val="68000"/>
              <a:buFont typeface="Wingdings"/>
              <a:buChar char="v"/>
            </a:pPr>
            <a:r>
              <a:rPr sz="2800">
                <a:latin typeface="Times New Roman" charset="0"/>
                <a:ea typeface="Times New Roman" charset="0"/>
              </a:rPr>
              <a:t>Солоненко І. М. Управління організаційними змінами у сфері охорони здоров’я: монографія / І. М. Солоненко, І. В. Рожкова. – К. : Фенікс, 2008. – 276 с.</a:t>
            </a:r>
            <a:endParaRPr lang="ko-KR" altLang="en-US" sz="2800">
              <a:latin typeface="Times New Roman" charset="0"/>
              <a:ea typeface="Times New Roman" charset="0"/>
            </a:endParaRPr>
          </a:p>
          <a:p>
            <a:pPr marL="363855" indent="-254000" algn="just" latinLnBrk="0">
              <a:buSzPct val="68000"/>
              <a:buFont typeface="Wingdings"/>
              <a:buChar char="v"/>
            </a:pPr>
            <a:endParaRPr lang="ko-KR" altLang="en-US" sz="2800">
              <a:latin typeface="Times New Roman" charset="0"/>
              <a:ea typeface="Times New Roman" charset="0"/>
            </a:endParaRPr>
          </a:p>
          <a:p>
            <a:pPr marL="363855" indent="-254000" algn="just" latinLnBrk="0">
              <a:buSzPct val="68000"/>
              <a:buFont typeface="Wingdings"/>
              <a:buChar char="v"/>
            </a:pPr>
            <a:r>
              <a:rPr sz="2800">
                <a:latin typeface="Times New Roman" charset="0"/>
                <a:ea typeface="Times New Roman" charset="0"/>
              </a:rPr>
              <a:t> Менеджмент та маркетинг в охороні здоров’я: навчальний посібник / В.І. Борщ, О.В. Рудінська, Н.Л. Кусик. Херсон: Олді+, 2022. 264 с. </a:t>
            </a:r>
            <a:endParaRPr lang="ko-KR" altLang="en-US" sz="2800">
              <a:latin typeface="Times New Roman" charset="0"/>
              <a:ea typeface="Times New Roman" charset="0"/>
            </a:endParaRPr>
          </a:p>
          <a:p>
            <a:pPr marL="109855" indent="0" algn="just" latinLnBrk="0">
              <a:buFontTx/>
              <a:buNone/>
            </a:pPr>
            <a:r>
              <a:rPr sz="2800" i="0" b="1">
                <a:solidFill>
                  <a:srgbClr val="444444"/>
                </a:solidFill>
                <a:latin typeface="Times New Roman" charset="0"/>
                <a:ea typeface="Times New Roman" charset="0"/>
              </a:rPr>
              <a:t>URI:</a:t>
            </a:r>
            <a:r>
              <a:rPr sz="2800" i="0" b="0">
                <a:solidFill>
                  <a:srgbClr val="444444"/>
                </a:solidFill>
                <a:latin typeface="Times New Roman" charset="0"/>
                <a:ea typeface="Times New Roman" charset="0"/>
              </a:rPr>
              <a:t> </a:t>
            </a:r>
            <a:r>
              <a:rPr sz="2800" u="sng" i="0" b="0">
                <a:solidFill>
                  <a:srgbClr val="0563C1"/>
                </a:solidFill>
                <a:uFill>
                  <a:solidFill>
                    <a:srgbClr val="0563C1"/>
                  </a:solidFill>
                </a:uFill>
                <a:latin typeface="Times New Roman" charset="0"/>
                <a:ea typeface="Times New Roman" charset="0"/>
              </a:rPr>
              <a:t>https://repo.odmu.edu.ua:443/xmlui/handle/123456789/12169</a:t>
            </a:r>
            <a:endParaRPr lang="ko-KR" altLang="en-US" sz="2800" u="sng" i="0" b="0">
              <a:solidFill>
                <a:srgbClr val="0563C1"/>
              </a:solidFill>
              <a:latin typeface="Times New Roman" charset="0"/>
              <a:ea typeface="Times New Roman" charset="0"/>
            </a:endParaRPr>
          </a:p>
          <a:p>
            <a:pPr marL="363855" indent="-254000" algn="just" latinLnBrk="0">
              <a:buSzPct val="68000"/>
              <a:buFont typeface="Wingdings"/>
              <a:buChar char="v"/>
            </a:pPr>
            <a:endParaRPr lang="ko-KR" altLang="en-US" sz="2800">
              <a:latin typeface="Times New Roman" charset="0"/>
              <a:ea typeface="Times New Roman" charset="0"/>
            </a:endParaRPr>
          </a:p>
          <a:p>
            <a:pPr marL="363855" indent="-254000" algn="just" latinLnBrk="0">
              <a:buSzPct val="68000"/>
              <a:buFont typeface="Wingdings"/>
              <a:buChar char="v"/>
            </a:pPr>
            <a:r>
              <a:rPr sz="2800">
                <a:latin typeface="Times New Roman" charset="0"/>
                <a:ea typeface="Times New Roman" charset="0"/>
              </a:rPr>
              <a:t>Нечаєва І. Особливості прийняття управлінських рішень, їх оцінка та оцінювання в умовах кризи. Економічний аналіз / І. Нечаєва. – Тернопіль. 2019. – Т. 29. № 1. – С. 156-163.</a:t>
            </a:r>
            <a:endParaRPr lang="ko-KR" altLang="en-US" sz="2800">
              <a:latin typeface="Times New Roman" charset="0"/>
              <a:ea typeface="Times New Roman" charset="0"/>
            </a:endParaRPr>
          </a:p>
          <a:p>
            <a:pPr marL="363855" indent="-254000" algn="just" latinLnBrk="0">
              <a:buSzPct val="68000"/>
              <a:buFont typeface="Wingdings"/>
              <a:buChar char="v"/>
            </a:pPr>
            <a:endParaRPr lang="ko-KR" altLang="en-US" sz="2800">
              <a:latin typeface="Times New Roman" charset="0"/>
              <a:ea typeface="Times New Roman" charset="0"/>
            </a:endParaRPr>
          </a:p>
          <a:p>
            <a:pPr marL="365760" indent="-255905" algn="just" latinLnBrk="0">
              <a:buSzPct val="68000"/>
              <a:buFont typeface="Wingdings 3"/>
              <a:buChar char="}"/>
            </a:pPr>
            <a:r>
              <a:rPr sz="2800">
                <a:latin typeface="Times New Roman" charset="0"/>
                <a:ea typeface="Times New Roman" charset="0"/>
              </a:rPr>
              <a:t>Войтко С. В. Управління проектами та стартапами в Індустрії 4.0 : підруч. / С. В. Войтко. – Київ: КПІ ім. І. Сікорського, 2019. – 200 c.</a:t>
            </a:r>
            <a:endParaRPr lang="ko-KR" altLang="en-US" sz="2800">
              <a:latin typeface="Times New Roman" charset="0"/>
              <a:ea typeface="Times New Roman" charset="0"/>
            </a:endParaRPr>
          </a:p>
          <a:p>
            <a:pPr marL="365760" indent="-255905" algn="ctr" latinLnBrk="0">
              <a:buSzPct val="68000"/>
              <a:buFont typeface="Wingdings 3"/>
              <a:buChar char="}"/>
            </a:pPr>
            <a:endParaRPr lang="ko-KR" altLang="en-US">
              <a:solidFill>
                <a:srgbClr val="FF0000"/>
              </a:solidFill>
            </a:endParaRPr>
          </a:p>
          <a:p>
            <a:pPr marL="365760" indent="-255905" algn="ctr" latinLnBrk="0">
              <a:buSzPct val="68000"/>
              <a:buFont typeface="Wingdings 3"/>
              <a:buChar char="}"/>
            </a:pPr>
            <a:endParaRPr lang="ko-KR" altLang="en-US">
              <a:solidFill>
                <a:srgbClr val="FF0000"/>
              </a:solidFill>
            </a:endParaRPr>
          </a:p>
          <a:p>
            <a:pPr marL="365760" indent="-255905" algn="ctr" latinLnBrk="0">
              <a:buSzPct val="68000"/>
              <a:buFont typeface="Wingdings 3"/>
              <a:buChar char="}"/>
            </a:pPr>
            <a:endParaRPr lang="ko-KR" altLang="en-US">
              <a:solidFill>
                <a:srgbClr val="FF0000"/>
              </a:solidFill>
            </a:endParaRPr>
          </a:p>
          <a:p>
            <a:pPr marL="365760" indent="-255905" algn="ctr" latinLnBrk="0">
              <a:buSzPct val="68000"/>
              <a:buFont typeface="Wingdings 3"/>
              <a:buChar char="}"/>
            </a:pPr>
            <a:endParaRPr lang="ko-KR" altLang="en-US">
              <a:solidFill>
                <a:srgbClr val="FF0000"/>
              </a:solidFill>
            </a:endParaRPr>
          </a:p>
        </p:txBody>
      </p:sp>
      <p:sp>
        <p:nvSpPr>
          <p:cNvPr id="3" name="Заголовок 2"/>
          <p:cNvSpPr txBox="1">
            <a:spLocks noGrp="1"/>
          </p:cNvSpPr>
          <p:nvPr>
            <p:ph type="title"/>
          </p:nvPr>
        </p:nvSpPr>
        <p:spPr>
          <a:xfrm rot="0">
            <a:off x="457200" y="274955"/>
            <a:ext cx="8230235" cy="865505"/>
          </a:xfrm>
          <a:prstGeom prst="rect"/>
        </p:spPr>
        <p:txBody>
          <a:bodyPr wrap="square" lIns="91440" tIns="45720" rIns="91440" bIns="45720" numCol="1" vert="horz" anchor="ctr">
            <a:normAutofit fontScale="90000" lnSpcReduction="0"/>
          </a:bodyPr>
          <a:lstStyle/>
          <a:p>
            <a:pPr marL="0" indent="0" algn="ctr" latinLnBrk="0">
              <a:buFontTx/>
              <a:buNone/>
            </a:pPr>
            <a:r>
              <a:rPr lang="uk-UA">
                <a:solidFill>
                  <a:srgbClr val="009900"/>
                </a:solidFill>
              </a:rPr>
              <a:t>Список рекомендованої літератури</a:t>
            </a:r>
            <a:endParaRPr lang="ko-KR" altLang="en-US">
              <a:solidFill>
                <a:srgbClr val="0099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1"/>
          <p:cNvSpPr txBox="1">
            <a:spLocks noGrp="1"/>
          </p:cNvSpPr>
          <p:nvPr>
            <p:ph type="obj" idx="1"/>
          </p:nvPr>
        </p:nvSpPr>
        <p:spPr>
          <a:xfrm rot="0">
            <a:off x="843280" y="3034030"/>
            <a:ext cx="8230235" cy="3458210"/>
          </a:xfrm>
          <a:prstGeom prst="rect"/>
        </p:spPr>
        <p:txBody>
          <a:bodyPr wrap="square" lIns="91440" tIns="45720" rIns="91440" bIns="45720" numCol="1" vert="horz" anchor="t">
            <a:normAutofit fontScale="100000" lnSpcReduction="0"/>
          </a:bodyPr>
          <a:lstStyle/>
          <a:p>
            <a:pPr marL="365760" indent="-255905" latinLnBrk="0">
              <a:buSzPct val="68000"/>
              <a:buFont typeface="Wingdings 3"/>
              <a:buChar char="}"/>
            </a:pPr>
            <a:r>
              <a:rPr lang="uk-UA" sz="2800" i="1" b="1">
                <a:solidFill>
                  <a:schemeClr val="bg2">
                    <a:lumMod val="25000"/>
                    <a:lumOff val="0"/>
                  </a:schemeClr>
                </a:solidFill>
              </a:rPr>
              <a:t>Мета</a:t>
            </a:r>
            <a:r>
              <a:rPr lang="uk-UA" sz="2800" i="1">
                <a:solidFill>
                  <a:schemeClr val="bg2">
                    <a:lumMod val="25000"/>
                    <a:lumOff val="0"/>
                  </a:schemeClr>
                </a:solidFill>
              </a:rPr>
              <a:t> - формування знань і практичних навичок щодо методів, механізмів та інструментів антикризового управління в сфері охорони здоров'я</a:t>
            </a:r>
            <a:endParaRPr lang="ko-KR" altLang="en-US" sz="2800" i="1">
              <a:solidFill>
                <a:schemeClr val="bg2">
                  <a:lumMod val="25000"/>
                  <a:lumOff val="0"/>
                </a:schemeClr>
              </a:solidFill>
            </a:endParaRPr>
          </a:p>
          <a:p>
            <a:pPr marL="365760" indent="-255905" latinLnBrk="0">
              <a:buSzPct val="68000"/>
              <a:buFont typeface="Wingdings 3"/>
              <a:buChar char="}"/>
            </a:pPr>
            <a:endParaRPr lang="ko-KR" altLang="en-US" sz="2800" i="1" b="1">
              <a:solidFill>
                <a:schemeClr val="bg2">
                  <a:lumMod val="25000"/>
                  <a:lumOff val="0"/>
                </a:schemeClr>
              </a:solidFill>
            </a:endParaRPr>
          </a:p>
          <a:p>
            <a:pPr marL="365760" indent="-255905" latinLnBrk="0">
              <a:buSzPct val="68000"/>
              <a:buFont typeface="Wingdings 3"/>
              <a:buChar char="}"/>
            </a:pPr>
            <a:r>
              <a:rPr lang="uk-UA" sz="2800" i="1" b="1">
                <a:solidFill>
                  <a:schemeClr val="bg2">
                    <a:lumMod val="25000"/>
                    <a:lumOff val="0"/>
                  </a:schemeClr>
                </a:solidFill>
              </a:rPr>
              <a:t>Предмет дисципліни </a:t>
            </a:r>
            <a:r>
              <a:rPr lang="uk-UA" sz="2800" i="1">
                <a:solidFill>
                  <a:schemeClr val="bg2">
                    <a:lumMod val="25000"/>
                    <a:lumOff val="0"/>
                  </a:schemeClr>
                </a:solidFill>
              </a:rPr>
              <a:t>– функції та інструменти антикризового менеджменту</a:t>
            </a:r>
            <a:r>
              <a:rPr lang="ru-RU" sz="3200" i="1">
                <a:solidFill>
                  <a:schemeClr val="bg2">
                    <a:lumMod val="25000"/>
                    <a:lumOff val="0"/>
                  </a:schemeClr>
                </a:solidFill>
              </a:rPr>
              <a:t/>
            </a:r>
            <a:br>
              <a:rPr lang="ru-RU" sz="3200" i="1">
                <a:solidFill>
                  <a:schemeClr val="bg2">
                    <a:lumMod val="25000"/>
                    <a:lumOff val="0"/>
                  </a:schemeClr>
                </a:solidFill>
              </a:rPr>
            </a:br>
            <a:endParaRPr lang="ko-KR" altLang="en-US" sz="3200"/>
          </a:p>
        </p:txBody>
      </p:sp>
      <p:pic>
        <p:nvPicPr>
          <p:cNvPr id="3" name="Рисунок 4"/>
          <p:cNvPicPr>
            <a:picLocks noChangeAspect="1"/>
          </p:cNvPicPr>
          <p:nvPr/>
        </p:nvPicPr>
        <p:blipFill rotWithShape="1">
          <a:blip r:embed="rId1" cstate="hqprint">
            <a:extLst>
              <a:ext uri="{28A0092B-C50C-407E-A947-70E740481C1C}">
                <a14:useLocalDpi xmlns:a14="http://schemas.microsoft.com/office/drawing/2010/main"/>
              </a:ext>
            </a:extLst>
          </a:blip>
          <a:stretch>
            <a:fillRect/>
          </a:stretch>
        </p:blipFill>
        <p:spPr>
          <a:xfrm rot="0">
            <a:off x="2381250" y="81915"/>
            <a:ext cx="6042660" cy="2879725"/>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7" name="Текст 6"/>
          <p:cNvSpPr>
            <a:spLocks noGrp="1"/>
          </p:cNvSpPr>
          <p:nvPr>
            <p:ph type="body" idx="1"/>
          </p:nvPr>
        </p:nvSpPr>
        <p:spPr>
          <a:xfrm>
            <a:off x="457200" y="5410200"/>
            <a:ext cx="4041140" cy="762635"/>
          </a:xfrm>
        </p:spPr>
        <p:txBody>
          <a:bodyPr/>
          <a:lstStyle/>
          <a:p>
            <a:pPr algn="ctr"/>
            <a:r>
              <a:rPr lang="uk-UA" dirty="0" smtClean="0"/>
              <a:t>Знання</a:t>
            </a:r>
          </a:p>
        </p:txBody>
      </p:sp>
      <p:sp>
        <p:nvSpPr>
          <p:cNvPr id="8" name="Текст 7"/>
          <p:cNvSpPr>
            <a:spLocks noGrp="1"/>
          </p:cNvSpPr>
          <p:nvPr>
            <p:ph type="body" sz="half" idx="3"/>
          </p:nvPr>
        </p:nvSpPr>
        <p:spPr>
          <a:xfrm>
            <a:off x="4645025" y="5410200"/>
            <a:ext cx="4042410" cy="762635"/>
          </a:xfrm>
        </p:spPr>
        <p:txBody>
          <a:bodyPr/>
          <a:lstStyle/>
          <a:p>
            <a:pPr algn="ctr"/>
            <a:r>
              <a:rPr lang="uk-UA" dirty="0" smtClean="0"/>
              <a:t>Вміння</a:t>
            </a:r>
            <a:endParaRPr lang="ru-RU" dirty="0"/>
          </a:p>
        </p:txBody>
      </p:sp>
      <p:sp>
        <p:nvSpPr>
          <p:cNvPr id="2" name="Содержимое 1"/>
          <p:cNvSpPr txBox="1">
            <a:spLocks noGrp="1"/>
          </p:cNvSpPr>
          <p:nvPr>
            <p:ph type="obj" sz="quarter" idx="2"/>
          </p:nvPr>
        </p:nvSpPr>
        <p:spPr>
          <a:xfrm rot="0">
            <a:off x="4643755" y="110490"/>
            <a:ext cx="4041140" cy="5276215"/>
          </a:xfrm>
          <a:prstGeom prst="rect"/>
          <a:ln w="0" cap="flat" cmpd="sng">
            <a:solidFill>
              <a:schemeClr val="accent1">
                <a:lumMod val="50000"/>
                <a:alpha val="100000"/>
              </a:schemeClr>
            </a:solidFill>
            <a:prstDash val="solid"/>
          </a:ln>
        </p:spPr>
        <p:txBody>
          <a:bodyPr wrap="square" lIns="91440" tIns="45720" rIns="91440" bIns="45720" numCol="1" vert="horz" anchor="b">
            <a:normAutofit fontScale="92500" lnSpcReduction="20000"/>
          </a:bodyPr>
          <a:lstStyle/>
          <a:p>
            <a:pPr marL="363855" indent="-254000" latinLnBrk="0">
              <a:buFont typeface="Wingdings"/>
              <a:buChar char="Ø"/>
            </a:pPr>
            <a:r>
              <a:rPr sz="1200">
                <a:solidFill>
                  <a:srgbClr val="000000"/>
                </a:solidFill>
                <a:latin typeface="Times New Roman" charset="0"/>
                <a:ea typeface="Times New Roman" charset="0"/>
              </a:rPr>
              <a:t>-</a:t>
            </a:r>
            <a:r>
              <a:rPr sz="700" i="0" b="0">
                <a:solidFill>
                  <a:srgbClr val="000000"/>
                </a:solidFill>
                <a:latin typeface="Times New Roman" charset="0"/>
                <a:ea typeface="Times New Roman" charset="0"/>
              </a:rPr>
              <a:t>        </a:t>
            </a:r>
            <a:r>
              <a:rPr sz="2000">
                <a:latin typeface="Times New Roman" charset="0"/>
                <a:ea typeface="Times New Roman" charset="0"/>
              </a:rPr>
              <a:t>виявляти  кризи та вплив циклічності кризових явищ в медичному закладі; </a:t>
            </a:r>
            <a:endParaRPr lang="ko-KR" altLang="en-US" sz="2000">
              <a:latin typeface="Times New Roman" charset="0"/>
              <a:ea typeface="Times New Roman" charset="0"/>
            </a:endParaRPr>
          </a:p>
          <a:p>
            <a:pPr marL="363855" indent="-254000" latinLnBrk="0">
              <a:buFont typeface="Wingdings"/>
              <a:buChar char="Ø"/>
            </a:pPr>
            <a:r>
              <a:rPr sz="2000">
                <a:solidFill>
                  <a:srgbClr val="000000"/>
                </a:solidFill>
                <a:latin typeface="Times New Roman" charset="0"/>
                <a:ea typeface="Times New Roman" charset="0"/>
              </a:rPr>
              <a:t>-</a:t>
            </a:r>
            <a:r>
              <a:rPr sz="2000" i="0" b="0">
                <a:solidFill>
                  <a:srgbClr val="000000"/>
                </a:solidFill>
                <a:latin typeface="Times New Roman" charset="0"/>
                <a:ea typeface="Times New Roman" charset="0"/>
              </a:rPr>
              <a:t>        </a:t>
            </a:r>
            <a:r>
              <a:rPr sz="2000">
                <a:latin typeface="Times New Roman" charset="0"/>
                <a:ea typeface="Times New Roman" charset="0"/>
              </a:rPr>
              <a:t>застосовувати методи діагностики і прогнозування  ; </a:t>
            </a:r>
            <a:endParaRPr lang="ko-KR" altLang="en-US" sz="2000">
              <a:latin typeface="Times New Roman" charset="0"/>
              <a:ea typeface="Times New Roman" charset="0"/>
            </a:endParaRPr>
          </a:p>
          <a:p>
            <a:pPr marL="363855" indent="-254000" latinLnBrk="0">
              <a:buFont typeface="Wingdings"/>
              <a:buChar char="Ø"/>
            </a:pPr>
            <a:r>
              <a:rPr sz="2000">
                <a:solidFill>
                  <a:srgbClr val="000000"/>
                </a:solidFill>
                <a:latin typeface="Times New Roman" charset="0"/>
                <a:ea typeface="Times New Roman" charset="0"/>
              </a:rPr>
              <a:t>-</a:t>
            </a:r>
            <a:r>
              <a:rPr sz="2000" i="0" b="0">
                <a:solidFill>
                  <a:srgbClr val="000000"/>
                </a:solidFill>
                <a:latin typeface="Times New Roman" charset="0"/>
                <a:ea typeface="Times New Roman" charset="0"/>
              </a:rPr>
              <a:t>        </a:t>
            </a:r>
            <a:r>
              <a:rPr sz="2000">
                <a:latin typeface="Times New Roman" charset="0"/>
                <a:ea typeface="Times New Roman" charset="0"/>
              </a:rPr>
              <a:t>шляхи подолання виробничої¸ організаційної та кадрової кризи в закладі охорони здоров’я; </a:t>
            </a:r>
            <a:endParaRPr lang="ko-KR" altLang="en-US" sz="2000">
              <a:latin typeface="Times New Roman" charset="0"/>
              <a:ea typeface="Times New Roman" charset="0"/>
            </a:endParaRPr>
          </a:p>
          <a:p>
            <a:pPr marL="363855" indent="-254000" latinLnBrk="0">
              <a:buFont typeface="Wingdings"/>
              <a:buChar char="Ø"/>
            </a:pPr>
            <a:r>
              <a:rPr sz="2000">
                <a:solidFill>
                  <a:srgbClr val="000000"/>
                </a:solidFill>
                <a:latin typeface="Times New Roman" charset="0"/>
                <a:ea typeface="Times New Roman" charset="0"/>
              </a:rPr>
              <a:t>-</a:t>
            </a:r>
            <a:r>
              <a:rPr sz="2000" i="0" b="0">
                <a:solidFill>
                  <a:srgbClr val="000000"/>
                </a:solidFill>
                <a:latin typeface="Times New Roman" charset="0"/>
                <a:ea typeface="Times New Roman" charset="0"/>
              </a:rPr>
              <a:t>        </a:t>
            </a:r>
            <a:r>
              <a:rPr sz="2000">
                <a:latin typeface="Times New Roman" charset="0"/>
                <a:ea typeface="Times New Roman" charset="0"/>
              </a:rPr>
              <a:t>впроваджувати механізми діагностики фінансової кризи в закладі охорони здоров’я та шляхи виходу; </a:t>
            </a:r>
            <a:endParaRPr lang="ko-KR" altLang="en-US" sz="2000">
              <a:latin typeface="Times New Roman" charset="0"/>
              <a:ea typeface="Times New Roman" charset="0"/>
            </a:endParaRPr>
          </a:p>
          <a:p>
            <a:pPr marL="363855" indent="-254000" latinLnBrk="0">
              <a:buFont typeface="Wingdings"/>
              <a:buChar char="Ø"/>
            </a:pPr>
            <a:r>
              <a:rPr sz="2000">
                <a:solidFill>
                  <a:srgbClr val="000000"/>
                </a:solidFill>
                <a:latin typeface="Times New Roman" charset="0"/>
                <a:ea typeface="Times New Roman" charset="0"/>
              </a:rPr>
              <a:t>-</a:t>
            </a:r>
            <a:r>
              <a:rPr sz="2000" i="0" b="0">
                <a:solidFill>
                  <a:srgbClr val="000000"/>
                </a:solidFill>
                <a:latin typeface="Times New Roman" charset="0"/>
                <a:ea typeface="Times New Roman" charset="0"/>
              </a:rPr>
              <a:t>        </a:t>
            </a:r>
            <a:r>
              <a:rPr sz="2000">
                <a:latin typeface="Times New Roman" charset="0"/>
                <a:ea typeface="Times New Roman" charset="0"/>
              </a:rPr>
              <a:t>користуватися розрахунком та аналізом фінансових показників діяльності медичного закладу; </a:t>
            </a:r>
            <a:endParaRPr lang="ko-KR" altLang="en-US" sz="2000">
              <a:latin typeface="Times New Roman" charset="0"/>
              <a:ea typeface="Times New Roman" charset="0"/>
            </a:endParaRPr>
          </a:p>
          <a:p>
            <a:pPr marL="363855" indent="-254000" latinLnBrk="0">
              <a:buFont typeface="Wingdings"/>
              <a:buChar char="Ø"/>
            </a:pPr>
            <a:r>
              <a:rPr sz="2000">
                <a:latin typeface="Times New Roman" charset="0"/>
                <a:ea typeface="Times New Roman" charset="0"/>
              </a:rPr>
              <a:t>- впроваджувати підходи та методи антикризового управління в медичній галузі.</a:t>
            </a:r>
            <a:endParaRPr lang="ko-KR" altLang="en-US" sz="2000"/>
          </a:p>
          <a:p>
            <a:pPr marL="365760" indent="-255905" latinLnBrk="0">
              <a:buSzPct val="68000"/>
              <a:buFont typeface="Wingdings"/>
              <a:buChar char="Ø"/>
            </a:pPr>
            <a:endParaRPr lang="ko-KR" altLang="en-US"/>
          </a:p>
        </p:txBody>
      </p:sp>
      <p:sp>
        <p:nvSpPr>
          <p:cNvPr id="9" name="Содержимое 8"/>
          <p:cNvSpPr txBox="1">
            <a:spLocks noGrp="1"/>
          </p:cNvSpPr>
          <p:nvPr>
            <p:ph type="obj" sz="quarter" idx="4"/>
          </p:nvPr>
        </p:nvSpPr>
        <p:spPr>
          <a:xfrm rot="0">
            <a:off x="339090" y="110490"/>
            <a:ext cx="4042410" cy="5884545"/>
          </a:xfrm>
          <a:prstGeom prst="rect"/>
          <a:ln w="0" cap="flat" cmpd="sng">
            <a:solidFill>
              <a:schemeClr val="bg2">
                <a:lumMod val="25000"/>
                <a:alpha val="100000"/>
              </a:schemeClr>
            </a:solidFill>
            <a:prstDash val="solid"/>
          </a:ln>
        </p:spPr>
        <p:txBody>
          <a:bodyPr wrap="square" lIns="91440" tIns="45720" rIns="91440" bIns="45720" numCol="1" vert="horz" anchor="b">
            <a:noAutofit/>
          </a:bodyPr>
          <a:lstStyle/>
          <a:p>
            <a:pPr marL="365760" indent="-255905" latinLnBrk="0">
              <a:buSzPct val="68000"/>
              <a:buFont typeface="Wingdings 3"/>
              <a:buChar char="}"/>
            </a:pPr>
            <a:endParaRPr lang="ko-KR" altLang="en-US" b="1"/>
          </a:p>
          <a:p>
            <a:pPr marL="365760" indent="-255905" latinLnBrk="0">
              <a:buSzPct val="68000"/>
              <a:buFont typeface="Wingdings 3"/>
              <a:buChar char="}"/>
            </a:pPr>
            <a:endParaRPr lang="ko-KR" altLang="en-US" b="1"/>
          </a:p>
          <a:p>
            <a:pPr marL="365760" indent="-255905" latinLnBrk="0">
              <a:buSzPct val="68000"/>
              <a:buFont typeface="Wingdings 3"/>
              <a:buChar char="}"/>
            </a:pPr>
            <a:r>
              <a:rPr sz="2000">
                <a:latin typeface="Times New Roman" charset="0"/>
                <a:ea typeface="Times New Roman" charset="0"/>
              </a:rPr>
              <a:t>-  класифікацію  криз та вплив циклічності кризових явищ; </a:t>
            </a:r>
            <a:endParaRPr lang="ko-KR" altLang="en-US" sz="2000">
              <a:latin typeface="Times New Roman" charset="0"/>
              <a:ea typeface="Times New Roman" charset="0"/>
            </a:endParaRPr>
          </a:p>
          <a:p>
            <a:pPr marL="365760" indent="-255905" latinLnBrk="0">
              <a:buSzPct val="68000"/>
              <a:buFont typeface="Wingdings 3"/>
              <a:buChar char="}"/>
            </a:pPr>
            <a:r>
              <a:rPr sz="2000">
                <a:latin typeface="Times New Roman" charset="0"/>
                <a:ea typeface="Times New Roman" charset="0"/>
              </a:rPr>
              <a:t>- ознаки кризової ситуації в медичних закладах та методи її діагностики і прогнозування  ; </a:t>
            </a:r>
            <a:endParaRPr lang="ko-KR" altLang="en-US" sz="2000">
              <a:latin typeface="Times New Roman" charset="0"/>
              <a:ea typeface="Times New Roman" charset="0"/>
            </a:endParaRPr>
          </a:p>
          <a:p>
            <a:pPr marL="365760" indent="-255905" latinLnBrk="0">
              <a:buSzPct val="68000"/>
              <a:buFont typeface="Wingdings 3"/>
              <a:buChar char="}"/>
            </a:pPr>
            <a:r>
              <a:rPr sz="2000">
                <a:latin typeface="Times New Roman" charset="0"/>
                <a:ea typeface="Times New Roman" charset="0"/>
              </a:rPr>
              <a:t>- шляхи подолання виробничої¸ організаційної та кадрової кризи в закладі ОЗ; </a:t>
            </a:r>
            <a:endParaRPr lang="ko-KR" altLang="en-US" sz="2000">
              <a:latin typeface="Times New Roman" charset="0"/>
              <a:ea typeface="Times New Roman" charset="0"/>
            </a:endParaRPr>
          </a:p>
          <a:p>
            <a:pPr marL="365760" indent="-255905" latinLnBrk="0">
              <a:buSzPct val="68000"/>
              <a:buFont typeface="Wingdings 3"/>
              <a:buChar char="}"/>
            </a:pPr>
            <a:r>
              <a:rPr sz="2000">
                <a:latin typeface="Times New Roman" charset="0"/>
                <a:ea typeface="Times New Roman" charset="0"/>
              </a:rPr>
              <a:t>- механізми діагностики фінансової кризи в закладі ОЗ та шляхи виходу; </a:t>
            </a:r>
            <a:endParaRPr lang="ko-KR" altLang="en-US" sz="2000">
              <a:latin typeface="Times New Roman" charset="0"/>
              <a:ea typeface="Times New Roman" charset="0"/>
            </a:endParaRPr>
          </a:p>
          <a:p>
            <a:pPr marL="365760" indent="-255905" latinLnBrk="0">
              <a:buSzPct val="68000"/>
              <a:buFont typeface="Wingdings 3"/>
              <a:buChar char="}"/>
            </a:pPr>
            <a:r>
              <a:rPr sz="2000">
                <a:latin typeface="Times New Roman" charset="0"/>
                <a:ea typeface="Times New Roman" charset="0"/>
              </a:rPr>
              <a:t>- визначення антикризової ролі фінансових показників ; </a:t>
            </a:r>
            <a:endParaRPr lang="ko-KR" altLang="en-US" sz="2000">
              <a:latin typeface="Times New Roman" charset="0"/>
              <a:ea typeface="Times New Roman" charset="0"/>
            </a:endParaRPr>
          </a:p>
          <a:p>
            <a:pPr marL="365760" indent="-255905" latinLnBrk="0">
              <a:buSzPct val="68000"/>
              <a:buFont typeface="Wingdings 3"/>
              <a:buChar char="}"/>
            </a:pPr>
            <a:r>
              <a:rPr sz="2000">
                <a:latin typeface="Times New Roman" charset="0"/>
                <a:ea typeface="Times New Roman" charset="0"/>
              </a:rPr>
              <a:t>- підходи та методи антикризового управління в медичній галузі.</a:t>
            </a:r>
            <a:endParaRPr lang="ko-KR" altLang="en-US" sz="2000"/>
          </a:p>
          <a:p>
            <a:pPr marL="365760" indent="-255905" latinLnBrk="0">
              <a:buFontTx/>
              <a:buNone/>
            </a:pPr>
            <a:endParaRPr lang="ko-KR" altLang="en-US"/>
          </a:p>
          <a:p>
            <a:pPr marL="365760" indent="-255905" latinLnBrk="0">
              <a:buSzPct val="68000"/>
              <a:buFont typeface="Wingdings 3"/>
              <a:buChar char="}"/>
            </a:pP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3" name="Заголовок 2"/>
          <p:cNvSpPr txBox="1">
            <a:spLocks noGrp="1"/>
          </p:cNvSpPr>
          <p:nvPr>
            <p:ph type="ctrTitle"/>
          </p:nvPr>
        </p:nvSpPr>
        <p:spPr>
          <a:xfrm rot="0">
            <a:off x="496570" y="146685"/>
            <a:ext cx="8468360" cy="4873625"/>
          </a:xfrm>
          <a:prstGeom prst="rect"/>
        </p:spPr>
        <p:txBody>
          <a:bodyPr wrap="square" lIns="91440" tIns="45720" rIns="91440" bIns="45720" numCol="1" vert="horz" anchor="b">
            <a:normAutofit fontScale="90000" lnSpcReduction="0"/>
          </a:bodyPr>
          <a:lstStyle/>
          <a:p>
            <a:pPr marL="365760" indent="-255905" eaLnBrk="1" latinLnBrk="0" hangingPunct="1">
              <a:buFontTx/>
              <a:buNone/>
            </a:pPr>
            <a:r>
              <a:rPr sz="2400" b="1">
                <a:solidFill>
                  <a:srgbClr val="003A9A"/>
                </a:solidFill>
                <a:latin typeface="Times New Roman" charset="0"/>
                <a:ea typeface="Times New Roman" charset="0"/>
              </a:rPr>
              <a:t>Тема1 .Класифікація  криз та вплив циклічності кризових явищ на діяльність в медичному закладі. </a:t>
            </a:r>
            <a:endParaRPr lang="ko-KR" altLang="en-US" sz="2400" b="1">
              <a:solidFill>
                <a:srgbClr val="003A9A"/>
              </a:solidFill>
              <a:latin typeface="Times New Roman" charset="0"/>
              <a:ea typeface="Times New Roman" charset="0"/>
            </a:endParaRPr>
          </a:p>
          <a:p>
            <a:pPr marL="365760" indent="-255905" rtl="0" algn="l" defTabSz="914400" eaLnBrk="1" latinLnBrk="0" hangingPunct="1">
              <a:spcBef>
                <a:spcPts val="400"/>
              </a:spcBef>
              <a:spcAft>
                <a:spcPts val="0"/>
              </a:spcAft>
              <a:buSzPct val="68000"/>
              <a:buFont typeface="Wingdings 3"/>
              <a:buChar char="}"/>
            </a:pPr>
            <a:r>
              <a:rPr sz="2400">
                <a:latin typeface="Times New Roman" charset="0"/>
                <a:ea typeface="Times New Roman" charset="0"/>
              </a:rPr>
              <a:t>1.1. Визначення кризових явищ, ознаки, умови виникнення. </a:t>
            </a:r>
            <a:r>
              <a:rPr sz="2400">
                <a:latin typeface="Times New Roman" charset="0"/>
                <a:ea typeface="Times New Roman" charset="0"/>
              </a:rPr>
              <a:t/>
            </a:r>
            <a:br>
              <a:rPr sz="2400">
                <a:latin typeface="Times New Roman" charset="0"/>
                <a:ea typeface="Times New Roman" charset="0"/>
              </a:rPr>
            </a:br>
            <a:r>
              <a:rPr sz="2400">
                <a:latin typeface="Times New Roman" charset="0"/>
                <a:ea typeface="Times New Roman" charset="0"/>
              </a:rPr>
              <a:t>1.2. Зв’язок традиційного менеджменту, ризик-менеджменту та антикризового менеджменту. </a:t>
            </a:r>
            <a:r>
              <a:rPr sz="2400">
                <a:latin typeface="Times New Roman" charset="0"/>
                <a:ea typeface="Times New Roman" charset="0"/>
              </a:rPr>
              <a:t/>
            </a:r>
            <a:br>
              <a:rPr sz="2400">
                <a:latin typeface="Times New Roman" charset="0"/>
                <a:ea typeface="Times New Roman" charset="0"/>
              </a:rPr>
            </a:br>
            <a:r>
              <a:rPr sz="2400">
                <a:latin typeface="Times New Roman" charset="0"/>
                <a:ea typeface="Times New Roman" charset="0"/>
              </a:rPr>
              <a:t>1.3. Класифікація криз за різними критеріями. </a:t>
            </a:r>
            <a:r>
              <a:rPr sz="2400">
                <a:latin typeface="Times New Roman" charset="0"/>
                <a:ea typeface="Times New Roman" charset="0"/>
              </a:rPr>
              <a:t/>
            </a:r>
            <a:br>
              <a:rPr sz="2400">
                <a:latin typeface="Times New Roman" charset="0"/>
                <a:ea typeface="Times New Roman" charset="0"/>
              </a:rPr>
            </a:br>
            <a:r>
              <a:rPr sz="2400">
                <a:latin typeface="Times New Roman" charset="0"/>
                <a:ea typeface="Times New Roman" charset="0"/>
              </a:rPr>
              <a:t>1.4. Функція антикризового менеджменту. </a:t>
            </a:r>
            <a:r>
              <a:rPr sz="2400">
                <a:latin typeface="Times New Roman" charset="0"/>
                <a:ea typeface="Times New Roman" charset="0"/>
              </a:rPr>
              <a:t/>
            </a:r>
            <a:br>
              <a:rPr sz="2400">
                <a:latin typeface="Times New Roman" charset="0"/>
                <a:ea typeface="Times New Roman" charset="0"/>
              </a:rPr>
            </a:br>
            <a:r>
              <a:rPr sz="2400">
                <a:latin typeface="Times New Roman" charset="0"/>
                <a:ea typeface="Times New Roman" charset="0"/>
              </a:rPr>
              <a:t>1.5. Циклічність кризових явищ в економіці в цілому та в сфері охорони здоров’я на сучасному етапі. </a:t>
            </a:r>
            <a:r>
              <a:rPr sz="2400">
                <a:latin typeface="Times New Roman" charset="0"/>
                <a:ea typeface="Times New Roman" charset="0"/>
              </a:rPr>
              <a:t/>
            </a:r>
            <a:br>
              <a:rPr sz="2400">
                <a:latin typeface="Times New Roman" charset="0"/>
                <a:ea typeface="Times New Roman" charset="0"/>
              </a:rPr>
            </a:br>
            <a:r>
              <a:rPr sz="2400">
                <a:latin typeface="Times New Roman" charset="0"/>
                <a:ea typeface="Times New Roman" charset="0"/>
              </a:rPr>
              <a:t>1.6. Загальні характеристики кризи в сфері охорони здоров’я України. </a:t>
            </a:r>
            <a:r>
              <a:rPr sz="2400" b="1">
                <a:solidFill>
                  <a:schemeClr val="tx1"/>
                </a:solidFill>
                <a:effectLst>
                  <a:outerShdw sx="100000" sy="100000" blurRad="31750" dist="25400" dir="5400000" rotWithShape="0" algn="tl">
                    <a:srgbClr val="000000">
                      <a:alpha val="24705"/>
                    </a:srgbClr>
                  </a:outerShdw>
                </a:effectLst>
                <a:latin typeface="Times New Roman" charset="0"/>
                <a:ea typeface="Times New Roman" charset="0"/>
              </a:rPr>
              <a:t>Вплив воєнного стану на погіршення інформаційно-організаційних, кадрових, фінансових, технологічних факторів впливу на галузь охорони здоров’я.</a:t>
            </a:r>
            <a:r>
              <a:rPr sz="2400">
                <a:latin typeface="Times New Roman" charset="0"/>
                <a:ea typeface="Times New Roman" charset="0"/>
              </a:rPr>
              <a:t/>
            </a:r>
            <a:br>
              <a:rPr sz="2400">
                <a:latin typeface="Times New Roman" charset="0"/>
                <a:ea typeface="Times New Roman" charset="0"/>
              </a:rPr>
            </a:br>
            <a:r>
              <a:rPr sz="2400">
                <a:latin typeface="Times New Roman" charset="0"/>
                <a:ea typeface="Times New Roman" charset="0"/>
              </a:rPr>
              <a:t>1.7.  Правила менеджменту в умовах кризи</a:t>
            </a:r>
            <a:endParaRPr lang="ko-KR" altLang="en-US" sz="28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1"/>
          <p:cNvSpPr txBox="1">
            <a:spLocks noGrp="1"/>
          </p:cNvSpPr>
          <p:nvPr>
            <p:ph type="obj" idx="1"/>
          </p:nvPr>
        </p:nvSpPr>
        <p:spPr>
          <a:xfrm rot="0">
            <a:off x="502920" y="1231900"/>
            <a:ext cx="8230870" cy="5821045"/>
          </a:xfrm>
          <a:prstGeom prst="rect"/>
        </p:spPr>
        <p:txBody>
          <a:bodyPr wrap="square" lIns="91440" tIns="45720" rIns="91440" bIns="45720" numCol="1" vert="horz" anchor="t">
            <a:normAutofit fontScale="100000" lnSpcReduction="20000"/>
          </a:bodyPr>
          <a:lstStyle/>
          <a:p>
            <a:pPr marL="365760" indent="-255905" latinLnBrk="0">
              <a:buSzPct val="68000"/>
              <a:buFont typeface="Wingdings 3"/>
              <a:buChar char="}"/>
            </a:pPr>
            <a:r>
              <a:rPr>
                <a:solidFill>
                  <a:srgbClr val="FC4700"/>
                </a:solidFill>
              </a:rPr>
              <a:t>1) </a:t>
            </a:r>
            <a:r>
              <a:rPr>
                <a:latin typeface="Times New Roman" charset="0"/>
                <a:ea typeface="Times New Roman" charset="0"/>
              </a:rPr>
              <a:t>криза є моментом поручення чи перерви процесу відтворення; </a:t>
            </a:r>
            <a:endParaRPr lang="ko-KR" altLang="en-US">
              <a:latin typeface="Times New Roman" charset="0"/>
              <a:ea typeface="Times New Roman" charset="0"/>
            </a:endParaRPr>
          </a:p>
          <a:p>
            <a:pPr marL="365760" indent="-255905" latinLnBrk="0">
              <a:buSzPct val="68000"/>
              <a:buFont typeface="Wingdings 3"/>
              <a:buChar char="}"/>
            </a:pPr>
            <a:r>
              <a:rPr>
                <a:solidFill>
                  <a:srgbClr val="FC4700"/>
                </a:solidFill>
                <a:latin typeface="Times New Roman" charset="0"/>
                <a:ea typeface="Times New Roman" charset="0"/>
              </a:rPr>
              <a:t>2) </a:t>
            </a:r>
            <a:r>
              <a:rPr>
                <a:latin typeface="Times New Roman" charset="0"/>
                <a:ea typeface="Times New Roman" charset="0"/>
              </a:rPr>
              <a:t>криза – вихідний пункт для великих нових вкладень капіталу, що більшою або меншою мірою створює нову матеріальну базу для наступного економічного циклу; </a:t>
            </a:r>
            <a:endParaRPr lang="ko-KR" altLang="en-US">
              <a:latin typeface="Times New Roman" charset="0"/>
              <a:ea typeface="Times New Roman" charset="0"/>
            </a:endParaRPr>
          </a:p>
          <a:p>
            <a:pPr marL="365760" indent="-255905" latinLnBrk="0">
              <a:buSzPct val="68000"/>
              <a:buFont typeface="Wingdings 3"/>
              <a:buChar char="}"/>
            </a:pPr>
            <a:r>
              <a:rPr>
                <a:solidFill>
                  <a:srgbClr val="FC4700"/>
                </a:solidFill>
                <a:latin typeface="Times New Roman" charset="0"/>
                <a:ea typeface="Times New Roman" charset="0"/>
              </a:rPr>
              <a:t>3)</a:t>
            </a:r>
            <a:r>
              <a:rPr>
                <a:latin typeface="Times New Roman" charset="0"/>
                <a:ea typeface="Times New Roman" charset="0"/>
              </a:rPr>
              <a:t> криза – момент тимчасового насильницького руйнування наявних у ринковій економіці протиріч, насильницького «вибуху», що на якийсь час відновлює порушену в економіці рівновагу; </a:t>
            </a:r>
            <a:endParaRPr lang="ko-KR" altLang="en-US">
              <a:latin typeface="Times New Roman" charset="0"/>
              <a:ea typeface="Times New Roman" charset="0"/>
            </a:endParaRPr>
          </a:p>
          <a:p>
            <a:pPr marL="365760" indent="-255905" latinLnBrk="0">
              <a:buSzPct val="68000"/>
              <a:buFont typeface="Wingdings 3"/>
              <a:buChar char="}"/>
            </a:pPr>
            <a:r>
              <a:rPr>
                <a:solidFill>
                  <a:srgbClr val="FC4700"/>
                </a:solidFill>
                <a:latin typeface="Times New Roman" charset="0"/>
                <a:ea typeface="Times New Roman" charset="0"/>
              </a:rPr>
              <a:t>4) </a:t>
            </a:r>
            <a:r>
              <a:rPr>
                <a:latin typeface="Times New Roman" charset="0"/>
                <a:ea typeface="Times New Roman" charset="0"/>
              </a:rPr>
              <a:t>криза – спосіб насильницького здійснення єдності фаз процесу виробництва, що відокремилися й стали самостійними відносно один одного;</a:t>
            </a:r>
            <a:endParaRPr lang="ko-KR" altLang="en-US">
              <a:latin typeface="Times New Roman" charset="0"/>
              <a:ea typeface="Times New Roman" charset="0"/>
            </a:endParaRPr>
          </a:p>
          <a:p>
            <a:pPr marL="365760" indent="-255905" latinLnBrk="0">
              <a:buSzPct val="68000"/>
              <a:buFont typeface="Wingdings 3"/>
              <a:buChar char="}"/>
            </a:pPr>
            <a:endParaRPr lang="ko-KR" altLang="en-US"/>
          </a:p>
        </p:txBody>
      </p:sp>
      <p:sp>
        <p:nvSpPr>
          <p:cNvPr id="3" name="Заголовок 2"/>
          <p:cNvSpPr txBox="1">
            <a:spLocks noGrp="1"/>
          </p:cNvSpPr>
          <p:nvPr>
            <p:ph type="title"/>
          </p:nvPr>
        </p:nvSpPr>
        <p:spPr>
          <a:xfrm rot="0">
            <a:off x="586105" y="192405"/>
            <a:ext cx="8230870" cy="1144270"/>
          </a:xfrm>
          <a:prstGeom prst="rect"/>
        </p:spPr>
        <p:txBody>
          <a:bodyPr wrap="square" lIns="91440" tIns="45720" rIns="91440" bIns="45720" numCol="1" vert="horz" anchor="ctr">
            <a:normAutofit fontScale="100000" lnSpcReduction="0"/>
          </a:bodyPr>
          <a:lstStyle/>
          <a:p>
            <a:pPr marL="365760" indent="-255905" rtl="0" algn="l" defTabSz="914400" eaLnBrk="1" latinLnBrk="0" hangingPunct="1">
              <a:spcBef>
                <a:spcPts val="400"/>
              </a:spcBef>
              <a:spcAft>
                <a:spcPts val="0"/>
              </a:spcAft>
              <a:buSzPct val="68000"/>
              <a:buFont typeface="Wingdings 3"/>
              <a:buChar char="}"/>
            </a:pPr>
            <a:r>
              <a:rPr sz="2400" b="1">
                <a:solidFill>
                  <a:srgbClr val="009900"/>
                </a:solidFill>
                <a:effectLst>
                  <a:outerShdw sx="100000" sy="100000" blurRad="31750" dist="25400" dir="5400000" rotWithShape="0" algn="tl">
                    <a:srgbClr val="000000">
                      <a:alpha val="24705"/>
                    </a:srgbClr>
                  </a:outerShdw>
                </a:effectLst>
                <a:latin typeface="Times New Roman" charset="0"/>
                <a:ea typeface="Times New Roman" charset="0"/>
              </a:rPr>
              <a:t>1.1. </a:t>
            </a:r>
            <a:r>
              <a:rPr sz="2800" b="1">
                <a:solidFill>
                  <a:srgbClr val="009900"/>
                </a:solidFill>
                <a:effectLst>
                  <a:outerShdw sx="100000" sy="100000" blurRad="31750" dist="25400" dir="5400000" rotWithShape="0" algn="tl">
                    <a:srgbClr val="000000">
                      <a:alpha val="24705"/>
                    </a:srgbClr>
                  </a:outerShdw>
                </a:effectLst>
                <a:latin typeface="Times New Roman" charset="0"/>
                <a:ea typeface="Times New Roman" charset="0"/>
              </a:rPr>
              <a:t>Визначення кризових явищ, ознаки, умови виникнення.</a:t>
            </a:r>
            <a:endParaRPr lang="ko-KR" altLang="en-US">
              <a:solidFill>
                <a:srgbClr val="0099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55245"/>
            <a:ext cx="8230235" cy="6473190"/>
          </a:xfrm>
          <a:prstGeom prst="rect"/>
        </p:spPr>
        <p:txBody>
          <a:bodyPr wrap="square" lIns="91440" tIns="45720" rIns="91440" bIns="45720" numCol="1" vert="horz" anchor="t">
            <a:normAutofit fontScale="100000" lnSpcReduction="10000"/>
          </a:bodyPr>
          <a:lstStyle/>
          <a:p>
            <a:pPr marL="365760" indent="-255905" algn="just" eaLnBrk="1" latinLnBrk="0" hangingPunct="1">
              <a:buSzPct val="68000"/>
              <a:buFont typeface="Wingdings 3"/>
              <a:buChar char="}"/>
            </a:pPr>
            <a:r>
              <a:rPr>
                <a:solidFill>
                  <a:srgbClr val="FC4700"/>
                </a:solidFill>
              </a:rPr>
              <a:t>5) </a:t>
            </a:r>
            <a:r>
              <a:rPr sz="2800">
                <a:latin typeface="Times New Roman" charset="0"/>
                <a:ea typeface="Times New Roman" charset="0"/>
              </a:rPr>
              <a:t>криза є насильницьким відновленням моментів, що стали самостійними, і насильницьким перетворенням на щось самостійне таких моментів, які становлять щось єдине; </a:t>
            </a:r>
            <a:endParaRPr lang="ko-KR" altLang="en-US" sz="2800">
              <a:latin typeface="Times New Roman" charset="0"/>
              <a:ea typeface="Times New Roman" charset="0"/>
            </a:endParaRPr>
          </a:p>
          <a:p>
            <a:pPr marL="365760" indent="-255905" algn="just" eaLnBrk="1" latinLnBrk="0" hangingPunct="1">
              <a:buSzPct val="68000"/>
              <a:buFont typeface="Wingdings 3"/>
              <a:buChar char="}"/>
            </a:pPr>
            <a:r>
              <a:rPr sz="2800">
                <a:solidFill>
                  <a:srgbClr val="FC4700"/>
                </a:solidFill>
                <a:latin typeface="Times New Roman" charset="0"/>
                <a:ea typeface="Times New Roman" charset="0"/>
              </a:rPr>
              <a:t>6)</a:t>
            </a:r>
            <a:r>
              <a:rPr sz="2800">
                <a:latin typeface="Times New Roman" charset="0"/>
                <a:ea typeface="Times New Roman" charset="0"/>
              </a:rPr>
              <a:t> </a:t>
            </a:r>
            <a:r>
              <a:rPr sz="3600">
                <a:solidFill>
                  <a:srgbClr val="009900"/>
                </a:solidFill>
                <a:latin typeface="Times New Roman" charset="0"/>
                <a:ea typeface="Times New Roman" charset="0"/>
              </a:rPr>
              <a:t>криза – форма вирівнювання. </a:t>
            </a:r>
            <a:endParaRPr lang="ko-KR" altLang="en-US" sz="3600">
              <a:solidFill>
                <a:srgbClr val="009900"/>
              </a:solidFill>
              <a:latin typeface="Times New Roman" charset="0"/>
              <a:ea typeface="Times New Roman" charset="0"/>
            </a:endParaRPr>
          </a:p>
          <a:p>
            <a:pPr marL="365760" indent="-255905" algn="just" eaLnBrk="1" latinLnBrk="0" hangingPunct="1">
              <a:buSzPct val="68000"/>
              <a:buFont typeface="Wingdings 3"/>
              <a:buChar char="}"/>
            </a:pPr>
            <a:r>
              <a:rPr sz="2800">
                <a:solidFill>
                  <a:srgbClr val="00007E"/>
                </a:solidFill>
                <a:latin typeface="Times New Roman" charset="0"/>
                <a:ea typeface="Times New Roman" charset="0"/>
              </a:rPr>
              <a:t>Сучасне широке визначення поняття «криза» трактує її як </a:t>
            </a:r>
            <a:r>
              <a:rPr sz="2800" u="sng">
                <a:solidFill>
                  <a:srgbClr val="00007E"/>
                </a:solidFill>
                <a:latin typeface="Times New Roman" charset="0"/>
                <a:ea typeface="Times New Roman" charset="0"/>
              </a:rPr>
              <a:t>фазу економічного циклу</a:t>
            </a:r>
            <a:r>
              <a:rPr sz="2800">
                <a:solidFill>
                  <a:srgbClr val="00007E"/>
                </a:solidFill>
                <a:latin typeface="Times New Roman" charset="0"/>
                <a:ea typeface="Times New Roman" charset="0"/>
              </a:rPr>
              <a:t>, під час якої відбувається </a:t>
            </a:r>
            <a:r>
              <a:rPr sz="2800" u="sng">
                <a:solidFill>
                  <a:srgbClr val="00007E"/>
                </a:solidFill>
                <a:latin typeface="Times New Roman" charset="0"/>
                <a:ea typeface="Times New Roman" charset="0"/>
              </a:rPr>
              <a:t>різке відновлення</a:t>
            </a:r>
            <a:r>
              <a:rPr sz="2800">
                <a:solidFill>
                  <a:srgbClr val="00007E"/>
                </a:solidFill>
                <a:latin typeface="Times New Roman" charset="0"/>
                <a:ea typeface="Times New Roman" charset="0"/>
              </a:rPr>
              <a:t> порушення відтворювальних пропорцій шляхом спаду виробництва, недовантаження виробничих потужностей, зростання безробіття та інших негативних явищ. </a:t>
            </a:r>
            <a:endParaRPr lang="ko-KR" altLang="en-US" sz="2800">
              <a:solidFill>
                <a:srgbClr val="00007E"/>
              </a:solidFill>
              <a:latin typeface="Times New Roman" charset="0"/>
              <a:ea typeface="Times New Roman" charset="0"/>
            </a:endParaRPr>
          </a:p>
          <a:p>
            <a:pPr marL="365760" indent="-255905" algn="just" eaLnBrk="1" latinLnBrk="0" hangingPunct="1">
              <a:buSzPct val="68000"/>
              <a:buFont typeface="Wingdings 3"/>
              <a:buChar char="}"/>
            </a:pPr>
            <a:r>
              <a:rPr lang="ru-RU" sz="2800">
                <a:solidFill>
                  <a:srgbClr val="00007E"/>
                </a:solidFill>
                <a:latin typeface="Times New Roman" charset="0"/>
                <a:ea typeface="Times New Roman" charset="0"/>
              </a:rPr>
              <a:t>ОЗНАКИ:   різкі зміни показників діяльності</a:t>
            </a:r>
            <a:endParaRPr lang="ko-KR" altLang="en-US" sz="2800">
              <a:solidFill>
                <a:srgbClr val="00007E"/>
              </a:solidFill>
              <a:latin typeface="Times New Roman" charset="0"/>
              <a:ea typeface="Times New Roman" charset="0"/>
            </a:endParaRPr>
          </a:p>
          <a:p>
            <a:pPr marL="365760" indent="-255905" algn="just" eaLnBrk="1" latinLnBrk="0" hangingPunct="1">
              <a:buSzPct val="68000"/>
              <a:buFont typeface="Wingdings 3"/>
              <a:buChar char="}"/>
            </a:pPr>
            <a:r>
              <a:rPr lang="ru-RU" sz="2800">
                <a:solidFill>
                  <a:srgbClr val="00007E"/>
                </a:solidFill>
                <a:latin typeface="Times New Roman" charset="0"/>
                <a:ea typeface="Times New Roman" charset="0"/>
              </a:rPr>
              <a:t>УМОВИ ВИНИКНЕННЯ: внутрішні та зовнішні фактори (ФОРС-МАЖОР)</a:t>
            </a:r>
            <a:endParaRPr lang="ko-KR" altLang="en-US" sz="2800">
              <a:solidFill>
                <a:srgbClr val="00007E"/>
              </a:solidFill>
              <a:latin typeface="Times New Roman" charset="0"/>
              <a:ea typeface="Times New Roman"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1259840"/>
            <a:ext cx="8230235" cy="5507355"/>
          </a:xfrm>
          <a:prstGeom prst="rect"/>
        </p:spPr>
        <p:txBody>
          <a:bodyPr wrap="square" lIns="91440" tIns="45720" rIns="91440" bIns="45720" numCol="1" vert="horz" anchor="t">
            <a:normAutofit fontScale="85000" lnSpcReduction="20000"/>
          </a:bodyPr>
          <a:lstStyle/>
          <a:p>
            <a:pPr marL="365760" indent="-255905" algn="just" eaLnBrk="1" latinLnBrk="0" hangingPunct="1">
              <a:buSzPct val="68000"/>
              <a:buFont typeface="Wingdings 3"/>
              <a:buChar char="}"/>
            </a:pPr>
            <a:r>
              <a:rPr>
                <a:solidFill>
                  <a:srgbClr val="FF0000"/>
                </a:solidFill>
              </a:rPr>
              <a:t>Традиційний менеджмент</a:t>
            </a:r>
            <a:r>
              <a:rPr/>
              <a:t> - функціональне управління організацією (медичним закладом)</a:t>
            </a:r>
            <a:endParaRPr lang="ko-KR" altLang="en-US"/>
          </a:p>
          <a:p>
            <a:pPr marL="365760" indent="-255905" algn="just" eaLnBrk="1" latinLnBrk="0" hangingPunct="1">
              <a:buSzPct val="68000"/>
              <a:buFont typeface="Wingdings 3"/>
              <a:buChar char="}"/>
            </a:pPr>
            <a:r>
              <a:rPr>
                <a:solidFill>
                  <a:srgbClr val="FF0000"/>
                </a:solidFill>
              </a:rPr>
              <a:t>Поняття «криза»</a:t>
            </a:r>
            <a:r>
              <a:rPr/>
              <a:t> дуже пов’язано з таким поняттям, як </a:t>
            </a:r>
            <a:r>
              <a:rPr>
                <a:solidFill>
                  <a:srgbClr val="FF0000"/>
                </a:solidFill>
              </a:rPr>
              <a:t>«ризик»</a:t>
            </a:r>
            <a:r>
              <a:rPr/>
              <a:t>, яке тією чи іншою мірою впливає на методологію прийняття будь-якого управлінського рішення. </a:t>
            </a:r>
            <a:endParaRPr lang="ko-KR" altLang="en-US"/>
          </a:p>
          <a:p>
            <a:pPr marL="365760" indent="-255905" algn="just" eaLnBrk="1" latinLnBrk="0" hangingPunct="1">
              <a:buSzPct val="68000"/>
              <a:buFont typeface="Wingdings 3"/>
              <a:buChar char="}"/>
            </a:pPr>
            <a:r>
              <a:rPr u="sng" i="1" b="1">
                <a:solidFill>
                  <a:srgbClr val="FC4700"/>
                </a:solidFill>
              </a:rPr>
              <a:t>Джерело ризику, що може спричинити кризу</a:t>
            </a:r>
            <a:r>
              <a:rPr/>
              <a:t>, – фактори, явища або процеси, які спричинюються невизначеністю та конфліктністю. </a:t>
            </a:r>
            <a:endParaRPr lang="ko-KR" altLang="en-US"/>
          </a:p>
          <a:p>
            <a:pPr marL="365760" indent="-255905" algn="just" eaLnBrk="1" latinLnBrk="0" hangingPunct="1">
              <a:buSzPct val="68000"/>
              <a:buFont typeface="Wingdings 3"/>
              <a:buChar char="}"/>
            </a:pPr>
            <a:r>
              <a:rPr/>
              <a:t>Фактори поділяються на об’єктивні та суб’єктивні : </a:t>
            </a:r>
            <a:endParaRPr lang="ko-KR" altLang="en-US"/>
          </a:p>
          <a:p>
            <a:pPr marL="365760" indent="-255905" algn="just" eaLnBrk="1" latinLnBrk="0" hangingPunct="1">
              <a:buFontTx/>
              <a:buNone/>
            </a:pPr>
            <a:r>
              <a:rPr>
                <a:solidFill>
                  <a:srgbClr val="FF0000"/>
                </a:solidFill>
              </a:rPr>
              <a:t>1)</a:t>
            </a:r>
            <a:r>
              <a:rPr/>
              <a:t> об’єктивні фактори – фактори, які </a:t>
            </a:r>
            <a:r>
              <a:rPr sz="2800" u="sng">
                <a:solidFill>
                  <a:srgbClr val="FF0000"/>
                </a:solidFill>
              </a:rPr>
              <a:t>не залежать</a:t>
            </a:r>
            <a:r>
              <a:rPr/>
              <a:t> від мед. закладу або є зовнішніми, а саме законодавча база, соціально-економічні (політичні, ринкові, митні), природні фактори; </a:t>
            </a:r>
            <a:endParaRPr lang="ko-KR" altLang="en-US"/>
          </a:p>
          <a:p>
            <a:pPr marL="365760" indent="-255905" algn="just" eaLnBrk="1" latinLnBrk="0" hangingPunct="1">
              <a:buFontTx/>
              <a:buNone/>
            </a:pPr>
            <a:r>
              <a:rPr>
                <a:solidFill>
                  <a:srgbClr val="FF0000"/>
                </a:solidFill>
              </a:rPr>
              <a:t>2)</a:t>
            </a:r>
            <a:r>
              <a:rPr/>
              <a:t> суб’єктивні фактори – фактори, які безпосередньо </a:t>
            </a:r>
            <a:r>
              <a:rPr u="sng">
                <a:solidFill>
                  <a:srgbClr val="FF0000"/>
                </a:solidFill>
              </a:rPr>
              <a:t>залежать</a:t>
            </a:r>
            <a:r>
              <a:rPr/>
              <a:t> від </a:t>
            </a:r>
            <a:r>
              <a:rPr sz="2700">
                <a:latin typeface="Lucida Sans Unicode" charset="0"/>
                <a:ea typeface="맑은 고딕" charset="0"/>
                <a:cs typeface="+mn-cs"/>
              </a:rPr>
              <a:t>мед. закладу</a:t>
            </a:r>
            <a:r>
              <a:rPr/>
              <a:t>, а саме рівень організації надання послуг, можливість забезпечення якості, вибір типу контрактів, ступінь кваліфікації лікарів.</a:t>
            </a:r>
            <a:endParaRPr lang="ko-KR" altLang="en-US"/>
          </a:p>
        </p:txBody>
      </p:sp>
      <p:sp>
        <p:nvSpPr>
          <p:cNvPr id="3" name="Заголовок 6"/>
          <p:cNvSpPr txBox="1">
            <a:spLocks/>
          </p:cNvSpPr>
          <p:nvPr>
            <p:ph type="title"/>
          </p:nvPr>
        </p:nvSpPr>
        <p:spPr>
          <a:xfrm rot="0">
            <a:off x="815975" y="164465"/>
            <a:ext cx="8230235" cy="1143635"/>
          </a:xfrm>
          <a:prstGeom prst="rect"/>
        </p:spPr>
        <p:txBody>
          <a:bodyPr wrap="square" lIns="91440" tIns="45720" rIns="91440" bIns="45720" numCol="1" vert="horz" anchor="ctr">
            <a:normAutofit fontScale="100000" lnSpcReduction="0"/>
          </a:bodyPr>
          <a:lstStyle/>
          <a:p>
            <a:pPr marL="0" indent="0" rtl="0"/>
            <a:r>
              <a:rPr sz="2400" b="1">
                <a:solidFill>
                  <a:srgbClr val="009900"/>
                </a:solidFill>
                <a:effectLst>
                  <a:outerShdw sx="100000" sy="100000" blurRad="31750" dist="25400" dir="5400000" rotWithShape="0" algn="tl">
                    <a:srgbClr val="000000">
                      <a:alpha val="24705"/>
                    </a:srgbClr>
                  </a:outerShdw>
                </a:effectLst>
                <a:latin typeface="Times New Roman" charset="0"/>
                <a:ea typeface="Times New Roman" charset="0"/>
              </a:rPr>
              <a:t>1.2. Зв’язок традиційного менеджменту, ризик-менеджменту та антикризового менеджменту</a:t>
            </a:r>
            <a:r>
              <a:rPr sz="2400" b="1">
                <a:solidFill>
                  <a:schemeClr val="tx1"/>
                </a:solidFill>
                <a:effectLst>
                  <a:outerShdw sx="100000" sy="100000" blurRad="31750" dist="25400" dir="5400000" rotWithShape="0" algn="tl">
                    <a:srgbClr val="000000">
                      <a:alpha val="24705"/>
                    </a:srgbClr>
                  </a:outerShdw>
                </a:effectLst>
                <a:latin typeface="Times New Roman" charset="0"/>
                <a:ea typeface="Times New Roman" charset="0"/>
              </a:rPr>
              <a:t>. </a:t>
            </a: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457200" y="1187450"/>
            <a:ext cx="8230235" cy="5203190"/>
          </a:xfrm>
          <a:prstGeom prst="rect"/>
        </p:spPr>
        <p:txBody>
          <a:bodyPr wrap="square" lIns="91440" tIns="45720" rIns="91440" bIns="45720" numCol="1" vert="horz" anchor="t">
            <a:normAutofit fontScale="100000" lnSpcReduction="20000"/>
          </a:bodyPr>
          <a:lstStyle/>
          <a:p>
            <a:pPr marL="365760" indent="-255905" eaLnBrk="1" latinLnBrk="0" hangingPunct="1">
              <a:buSzPct val="68000"/>
              <a:buFont typeface="Wingdings 3"/>
              <a:buChar char="}"/>
            </a:pPr>
            <a:r>
              <a:rPr lang="ru-RU" sz="3200">
                <a:solidFill>
                  <a:srgbClr val="FF0000"/>
                </a:solidFill>
                <a:latin typeface="Times New Roman" charset="0"/>
                <a:ea typeface="Times New Roman" charset="0"/>
              </a:rPr>
              <a:t>Ризики</a:t>
            </a:r>
            <a:r>
              <a:rPr lang="ru-RU" sz="3200">
                <a:latin typeface="Times New Roman" charset="0"/>
                <a:ea typeface="Times New Roman" charset="0"/>
              </a:rPr>
              <a:t> – це невизначені майбутні події, які можуть впливати на процес та результат діяльності медичного закладу</a:t>
            </a:r>
            <a:endParaRPr lang="ko-KR" altLang="en-US" sz="3200">
              <a:latin typeface="Times New Roman" charset="0"/>
              <a:ea typeface="Times New Roman" charset="0"/>
            </a:endParaRPr>
          </a:p>
          <a:p>
            <a:pPr marL="365760" indent="-255905" rtl="0" algn="l" defTabSz="914400" eaLnBrk="1" latinLnBrk="0" hangingPunct="1">
              <a:spcBef>
                <a:spcPts val="400"/>
              </a:spcBef>
              <a:spcAft>
                <a:spcPts val="0"/>
              </a:spcAft>
            </a:pPr>
            <a:endParaRPr lang="ko-KR" altLang="en-US" sz="3200">
              <a:latin typeface="Times New Roman" charset="0"/>
              <a:ea typeface="Times New Roman" charset="0"/>
            </a:endParaRPr>
          </a:p>
          <a:p>
            <a:pPr marL="365760" indent="-255905" rtl="0" algn="ctr" defTabSz="914400" eaLnBrk="1" latinLnBrk="0" hangingPunct="1">
              <a:spcBef>
                <a:spcPts val="400"/>
              </a:spcBef>
              <a:spcAft>
                <a:spcPts val="0"/>
              </a:spcAft>
            </a:pPr>
            <a:r>
              <a:rPr lang="ru-RU" sz="3200">
                <a:solidFill>
                  <a:srgbClr val="FF0000"/>
                </a:solidFill>
                <a:latin typeface="Times New Roman" charset="0"/>
                <a:ea typeface="Times New Roman" charset="0"/>
              </a:rPr>
              <a:t>Два види ризиків:</a:t>
            </a:r>
            <a:endParaRPr lang="ko-KR" altLang="en-US" sz="3200">
              <a:solidFill>
                <a:srgbClr val="FF0000"/>
              </a:solidFill>
              <a:latin typeface="Times New Roman" charset="0"/>
              <a:ea typeface="Times New Roman" charset="0"/>
            </a:endParaRPr>
          </a:p>
          <a:p>
            <a:pPr marL="365760" indent="-255905" rtl="0" algn="l" defTabSz="914400" eaLnBrk="1" latinLnBrk="0" hangingPunct="1">
              <a:spcBef>
                <a:spcPts val="400"/>
              </a:spcBef>
              <a:spcAft>
                <a:spcPts val="0"/>
              </a:spcAft>
            </a:pPr>
            <a:r>
              <a:rPr lang="ru-RU" sz="3200" u="sng" i="1">
                <a:latin typeface="Times New Roman" charset="0"/>
                <a:ea typeface="Times New Roman" charset="0"/>
              </a:rPr>
              <a:t>1. Загрози, які мають негативний вплив</a:t>
            </a:r>
            <a:endParaRPr lang="ko-KR" altLang="en-US" sz="3200" u="sng" i="1">
              <a:latin typeface="Times New Roman" charset="0"/>
              <a:ea typeface="Times New Roman" charset="0"/>
            </a:endParaRPr>
          </a:p>
          <a:p>
            <a:pPr marL="365760" indent="-255905" rtl="0" algn="l" defTabSz="914400" eaLnBrk="1" latinLnBrk="0" hangingPunct="1">
              <a:spcBef>
                <a:spcPts val="400"/>
              </a:spcBef>
              <a:spcAft>
                <a:spcPts val="0"/>
              </a:spcAft>
            </a:pPr>
            <a:endParaRPr lang="ko-KR" altLang="en-US" sz="3200">
              <a:latin typeface="Times New Roman" charset="0"/>
              <a:ea typeface="Times New Roman" charset="0"/>
            </a:endParaRPr>
          </a:p>
          <a:p>
            <a:pPr marL="365760" indent="-255905" rtl="0" algn="l" defTabSz="914400" eaLnBrk="1" latinLnBrk="0" hangingPunct="1">
              <a:spcBef>
                <a:spcPts val="400"/>
              </a:spcBef>
              <a:spcAft>
                <a:spcPts val="0"/>
              </a:spcAft>
            </a:pPr>
            <a:r>
              <a:rPr lang="ru-RU" sz="3200" u="sng" i="1">
                <a:solidFill>
                  <a:srgbClr val="009900"/>
                </a:solidFill>
                <a:latin typeface="Times New Roman" charset="0"/>
                <a:ea typeface="Times New Roman" charset="0"/>
              </a:rPr>
              <a:t>2. Можливості, які мають позитивний вплив</a:t>
            </a:r>
            <a:endParaRPr lang="ko-KR" altLang="en-US" sz="3200" u="sng" i="1">
              <a:solidFill>
                <a:srgbClr val="009900"/>
              </a:solidFill>
              <a:latin typeface="Times New Roman" charset="0"/>
              <a:ea typeface="Times New Roman" charset="0"/>
            </a:endParaRPr>
          </a:p>
          <a:p>
            <a:pPr marL="365760" indent="-255905" rtl="0" algn="l" defTabSz="914400" eaLnBrk="1" latinLnBrk="0" hangingPunct="1">
              <a:spcBef>
                <a:spcPts val="400"/>
              </a:spcBef>
              <a:spcAft>
                <a:spcPts val="0"/>
              </a:spcAft>
            </a:pPr>
            <a:endParaRPr lang="ko-KR" altLang="en-US" sz="3200">
              <a:latin typeface="Times New Roman" charset="0"/>
              <a:ea typeface="Times New Roman" charset="0"/>
            </a:endParaRPr>
          </a:p>
          <a:p>
            <a:pPr marL="365760" indent="-255905" rtl="0" algn="ctr" defTabSz="914400" eaLnBrk="1" latinLnBrk="0" hangingPunct="1">
              <a:spcBef>
                <a:spcPts val="400"/>
              </a:spcBef>
              <a:spcAft>
                <a:spcPts val="0"/>
              </a:spcAft>
            </a:pPr>
            <a:r>
              <a:rPr lang="ru-RU" sz="3200">
                <a:latin typeface="Times New Roman" charset="0"/>
                <a:ea typeface="Times New Roman" charset="0"/>
              </a:rPr>
              <a:t>Якщо ви знаєте ризики (класифікацію), ви можете управляти ними (</a:t>
            </a:r>
            <a:r>
              <a:rPr lang="ru-RU" sz="3200">
                <a:solidFill>
                  <a:srgbClr val="FF0000"/>
                </a:solidFill>
                <a:latin typeface="Times New Roman" charset="0"/>
                <a:ea typeface="Times New Roman" charset="0"/>
              </a:rPr>
              <a:t>ризик-менеджмент</a:t>
            </a:r>
            <a:r>
              <a:rPr lang="ru-RU" sz="3200">
                <a:latin typeface="Times New Roman" charset="0"/>
                <a:ea typeface="Times New Roman" charset="0"/>
              </a:rPr>
              <a:t>)</a:t>
            </a:r>
            <a:endParaRPr lang="ko-KR" altLang="en-US" sz="3200">
              <a:latin typeface="Times New Roman" charset="0"/>
              <a:ea typeface="Times New Roman" charset="0"/>
            </a:endParaRPr>
          </a:p>
        </p:txBody>
      </p:sp>
      <p:sp>
        <p:nvSpPr>
          <p:cNvPr id="3" name="Заголовок 6"/>
          <p:cNvSpPr txBox="1">
            <a:spLocks/>
          </p:cNvSpPr>
          <p:nvPr>
            <p:ph type="title"/>
          </p:nvPr>
        </p:nvSpPr>
        <p:spPr>
          <a:xfrm rot="0">
            <a:off x="457200" y="274955"/>
            <a:ext cx="8230235" cy="1143635"/>
          </a:xfrm>
          <a:prstGeom prst="rect"/>
        </p:spPr>
        <p:txBody>
          <a:bodyPr wrap="square" lIns="91440" tIns="45720" rIns="91440" bIns="45720" numCol="1" vert="horz" anchor="ctr">
            <a:normAutofit fontScale="100000" lnSpcReduction="0"/>
          </a:bodyPr>
          <a:lstStyle/>
          <a:p>
            <a:pPr marL="365760" indent="-255905" eaLnBrk="1" latinLnBrk="0" hangingPunct="1">
              <a:buFontTx/>
              <a:buNone/>
            </a:pPr>
            <a:r>
              <a:rPr lang="ru-RU" sz="3600">
                <a:solidFill>
                  <a:srgbClr val="009900"/>
                </a:solidFill>
                <a:latin typeface="+mn-lt"/>
                <a:ea typeface="+mn-ea"/>
                <a:cs typeface="+mn-cs"/>
              </a:rPr>
              <a:t>Планування ризиків</a:t>
            </a:r>
            <a:endParaRPr lang="ko-KR" altLang="en-US" sz="7200">
              <a:solidFill>
                <a:srgbClr val="0099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3050"/>
            <a:ext cx="8230870" cy="1144270"/>
          </a:xfrm>
        </p:spPr>
        <p:txBody>
          <a:bodyPr wrap="square" lIns="91440" tIns="45720" rIns="91440" bIns="45720" numCol="1" vert="horz" anchor="ctr">
            <a:normAutofit fontScale="90000" lnSpcReduction="0"/>
          </a:bodyPr>
          <a:lstStyle/>
          <a:p>
            <a:pPr marL="0" indent="0" algn="ctr" latinLnBrk="0">
              <a:buFontTx/>
              <a:buNone/>
            </a:pPr>
            <a:r>
              <a:rPr lang="ru-RU">
                <a:solidFill>
                  <a:srgbClr val="009900"/>
                </a:solidFill>
              </a:rPr>
              <a:t>1.3. КЛАСИФІКАЦІЯ КРИЗ ЗА КРИТЕРІЯМИ (факторами)</a:t>
            </a:r>
            <a:endParaRPr lang="ko-KR" altLang="en-US">
              <a:solidFill>
                <a:srgbClr val="009900"/>
              </a:solidFill>
            </a:endParaRPr>
          </a:p>
        </p:txBody>
      </p:sp>
      <p:sp>
        <p:nvSpPr>
          <p:cNvPr id="4" name="Текст 3"/>
          <p:cNvSpPr>
            <a:spLocks noGrp="1"/>
          </p:cNvSpPr>
          <p:nvPr>
            <p:ph type="body" idx="1"/>
          </p:nvPr>
        </p:nvSpPr>
        <p:spPr>
          <a:solidFill>
            <a:schemeClr val="bg2">
              <a:lumMod val="50000"/>
            </a:schemeClr>
          </a:solidFill>
          <a:ln>
            <a:solidFill>
              <a:srgbClr val="92D050"/>
            </a:solidFill>
          </a:ln>
        </p:spPr>
        <p:txBody>
          <a:bodyPr/>
          <a:lstStyle/>
          <a:p>
            <a:pPr algn="ctr"/>
            <a:r>
              <a:rPr lang="uk-UA" dirty="0" smtClean="0">
                <a:solidFill>
                  <a:schemeClr val="bg2">
                    <a:lumMod val="10000"/>
                  </a:schemeClr>
                </a:solidFill>
              </a:rPr>
              <a:t>СТІЙКІСТЬ</a:t>
            </a:r>
            <a:endParaRPr lang="ru-RU" dirty="0">
              <a:solidFill>
                <a:schemeClr val="bg2">
                  <a:lumMod val="10000"/>
                </a:schemeClr>
              </a:solidFill>
            </a:endParaRPr>
          </a:p>
        </p:txBody>
      </p:sp>
      <p:sp>
        <p:nvSpPr>
          <p:cNvPr id="5" name="Текст 4"/>
          <p:cNvSpPr>
            <a:spLocks noGrp="1"/>
          </p:cNvSpPr>
          <p:nvPr>
            <p:ph type="body" sz="half" idx="3"/>
          </p:nvPr>
        </p:nvSpPr>
        <p:spPr>
          <a:xfrm>
            <a:off x="4645025" y="5410200"/>
            <a:ext cx="4042410" cy="762635"/>
          </a:xfrm>
        </p:spPr>
        <p:txBody>
          <a:bodyPr/>
          <a:lstStyle/>
          <a:p>
            <a:pPr algn="ctr"/>
            <a:r>
              <a:rPr lang="ru-RU" cap="all" dirty="0" smtClean="0">
                <a:solidFill>
                  <a:schemeClr val="bg2">
                    <a:lumMod val="10000"/>
                  </a:schemeClr>
                </a:solidFill>
              </a:rPr>
              <a:t>ГНУЧКІСТЬ</a:t>
            </a:r>
            <a:endParaRPr lang="ru-RU" cap="all" dirty="0">
              <a:solidFill>
                <a:schemeClr val="bg2">
                  <a:lumMod val="10000"/>
                </a:schemeClr>
              </a:solidFill>
            </a:endParaRPr>
          </a:p>
        </p:txBody>
      </p:sp>
      <p:sp>
        <p:nvSpPr>
          <p:cNvPr id="2" name="Содержимое 1"/>
          <p:cNvSpPr>
            <a:spLocks noGrp="1"/>
          </p:cNvSpPr>
          <p:nvPr>
            <p:ph sz="quarter" idx="2"/>
          </p:nvPr>
        </p:nvSpPr>
        <p:spPr>
          <a:xfrm>
            <a:off x="457200" y="1443990"/>
            <a:ext cx="4041775" cy="3943350"/>
          </a:xfrm>
        </p:spPr>
        <p:txBody>
          <a:bodyPr wrap="square" lIns="91440" tIns="45720" rIns="91440" bIns="45720" numCol="1" vert="horz" anchor="b">
            <a:normAutofit fontScale="100000" lnSpcReduction="10000"/>
          </a:bodyPr>
          <a:lstStyle/>
          <a:p>
            <a:pPr marL="365760" indent="-255905" algn="ctr" latinLnBrk="0">
              <a:buSzPct val="68000"/>
              <a:buFont typeface="Wingdings 3"/>
              <a:buChar char="}"/>
            </a:pPr>
            <a:r>
              <a:rPr lang="uk-UA"/>
              <a:t>Зовнішні і внутрішні фактори</a:t>
            </a:r>
            <a:endParaRPr lang="ko-KR" altLang="en-US"/>
          </a:p>
          <a:p>
            <a:pPr marL="365760" indent="-255905" algn="ctr" latinLnBrk="0">
              <a:buSzPct val="68000"/>
              <a:buFont typeface="Wingdings 3"/>
              <a:buChar char="}"/>
            </a:pPr>
            <a:endParaRPr lang="ko-KR" altLang="en-US"/>
          </a:p>
          <a:p>
            <a:pPr marL="365760" indent="-255905" algn="ctr" latinLnBrk="0">
              <a:buSzPct val="68000"/>
              <a:buFont typeface="Wingdings 3"/>
              <a:buChar char="}"/>
            </a:pPr>
            <a:r>
              <a:rPr lang="uk-UA"/>
              <a:t>Об’єктивні та суб’єктивні фактори</a:t>
            </a:r>
            <a:endParaRPr lang="ko-KR" altLang="en-US"/>
          </a:p>
          <a:p>
            <a:pPr marL="365760" indent="-255905" algn="ctr" latinLnBrk="0">
              <a:buSzPct val="68000"/>
              <a:buFont typeface="Wingdings 3"/>
              <a:buChar char="}"/>
            </a:pPr>
            <a:endParaRPr lang="ko-KR" altLang="en-US"/>
          </a:p>
          <a:p>
            <a:pPr marL="365760" indent="-255905" algn="ctr" latinLnBrk="0">
              <a:buSzPct val="68000"/>
              <a:buFont typeface="Wingdings 3"/>
              <a:buChar char="}"/>
            </a:pPr>
            <a:r>
              <a:rPr lang="uk-UA"/>
              <a:t>Процеси, що підлягають та не підлягають управлінню</a:t>
            </a:r>
            <a:endParaRPr lang="ko-KR" altLang="en-US"/>
          </a:p>
        </p:txBody>
      </p:sp>
      <p:sp>
        <p:nvSpPr>
          <p:cNvPr id="6" name="Содержимое 5"/>
          <p:cNvSpPr txBox="1">
            <a:spLocks noGrp="1"/>
          </p:cNvSpPr>
          <p:nvPr>
            <p:ph type="obj" sz="quarter" idx="4"/>
          </p:nvPr>
        </p:nvSpPr>
        <p:spPr>
          <a:xfrm rot="0">
            <a:off x="4645025" y="1498600"/>
            <a:ext cx="4043045" cy="3888740"/>
          </a:xfrm>
          <a:prstGeom prst="rect"/>
          <a:ln w="0">
            <a:noFill/>
            <a:prstDash/>
          </a:ln>
        </p:spPr>
        <p:txBody>
          <a:bodyPr wrap="square" lIns="91440" tIns="45720" rIns="91440" bIns="45720" numCol="1" vert="horz" anchor="b">
            <a:noAutofit/>
          </a:bodyPr>
          <a:lstStyle/>
          <a:p>
            <a:pPr marL="365760" indent="-255905" algn="ctr" latinLnBrk="0">
              <a:buSzPct val="68000"/>
              <a:buFont typeface="Wingdings 3"/>
              <a:buChar char="}"/>
            </a:pPr>
            <a:r>
              <a:rPr lang="uk-UA" sz="3200">
                <a:solidFill>
                  <a:srgbClr val="009900"/>
                </a:solidFill>
              </a:rPr>
              <a:t>Організаційна</a:t>
            </a:r>
            <a:endParaRPr lang="ko-KR" altLang="en-US" sz="3200">
              <a:solidFill>
                <a:srgbClr val="009900"/>
              </a:solidFill>
            </a:endParaRPr>
          </a:p>
          <a:p>
            <a:pPr marL="365760" indent="-255905" algn="ctr" latinLnBrk="0">
              <a:buSzPct val="68000"/>
              <a:buFont typeface="Wingdings 3"/>
              <a:buChar char="}"/>
            </a:pPr>
            <a:r>
              <a:rPr lang="uk-UA" sz="3200">
                <a:solidFill>
                  <a:srgbClr val="009900"/>
                </a:solidFill>
              </a:rPr>
              <a:t>Фінансова</a:t>
            </a:r>
            <a:endParaRPr lang="ko-KR" altLang="en-US" sz="3200">
              <a:solidFill>
                <a:srgbClr val="009900"/>
              </a:solidFill>
            </a:endParaRPr>
          </a:p>
          <a:p>
            <a:pPr marL="365760" indent="-255905" algn="ctr" latinLnBrk="0">
              <a:buSzPct val="68000"/>
              <a:buFont typeface="Wingdings 3"/>
              <a:buChar char="}"/>
            </a:pPr>
            <a:r>
              <a:rPr lang="uk-UA" sz="3200">
                <a:solidFill>
                  <a:srgbClr val="009900"/>
                </a:solidFill>
              </a:rPr>
              <a:t>Технологічна (професійна)</a:t>
            </a:r>
            <a:endParaRPr lang="ko-KR" altLang="en-US" sz="3200">
              <a:solidFill>
                <a:srgbClr val="009900"/>
              </a:solidFill>
            </a:endParaRPr>
          </a:p>
          <a:p>
            <a:pPr marL="365760" indent="-255905" algn="ctr" latinLnBrk="0">
              <a:buSzPct val="68000"/>
              <a:buFont typeface="Wingdings 3"/>
              <a:buChar char="}"/>
            </a:pPr>
            <a:r>
              <a:rPr lang="uk-UA" sz="3200">
                <a:solidFill>
                  <a:srgbClr val="009900"/>
                </a:solidFill>
              </a:rPr>
              <a:t>Маркетингова</a:t>
            </a:r>
            <a:endParaRPr lang="ko-KR" altLang="en-US" sz="3200">
              <a:solidFill>
                <a:srgbClr val="009900"/>
              </a:solidFill>
            </a:endParaRPr>
          </a:p>
          <a:p>
            <a:pPr marL="365760" indent="-255905" algn="ctr" latinLnBrk="0">
              <a:buSzPct val="68000"/>
              <a:buFont typeface="Wingdings 3"/>
              <a:buChar char="}"/>
            </a:pPr>
            <a:r>
              <a:rPr lang="uk-UA" sz="3200">
                <a:solidFill>
                  <a:srgbClr val="009900"/>
                </a:solidFill>
              </a:rPr>
              <a:t>Кадрова</a:t>
            </a:r>
            <a:endParaRPr lang="ko-KR" altLang="en-US" sz="3200">
              <a:solidFill>
                <a:srgbClr val="009900"/>
              </a:solidFill>
            </a:endParaRPr>
          </a:p>
          <a:p>
            <a:pPr marL="365760" indent="-255905" algn="ctr" latinLnBrk="0">
              <a:buSzPct val="68000"/>
              <a:buFont typeface="Wingdings 3"/>
              <a:buChar char="}"/>
            </a:pP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155575" y="753745"/>
            <a:ext cx="8531860" cy="5976620"/>
          </a:xfrm>
          <a:prstGeom prst="rect"/>
        </p:spPr>
        <p:txBody>
          <a:bodyPr wrap="square" lIns="91440" tIns="45720" rIns="91440" bIns="45720" numCol="1" vert="horz" anchor="t">
            <a:normAutofit fontScale="77500" lnSpcReduction="20000"/>
          </a:bodyPr>
          <a:lstStyle/>
          <a:p>
            <a:pPr marL="365760" indent="-255905" eaLnBrk="1" latinLnBrk="0" hangingPunct="1">
              <a:buSzPct val="68000"/>
              <a:buFont typeface="Wingdings 3"/>
              <a:buChar char="}"/>
            </a:pPr>
            <a:r>
              <a:rPr/>
              <a:t> </a:t>
            </a:r>
            <a:r>
              <a:rPr u="sng">
                <a:solidFill>
                  <a:srgbClr val="003A9A"/>
                </a:solidFill>
              </a:rPr>
              <a:t>За рівнем виникнення</a:t>
            </a:r>
            <a:r>
              <a:rPr/>
              <a:t> : Глобальні (світові), державні, регіональні, міжгалузеві, галузеві, фірмові (мікрорівень) </a:t>
            </a:r>
            <a:endParaRPr lang="ko-KR" altLang="en-US"/>
          </a:p>
          <a:p>
            <a:pPr marL="365760" indent="-255905" eaLnBrk="1" latinLnBrk="0" hangingPunct="1">
              <a:buSzPct val="68000"/>
              <a:buFont typeface="Wingdings 3"/>
              <a:buChar char="}"/>
            </a:pPr>
            <a:r>
              <a:rPr u="sng">
                <a:solidFill>
                  <a:srgbClr val="003A9A"/>
                </a:solidFill>
              </a:rPr>
              <a:t>За місцем виникнення</a:t>
            </a:r>
            <a:r>
              <a:rPr/>
              <a:t>:  Локальна криза, системна, стратегічна </a:t>
            </a:r>
            <a:endParaRPr lang="ko-KR" altLang="en-US"/>
          </a:p>
          <a:p>
            <a:pPr marL="365760" indent="-255905" eaLnBrk="1" latinLnBrk="0" hangingPunct="1">
              <a:buSzPct val="68000"/>
              <a:buFont typeface="Wingdings 3"/>
              <a:buChar char="}"/>
            </a:pPr>
            <a:r>
              <a:rPr u="sng">
                <a:solidFill>
                  <a:srgbClr val="00007E"/>
                </a:solidFill>
              </a:rPr>
              <a:t>За масштабами впливу:</a:t>
            </a:r>
            <a:r>
              <a:rPr/>
              <a:t> Мікрокризи, мезокризи, макрокризи, міжнародні </a:t>
            </a:r>
            <a:endParaRPr lang="ko-KR" altLang="en-US"/>
          </a:p>
          <a:p>
            <a:pPr marL="365760" indent="-255905" eaLnBrk="1" latinLnBrk="0" hangingPunct="1">
              <a:buSzPct val="68000"/>
              <a:buFont typeface="Wingdings 3"/>
              <a:buChar char="}"/>
            </a:pPr>
            <a:r>
              <a:rPr u="sng">
                <a:solidFill>
                  <a:srgbClr val="003A9A"/>
                </a:solidFill>
              </a:rPr>
              <a:t>Характер причини виникнення:</a:t>
            </a:r>
            <a:r>
              <a:rPr/>
              <a:t> Закономірні, випадкові</a:t>
            </a:r>
            <a:endParaRPr lang="ko-KR" altLang="en-US"/>
          </a:p>
          <a:p>
            <a:pPr marL="365760" indent="-255905" eaLnBrk="1" latinLnBrk="0" hangingPunct="1">
              <a:buSzPct val="68000"/>
              <a:buFont typeface="Wingdings 3"/>
              <a:buChar char="}"/>
            </a:pPr>
            <a:r>
              <a:rPr/>
              <a:t> </a:t>
            </a:r>
            <a:r>
              <a:rPr u="sng">
                <a:solidFill>
                  <a:srgbClr val="003A9A"/>
                </a:solidFill>
              </a:rPr>
              <a:t>За тривалістю в часі</a:t>
            </a:r>
            <a:r>
              <a:rPr/>
              <a:t>: Короткострокові, тривалі </a:t>
            </a:r>
            <a:endParaRPr lang="ko-KR" altLang="en-US"/>
          </a:p>
          <a:p>
            <a:pPr marL="365760" indent="-255905" eaLnBrk="1" latinLnBrk="0" hangingPunct="1">
              <a:buSzPct val="68000"/>
              <a:buFont typeface="Wingdings 3"/>
              <a:buChar char="}"/>
            </a:pPr>
            <a:r>
              <a:rPr/>
              <a:t>З</a:t>
            </a:r>
            <a:r>
              <a:rPr u="sng">
                <a:solidFill>
                  <a:srgbClr val="00007E"/>
                </a:solidFill>
              </a:rPr>
              <a:t>а ступенем керованості:</a:t>
            </a:r>
            <a:r>
              <a:rPr/>
              <a:t> Керовані, не керовані </a:t>
            </a:r>
            <a:endParaRPr lang="ko-KR" altLang="en-US"/>
          </a:p>
          <a:p>
            <a:pPr marL="365760" indent="-255905" eaLnBrk="1" latinLnBrk="0" hangingPunct="1">
              <a:buSzPct val="68000"/>
              <a:buFont typeface="Wingdings 3"/>
              <a:buChar char="}"/>
            </a:pPr>
            <a:r>
              <a:rPr u="sng">
                <a:solidFill>
                  <a:srgbClr val="00007E"/>
                </a:solidFill>
              </a:rPr>
              <a:t>За ступенем тяжкості:</a:t>
            </a:r>
            <a:r>
              <a:rPr/>
              <a:t> Легкі кризові явища, середньої тяжкості, катастрофічні </a:t>
            </a:r>
            <a:endParaRPr lang="ko-KR" altLang="en-US"/>
          </a:p>
          <a:p>
            <a:pPr marL="365760" indent="-255905" eaLnBrk="1" latinLnBrk="0" hangingPunct="1">
              <a:buSzPct val="68000"/>
              <a:buFont typeface="Wingdings 3"/>
              <a:buChar char="}"/>
            </a:pPr>
            <a:r>
              <a:rPr u="sng">
                <a:solidFill>
                  <a:srgbClr val="00007E"/>
                </a:solidFill>
              </a:rPr>
              <a:t>За характером повторюваності:</a:t>
            </a:r>
            <a:r>
              <a:rPr/>
              <a:t> Циклічні, нециклічні </a:t>
            </a:r>
            <a:endParaRPr lang="ko-KR" altLang="en-US"/>
          </a:p>
          <a:p>
            <a:pPr marL="365760" indent="-255905" eaLnBrk="1" latinLnBrk="0" hangingPunct="1">
              <a:buSzPct val="68000"/>
              <a:buFont typeface="Wingdings 3"/>
              <a:buChar char="}"/>
            </a:pPr>
            <a:r>
              <a:rPr u="sng">
                <a:solidFill>
                  <a:srgbClr val="00007E"/>
                </a:solidFill>
              </a:rPr>
              <a:t>За сферою функціонування:</a:t>
            </a:r>
            <a:r>
              <a:rPr/>
              <a:t> Соціальні, технічні, юридичні, політичні,екологічні, інформаційні, комбіновані </a:t>
            </a:r>
            <a:endParaRPr lang="ko-KR" altLang="en-US"/>
          </a:p>
          <a:p>
            <a:pPr marL="365760" indent="-255905" eaLnBrk="1" latinLnBrk="0" hangingPunct="1">
              <a:buSzPct val="68000"/>
              <a:buFont typeface="Wingdings 3"/>
              <a:buChar char="}"/>
            </a:pPr>
            <a:r>
              <a:rPr u="sng">
                <a:solidFill>
                  <a:srgbClr val="00007E"/>
                </a:solidFill>
              </a:rPr>
              <a:t>За характером розвитку</a:t>
            </a:r>
            <a:r>
              <a:rPr/>
              <a:t>: Раптові, поступові </a:t>
            </a:r>
            <a:endParaRPr lang="ko-KR" altLang="en-US"/>
          </a:p>
          <a:p>
            <a:pPr marL="365760" indent="-255905" eaLnBrk="1" latinLnBrk="0" hangingPunct="1">
              <a:buSzPct val="68000"/>
              <a:buFont typeface="Wingdings 3"/>
              <a:buChar char="}"/>
            </a:pPr>
            <a:r>
              <a:rPr u="sng">
                <a:solidFill>
                  <a:srgbClr val="00007E"/>
                </a:solidFill>
              </a:rPr>
              <a:t>За можливістю прогнозування</a:t>
            </a:r>
            <a:r>
              <a:rPr/>
              <a:t>: Прогнозовані, частково прогнозовані, непрогнозовані </a:t>
            </a:r>
            <a:endParaRPr lang="ko-KR" altLang="en-US"/>
          </a:p>
          <a:p>
            <a:pPr marL="365760" indent="-255905" eaLnBrk="1" latinLnBrk="0" hangingPunct="1">
              <a:buSzPct val="68000"/>
              <a:buFont typeface="Wingdings 3"/>
              <a:buChar char="}"/>
            </a:pPr>
            <a:r>
              <a:rPr u="sng">
                <a:solidFill>
                  <a:srgbClr val="00007E"/>
                </a:solidFill>
              </a:rPr>
              <a:t>Стосовно суб’єктів господарювання</a:t>
            </a:r>
            <a:r>
              <a:rPr/>
              <a:t>: Зовнішні, внутрішні </a:t>
            </a:r>
            <a:endParaRPr lang="ko-KR" altLang="en-US"/>
          </a:p>
          <a:p>
            <a:pPr marL="365760" indent="-255905" eaLnBrk="1" latinLnBrk="0" hangingPunct="1">
              <a:buSzPct val="68000"/>
              <a:buFont typeface="Wingdings 3"/>
              <a:buChar char="}"/>
            </a:pPr>
            <a:r>
              <a:rPr u="sng">
                <a:solidFill>
                  <a:srgbClr val="00007E"/>
                </a:solidFill>
              </a:rPr>
              <a:t>За походженням</a:t>
            </a:r>
            <a:r>
              <a:rPr/>
              <a:t>: Штучні, природні </a:t>
            </a:r>
            <a:endParaRPr lang="ko-KR" altLang="en-US"/>
          </a:p>
          <a:p>
            <a:pPr marL="365760" indent="-255905" eaLnBrk="1" latinLnBrk="0" hangingPunct="1">
              <a:buSzPct val="68000"/>
              <a:buFont typeface="Wingdings 3"/>
              <a:buChar char="}"/>
            </a:pPr>
            <a:r>
              <a:rPr u="sng">
                <a:solidFill>
                  <a:srgbClr val="00007E"/>
                </a:solidFill>
              </a:rPr>
              <a:t>За наслідками прояву</a:t>
            </a:r>
            <a:r>
              <a:rPr/>
              <a:t>: Загальні, специфічні, індивідуальні</a:t>
            </a:r>
            <a:endParaRPr lang="ko-KR" altLang="en-US"/>
          </a:p>
        </p:txBody>
      </p:sp>
      <p:sp>
        <p:nvSpPr>
          <p:cNvPr id="3" name="Заголовок 6"/>
          <p:cNvSpPr txBox="1">
            <a:spLocks/>
          </p:cNvSpPr>
          <p:nvPr>
            <p:ph type="title"/>
          </p:nvPr>
        </p:nvSpPr>
        <p:spPr>
          <a:xfrm rot="0">
            <a:off x="457200" y="274955"/>
            <a:ext cx="8230235" cy="516255"/>
          </a:xfrm>
          <a:prstGeom prst="rect"/>
        </p:spPr>
        <p:txBody>
          <a:bodyPr wrap="square" lIns="91440" tIns="45720" rIns="91440" bIns="45720" numCol="1" vert="horz" anchor="ctr">
            <a:normAutofit fontScale="100000" lnSpcReduction="0"/>
          </a:bodyPr>
          <a:lstStyle/>
          <a:p>
            <a:pPr marL="365760" indent="-255905" eaLnBrk="1" latinLnBrk="0" hangingPunct="1">
              <a:buSzPct val="68000"/>
              <a:buFont typeface="Wingdings 3"/>
              <a:buChar char="}"/>
            </a:pPr>
            <a:r>
              <a:rPr sz="2700">
                <a:solidFill>
                  <a:srgbClr val="009900"/>
                </a:solidFill>
                <a:latin typeface="+mn-lt"/>
                <a:ea typeface="+mn-ea"/>
                <a:cs typeface="+mn-cs"/>
              </a:rPr>
              <a:t>Класифікація  криз</a:t>
            </a:r>
            <a:endParaRPr lang="ko-KR" altLang="en-US">
              <a:solidFill>
                <a:srgbClr val="0099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273050"/>
            <a:ext cx="8230235" cy="1143635"/>
          </a:xfrm>
        </p:spPr>
        <p:txBody>
          <a:bodyPr wrap="square" lIns="91440" tIns="45720" rIns="91440" bIns="45720" numCol="1" vert="horz" anchor="ctr">
            <a:normAutofit fontScale="100000" lnSpcReduction="0"/>
          </a:bodyPr>
          <a:lstStyle/>
          <a:p>
            <a:pPr marL="0" indent="0" algn="ctr" latinLnBrk="0">
              <a:buFontTx/>
              <a:buNone/>
            </a:pPr>
            <a:r>
              <a:rPr lang="uk-UA" sz="3200">
                <a:solidFill>
                  <a:srgbClr val="00007E"/>
                </a:solidFill>
              </a:rPr>
              <a:t>Наукові підходи до значення кризових явищ в економіці</a:t>
            </a:r>
            <a:endParaRPr lang="ko-KR" altLang="en-US" sz="3200">
              <a:solidFill>
                <a:srgbClr val="00007E"/>
              </a:solidFill>
            </a:endParaRPr>
          </a:p>
        </p:txBody>
      </p:sp>
      <p:sp>
        <p:nvSpPr>
          <p:cNvPr id="4" name="Текст 3"/>
          <p:cNvSpPr>
            <a:spLocks noGrp="1"/>
          </p:cNvSpPr>
          <p:nvPr>
            <p:ph type="body" idx="1"/>
          </p:nvPr>
        </p:nvSpPr>
        <p:spPr>
          <a:solidFill>
            <a:schemeClr val="accent2">
              <a:lumMod val="40000"/>
              <a:lumOff val="60000"/>
            </a:schemeClr>
          </a:solidFill>
        </p:spPr>
        <p:txBody>
          <a:bodyPr/>
          <a:lstStyle/>
          <a:p>
            <a:pPr algn="ctr"/>
            <a:r>
              <a:rPr lang="uk-UA" b="1" dirty="0" smtClean="0">
                <a:solidFill>
                  <a:schemeClr val="tx1"/>
                </a:solidFill>
              </a:rPr>
              <a:t>Позитивний підхід</a:t>
            </a:r>
            <a:endParaRPr lang="ru-RU" b="1" dirty="0">
              <a:solidFill>
                <a:schemeClr val="tx1"/>
              </a:solidFill>
            </a:endParaRPr>
          </a:p>
        </p:txBody>
      </p:sp>
      <p:sp>
        <p:nvSpPr>
          <p:cNvPr id="5" name="Текст 4"/>
          <p:cNvSpPr>
            <a:spLocks noGrp="1"/>
          </p:cNvSpPr>
          <p:nvPr>
            <p:ph type="body" sz="half" idx="3"/>
          </p:nvPr>
        </p:nvSpPr>
        <p:spPr>
          <a:solidFill>
            <a:schemeClr val="bg1"/>
          </a:solidFill>
        </p:spPr>
        <p:txBody>
          <a:bodyPr/>
          <a:lstStyle/>
          <a:p>
            <a:pPr algn="ctr"/>
            <a:r>
              <a:rPr lang="uk-UA" b="1" dirty="0" smtClean="0">
                <a:solidFill>
                  <a:schemeClr val="tx1"/>
                </a:solidFill>
              </a:rPr>
              <a:t>Негативний підхід</a:t>
            </a:r>
            <a:endParaRPr lang="ru-RU" b="1" dirty="0">
              <a:solidFill>
                <a:schemeClr val="tx1"/>
              </a:solidFill>
            </a:endParaRPr>
          </a:p>
        </p:txBody>
      </p:sp>
      <p:sp>
        <p:nvSpPr>
          <p:cNvPr id="2" name="Содержимое 1"/>
          <p:cNvSpPr>
            <a:spLocks noGrp="1"/>
          </p:cNvSpPr>
          <p:nvPr>
            <p:ph sz="quarter" idx="2"/>
          </p:nvPr>
        </p:nvSpPr>
        <p:spPr>
          <a:ln>
            <a:solidFill>
              <a:schemeClr val="accent3"/>
            </a:solidFill>
          </a:ln>
        </p:spPr>
        <p:txBody>
          <a:bodyPr>
            <a:normAutofit fontScale="92500" lnSpcReduction="10000"/>
          </a:bodyPr>
          <a:lstStyle/>
          <a:p>
            <a:r>
              <a:rPr lang="uk-UA" b="1" dirty="0" smtClean="0"/>
              <a:t>Криза – </a:t>
            </a:r>
            <a:r>
              <a:rPr lang="uk-UA" dirty="0" smtClean="0"/>
              <a:t>явище об’єктивне</a:t>
            </a:r>
            <a:r>
              <a:rPr lang="uk-UA" b="1" dirty="0" smtClean="0"/>
              <a:t>, </a:t>
            </a:r>
            <a:r>
              <a:rPr lang="uk-UA" dirty="0" smtClean="0"/>
              <a:t>закономірне, властиве економічним системам будь-якого рівня розвитку</a:t>
            </a:r>
          </a:p>
          <a:p>
            <a:endParaRPr lang="uk-UA" b="1" dirty="0" smtClean="0"/>
          </a:p>
          <a:p>
            <a:r>
              <a:rPr lang="uk-UA" b="1" dirty="0" smtClean="0"/>
              <a:t>Криза </a:t>
            </a:r>
            <a:r>
              <a:rPr lang="uk-UA" dirty="0" smtClean="0"/>
              <a:t>допомагає</a:t>
            </a:r>
            <a:r>
              <a:rPr lang="uk-UA" b="1" dirty="0" smtClean="0"/>
              <a:t> </a:t>
            </a:r>
            <a:r>
              <a:rPr lang="uk-UA" dirty="0" smtClean="0"/>
              <a:t>виявити невідповідність системи (елементів системи) умовам оточуючого середовища </a:t>
            </a:r>
            <a:endParaRPr lang="uk-UA" dirty="0"/>
          </a:p>
        </p:txBody>
      </p:sp>
      <p:sp>
        <p:nvSpPr>
          <p:cNvPr id="6" name="Содержимое 5"/>
          <p:cNvSpPr>
            <a:spLocks noGrp="1"/>
          </p:cNvSpPr>
          <p:nvPr>
            <p:ph sz="quarter" idx="4"/>
          </p:nvPr>
        </p:nvSpPr>
        <p:spPr>
          <a:solidFill>
            <a:schemeClr val="bg1">
              <a:lumMod val="85000"/>
            </a:schemeClr>
          </a:solidFill>
        </p:spPr>
        <p:txBody>
          <a:bodyPr>
            <a:normAutofit/>
          </a:bodyPr>
          <a:lstStyle/>
          <a:p>
            <a:r>
              <a:rPr lang="uk-UA" sz="2200" b="1" dirty="0" smtClean="0"/>
              <a:t>Криза – </a:t>
            </a:r>
            <a:r>
              <a:rPr lang="uk-UA" sz="2200" dirty="0" smtClean="0"/>
              <a:t>явище випадкове, непередбачуване, правильно організована система з ним не зустрічається</a:t>
            </a:r>
          </a:p>
          <a:p>
            <a:endParaRPr lang="uk-UA" sz="2200" b="1" dirty="0" smtClean="0"/>
          </a:p>
          <a:p>
            <a:r>
              <a:rPr lang="uk-UA" sz="2200" b="1" dirty="0" smtClean="0"/>
              <a:t>Криза </a:t>
            </a:r>
            <a:r>
              <a:rPr lang="uk-UA" sz="2200" dirty="0" smtClean="0"/>
              <a:t>загрожує існуванню системи</a:t>
            </a:r>
            <a:endParaRPr lang="uk-UA" sz="22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3050"/>
            <a:ext cx="8230870" cy="1144270"/>
          </a:xfrm>
        </p:spPr>
        <p:txBody>
          <a:bodyPr wrap="square" lIns="91440" tIns="45720" rIns="91440" bIns="45720" numCol="1" vert="horz" anchor="ctr">
            <a:normAutofit fontScale="90000" lnSpcReduction="0"/>
          </a:bodyPr>
          <a:lstStyle/>
          <a:p>
            <a:pPr marL="0" indent="0" algn="ctr" latinLnBrk="0">
              <a:buFontTx/>
              <a:buNone/>
            </a:pPr>
            <a:r>
              <a:rPr lang="uk-UA">
                <a:solidFill>
                  <a:srgbClr val="00007E"/>
                </a:solidFill>
              </a:rPr>
              <a:t>ПІДХОДИ ДО антикризового управління</a:t>
            </a:r>
            <a:endParaRPr lang="ko-KR" altLang="en-US">
              <a:solidFill>
                <a:srgbClr val="00007E"/>
              </a:solidFill>
            </a:endParaRPr>
          </a:p>
        </p:txBody>
      </p:sp>
      <p:sp>
        <p:nvSpPr>
          <p:cNvPr id="4" name="Текст 3"/>
          <p:cNvSpPr>
            <a:spLocks noGrp="1"/>
          </p:cNvSpPr>
          <p:nvPr>
            <p:ph type="body" idx="1"/>
          </p:nvPr>
        </p:nvSpPr>
        <p:spPr>
          <a:solidFill>
            <a:schemeClr val="accent2">
              <a:lumMod val="40000"/>
              <a:lumOff val="60000"/>
            </a:schemeClr>
          </a:solidFill>
        </p:spPr>
        <p:txBody>
          <a:bodyPr/>
          <a:lstStyle/>
          <a:p>
            <a:pPr algn="ctr"/>
            <a:r>
              <a:rPr lang="uk-UA" b="1" dirty="0" smtClean="0">
                <a:solidFill>
                  <a:schemeClr val="tx1"/>
                </a:solidFill>
              </a:rPr>
              <a:t>Позитивний підхід</a:t>
            </a:r>
            <a:endParaRPr lang="ru-RU" b="1" dirty="0">
              <a:solidFill>
                <a:schemeClr val="tx1"/>
              </a:solidFill>
            </a:endParaRPr>
          </a:p>
        </p:txBody>
      </p:sp>
      <p:sp>
        <p:nvSpPr>
          <p:cNvPr id="5" name="Текст 4"/>
          <p:cNvSpPr>
            <a:spLocks noGrp="1"/>
          </p:cNvSpPr>
          <p:nvPr>
            <p:ph type="body" sz="half" idx="3"/>
          </p:nvPr>
        </p:nvSpPr>
        <p:spPr>
          <a:solidFill>
            <a:schemeClr val="bg1"/>
          </a:solidFill>
        </p:spPr>
        <p:txBody>
          <a:bodyPr/>
          <a:lstStyle/>
          <a:p>
            <a:pPr algn="ctr"/>
            <a:r>
              <a:rPr lang="uk-UA" b="1" dirty="0" smtClean="0">
                <a:solidFill>
                  <a:schemeClr val="tx1"/>
                </a:solidFill>
              </a:rPr>
              <a:t>Негативний підхід</a:t>
            </a:r>
            <a:endParaRPr lang="ru-RU" b="1" dirty="0">
              <a:solidFill>
                <a:schemeClr val="tx1"/>
              </a:solidFill>
            </a:endParaRPr>
          </a:p>
        </p:txBody>
      </p:sp>
      <p:sp>
        <p:nvSpPr>
          <p:cNvPr id="2" name="Содержимое 1"/>
          <p:cNvSpPr>
            <a:spLocks noGrp="1"/>
          </p:cNvSpPr>
          <p:nvPr>
            <p:ph sz="quarter" idx="2"/>
          </p:nvPr>
        </p:nvSpPr>
        <p:spPr>
          <a:xfrm>
            <a:off x="457200" y="1714500"/>
            <a:ext cx="4040505" cy="3671570"/>
          </a:xfrm>
          <a:noFill/>
          <a:ln>
            <a:solidFill>
              <a:schemeClr val="accent3"/>
            </a:solidFill>
          </a:ln>
        </p:spPr>
        <p:txBody>
          <a:bodyPr>
            <a:normAutofit/>
          </a:bodyPr>
          <a:lstStyle/>
          <a:p>
            <a:r>
              <a:rPr lang="uk-UA" b="1" dirty="0" smtClean="0"/>
              <a:t>Криза – </a:t>
            </a:r>
            <a:r>
              <a:rPr lang="uk-UA" dirty="0" smtClean="0"/>
              <a:t>це індикатор «підвищення температури тіла» підприємства, її можна використати для реорганізації і підвищення на новий рівень розвитку</a:t>
            </a:r>
          </a:p>
        </p:txBody>
      </p:sp>
      <p:sp>
        <p:nvSpPr>
          <p:cNvPr id="6" name="Содержимое 5"/>
          <p:cNvSpPr>
            <a:spLocks noGrp="1"/>
          </p:cNvSpPr>
          <p:nvPr>
            <p:ph sz="quarter" idx="4"/>
          </p:nvPr>
        </p:nvSpPr>
        <p:spPr>
          <a:xfrm>
            <a:off x="4645025" y="1714500"/>
            <a:ext cx="4041775" cy="3671570"/>
          </a:xfrm>
          <a:solidFill>
            <a:schemeClr val="bg1">
              <a:lumMod val="95000"/>
            </a:schemeClr>
          </a:solidFill>
        </p:spPr>
        <p:txBody>
          <a:bodyPr>
            <a:normAutofit/>
          </a:bodyPr>
          <a:lstStyle/>
          <a:p>
            <a:r>
              <a:rPr lang="uk-UA" b="1" dirty="0" smtClean="0"/>
              <a:t>Криза – </a:t>
            </a:r>
            <a:r>
              <a:rPr lang="uk-UA" dirty="0" smtClean="0"/>
              <a:t>це «зло», з яким необхідно боротися і повернути підприємство на </a:t>
            </a:r>
            <a:r>
              <a:rPr lang="uk-UA" dirty="0" err="1" smtClean="0"/>
              <a:t>докризовий</a:t>
            </a:r>
            <a:r>
              <a:rPr lang="uk-UA" dirty="0" smtClean="0"/>
              <a:t> рівень за основними параметрами</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3" name="Заголовок 2"/>
          <p:cNvSpPr txBox="1">
            <a:spLocks noGrp="1"/>
          </p:cNvSpPr>
          <p:nvPr>
            <p:ph type="ctrTitle"/>
          </p:nvPr>
        </p:nvSpPr>
        <p:spPr>
          <a:xfrm rot="0">
            <a:off x="2941955" y="151765"/>
            <a:ext cx="6207125" cy="2512060"/>
          </a:xfrm>
          <a:prstGeom prst="rect"/>
        </p:spPr>
        <p:txBody>
          <a:bodyPr wrap="square" lIns="91440" tIns="45720" rIns="91440" bIns="45720" numCol="1" vert="horz" anchor="b">
            <a:normAutofit fontScale="90000" lnSpcReduction="0"/>
          </a:bodyPr>
          <a:lstStyle/>
          <a:p>
            <a:pPr marL="0" indent="0" algn="ctr" latinLnBrk="0">
              <a:buFontTx/>
              <a:buNone/>
            </a:pPr>
            <a:r>
              <a:rPr lang="uk-UA">
                <a:solidFill>
                  <a:srgbClr val="009900"/>
                </a:solidFill>
              </a:rPr>
              <a:t>1.4. Основна функція антикризового менеджменту</a:t>
            </a:r>
            <a:r>
              <a:rPr lang="uk-UA">
                <a:solidFill>
                  <a:srgbClr val="00007E"/>
                </a:solidFill>
              </a:rPr>
              <a:t> -</a:t>
            </a:r>
            <a:r>
              <a:rPr lang="uk-UA"/>
              <a:t> </a:t>
            </a:r>
            <a:endParaRPr lang="ko-KR" altLang="en-US"/>
          </a:p>
        </p:txBody>
      </p:sp>
      <p:sp>
        <p:nvSpPr>
          <p:cNvPr id="4" name="Подзаголовок 3"/>
          <p:cNvSpPr txBox="1">
            <a:spLocks noGrp="1"/>
          </p:cNvSpPr>
          <p:nvPr>
            <p:ph type="subTitle" idx="1"/>
          </p:nvPr>
        </p:nvSpPr>
        <p:spPr>
          <a:xfrm rot="0">
            <a:off x="667385" y="3236595"/>
            <a:ext cx="7773670" cy="2271395"/>
          </a:xfrm>
          <a:prstGeom prst="rect"/>
        </p:spPr>
        <p:txBody>
          <a:bodyPr wrap="square" lIns="45720" tIns="45720" rIns="45720" bIns="45720" numCol="1" vert="horz" anchor="t">
            <a:noAutofit/>
          </a:bodyPr>
          <a:lstStyle/>
          <a:p>
            <a:pPr marL="0" indent="0" latinLnBrk="0">
              <a:buFontTx/>
              <a:buNone/>
            </a:pPr>
            <a:r>
              <a:rPr lang="uk-UA" sz="4400" i="1" b="1">
                <a:solidFill>
                  <a:srgbClr val="FF0000"/>
                </a:solidFill>
                <a:latin typeface="Cambria" charset="0"/>
              </a:rPr>
              <a:t>управління професійною та економічною стійкістю медичного закладу </a:t>
            </a:r>
            <a:endParaRPr lang="ko-KR" altLang="en-US" sz="4400" i="1" b="1">
              <a:solidFill>
                <a:srgbClr val="FF0000"/>
              </a:solidFill>
              <a:latin typeface="Cambria" charset="0"/>
            </a:endParaRPr>
          </a:p>
        </p:txBody>
      </p:sp>
      <p:pic>
        <p:nvPicPr>
          <p:cNvPr id="5" name="Рисунок 1" descr="C:/Users/grago/AppData/Roaming/PolarisOffice9/ETemp/3432_18235000/fImage59811936500.jpeg"/>
          <p:cNvPicPr>
            <a:picLocks noChangeAspect="1"/>
          </p:cNvPicPr>
          <p:nvPr/>
        </p:nvPicPr>
        <p:blipFill rotWithShape="1">
          <a:blip r:embed="rId1" cstate="hqprint">
            <a:extLst>
              <a:ext uri="{28A0092B-C50C-407E-A947-70E740481C1C}">
                <a14:useLocalDpi xmlns:a14="http://schemas.microsoft.com/office/drawing/2010/main"/>
              </a:ext>
            </a:extLst>
          </a:blip>
          <a:stretch>
            <a:fillRect/>
          </a:stretch>
        </p:blipFill>
        <p:spPr>
          <a:xfrm rot="0">
            <a:off x="55245" y="156210"/>
            <a:ext cx="3190875" cy="3274060"/>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30870" cy="1144270"/>
          </a:xfrm>
        </p:spPr>
        <p:txBody>
          <a:bodyPr wrap="square" lIns="91440" tIns="45720" rIns="91440" bIns="45720" numCol="1" vert="horz" anchor="ctr">
            <a:normAutofit fontScale="90000" lnSpcReduction="0"/>
          </a:bodyPr>
          <a:lstStyle/>
          <a:p>
            <a:pPr marL="0" indent="0" algn="ctr" latinLnBrk="0">
              <a:buFontTx/>
              <a:buNone/>
            </a:pPr>
            <a:r>
              <a:rPr sz="2400" b="1">
                <a:solidFill>
                  <a:srgbClr val="009900"/>
                </a:solidFill>
                <a:effectLst>
                  <a:outerShdw sx="100000" sy="100000" blurRad="31750" dist="25400" dir="5400000" rotWithShape="0" algn="tl">
                    <a:srgbClr val="000000">
                      <a:alpha val="24705"/>
                    </a:srgbClr>
                  </a:outerShdw>
                </a:effectLst>
                <a:latin typeface="Times New Roman" charset="0"/>
                <a:ea typeface="Times New Roman" charset="0"/>
              </a:rPr>
              <a:t>1.5. Циклічність кризових явищ в економіці в цілому та в сфері охорони здоров’я на сучасному етапі</a:t>
            </a:r>
            <a:r>
              <a:rPr lang="uk-UA">
                <a:solidFill>
                  <a:srgbClr val="00007E"/>
                </a:solidFill>
              </a:rPr>
              <a:t/>
            </a:r>
            <a:br>
              <a:rPr lang="uk-UA">
                <a:solidFill>
                  <a:srgbClr val="00007E"/>
                </a:solidFill>
              </a:rPr>
            </a:br>
            <a:r>
              <a:rPr lang="uk-UA">
                <a:solidFill>
                  <a:srgbClr val="00007E"/>
                </a:solidFill>
              </a:rPr>
              <a:t>Антикризовий менеджмент</a:t>
            </a:r>
            <a:endParaRPr lang="ko-KR" altLang="en-US">
              <a:solidFill>
                <a:srgbClr val="00007E"/>
              </a:solidFill>
            </a:endParaRPr>
          </a:p>
        </p:txBody>
      </p:sp>
      <p:sp>
        <p:nvSpPr>
          <p:cNvPr id="3" name="Текст 2"/>
          <p:cNvSpPr>
            <a:spLocks noGrp="1"/>
          </p:cNvSpPr>
          <p:nvPr>
            <p:ph type="body" idx="1"/>
          </p:nvPr>
        </p:nvSpPr>
        <p:spPr>
          <a:xfrm>
            <a:off x="457200" y="5410200"/>
            <a:ext cx="4041140" cy="762635"/>
          </a:xfrm>
        </p:spPr>
        <p:txBody>
          <a:bodyPr/>
          <a:lstStyle/>
          <a:p>
            <a:pPr algn="ctr"/>
            <a:r>
              <a:rPr lang="uk-UA" dirty="0" smtClean="0">
                <a:solidFill>
                  <a:schemeClr val="tx1"/>
                </a:solidFill>
              </a:rPr>
              <a:t>Превентивний</a:t>
            </a:r>
            <a:endParaRPr lang="uk-UA" dirty="0">
              <a:solidFill>
                <a:schemeClr val="tx1"/>
              </a:solidFill>
            </a:endParaRPr>
          </a:p>
        </p:txBody>
      </p:sp>
      <p:sp>
        <p:nvSpPr>
          <p:cNvPr id="4" name="Текст 3"/>
          <p:cNvSpPr>
            <a:spLocks noGrp="1"/>
          </p:cNvSpPr>
          <p:nvPr>
            <p:ph type="body" sz="half" idx="3"/>
          </p:nvPr>
        </p:nvSpPr>
        <p:spPr>
          <a:xfrm>
            <a:off x="4645025" y="5410200"/>
            <a:ext cx="4042410" cy="762635"/>
          </a:xfrm>
        </p:spPr>
        <p:txBody>
          <a:bodyPr/>
          <a:lstStyle/>
          <a:p>
            <a:pPr algn="ctr"/>
            <a:r>
              <a:rPr lang="uk-UA" dirty="0" smtClean="0">
                <a:solidFill>
                  <a:schemeClr val="tx1"/>
                </a:solidFill>
              </a:rPr>
              <a:t>Реактивний</a:t>
            </a:r>
            <a:endParaRPr lang="uk-UA" dirty="0">
              <a:solidFill>
                <a:schemeClr val="tx1"/>
              </a:solidFill>
            </a:endParaRPr>
          </a:p>
        </p:txBody>
      </p:sp>
      <p:sp>
        <p:nvSpPr>
          <p:cNvPr id="5" name="Содержимое 4"/>
          <p:cNvSpPr txBox="1">
            <a:spLocks noGrp="1"/>
          </p:cNvSpPr>
          <p:nvPr>
            <p:ph type="obj" sz="quarter" idx="2"/>
          </p:nvPr>
        </p:nvSpPr>
        <p:spPr>
          <a:xfrm rot="0">
            <a:off x="248285" y="1443990"/>
            <a:ext cx="4367530" cy="3942715"/>
          </a:xfrm>
          <a:prstGeom prst="rect"/>
          <a:ln w="0" cap="flat" cmpd="sng">
            <a:solidFill>
              <a:schemeClr val="accent3">
                <a:alpha val="100000"/>
              </a:schemeClr>
            </a:solidFill>
            <a:prstDash val="solid"/>
          </a:ln>
        </p:spPr>
        <p:txBody>
          <a:bodyPr wrap="square" lIns="91440" tIns="45720" rIns="91440" bIns="45720" numCol="1" vert="horz" anchor="b">
            <a:noAutofit/>
          </a:bodyPr>
          <a:lstStyle/>
          <a:p>
            <a:pPr marL="365760" indent="-255905" latinLnBrk="0">
              <a:buSzPct val="68000"/>
              <a:buFont typeface="Wingdings 3"/>
              <a:buChar char="}"/>
            </a:pPr>
            <a:r>
              <a:rPr lang="uk-UA">
                <a:solidFill>
                  <a:srgbClr val="009900"/>
                </a:solidFill>
              </a:rPr>
              <a:t>С</a:t>
            </a:r>
            <a:r>
              <a:rPr lang="uk-UA" sz="3600">
                <a:solidFill>
                  <a:srgbClr val="009900"/>
                </a:solidFill>
              </a:rPr>
              <a:t>истемний</a:t>
            </a:r>
            <a:endParaRPr lang="ko-KR" altLang="en-US" sz="3600">
              <a:solidFill>
                <a:srgbClr val="009900"/>
              </a:solidFill>
            </a:endParaRPr>
          </a:p>
          <a:p>
            <a:pPr marL="365760" indent="-255905" latinLnBrk="0">
              <a:buSzPct val="68000"/>
              <a:buFont typeface="Wingdings 3"/>
              <a:buChar char="}"/>
            </a:pPr>
            <a:endParaRPr lang="ko-KR" altLang="en-US" sz="3600">
              <a:solidFill>
                <a:srgbClr val="009900"/>
              </a:solidFill>
            </a:endParaRPr>
          </a:p>
          <a:p>
            <a:pPr marL="365760" indent="-255905" latinLnBrk="0">
              <a:buSzPct val="68000"/>
              <a:buFont typeface="Wingdings 3"/>
              <a:buChar char="}"/>
            </a:pPr>
            <a:r>
              <a:rPr lang="uk-UA" sz="3600">
                <a:solidFill>
                  <a:srgbClr val="009900"/>
                </a:solidFill>
              </a:rPr>
              <a:t>Постійний</a:t>
            </a:r>
            <a:endParaRPr lang="ko-KR" altLang="en-US" sz="3600">
              <a:solidFill>
                <a:srgbClr val="009900"/>
              </a:solidFill>
            </a:endParaRPr>
          </a:p>
          <a:p>
            <a:pPr marL="365760" indent="-255905" latinLnBrk="0">
              <a:buSzPct val="68000"/>
              <a:buFont typeface="Wingdings 3"/>
              <a:buChar char="}"/>
            </a:pPr>
            <a:endParaRPr lang="ko-KR" altLang="en-US" sz="3600">
              <a:solidFill>
                <a:srgbClr val="009900"/>
              </a:solidFill>
            </a:endParaRPr>
          </a:p>
          <a:p>
            <a:pPr marL="365760" indent="-255905" latinLnBrk="0">
              <a:buSzPct val="68000"/>
              <a:buFont typeface="Wingdings 3"/>
              <a:buChar char="}"/>
            </a:pPr>
            <a:r>
              <a:rPr lang="uk-UA" sz="3600">
                <a:solidFill>
                  <a:srgbClr val="009900"/>
                </a:solidFill>
              </a:rPr>
              <a:t>Профілактичний</a:t>
            </a:r>
            <a:endParaRPr lang="ko-KR" altLang="en-US" sz="3600">
              <a:solidFill>
                <a:srgbClr val="009900"/>
              </a:solidFill>
            </a:endParaRPr>
          </a:p>
          <a:p>
            <a:pPr marL="365760" indent="-255905" latinLnBrk="0">
              <a:buSzPct val="68000"/>
              <a:buFont typeface="Wingdings 3"/>
              <a:buChar char="}"/>
            </a:pPr>
            <a:endParaRPr lang="ko-KR" altLang="en-US"/>
          </a:p>
        </p:txBody>
      </p:sp>
      <p:sp>
        <p:nvSpPr>
          <p:cNvPr id="6" name="Содержимое 5"/>
          <p:cNvSpPr>
            <a:spLocks noGrp="1"/>
          </p:cNvSpPr>
          <p:nvPr>
            <p:ph sz="quarter" idx="4"/>
          </p:nvPr>
        </p:nvSpPr>
        <p:spPr>
          <a:ln>
            <a:solidFill>
              <a:srgbClr val="FF0000"/>
            </a:solidFill>
          </a:ln>
        </p:spPr>
        <p:txBody>
          <a:bodyPr wrap="square" lIns="91440" tIns="45720" rIns="91440" bIns="45720" numCol="1" vert="horz" anchor="b">
            <a:noAutofit/>
          </a:bodyPr>
          <a:lstStyle/>
          <a:p>
            <a:pPr marL="365760" indent="-255905" latinLnBrk="0">
              <a:buSzPct val="68000"/>
              <a:buFont typeface="Wingdings 3"/>
              <a:buChar char="}"/>
            </a:pPr>
            <a:r>
              <a:rPr lang="uk-UA" sz="3600"/>
              <a:t>Оперативний</a:t>
            </a:r>
            <a:endParaRPr lang="ko-KR" altLang="en-US" sz="3600"/>
          </a:p>
          <a:p>
            <a:pPr marL="365760" indent="-255905" latinLnBrk="0">
              <a:buSzPct val="68000"/>
              <a:buFont typeface="Wingdings 3"/>
              <a:buChar char="}"/>
            </a:pPr>
            <a:endParaRPr lang="ko-KR" altLang="en-US" sz="3600"/>
          </a:p>
          <a:p>
            <a:pPr marL="365760" indent="-255905" latinLnBrk="0">
              <a:buSzPct val="68000"/>
              <a:buFont typeface="Wingdings 3"/>
              <a:buChar char="}"/>
            </a:pPr>
            <a:r>
              <a:rPr lang="uk-UA" sz="3600"/>
              <a:t>Епізодичний</a:t>
            </a:r>
            <a:endParaRPr lang="ko-KR" altLang="en-US" sz="3600"/>
          </a:p>
          <a:p>
            <a:pPr marL="365760" indent="-255905" latinLnBrk="0">
              <a:buSzPct val="68000"/>
              <a:buFont typeface="Wingdings 3"/>
              <a:buChar char="}"/>
            </a:pPr>
            <a:endParaRPr lang="ko-KR" altLang="en-US" sz="3600"/>
          </a:p>
          <a:p>
            <a:pPr marL="365760" indent="-255905" latinLnBrk="0">
              <a:buSzPct val="68000"/>
              <a:buFont typeface="Wingdings 3"/>
              <a:buChar char="}"/>
            </a:pPr>
            <a:r>
              <a:rPr lang="uk-UA" sz="3600"/>
              <a:t>Реанімаційний</a:t>
            </a:r>
            <a:endParaRPr lang="ko-KR" altLang="en-US" sz="3600"/>
          </a:p>
          <a:p>
            <a:pPr marL="365760" indent="-255905" latinLnBrk="0">
              <a:buFontTx/>
              <a:buNone/>
            </a:pPr>
            <a:endParaRPr lang="ko-KR" altLang="en-US" sz="36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anim calcmode="lin" valueType="num">
                                      <p:cBhvr additive="base">
                                        <p:cTn id="2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7" name="Заголовок 6"/>
          <p:cNvSpPr txBox="1">
            <a:spLocks noGrp="1"/>
          </p:cNvSpPr>
          <p:nvPr>
            <p:ph type="ctrTitle"/>
          </p:nvPr>
        </p:nvSpPr>
        <p:spPr>
          <a:xfrm rot="0">
            <a:off x="642620" y="499745"/>
            <a:ext cx="7773670" cy="4796790"/>
          </a:xfrm>
          <a:prstGeom prst="rect"/>
        </p:spPr>
        <p:txBody>
          <a:bodyPr wrap="square" lIns="91440" tIns="45720" rIns="91440" bIns="45720" numCol="1" vert="horz" anchor="b">
            <a:normAutofit fontScale="90000" lnSpcReduction="0"/>
          </a:bodyPr>
          <a:lstStyle/>
          <a:p>
            <a:pPr marL="0" indent="0" algn="ctr" latinLnBrk="0">
              <a:buFontTx/>
              <a:buNone/>
            </a:pPr>
            <a:r>
              <a:rPr lang="ru-RU" sz="3200" u="sng">
                <a:solidFill>
                  <a:srgbClr val="009900"/>
                </a:solidFill>
              </a:rPr>
              <a:t>Циклічність кризових явищ пов'язана із циклічністю економічних фаз (великі та малі цикли) та стадіями життєвого циклу організацій.</a:t>
            </a:r>
            <a:r>
              <a:rPr lang="ru-RU" sz="3200" u="sng">
                <a:solidFill>
                  <a:srgbClr val="FF0000"/>
                </a:solidFill>
              </a:rPr>
              <a:t/>
            </a:r>
            <a:br>
              <a:rPr lang="ru-RU" sz="3200" u="sng">
                <a:solidFill>
                  <a:srgbClr val="FF0000"/>
                </a:solidFill>
              </a:rPr>
            </a:br>
            <a:r>
              <a:rPr lang="ru-RU" sz="3200" u="sng">
                <a:solidFill>
                  <a:srgbClr val="FF0000"/>
                </a:solidFill>
              </a:rPr>
              <a:t/>
            </a:r>
            <a:br>
              <a:rPr lang="ru-RU" sz="3200" u="sng">
                <a:solidFill>
                  <a:srgbClr val="FF0000"/>
                </a:solidFill>
              </a:rPr>
            </a:br>
            <a:r>
              <a:rPr lang="ru-RU" sz="3200" u="sng">
                <a:solidFill>
                  <a:srgbClr val="FF0000"/>
                </a:solidFill>
              </a:rPr>
              <a:t>Антикризовий менеджмент </a:t>
            </a:r>
            <a:r>
              <a:rPr lang="ru-RU" sz="3200" u="sng">
                <a:solidFill>
                  <a:srgbClr val="00007E"/>
                </a:solidFill>
              </a:rPr>
              <a:t>– </a:t>
            </a:r>
            <a:r>
              <a:rPr lang="ru-RU" sz="3200">
                <a:solidFill>
                  <a:srgbClr val="00007E"/>
                </a:solidFill>
              </a:rPr>
              <a:t>це спеціальним чином організована система управління, яка дозволяє своєчасно визначити перші ознаки кризи, оцінити її наслідки і вжити заходи для нейтралізації негативних результатів</a:t>
            </a:r>
            <a:endParaRPr lang="ko-KR" altLang="en-US" sz="3200">
              <a:solidFill>
                <a:srgbClr val="00007E"/>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481455"/>
            <a:ext cx="8230870" cy="4527550"/>
          </a:xfrm>
        </p:spPr>
        <p:txBody>
          <a:bodyPr wrap="square" lIns="91440" tIns="45720" rIns="91440" bIns="45720" numCol="1" vert="horz" anchor="t">
            <a:normAutofit fontScale="100000" lnSpcReduction="0"/>
          </a:bodyPr>
          <a:lstStyle/>
          <a:p>
            <a:pPr marL="365760" indent="-255905" latinLnBrk="0">
              <a:buFontTx/>
              <a:buNone/>
            </a:pPr>
            <a:r>
              <a:rPr lang="ru-RU">
                <a:solidFill>
                  <a:srgbClr val="009900"/>
                </a:solidFill>
              </a:rPr>
              <a:t>медичного закладу</a:t>
            </a:r>
            <a:endParaRPr lang="ko-KR" altLang="en-US">
              <a:solidFill>
                <a:srgbClr val="009900"/>
              </a:solidFill>
            </a:endParaRPr>
          </a:p>
          <a:p>
            <a:pPr marL="365760" indent="-255905" latinLnBrk="0">
              <a:buFontTx/>
              <a:buNone/>
            </a:pPr>
            <a:endParaRPr lang="ko-KR" altLang="en-US">
              <a:solidFill>
                <a:srgbClr val="009900"/>
              </a:solidFill>
            </a:endParaRPr>
          </a:p>
        </p:txBody>
      </p:sp>
      <p:sp>
        <p:nvSpPr>
          <p:cNvPr id="3" name="Заголовок 2"/>
          <p:cNvSpPr>
            <a:spLocks noGrp="1"/>
          </p:cNvSpPr>
          <p:nvPr>
            <p:ph type="title"/>
          </p:nvPr>
        </p:nvSpPr>
        <p:spPr>
          <a:xfrm>
            <a:off x="457200" y="274955"/>
            <a:ext cx="8230870" cy="1012190"/>
          </a:xfrm>
        </p:spPr>
        <p:txBody>
          <a:bodyPr wrap="square" lIns="91440" tIns="45720" rIns="91440" bIns="45720" numCol="1" vert="horz" anchor="ctr">
            <a:normAutofit fontScale="90000" lnSpcReduction="0"/>
          </a:bodyPr>
          <a:lstStyle/>
          <a:p>
            <a:pPr marL="0" indent="0" algn="ctr" latinLnBrk="0">
              <a:buFontTx/>
              <a:buNone/>
            </a:pPr>
            <a:r>
              <a:rPr lang="uk-UA">
                <a:solidFill>
                  <a:srgbClr val="009900"/>
                </a:solidFill>
              </a:rPr>
              <a:t>Система антикризового управління</a:t>
            </a:r>
            <a:endParaRPr lang="ko-KR" altLang="en-US">
              <a:solidFill>
                <a:srgbClr val="009900"/>
              </a:solidFill>
            </a:endParaRPr>
          </a:p>
        </p:txBody>
      </p:sp>
      <p:sp>
        <p:nvSpPr>
          <p:cNvPr id="4" name="Прямоугольник 3"/>
          <p:cNvSpPr/>
          <p:nvPr/>
        </p:nvSpPr>
        <p:spPr>
          <a:xfrm>
            <a:off x="714375" y="4429125"/>
            <a:ext cx="3215005" cy="142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smtClean="0">
                <a:solidFill>
                  <a:srgbClr val="FF0000"/>
                </a:solidFill>
              </a:rPr>
              <a:t>І блок. Визначення потенційних загроз</a:t>
            </a:r>
            <a:endParaRPr lang="uk-UA" sz="2000" dirty="0">
              <a:solidFill>
                <a:srgbClr val="FF0000"/>
              </a:solidFill>
            </a:endParaRPr>
          </a:p>
        </p:txBody>
      </p:sp>
      <p:sp>
        <p:nvSpPr>
          <p:cNvPr id="5" name="Прямоугольник 4"/>
          <p:cNvSpPr/>
          <p:nvPr/>
        </p:nvSpPr>
        <p:spPr>
          <a:xfrm>
            <a:off x="2785745" y="2928620"/>
            <a:ext cx="3072765" cy="1501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numCol="1" vert="horz" anchor="ctr">
            <a:noAutofit/>
          </a:bodyPr>
          <a:lstStyle/>
          <a:p>
            <a:pPr marL="0" indent="0" algn="ctr" latinLnBrk="0">
              <a:buFontTx/>
              <a:buNone/>
            </a:pPr>
            <a:r>
              <a:rPr lang="uk-UA" sz="2000">
                <a:solidFill>
                  <a:srgbClr val="FF0000"/>
                </a:solidFill>
              </a:rPr>
              <a:t>ІІ блок. Моніторинг професійної та економічної стійкості</a:t>
            </a:r>
            <a:endParaRPr lang="ko-KR" altLang="en-US" sz="2000">
              <a:solidFill>
                <a:srgbClr val="FF0000"/>
              </a:solidFill>
            </a:endParaRPr>
          </a:p>
        </p:txBody>
      </p:sp>
      <p:sp>
        <p:nvSpPr>
          <p:cNvPr id="6" name="Прямоугольник 5"/>
          <p:cNvSpPr/>
          <p:nvPr/>
        </p:nvSpPr>
        <p:spPr>
          <a:xfrm>
            <a:off x="4643755" y="1499870"/>
            <a:ext cx="3215005" cy="142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smtClean="0">
                <a:solidFill>
                  <a:srgbClr val="FF0000"/>
                </a:solidFill>
              </a:rPr>
              <a:t>ІІІ блок. Розробка, впровадження та оцінка антикризових заходів</a:t>
            </a:r>
            <a:endParaRPr lang="uk-UA" sz="2000" dirty="0"/>
          </a:p>
        </p:txBody>
      </p:sp>
      <p:sp>
        <p:nvSpPr>
          <p:cNvPr id="7" name="Равнобедренный треугольник 6"/>
          <p:cNvSpPr/>
          <p:nvPr/>
        </p:nvSpPr>
        <p:spPr>
          <a:xfrm>
            <a:off x="5786755" y="2928620"/>
            <a:ext cx="2643505" cy="307213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7200" dirty="0" smtClean="0">
                <a:solidFill>
                  <a:srgbClr val="FF0000"/>
                </a:solidFill>
              </a:rPr>
              <a:t>?</a:t>
            </a:r>
            <a:endParaRPr lang="ru-RU" sz="7200" dirty="0">
              <a:solidFill>
                <a:srgbClr val="FF0000"/>
              </a:solidFill>
            </a:endParaRPr>
          </a:p>
        </p:txBody>
      </p:sp>
      <p:sp>
        <p:nvSpPr>
          <p:cNvPr id="8" name="Фигура 2"/>
          <p:cNvSpPr>
            <a:spLocks/>
          </p:cNvSpPr>
          <p:nvPr/>
        </p:nvSpPr>
        <p:spPr>
          <a:xfrm rot="0">
            <a:off x="827405" y="2022475"/>
            <a:ext cx="2906395" cy="653415"/>
          </a:xfrm>
          <a:prstGeom prst="downArrow"/>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vert="horz" anchor="ctr">
            <a:noAutofit/>
          </a:bodyPr>
          <a:lstStyle/>
          <a:p>
            <a:pPr marL="0" indent="0" algn="ctr" hangingPunct="1"/>
            <a:endParaRPr lang="ko-KR" altLang="en-US" sz="1800">
              <a:latin typeface="Segoe UI" charset="0"/>
              <a:ea typeface="Segoe UI"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8" name="Содержимое 7"/>
          <p:cNvSpPr txBox="1">
            <a:spLocks noGrp="1"/>
          </p:cNvSpPr>
          <p:nvPr>
            <p:ph type="obj" idx="1"/>
          </p:nvPr>
        </p:nvSpPr>
        <p:spPr>
          <a:xfrm rot="0">
            <a:off x="962660" y="1926590"/>
            <a:ext cx="8230870" cy="4937125"/>
          </a:xfrm>
          <a:prstGeom prst="rect"/>
        </p:spPr>
        <p:txBody>
          <a:bodyPr wrap="square" lIns="91440" tIns="45720" rIns="91440" bIns="45720" numCol="1" vert="horz" anchor="t">
            <a:normAutofit fontScale="100000" lnSpcReduction="0"/>
          </a:bodyPr>
          <a:lstStyle/>
          <a:p>
            <a:pPr marL="365760" indent="-255905" latinLnBrk="0">
              <a:buSzPct val="68000"/>
              <a:buFont typeface="Wingdings 3"/>
              <a:buChar char="}"/>
            </a:pPr>
            <a:r>
              <a:rPr lang="uk-UA">
                <a:solidFill>
                  <a:srgbClr val="FF0000"/>
                </a:solidFill>
              </a:rPr>
              <a:t>Це процес</a:t>
            </a:r>
            <a:r>
              <a:rPr lang="uk-UA"/>
              <a:t>, через який медичний заклад долає загрози </a:t>
            </a:r>
            <a:endParaRPr lang="ko-KR" altLang="en-US"/>
          </a:p>
          <a:p>
            <a:pPr marL="365760" indent="-255905" latinLnBrk="0">
              <a:buSzPct val="68000"/>
              <a:buFont typeface="Wingdings 3"/>
              <a:buChar char="}"/>
            </a:pPr>
            <a:r>
              <a:rPr lang="uk-UA">
                <a:solidFill>
                  <a:srgbClr val="FF0000"/>
                </a:solidFill>
              </a:rPr>
              <a:t>Криза </a:t>
            </a:r>
            <a:r>
              <a:rPr lang="uk-UA"/>
              <a:t>– загроза для ЗОЗ, елемент </a:t>
            </a:r>
            <a:endParaRPr lang="ko-KR" altLang="en-US"/>
          </a:p>
          <a:p>
            <a:pPr marL="365760" indent="-255905" latinLnBrk="0">
              <a:buFontTx/>
              <a:buNone/>
            </a:pPr>
            <a:r>
              <a:rPr lang="uk-UA"/>
              <a:t>               несподіванки, короткий час для топ-менеджменту на прийняття рішення.</a:t>
            </a:r>
            <a:endParaRPr lang="ko-KR" altLang="en-US"/>
          </a:p>
          <a:p>
            <a:pPr marL="365760" indent="-255905" latinLnBrk="0">
              <a:buSzPct val="68000"/>
              <a:buFont typeface="Arial"/>
              <a:buChar char="•"/>
            </a:pPr>
            <a:r>
              <a:rPr lang="uk-UA" b="1">
                <a:solidFill>
                  <a:srgbClr val="FF0000"/>
                </a:solidFill>
              </a:rPr>
              <a:t>Криза </a:t>
            </a:r>
            <a:r>
              <a:rPr lang="uk-UA"/>
              <a:t>– це процес трансформації, коли стара система не може більше функціонувати </a:t>
            </a:r>
            <a:r>
              <a:rPr lang="uk-UA" b="1">
                <a:solidFill>
                  <a:srgbClr val="FF0000"/>
                </a:solidFill>
              </a:rPr>
              <a:t>(</a:t>
            </a:r>
            <a:r>
              <a:rPr lang="en-US" b="1">
                <a:solidFill>
                  <a:srgbClr val="FF0000"/>
                </a:solidFill>
              </a:rPr>
              <a:t> S.J. Venette)</a:t>
            </a:r>
            <a:r>
              <a:rPr lang="uk-UA" b="1">
                <a:solidFill>
                  <a:srgbClr val="FF0000"/>
                </a:solidFill>
              </a:rPr>
              <a:t>.</a:t>
            </a:r>
            <a:endParaRPr lang="ko-KR" altLang="en-US" b="1">
              <a:solidFill>
                <a:srgbClr val="FF0000"/>
              </a:solidFill>
            </a:endParaRPr>
          </a:p>
          <a:p>
            <a:pPr marL="365760" indent="-255905" latinLnBrk="0">
              <a:buSzPct val="68000"/>
              <a:buFont typeface="Arial"/>
              <a:buChar char="•"/>
            </a:pPr>
            <a:r>
              <a:rPr lang="uk-UA" b="1">
                <a:solidFill>
                  <a:srgbClr val="FF0000"/>
                </a:solidFill>
              </a:rPr>
              <a:t>Кризове мислення -</a:t>
            </a:r>
            <a:r>
              <a:rPr lang="uk-UA" b="1"/>
              <a:t> </a:t>
            </a:r>
            <a:r>
              <a:rPr lang="uk-UA"/>
              <a:t>розробка найгірших сценаріїв і пошук множини їх вирішення.</a:t>
            </a:r>
            <a:endParaRPr lang="ko-KR" altLang="en-US"/>
          </a:p>
        </p:txBody>
      </p:sp>
      <p:sp>
        <p:nvSpPr>
          <p:cNvPr id="7" name="Заголовок 6"/>
          <p:cNvSpPr txBox="1">
            <a:spLocks noGrp="1"/>
          </p:cNvSpPr>
          <p:nvPr>
            <p:ph type="title"/>
          </p:nvPr>
        </p:nvSpPr>
        <p:spPr>
          <a:xfrm rot="0">
            <a:off x="549275" y="201295"/>
            <a:ext cx="8230235" cy="1849755"/>
          </a:xfrm>
          <a:prstGeom prst="rect"/>
        </p:spPr>
        <p:txBody>
          <a:bodyPr wrap="square" lIns="91440" tIns="45720" rIns="91440" bIns="45720" numCol="1" vert="horz" anchor="ctr">
            <a:normAutofit fontScale="90000" lnSpcReduction="0"/>
          </a:bodyPr>
          <a:lstStyle/>
          <a:p>
            <a:pPr marL="0" indent="0" algn="ctr" latinLnBrk="0">
              <a:buFontTx/>
              <a:buNone/>
            </a:pPr>
            <a:r>
              <a:rPr lang="uk-UA" sz="3600" i="1">
                <a:solidFill>
                  <a:srgbClr val="002060"/>
                </a:solidFill>
              </a:rPr>
              <a:t/>
            </a:r>
            <a:br>
              <a:rPr lang="uk-UA" sz="3600" i="1">
                <a:solidFill>
                  <a:srgbClr val="002060"/>
                </a:solidFill>
              </a:rPr>
            </a:br>
            <a:r>
              <a:rPr sz="2400" b="1">
                <a:solidFill>
                  <a:srgbClr val="009900"/>
                </a:solidFill>
                <a:effectLst>
                  <a:outerShdw sx="100000" sy="100000" blurRad="31750" dist="25400" dir="5400000" rotWithShape="0" algn="tl">
                    <a:srgbClr val="000000">
                      <a:alpha val="24705"/>
                    </a:srgbClr>
                  </a:outerShdw>
                </a:effectLst>
                <a:latin typeface="Times New Roman" charset="0"/>
                <a:ea typeface="Times New Roman" charset="0"/>
              </a:rPr>
              <a:t>1.6. Загальні характеристики кризи в сфері охорони здоров’я України. Вплив воєнного стану на погіршення інформаційно-організаційних, кадрових, фінансових, технологічних факторів впливу на галузь охорони здоров’я.</a:t>
            </a:r>
            <a:r>
              <a:rPr lang="uk-UA" sz="4000" i="1">
                <a:solidFill>
                  <a:srgbClr val="002060"/>
                </a:solidFill>
              </a:rPr>
              <a:t/>
            </a:r>
            <a:br>
              <a:rPr lang="uk-UA" sz="4000" i="1">
                <a:solidFill>
                  <a:srgbClr val="002060"/>
                </a:solidFill>
              </a:rPr>
            </a:br>
            <a:r>
              <a:rPr lang="uk-UA" sz="4000" i="1">
                <a:solidFill>
                  <a:srgbClr val="002060"/>
                </a:solidFill>
              </a:rPr>
              <a:t>С</a:t>
            </a:r>
            <a:r>
              <a:rPr lang="en-US" sz="4000" i="1">
                <a:solidFill>
                  <a:srgbClr val="002060"/>
                </a:solidFill>
              </a:rPr>
              <a:t>risis management</a:t>
            </a:r>
            <a:r>
              <a:rPr lang="uk-UA" sz="4000" i="1">
                <a:solidFill>
                  <a:srgbClr val="002060"/>
                </a:solidFill>
              </a:rPr>
              <a:t> </a:t>
            </a:r>
            <a:r>
              <a:rPr lang="uk-UA" sz="4000"/>
              <a:t/>
            </a:r>
            <a:br>
              <a:rPr lang="uk-UA" sz="4000"/>
            </a:br>
            <a:endParaRPr lang="ko-KR" altLang="en-US" sz="40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a:off x="457200" y="1186180"/>
            <a:ext cx="8572500" cy="5692140"/>
          </a:xfrm>
          <a:prstGeom prst="rect"/>
        </p:spPr>
        <p:txBody>
          <a:bodyPr wrap="square" lIns="91440" tIns="45720" rIns="91440" bIns="45720" numCol="1" vert="horz" anchor="t">
            <a:normAutofit fontScale="100000" lnSpcReduction="20000"/>
          </a:bodyPr>
          <a:lstStyle/>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некомпетентність менеджменту;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 </a:t>
            </a:r>
            <a:r>
              <a:rPr b="1">
                <a:latin typeface="Times New Roman" charset="0"/>
                <a:ea typeface="Times New Roman" charset="0"/>
              </a:rPr>
              <a:t>зменшення рівня кваліфікації мед. персоналу;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незадовільна організація оновлення (постачання) медичного обладнання та апаратури,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 </a:t>
            </a:r>
            <a:r>
              <a:rPr b="1">
                <a:latin typeface="Times New Roman" charset="0"/>
                <a:ea typeface="Times New Roman" charset="0"/>
              </a:rPr>
              <a:t>зменшення кількості пацієнтів;</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скорочення доходів мед. закладу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підвищення рівня витрат;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зниження рівня конкурентоспроможності;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відсутність інновацій (інноваційних методик лікування);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незадовільна робота планування, аналізу, інформаційного забезпечення, контролю; </a:t>
            </a:r>
            <a:endParaRPr lang="ko-KR" altLang="en-US" b="1">
              <a:latin typeface="Times New Roman" charset="0"/>
              <a:ea typeface="Times New Roman" charset="0"/>
            </a:endParaRPr>
          </a:p>
          <a:p>
            <a:pPr marL="365760" indent="-255905" eaLnBrk="1" latinLnBrk="0" hangingPunct="1">
              <a:buSzPct val="68000"/>
              <a:buFont typeface="+mj-lt"/>
              <a:buAutoNum type="arabicPeriod"/>
            </a:pPr>
            <a:r>
              <a:rPr b="1">
                <a:solidFill>
                  <a:srgbClr val="FF0000"/>
                </a:solidFill>
                <a:latin typeface="Times New Roman" charset="0"/>
                <a:ea typeface="Times New Roman" charset="0"/>
              </a:rPr>
              <a:t>–</a:t>
            </a:r>
            <a:r>
              <a:rPr b="1">
                <a:latin typeface="Times New Roman" charset="0"/>
                <a:ea typeface="Times New Roman" charset="0"/>
              </a:rPr>
              <a:t> відсутність стимулів праці у персоналу тощо</a:t>
            </a:r>
            <a:endParaRPr lang="ko-KR" altLang="en-US" b="1">
              <a:latin typeface="Times New Roman" charset="0"/>
              <a:ea typeface="Times New Roman" charset="0"/>
            </a:endParaRPr>
          </a:p>
        </p:txBody>
      </p:sp>
      <p:sp>
        <p:nvSpPr>
          <p:cNvPr id="3" name="Заголовок 6"/>
          <p:cNvSpPr txBox="1">
            <a:spLocks/>
          </p:cNvSpPr>
          <p:nvPr>
            <p:ph type="title"/>
          </p:nvPr>
        </p:nvSpPr>
        <p:spPr>
          <a:xfrm rot="0">
            <a:off x="457200" y="274955"/>
            <a:ext cx="8230235" cy="1143635"/>
          </a:xfrm>
          <a:prstGeom prst="rect"/>
        </p:spPr>
        <p:txBody>
          <a:bodyPr wrap="square" lIns="91440" tIns="45720" rIns="91440" bIns="45720" numCol="1" vert="horz" anchor="ctr">
            <a:normAutofit fontScale="100000" lnSpcReduction="0"/>
          </a:bodyPr>
          <a:lstStyle/>
          <a:p>
            <a:pPr marL="0" indent="0" rtl="0"/>
            <a:r>
              <a:rPr lang="ru-RU">
                <a:solidFill>
                  <a:srgbClr val="009900"/>
                </a:solidFill>
              </a:rPr>
              <a:t>Характеристики кризи в зоз</a:t>
            </a:r>
            <a:endParaRPr lang="ko-KR" altLang="en-US">
              <a:solidFill>
                <a:srgbClr val="0099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8" name="Содержимое 7"/>
          <p:cNvSpPr>
            <a:spLocks noGrp="1"/>
          </p:cNvSpPr>
          <p:nvPr>
            <p:ph idx="1"/>
          </p:nvPr>
        </p:nvSpPr>
        <p:spPr>
          <a:xfrm>
            <a:off x="285750" y="1481455"/>
            <a:ext cx="8402320" cy="5092065"/>
          </a:xfrm>
        </p:spPr>
        <p:txBody>
          <a:bodyPr wrap="square" lIns="91440" tIns="45720" rIns="91440" bIns="45720" numCol="1" vert="horz" anchor="t">
            <a:normAutofit fontScale="100000" lnSpcReduction="10000"/>
          </a:bodyPr>
          <a:lstStyle/>
          <a:p>
            <a:pPr marL="624205" indent="-514350" latinLnBrk="0">
              <a:buSzPct val="68000"/>
              <a:buFont typeface="Wingdings 3"/>
              <a:buChar char="}"/>
            </a:pPr>
            <a:r>
              <a:rPr lang="uk-UA">
                <a:solidFill>
                  <a:srgbClr val="009900"/>
                </a:solidFill>
              </a:rPr>
              <a:t>Бути неготовим – це не вибачення.</a:t>
            </a:r>
            <a:endParaRPr lang="ko-KR" altLang="en-US">
              <a:solidFill>
                <a:srgbClr val="009900"/>
              </a:solidFill>
            </a:endParaRPr>
          </a:p>
          <a:p>
            <a:pPr marL="624205" indent="-514350" latinLnBrk="0">
              <a:buSzPct val="68000"/>
              <a:buFont typeface="Wingdings 3"/>
              <a:buChar char="}"/>
            </a:pPr>
            <a:r>
              <a:rPr lang="uk-UA">
                <a:solidFill>
                  <a:srgbClr val="009900"/>
                </a:solidFill>
              </a:rPr>
              <a:t>Ти знаєш загрози – налаштуйся на них. Знай, що ти хочеш сказати ще до того, як вони запитають.</a:t>
            </a:r>
            <a:endParaRPr lang="ko-KR" altLang="en-US">
              <a:solidFill>
                <a:srgbClr val="009900"/>
              </a:solidFill>
            </a:endParaRPr>
          </a:p>
          <a:p>
            <a:pPr marL="624205" indent="-514350" latinLnBrk="0">
              <a:buSzPct val="68000"/>
              <a:buFont typeface="Wingdings 3"/>
              <a:buChar char="}"/>
            </a:pPr>
            <a:r>
              <a:rPr lang="uk-UA">
                <a:solidFill>
                  <a:srgbClr val="009900"/>
                </a:solidFill>
              </a:rPr>
              <a:t>У вас є 48 годин.</a:t>
            </a:r>
            <a:endParaRPr lang="ko-KR" altLang="en-US">
              <a:solidFill>
                <a:srgbClr val="009900"/>
              </a:solidFill>
            </a:endParaRPr>
          </a:p>
          <a:p>
            <a:pPr marL="624205" indent="-514350" latinLnBrk="0">
              <a:buSzPct val="68000"/>
              <a:buFont typeface="Wingdings 3"/>
              <a:buChar char="}"/>
            </a:pPr>
            <a:r>
              <a:rPr lang="uk-UA">
                <a:solidFill>
                  <a:srgbClr val="009900"/>
                </a:solidFill>
              </a:rPr>
              <a:t>Розділяй і перемагай</a:t>
            </a:r>
            <a:endParaRPr lang="ko-KR" altLang="en-US">
              <a:solidFill>
                <a:srgbClr val="009900"/>
              </a:solidFill>
            </a:endParaRPr>
          </a:p>
          <a:p>
            <a:pPr marL="624205" indent="-514350" latinLnBrk="0">
              <a:buSzPct val="68000"/>
              <a:buFont typeface="Wingdings 3"/>
              <a:buChar char="}"/>
            </a:pPr>
            <a:r>
              <a:rPr lang="uk-UA">
                <a:solidFill>
                  <a:srgbClr val="009900"/>
                </a:solidFill>
              </a:rPr>
              <a:t>Приймай допомогу. Визнай, що ти вразливий.</a:t>
            </a:r>
            <a:endParaRPr lang="ko-KR" altLang="en-US">
              <a:solidFill>
                <a:srgbClr val="009900"/>
              </a:solidFill>
            </a:endParaRPr>
          </a:p>
          <a:p>
            <a:pPr marL="624205" indent="-514350" latinLnBrk="0">
              <a:buSzPct val="68000"/>
              <a:buFont typeface="Wingdings 3"/>
              <a:buChar char="}"/>
            </a:pPr>
            <a:r>
              <a:rPr lang="uk-UA">
                <a:solidFill>
                  <a:srgbClr val="009900"/>
                </a:solidFill>
              </a:rPr>
              <a:t>Будь обережним з суспільною думкою. Ключові фрази для кожної кризи: “У нас є план, Ми негайно починаємо…”</a:t>
            </a:r>
            <a:endParaRPr lang="ko-KR" altLang="en-US">
              <a:solidFill>
                <a:srgbClr val="009900"/>
              </a:solidFill>
            </a:endParaRPr>
          </a:p>
          <a:p>
            <a:pPr marL="624205" indent="-514350" latinLnBrk="0">
              <a:buSzPct val="68000"/>
              <a:buFont typeface="Wingdings 3"/>
              <a:buChar char="}"/>
            </a:pPr>
            <a:r>
              <a:rPr lang="uk-UA" b="1">
                <a:solidFill>
                  <a:srgbClr val="FF0000"/>
                </a:solidFill>
              </a:rPr>
              <a:t>                  Кожна криза – це можливість.</a:t>
            </a:r>
            <a:endParaRPr lang="ko-KR" altLang="en-US" b="1">
              <a:solidFill>
                <a:srgbClr val="FF0000"/>
              </a:solidFill>
            </a:endParaRPr>
          </a:p>
          <a:p>
            <a:pPr marL="624205" indent="-514350" latinLnBrk="0">
              <a:buSzPct val="68000"/>
              <a:buFont typeface="Wingdings 3"/>
              <a:buChar char="}"/>
            </a:pPr>
            <a:endParaRPr lang="ko-KR" altLang="en-US"/>
          </a:p>
        </p:txBody>
      </p:sp>
      <p:sp>
        <p:nvSpPr>
          <p:cNvPr id="7" name="Заголовок 6"/>
          <p:cNvSpPr>
            <a:spLocks noGrp="1"/>
          </p:cNvSpPr>
          <p:nvPr>
            <p:ph type="title"/>
          </p:nvPr>
        </p:nvSpPr>
        <p:spPr>
          <a:xfrm>
            <a:off x="457200" y="274955"/>
            <a:ext cx="8231505" cy="1144905"/>
          </a:xfrm>
        </p:spPr>
        <p:txBody>
          <a:bodyPr wrap="square" lIns="91440" tIns="45720" rIns="91440" bIns="45720" numCol="1" vert="horz" anchor="ctr">
            <a:normAutofit fontScale="90000" lnSpcReduction="0"/>
          </a:bodyPr>
          <a:lstStyle/>
          <a:p>
            <a:pPr marL="0" indent="0" algn="ctr" latinLnBrk="0">
              <a:buFontTx/>
              <a:buNone/>
            </a:pPr>
            <a:r>
              <a:rPr sz="2400" b="1">
                <a:solidFill>
                  <a:srgbClr val="009900"/>
                </a:solidFill>
                <a:effectLst>
                  <a:outerShdw sx="100000" sy="100000" blurRad="31750" dist="25400" dir="5400000" rotWithShape="0" algn="tl">
                    <a:srgbClr val="000000">
                      <a:alpha val="24313"/>
                    </a:srgbClr>
                  </a:outerShdw>
                </a:effectLst>
                <a:latin typeface="Times New Roman" charset="0"/>
                <a:ea typeface="Times New Roman" charset="0"/>
              </a:rPr>
              <a:t>1.7.  Правила менеджменту в умовах кризи</a:t>
            </a:r>
            <a:r>
              <a:rPr lang="en-US" sz="3200">
                <a:solidFill>
                  <a:srgbClr val="00007E"/>
                </a:solidFill>
              </a:rPr>
              <a:t/>
            </a:r>
            <a:br>
              <a:rPr lang="en-US" sz="3200">
                <a:solidFill>
                  <a:srgbClr val="00007E"/>
                </a:solidFill>
              </a:rPr>
            </a:br>
            <a:r>
              <a:rPr lang="en-US" sz="3200">
                <a:solidFill>
                  <a:srgbClr val="00007E"/>
                </a:solidFill>
              </a:rPr>
              <a:t>10 </a:t>
            </a:r>
            <a:r>
              <a:rPr lang="uk-UA" sz="3200">
                <a:solidFill>
                  <a:srgbClr val="00007E"/>
                </a:solidFill>
              </a:rPr>
              <a:t>правил антикризового менеджменту (</a:t>
            </a:r>
            <a:r>
              <a:rPr lang="en-US" sz="3200">
                <a:solidFill>
                  <a:srgbClr val="00007E"/>
                </a:solidFill>
              </a:rPr>
              <a:t>Brian Ellis, www.crt-tanaka.com)</a:t>
            </a:r>
            <a:endParaRPr lang="ko-KR" altLang="en-US" sz="3200">
              <a:solidFill>
                <a:srgbClr val="00007E"/>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262255" y="1176655"/>
            <a:ext cx="8839200" cy="5300980"/>
          </a:xfrm>
          <a:prstGeom prst="rect"/>
        </p:spPr>
        <p:txBody>
          <a:bodyPr wrap="square" lIns="91440" tIns="45720" rIns="91440" bIns="45720" numCol="1" vert="horz" anchor="t">
            <a:normAutofit fontScale="85000" lnSpcReduction="20000"/>
          </a:bodyPr>
          <a:lstStyle/>
          <a:p>
            <a:pPr marL="365760" indent="-255905" algn="just" eaLnBrk="1" latinLnBrk="0" hangingPunct="1">
              <a:buFontTx/>
              <a:buNone/>
            </a:pPr>
            <a:r>
              <a:rPr lang="ru-RU" sz="2700">
                <a:latin typeface="Lucida Sans Unicode" charset="0"/>
                <a:ea typeface="Segoe UI" charset="0"/>
                <a:cs typeface="+mn-cs"/>
              </a:rPr>
              <a:t>1. </a:t>
            </a:r>
            <a:r>
              <a:rPr lang="ru-RU" sz="2700">
                <a:solidFill>
                  <a:schemeClr val="accent2"/>
                </a:solidFill>
                <a:latin typeface="+mn-lt"/>
                <a:ea typeface="+mn-ea"/>
                <a:cs typeface="+mn-cs"/>
              </a:rPr>
              <a:t>Знати</a:t>
            </a:r>
            <a:r>
              <a:rPr lang="ru-RU" sz="2700">
                <a:latin typeface="Lucida Sans Unicode" charset="0"/>
                <a:ea typeface="Segoe UI" charset="0"/>
                <a:cs typeface="+mn-cs"/>
              </a:rPr>
              <a:t> свою справу (свій бізнес), визначити, що і як подобається пацієнту (пацієнтоорієнтований підхід), споживачам, а що перешкоджає його залученню.</a:t>
            </a:r>
            <a:endParaRPr lang="ko-KR" altLang="en-US" sz="2700">
              <a:latin typeface="Lucida Sans Unicode" charset="0"/>
              <a:ea typeface="Segoe UI" charset="0"/>
              <a:cs typeface="+mn-cs"/>
            </a:endParaRPr>
          </a:p>
          <a:p>
            <a:pPr marL="365760" indent="-255905" rtl="0" algn="just" defTabSz="914400" eaLnBrk="1" latinLnBrk="0" hangingPunct="1">
              <a:spcBef>
                <a:spcPts val="400"/>
              </a:spcBef>
              <a:spcAft>
                <a:spcPts val="0"/>
              </a:spcAft>
            </a:pPr>
            <a:r>
              <a:rPr lang="ru-RU" sz="2700">
                <a:latin typeface="Lucida Sans Unicode" charset="0"/>
                <a:ea typeface="Segoe UI" charset="0"/>
                <a:cs typeface="+mn-cs"/>
              </a:rPr>
              <a:t>2. </a:t>
            </a:r>
            <a:r>
              <a:rPr lang="ru-RU" sz="2700">
                <a:solidFill>
                  <a:schemeClr val="accent2"/>
                </a:solidFill>
                <a:latin typeface="+mn-lt"/>
                <a:ea typeface="+mn-ea"/>
                <a:cs typeface="+mn-cs"/>
              </a:rPr>
              <a:t>Розуміти</a:t>
            </a:r>
            <a:r>
              <a:rPr lang="ru-RU" sz="2700">
                <a:latin typeface="Lucida Sans Unicode" charset="0"/>
                <a:ea typeface="Segoe UI" charset="0"/>
                <a:cs typeface="+mn-cs"/>
              </a:rPr>
              <a:t>, що світ змінюється, ми мусимо змінювати свій управлінський стиль так, щоб максимально    використовувати потенціал кожного працівника.</a:t>
            </a:r>
            <a:endParaRPr lang="ko-KR" altLang="en-US" sz="2700">
              <a:latin typeface="Lucida Sans Unicode" charset="0"/>
              <a:ea typeface="Segoe UI" charset="0"/>
              <a:cs typeface="+mn-cs"/>
            </a:endParaRPr>
          </a:p>
          <a:p>
            <a:pPr marL="365760" indent="-255905" rtl="0" algn="just" defTabSz="914400" eaLnBrk="1" latinLnBrk="0" hangingPunct="1">
              <a:spcBef>
                <a:spcPts val="400"/>
              </a:spcBef>
              <a:spcAft>
                <a:spcPts val="0"/>
              </a:spcAft>
            </a:pPr>
            <a:r>
              <a:rPr lang="ru-RU" sz="2700">
                <a:latin typeface="Lucida Sans Unicode" charset="0"/>
                <a:ea typeface="Segoe UI" charset="0"/>
                <a:cs typeface="+mn-cs"/>
              </a:rPr>
              <a:t>3. </a:t>
            </a:r>
            <a:r>
              <a:rPr lang="ru-RU" sz="2700">
                <a:solidFill>
                  <a:schemeClr val="accent2"/>
                </a:solidFill>
                <a:latin typeface="+mn-lt"/>
                <a:ea typeface="+mn-ea"/>
                <a:cs typeface="+mn-cs"/>
              </a:rPr>
              <a:t>Якість</a:t>
            </a:r>
            <a:r>
              <a:rPr lang="ru-RU" sz="2700">
                <a:latin typeface="Lucida Sans Unicode" charset="0"/>
                <a:ea typeface="Segoe UI" charset="0"/>
                <a:cs typeface="+mn-cs"/>
              </a:rPr>
              <a:t> слід високо цінувати, тому що досконалість стає вихідною умовою будь-якої праці.</a:t>
            </a:r>
            <a:endParaRPr lang="ko-KR" altLang="en-US" sz="2700">
              <a:latin typeface="Lucida Sans Unicode" charset="0"/>
              <a:ea typeface="Segoe UI" charset="0"/>
              <a:cs typeface="+mn-cs"/>
            </a:endParaRPr>
          </a:p>
          <a:p>
            <a:pPr marL="365760" indent="-255905" rtl="0" algn="just" defTabSz="914400" eaLnBrk="1" latinLnBrk="0" hangingPunct="1">
              <a:spcBef>
                <a:spcPts val="400"/>
              </a:spcBef>
              <a:spcAft>
                <a:spcPts val="0"/>
              </a:spcAft>
            </a:pPr>
            <a:r>
              <a:rPr lang="ru-RU" sz="2700">
                <a:latin typeface="Lucida Sans Unicode" charset="0"/>
                <a:ea typeface="Segoe UI" charset="0"/>
                <a:cs typeface="+mn-cs"/>
              </a:rPr>
              <a:t>4. </a:t>
            </a:r>
            <a:r>
              <a:rPr lang="ru-RU" sz="2700">
                <a:solidFill>
                  <a:schemeClr val="accent2"/>
                </a:solidFill>
                <a:latin typeface="+mn-lt"/>
                <a:ea typeface="+mn-ea"/>
                <a:cs typeface="+mn-cs"/>
              </a:rPr>
              <a:t>Високий професіоналізм</a:t>
            </a:r>
            <a:r>
              <a:rPr lang="ru-RU" sz="2700">
                <a:latin typeface="Lucida Sans Unicode" charset="0"/>
                <a:ea typeface="Segoe UI" charset="0"/>
                <a:cs typeface="+mn-cs"/>
              </a:rPr>
              <a:t>; очікувати та вимагати найкращого ставлення й дій від керівництва, колег та пацієнтів.</a:t>
            </a:r>
            <a:endParaRPr lang="ko-KR" altLang="en-US" sz="2700">
              <a:latin typeface="Lucida Sans Unicode" charset="0"/>
              <a:ea typeface="Segoe UI" charset="0"/>
              <a:cs typeface="+mn-cs"/>
            </a:endParaRPr>
          </a:p>
          <a:p>
            <a:pPr marL="365760" indent="-255905" rtl="0" algn="just" defTabSz="914400" eaLnBrk="1" latinLnBrk="0" hangingPunct="1">
              <a:spcBef>
                <a:spcPts val="400"/>
              </a:spcBef>
              <a:spcAft>
                <a:spcPts val="0"/>
              </a:spcAft>
            </a:pPr>
            <a:r>
              <a:rPr lang="ru-RU" sz="2700">
                <a:latin typeface="Lucida Sans Unicode" charset="0"/>
                <a:ea typeface="Segoe UI" charset="0"/>
                <a:cs typeface="+mn-cs"/>
              </a:rPr>
              <a:t>5. </a:t>
            </a:r>
            <a:r>
              <a:rPr lang="ru-RU" sz="2700">
                <a:solidFill>
                  <a:schemeClr val="accent2"/>
                </a:solidFill>
                <a:latin typeface="+mn-lt"/>
                <a:ea typeface="+mn-ea"/>
                <a:cs typeface="+mn-cs"/>
              </a:rPr>
              <a:t>Удосконалювати</a:t>
            </a:r>
            <a:r>
              <a:rPr lang="ru-RU" sz="2700">
                <a:latin typeface="Lucida Sans Unicode" charset="0"/>
                <a:ea typeface="Segoe UI" charset="0"/>
                <a:cs typeface="+mn-cs"/>
              </a:rPr>
              <a:t> все, що ми робимо самі – у родині, суспільстві, на роботі.</a:t>
            </a:r>
            <a:endParaRPr lang="ko-KR" altLang="en-US" sz="2700">
              <a:latin typeface="Lucida Sans Unicode" charset="0"/>
              <a:ea typeface="Segoe UI" charset="0"/>
              <a:cs typeface="+mn-cs"/>
            </a:endParaRPr>
          </a:p>
          <a:p>
            <a:pPr marL="365760" indent="-255905" rtl="0" algn="just" defTabSz="914400" eaLnBrk="1" latinLnBrk="0" hangingPunct="1">
              <a:spcBef>
                <a:spcPts val="400"/>
              </a:spcBef>
              <a:spcAft>
                <a:spcPts val="0"/>
              </a:spcAft>
            </a:pPr>
            <a:r>
              <a:rPr lang="ru-RU" sz="2700">
                <a:latin typeface="Lucida Sans Unicode" charset="0"/>
                <a:ea typeface="Segoe UI" charset="0"/>
                <a:cs typeface="+mn-cs"/>
              </a:rPr>
              <a:t>6. </a:t>
            </a:r>
            <a:r>
              <a:rPr lang="ru-RU" sz="2700">
                <a:solidFill>
                  <a:schemeClr val="accent2"/>
                </a:solidFill>
                <a:latin typeface="+mn-lt"/>
                <a:ea typeface="+mn-ea"/>
                <a:cs typeface="+mn-cs"/>
              </a:rPr>
              <a:t>Розповсюджувати знання</a:t>
            </a:r>
            <a:r>
              <a:rPr lang="ru-RU" sz="2700">
                <a:latin typeface="Lucida Sans Unicode" charset="0"/>
                <a:ea typeface="Segoe UI" charset="0"/>
                <a:cs typeface="+mn-cs"/>
              </a:rPr>
              <a:t>. Розповідати кожному , що слід високоякісно виконувати будь-яку працю.</a:t>
            </a:r>
            <a:endParaRPr lang="ko-KR" altLang="en-US" sz="2700">
              <a:latin typeface="Lucida Sans Unicode" charset="0"/>
              <a:ea typeface="Segoe UI" charset="0"/>
              <a:cs typeface="+mn-cs"/>
            </a:endParaRPr>
          </a:p>
          <a:p>
            <a:pPr marL="365760" indent="-255905" rtl="0" algn="just" defTabSz="914400" eaLnBrk="1" latinLnBrk="0" hangingPunct="1">
              <a:spcBef>
                <a:spcPts val="400"/>
              </a:spcBef>
              <a:spcAft>
                <a:spcPts val="0"/>
              </a:spcAft>
            </a:pPr>
            <a:r>
              <a:rPr lang="ru-RU" sz="2700">
                <a:latin typeface="Lucida Sans Unicode" charset="0"/>
                <a:ea typeface="Segoe UI" charset="0"/>
                <a:cs typeface="+mn-cs"/>
              </a:rPr>
              <a:t>7. </a:t>
            </a:r>
            <a:r>
              <a:rPr lang="ru-RU" sz="2700">
                <a:solidFill>
                  <a:schemeClr val="accent2"/>
                </a:solidFill>
                <a:latin typeface="+mn-lt"/>
                <a:ea typeface="+mn-ea"/>
                <a:cs typeface="+mn-cs"/>
              </a:rPr>
              <a:t>Керувати,</a:t>
            </a:r>
            <a:r>
              <a:rPr lang="ru-RU" sz="2700">
                <a:latin typeface="Lucida Sans Unicode" charset="0"/>
                <a:ea typeface="Segoe UI" charset="0"/>
                <a:cs typeface="+mn-cs"/>
              </a:rPr>
              <a:t> спираючись на знання та досвід, а вже потім – на авторитет.</a:t>
            </a:r>
            <a:endParaRPr lang="ko-KR" altLang="en-US"/>
          </a:p>
        </p:txBody>
      </p:sp>
      <p:sp>
        <p:nvSpPr>
          <p:cNvPr id="3" name="Заголовок 6"/>
          <p:cNvSpPr txBox="1">
            <a:spLocks/>
          </p:cNvSpPr>
          <p:nvPr>
            <p:ph type="title"/>
          </p:nvPr>
        </p:nvSpPr>
        <p:spPr>
          <a:xfrm rot="0">
            <a:off x="694055" y="477520"/>
            <a:ext cx="8230235" cy="767715"/>
          </a:xfrm>
          <a:prstGeom prst="rect"/>
        </p:spPr>
        <p:txBody>
          <a:bodyPr wrap="square" lIns="91440" tIns="45720" rIns="91440" bIns="45720" numCol="1" vert="horz" anchor="ctr">
            <a:normAutofit fontScale="100000" lnSpcReduction="0"/>
          </a:bodyPr>
          <a:lstStyle/>
          <a:p>
            <a:pPr marL="365760" indent="-255905" eaLnBrk="1" latinLnBrk="0" hangingPunct="1">
              <a:buFontTx/>
              <a:buNone/>
            </a:pPr>
            <a:r>
              <a:rPr lang="ru-RU" sz="2700">
                <a:solidFill>
                  <a:srgbClr val="009900"/>
                </a:solidFill>
                <a:latin typeface="+mn-lt"/>
                <a:ea typeface="+mn-ea"/>
                <a:cs typeface="+mn-cs"/>
              </a:rPr>
              <a:t>14 пунктів Демінґа (УПРАВЛІННЯ ЗМІНАМИ):</a:t>
            </a:r>
            <a:endParaRPr lang="ko-KR" altLang="en-US">
              <a:solidFill>
                <a:srgbClr val="0099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ph type="obj" idx="1"/>
          </p:nvPr>
        </p:nvSpPr>
        <p:spPr>
          <a:xfrm rot="0">
            <a:off x="304800" y="635000"/>
            <a:ext cx="8797290" cy="5918835"/>
          </a:xfrm>
          <a:prstGeom prst="rect"/>
        </p:spPr>
        <p:txBody>
          <a:bodyPr wrap="square" lIns="91440" tIns="45720" rIns="91440" bIns="45720" numCol="1" vert="horz" anchor="t">
            <a:normAutofit fontScale="92500" lnSpcReduction="20000"/>
          </a:bodyPr>
          <a:lstStyle/>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8. </a:t>
            </a:r>
            <a:r>
              <a:rPr lang="ru-RU" sz="2700">
                <a:solidFill>
                  <a:schemeClr val="accent2"/>
                </a:solidFill>
                <a:latin typeface="+mn-lt"/>
                <a:ea typeface="+mn-ea"/>
                <a:cs typeface="+mn-cs"/>
              </a:rPr>
              <a:t>Ризикувати</a:t>
            </a:r>
            <a:r>
              <a:rPr lang="ru-RU" sz="2700">
                <a:latin typeface="Lucida Sans Unicode" charset="0"/>
                <a:ea typeface="Segoe UI" charset="0"/>
                <a:cs typeface="+mn-cs"/>
              </a:rPr>
              <a:t> без страху та конструктивно підходити до вдосконалення системи охорони здоров'я.</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9. </a:t>
            </a:r>
            <a:r>
              <a:rPr lang="ru-RU" sz="2700">
                <a:solidFill>
                  <a:schemeClr val="accent2"/>
                </a:solidFill>
                <a:latin typeface="+mn-lt"/>
                <a:ea typeface="+mn-ea"/>
                <a:cs typeface="+mn-cs"/>
              </a:rPr>
              <a:t>Долати </a:t>
            </a:r>
            <a:r>
              <a:rPr lang="ru-RU" sz="2700">
                <a:latin typeface="Lucida Sans Unicode" charset="0"/>
                <a:ea typeface="Segoe UI" charset="0"/>
                <a:cs typeface="+mn-cs"/>
              </a:rPr>
              <a:t>будь-які бар’єри, що існують між людьми та стають на заваді підвищенню якості роботи медичного закладу.</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10. </a:t>
            </a:r>
            <a:r>
              <a:rPr lang="ru-RU" sz="2700">
                <a:solidFill>
                  <a:schemeClr val="accent2"/>
                </a:solidFill>
                <a:latin typeface="+mn-lt"/>
                <a:ea typeface="+mn-ea"/>
                <a:cs typeface="+mn-cs"/>
              </a:rPr>
              <a:t>Дозволити</a:t>
            </a:r>
            <a:r>
              <a:rPr lang="ru-RU" sz="2700">
                <a:latin typeface="Lucida Sans Unicode" charset="0"/>
                <a:ea typeface="Segoe UI" charset="0"/>
                <a:cs typeface="+mn-cs"/>
              </a:rPr>
              <a:t> людям в колективі визначити власні цілі, мету та обсяг роботи, дати їм змогу самостійно вирішувати.</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11. </a:t>
            </a:r>
            <a:r>
              <a:rPr lang="ru-RU" sz="2700">
                <a:solidFill>
                  <a:schemeClr val="accent2"/>
                </a:solidFill>
                <a:latin typeface="+mn-lt"/>
                <a:ea typeface="+mn-ea"/>
                <a:cs typeface="+mn-cs"/>
              </a:rPr>
              <a:t>Відкинути кількісні показники</a:t>
            </a:r>
            <a:r>
              <a:rPr lang="ru-RU" sz="2700">
                <a:latin typeface="Lucida Sans Unicode" charset="0"/>
                <a:ea typeface="Segoe UI" charset="0"/>
                <a:cs typeface="+mn-cs"/>
              </a:rPr>
              <a:t>, коли йдеться про управління, навчання та викладання.</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12. </a:t>
            </a:r>
            <a:r>
              <a:rPr lang="ru-RU" sz="2700">
                <a:solidFill>
                  <a:schemeClr val="accent2"/>
                </a:solidFill>
                <a:latin typeface="+mn-lt"/>
                <a:ea typeface="+mn-ea"/>
                <a:cs typeface="+mn-cs"/>
              </a:rPr>
              <a:t>Відкинути</a:t>
            </a:r>
            <a:r>
              <a:rPr lang="ru-RU" sz="2700">
                <a:latin typeface="Lucida Sans Unicode" charset="0"/>
                <a:ea typeface="Segoe UI" charset="0"/>
                <a:cs typeface="+mn-cs"/>
              </a:rPr>
              <a:t> штучні причини для наказів, перестати повчати, як потрібно робити звіти.</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13. </a:t>
            </a:r>
            <a:r>
              <a:rPr lang="ru-RU" sz="2700">
                <a:solidFill>
                  <a:schemeClr val="accent2"/>
                </a:solidFill>
                <a:latin typeface="+mn-lt"/>
                <a:ea typeface="+mn-ea"/>
                <a:cs typeface="+mn-cs"/>
              </a:rPr>
              <a:t>Шукати</a:t>
            </a:r>
            <a:r>
              <a:rPr lang="ru-RU" sz="2700">
                <a:latin typeface="Lucida Sans Unicode" charset="0"/>
                <a:ea typeface="Segoe UI" charset="0"/>
                <a:cs typeface="+mn-cs"/>
              </a:rPr>
              <a:t>, одержувати та постійно використовувати</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нову інформацію.</a:t>
            </a:r>
            <a:endParaRPr lang="ko-KR" altLang="en-US" sz="2700">
              <a:latin typeface="Lucida Sans Unicode" charset="0"/>
              <a:ea typeface="Segoe UI" charset="0"/>
              <a:cs typeface="+mn-cs"/>
            </a:endParaRPr>
          </a:p>
          <a:p>
            <a:pPr marL="365760" indent="-255905" rtl="0" algn="l" defTabSz="914400" eaLnBrk="1" latinLnBrk="0" hangingPunct="1">
              <a:spcBef>
                <a:spcPts val="400"/>
              </a:spcBef>
              <a:spcAft>
                <a:spcPts val="0"/>
              </a:spcAft>
              <a:buFontTx/>
              <a:buNone/>
            </a:pPr>
            <a:r>
              <a:rPr lang="ru-RU" sz="2700">
                <a:latin typeface="Lucida Sans Unicode" charset="0"/>
                <a:ea typeface="Segoe UI" charset="0"/>
                <a:cs typeface="+mn-cs"/>
              </a:rPr>
              <a:t>14. </a:t>
            </a:r>
            <a:r>
              <a:rPr lang="ru-RU" sz="2700">
                <a:solidFill>
                  <a:schemeClr val="accent2"/>
                </a:solidFill>
                <a:latin typeface="+mn-lt"/>
                <a:ea typeface="+mn-ea"/>
                <a:cs typeface="+mn-cs"/>
              </a:rPr>
              <a:t>Атакувати</a:t>
            </a:r>
            <a:r>
              <a:rPr lang="ru-RU" sz="2700">
                <a:latin typeface="Lucida Sans Unicode" charset="0"/>
                <a:ea typeface="Segoe UI" charset="0"/>
                <a:cs typeface="+mn-cs"/>
              </a:rPr>
              <a:t> низьку якість медичних послуг. Кожен має пам’ятати, що всі працюють разом на якість системи охорони здоров'я</a:t>
            </a:r>
            <a:endParaRPr lang="ko-KR"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6" name="Заголовок 5"/>
          <p:cNvSpPr txBox="1">
            <a:spLocks noGrp="1"/>
          </p:cNvSpPr>
          <p:nvPr>
            <p:ph type="ctrTitle"/>
          </p:nvPr>
        </p:nvSpPr>
        <p:spPr>
          <a:xfrm rot="0">
            <a:off x="419100" y="428625"/>
            <a:ext cx="7773035" cy="1830705"/>
          </a:xfrm>
          <a:prstGeom prst="rect"/>
        </p:spPr>
        <p:txBody>
          <a:bodyPr wrap="square" lIns="91440" tIns="45720" rIns="91440" bIns="45720" numCol="1" vert="horz" anchor="b">
            <a:normAutofit fontScale="100000" lnSpcReduction="0"/>
          </a:bodyPr>
          <a:lstStyle/>
          <a:p>
            <a:pPr marL="0" indent="0" algn="ctr" latinLnBrk="0">
              <a:buFontTx/>
              <a:buNone/>
            </a:pPr>
            <a:r>
              <a:rPr lang="uk-UA">
                <a:solidFill>
                  <a:srgbClr val="00007E"/>
                </a:solidFill>
              </a:rPr>
              <a:t>Дякую за увагу!</a:t>
            </a:r>
            <a:r>
              <a:rPr lang="uk-UA"/>
              <a:t/>
            </a:r>
            <a:br>
              <a:rPr lang="uk-UA"/>
            </a:br>
            <a:endParaRPr lang="ko-KR" altLang="en-US"/>
          </a:p>
        </p:txBody>
      </p:sp>
      <p:pic>
        <p:nvPicPr>
          <p:cNvPr id="7" name="Рисунок 10"/>
          <p:cNvPicPr>
            <a:picLocks noChangeAspect="1"/>
          </p:cNvPicPr>
          <p:nvPr/>
        </p:nvPicPr>
        <p:blipFill rotWithShape="1">
          <a:blip r:embed="rId1" cstate="print">
            <a:extLst>
              <a:ext uri="{28A0092B-C50C-407E-A947-70E740481C1C}">
                <a14:useLocalDpi xmlns:a14="http://schemas.microsoft.com/office/drawing/2010/main" val="0"/>
              </a:ext>
            </a:extLst>
          </a:blip>
          <a:stretch>
            <a:fillRect/>
          </a:stretch>
        </p:blipFill>
        <p:spPr>
          <a:xfrm rot="0">
            <a:off x="18415" y="2022475"/>
            <a:ext cx="9121140" cy="3236595"/>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Polaris Office Slide</Application>
  <AppVersion>12.000</AppVersion>
  <Characters>0</Characters>
  <CharactersWithSpaces>0</CharactersWithSpaces>
  <DocSecurity>0</DocSecurity>
  <HyperlinksChanged>false</HyperlinksChanged>
  <Lines>0</Lines>
  <LinksUpToDate>false</LinksUpToDate>
  <Pages>30</Pages>
  <Paragraphs>155</Paragraphs>
  <Words>723</Words>
  <TotalTime>0</TotalTime>
  <MMClips>0</MMClips>
  <ScaleCrop>false</ScaleCrop>
  <HeadingPairs>
    <vt:vector size="2" baseType="variant">
      <vt:variant>
        <vt:lpstr>Title</vt:lpstr>
      </vt:variant>
      <vt:variant>
        <vt:i4>1</vt:i4>
      </vt:variant>
    </vt:vector>
  </HeadingPairs>
  <TitlesOfParts>
    <vt:vector size="1" baseType="lpstr">
      <vt:lpstr>Title text</vt:lpstr>
    </vt:vector>
  </TitlesOfParts>
  <SharedDoc>false</SharedDoc>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creator>MY</dc:creator>
  <cp:lastModifiedBy>Hp</cp:lastModifiedBy>
  <dc:title>Управление конкурентоспособностью</dc:title>
  <cp:version>9.114.101.46484</cp:version>
  <dcterms:modified xsi:type="dcterms:W3CDTF">2015-09-01T09:31:18Z</dcterms:modified>
</cp:coreProperties>
</file>