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258" r:id="rId9"/>
    <p:sldId id="276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A00"/>
    <a:srgbClr val="4E0233"/>
    <a:srgbClr val="1D3A00"/>
    <a:srgbClr val="00CC99"/>
    <a:srgbClr val="66FFCC"/>
    <a:srgbClr val="007033"/>
    <a:srgbClr val="FE9202"/>
    <a:srgbClr val="CC0099"/>
    <a:srgbClr val="6C1A00"/>
    <a:srgbClr val="E7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59785" y="2419045"/>
            <a:ext cx="7177135" cy="13743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5" y="3793391"/>
            <a:ext cx="7177135" cy="763525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86585"/>
            <a:ext cx="8246070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02815"/>
            <a:ext cx="8246070" cy="3206806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433880"/>
            <a:ext cx="6413610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197405"/>
            <a:ext cx="6413610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86585"/>
            <a:ext cx="8246070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27917"/>
            <a:ext cx="4040188" cy="2276294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27917"/>
            <a:ext cx="4041775" cy="2276294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luu.biz/process-management-glossary/business-process-definiti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3335275"/>
            <a:ext cx="7940660" cy="152705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</a:rPr>
              <a:t>Business Process Management</a:t>
            </a:r>
            <a:endParaRPr lang="en-US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3910" y="295972"/>
            <a:ext cx="3171129" cy="1221639"/>
          </a:xfrm>
        </p:spPr>
        <p:txBody>
          <a:bodyPr>
            <a:normAutofit/>
          </a:bodyPr>
          <a:lstStyle/>
          <a:p>
            <a:r>
              <a:rPr lang="uk-UA" dirty="0" smtClean="0"/>
              <a:t>Що таке</a:t>
            </a:r>
            <a:br>
              <a:rPr lang="uk-UA" dirty="0" smtClean="0"/>
            </a:br>
            <a:r>
              <a:rPr lang="uk-UA" dirty="0" smtClean="0"/>
              <a:t>бізнес-процес?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655520"/>
            <a:ext cx="8246070" cy="335951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 smtClean="0"/>
              <a:t>Серія</a:t>
            </a:r>
            <a:r>
              <a:rPr lang="ru-RU" dirty="0" smtClean="0"/>
              <a:t> </a:t>
            </a:r>
            <a:r>
              <a:rPr lang="ru-RU" dirty="0" err="1"/>
              <a:t>логічно</a:t>
            </a:r>
            <a:r>
              <a:rPr lang="ru-RU" dirty="0"/>
              <a:t> </a:t>
            </a:r>
            <a:r>
              <a:rPr lang="ru-RU" dirty="0" err="1"/>
              <a:t>пов'язаних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(таких як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продаж),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виконуються</a:t>
            </a:r>
            <a:r>
              <a:rPr lang="ru-RU" dirty="0"/>
              <a:t> разом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набору </a:t>
            </a:r>
            <a:r>
              <a:rPr lang="ru-RU" dirty="0" err="1" smtClean="0"/>
              <a:t>результатів</a:t>
            </a:r>
            <a:r>
              <a:rPr lang="ru-RU" dirty="0" smtClean="0"/>
              <a:t>.</a:t>
            </a:r>
          </a:p>
          <a:p>
            <a:pPr algn="just"/>
            <a:r>
              <a:rPr lang="uk-UA" dirty="0" err="1"/>
              <a:t>С</a:t>
            </a:r>
            <a:r>
              <a:rPr lang="ru-RU" dirty="0" err="1" smtClean="0"/>
              <a:t>укупність</a:t>
            </a:r>
            <a:r>
              <a:rPr lang="ru-RU" dirty="0" smtClean="0"/>
              <a:t> </a:t>
            </a:r>
            <a:r>
              <a:rPr lang="ru-RU" dirty="0" err="1" smtClean="0"/>
              <a:t>пов’язаних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собою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рішень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/>
              <a:t>подій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завершуються</a:t>
            </a:r>
            <a:r>
              <a:rPr lang="ru-RU" dirty="0"/>
              <a:t> </a:t>
            </a:r>
            <a:r>
              <a:rPr lang="ru-RU" dirty="0" err="1"/>
              <a:t>наданням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продукту </a:t>
            </a:r>
            <a:r>
              <a:rPr lang="ru-RU" dirty="0" err="1"/>
              <a:t>клієнту</a:t>
            </a:r>
            <a:r>
              <a:rPr lang="ru-RU" dirty="0"/>
              <a:t> (</a:t>
            </a:r>
            <a:r>
              <a:rPr lang="ru-RU" dirty="0" err="1"/>
              <a:t>бізнес-ціль</a:t>
            </a:r>
            <a:r>
              <a:rPr lang="ru-RU" dirty="0" smtClean="0"/>
              <a:t>)</a:t>
            </a:r>
            <a:r>
              <a:rPr lang="en-US" dirty="0" smtClean="0"/>
              <a:t>[</a:t>
            </a:r>
            <a:r>
              <a:rPr lang="en-US" dirty="0">
                <a:hlinkClick r:id="rId2"/>
              </a:rPr>
              <a:t>Business Process Management Glossary</a:t>
            </a:r>
            <a:r>
              <a:rPr lang="en-US" dirty="0" smtClean="0"/>
              <a:t>]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419045"/>
            <a:ext cx="8246070" cy="13743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Бізнес-процес – це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логічно</a:t>
            </a:r>
            <a:r>
              <a:rPr lang="ru-RU" dirty="0"/>
              <a:t> </a:t>
            </a:r>
            <a:r>
              <a:rPr lang="ru-RU" dirty="0" err="1"/>
              <a:t>пов'язаних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виконуються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</a:t>
            </a:r>
            <a:r>
              <a:rPr lang="ru-RU" dirty="0" err="1" smtClean="0"/>
              <a:t>бізнес</a:t>
            </a:r>
            <a:r>
              <a:rPr lang="ru-RU" dirty="0" smtClean="0"/>
              <a:t>-результату (</a:t>
            </a:r>
            <a:r>
              <a:rPr lang="ru-RU" dirty="0" err="1" smtClean="0"/>
              <a:t>організаційної</a:t>
            </a:r>
            <a:r>
              <a:rPr lang="ru-RU" dirty="0" smtClean="0"/>
              <a:t> мети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Категорії бізнес-процесів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6835" y="1350110"/>
            <a:ext cx="6108200" cy="3511061"/>
          </a:xfrm>
        </p:spPr>
        <p:txBody>
          <a:bodyPr/>
          <a:lstStyle/>
          <a:p>
            <a:r>
              <a:rPr lang="uk-UA" dirty="0" smtClean="0"/>
              <a:t>Операційні</a:t>
            </a:r>
          </a:p>
          <a:p>
            <a:r>
              <a:rPr lang="uk-UA" dirty="0" smtClean="0"/>
              <a:t>Допоміжні</a:t>
            </a:r>
          </a:p>
          <a:p>
            <a:r>
              <a:rPr lang="uk-UA" dirty="0" smtClean="0"/>
              <a:t>Управлінські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Категорії бізнес-процесів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6835" y="1502815"/>
            <a:ext cx="6108200" cy="27486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/>
              <a:t>Операційні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 smtClean="0"/>
              <a:t>основними</a:t>
            </a:r>
            <a:r>
              <a:rPr lang="ru-RU" dirty="0" smtClean="0"/>
              <a:t>) </a:t>
            </a:r>
            <a:r>
              <a:rPr lang="ru-RU" dirty="0" err="1"/>
              <a:t>бізнес-процеси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пряму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для </a:t>
            </a:r>
            <a:r>
              <a:rPr lang="ru-RU" dirty="0" err="1"/>
              <a:t>клієнта</a:t>
            </a:r>
            <a:r>
              <a:rPr lang="ru-RU" dirty="0"/>
              <a:t>; вони </a:t>
            </a:r>
            <a:r>
              <a:rPr lang="ru-RU" dirty="0" err="1"/>
              <a:t>виробляють</a:t>
            </a:r>
            <a:r>
              <a:rPr lang="ru-RU" dirty="0"/>
              <a:t> продукт </a:t>
            </a:r>
            <a:r>
              <a:rPr lang="ru-RU" dirty="0" err="1"/>
              <a:t>організації</a:t>
            </a:r>
            <a:r>
              <a:rPr lang="ru-RU" dirty="0"/>
              <a:t> і часто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прямий</a:t>
            </a:r>
            <a:r>
              <a:rPr lang="ru-RU" dirty="0"/>
              <a:t> контакт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замовником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40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Категорії бізнес-процесів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6835" y="1350110"/>
            <a:ext cx="6108200" cy="35110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/>
              <a:t>Допоміжні</a:t>
            </a:r>
            <a:r>
              <a:rPr lang="ru-RU" dirty="0"/>
              <a:t> </a:t>
            </a:r>
            <a:r>
              <a:rPr lang="ru-RU" dirty="0" err="1"/>
              <a:t>бізнес-процеси</a:t>
            </a:r>
            <a:r>
              <a:rPr lang="ru-RU" dirty="0"/>
              <a:t> (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 smtClean="0"/>
              <a:t>вторинними</a:t>
            </a:r>
            <a:r>
              <a:rPr lang="ru-RU" dirty="0" smtClean="0"/>
              <a:t>) </a:t>
            </a:r>
            <a:r>
              <a:rPr lang="ru-RU" dirty="0" err="1"/>
              <a:t>підтримують</a:t>
            </a:r>
            <a:r>
              <a:rPr lang="ru-RU" dirty="0"/>
              <a:t> </a:t>
            </a:r>
            <a:r>
              <a:rPr lang="ru-RU" dirty="0" err="1"/>
              <a:t>операційні</a:t>
            </a:r>
            <a:r>
              <a:rPr lang="ru-RU" dirty="0"/>
              <a:t> </a:t>
            </a:r>
            <a:r>
              <a:rPr lang="ru-RU" dirty="0" err="1"/>
              <a:t>бізнес-процеси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«бек-</a:t>
            </a:r>
            <a:r>
              <a:rPr lang="ru-RU" dirty="0" err="1"/>
              <a:t>офісу</a:t>
            </a:r>
            <a:r>
              <a:rPr lang="ru-RU" dirty="0"/>
              <a:t>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не </a:t>
            </a:r>
            <a:r>
              <a:rPr lang="ru-RU" dirty="0" err="1"/>
              <a:t>мають</a:t>
            </a:r>
            <a:r>
              <a:rPr lang="ru-RU" dirty="0"/>
              <a:t> прямого контакту з </a:t>
            </a:r>
            <a:r>
              <a:rPr lang="ru-RU" dirty="0" err="1"/>
              <a:t>клієнтами</a:t>
            </a:r>
            <a:r>
              <a:rPr lang="ru-RU" dirty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процеси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людськими</a:t>
            </a:r>
            <a:r>
              <a:rPr lang="ru-RU" dirty="0"/>
              <a:t> ресурсами, </a:t>
            </a:r>
            <a:r>
              <a:rPr lang="ru-RU" dirty="0" err="1"/>
              <a:t>приміщеннями</a:t>
            </a:r>
            <a:r>
              <a:rPr lang="ru-RU" dirty="0"/>
              <a:t> та </a:t>
            </a:r>
            <a:r>
              <a:rPr lang="ru-RU" dirty="0" err="1"/>
              <a:t>фінансовим</a:t>
            </a:r>
            <a:r>
              <a:rPr lang="ru-RU" dirty="0"/>
              <a:t> менеджментом.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0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Категорії бізнес-процесів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6835" y="1350110"/>
            <a:ext cx="6108200" cy="35110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/>
              <a:t>Бізнес-процеси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і </a:t>
            </a:r>
            <a:r>
              <a:rPr lang="ru-RU" dirty="0" err="1"/>
              <a:t>контролюють</a:t>
            </a:r>
            <a:r>
              <a:rPr lang="ru-RU" dirty="0"/>
              <a:t> </a:t>
            </a:r>
            <a:r>
              <a:rPr lang="ru-RU" dirty="0" err="1"/>
              <a:t>операційні</a:t>
            </a:r>
            <a:r>
              <a:rPr lang="ru-RU" dirty="0"/>
              <a:t> </a:t>
            </a:r>
            <a:r>
              <a:rPr lang="ru-RU" dirty="0" err="1"/>
              <a:t>бізнес-процеси</a:t>
            </a:r>
            <a:r>
              <a:rPr lang="ru-RU" dirty="0"/>
              <a:t> та </a:t>
            </a:r>
            <a:r>
              <a:rPr lang="ru-RU" dirty="0" err="1"/>
              <a:t>допоміжні</a:t>
            </a:r>
            <a:r>
              <a:rPr lang="ru-RU" dirty="0"/>
              <a:t> </a:t>
            </a:r>
            <a:r>
              <a:rPr lang="ru-RU" dirty="0" err="1"/>
              <a:t>бізнес-процеси</a:t>
            </a:r>
            <a:r>
              <a:rPr lang="ru-RU" dirty="0"/>
              <a:t>. </a:t>
            </a:r>
            <a:r>
              <a:rPr lang="ru-RU" dirty="0" err="1"/>
              <a:t>Зазвичай</a:t>
            </a:r>
            <a:r>
              <a:rPr lang="ru-RU" dirty="0"/>
              <a:t> вони не </a:t>
            </a:r>
            <a:r>
              <a:rPr lang="ru-RU" dirty="0" err="1"/>
              <a:t>мають</a:t>
            </a:r>
            <a:r>
              <a:rPr lang="ru-RU" dirty="0"/>
              <a:t> прямого контакту з </a:t>
            </a:r>
            <a:r>
              <a:rPr lang="ru-RU" dirty="0" err="1"/>
              <a:t>клієнтами</a:t>
            </a:r>
            <a:r>
              <a:rPr lang="ru-RU" dirty="0"/>
              <a:t>. Прикладами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процеси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управлінням</a:t>
            </a:r>
            <a:r>
              <a:rPr lang="ru-RU" dirty="0"/>
              <a:t>, </a:t>
            </a:r>
            <a:r>
              <a:rPr lang="ru-RU" dirty="0" err="1"/>
              <a:t>забезпеченням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та </a:t>
            </a:r>
            <a:r>
              <a:rPr lang="ru-RU" dirty="0" err="1"/>
              <a:t>стратегічним</a:t>
            </a:r>
            <a:r>
              <a:rPr lang="ru-RU" dirty="0"/>
              <a:t> </a:t>
            </a:r>
            <a:r>
              <a:rPr lang="ru-RU" dirty="0" err="1"/>
              <a:t>плануванням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3434" y="1655520"/>
            <a:ext cx="1985164" cy="763525"/>
          </a:xfrm>
        </p:spPr>
        <p:txBody>
          <a:bodyPr>
            <a:normAutofit/>
          </a:bodyPr>
          <a:lstStyle/>
          <a:p>
            <a:r>
              <a:rPr lang="en-US" dirty="0" smtClean="0"/>
              <a:t>Use Case</a:t>
            </a:r>
            <a:endParaRPr lang="en-US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6092067" y="1655520"/>
            <a:ext cx="1877619" cy="763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Чек-</a:t>
            </a:r>
            <a:r>
              <a:rPr lang="uk-UA" dirty="0" err="1" smtClean="0"/>
              <a:t>ліст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46345" y="2918691"/>
            <a:ext cx="534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vs</a:t>
            </a:r>
            <a:endParaRPr lang="ru-RU" sz="2800" b="1" dirty="0"/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48966" y="3946095"/>
            <a:ext cx="3054100" cy="763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mtClean="0"/>
              <a:t>Бізнес-процес</a:t>
            </a:r>
            <a:endParaRPr lang="en-US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5290366" y="3941558"/>
            <a:ext cx="3481022" cy="763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Робочий процес</a:t>
            </a: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29482" y="4061711"/>
            <a:ext cx="534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vs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263098" y="1775672"/>
            <a:ext cx="534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vs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08782" y="2918691"/>
            <a:ext cx="534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vs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129482" y="2857136"/>
            <a:ext cx="668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vs</a:t>
            </a:r>
            <a:endParaRPr lang="ru-RU" sz="36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663950" y="2266340"/>
            <a:ext cx="1282395" cy="763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044950" y="3441911"/>
            <a:ext cx="1046508" cy="652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674679" y="3441911"/>
            <a:ext cx="897703" cy="619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2777718" y="2266340"/>
            <a:ext cx="1366644" cy="842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6" y="891995"/>
            <a:ext cx="3054100" cy="763525"/>
          </a:xfrm>
        </p:spPr>
        <p:txBody>
          <a:bodyPr>
            <a:normAutofit/>
          </a:bodyPr>
          <a:lstStyle/>
          <a:p>
            <a:r>
              <a:rPr lang="uk-UA" dirty="0" smtClean="0"/>
              <a:t>Бізнес-процес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705" y="1808225"/>
            <a:ext cx="4244547" cy="22762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/>
              <a:t>Робочий</a:t>
            </a:r>
            <a:r>
              <a:rPr lang="ru-RU" dirty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en-US" dirty="0" smtClean="0"/>
              <a:t>(workflow)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кроки/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успішного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(</a:t>
            </a:r>
            <a:r>
              <a:rPr lang="ru-RU" dirty="0" err="1"/>
              <a:t>покрокові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на </a:t>
            </a:r>
            <a:r>
              <a:rPr lang="ru-RU" dirty="0" err="1"/>
              <a:t>мікрорівні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).</a:t>
            </a:r>
            <a:endParaRPr lang="en-US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5335525" y="891994"/>
            <a:ext cx="3481022" cy="763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Робочий процес</a:t>
            </a:r>
            <a:endParaRPr lang="en-US" dirty="0"/>
          </a:p>
        </p:txBody>
      </p:sp>
      <p:sp>
        <p:nvSpPr>
          <p:cNvPr id="11" name="Content Placeholder 7"/>
          <p:cNvSpPr>
            <a:spLocks noGrp="1"/>
          </p:cNvSpPr>
          <p:nvPr>
            <p:ph sz="quarter" idx="4"/>
          </p:nvPr>
        </p:nvSpPr>
        <p:spPr>
          <a:xfrm>
            <a:off x="143555" y="1808225"/>
            <a:ext cx="3817625" cy="22762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/>
              <a:t>Бізнес-процес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та </a:t>
            </a:r>
            <a:r>
              <a:rPr lang="ru-RU" dirty="0" err="1"/>
              <a:t>ресурси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успішного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організаційної</a:t>
            </a:r>
            <a:r>
              <a:rPr lang="ru-RU" dirty="0"/>
              <a:t> мети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більше</a:t>
            </a:r>
            <a:r>
              <a:rPr lang="ru-RU" dirty="0"/>
              <a:t> на </a:t>
            </a:r>
            <a:r>
              <a:rPr lang="ru-RU" dirty="0" err="1"/>
              <a:t>макрорівні</a:t>
            </a:r>
            <a:r>
              <a:rPr lang="ru-RU" dirty="0" smtClean="0"/>
              <a:t>).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2613" y="4251505"/>
            <a:ext cx="8398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Робочий</a:t>
            </a:r>
            <a:r>
              <a:rPr lang="ru-RU" sz="2800" b="1" dirty="0" smtClean="0"/>
              <a:t> </a:t>
            </a:r>
            <a:r>
              <a:rPr lang="ru-RU" sz="2800" b="1" dirty="0" err="1"/>
              <a:t>процес</a:t>
            </a:r>
            <a:r>
              <a:rPr lang="ru-RU" sz="2800" b="1" dirty="0"/>
              <a:t> </a:t>
            </a:r>
            <a:r>
              <a:rPr lang="ru-RU" sz="2800" b="1" dirty="0" err="1"/>
              <a:t>може</a:t>
            </a:r>
            <a:r>
              <a:rPr lang="ru-RU" sz="2800" b="1" dirty="0"/>
              <a:t> бути </a:t>
            </a:r>
            <a:r>
              <a:rPr lang="ru-RU" sz="2800" b="1" dirty="0" err="1"/>
              <a:t>частиною</a:t>
            </a:r>
            <a:r>
              <a:rPr lang="ru-RU" sz="2800" b="1" dirty="0"/>
              <a:t> </a:t>
            </a:r>
            <a:r>
              <a:rPr lang="ru-RU" sz="2800" b="1" dirty="0" err="1"/>
              <a:t>бізнес-процесу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418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655520"/>
            <a:ext cx="8246070" cy="320680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Документ, що описує бізнес-процес, зазвичай містить як мінімум:</a:t>
            </a:r>
          </a:p>
          <a:p>
            <a:pPr algn="just"/>
            <a:r>
              <a:rPr lang="uk-UA" dirty="0" smtClean="0"/>
              <a:t>Мету процесу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переконатися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достатню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і </a:t>
            </a:r>
            <a:r>
              <a:rPr lang="ru-RU" dirty="0" err="1"/>
              <a:t>розподіл</a:t>
            </a:r>
            <a:r>
              <a:rPr lang="ru-RU" dirty="0"/>
              <a:t> персоналу з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повноваженнями</a:t>
            </a:r>
            <a:r>
              <a:rPr lang="ru-RU" dirty="0"/>
              <a:t> для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 smtClean="0"/>
              <a:t>).</a:t>
            </a:r>
          </a:p>
          <a:p>
            <a:pPr algn="just"/>
            <a:r>
              <a:rPr lang="ru-RU" dirty="0" err="1"/>
              <a:t>Вхідні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ініціюється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офіційного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кадрів</a:t>
            </a:r>
            <a:r>
              <a:rPr lang="ru-RU" dirty="0"/>
              <a:t> про потребу в </a:t>
            </a:r>
            <a:r>
              <a:rPr lang="ru-RU" dirty="0" err="1"/>
              <a:t>акредитованому</a:t>
            </a:r>
            <a:r>
              <a:rPr lang="ru-RU" dirty="0"/>
              <a:t> </a:t>
            </a:r>
            <a:r>
              <a:rPr lang="ru-RU" dirty="0" err="1"/>
              <a:t>персоналі</a:t>
            </a:r>
            <a:r>
              <a:rPr lang="ru-RU" dirty="0"/>
              <a:t> для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655521"/>
            <a:ext cx="8246070" cy="244328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spcBef>
                <a:spcPts val="0"/>
              </a:spcBef>
            </a:pPr>
            <a:r>
              <a:rPr lang="ru-RU" sz="2400" dirty="0" err="1"/>
              <a:t>Хід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r>
              <a:rPr lang="ru-RU" sz="2400" dirty="0"/>
              <a:t> (</a:t>
            </a:r>
            <a:r>
              <a:rPr lang="ru-RU" sz="2400" dirty="0" err="1"/>
              <a:t>наприклад</a:t>
            </a:r>
            <a:r>
              <a:rPr lang="ru-RU" sz="2400" dirty="0"/>
              <a:t>, перший </a:t>
            </a:r>
            <a:r>
              <a:rPr lang="ru-RU" sz="2400" dirty="0" err="1" smtClean="0"/>
              <a:t>крок</a:t>
            </a:r>
            <a:r>
              <a:rPr lang="ru-RU" sz="2400" dirty="0"/>
              <a:t>:</a:t>
            </a:r>
            <a:r>
              <a:rPr lang="ru-RU" sz="2400" dirty="0" smtClean="0"/>
              <a:t> </a:t>
            </a:r>
            <a:r>
              <a:rPr lang="ru-RU" sz="2400" dirty="0" err="1"/>
              <a:t>н</a:t>
            </a:r>
            <a:r>
              <a:rPr lang="ru-RU" sz="2400" dirty="0" err="1" smtClean="0"/>
              <a:t>адішліть</a:t>
            </a:r>
            <a:r>
              <a:rPr lang="ru-RU" sz="2400" dirty="0" smtClean="0"/>
              <a:t> </a:t>
            </a:r>
            <a:r>
              <a:rPr lang="ru-RU" sz="2400" dirty="0"/>
              <a:t>форму найму персоналу </a:t>
            </a:r>
            <a:r>
              <a:rPr lang="ru-RU" sz="2400" dirty="0" err="1"/>
              <a:t>відповідній</a:t>
            </a:r>
            <a:r>
              <a:rPr lang="ru-RU" sz="2400" dirty="0"/>
              <a:t> </a:t>
            </a:r>
            <a:r>
              <a:rPr lang="ru-RU" sz="2400" dirty="0" err="1"/>
              <a:t>особі</a:t>
            </a:r>
            <a:r>
              <a:rPr lang="ru-RU" sz="2400" dirty="0"/>
              <a:t> для </a:t>
            </a:r>
            <a:r>
              <a:rPr lang="ru-RU" sz="2400" dirty="0" err="1"/>
              <a:t>заповнення</a:t>
            </a:r>
            <a:r>
              <a:rPr lang="ru-RU" sz="2400" dirty="0"/>
              <a:t>, </a:t>
            </a:r>
            <a:r>
              <a:rPr lang="ru-RU" sz="2400" dirty="0" err="1"/>
              <a:t>щоб</a:t>
            </a:r>
            <a:r>
              <a:rPr lang="ru-RU" sz="2400" dirty="0"/>
              <a:t> </a:t>
            </a:r>
            <a:r>
              <a:rPr lang="ru-RU" sz="2400" dirty="0" err="1"/>
              <a:t>зібрати</a:t>
            </a:r>
            <a:r>
              <a:rPr lang="ru-RU" sz="2400" dirty="0"/>
              <a:t> </a:t>
            </a:r>
            <a:r>
              <a:rPr lang="ru-RU" sz="2400" dirty="0" err="1"/>
              <a:t>деталі</a:t>
            </a:r>
            <a:r>
              <a:rPr lang="ru-RU" sz="2400" dirty="0"/>
              <a:t> </a:t>
            </a:r>
            <a:r>
              <a:rPr lang="ru-RU" sz="2400" dirty="0" err="1"/>
              <a:t>конкретних</a:t>
            </a:r>
            <a:r>
              <a:rPr lang="ru-RU" sz="2400" dirty="0"/>
              <a:t> </a:t>
            </a:r>
            <a:r>
              <a:rPr lang="ru-RU" sz="2400" dirty="0" err="1"/>
              <a:t>вимог</a:t>
            </a:r>
            <a:r>
              <a:rPr lang="ru-RU" sz="2400" dirty="0"/>
              <a:t> до персоналу </a:t>
            </a:r>
            <a:r>
              <a:rPr lang="ru-RU" sz="2400" dirty="0" smtClean="0"/>
              <a:t>… </a:t>
            </a:r>
            <a:r>
              <a:rPr lang="ru-RU" sz="2400" dirty="0" err="1"/>
              <a:t>Останній</a:t>
            </a:r>
            <a:r>
              <a:rPr lang="ru-RU" sz="2400" dirty="0"/>
              <a:t> </a:t>
            </a:r>
            <a:r>
              <a:rPr lang="ru-RU" sz="2400" dirty="0" err="1" smtClean="0"/>
              <a:t>крок</a:t>
            </a:r>
            <a:r>
              <a:rPr lang="ru-RU" sz="2400" dirty="0" smtClean="0"/>
              <a:t>: </a:t>
            </a:r>
            <a:r>
              <a:rPr lang="ru-RU" sz="2400" dirty="0" err="1" smtClean="0"/>
              <a:t>надішліть</a:t>
            </a:r>
            <a:r>
              <a:rPr lang="ru-RU" sz="2400" dirty="0" smtClean="0"/>
              <a:t> </a:t>
            </a:r>
            <a:r>
              <a:rPr lang="ru-RU" sz="2400" dirty="0" err="1"/>
              <a:t>обраному</a:t>
            </a:r>
            <a:r>
              <a:rPr lang="ru-RU" sz="2400" dirty="0"/>
              <a:t> кандидату </a:t>
            </a:r>
            <a:r>
              <a:rPr lang="ru-RU" sz="2400" dirty="0" err="1"/>
              <a:t>пропозицію</a:t>
            </a:r>
            <a:r>
              <a:rPr lang="ru-RU" sz="2400" dirty="0"/>
              <a:t> про </a:t>
            </a:r>
            <a:r>
              <a:rPr lang="ru-RU" sz="2400" dirty="0" smtClean="0"/>
              <a:t>роботу).</a:t>
            </a:r>
          </a:p>
          <a:p>
            <a:pPr algn="just">
              <a:lnSpc>
                <a:spcPct val="80000"/>
              </a:lnSpc>
              <a:spcBef>
                <a:spcPts val="0"/>
              </a:spcBef>
            </a:pPr>
            <a:r>
              <a:rPr lang="ru-RU" sz="2400" dirty="0" smtClean="0"/>
              <a:t>Результат </a:t>
            </a:r>
            <a:r>
              <a:rPr lang="ru-RU" sz="2400" dirty="0" err="1"/>
              <a:t>процесу</a:t>
            </a:r>
            <a:r>
              <a:rPr lang="ru-RU" sz="2400" dirty="0"/>
              <a:t> (</a:t>
            </a:r>
            <a:r>
              <a:rPr lang="ru-RU" sz="2400" dirty="0" err="1"/>
              <a:t>наприклад</a:t>
            </a:r>
            <a:r>
              <a:rPr lang="ru-RU" sz="2400" dirty="0"/>
              <a:t>, особа, яка </a:t>
            </a:r>
            <a:r>
              <a:rPr lang="ru-RU" sz="2400" dirty="0" err="1"/>
              <a:t>відповідає</a:t>
            </a:r>
            <a:r>
              <a:rPr lang="ru-RU" sz="2400" dirty="0"/>
              <a:t> </a:t>
            </a:r>
            <a:r>
              <a:rPr lang="ru-RU" sz="2400" dirty="0" err="1"/>
              <a:t>конкретним</a:t>
            </a:r>
            <a:r>
              <a:rPr lang="ru-RU" sz="2400" dirty="0"/>
              <a:t> </a:t>
            </a:r>
            <a:r>
              <a:rPr lang="ru-RU" sz="2400" dirty="0" err="1" smtClean="0"/>
              <a:t>вимогам</a:t>
            </a:r>
            <a:r>
              <a:rPr lang="ru-RU" sz="2400" dirty="0" smtClean="0"/>
              <a:t>, </a:t>
            </a:r>
            <a:r>
              <a:rPr lang="ru-RU" sz="2400" dirty="0" err="1"/>
              <a:t>приймає</a:t>
            </a:r>
            <a:r>
              <a:rPr lang="ru-RU" sz="2400" dirty="0"/>
              <a:t> </a:t>
            </a:r>
            <a:r>
              <a:rPr lang="ru-RU" sz="2400" dirty="0" err="1"/>
              <a:t>пропозицію</a:t>
            </a:r>
            <a:r>
              <a:rPr lang="ru-RU" sz="2400" dirty="0"/>
              <a:t> про роботу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відділу</a:t>
            </a:r>
            <a:r>
              <a:rPr lang="ru-RU" sz="2400" dirty="0"/>
              <a:t> </a:t>
            </a:r>
            <a:r>
              <a:rPr lang="ru-RU" sz="2400" dirty="0" err="1"/>
              <a:t>кадрів</a:t>
            </a:r>
            <a:r>
              <a:rPr lang="ru-RU" sz="2400" dirty="0" smtClean="0"/>
              <a:t>).</a:t>
            </a:r>
            <a:endParaRPr lang="en-US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1548" y="4251505"/>
            <a:ext cx="6260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«</a:t>
            </a:r>
            <a:r>
              <a:rPr lang="ru-RU" sz="2800" b="1" dirty="0" err="1" smtClean="0"/>
              <a:t>Хід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процесу</a:t>
            </a:r>
            <a:r>
              <a:rPr lang="ru-RU" sz="2800" b="1" dirty="0" smtClean="0"/>
              <a:t>» – </a:t>
            </a:r>
            <a:r>
              <a:rPr lang="ru-RU" sz="2800" b="1" dirty="0" err="1" smtClean="0"/>
              <a:t>це</a:t>
            </a:r>
            <a:r>
              <a:rPr lang="ru-RU" sz="2800" b="1" dirty="0" smtClean="0"/>
              <a:t> і є </a:t>
            </a:r>
            <a:r>
              <a:rPr lang="ru-RU" sz="2800" b="1" dirty="0" err="1" smtClean="0"/>
              <a:t>робочий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процес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5667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59" y="1044700"/>
            <a:ext cx="3817626" cy="763525"/>
          </a:xfrm>
        </p:spPr>
        <p:txBody>
          <a:bodyPr>
            <a:normAutofit/>
          </a:bodyPr>
          <a:lstStyle/>
          <a:p>
            <a:r>
              <a:rPr lang="uk-UA" dirty="0" smtClean="0"/>
              <a:t>Чек-</a:t>
            </a:r>
            <a:r>
              <a:rPr lang="uk-UA" dirty="0" err="1" smtClean="0"/>
              <a:t>ліст</a:t>
            </a:r>
            <a:r>
              <a:rPr lang="uk-UA" dirty="0" smtClean="0"/>
              <a:t> (</a:t>
            </a:r>
            <a:r>
              <a:rPr lang="en-US" dirty="0" smtClean="0"/>
              <a:t>checklist)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113635"/>
            <a:ext cx="8246070" cy="1832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Чек-</a:t>
            </a:r>
            <a:r>
              <a:rPr lang="ru-RU" dirty="0" err="1" smtClean="0"/>
              <a:t>ліст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підсумок</a:t>
            </a:r>
            <a:r>
              <a:rPr lang="ru-RU" dirty="0"/>
              <a:t> </a:t>
            </a:r>
            <a:r>
              <a:rPr lang="ru-RU" dirty="0" err="1"/>
              <a:t>виконаних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, а не </a:t>
            </a:r>
            <a:r>
              <a:rPr lang="ru-RU" dirty="0" err="1"/>
              <a:t>робочий</a:t>
            </a:r>
            <a:r>
              <a:rPr lang="ru-RU" dirty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uk-UA" dirty="0"/>
              <a:t>(</a:t>
            </a:r>
            <a:r>
              <a:rPr lang="en-US" dirty="0" err="1" smtClean="0"/>
              <a:t>worlflow</a:t>
            </a:r>
            <a:r>
              <a:rPr lang="en-US" dirty="0" smtClean="0"/>
              <a:t>)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для </a:t>
            </a:r>
            <a:r>
              <a:rPr lang="ru-RU" dirty="0" err="1" smtClean="0"/>
              <a:t>більшої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 чек-</a:t>
            </a:r>
            <a:r>
              <a:rPr lang="ru-RU" dirty="0" err="1" smtClean="0"/>
              <a:t>ліст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впорядкований</a:t>
            </a:r>
            <a:r>
              <a:rPr lang="ru-RU" dirty="0" smtClean="0"/>
              <a:t> як </a:t>
            </a:r>
            <a:r>
              <a:rPr lang="ru-RU" dirty="0" err="1" smtClean="0"/>
              <a:t>робочий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, </a:t>
            </a:r>
            <a:r>
              <a:rPr lang="ru-RU" dirty="0"/>
              <a:t>але </a:t>
            </a:r>
            <a:r>
              <a:rPr lang="ru-RU" dirty="0" err="1"/>
              <a:t>це</a:t>
            </a:r>
            <a:r>
              <a:rPr lang="ru-RU" dirty="0"/>
              <a:t> не </a:t>
            </a:r>
            <a:r>
              <a:rPr lang="ru-RU" dirty="0" err="1" smtClean="0"/>
              <a:t>обов’язково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49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59" y="1044700"/>
            <a:ext cx="3817626" cy="763525"/>
          </a:xfrm>
        </p:spPr>
        <p:txBody>
          <a:bodyPr>
            <a:normAutofit/>
          </a:bodyPr>
          <a:lstStyle/>
          <a:p>
            <a:r>
              <a:rPr lang="uk-UA" dirty="0" smtClean="0"/>
              <a:t>Чек-</a:t>
            </a:r>
            <a:r>
              <a:rPr lang="uk-UA" dirty="0" err="1" smtClean="0"/>
              <a:t>ліст</a:t>
            </a:r>
            <a:r>
              <a:rPr lang="uk-UA" dirty="0" smtClean="0"/>
              <a:t> (</a:t>
            </a:r>
            <a:r>
              <a:rPr lang="en-US" dirty="0" smtClean="0"/>
              <a:t>checklist)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960930"/>
            <a:ext cx="8246070" cy="290139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Хороший приклад — список покупок. У </a:t>
            </a:r>
            <a:r>
              <a:rPr lang="ru-RU" dirty="0" err="1"/>
              <a:t>вашому</a:t>
            </a:r>
            <a:r>
              <a:rPr lang="ru-RU" dirty="0"/>
              <a:t> списку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(у такому порядку):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яблука</a:t>
            </a:r>
            <a:r>
              <a:rPr lang="ru-RU" dirty="0"/>
              <a:t>, </a:t>
            </a:r>
            <a:r>
              <a:rPr lang="ru-RU" dirty="0" err="1"/>
              <a:t>кава</a:t>
            </a:r>
            <a:r>
              <a:rPr lang="ru-RU" dirty="0"/>
              <a:t>, молоко та </a:t>
            </a:r>
            <a:r>
              <a:rPr lang="ru-RU" dirty="0" err="1"/>
              <a:t>листя</a:t>
            </a:r>
            <a:r>
              <a:rPr lang="ru-RU" dirty="0"/>
              <a:t> салату. Коли </a:t>
            </a:r>
            <a:r>
              <a:rPr lang="ru-RU" dirty="0" err="1"/>
              <a:t>ви</a:t>
            </a:r>
            <a:r>
              <a:rPr lang="ru-RU" dirty="0"/>
              <a:t> кладете </a:t>
            </a:r>
            <a:r>
              <a:rPr lang="ru-RU" dirty="0" err="1"/>
              <a:t>кожен</a:t>
            </a:r>
            <a:r>
              <a:rPr lang="ru-RU" dirty="0"/>
              <a:t> товар у </a:t>
            </a:r>
            <a:r>
              <a:rPr lang="ru-RU" dirty="0" err="1"/>
              <a:t>кошик</a:t>
            </a:r>
            <a:r>
              <a:rPr lang="ru-RU" dirty="0"/>
              <a:t>,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виділяєте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списку. Але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не берете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smtClean="0"/>
              <a:t>порядку </a:t>
            </a:r>
            <a:r>
              <a:rPr lang="ru-RU" dirty="0" err="1" smtClean="0"/>
              <a:t>запису</a:t>
            </a:r>
            <a:r>
              <a:rPr lang="ru-RU" dirty="0" smtClean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 і молоко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поруч</a:t>
            </a:r>
            <a:r>
              <a:rPr lang="ru-RU" dirty="0"/>
              <a:t> один з одним, як </a:t>
            </a:r>
            <a:r>
              <a:rPr lang="ru-RU" dirty="0" err="1"/>
              <a:t>яблука</a:t>
            </a:r>
            <a:r>
              <a:rPr lang="ru-RU" dirty="0"/>
              <a:t> і салат.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того, як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smtClean="0"/>
              <a:t>берете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ви</a:t>
            </a:r>
            <a:r>
              <a:rPr lang="ru-RU" dirty="0"/>
              <a:t>, </a:t>
            </a:r>
            <a:r>
              <a:rPr lang="ru-RU" dirty="0" err="1"/>
              <a:t>ймовірно</a:t>
            </a:r>
            <a:r>
              <a:rPr lang="ru-RU" dirty="0"/>
              <a:t>, </a:t>
            </a:r>
            <a:r>
              <a:rPr lang="ru-RU" dirty="0" err="1"/>
              <a:t>візьмете</a:t>
            </a:r>
            <a:r>
              <a:rPr lang="ru-RU" dirty="0"/>
              <a:t> молоко,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далі</a:t>
            </a:r>
            <a:r>
              <a:rPr lang="ru-RU" dirty="0" smtClean="0"/>
              <a:t> </a:t>
            </a:r>
            <a:r>
              <a:rPr lang="ru-RU" dirty="0" err="1" smtClean="0"/>
              <a:t>вказані</a:t>
            </a:r>
            <a:r>
              <a:rPr lang="ru-RU" dirty="0" smtClean="0"/>
              <a:t> </a:t>
            </a:r>
            <a:r>
              <a:rPr lang="ru-RU" dirty="0" err="1" smtClean="0"/>
              <a:t>яблука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3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59" y="1044700"/>
            <a:ext cx="3817626" cy="763525"/>
          </a:xfrm>
        </p:spPr>
        <p:txBody>
          <a:bodyPr>
            <a:normAutofit/>
          </a:bodyPr>
          <a:lstStyle/>
          <a:p>
            <a:r>
              <a:rPr lang="uk-UA" dirty="0" smtClean="0"/>
              <a:t>Чек-</a:t>
            </a:r>
            <a:r>
              <a:rPr lang="uk-UA" dirty="0" err="1" smtClean="0"/>
              <a:t>ліст</a:t>
            </a:r>
            <a:r>
              <a:rPr lang="uk-UA" dirty="0" smtClean="0"/>
              <a:t> (</a:t>
            </a:r>
            <a:r>
              <a:rPr lang="en-US" dirty="0" smtClean="0"/>
              <a:t>checklist)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960930"/>
            <a:ext cx="8246070" cy="290139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smtClean="0"/>
              <a:t>чек-</a:t>
            </a:r>
            <a:r>
              <a:rPr lang="ru-RU" dirty="0" err="1" smtClean="0"/>
              <a:t>лісту</a:t>
            </a:r>
            <a:r>
              <a:rPr lang="ru-RU" dirty="0" smtClean="0"/>
              <a:t> як </a:t>
            </a:r>
            <a:r>
              <a:rPr lang="ru-RU" dirty="0" err="1"/>
              <a:t>робочого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не </a:t>
            </a:r>
            <a:r>
              <a:rPr lang="ru-RU" dirty="0" err="1"/>
              <a:t>зашкодити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покупки </a:t>
            </a:r>
            <a:r>
              <a:rPr lang="ru-RU" dirty="0" err="1"/>
              <a:t>продуктів</a:t>
            </a:r>
            <a:r>
              <a:rPr lang="ru-RU" dirty="0"/>
              <a:t> (</a:t>
            </a:r>
            <a:r>
              <a:rPr lang="ru-RU" dirty="0" err="1"/>
              <a:t>ви</a:t>
            </a:r>
            <a:r>
              <a:rPr lang="ru-RU" dirty="0"/>
              <a:t> просто </a:t>
            </a:r>
            <a:r>
              <a:rPr lang="ru-RU" dirty="0" err="1"/>
              <a:t>витрачаєте</a:t>
            </a:r>
            <a:r>
              <a:rPr lang="ru-RU" dirty="0"/>
              <a:t> </a:t>
            </a:r>
            <a:r>
              <a:rPr lang="ru-RU" dirty="0" err="1"/>
              <a:t>додатковий</a:t>
            </a:r>
            <a:r>
              <a:rPr lang="ru-RU" dirty="0"/>
              <a:t> час на те, </a:t>
            </a:r>
            <a:r>
              <a:rPr lang="ru-RU" dirty="0" err="1"/>
              <a:t>щоб</a:t>
            </a:r>
            <a:r>
              <a:rPr lang="ru-RU" dirty="0"/>
              <a:t> пройти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яєць</a:t>
            </a:r>
            <a:r>
              <a:rPr lang="ru-RU" dirty="0"/>
              <a:t> до </a:t>
            </a:r>
            <a:r>
              <a:rPr lang="ru-RU" dirty="0" err="1" smtClean="0"/>
              <a:t>яблук</a:t>
            </a:r>
            <a:r>
              <a:rPr lang="ru-RU" dirty="0" smtClean="0"/>
              <a:t>, </a:t>
            </a:r>
            <a:r>
              <a:rPr lang="ru-RU" dirty="0"/>
              <a:t>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повернутися</a:t>
            </a:r>
            <a:r>
              <a:rPr lang="ru-RU" dirty="0"/>
              <a:t> до </a:t>
            </a:r>
            <a:r>
              <a:rPr lang="ru-RU" dirty="0" err="1"/>
              <a:t>яєць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молоко,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повернутися</a:t>
            </a:r>
            <a:r>
              <a:rPr lang="ru-RU" dirty="0"/>
              <a:t> до </a:t>
            </a:r>
            <a:r>
              <a:rPr lang="ru-RU" dirty="0" err="1"/>
              <a:t>яблук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салат</a:t>
            </a:r>
            <a:r>
              <a:rPr lang="ru-RU" dirty="0" smtClean="0"/>
              <a:t>), </a:t>
            </a:r>
            <a:r>
              <a:rPr lang="ru-RU" dirty="0"/>
              <a:t>але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шкідливим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час </a:t>
            </a:r>
            <a:r>
              <a:rPr lang="ru-RU" dirty="0" err="1"/>
              <a:t>важливий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1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Сценарій використання (</a:t>
            </a:r>
            <a:r>
              <a:rPr lang="en-US" dirty="0" smtClean="0"/>
              <a:t>Use Case)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6835" y="1502814"/>
            <a:ext cx="6108200" cy="320680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/>
              <a:t>Use</a:t>
            </a:r>
            <a:r>
              <a:rPr lang="ru-RU" dirty="0"/>
              <a:t> </a:t>
            </a:r>
            <a:r>
              <a:rPr lang="ru-RU" dirty="0" err="1"/>
              <a:t>Case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системою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послідовності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конкретного результату. По </a:t>
            </a:r>
            <a:r>
              <a:rPr lang="ru-RU" dirty="0" err="1"/>
              <a:t>суті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метамодель, яка </a:t>
            </a:r>
            <a:r>
              <a:rPr lang="ru-RU" dirty="0" err="1"/>
              <a:t>ілюструє</a:t>
            </a:r>
            <a:r>
              <a:rPr lang="ru-RU" dirty="0"/>
              <a:t> не саму систему, а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 smtClean="0"/>
              <a:t>.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термін</a:t>
            </a:r>
            <a:r>
              <a:rPr lang="ru-RU" dirty="0" smtClean="0"/>
              <a:t> </a:t>
            </a:r>
            <a:r>
              <a:rPr lang="ru-RU" dirty="0" err="1" smtClean="0"/>
              <a:t>асоціюється</a:t>
            </a:r>
            <a:r>
              <a:rPr lang="ru-RU" dirty="0" smtClean="0"/>
              <a:t> з </a:t>
            </a:r>
            <a:r>
              <a:rPr lang="ru-RU" dirty="0" err="1" smtClean="0"/>
              <a:t>розробкою</a:t>
            </a:r>
            <a:r>
              <a:rPr lang="ru-RU" dirty="0" smtClean="0"/>
              <a:t> </a:t>
            </a:r>
            <a:r>
              <a:rPr lang="ru-RU" dirty="0" err="1" smtClean="0"/>
              <a:t>програмного</a:t>
            </a:r>
            <a:r>
              <a:rPr lang="ru-RU" dirty="0" smtClean="0"/>
              <a:t> </a:t>
            </a:r>
            <a:r>
              <a:rPr lang="ru-RU" dirty="0" err="1" smtClean="0"/>
              <a:t>забепечення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9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Сценарій використання (</a:t>
            </a:r>
            <a:r>
              <a:rPr lang="en-US" dirty="0" smtClean="0"/>
              <a:t>Use Case)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4130" y="1350110"/>
            <a:ext cx="6413610" cy="335951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Для </a:t>
            </a:r>
            <a:r>
              <a:rPr lang="ru-RU" dirty="0" err="1"/>
              <a:t>наочності</a:t>
            </a:r>
            <a:r>
              <a:rPr lang="ru-RU" dirty="0"/>
              <a:t> </a:t>
            </a:r>
            <a:r>
              <a:rPr lang="en-US" dirty="0" smtClean="0"/>
              <a:t>Use Case</a:t>
            </a:r>
            <a:r>
              <a:rPr lang="ru-RU" dirty="0" smtClean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порівняти</a:t>
            </a:r>
            <a:r>
              <a:rPr lang="ru-RU" dirty="0"/>
              <a:t> з </a:t>
            </a:r>
            <a:r>
              <a:rPr lang="ru-RU" dirty="0" err="1"/>
              <a:t>грою</a:t>
            </a:r>
            <a:r>
              <a:rPr lang="ru-RU" dirty="0"/>
              <a:t> в </a:t>
            </a:r>
            <a:r>
              <a:rPr lang="ru-RU" dirty="0" err="1"/>
              <a:t>теніс</a:t>
            </a:r>
            <a:r>
              <a:rPr lang="ru-RU" dirty="0"/>
              <a:t>, де один </a:t>
            </a:r>
            <a:r>
              <a:rPr lang="ru-RU" dirty="0" err="1"/>
              <a:t>гравець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користувач</a:t>
            </a:r>
            <a:r>
              <a:rPr lang="ru-RU" dirty="0"/>
              <a:t>, </a:t>
            </a:r>
            <a:r>
              <a:rPr lang="ru-RU" dirty="0" err="1" smtClean="0"/>
              <a:t>інший</a:t>
            </a:r>
            <a:r>
              <a:rPr lang="ru-RU" dirty="0" smtClean="0"/>
              <a:t> – система</a:t>
            </a:r>
            <a:r>
              <a:rPr lang="ru-RU" dirty="0"/>
              <a:t>. Удар </a:t>
            </a:r>
            <a:r>
              <a:rPr lang="ru-RU" dirty="0" err="1" smtClean="0"/>
              <a:t>ракеткою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дія</a:t>
            </a:r>
            <a:r>
              <a:rPr lang="ru-RU" dirty="0"/>
              <a:t>, яку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користувач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м'яч</a:t>
            </a:r>
            <a:r>
              <a:rPr lang="ru-RU" dirty="0"/>
              <a:t> переходить </a:t>
            </a:r>
            <a:r>
              <a:rPr lang="ru-RU" dirty="0" err="1"/>
              <a:t>системі</a:t>
            </a:r>
            <a:r>
              <a:rPr lang="ru-RU" dirty="0"/>
              <a:t>, і </a:t>
            </a:r>
            <a:r>
              <a:rPr lang="ru-RU" dirty="0" err="1"/>
              <a:t>далі</a:t>
            </a:r>
            <a:r>
              <a:rPr lang="ru-RU" dirty="0"/>
              <a:t> система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.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користувач</a:t>
            </a:r>
            <a:r>
              <a:rPr lang="ru-RU" dirty="0" smtClean="0"/>
              <a:t> </a:t>
            </a:r>
            <a:r>
              <a:rPr lang="ru-RU" dirty="0" err="1"/>
              <a:t>або</a:t>
            </a:r>
            <a:r>
              <a:rPr lang="ru-RU" dirty="0"/>
              <a:t> система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Сценарій використання (</a:t>
            </a:r>
            <a:r>
              <a:rPr lang="en-US" dirty="0" smtClean="0"/>
              <a:t>Use Case)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4130" y="1350110"/>
            <a:ext cx="6413610" cy="3359511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Описує</a:t>
            </a:r>
            <a:r>
              <a:rPr lang="ru-RU" dirty="0"/>
              <a:t>, як </a:t>
            </a:r>
            <a:r>
              <a:rPr lang="ru-RU" dirty="0" err="1"/>
              <a:t>кінцевий</a:t>
            </a:r>
            <a:r>
              <a:rPr lang="ru-RU" dirty="0"/>
              <a:t> </a:t>
            </a:r>
            <a:r>
              <a:rPr lang="ru-RU" dirty="0" err="1"/>
              <a:t>користувач</a:t>
            </a:r>
            <a:r>
              <a:rPr lang="ru-RU" dirty="0"/>
              <a:t> </a:t>
            </a:r>
            <a:r>
              <a:rPr lang="ru-RU" dirty="0" err="1"/>
              <a:t>взаємодіє</a:t>
            </a:r>
            <a:r>
              <a:rPr lang="ru-RU" dirty="0"/>
              <a:t> з </a:t>
            </a:r>
            <a:r>
              <a:rPr lang="ru-RU" dirty="0" smtClean="0"/>
              <a:t>продуктом.</a:t>
            </a:r>
          </a:p>
          <a:p>
            <a:pPr algn="just"/>
            <a:r>
              <a:rPr lang="ru-RU" dirty="0" err="1" smtClean="0"/>
              <a:t>Описує</a:t>
            </a:r>
            <a:r>
              <a:rPr lang="ru-RU" dirty="0" smtClean="0"/>
              <a:t>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кінцевого</a:t>
            </a:r>
            <a:r>
              <a:rPr lang="ru-RU" dirty="0"/>
              <a:t> </a:t>
            </a:r>
            <a:r>
              <a:rPr lang="ru-RU" dirty="0" err="1"/>
              <a:t>користувача</a:t>
            </a:r>
            <a:r>
              <a:rPr lang="ru-RU" dirty="0"/>
              <a:t> до </a:t>
            </a:r>
            <a:r>
              <a:rPr lang="ru-RU" dirty="0" err="1" smtClean="0"/>
              <a:t>використання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/>
              <a:t>З</a:t>
            </a:r>
            <a:r>
              <a:rPr lang="ru-RU" dirty="0" err="1" smtClean="0"/>
              <a:t>абезпечує</a:t>
            </a:r>
            <a:r>
              <a:rPr lang="ru-RU" dirty="0" smtClean="0"/>
              <a:t> рамки </a:t>
            </a:r>
            <a:r>
              <a:rPr lang="en-US" dirty="0" smtClean="0"/>
              <a:t>(framework)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/>
              <a:t>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smtClean="0"/>
              <a:t>продукт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робити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робочий</a:t>
            </a:r>
            <a:r>
              <a:rPr lang="ru-RU" dirty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6835" y="433880"/>
            <a:ext cx="6108200" cy="72534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Сценарій використання (</a:t>
            </a:r>
            <a:r>
              <a:rPr lang="en-US" dirty="0" smtClean="0"/>
              <a:t>Use Case)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4130" y="1350110"/>
            <a:ext cx="6413610" cy="3359511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dirty="0" smtClean="0"/>
              <a:t>Концепцію </a:t>
            </a:r>
            <a:r>
              <a:rPr lang="en-US" dirty="0" smtClean="0"/>
              <a:t>Use Case</a:t>
            </a:r>
            <a:r>
              <a:rPr lang="uk-UA" dirty="0" smtClean="0"/>
              <a:t> можна </a:t>
            </a:r>
            <a:r>
              <a:rPr lang="ru-RU" dirty="0" err="1"/>
              <a:t>застосувати</a:t>
            </a:r>
            <a:r>
              <a:rPr lang="ru-RU" dirty="0"/>
              <a:t> до </a:t>
            </a:r>
            <a:r>
              <a:rPr lang="ru-RU" dirty="0" err="1"/>
              <a:t>бізнес-процесів</a:t>
            </a:r>
            <a:r>
              <a:rPr lang="ru-RU" dirty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 err="1"/>
              <a:t>чи</a:t>
            </a:r>
            <a:r>
              <a:rPr lang="ru-RU" dirty="0"/>
              <a:t> є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автоматизованими</a:t>
            </a:r>
            <a:r>
              <a:rPr lang="ru-RU" dirty="0" smtClean="0"/>
              <a:t>. В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випадку</a:t>
            </a:r>
            <a:r>
              <a:rPr lang="ru-RU" dirty="0" smtClean="0"/>
              <a:t> </a:t>
            </a:r>
            <a:r>
              <a:rPr lang="en-US" dirty="0" smtClean="0"/>
              <a:t>Use Case </a:t>
            </a:r>
            <a:r>
              <a:rPr lang="uk-UA" dirty="0" smtClean="0"/>
              <a:t>описує, </a:t>
            </a:r>
            <a:r>
              <a:rPr lang="ru-RU" dirty="0"/>
              <a:t>як </a:t>
            </a:r>
            <a:r>
              <a:rPr lang="ru-RU" dirty="0" err="1" smtClean="0"/>
              <a:t>клієнт</a:t>
            </a:r>
            <a:r>
              <a:rPr lang="ru-RU" dirty="0" smtClean="0"/>
              <a:t> </a:t>
            </a:r>
            <a:r>
              <a:rPr lang="ru-RU" dirty="0" err="1" smtClean="0"/>
              <a:t>взаємодіє</a:t>
            </a:r>
            <a:r>
              <a:rPr lang="ru-RU" dirty="0" smtClean="0"/>
              <a:t> з </a:t>
            </a:r>
            <a:r>
              <a:rPr lang="ru-RU" dirty="0" err="1" smtClean="0"/>
              <a:t>бізнес-процесами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у </a:t>
            </a:r>
            <a:r>
              <a:rPr lang="ru-RU" dirty="0" err="1" smtClean="0"/>
              <a:t>нього</a:t>
            </a:r>
            <a:r>
              <a:rPr lang="ru-RU" dirty="0" smtClean="0"/>
              <a:t> є </a:t>
            </a:r>
            <a:r>
              <a:rPr lang="ru-RU" dirty="0" err="1" smtClean="0"/>
              <a:t>вимоги</a:t>
            </a:r>
            <a:r>
              <a:rPr lang="ru-RU" dirty="0" smtClean="0"/>
              <a:t> (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хоче</a:t>
            </a:r>
            <a:r>
              <a:rPr lang="ru-RU" dirty="0" smtClean="0"/>
              <a:t>),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uk-UA" dirty="0" smtClean="0"/>
              <a:t>рамки</a:t>
            </a:r>
            <a:r>
              <a:rPr lang="ru-RU" dirty="0" smtClean="0"/>
              <a:t> (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робити</a:t>
            </a:r>
            <a:r>
              <a:rPr lang="ru-RU" dirty="0" smtClean="0"/>
              <a:t> </a:t>
            </a:r>
            <a:r>
              <a:rPr lang="ru-RU" dirty="0" err="1" smtClean="0"/>
              <a:t>бізнес-процеси</a:t>
            </a:r>
            <a:r>
              <a:rPr lang="ru-RU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53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2245" y="281175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Приклад </a:t>
            </a:r>
            <a:r>
              <a:rPr lang="en-US" dirty="0" smtClean="0"/>
              <a:t>Use Case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4130" y="1197405"/>
            <a:ext cx="6413610" cy="3664920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arenR"/>
            </a:pPr>
            <a:r>
              <a:rPr lang="ru-RU" dirty="0" smtClean="0"/>
              <a:t>Легко </a:t>
            </a:r>
            <a:r>
              <a:rPr lang="ru-RU" dirty="0" err="1"/>
              <a:t>увійти</a:t>
            </a:r>
            <a:r>
              <a:rPr lang="ru-RU" dirty="0"/>
              <a:t> до </a:t>
            </a:r>
            <a:r>
              <a:rPr lang="ru-RU" dirty="0" err="1"/>
              <a:t>привабливого</a:t>
            </a:r>
            <a:r>
              <a:rPr lang="ru-RU" dirty="0"/>
              <a:t> магазину з </a:t>
            </a:r>
            <a:r>
              <a:rPr lang="ru-RU" dirty="0" err="1"/>
              <a:t>роздрібною</a:t>
            </a:r>
            <a:r>
              <a:rPr lang="ru-RU" dirty="0"/>
              <a:t> </a:t>
            </a:r>
            <a:r>
              <a:rPr lang="ru-RU" dirty="0" smtClean="0"/>
              <a:t>аптекою.</a:t>
            </a:r>
            <a:endParaRPr lang="ru-RU" dirty="0"/>
          </a:p>
          <a:p>
            <a:pPr marL="514350" indent="-514350" algn="just">
              <a:buAutoNum type="arabicParenR"/>
            </a:pPr>
            <a:r>
              <a:rPr lang="ru-RU" dirty="0" err="1" smtClean="0"/>
              <a:t>Встати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організовану</a:t>
            </a:r>
            <a:r>
              <a:rPr lang="ru-RU" dirty="0"/>
              <a:t>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стійки</a:t>
            </a:r>
            <a:r>
              <a:rPr lang="ru-RU" dirty="0"/>
              <a:t>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рецептів</a:t>
            </a:r>
            <a:r>
              <a:rPr lang="ru-RU" dirty="0"/>
              <a:t>, яку легко </a:t>
            </a:r>
            <a:r>
              <a:rPr lang="ru-RU" dirty="0" err="1" smtClean="0"/>
              <a:t>знайти</a:t>
            </a:r>
            <a:r>
              <a:rPr lang="ru-RU" dirty="0" smtClean="0"/>
              <a:t>.</a:t>
            </a:r>
            <a:endParaRPr lang="ru-RU" dirty="0"/>
          </a:p>
          <a:p>
            <a:pPr marL="514350" indent="-514350" algn="just">
              <a:buAutoNum type="arabicParenR"/>
            </a:pP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/>
              <a:t>правильний</a:t>
            </a:r>
            <a:r>
              <a:rPr lang="ru-RU" dirty="0"/>
              <a:t> рецепт і легко </a:t>
            </a:r>
            <a:r>
              <a:rPr lang="ru-RU" dirty="0" err="1" smtClean="0"/>
              <a:t>оплатити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.</a:t>
            </a:r>
            <a:endParaRPr lang="ru-RU" dirty="0"/>
          </a:p>
          <a:p>
            <a:pPr marL="514350" indent="-514350" algn="just">
              <a:buAutoNum type="arabicParenR"/>
            </a:pPr>
            <a:r>
              <a:rPr lang="ru-RU" dirty="0" smtClean="0"/>
              <a:t>Легко </a:t>
            </a:r>
            <a:r>
              <a:rPr lang="ru-RU" dirty="0" err="1" smtClean="0"/>
              <a:t>покинути</a:t>
            </a:r>
            <a:r>
              <a:rPr lang="ru-RU" dirty="0" smtClean="0"/>
              <a:t> </a:t>
            </a:r>
            <a:r>
              <a:rPr lang="ru-RU" dirty="0"/>
              <a:t>магазин.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2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2245" y="281175"/>
            <a:ext cx="6108200" cy="725349"/>
          </a:xfrm>
        </p:spPr>
        <p:txBody>
          <a:bodyPr>
            <a:normAutofit/>
          </a:bodyPr>
          <a:lstStyle/>
          <a:p>
            <a:r>
              <a:rPr lang="uk-UA" dirty="0" smtClean="0"/>
              <a:t>Приклад </a:t>
            </a:r>
            <a:r>
              <a:rPr lang="en-US" dirty="0" smtClean="0"/>
              <a:t>Use Case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4130" y="1197405"/>
            <a:ext cx="6413610" cy="3664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en-US" dirty="0" smtClean="0"/>
              <a:t>Use Case</a:t>
            </a:r>
            <a:r>
              <a:rPr lang="uk-UA" dirty="0" smtClean="0"/>
              <a:t> </a:t>
            </a:r>
            <a:r>
              <a:rPr lang="ru-RU" dirty="0" smtClean="0"/>
              <a:t>не </a:t>
            </a:r>
            <a:r>
              <a:rPr lang="ru-RU" dirty="0" err="1"/>
              <a:t>вказано</a:t>
            </a:r>
            <a:r>
              <a:rPr lang="ru-RU" dirty="0"/>
              <a:t> </a:t>
            </a:r>
            <a:r>
              <a:rPr lang="ru-RU" dirty="0" err="1"/>
              <a:t>бізнес-процеси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роздрібною</a:t>
            </a:r>
            <a:r>
              <a:rPr lang="ru-RU" dirty="0"/>
              <a:t> аптекою,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 smtClean="0"/>
              <a:t>можливим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бізнес-процеси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привабливий</a:t>
            </a:r>
            <a:r>
              <a:rPr lang="ru-RU" dirty="0"/>
              <a:t> </a:t>
            </a:r>
            <a:r>
              <a:rPr lang="ru-RU" dirty="0" err="1"/>
              <a:t>простір</a:t>
            </a:r>
            <a:r>
              <a:rPr lang="ru-RU" dirty="0"/>
              <a:t> магазину, </a:t>
            </a:r>
            <a:r>
              <a:rPr lang="ru-RU" dirty="0" err="1"/>
              <a:t>організовану</a:t>
            </a:r>
            <a:r>
              <a:rPr lang="ru-RU" dirty="0"/>
              <a:t> </a:t>
            </a:r>
            <a:r>
              <a:rPr lang="ru-RU" dirty="0" err="1"/>
              <a:t>лінію</a:t>
            </a:r>
            <a:r>
              <a:rPr lang="ru-RU" dirty="0"/>
              <a:t>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рецептів</a:t>
            </a:r>
            <a:r>
              <a:rPr lang="ru-RU" dirty="0"/>
              <a:t>, </a:t>
            </a:r>
            <a:r>
              <a:rPr lang="ru-RU" dirty="0" err="1"/>
              <a:t>якісний</a:t>
            </a:r>
            <a:r>
              <a:rPr lang="ru-RU" dirty="0"/>
              <a:t> і </a:t>
            </a:r>
            <a:r>
              <a:rPr lang="ru-RU" dirty="0" err="1"/>
              <a:t>точний</a:t>
            </a:r>
            <a:r>
              <a:rPr lang="ru-RU" dirty="0"/>
              <a:t> рецепт і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/>
              <a:t>обробка</a:t>
            </a:r>
            <a:r>
              <a:rPr lang="ru-RU" dirty="0"/>
              <a:t> </a:t>
            </a:r>
            <a:r>
              <a:rPr lang="ru-RU" dirty="0" err="1"/>
              <a:t>платежів</a:t>
            </a:r>
            <a:r>
              <a:rPr lang="ru-RU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3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877</Words>
  <Application>Microsoft Office PowerPoint</Application>
  <PresentationFormat>Экран (16:9)</PresentationFormat>
  <Paragraphs>59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Business Process Management</vt:lpstr>
      <vt:lpstr>Що таке бізнес-процес?</vt:lpstr>
      <vt:lpstr>Презентация PowerPoint</vt:lpstr>
      <vt:lpstr>Категорії бізнес-процесів</vt:lpstr>
      <vt:lpstr>Категорії бізнес-процесів</vt:lpstr>
      <vt:lpstr>Категорії бізнес-процесів</vt:lpstr>
      <vt:lpstr>Категорії бізнес-процесів</vt:lpstr>
      <vt:lpstr>Use Case</vt:lpstr>
      <vt:lpstr>Бізнес-процес</vt:lpstr>
      <vt:lpstr>Презентация PowerPoint</vt:lpstr>
      <vt:lpstr>Презентация PowerPoint</vt:lpstr>
      <vt:lpstr>Чек-ліст (checklist)</vt:lpstr>
      <vt:lpstr>Чек-ліст (checklist)</vt:lpstr>
      <vt:lpstr>Чек-ліст (checklist)</vt:lpstr>
      <vt:lpstr>Сценарій використання (Use Case)</vt:lpstr>
      <vt:lpstr>Сценарій використання (Use Case)</vt:lpstr>
      <vt:lpstr>Сценарій використання (Use Case)</vt:lpstr>
      <vt:lpstr>Сценарій використання (Use Case)</vt:lpstr>
      <vt:lpstr>Приклад Use Case</vt:lpstr>
      <vt:lpstr>Приклад Use Case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2023-10-06T04:42:59Z</dcterms:modified>
</cp:coreProperties>
</file>