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0000"/>
    <a:srgbClr val="FF9933"/>
    <a:srgbClr val="9EFF29"/>
    <a:srgbClr val="003635"/>
    <a:srgbClr val="5DD5FF"/>
    <a:srgbClr val="00217E"/>
    <a:srgbClr val="FF8225"/>
    <a:srgbClr val="FF2549"/>
    <a:srgbClr val="FF0D97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-19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7533" y="907027"/>
            <a:ext cx="7801893" cy="157807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600000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897" y="2864876"/>
            <a:ext cx="7766107" cy="678426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816" y="143222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5" y="1179871"/>
            <a:ext cx="8244349" cy="3569110"/>
          </a:xfrm>
        </p:spPr>
        <p:txBody>
          <a:bodyPr/>
          <a:lstStyle>
            <a:lvl1pPr algn="l">
              <a:defRPr sz="2800">
                <a:solidFill>
                  <a:srgbClr val="600000"/>
                </a:solidFill>
              </a:defRPr>
            </a:lvl1pPr>
            <a:lvl2pPr algn="l">
              <a:defRPr>
                <a:solidFill>
                  <a:srgbClr val="600000"/>
                </a:solidFill>
              </a:defRPr>
            </a:lvl2pPr>
            <a:lvl3pPr algn="l">
              <a:defRPr>
                <a:solidFill>
                  <a:srgbClr val="600000"/>
                </a:solidFill>
              </a:defRPr>
            </a:lvl3pPr>
            <a:lvl4pPr algn="l">
              <a:defRPr>
                <a:solidFill>
                  <a:srgbClr val="600000"/>
                </a:solidFill>
              </a:defRPr>
            </a:lvl4pPr>
            <a:lvl5pPr algn="l">
              <a:defRPr>
                <a:solidFill>
                  <a:srgbClr val="6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363" y="436033"/>
            <a:ext cx="6555934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013" y="1209366"/>
            <a:ext cx="6526162" cy="3508626"/>
          </a:xfrm>
        </p:spPr>
        <p:txBody>
          <a:bodyPr/>
          <a:lstStyle>
            <a:lvl1pPr>
              <a:defRPr sz="2800">
                <a:solidFill>
                  <a:srgbClr val="600000"/>
                </a:solidFill>
              </a:defRPr>
            </a:lvl1pPr>
            <a:lvl2pPr>
              <a:defRPr>
                <a:solidFill>
                  <a:srgbClr val="600000"/>
                </a:solidFill>
              </a:defRPr>
            </a:lvl2pPr>
            <a:lvl3pPr>
              <a:defRPr>
                <a:solidFill>
                  <a:srgbClr val="600000"/>
                </a:solidFill>
              </a:defRPr>
            </a:lvl3pPr>
            <a:lvl4pPr>
              <a:defRPr>
                <a:solidFill>
                  <a:srgbClr val="600000"/>
                </a:solidFill>
              </a:defRPr>
            </a:lvl4pPr>
            <a:lvl5pPr>
              <a:defRPr>
                <a:solidFill>
                  <a:srgbClr val="6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3" y="161029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08032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6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80429"/>
            <a:ext cx="4040188" cy="2276294"/>
          </a:xfrm>
        </p:spPr>
        <p:txBody>
          <a:bodyPr/>
          <a:lstStyle>
            <a:lvl1pPr algn="ctr">
              <a:defRPr sz="2400">
                <a:solidFill>
                  <a:srgbClr val="600000"/>
                </a:solidFill>
              </a:defRPr>
            </a:lvl1pPr>
            <a:lvl2pPr algn="ctr">
              <a:defRPr sz="2000">
                <a:solidFill>
                  <a:srgbClr val="600000"/>
                </a:solidFill>
              </a:defRPr>
            </a:lvl2pPr>
            <a:lvl3pPr algn="ctr">
              <a:defRPr sz="1800">
                <a:solidFill>
                  <a:srgbClr val="600000"/>
                </a:solidFill>
              </a:defRPr>
            </a:lvl3pPr>
            <a:lvl4pPr algn="ctr">
              <a:defRPr sz="1600">
                <a:solidFill>
                  <a:srgbClr val="600000"/>
                </a:solidFill>
              </a:defRPr>
            </a:lvl4pPr>
            <a:lvl5pPr algn="ctr">
              <a:defRPr sz="1600">
                <a:solidFill>
                  <a:srgbClr val="6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08032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6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80429"/>
            <a:ext cx="4041775" cy="2276294"/>
          </a:xfrm>
        </p:spPr>
        <p:txBody>
          <a:bodyPr/>
          <a:lstStyle>
            <a:lvl1pPr algn="ctr">
              <a:defRPr sz="2400">
                <a:solidFill>
                  <a:srgbClr val="600000"/>
                </a:solidFill>
              </a:defRPr>
            </a:lvl1pPr>
            <a:lvl2pPr algn="ctr">
              <a:defRPr sz="2000">
                <a:solidFill>
                  <a:srgbClr val="600000"/>
                </a:solidFill>
              </a:defRPr>
            </a:lvl2pPr>
            <a:lvl3pPr algn="ctr">
              <a:defRPr sz="1800">
                <a:solidFill>
                  <a:srgbClr val="600000"/>
                </a:solidFill>
              </a:defRPr>
            </a:lvl3pPr>
            <a:lvl4pPr algn="ctr">
              <a:defRPr sz="1600">
                <a:solidFill>
                  <a:srgbClr val="600000"/>
                </a:solidFill>
              </a:defRPr>
            </a:lvl4pPr>
            <a:lvl5pPr algn="ctr">
              <a:defRPr sz="1600">
                <a:solidFill>
                  <a:srgbClr val="6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536" y="564541"/>
            <a:ext cx="7728154" cy="175505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.Helvetica NeueUI" panose="02000503000000020004" pitchFamily="2" charset="0"/>
              </a:rPr>
              <a:t>Функціональний</a:t>
            </a:r>
            <a:br>
              <a:rPr lang="uk-UA" sz="4800" b="1" dirty="0" smtClean="0">
                <a:latin typeface=".Helvetica NeueUI" panose="02000503000000020004" pitchFamily="2" charset="0"/>
              </a:rPr>
            </a:br>
            <a:r>
              <a:rPr lang="uk-UA" sz="4800" b="1" dirty="0" smtClean="0">
                <a:latin typeface=".Helvetica NeueUI" panose="02000503000000020004" pitchFamily="2" charset="0"/>
              </a:rPr>
              <a:t>та процесний</a:t>
            </a:r>
            <a:br>
              <a:rPr lang="uk-UA" sz="4800" b="1" dirty="0" smtClean="0">
                <a:latin typeface=".Helvetica NeueUI" panose="02000503000000020004" pitchFamily="2" charset="0"/>
              </a:rPr>
            </a:br>
            <a:r>
              <a:rPr lang="uk-UA" sz="4800" b="1" dirty="0" smtClean="0">
                <a:latin typeface=".Helvetica NeueUI" panose="02000503000000020004" pitchFamily="2" charset="0"/>
              </a:rPr>
              <a:t>підходи</a:t>
            </a:r>
            <a:endParaRPr lang="en-US" sz="4800" b="1" dirty="0">
              <a:latin typeface=".Helvetica NeueUI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Сьогодні ми спостерігаємо перехід від індустріального суспільства до суспільства знань. Це зрушення також призвело до змін у способі мислення та підходах до управління бізнесом.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Будь-яка організація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являє собою сукупність бізнес-процесів. Ключове рішення для тих, хто несе відповідальність за реалізацію управлінських бізнес-процесів (відповідальність за управління організацією), який підхід до управління вибрати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Підприємства промислової епохи характеризувалися націленістю на досягнення конкурентної переваги за рахунок швидкого впровадження нових технологій, інвестицій та покращення управління активами.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1445" y="1310497"/>
            <a:ext cx="8244349" cy="35691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А.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Сміт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у праці «Добробут націй» (1776 р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.) запропонував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розбити виробничий процес на елементарні, прості завдання (роботи), щоб кожне з них міг виконувати один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робітник. При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цьому від робітника не вимагалося високої кваліфікації та вміння виконувати роботу в цілому,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було достатньо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, щоб він спеціалізувався на одному або кількох найпростіших завданнях.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Поділ праці збільшив продуктивність підприємств у сотні разів. У наступні століття ідеї Сміта явно набули подальшого розвитку. Чим більша організація, тим більше спеціалізація працівника і тим більше окремих кроків, на які поділена робота. Стало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логічно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організовувати відділи з працівників споріднених спеціальностей. Ці відділи назвали функціональними, а структуру управління – функціональною (або лінійно-функціональною).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204686" y="0"/>
            <a:ext cx="7390124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Функціональний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1445" y="2217634"/>
            <a:ext cx="8244349" cy="1650417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Отже, сутність функціонального підходу до 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управління полягає 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у тому, що потреба сприймається як сукупність функцій, які необхідно виконати для її задоволення. Ці функції розподіляються серед підрозділів, де працюють співробітники організації.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1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PMN Functional Appro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6" y="1443025"/>
            <a:ext cx="49911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3600456" y="217718"/>
            <a:ext cx="4991100" cy="891256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effectLst/>
                <a:latin typeface=".Helvetica NeueUI" panose="02000503000000020004" pitchFamily="2" charset="0"/>
              </a:rPr>
              <a:t>Функціональний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204686" y="0"/>
            <a:ext cx="7390124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Функціональний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1445" y="1419352"/>
            <a:ext cx="8244349" cy="35691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У функціональній організації цілі одного відділу встановлюються незалежно від цілей іншого, і найчастіше – без урахування того, як ці цілі впливають на роботу інших підрозділів. У такому випадку процеси у різних відділах можуть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розсинхронізуватися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друг з одним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Функціональний організаційний підхід заохочує сильну організаційну розрізненість, яка з'являється, коли члени відділів насамперед лояльні та ототожнюють себе зі своїм відділом та колегами в ньому, а не з організацією загалом. Члени ізольованого підрозділу не люблять ділитися ресурсами (наприклад, інформацією, витратними матеріалами, ідеями) з тими, хто перебуває поза відділом.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1445" y="1317754"/>
            <a:ext cx="8244349" cy="35691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Згодом зростання спеціалізації призводить до відокремлення функціональних підрозділів та ослаблення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міжфункціональних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зв'язків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. У сучасному динамічному зовнішньому середовищі для підприємства як єдиного «організму» це неприпустимо.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Організації в економіці, яка заснована на знаннях, характеризуються іншою концепцією мислення, концепцією, в якій успіх більше залежить від здатності мобілізувати та використовувати нематеріальні активи.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Щоб забезпечити успіх у довгостроковій перспективі, сучасні підприємства намагаються якомога швидше та якісніше задовольнити вимоги клієнтів та адаптувати свої процеси, для чого використовують процесний підхід.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9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02228" y="0"/>
            <a:ext cx="7092581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Процесний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pic>
        <p:nvPicPr>
          <p:cNvPr id="6" name="Picture 4" descr="BPMN Process Appro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03" y="1141638"/>
            <a:ext cx="657225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8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02228" y="0"/>
            <a:ext cx="7092581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Процесний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01445" y="1317754"/>
            <a:ext cx="8244349" cy="35691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Суть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процесного підходу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полягає у тому, що кожен співробітник забезпечує життєдіяльність конкретних бізнес-процесів, безпосередньо беручи участь у них. Обов'язки, сфера відповідальності, критерії успішної діяльності для кожного співробітника сформульовані та мають сенс лише в контексті конкретного завдання чи процесу. Горизонтальний зв'язок між структурними одиницями значно сильніший. Вертикальний зв'язок «керівник-підлеглий» дещо слабшає. Почуття відповідальності співробітника якісно змінюється: він відповідає не лише за ті функції, які на нього поклав керівник, а й за бізнес-процес загалом. Функції та результат діяльності паралельних структурних одиниць для нього також важливі. Відповідальність за результат бізнес-процесу в цілому підштовхує його до відповідальності перед колегами, такими ж учасниками бізнес-процесу, як він сам.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87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02228" y="0"/>
            <a:ext cx="7092581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Процесний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01445" y="1637062"/>
            <a:ext cx="8244349" cy="289864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У процесно-орієнтованому підході є дві стратегії управління організаційною розрізненістю: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Зменшити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чи усунути цю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розрізненість. Тут загальна мета – розмити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межі відділів та спонукати людей ідентифікувати себе з організацією охорони здоров'я загалом (і конкретним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клієнта), а не зі своїм відділом.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Встановити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зв'язок між підрозділами та керувати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ними. В цьому випадку ціль – об'єднати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розрізнені структури в мережу та керувати нею, але не усувати саму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розрізненість.</a:t>
            </a:r>
          </a:p>
        </p:txBody>
      </p:sp>
    </p:spTree>
    <p:extLst>
      <p:ext uri="{BB962C8B-B14F-4D97-AF65-F5344CB8AC3E}">
        <p14:creationId xmlns:p14="http://schemas.microsoft.com/office/powerpoint/2010/main" val="9020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02228" y="0"/>
            <a:ext cx="7092581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Процесний підхід</a:t>
            </a:r>
            <a:endParaRPr lang="en-US" b="1" dirty="0">
              <a:effectLst/>
              <a:latin typeface=".Helvetica NeueUI" panose="02000503000000020004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01445" y="1637062"/>
            <a:ext cx="8244349" cy="28986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У процесно-орієнтованій організації цілі відділу встановлюються для підтримки ефективної і дієвої роботи конкретного процесу (конкретного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клієнта). Усі відділи в такому випадку мають узгоджені цілі, а процеси у різних відділах синхронізовані і пов'язані друг з одним.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02228" y="0"/>
            <a:ext cx="7092581" cy="128314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/>
                <a:latin typeface=".Helvetica NeueUI" panose="02000503000000020004" pitchFamily="2" charset="0"/>
              </a:rPr>
              <a:t>Процесний підхід: </a:t>
            </a:r>
            <a:r>
              <a:rPr lang="uk-UA" b="1" dirty="0" smtClean="0">
                <a:solidFill>
                  <a:schemeClr val="tx1"/>
                </a:solidFill>
                <a:effectLst/>
                <a:latin typeface=".Helvetica NeueUI" panose="02000503000000020004" pitchFamily="2" charset="0"/>
              </a:rPr>
              <a:t>основні принципи</a:t>
            </a:r>
            <a:endParaRPr lang="en-US" b="1" dirty="0">
              <a:solidFill>
                <a:schemeClr val="tx1"/>
              </a:solidFill>
              <a:effectLst/>
              <a:latin typeface=".Helvetica NeueUI" panose="02000503000000020004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01445" y="1317754"/>
            <a:ext cx="8244349" cy="35064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. Діяльність підприємства сприймається як сукупність бізнес-процесів. Саме це визначає нову культуру сприйняття організації.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2. Виконання бізнес-процесів підлягає обов'язковій регламентації чи формальному опису. Регламент бізнес-процесу - це документ, що описує послідовність операцій, відповідальність, порядок взаємодії виконавців, порядок прийняття рішень щодо покращення бізнес-процесу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У кожного бізнес-процесу є внутрішній або зовнішній клієнт та власник – посадова особа, яка має необхідні ресурси, управляє ходом бізнес-процесу і несе відповідальність за результати та ефективність виконання.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 Кожен бізнес-процес характеризується ключовими показниками, що описують його виконання, результат чи вплив на результат діяльності організації загалом.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Экран (16:9)</PresentationFormat>
  <Paragraphs>35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.Helvetica NeueUI</vt:lpstr>
      <vt:lpstr>Arial</vt:lpstr>
      <vt:lpstr>Calibri</vt:lpstr>
      <vt:lpstr>Office Theme</vt:lpstr>
      <vt:lpstr>Функціональний та процесний підходи</vt:lpstr>
      <vt:lpstr>Презентация PowerPoint</vt:lpstr>
      <vt:lpstr>Презентация PowerPoint</vt:lpstr>
      <vt:lpstr>Функціональний підхід</vt:lpstr>
      <vt:lpstr>Функціональний підхід</vt:lpstr>
      <vt:lpstr>Функціональний підхід</vt:lpstr>
      <vt:lpstr>Презентация PowerPoint</vt:lpstr>
      <vt:lpstr>Процесний підхід</vt:lpstr>
      <vt:lpstr>Процесний підхід</vt:lpstr>
      <vt:lpstr>Процесний підхід</vt:lpstr>
      <vt:lpstr>Процесний підхід</vt:lpstr>
      <vt:lpstr>Процесний підхід: основні принципи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2023-10-12T19:10:31Z</dcterms:modified>
</cp:coreProperties>
</file>