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65" r:id="rId4"/>
    <p:sldId id="266" r:id="rId5"/>
    <p:sldId id="258" r:id="rId6"/>
    <p:sldId id="275" r:id="rId7"/>
    <p:sldId id="277" r:id="rId8"/>
    <p:sldId id="278" r:id="rId9"/>
    <p:sldId id="279" r:id="rId10"/>
    <p:sldId id="280" r:id="rId11"/>
    <p:sldId id="281" r:id="rId12"/>
    <p:sldId id="259" r:id="rId13"/>
    <p:sldId id="260" r:id="rId14"/>
    <p:sldId id="282" r:id="rId15"/>
    <p:sldId id="283" r:id="rId16"/>
    <p:sldId id="284" r:id="rId17"/>
    <p:sldId id="292" r:id="rId18"/>
    <p:sldId id="293" r:id="rId19"/>
    <p:sldId id="294" r:id="rId20"/>
    <p:sldId id="295" r:id="rId21"/>
    <p:sldId id="296" r:id="rId22"/>
    <p:sldId id="297" r:id="rId23"/>
    <p:sldId id="298" r:id="rId24"/>
    <p:sldId id="299" r:id="rId25"/>
    <p:sldId id="300" r:id="rId26"/>
    <p:sldId id="301" r:id="rId27"/>
    <p:sldId id="302" r:id="rId28"/>
    <p:sldId id="303" r:id="rId29"/>
    <p:sldId id="261" r:id="rId30"/>
    <p:sldId id="262" r:id="rId31"/>
    <p:sldId id="272" r:id="rId32"/>
    <p:sldId id="263" r:id="rId33"/>
    <p:sldId id="273" r:id="rId34"/>
    <p:sldId id="264"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fld id="{85F741A9-F4F4-4314-AB5B-1AFC04ED32FA}" type="datetimeFigureOut">
              <a:rPr lang="ru-RU" smtClean="0"/>
              <a:pPr/>
              <a:t>04.02.2024</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9B397727-013B-40CE-ABCA-C8C5DA44EF0A}"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85F741A9-F4F4-4314-AB5B-1AFC04ED32FA}" type="datetimeFigureOut">
              <a:rPr lang="ru-RU" smtClean="0"/>
              <a:pPr/>
              <a:t>04.02.2024</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9B397727-013B-40CE-ABCA-C8C5DA44EF0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85F741A9-F4F4-4314-AB5B-1AFC04ED32FA}" type="datetimeFigureOut">
              <a:rPr lang="ru-RU" smtClean="0"/>
              <a:pPr/>
              <a:t>04.02.2024</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9B397727-013B-40CE-ABCA-C8C5DA44EF0A}"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fld id="{85F741A9-F4F4-4314-AB5B-1AFC04ED32FA}" type="datetimeFigureOut">
              <a:rPr lang="ru-RU" smtClean="0"/>
              <a:pPr/>
              <a:t>04.02.2024</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9B397727-013B-40CE-ABCA-C8C5DA44EF0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fld id="{85F741A9-F4F4-4314-AB5B-1AFC04ED32FA}" type="datetimeFigureOut">
              <a:rPr lang="ru-RU" smtClean="0"/>
              <a:pPr/>
              <a:t>04.02.2024</a:t>
            </a:fld>
            <a:endParaRPr lang="ru-RU"/>
          </a:p>
        </p:txBody>
      </p:sp>
      <p:sp>
        <p:nvSpPr>
          <p:cNvPr id="8" name="Нижний колонтитул 4"/>
          <p:cNvSpPr>
            <a:spLocks noGrp="1"/>
          </p:cNvSpPr>
          <p:nvPr>
            <p:ph type="ftr" sz="quarter" idx="11"/>
          </p:nvPr>
        </p:nvSpPr>
        <p:spPr/>
        <p:txBody>
          <a:bodyPr/>
          <a:lstStyle>
            <a:lvl1pPr>
              <a:defRPr/>
            </a:lvl1pPr>
          </a:lstStyle>
          <a:p>
            <a:endParaRPr lang="ru-RU"/>
          </a:p>
        </p:txBody>
      </p:sp>
      <p:sp>
        <p:nvSpPr>
          <p:cNvPr id="9" name="Номер слайда 5"/>
          <p:cNvSpPr>
            <a:spLocks noGrp="1"/>
          </p:cNvSpPr>
          <p:nvPr>
            <p:ph type="sldNum" sz="quarter" idx="12"/>
          </p:nvPr>
        </p:nvSpPr>
        <p:spPr/>
        <p:txBody>
          <a:bodyPr/>
          <a:lstStyle>
            <a:lvl1pPr>
              <a:defRPr/>
            </a:lvl1pPr>
          </a:lstStyle>
          <a:p>
            <a:fld id="{9B397727-013B-40CE-ABCA-C8C5DA44EF0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fld id="{85F741A9-F4F4-4314-AB5B-1AFC04ED32FA}" type="datetimeFigureOut">
              <a:rPr lang="ru-RU" smtClean="0"/>
              <a:pPr/>
              <a:t>04.02.2024</a:t>
            </a:fld>
            <a:endParaRPr lang="ru-RU"/>
          </a:p>
        </p:txBody>
      </p:sp>
      <p:sp>
        <p:nvSpPr>
          <p:cNvPr id="4" name="Нижний колонтитул 4"/>
          <p:cNvSpPr>
            <a:spLocks noGrp="1"/>
          </p:cNvSpPr>
          <p:nvPr>
            <p:ph type="ftr" sz="quarter" idx="11"/>
          </p:nvPr>
        </p:nvSpPr>
        <p:spPr/>
        <p:txBody>
          <a:bodyPr/>
          <a:lstStyle>
            <a:lvl1pPr>
              <a:defRPr/>
            </a:lvl1pPr>
          </a:lstStyle>
          <a:p>
            <a:endParaRPr lang="ru-RU"/>
          </a:p>
        </p:txBody>
      </p:sp>
      <p:sp>
        <p:nvSpPr>
          <p:cNvPr id="5" name="Номер слайда 5"/>
          <p:cNvSpPr>
            <a:spLocks noGrp="1"/>
          </p:cNvSpPr>
          <p:nvPr>
            <p:ph type="sldNum" sz="quarter" idx="12"/>
          </p:nvPr>
        </p:nvSpPr>
        <p:spPr/>
        <p:txBody>
          <a:bodyPr/>
          <a:lstStyle>
            <a:lvl1pPr>
              <a:defRPr/>
            </a:lvl1pPr>
          </a:lstStyle>
          <a:p>
            <a:fld id="{9B397727-013B-40CE-ABCA-C8C5DA44EF0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fld id="{85F741A9-F4F4-4314-AB5B-1AFC04ED32FA}" type="datetimeFigureOut">
              <a:rPr lang="ru-RU" smtClean="0"/>
              <a:pPr/>
              <a:t>04.02.2024</a:t>
            </a:fld>
            <a:endParaRPr lang="ru-RU"/>
          </a:p>
        </p:txBody>
      </p:sp>
      <p:sp>
        <p:nvSpPr>
          <p:cNvPr id="3" name="Нижний колонтитул 4"/>
          <p:cNvSpPr>
            <a:spLocks noGrp="1"/>
          </p:cNvSpPr>
          <p:nvPr>
            <p:ph type="ftr" sz="quarter" idx="11"/>
          </p:nvPr>
        </p:nvSpPr>
        <p:spPr/>
        <p:txBody>
          <a:bodyPr/>
          <a:lstStyle>
            <a:lvl1pPr>
              <a:defRPr/>
            </a:lvl1pPr>
          </a:lstStyle>
          <a:p>
            <a:endParaRPr lang="ru-RU"/>
          </a:p>
        </p:txBody>
      </p:sp>
      <p:sp>
        <p:nvSpPr>
          <p:cNvPr id="4" name="Номер слайда 5"/>
          <p:cNvSpPr>
            <a:spLocks noGrp="1"/>
          </p:cNvSpPr>
          <p:nvPr>
            <p:ph type="sldNum" sz="quarter" idx="12"/>
          </p:nvPr>
        </p:nvSpPr>
        <p:spPr/>
        <p:txBody>
          <a:bodyPr/>
          <a:lstStyle>
            <a:lvl1pPr>
              <a:defRPr/>
            </a:lvl1pPr>
          </a:lstStyle>
          <a:p>
            <a:fld id="{9B397727-013B-40CE-ABCA-C8C5DA44EF0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fld id="{85F741A9-F4F4-4314-AB5B-1AFC04ED32FA}" type="datetimeFigureOut">
              <a:rPr lang="ru-RU" smtClean="0"/>
              <a:pPr/>
              <a:t>04.02.2024</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9B397727-013B-40CE-ABCA-C8C5DA44EF0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fld id="{85F741A9-F4F4-4314-AB5B-1AFC04ED32FA}" type="datetimeFigureOut">
              <a:rPr lang="ru-RU" smtClean="0"/>
              <a:pPr/>
              <a:t>04.02.2024</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9B397727-013B-40CE-ABCA-C8C5DA44EF0A}"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85F741A9-F4F4-4314-AB5B-1AFC04ED32FA}" type="datetimeFigureOut">
              <a:rPr lang="ru-RU" smtClean="0"/>
              <a:pPr/>
              <a:t>04.02.2024</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9B397727-013B-40CE-ABCA-C8C5DA44EF0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85F741A9-F4F4-4314-AB5B-1AFC04ED32FA}" type="datetimeFigureOut">
              <a:rPr lang="ru-RU" smtClean="0"/>
              <a:pPr/>
              <a:t>04.02.2024</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9B397727-013B-40CE-ABCA-C8C5DA44EF0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46000"/>
            <a:lum/>
          </a:blip>
          <a:srcRect/>
          <a:stretch>
            <a:fillRect t="-17000" b="-17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628650" y="365126"/>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fld id="{85F741A9-F4F4-4314-AB5B-1AFC04ED32FA}" type="datetimeFigureOut">
              <a:rPr lang="ru-RU" smtClean="0"/>
              <a:pPr/>
              <a:t>04.02.2024</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fld id="{9B397727-013B-40CE-ABCA-C8C5DA44EF0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itchFamily="34" charset="0"/>
        </a:defRPr>
      </a:lvl2pPr>
      <a:lvl3pPr algn="l" rtl="0" eaLnBrk="1" fontAlgn="base" hangingPunct="1">
        <a:lnSpc>
          <a:spcPct val="90000"/>
        </a:lnSpc>
        <a:spcBef>
          <a:spcPct val="0"/>
        </a:spcBef>
        <a:spcAft>
          <a:spcPct val="0"/>
        </a:spcAft>
        <a:defRPr sz="4400">
          <a:solidFill>
            <a:schemeClr val="tx1"/>
          </a:solidFill>
          <a:latin typeface="Calibri Light" pitchFamily="34" charset="0"/>
        </a:defRPr>
      </a:lvl3pPr>
      <a:lvl4pPr algn="l" rtl="0" eaLnBrk="1" fontAlgn="base" hangingPunct="1">
        <a:lnSpc>
          <a:spcPct val="90000"/>
        </a:lnSpc>
        <a:spcBef>
          <a:spcPct val="0"/>
        </a:spcBef>
        <a:spcAft>
          <a:spcPct val="0"/>
        </a:spcAft>
        <a:defRPr sz="4400">
          <a:solidFill>
            <a:schemeClr val="tx1"/>
          </a:solidFill>
          <a:latin typeface="Calibri Light" pitchFamily="34" charset="0"/>
        </a:defRPr>
      </a:lvl4pPr>
      <a:lvl5pPr algn="l" rtl="0" eaLnBrk="1" fontAlgn="base" hangingPunct="1">
        <a:lnSpc>
          <a:spcPct val="90000"/>
        </a:lnSpc>
        <a:spcBef>
          <a:spcPct val="0"/>
        </a:spcBef>
        <a:spcAft>
          <a:spcPct val="0"/>
        </a:spcAft>
        <a:defRPr sz="4400">
          <a:solidFill>
            <a:schemeClr val="tx1"/>
          </a:solidFill>
          <a:latin typeface="Calibri Light"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085" y="1340768"/>
            <a:ext cx="9144000" cy="1928802"/>
          </a:xfrm>
        </p:spPr>
        <p:txBody>
          <a:bodyPr/>
          <a:lstStyle/>
          <a:p>
            <a:r>
              <a:rPr lang="en-US" sz="4400" b="1" dirty="0">
                <a:solidFill>
                  <a:srgbClr val="FF0000"/>
                </a:solidFill>
                <a:latin typeface="Times New Roman" pitchFamily="18" charset="0"/>
                <a:cs typeface="Times New Roman" pitchFamily="18" charset="0"/>
              </a:rPr>
              <a:t>Technology of solid </a:t>
            </a:r>
            <a:r>
              <a:rPr lang="ru-RU" sz="4400" b="1" dirty="0" smtClean="0">
                <a:solidFill>
                  <a:srgbClr val="FF0000"/>
                </a:solidFill>
                <a:latin typeface="Times New Roman" pitchFamily="18" charset="0"/>
                <a:cs typeface="Times New Roman" pitchFamily="18" charset="0"/>
              </a:rPr>
              <a:t/>
            </a:r>
            <a:br>
              <a:rPr lang="ru-RU" sz="4400" b="1" dirty="0" smtClean="0">
                <a:solidFill>
                  <a:srgbClr val="FF0000"/>
                </a:solidFill>
                <a:latin typeface="Times New Roman" pitchFamily="18" charset="0"/>
                <a:cs typeface="Times New Roman" pitchFamily="18" charset="0"/>
              </a:rPr>
            </a:br>
            <a:r>
              <a:rPr lang="en-US" sz="4400" b="1" dirty="0" smtClean="0">
                <a:solidFill>
                  <a:srgbClr val="FF0000"/>
                </a:solidFill>
                <a:latin typeface="Times New Roman" pitchFamily="18" charset="0"/>
                <a:cs typeface="Times New Roman" pitchFamily="18" charset="0"/>
              </a:rPr>
              <a:t>dosage </a:t>
            </a:r>
            <a:r>
              <a:rPr lang="en-US" sz="4400" b="1" dirty="0">
                <a:solidFill>
                  <a:srgbClr val="FF0000"/>
                </a:solidFill>
                <a:latin typeface="Times New Roman" pitchFamily="18" charset="0"/>
                <a:cs typeface="Times New Roman" pitchFamily="18" charset="0"/>
              </a:rPr>
              <a:t>forms</a:t>
            </a:r>
            <a:endParaRPr lang="ru-RU" sz="4400" b="1" dirty="0">
              <a:solidFill>
                <a:srgbClr val="FF0000"/>
              </a:solidFill>
              <a:latin typeface="Times New Roman" pitchFamily="18" charset="0"/>
              <a:cs typeface="Times New Roman" pitchFamily="18" charset="0"/>
            </a:endParaRPr>
          </a:p>
        </p:txBody>
      </p:sp>
      <p:pic>
        <p:nvPicPr>
          <p:cNvPr id="35842" name="Picture 2" descr="ÐÐ¾ÑÐ¾Ð¶ÐµÐµ Ð¸Ð·Ð¾Ð±ÑÐ°Ð¶ÐµÐ½Ð¸Ðµ"/>
          <p:cNvPicPr>
            <a:picLocks noChangeAspect="1" noChangeArrowheads="1"/>
          </p:cNvPicPr>
          <p:nvPr/>
        </p:nvPicPr>
        <p:blipFill>
          <a:blip r:embed="rId2" cstate="print"/>
          <a:srcRect/>
          <a:stretch>
            <a:fillRect/>
          </a:stretch>
        </p:blipFill>
        <p:spPr bwMode="auto">
          <a:xfrm>
            <a:off x="857810" y="3649486"/>
            <a:ext cx="3672408" cy="2063893"/>
          </a:xfrm>
          <a:prstGeom prst="rect">
            <a:avLst/>
          </a:prstGeom>
          <a:noFill/>
        </p:spPr>
      </p:pic>
      <p:sp>
        <p:nvSpPr>
          <p:cNvPr id="6" name="Прямоугольник 5"/>
          <p:cNvSpPr/>
          <p:nvPr/>
        </p:nvSpPr>
        <p:spPr>
          <a:xfrm>
            <a:off x="6534794" y="5085184"/>
            <a:ext cx="2247603" cy="369332"/>
          </a:xfrm>
          <a:prstGeom prst="rect">
            <a:avLst/>
          </a:prstGeom>
        </p:spPr>
        <p:txBody>
          <a:bodyPr wrap="none">
            <a:spAutoFit/>
          </a:bodyPr>
          <a:lstStyle/>
          <a:p>
            <a:pPr algn="r"/>
            <a:r>
              <a:rPr lang="en-US" b="1" dirty="0" smtClean="0">
                <a:solidFill>
                  <a:schemeClr val="accent1">
                    <a:lumMod val="50000"/>
                  </a:schemeClr>
                </a:solidFill>
                <a:latin typeface="Times New Roman" pitchFamily="18" charset="0"/>
                <a:cs typeface="Times New Roman" pitchFamily="18" charset="0"/>
              </a:rPr>
              <a:t>Docent </a:t>
            </a:r>
            <a:r>
              <a:rPr lang="en-US" b="1" dirty="0" err="1" smtClean="0">
                <a:solidFill>
                  <a:schemeClr val="accent1">
                    <a:lumMod val="50000"/>
                  </a:schemeClr>
                </a:solidFill>
                <a:latin typeface="Times New Roman" pitchFamily="18" charset="0"/>
                <a:cs typeface="Times New Roman" pitchFamily="18" charset="0"/>
              </a:rPr>
              <a:t>Zamkova</a:t>
            </a:r>
            <a:r>
              <a:rPr lang="en-US" b="1" dirty="0" smtClean="0">
                <a:solidFill>
                  <a:schemeClr val="accent1">
                    <a:lumMod val="50000"/>
                  </a:schemeClr>
                </a:solidFill>
                <a:latin typeface="Times New Roman" pitchFamily="18" charset="0"/>
                <a:cs typeface="Times New Roman" pitchFamily="18" charset="0"/>
              </a:rPr>
              <a:t> AV</a:t>
            </a:r>
            <a:r>
              <a:rPr lang="uk-UA" b="1" dirty="0" smtClean="0">
                <a:solidFill>
                  <a:schemeClr val="accent1">
                    <a:lumMod val="50000"/>
                  </a:schemeClr>
                </a:solidFill>
                <a:latin typeface="Times New Roman" pitchFamily="18" charset="0"/>
                <a:cs typeface="Times New Roman" pitchFamily="18" charset="0"/>
              </a:rPr>
              <a:t>.</a:t>
            </a:r>
            <a:endParaRPr lang="ru-RU" b="1" dirty="0" smtClean="0">
              <a:solidFill>
                <a:schemeClr val="accent1">
                  <a:lumMod val="50000"/>
                </a:schemeClr>
              </a:solidFill>
              <a:latin typeface="Times New Roman" pitchFamily="18" charset="0"/>
              <a:cs typeface="Times New Roman" pitchFamily="18" charset="0"/>
            </a:endParaRPr>
          </a:p>
        </p:txBody>
      </p:sp>
      <p:sp>
        <p:nvSpPr>
          <p:cNvPr id="7" name="Прямоугольник 6"/>
          <p:cNvSpPr/>
          <p:nvPr/>
        </p:nvSpPr>
        <p:spPr>
          <a:xfrm>
            <a:off x="857810" y="332656"/>
            <a:ext cx="6774087" cy="923330"/>
          </a:xfrm>
          <a:prstGeom prst="rect">
            <a:avLst/>
          </a:prstGeom>
        </p:spPr>
        <p:txBody>
          <a:bodyPr wrap="square">
            <a:spAutoFit/>
          </a:bodyPr>
          <a:lstStyle/>
          <a:p>
            <a:pPr algn="ctr"/>
            <a:r>
              <a:rPr lang="uk-UA" b="1" dirty="0" err="1">
                <a:solidFill>
                  <a:schemeClr val="accent1">
                    <a:lumMod val="50000"/>
                  </a:schemeClr>
                </a:solidFill>
                <a:latin typeface="Times New Roman" panose="02020603050405020304" pitchFamily="18" charset="0"/>
                <a:cs typeface="Times New Roman" panose="02020603050405020304" pitchFamily="18" charset="0"/>
              </a:rPr>
              <a:t>Odesa</a:t>
            </a:r>
            <a:r>
              <a:rPr lang="uk-UA" b="1" dirty="0">
                <a:solidFill>
                  <a:schemeClr val="accent1">
                    <a:lumMod val="50000"/>
                  </a:schemeClr>
                </a:solidFill>
                <a:latin typeface="Times New Roman" panose="02020603050405020304" pitchFamily="18" charset="0"/>
                <a:cs typeface="Times New Roman" panose="02020603050405020304" pitchFamily="18" charset="0"/>
              </a:rPr>
              <a:t> </a:t>
            </a:r>
            <a:r>
              <a:rPr lang="uk-UA" b="1" dirty="0" err="1">
                <a:solidFill>
                  <a:schemeClr val="accent1">
                    <a:lumMod val="50000"/>
                  </a:schemeClr>
                </a:solidFill>
                <a:latin typeface="Times New Roman" panose="02020603050405020304" pitchFamily="18" charset="0"/>
                <a:cs typeface="Times New Roman" panose="02020603050405020304" pitchFamily="18" charset="0"/>
              </a:rPr>
              <a:t>National</a:t>
            </a:r>
            <a:r>
              <a:rPr lang="uk-UA" b="1" dirty="0">
                <a:solidFill>
                  <a:schemeClr val="accent1">
                    <a:lumMod val="50000"/>
                  </a:schemeClr>
                </a:solidFill>
                <a:latin typeface="Times New Roman" panose="02020603050405020304" pitchFamily="18" charset="0"/>
                <a:cs typeface="Times New Roman" panose="02020603050405020304" pitchFamily="18" charset="0"/>
              </a:rPr>
              <a:t> </a:t>
            </a:r>
            <a:r>
              <a:rPr lang="uk-UA" b="1" dirty="0" err="1">
                <a:solidFill>
                  <a:schemeClr val="accent1">
                    <a:lumMod val="50000"/>
                  </a:schemeClr>
                </a:solidFill>
                <a:latin typeface="Times New Roman" panose="02020603050405020304" pitchFamily="18" charset="0"/>
                <a:cs typeface="Times New Roman" panose="02020603050405020304" pitchFamily="18" charset="0"/>
              </a:rPr>
              <a:t>Medical</a:t>
            </a:r>
            <a:r>
              <a:rPr lang="uk-UA" b="1" dirty="0">
                <a:solidFill>
                  <a:schemeClr val="accent1">
                    <a:lumMod val="50000"/>
                  </a:schemeClr>
                </a:solidFill>
                <a:latin typeface="Times New Roman" panose="02020603050405020304" pitchFamily="18" charset="0"/>
                <a:cs typeface="Times New Roman" panose="02020603050405020304" pitchFamily="18" charset="0"/>
              </a:rPr>
              <a:t> </a:t>
            </a:r>
            <a:r>
              <a:rPr lang="uk-UA" b="1" dirty="0" err="1" smtClean="0">
                <a:solidFill>
                  <a:schemeClr val="accent1">
                    <a:lumMod val="50000"/>
                  </a:schemeClr>
                </a:solidFill>
                <a:latin typeface="Times New Roman" panose="02020603050405020304" pitchFamily="18" charset="0"/>
                <a:cs typeface="Times New Roman" panose="02020603050405020304" pitchFamily="18" charset="0"/>
              </a:rPr>
              <a:t>University</a:t>
            </a:r>
            <a:endParaRPr lang="uk-UA" b="1" dirty="0" smtClean="0">
              <a:solidFill>
                <a:schemeClr val="accent1">
                  <a:lumMod val="50000"/>
                </a:schemeClr>
              </a:solidFill>
              <a:latin typeface="Times New Roman" panose="02020603050405020304" pitchFamily="18" charset="0"/>
              <a:cs typeface="Times New Roman" panose="02020603050405020304" pitchFamily="18" charset="0"/>
            </a:endParaRPr>
          </a:p>
          <a:p>
            <a:pPr algn="ctr"/>
            <a:r>
              <a:rPr lang="uk-UA" b="1" dirty="0" smtClean="0">
                <a:solidFill>
                  <a:schemeClr val="accent1">
                    <a:lumMod val="50000"/>
                  </a:schemeClr>
                </a:solidFill>
                <a:latin typeface="Times New Roman" panose="02020603050405020304" pitchFamily="18" charset="0"/>
                <a:cs typeface="Times New Roman" panose="02020603050405020304" pitchFamily="18" charset="0"/>
              </a:rPr>
              <a:t> </a:t>
            </a:r>
            <a:r>
              <a:rPr lang="uk-UA" b="1" dirty="0" err="1">
                <a:solidFill>
                  <a:schemeClr val="accent1">
                    <a:lumMod val="50000"/>
                  </a:schemeClr>
                </a:solidFill>
                <a:latin typeface="Times New Roman" panose="02020603050405020304" pitchFamily="18" charset="0"/>
                <a:cs typeface="Times New Roman" panose="02020603050405020304" pitchFamily="18" charset="0"/>
              </a:rPr>
              <a:t>Faculty</a:t>
            </a:r>
            <a:r>
              <a:rPr lang="uk-UA" b="1" dirty="0">
                <a:solidFill>
                  <a:schemeClr val="accent1">
                    <a:lumMod val="50000"/>
                  </a:schemeClr>
                </a:solidFill>
                <a:latin typeface="Times New Roman" panose="02020603050405020304" pitchFamily="18" charset="0"/>
                <a:cs typeface="Times New Roman" panose="02020603050405020304" pitchFamily="18" charset="0"/>
              </a:rPr>
              <a:t> </a:t>
            </a:r>
            <a:r>
              <a:rPr lang="uk-UA" b="1" dirty="0" err="1">
                <a:solidFill>
                  <a:schemeClr val="accent1">
                    <a:lumMod val="50000"/>
                  </a:schemeClr>
                </a:solidFill>
                <a:latin typeface="Times New Roman" panose="02020603050405020304" pitchFamily="18" charset="0"/>
                <a:cs typeface="Times New Roman" panose="02020603050405020304" pitchFamily="18" charset="0"/>
              </a:rPr>
              <a:t>of</a:t>
            </a:r>
            <a:r>
              <a:rPr lang="uk-UA" b="1" dirty="0">
                <a:solidFill>
                  <a:schemeClr val="accent1">
                    <a:lumMod val="50000"/>
                  </a:schemeClr>
                </a:solidFill>
                <a:latin typeface="Times New Roman" panose="02020603050405020304" pitchFamily="18" charset="0"/>
                <a:cs typeface="Times New Roman" panose="02020603050405020304" pitchFamily="18" charset="0"/>
              </a:rPr>
              <a:t> </a:t>
            </a:r>
            <a:r>
              <a:rPr lang="uk-UA" b="1" dirty="0" err="1" smtClean="0">
                <a:solidFill>
                  <a:schemeClr val="accent1">
                    <a:lumMod val="50000"/>
                  </a:schemeClr>
                </a:solidFill>
                <a:latin typeface="Times New Roman" panose="02020603050405020304" pitchFamily="18" charset="0"/>
                <a:cs typeface="Times New Roman" panose="02020603050405020304" pitchFamily="18" charset="0"/>
              </a:rPr>
              <a:t>Pharmacy</a:t>
            </a:r>
            <a:endParaRPr lang="uk-UA" b="1" dirty="0" smtClean="0">
              <a:solidFill>
                <a:schemeClr val="accent1">
                  <a:lumMod val="50000"/>
                </a:schemeClr>
              </a:solidFill>
              <a:latin typeface="Times New Roman" panose="02020603050405020304" pitchFamily="18" charset="0"/>
              <a:cs typeface="Times New Roman" panose="02020603050405020304" pitchFamily="18" charset="0"/>
            </a:endParaRPr>
          </a:p>
          <a:p>
            <a:pPr algn="ctr"/>
            <a:r>
              <a:rPr lang="uk-UA" b="1" dirty="0" smtClean="0">
                <a:solidFill>
                  <a:schemeClr val="accent1">
                    <a:lumMod val="50000"/>
                  </a:schemeClr>
                </a:solidFill>
                <a:latin typeface="Times New Roman" panose="02020603050405020304" pitchFamily="18" charset="0"/>
                <a:cs typeface="Times New Roman" panose="02020603050405020304" pitchFamily="18" charset="0"/>
              </a:rPr>
              <a:t> </a:t>
            </a:r>
            <a:r>
              <a:rPr lang="uk-UA" b="1" dirty="0" err="1">
                <a:solidFill>
                  <a:schemeClr val="accent1">
                    <a:lumMod val="50000"/>
                  </a:schemeClr>
                </a:solidFill>
                <a:latin typeface="Times New Roman" panose="02020603050405020304" pitchFamily="18" charset="0"/>
                <a:cs typeface="Times New Roman" panose="02020603050405020304" pitchFamily="18" charset="0"/>
              </a:rPr>
              <a:t>Department</a:t>
            </a:r>
            <a:r>
              <a:rPr lang="uk-UA" b="1" dirty="0">
                <a:solidFill>
                  <a:schemeClr val="accent1">
                    <a:lumMod val="50000"/>
                  </a:schemeClr>
                </a:solidFill>
                <a:latin typeface="Times New Roman" panose="02020603050405020304" pitchFamily="18" charset="0"/>
                <a:cs typeface="Times New Roman" panose="02020603050405020304" pitchFamily="18" charset="0"/>
              </a:rPr>
              <a:t> </a:t>
            </a:r>
            <a:r>
              <a:rPr lang="uk-UA" b="1" dirty="0" err="1">
                <a:solidFill>
                  <a:schemeClr val="accent1">
                    <a:lumMod val="50000"/>
                  </a:schemeClr>
                </a:solidFill>
                <a:latin typeface="Times New Roman" panose="02020603050405020304" pitchFamily="18" charset="0"/>
                <a:cs typeface="Times New Roman" panose="02020603050405020304" pitchFamily="18" charset="0"/>
              </a:rPr>
              <a:t>of</a:t>
            </a:r>
            <a:r>
              <a:rPr lang="uk-UA" b="1" dirty="0">
                <a:solidFill>
                  <a:schemeClr val="accent1">
                    <a:lumMod val="50000"/>
                  </a:schemeClr>
                </a:solidFill>
                <a:latin typeface="Times New Roman" panose="02020603050405020304" pitchFamily="18" charset="0"/>
                <a:cs typeface="Times New Roman" panose="02020603050405020304" pitchFamily="18" charset="0"/>
              </a:rPr>
              <a:t> </a:t>
            </a:r>
            <a:r>
              <a:rPr lang="uk-UA" b="1" dirty="0" err="1">
                <a:solidFill>
                  <a:schemeClr val="accent1">
                    <a:lumMod val="50000"/>
                  </a:schemeClr>
                </a:solidFill>
                <a:latin typeface="Times New Roman" panose="02020603050405020304" pitchFamily="18" charset="0"/>
                <a:cs typeface="Times New Roman" panose="02020603050405020304" pitchFamily="18" charset="0"/>
              </a:rPr>
              <a:t>Pharmaceutical</a:t>
            </a:r>
            <a:r>
              <a:rPr lang="uk-UA" b="1" dirty="0">
                <a:solidFill>
                  <a:schemeClr val="accent1">
                    <a:lumMod val="50000"/>
                  </a:schemeClr>
                </a:solidFill>
                <a:latin typeface="Times New Roman" panose="02020603050405020304" pitchFamily="18" charset="0"/>
                <a:cs typeface="Times New Roman" panose="02020603050405020304" pitchFamily="18" charset="0"/>
              </a:rPr>
              <a:t> </a:t>
            </a:r>
            <a:r>
              <a:rPr lang="uk-UA" b="1" dirty="0" err="1">
                <a:solidFill>
                  <a:schemeClr val="accent1">
                    <a:lumMod val="50000"/>
                  </a:schemeClr>
                </a:solidFill>
                <a:latin typeface="Times New Roman" panose="02020603050405020304" pitchFamily="18" charset="0"/>
                <a:cs typeface="Times New Roman" panose="02020603050405020304" pitchFamily="18" charset="0"/>
              </a:rPr>
              <a:t>Chemistry</a:t>
            </a:r>
            <a:r>
              <a:rPr lang="uk-UA" b="1" dirty="0">
                <a:solidFill>
                  <a:schemeClr val="accent1">
                    <a:lumMod val="50000"/>
                  </a:schemeClr>
                </a:solidFill>
                <a:latin typeface="Times New Roman" panose="02020603050405020304" pitchFamily="18" charset="0"/>
                <a:cs typeface="Times New Roman" panose="02020603050405020304" pitchFamily="18" charset="0"/>
              </a:rPr>
              <a:t> </a:t>
            </a:r>
            <a:r>
              <a:rPr lang="uk-UA" b="1" dirty="0" err="1">
                <a:solidFill>
                  <a:schemeClr val="accent1">
                    <a:lumMod val="50000"/>
                  </a:schemeClr>
                </a:solidFill>
                <a:latin typeface="Times New Roman" panose="02020603050405020304" pitchFamily="18" charset="0"/>
                <a:cs typeface="Times New Roman" panose="02020603050405020304" pitchFamily="18" charset="0"/>
              </a:rPr>
              <a:t>and</a:t>
            </a:r>
            <a:r>
              <a:rPr lang="uk-UA" b="1" dirty="0">
                <a:solidFill>
                  <a:schemeClr val="accent1">
                    <a:lumMod val="50000"/>
                  </a:schemeClr>
                </a:solidFill>
                <a:latin typeface="Times New Roman" panose="02020603050405020304" pitchFamily="18" charset="0"/>
                <a:cs typeface="Times New Roman" panose="02020603050405020304" pitchFamily="18" charset="0"/>
              </a:rPr>
              <a:t> </a:t>
            </a:r>
            <a:r>
              <a:rPr lang="uk-UA" b="1" dirty="0" err="1">
                <a:solidFill>
                  <a:schemeClr val="accent1">
                    <a:lumMod val="50000"/>
                  </a:schemeClr>
                </a:solidFill>
                <a:latin typeface="Times New Roman" panose="02020603050405020304" pitchFamily="18" charset="0"/>
                <a:cs typeface="Times New Roman" panose="02020603050405020304" pitchFamily="18" charset="0"/>
              </a:rPr>
              <a:t>Drug</a:t>
            </a:r>
            <a:r>
              <a:rPr lang="uk-UA" b="1" dirty="0">
                <a:solidFill>
                  <a:schemeClr val="accent1">
                    <a:lumMod val="50000"/>
                  </a:schemeClr>
                </a:solidFill>
                <a:latin typeface="Times New Roman" panose="02020603050405020304" pitchFamily="18" charset="0"/>
                <a:cs typeface="Times New Roman" panose="02020603050405020304" pitchFamily="18" charset="0"/>
              </a:rPr>
              <a:t> </a:t>
            </a:r>
            <a:r>
              <a:rPr lang="uk-UA" b="1" dirty="0" err="1">
                <a:solidFill>
                  <a:schemeClr val="accent1">
                    <a:lumMod val="50000"/>
                  </a:schemeClr>
                </a:solidFill>
                <a:latin typeface="Times New Roman" panose="02020603050405020304" pitchFamily="18" charset="0"/>
                <a:cs typeface="Times New Roman" panose="02020603050405020304" pitchFamily="18" charset="0"/>
              </a:rPr>
              <a:t>Technology</a:t>
            </a:r>
            <a:endParaRPr lang="uk-UA"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3520939" y="6093296"/>
            <a:ext cx="1409360" cy="369332"/>
          </a:xfrm>
          <a:prstGeom prst="rect">
            <a:avLst/>
          </a:prstGeom>
        </p:spPr>
        <p:txBody>
          <a:bodyPr wrap="none">
            <a:spAutoFit/>
          </a:bodyPr>
          <a:lstStyle/>
          <a:p>
            <a:pPr algn="r"/>
            <a:r>
              <a:rPr lang="en-US" b="1" dirty="0" smtClean="0">
                <a:solidFill>
                  <a:schemeClr val="accent1">
                    <a:lumMod val="50000"/>
                  </a:schemeClr>
                </a:solidFill>
                <a:latin typeface="Times New Roman" pitchFamily="18" charset="0"/>
                <a:cs typeface="Times New Roman" pitchFamily="18" charset="0"/>
              </a:rPr>
              <a:t>Odessa</a:t>
            </a:r>
            <a:r>
              <a:rPr lang="uk-UA" b="1" dirty="0" smtClean="0">
                <a:solidFill>
                  <a:schemeClr val="accent1">
                    <a:lumMod val="50000"/>
                  </a:schemeClr>
                </a:solidFill>
                <a:latin typeface="Times New Roman" pitchFamily="18" charset="0"/>
                <a:cs typeface="Times New Roman" pitchFamily="18" charset="0"/>
              </a:rPr>
              <a:t> 202</a:t>
            </a:r>
            <a:r>
              <a:rPr lang="en-US" b="1" dirty="0" smtClean="0">
                <a:solidFill>
                  <a:schemeClr val="accent1">
                    <a:lumMod val="50000"/>
                  </a:schemeClr>
                </a:solidFill>
                <a:latin typeface="Times New Roman" pitchFamily="18" charset="0"/>
                <a:cs typeface="Times New Roman" pitchFamily="18" charset="0"/>
              </a:rPr>
              <a:t>4</a:t>
            </a:r>
            <a:endParaRPr lang="ru-RU" b="1" dirty="0">
              <a:solidFill>
                <a:schemeClr val="accent1">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0" y="365125"/>
            <a:ext cx="5086350" cy="1644650"/>
          </a:xfrm>
        </p:spPr>
        <p:txBody>
          <a:bodyPr rtlCol="0">
            <a:normAutofit/>
          </a:bodyPr>
          <a:lstStyle/>
          <a:p>
            <a:pPr algn="ctr" fontAlgn="auto">
              <a:spcAft>
                <a:spcPts val="0"/>
              </a:spcAft>
              <a:defRPr/>
            </a:pPr>
            <a:r>
              <a:rPr lang="en-US" b="1" u="sng" dirty="0">
                <a:solidFill>
                  <a:srgbClr val="7030A0"/>
                </a:solidFill>
                <a:effectLst>
                  <a:outerShdw blurRad="38100" dist="38100" dir="2700000" algn="tl">
                    <a:srgbClr val="000000">
                      <a:alpha val="43137"/>
                    </a:srgbClr>
                  </a:outerShdw>
                </a:effectLst>
                <a:latin typeface="Arial Black" panose="020B0A04020102020204" pitchFamily="34" charset="0"/>
              </a:rPr>
              <a:t>Pills</a:t>
            </a:r>
            <a:r>
              <a:rPr lang="ru-RU" b="1" u="sng" dirty="0" smtClean="0">
                <a:solidFill>
                  <a:srgbClr val="7030A0"/>
                </a:solidFill>
              </a:rPr>
              <a:t/>
            </a:r>
            <a:br>
              <a:rPr lang="ru-RU" b="1" u="sng" dirty="0" smtClean="0">
                <a:solidFill>
                  <a:srgbClr val="7030A0"/>
                </a:solidFill>
              </a:rPr>
            </a:br>
            <a:endParaRPr lang="ru-RU" sz="2700" b="1" i="1" dirty="0"/>
          </a:p>
        </p:txBody>
      </p:sp>
      <p:pic>
        <p:nvPicPr>
          <p:cNvPr id="4" name="Объект 3"/>
          <p:cNvPicPr>
            <a:picLocks noGrp="1" noChangeAspect="1"/>
          </p:cNvPicPr>
          <p:nvPr>
            <p:ph sz="half" idx="1"/>
          </p:nvPr>
        </p:nvPicPr>
        <p:blipFill>
          <a:blip r:embed="rId2" cstate="print">
            <a:extLst/>
          </a:blip>
          <a:stretch>
            <a:fillRect/>
          </a:stretch>
        </p:blipFill>
        <p:spPr>
          <a:xfrm>
            <a:off x="0" y="3068960"/>
            <a:ext cx="3460422" cy="3460422"/>
          </a:xfrm>
          <a:effectLst>
            <a:softEdge rad="112500"/>
          </a:effectLst>
        </p:spPr>
      </p:pic>
      <p:sp>
        <p:nvSpPr>
          <p:cNvPr id="7" name="Объект 6"/>
          <p:cNvSpPr>
            <a:spLocks noGrp="1"/>
          </p:cNvSpPr>
          <p:nvPr>
            <p:ph sz="half" idx="2"/>
          </p:nvPr>
        </p:nvSpPr>
        <p:spPr>
          <a:xfrm>
            <a:off x="3786183" y="2643181"/>
            <a:ext cx="5169700" cy="4084643"/>
          </a:xfrm>
        </p:spPr>
        <p:txBody>
          <a:bodyPr rtlCol="0">
            <a:noAutofit/>
          </a:bodyPr>
          <a:lstStyle/>
          <a:p>
            <a:pPr marL="0" indent="0" algn="just" fontAlgn="auto">
              <a:spcAft>
                <a:spcPts val="0"/>
              </a:spcAft>
              <a:buFont typeface="Arial" panose="020B0604020202020204" pitchFamily="34" charset="0"/>
              <a:buNone/>
              <a:defRPr/>
            </a:pPr>
            <a:r>
              <a:rPr lang="en-US" sz="3200" dirty="0">
                <a:latin typeface="Times New Roman" pitchFamily="18" charset="0"/>
                <a:cs typeface="Times New Roman" pitchFamily="18" charset="0"/>
              </a:rPr>
              <a:t>This is a solid dosage form obtained by pressing powders and granules containing one or more medicinal substances with or without the addition of excipients or obtained by molding special masses.</a:t>
            </a:r>
            <a:endParaRPr lang="ru-RU" sz="3200" dirty="0">
              <a:latin typeface="Times New Roman" pitchFamily="18" charset="0"/>
              <a:cs typeface="Times New Roman" pitchFamily="18" charset="0"/>
            </a:endParaRPr>
          </a:p>
        </p:txBody>
      </p:sp>
      <p:pic>
        <p:nvPicPr>
          <p:cNvPr id="5" name="Рисунок 4"/>
          <p:cNvPicPr>
            <a:picLocks noChangeAspect="1"/>
          </p:cNvPicPr>
          <p:nvPr/>
        </p:nvPicPr>
        <p:blipFill>
          <a:blip r:embed="rId3" cstate="print">
            <a:extLst/>
          </a:blip>
          <a:stretch>
            <a:fillRect/>
          </a:stretch>
        </p:blipFill>
        <p:spPr>
          <a:xfrm>
            <a:off x="1034671" y="365126"/>
            <a:ext cx="2240792" cy="196226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771510" y="249979"/>
            <a:ext cx="7886700" cy="838183"/>
          </a:xfrm>
        </p:spPr>
        <p:txBody>
          <a:bodyPr rtlCol="0">
            <a:noAutofit/>
          </a:bodyPr>
          <a:lstStyle/>
          <a:p>
            <a:pPr fontAlgn="auto">
              <a:spcAft>
                <a:spcPts val="0"/>
              </a:spcAft>
              <a:defRPr/>
            </a:pPr>
            <a:r>
              <a:rPr lang="en-US" sz="3600" b="1" u="sng" dirty="0">
                <a:solidFill>
                  <a:srgbClr val="7030A0"/>
                </a:solidFill>
                <a:latin typeface="Arial Black" panose="020B0A04020102020204" pitchFamily="34" charset="0"/>
              </a:rPr>
              <a:t>Among the tablets there are:</a:t>
            </a:r>
            <a:endParaRPr lang="ru-RU" sz="3600" dirty="0"/>
          </a:p>
        </p:txBody>
      </p:sp>
      <p:sp>
        <p:nvSpPr>
          <p:cNvPr id="20482" name="Объект 5"/>
          <p:cNvSpPr>
            <a:spLocks noGrp="1"/>
          </p:cNvSpPr>
          <p:nvPr>
            <p:ph idx="1"/>
          </p:nvPr>
        </p:nvSpPr>
        <p:spPr>
          <a:xfrm>
            <a:off x="285720" y="1119188"/>
            <a:ext cx="8858280" cy="5459412"/>
          </a:xfrm>
        </p:spPr>
        <p:txBody>
          <a:bodyPr/>
          <a:lstStyle/>
          <a:p>
            <a:r>
              <a:rPr lang="en-US" dirty="0">
                <a:latin typeface="Times New Roman" pitchFamily="18" charset="0"/>
                <a:cs typeface="Times New Roman" pitchFamily="18" charset="0"/>
              </a:rPr>
              <a:t>the tablets themselves (compressed)</a:t>
            </a:r>
          </a:p>
          <a:p>
            <a:r>
              <a:rPr lang="en-US" dirty="0">
                <a:latin typeface="Times New Roman" pitchFamily="18" charset="0"/>
                <a:cs typeface="Times New Roman" pitchFamily="18" charset="0"/>
              </a:rPr>
              <a:t>trituration tablets (molded; </a:t>
            </a:r>
            <a:r>
              <a:rPr lang="en-US" dirty="0" err="1">
                <a:latin typeface="Times New Roman" pitchFamily="18" charset="0"/>
                <a:cs typeface="Times New Roman" pitchFamily="18" charset="0"/>
              </a:rPr>
              <a:t>microtablets</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uncovered, covered</a:t>
            </a:r>
          </a:p>
          <a:p>
            <a:r>
              <a:rPr lang="en-US" dirty="0">
                <a:latin typeface="Times New Roman" pitchFamily="18" charset="0"/>
                <a:cs typeface="Times New Roman" pitchFamily="18" charset="0"/>
              </a:rPr>
              <a:t>fizzy</a:t>
            </a:r>
          </a:p>
          <a:p>
            <a:r>
              <a:rPr lang="en-US" dirty="0">
                <a:latin typeface="Times New Roman" pitchFamily="18" charset="0"/>
                <a:cs typeface="Times New Roman" pitchFamily="18" charset="0"/>
              </a:rPr>
              <a:t>gastro-resistant (enteric-soluble)</a:t>
            </a:r>
          </a:p>
          <a:p>
            <a:r>
              <a:rPr lang="en-US" dirty="0">
                <a:latin typeface="Times New Roman" pitchFamily="18" charset="0"/>
                <a:cs typeface="Times New Roman" pitchFamily="18" charset="0"/>
              </a:rPr>
              <a:t>modified release</a:t>
            </a:r>
          </a:p>
          <a:p>
            <a:r>
              <a:rPr lang="en-US" dirty="0">
                <a:latin typeface="Times New Roman" pitchFamily="18" charset="0"/>
                <a:cs typeface="Times New Roman" pitchFamily="18" charset="0"/>
              </a:rPr>
              <a:t>for use in the mouth</a:t>
            </a:r>
          </a:p>
          <a:p>
            <a:r>
              <a:rPr lang="en-US" dirty="0">
                <a:latin typeface="Times New Roman" pitchFamily="18" charset="0"/>
                <a:cs typeface="Times New Roman" pitchFamily="18" charset="0"/>
              </a:rPr>
              <a:t>for preparing a solution or suspension, etc.</a:t>
            </a:r>
            <a:endParaRPr lang="ru-RU"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914400"/>
            <a:ext cx="7886700" cy="1201738"/>
          </a:xfrm>
        </p:spPr>
        <p:txBody>
          <a:bodyPr rtlCol="0">
            <a:normAutofit fontScale="90000"/>
          </a:bodyPr>
          <a:lstStyle/>
          <a:p>
            <a:pPr algn="ctr" fontAlgn="auto">
              <a:spcAft>
                <a:spcPts val="0"/>
              </a:spcAft>
              <a:defRPr/>
            </a:pPr>
            <a:r>
              <a:rPr lang="ru-RU" b="1" dirty="0">
                <a:solidFill>
                  <a:srgbClr val="7030A0"/>
                </a:solidFill>
                <a:latin typeface="Arial Black" panose="020B0A04020102020204" pitchFamily="34" charset="0"/>
              </a:rPr>
              <a:t>В зависимости от дозировки лекарственного вещества выделяют</a:t>
            </a:r>
            <a:r>
              <a:rPr lang="ru-RU" b="1" u="sng" dirty="0">
                <a:solidFill>
                  <a:srgbClr val="7030A0"/>
                </a:solidFill>
                <a:latin typeface="Arial Black" panose="020B0A04020102020204" pitchFamily="34" charset="0"/>
              </a:rPr>
              <a:t>:</a:t>
            </a:r>
            <a:r>
              <a:rPr lang="ru-RU" dirty="0"/>
              <a:t/>
            </a:r>
            <a:br>
              <a:rPr lang="ru-RU" dirty="0"/>
            </a:br>
            <a:endParaRPr lang="ru-RU" dirty="0"/>
          </a:p>
        </p:txBody>
      </p:sp>
      <p:sp>
        <p:nvSpPr>
          <p:cNvPr id="3" name="Объект 2"/>
          <p:cNvSpPr>
            <a:spLocks noGrp="1"/>
          </p:cNvSpPr>
          <p:nvPr>
            <p:ph sz="half" idx="1"/>
          </p:nvPr>
        </p:nvSpPr>
        <p:spPr>
          <a:xfrm>
            <a:off x="450056" y="2116139"/>
            <a:ext cx="8373666" cy="4503737"/>
          </a:xfrm>
        </p:spPr>
        <p:txBody>
          <a:bodyPr rtlCol="0">
            <a:normAutofit/>
          </a:bodyPr>
          <a:lstStyle/>
          <a:p>
            <a:pPr marL="514350" indent="-514350" fontAlgn="auto">
              <a:spcAft>
                <a:spcPts val="0"/>
              </a:spcAft>
              <a:buFont typeface="+mj-lt"/>
              <a:buAutoNum type="arabicPeriod"/>
              <a:defRPr/>
            </a:pPr>
            <a:r>
              <a:rPr lang="ru-RU" sz="3200" b="1" dirty="0" smtClean="0">
                <a:latin typeface="Times New Roman" pitchFamily="18" charset="0"/>
                <a:cs typeface="Times New Roman" pitchFamily="18" charset="0"/>
              </a:rPr>
              <a:t>Таблетки </a:t>
            </a:r>
            <a:r>
              <a:rPr lang="ru-RU" sz="3200" b="1" dirty="0" err="1">
                <a:latin typeface="Times New Roman" pitchFamily="18" charset="0"/>
                <a:cs typeface="Times New Roman" pitchFamily="18" charset="0"/>
              </a:rPr>
              <a:t>мите</a:t>
            </a:r>
            <a:r>
              <a:rPr lang="ru-RU" sz="3200" b="1" dirty="0">
                <a:latin typeface="Times New Roman" pitchFamily="18" charset="0"/>
                <a:cs typeface="Times New Roman" pitchFamily="18" charset="0"/>
              </a:rPr>
              <a:t> </a:t>
            </a:r>
            <a:r>
              <a:rPr lang="ru-RU" sz="3200" dirty="0">
                <a:latin typeface="Times New Roman" pitchFamily="18" charset="0"/>
                <a:cs typeface="Times New Roman" pitchFamily="18" charset="0"/>
              </a:rPr>
              <a:t>— таблетки с минимальной дозировкой и минимально выраженным действием лекарственного вещества.</a:t>
            </a:r>
          </a:p>
          <a:p>
            <a:pPr marL="514350" indent="-514350" fontAlgn="auto">
              <a:spcAft>
                <a:spcPts val="0"/>
              </a:spcAft>
              <a:buFont typeface="+mj-lt"/>
              <a:buAutoNum type="arabicPeriod"/>
              <a:defRPr/>
            </a:pPr>
            <a:r>
              <a:rPr lang="ru-RU" sz="3200" b="1" dirty="0">
                <a:latin typeface="Times New Roman" pitchFamily="18" charset="0"/>
                <a:cs typeface="Times New Roman" pitchFamily="18" charset="0"/>
              </a:rPr>
              <a:t>Таблетки семи </a:t>
            </a:r>
            <a:r>
              <a:rPr lang="ru-RU" sz="3200" dirty="0">
                <a:latin typeface="Times New Roman" pitchFamily="18" charset="0"/>
                <a:cs typeface="Times New Roman" pitchFamily="18" charset="0"/>
              </a:rPr>
              <a:t>— таблетки со средней дозировкой и средне выраженным действием лекарственного вещества.</a:t>
            </a:r>
          </a:p>
          <a:p>
            <a:pPr marL="514350" indent="-514350" fontAlgn="auto">
              <a:spcAft>
                <a:spcPts val="0"/>
              </a:spcAft>
              <a:buFont typeface="+mj-lt"/>
              <a:buAutoNum type="arabicPeriod"/>
              <a:defRPr/>
            </a:pPr>
            <a:r>
              <a:rPr lang="ru-RU" sz="3200" b="1" dirty="0">
                <a:latin typeface="Times New Roman" pitchFamily="18" charset="0"/>
                <a:cs typeface="Times New Roman" pitchFamily="18" charset="0"/>
              </a:rPr>
              <a:t>Таблетки форте </a:t>
            </a:r>
            <a:r>
              <a:rPr lang="ru-RU" sz="3200" dirty="0">
                <a:latin typeface="Times New Roman" pitchFamily="18" charset="0"/>
                <a:cs typeface="Times New Roman" pitchFamily="18" charset="0"/>
              </a:rPr>
              <a:t>— таблетки с высокой дозировкой и сильно выраженным действием лекарственного вещества.</a:t>
            </a:r>
          </a:p>
          <a:p>
            <a:pPr marL="0" indent="0" fontAlgn="auto">
              <a:spcAft>
                <a:spcPts val="0"/>
              </a:spcAft>
              <a:buFont typeface="Arial" panose="020B0604020202020204" pitchFamily="34" charset="0"/>
              <a:buNone/>
              <a:defRPr/>
            </a:pP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b="1" dirty="0" smtClean="0">
                <a:solidFill>
                  <a:srgbClr val="FF0000"/>
                </a:solidFill>
                <a:latin typeface="Times New Roman" pitchFamily="18" charset="0"/>
                <a:cs typeface="Times New Roman" pitchFamily="18" charset="0"/>
              </a:rPr>
              <a:t>Factory technology for the production of tablets.</a:t>
            </a:r>
            <a:endParaRPr lang="ru-RU" sz="3600" dirty="0">
              <a:solidFill>
                <a:srgbClr val="FF0000"/>
              </a:solidFill>
              <a:latin typeface="Times New Roman" pitchFamily="18" charset="0"/>
              <a:cs typeface="Times New Roman" pitchFamily="18" charset="0"/>
            </a:endParaRPr>
          </a:p>
        </p:txBody>
      </p:sp>
      <p:pic>
        <p:nvPicPr>
          <p:cNvPr id="4" name="Содержимое 3" descr="изготовл лек стоп кадр.jpeg"/>
          <p:cNvPicPr>
            <a:picLocks noGrp="1" noChangeAspect="1"/>
          </p:cNvPicPr>
          <p:nvPr>
            <p:ph idx="1"/>
          </p:nvPr>
        </p:nvPicPr>
        <p:blipFill>
          <a:blip r:embed="rId2" cstate="print"/>
          <a:stretch>
            <a:fillRect/>
          </a:stretch>
        </p:blipFill>
        <p:spPr>
          <a:xfrm>
            <a:off x="704144" y="1825625"/>
            <a:ext cx="7735712" cy="4351338"/>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285720" y="785794"/>
            <a:ext cx="8643998" cy="5105417"/>
          </a:xfrm>
        </p:spPr>
        <p:txBody>
          <a:bodyPr/>
          <a:lstStyle/>
          <a:p>
            <a:r>
              <a:rPr lang="en-US" sz="3200" b="1" dirty="0">
                <a:latin typeface="Times New Roman" pitchFamily="18" charset="0"/>
                <a:cs typeface="Times New Roman" pitchFamily="18" charset="0"/>
              </a:rPr>
              <a:t>Factory technology for the production of tablets includes a number of sequential operations:</a:t>
            </a:r>
          </a:p>
          <a:p>
            <a:r>
              <a:rPr lang="en-US" sz="3200" b="1" dirty="0">
                <a:latin typeface="Times New Roman" pitchFamily="18" charset="0"/>
                <a:cs typeface="Times New Roman" pitchFamily="18" charset="0"/>
              </a:rPr>
              <a:t>the first is weighing (measuring) the components, grinding, sifting;</a:t>
            </a:r>
          </a:p>
          <a:p>
            <a:r>
              <a:rPr lang="en-US" sz="3200" b="1" dirty="0">
                <a:latin typeface="Times New Roman" pitchFamily="18" charset="0"/>
                <a:cs typeface="Times New Roman" pitchFamily="18" charset="0"/>
              </a:rPr>
              <a:t>the second is wet or dry granulation (conversion of powdery substances into coarse sand - (granules) followed by drying;</a:t>
            </a:r>
          </a:p>
          <a:p>
            <a:r>
              <a:rPr lang="en-US" sz="3200" b="1" dirty="0">
                <a:latin typeface="Times New Roman" pitchFamily="18" charset="0"/>
                <a:cs typeface="Times New Roman" pitchFamily="18" charset="0"/>
              </a:rPr>
              <a:t>the third is pressing.</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7"/>
            <a:ext cx="7886700" cy="992172"/>
          </a:xfrm>
        </p:spPr>
        <p:txBody>
          <a:bodyPr/>
          <a:lstStyle/>
          <a:p>
            <a:pPr algn="ctr"/>
            <a:r>
              <a:rPr lang="en-US" sz="3600" b="1" dirty="0" smtClean="0">
                <a:solidFill>
                  <a:srgbClr val="FF0000"/>
                </a:solidFill>
                <a:latin typeface="Times New Roman" pitchFamily="18" charset="0"/>
                <a:cs typeface="Times New Roman" pitchFamily="18" charset="0"/>
              </a:rPr>
              <a:t>Wet</a:t>
            </a:r>
            <a:r>
              <a:rPr lang="ru-RU" sz="3600" b="1" dirty="0" smtClean="0">
                <a:solidFill>
                  <a:srgbClr val="FF0000"/>
                </a:solidFill>
                <a:latin typeface="Times New Roman" pitchFamily="18" charset="0"/>
                <a:cs typeface="Times New Roman" pitchFamily="18" charset="0"/>
              </a:rPr>
              <a:t> </a:t>
            </a:r>
            <a:r>
              <a:rPr lang="en-US" sz="3600" b="1" dirty="0" err="1" smtClean="0">
                <a:solidFill>
                  <a:srgbClr val="FF0000"/>
                </a:solidFill>
                <a:latin typeface="Times New Roman" pitchFamily="18" charset="0"/>
                <a:cs typeface="Times New Roman" pitchFamily="18" charset="0"/>
              </a:rPr>
              <a:t>granulatoin</a:t>
            </a:r>
            <a:endParaRPr lang="ru-RU" sz="3600"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285720" y="1357298"/>
            <a:ext cx="8501122" cy="4533913"/>
          </a:xfrm>
        </p:spPr>
        <p:txBody>
          <a:bodyPr/>
          <a:lstStyle/>
          <a:p>
            <a:pPr marL="0" indent="0">
              <a:buNone/>
            </a:pPr>
            <a:r>
              <a:rPr lang="en-US" b="1" dirty="0">
                <a:solidFill>
                  <a:schemeClr val="accent1">
                    <a:lumMod val="50000"/>
                  </a:schemeClr>
                </a:solidFill>
                <a:latin typeface="Times New Roman" pitchFamily="18" charset="0"/>
                <a:cs typeface="Times New Roman" pitchFamily="18" charset="0"/>
              </a:rPr>
              <a:t>Wet granulation </a:t>
            </a:r>
            <a:r>
              <a:rPr lang="en-US"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en-US" dirty="0">
                <a:latin typeface="Times New Roman" pitchFamily="18" charset="0"/>
                <a:cs typeface="Times New Roman" pitchFamily="18" charset="0"/>
              </a:rPr>
              <a:t>consists of the following operations</a:t>
            </a:r>
            <a:r>
              <a:rPr lang="en-US" dirty="0" smtClean="0">
                <a:latin typeface="Times New Roman" pitchFamily="18" charset="0"/>
                <a:cs typeface="Times New Roman" pitchFamily="18" charset="0"/>
              </a:rPr>
              <a:t>:</a:t>
            </a:r>
          </a:p>
          <a:p>
            <a:pPr marL="0" indent="0">
              <a:buNone/>
            </a:pP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1) grinding substances into fine powder;</a:t>
            </a:r>
          </a:p>
          <a:p>
            <a:pPr marL="0" indent="0">
              <a:buNone/>
            </a:pPr>
            <a:r>
              <a:rPr lang="en-US" dirty="0">
                <a:latin typeface="Times New Roman" pitchFamily="18" charset="0"/>
                <a:cs typeface="Times New Roman" pitchFamily="18" charset="0"/>
              </a:rPr>
              <a:t>2) moistening the powder with a solution of binding substances;</a:t>
            </a:r>
          </a:p>
          <a:p>
            <a:pPr marL="0" indent="0">
              <a:buNone/>
            </a:pPr>
            <a:r>
              <a:rPr lang="en-US" dirty="0" smtClean="0">
                <a:latin typeface="Times New Roman" pitchFamily="18" charset="0"/>
                <a:cs typeface="Times New Roman" pitchFamily="18" charset="0"/>
              </a:rPr>
              <a:t>3</a:t>
            </a:r>
            <a:r>
              <a:rPr lang="en-US" dirty="0">
                <a:latin typeface="Times New Roman" pitchFamily="18" charset="0"/>
                <a:cs typeface="Times New Roman" pitchFamily="18" charset="0"/>
              </a:rPr>
              <a:t>) rubbing the resulting mass through a sieve;</a:t>
            </a:r>
          </a:p>
          <a:p>
            <a:pPr marL="0" indent="0">
              <a:buNone/>
            </a:pPr>
            <a:r>
              <a:rPr lang="en-US" dirty="0">
                <a:latin typeface="Times New Roman" pitchFamily="18" charset="0"/>
                <a:cs typeface="Times New Roman" pitchFamily="18" charset="0"/>
              </a:rPr>
              <a:t>4) drying and processing of granulate.</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785794"/>
            <a:ext cx="8572560" cy="5391169"/>
          </a:xfrm>
        </p:spPr>
        <p:txBody>
          <a:bodyPr/>
          <a:lstStyle/>
          <a:p>
            <a:pPr lvl="0"/>
            <a:r>
              <a:rPr lang="en-US" sz="3600" b="1" i="1" u="sng" dirty="0">
                <a:latin typeface="Times New Roman" pitchFamily="18" charset="0"/>
                <a:cs typeface="Times New Roman" pitchFamily="18" charset="0"/>
              </a:rPr>
              <a:t>Grinding. </a:t>
            </a:r>
            <a:r>
              <a:rPr lang="en-US" sz="3600" dirty="0">
                <a:latin typeface="Times New Roman" pitchFamily="18" charset="0"/>
                <a:cs typeface="Times New Roman" pitchFamily="18" charset="0"/>
              </a:rPr>
              <a:t>This operation is usually carried out in ball mills. The powder is sifted through sieve No. 38</a:t>
            </a:r>
            <a:r>
              <a:rPr lang="en-US" sz="3600" dirty="0" smtClean="0">
                <a:latin typeface="Times New Roman" pitchFamily="18" charset="0"/>
                <a:cs typeface="Times New Roman" pitchFamily="18" charset="0"/>
              </a:rPr>
              <a:t>.</a:t>
            </a:r>
          </a:p>
          <a:p>
            <a:pPr lvl="0"/>
            <a:endParaRPr lang="en-US" sz="3600" dirty="0">
              <a:latin typeface="Times New Roman" pitchFamily="18" charset="0"/>
              <a:cs typeface="Times New Roman" pitchFamily="18" charset="0"/>
            </a:endParaRPr>
          </a:p>
          <a:p>
            <a:pPr lvl="0"/>
            <a:r>
              <a:rPr lang="en-US" sz="3600" b="1" i="1" u="sng" dirty="0">
                <a:latin typeface="Times New Roman" pitchFamily="18" charset="0"/>
                <a:cs typeface="Times New Roman" pitchFamily="18" charset="0"/>
              </a:rPr>
              <a:t>Hydration. </a:t>
            </a:r>
            <a:r>
              <a:rPr lang="en-US" sz="3600" dirty="0">
                <a:latin typeface="Times New Roman" pitchFamily="18" charset="0"/>
                <a:cs typeface="Times New Roman" pitchFamily="18" charset="0"/>
              </a:rPr>
              <a:t>It is recommended to use water, alcohol, sugar syrup, gelatin solution and 5% starch paste as binders. The required amount of binders is determined experimentally for each tablet mass.</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142984"/>
            <a:ext cx="8572560" cy="5214974"/>
          </a:xfrm>
        </p:spPr>
        <p:txBody>
          <a:bodyPr/>
          <a:lstStyle/>
          <a:p>
            <a:r>
              <a:rPr lang="en-US" sz="3600" b="1" i="1" u="sng" dirty="0">
                <a:latin typeface="Times New Roman" pitchFamily="18" charset="0"/>
                <a:cs typeface="Times New Roman" pitchFamily="18" charset="0"/>
              </a:rPr>
              <a:t>Rubbing </a:t>
            </a:r>
            <a:r>
              <a:rPr lang="en-US" sz="3600" dirty="0">
                <a:latin typeface="Times New Roman" pitchFamily="18" charset="0"/>
                <a:cs typeface="Times New Roman" pitchFamily="18" charset="0"/>
              </a:rPr>
              <a:t>(actually granulating). Granulation is carried out by rubbing the resulting mass through a 3-5mm sieve (No. 20, 40 and 50). Punching sieves made of stainless steel, brass or bronze are used. The use of woven wire sieves is not allowed to avoid wire scraps getting into the tablet mass.</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42910" y="857232"/>
            <a:ext cx="7886700" cy="4532333"/>
          </a:xfrm>
        </p:spPr>
        <p:txBody>
          <a:bodyPr/>
          <a:lstStyle/>
          <a:p>
            <a:pPr lvl="0"/>
            <a:r>
              <a:rPr lang="en-US" sz="3600" b="1" i="1" u="sng" dirty="0">
                <a:latin typeface="Times New Roman" pitchFamily="18" charset="0"/>
                <a:cs typeface="Times New Roman" pitchFamily="18" charset="0"/>
              </a:rPr>
              <a:t>Drying and processing of granules. </a:t>
            </a:r>
            <a:r>
              <a:rPr lang="en-US" sz="3600" dirty="0">
                <a:latin typeface="Times New Roman" pitchFamily="18" charset="0"/>
                <a:cs typeface="Times New Roman" pitchFamily="18" charset="0"/>
              </a:rPr>
              <a:t>The resulting </a:t>
            </a:r>
            <a:r>
              <a:rPr lang="en-US" sz="3600" dirty="0" err="1">
                <a:latin typeface="Times New Roman" pitchFamily="18" charset="0"/>
                <a:cs typeface="Times New Roman" pitchFamily="18" charset="0"/>
              </a:rPr>
              <a:t>ranulas</a:t>
            </a:r>
            <a:r>
              <a:rPr lang="en-US" sz="3600" dirty="0">
                <a:latin typeface="Times New Roman" pitchFamily="18" charset="0"/>
                <a:cs typeface="Times New Roman" pitchFamily="18" charset="0"/>
              </a:rPr>
              <a:t> are scattered in a thin layer on pallets and sometimes dried in air at room temperature, but more often at a temperature of 30 - 40ºC in drying cabinets or drying rooms. The residual moisture in the granules should not exceed 2%.</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1000108"/>
            <a:ext cx="7886700" cy="4351338"/>
          </a:xfrm>
        </p:spPr>
        <p:txBody>
          <a:bodyPr/>
          <a:lstStyle/>
          <a:p>
            <a:pPr marL="0" indent="0" algn="ctr">
              <a:buNone/>
            </a:pPr>
            <a:r>
              <a:rPr lang="en-US" sz="3600" b="1" dirty="0">
                <a:solidFill>
                  <a:srgbClr val="FF0000"/>
                </a:solidFill>
                <a:latin typeface="Times New Roman" pitchFamily="18" charset="0"/>
                <a:cs typeface="Times New Roman" pitchFamily="18" charset="0"/>
              </a:rPr>
              <a:t>Dry </a:t>
            </a:r>
            <a:r>
              <a:rPr lang="en-US" sz="3600" b="1" dirty="0" smtClean="0">
                <a:solidFill>
                  <a:srgbClr val="FF0000"/>
                </a:solidFill>
                <a:latin typeface="Times New Roman" pitchFamily="18" charset="0"/>
                <a:cs typeface="Times New Roman" pitchFamily="18" charset="0"/>
              </a:rPr>
              <a:t>granulation</a:t>
            </a:r>
          </a:p>
          <a:p>
            <a:pPr marL="0" indent="0" algn="ctr">
              <a:buNone/>
            </a:pPr>
            <a:endParaRPr lang="en-US" sz="3600" b="1" dirty="0">
              <a:solidFill>
                <a:srgbClr val="FF0000"/>
              </a:solidFill>
              <a:latin typeface="Times New Roman" pitchFamily="18" charset="0"/>
              <a:cs typeface="Times New Roman" pitchFamily="18" charset="0"/>
            </a:endParaRPr>
          </a:p>
          <a:p>
            <a:pPr marL="0" indent="0" algn="just">
              <a:buNone/>
            </a:pPr>
            <a:r>
              <a:rPr lang="en-US" sz="3600" dirty="0">
                <a:latin typeface="Times New Roman" pitchFamily="18" charset="0"/>
                <a:cs typeface="Times New Roman" pitchFamily="18" charset="0"/>
              </a:rPr>
              <a:t>In some cases, if the drug substance decomposes in the presence of water, dry granulation is resorted to. To do this, briquettes are pressed from the powder, which are then ground to produce grits. After sifting out the dust, the semolina is tableted</a:t>
            </a:r>
            <a:r>
              <a:rPr lang="ru-RU" sz="3600" dirty="0" smtClean="0">
                <a:latin typeface="Times New Roman" pitchFamily="18" charset="0"/>
                <a:cs typeface="Times New Roman" pitchFamily="18" charset="0"/>
              </a:rPr>
              <a:t>.</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таблет пресс.jpg"/>
          <p:cNvPicPr>
            <a:picLocks noGrp="1" noChangeAspect="1"/>
          </p:cNvPicPr>
          <p:nvPr>
            <p:ph sz="half" idx="1"/>
          </p:nvPr>
        </p:nvPicPr>
        <p:blipFill>
          <a:blip r:embed="rId2" cstate="print"/>
          <a:stretch>
            <a:fillRect/>
          </a:stretch>
        </p:blipFill>
        <p:spPr>
          <a:xfrm>
            <a:off x="0" y="1142984"/>
            <a:ext cx="3259358" cy="4495666"/>
          </a:xfrm>
        </p:spPr>
      </p:pic>
      <p:sp>
        <p:nvSpPr>
          <p:cNvPr id="8" name="Содержимое 7"/>
          <p:cNvSpPr>
            <a:spLocks noGrp="1"/>
          </p:cNvSpPr>
          <p:nvPr>
            <p:ph sz="half" idx="2"/>
          </p:nvPr>
        </p:nvSpPr>
        <p:spPr>
          <a:xfrm>
            <a:off x="3357554" y="285728"/>
            <a:ext cx="5786446" cy="3791344"/>
          </a:xfrm>
        </p:spPr>
        <p:txBody>
          <a:bodyPr/>
          <a:lstStyle/>
          <a:p>
            <a:pPr>
              <a:lnSpc>
                <a:spcPct val="150000"/>
              </a:lnSpc>
            </a:pPr>
            <a:r>
              <a:rPr lang="en-US" b="1" dirty="0">
                <a:latin typeface="Times New Roman" pitchFamily="18" charset="0"/>
                <a:cs typeface="Times New Roman" pitchFamily="18" charset="0"/>
              </a:rPr>
              <a:t>Pressing. </a:t>
            </a:r>
            <a:r>
              <a:rPr lang="en-US" dirty="0">
                <a:latin typeface="Times New Roman" pitchFamily="18" charset="0"/>
                <a:cs typeface="Times New Roman" pitchFamily="18" charset="0"/>
              </a:rPr>
              <a:t>(actually tableting). It is the process of forming tablets from granular or powdered material under pressure. In modern pharmaceutical production, </a:t>
            </a:r>
            <a:r>
              <a:rPr lang="en-US" dirty="0" err="1">
                <a:latin typeface="Times New Roman" pitchFamily="18" charset="0"/>
                <a:cs typeface="Times New Roman" pitchFamily="18" charset="0"/>
              </a:rPr>
              <a:t>tabletting</a:t>
            </a:r>
            <a:r>
              <a:rPr lang="en-US" dirty="0">
                <a:latin typeface="Times New Roman" pitchFamily="18" charset="0"/>
                <a:cs typeface="Times New Roman" pitchFamily="18" charset="0"/>
              </a:rPr>
              <a:t> is carried out on special presses - rotary tableting machines (RTM).</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пресовочный ролик.jpg"/>
          <p:cNvPicPr>
            <a:picLocks noGrp="1" noChangeAspect="1"/>
          </p:cNvPicPr>
          <p:nvPr>
            <p:ph sz="half" idx="1"/>
          </p:nvPr>
        </p:nvPicPr>
        <p:blipFill>
          <a:blip r:embed="rId2" cstate="print"/>
          <a:stretch>
            <a:fillRect/>
          </a:stretch>
        </p:blipFill>
        <p:spPr>
          <a:xfrm>
            <a:off x="446559" y="2143116"/>
            <a:ext cx="4337308" cy="3643338"/>
          </a:xfrm>
        </p:spPr>
      </p:pic>
      <p:pic>
        <p:nvPicPr>
          <p:cNvPr id="6" name="Содержимое 5" descr="matrix.jpg"/>
          <p:cNvPicPr>
            <a:picLocks noGrp="1" noChangeAspect="1"/>
          </p:cNvPicPr>
          <p:nvPr>
            <p:ph sz="half" idx="2"/>
          </p:nvPr>
        </p:nvPicPr>
        <p:blipFill>
          <a:blip r:embed="rId3" cstate="print"/>
          <a:stretch>
            <a:fillRect/>
          </a:stretch>
        </p:blipFill>
        <p:spPr>
          <a:xfrm>
            <a:off x="5526255" y="732260"/>
            <a:ext cx="2617645" cy="5444703"/>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0" y="0"/>
            <a:ext cx="4572000" cy="6858000"/>
          </a:xfrm>
        </p:spPr>
        <p:txBody>
          <a:bodyPr/>
          <a:lstStyle/>
          <a:p>
            <a:pPr algn="ctr">
              <a:lnSpc>
                <a:spcPct val="150000"/>
              </a:lnSpc>
            </a:pPr>
            <a:r>
              <a:rPr lang="en-US" dirty="0">
                <a:latin typeface="Times New Roman" pitchFamily="18" charset="0"/>
                <a:cs typeface="Times New Roman" pitchFamily="18" charset="0"/>
              </a:rPr>
              <a:t>The technological cycle of tableting at RTM consists of a number of sequential operations: dosing of material, pressing (forming a tablet), pushing it out and dropping it. All of the above operations are carried out automatically one after another using appropriate actuators</a:t>
            </a:r>
            <a:r>
              <a:rPr lang="ru-RU"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algn="ctr"/>
            <a:endParaRPr lang="ru-RU" dirty="0"/>
          </a:p>
        </p:txBody>
      </p:sp>
      <p:pic>
        <p:nvPicPr>
          <p:cNvPr id="22530" name="Picture 2" descr="http://www.agro-mash.ru/video_ANIM/Farm_obor/tabl_mash_rotor_350.jpg"/>
          <p:cNvPicPr>
            <a:picLocks noChangeAspect="1" noChangeArrowheads="1"/>
          </p:cNvPicPr>
          <p:nvPr/>
        </p:nvPicPr>
        <p:blipFill>
          <a:blip r:embed="rId2" cstate="print"/>
          <a:srcRect/>
          <a:stretch>
            <a:fillRect/>
          </a:stretch>
        </p:blipFill>
        <p:spPr bwMode="auto">
          <a:xfrm>
            <a:off x="4572000" y="476672"/>
            <a:ext cx="4427984" cy="485813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5357818" cy="5373216"/>
          </a:xfrm>
        </p:spPr>
        <p:txBody>
          <a:bodyPr/>
          <a:lstStyle/>
          <a:p>
            <a:pPr>
              <a:lnSpc>
                <a:spcPct val="150000"/>
              </a:lnSpc>
            </a:pPr>
            <a:r>
              <a:rPr lang="en-US" b="1" u="sng" dirty="0">
                <a:latin typeface="Times New Roman" pitchFamily="18" charset="0"/>
                <a:cs typeface="Times New Roman" pitchFamily="18" charset="0"/>
              </a:rPr>
              <a:t>Fillers </a:t>
            </a:r>
            <a:r>
              <a:rPr lang="en-US" dirty="0">
                <a:latin typeface="Times New Roman" pitchFamily="18" charset="0"/>
                <a:cs typeface="Times New Roman" pitchFamily="18" charset="0"/>
              </a:rPr>
              <a:t>are substances used to give the tablet a certain weight in cases where the medicinal substance is included in its composition in a small dosage (0.01 - 0.001 g), usually a potent substance. Sucrose, lactose, glucose, sodium chloride, starch, sodium bicarbonate, etc. are used as fillers.</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2" name="Рисунок 1"/>
          <p:cNvPicPr>
            <a:picLocks noChangeAspect="1"/>
          </p:cNvPicPr>
          <p:nvPr/>
        </p:nvPicPr>
        <p:blipFill>
          <a:blip r:embed="rId2"/>
          <a:stretch>
            <a:fillRect/>
          </a:stretch>
        </p:blipFill>
        <p:spPr>
          <a:xfrm>
            <a:off x="5176198" y="1340768"/>
            <a:ext cx="3933825" cy="309562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8520" y="836712"/>
            <a:ext cx="9144000" cy="1268760"/>
          </a:xfrm>
        </p:spPr>
        <p:txBody>
          <a:bodyPr/>
          <a:lstStyle/>
          <a:p>
            <a:pPr>
              <a:lnSpc>
                <a:spcPct val="150000"/>
              </a:lnSpc>
            </a:pPr>
            <a:r>
              <a:rPr lang="en-US" dirty="0">
                <a:latin typeface="Times New Roman" pitchFamily="18" charset="0"/>
                <a:cs typeface="Times New Roman" pitchFamily="18" charset="0"/>
              </a:rPr>
              <a:t>All excipients used in the production of tablets, depending on their purpose, are divided into the following groups: </a:t>
            </a:r>
            <a:r>
              <a:rPr lang="en-US" dirty="0" err="1">
                <a:latin typeface="Times New Roman" pitchFamily="18" charset="0"/>
                <a:cs typeface="Times New Roman" pitchFamily="18" charset="0"/>
              </a:rPr>
              <a:t>disintegrants</a:t>
            </a:r>
            <a:r>
              <a:rPr lang="en-US" dirty="0">
                <a:latin typeface="Times New Roman" pitchFamily="18" charset="0"/>
                <a:cs typeface="Times New Roman" pitchFamily="18" charset="0"/>
              </a:rPr>
              <a:t>, binders, </a:t>
            </a:r>
            <a:r>
              <a:rPr lang="en-US" dirty="0" err="1">
                <a:latin typeface="Times New Roman" pitchFamily="18" charset="0"/>
                <a:cs typeface="Times New Roman" pitchFamily="18" charset="0"/>
              </a:rPr>
              <a:t>glidants</a:t>
            </a:r>
            <a:r>
              <a:rPr lang="en-US" dirty="0">
                <a:latin typeface="Times New Roman" pitchFamily="18" charset="0"/>
                <a:cs typeface="Times New Roman" pitchFamily="18" charset="0"/>
              </a:rPr>
              <a:t>, dyes.</a:t>
            </a:r>
            <a:endParaRPr lang="ru-RU" dirty="0"/>
          </a:p>
        </p:txBody>
      </p:sp>
      <p:sp>
        <p:nvSpPr>
          <p:cNvPr id="20482" name="AutoShape 2" descr="ÐÐ°ÑÑÐ¸Ð½ÐºÐ¸ Ð¿Ð¾ Ð·Ð°Ð¿ÑÐ¾ÑÑ Ð¿ÑÐ¾Ð¸Ð·Ð²Ð¾Ð´ÑÑÐ²Ð¾ ÑÐ°Ð±Ð»ÐµÑÐ¾Ðº"/>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ÐÐ°ÑÑÐ¸Ð½ÐºÐ¸ Ð¿Ð¾ Ð·Ð°Ð¿ÑÐ¾ÑÑ Ð¿ÑÐ¾Ð¸Ð·Ð²Ð¾Ð´ÑÑÐ²Ð¾ ÑÐ°Ð±Ð»ÐµÑÐ¾Ðº"/>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6" name="AutoShape 6" descr="ÐÐ°ÑÑÐ¸Ð½ÐºÐ¸ Ð¿Ð¾ Ð·Ð°Ð¿ÑÐ¾ÑÑ Ð¿ÑÐ¾Ð¸Ð·Ð²Ð¾Ð´ÑÑÐ²Ð¾ ÑÐ°Ð±Ð»ÐµÑÐ¾Ðº"/>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488" name="Picture 8" descr="ÐÐ¾ÑÐ¾Ð¶ÐµÐµ Ð¸Ð·Ð¾Ð±ÑÐ°Ð¶ÐµÐ½Ð¸Ðµ"/>
          <p:cNvPicPr>
            <a:picLocks noChangeAspect="1" noChangeArrowheads="1"/>
          </p:cNvPicPr>
          <p:nvPr/>
        </p:nvPicPr>
        <p:blipFill>
          <a:blip r:embed="rId2" cstate="print"/>
          <a:srcRect/>
          <a:stretch>
            <a:fillRect/>
          </a:stretch>
        </p:blipFill>
        <p:spPr bwMode="auto">
          <a:xfrm>
            <a:off x="1571604" y="3214686"/>
            <a:ext cx="6048375" cy="342900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0100" y="785794"/>
            <a:ext cx="7429520" cy="6858000"/>
          </a:xfrm>
        </p:spPr>
        <p:txBody>
          <a:bodyPr/>
          <a:lstStyle/>
          <a:p>
            <a:pPr algn="ctr">
              <a:lnSpc>
                <a:spcPct val="150000"/>
              </a:lnSpc>
            </a:pPr>
            <a:r>
              <a:rPr lang="en-US" sz="3600" b="1" u="sng" dirty="0" err="1">
                <a:latin typeface="Times New Roman" pitchFamily="18" charset="0"/>
                <a:cs typeface="Times New Roman" pitchFamily="18" charset="0"/>
              </a:rPr>
              <a:t>Disintegrants</a:t>
            </a:r>
            <a:r>
              <a:rPr lang="en-US" sz="3600" b="1" u="sng" dirty="0">
                <a:latin typeface="Times New Roman" pitchFamily="18" charset="0"/>
                <a:cs typeface="Times New Roman" pitchFamily="18" charset="0"/>
              </a:rPr>
              <a:t> </a:t>
            </a:r>
            <a:r>
              <a:rPr lang="en-US" dirty="0">
                <a:latin typeface="Times New Roman" pitchFamily="18" charset="0"/>
                <a:cs typeface="Times New Roman" pitchFamily="18" charset="0"/>
              </a:rPr>
              <a:t>are added to the composition of tablet masses in order to ensure their rapid mechanical destruction in a liquid medium (water or gastric juice), which is necessary for the release and subsequent absorption of the medicinal substance.</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6752" y="188640"/>
            <a:ext cx="5364088" cy="6521378"/>
          </a:xfrm>
        </p:spPr>
        <p:txBody>
          <a:bodyPr/>
          <a:lstStyle/>
          <a:p>
            <a:pPr algn="ctr">
              <a:lnSpc>
                <a:spcPct val="150000"/>
              </a:lnSpc>
            </a:pPr>
            <a:r>
              <a:rPr lang="en-US" dirty="0">
                <a:latin typeface="Times New Roman" pitchFamily="18" charset="0"/>
                <a:cs typeface="Times New Roman" pitchFamily="18" charset="0"/>
              </a:rPr>
              <a:t>Substances that have the ability to swell in a liquid medium include </a:t>
            </a:r>
            <a:r>
              <a:rPr lang="en-US" dirty="0" err="1">
                <a:latin typeface="Times New Roman" pitchFamily="18" charset="0"/>
                <a:cs typeface="Times New Roman" pitchFamily="18" charset="0"/>
              </a:rPr>
              <a:t>alginic</a:t>
            </a:r>
            <a:r>
              <a:rPr lang="en-US" dirty="0">
                <a:latin typeface="Times New Roman" pitchFamily="18" charset="0"/>
                <a:cs typeface="Times New Roman" pitchFamily="18" charset="0"/>
              </a:rPr>
              <a:t> acid (PS from brown seaweed) and its sodium salt, amylopectin, MC, sodium salt of </a:t>
            </a:r>
            <a:r>
              <a:rPr lang="en-US" dirty="0" err="1">
                <a:latin typeface="Times New Roman" pitchFamily="18" charset="0"/>
                <a:cs typeface="Times New Roman" pitchFamily="18" charset="0"/>
              </a:rPr>
              <a:t>carboxymethylcellulose</a:t>
            </a:r>
            <a:r>
              <a:rPr lang="en-US" dirty="0">
                <a:latin typeface="Times New Roman" pitchFamily="18" charset="0"/>
                <a:cs typeface="Times New Roman" pitchFamily="18" charset="0"/>
              </a:rPr>
              <a:t>, agar-agar (PS from scarlet seaweed), </a:t>
            </a:r>
            <a:r>
              <a:rPr lang="en-US" dirty="0" err="1">
                <a:latin typeface="Times New Roman" pitchFamily="18" charset="0"/>
                <a:cs typeface="Times New Roman" pitchFamily="18" charset="0"/>
              </a:rPr>
              <a:t>tragacanth</a:t>
            </a:r>
            <a:r>
              <a:rPr lang="en-US" dirty="0">
                <a:latin typeface="Times New Roman" pitchFamily="18" charset="0"/>
                <a:cs typeface="Times New Roman" pitchFamily="18" charset="0"/>
              </a:rPr>
              <a:t>, PVP.</a:t>
            </a:r>
            <a:endParaRPr lang="ru-RU" dirty="0"/>
          </a:p>
        </p:txBody>
      </p:sp>
      <p:pic>
        <p:nvPicPr>
          <p:cNvPr id="18438" name="Picture 6" descr="ÐÐ¾ÑÐ¾Ð¶ÐµÐµ Ð¸Ð·Ð¾Ð±ÑÐ°Ð¶ÐµÐ½Ð¸Ðµ"/>
          <p:cNvPicPr>
            <a:picLocks noChangeAspect="1" noChangeArrowheads="1"/>
          </p:cNvPicPr>
          <p:nvPr/>
        </p:nvPicPr>
        <p:blipFill>
          <a:blip r:embed="rId2" cstate="print"/>
          <a:srcRect/>
          <a:stretch>
            <a:fillRect/>
          </a:stretch>
        </p:blipFill>
        <p:spPr bwMode="auto">
          <a:xfrm>
            <a:off x="5643538" y="2428868"/>
            <a:ext cx="3500462" cy="2481629"/>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642918"/>
            <a:ext cx="8572560" cy="5534045"/>
          </a:xfrm>
        </p:spPr>
        <p:txBody>
          <a:bodyPr/>
          <a:lstStyle/>
          <a:p>
            <a:pPr algn="ctr">
              <a:lnSpc>
                <a:spcPct val="150000"/>
              </a:lnSpc>
            </a:pPr>
            <a:r>
              <a:rPr lang="en-US" dirty="0">
                <a:latin typeface="Times New Roman" pitchFamily="18" charset="0"/>
                <a:cs typeface="Times New Roman" pitchFamily="18" charset="0"/>
              </a:rPr>
              <a:t>Substances that improve wettability include nonionic surfactants - Tweens. Tweens promote the formation of hydrophilic pores in the tablet, through which water or digestive juices penetrate into the tablet. Tween-80 has a pronounced hydrophilicity and added in a small amount (0.2% of the total weight of the tablet) leads to a decrease in disintegration time and acceleration of the absorption of certain medicinal substances.</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1825625"/>
            <a:ext cx="8015316" cy="4351338"/>
          </a:xfrm>
        </p:spPr>
        <p:txBody>
          <a:bodyPr/>
          <a:lstStyle/>
          <a:p>
            <a:pPr>
              <a:lnSpc>
                <a:spcPct val="150000"/>
              </a:lnSpc>
            </a:pPr>
            <a:r>
              <a:rPr lang="en-US" dirty="0">
                <a:latin typeface="Times New Roman" pitchFamily="18" charset="0"/>
                <a:cs typeface="Times New Roman" pitchFamily="18" charset="0"/>
              </a:rPr>
              <a:t>This same group of disintegrating substances includes starch, the effect of which is caused not so much by the swelling of the grains, but by an increase in the porosity of the tablets and the creation of conditions for the penetration of liquid into them.</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Содержимое 6" descr="растворимые таблетки.jpg"/>
          <p:cNvPicPr>
            <a:picLocks noGrp="1" noChangeAspect="1"/>
          </p:cNvPicPr>
          <p:nvPr>
            <p:ph sz="half" idx="1"/>
          </p:nvPr>
        </p:nvPicPr>
        <p:blipFill>
          <a:blip r:embed="rId2" cstate="print"/>
          <a:stretch>
            <a:fillRect/>
          </a:stretch>
        </p:blipFill>
        <p:spPr>
          <a:xfrm>
            <a:off x="285720" y="1214422"/>
            <a:ext cx="3320474" cy="4565652"/>
          </a:xfrm>
        </p:spPr>
      </p:pic>
      <p:sp>
        <p:nvSpPr>
          <p:cNvPr id="6" name="Содержимое 5"/>
          <p:cNvSpPr>
            <a:spLocks noGrp="1"/>
          </p:cNvSpPr>
          <p:nvPr>
            <p:ph sz="half" idx="2"/>
          </p:nvPr>
        </p:nvSpPr>
        <p:spPr>
          <a:xfrm>
            <a:off x="3571868" y="357166"/>
            <a:ext cx="5572132" cy="6286544"/>
          </a:xfrm>
        </p:spPr>
        <p:txBody>
          <a:bodyPr/>
          <a:lstStyle/>
          <a:p>
            <a:r>
              <a:rPr lang="en-US" dirty="0">
                <a:latin typeface="Times New Roman" pitchFamily="18" charset="0"/>
                <a:cs typeface="Times New Roman" pitchFamily="18" charset="0"/>
              </a:rPr>
              <a:t>Gas-forming substances: a mixture of citric or tartaric acid with sodium bicarbonate; citric acid with calcium carbonate are used to obtain “effervescent” tablets.</a:t>
            </a:r>
          </a:p>
          <a:p>
            <a:r>
              <a:rPr lang="en-US" dirty="0">
                <a:latin typeface="Times New Roman" pitchFamily="18" charset="0"/>
                <a:cs typeface="Times New Roman" pitchFamily="18" charset="0"/>
              </a:rPr>
              <a:t>When water or digestive juices penetrate into the mass of a tablet containing a mixture of these substances, a reaction between the components of the mixture occurs, accompanied by the release of CO2. As a result, the tablets undergo mechanical destruction.</a:t>
            </a: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395536" y="836712"/>
            <a:ext cx="8572560" cy="4603771"/>
          </a:xfrm>
        </p:spPr>
        <p:txBody>
          <a:bodyPr/>
          <a:lstStyle/>
          <a:p>
            <a:pPr>
              <a:lnSpc>
                <a:spcPct val="150000"/>
              </a:lnSpc>
            </a:pPr>
            <a:r>
              <a:rPr lang="en-US" dirty="0">
                <a:latin typeface="Times New Roman" pitchFamily="18" charset="0"/>
                <a:cs typeface="Times New Roman" pitchFamily="18" charset="0"/>
              </a:rPr>
              <a:t>Pure solvents (water, ethanol) are used as binders, since they partially dissolve the tablet material; natural gums (acacia, </a:t>
            </a:r>
            <a:r>
              <a:rPr lang="en-US" dirty="0" err="1">
                <a:latin typeface="Times New Roman" pitchFamily="18" charset="0"/>
                <a:cs typeface="Times New Roman" pitchFamily="18" charset="0"/>
              </a:rPr>
              <a:t>tragacanth</a:t>
            </a:r>
            <a:r>
              <a:rPr lang="en-US" dirty="0">
                <a:latin typeface="Times New Roman" pitchFamily="18" charset="0"/>
                <a:cs typeface="Times New Roman" pitchFamily="18" charset="0"/>
              </a:rPr>
              <a:t>), gelatin, sugar (in the form of syrups, concentration 50 - 67%), starch paste, cellulose derivatives, </a:t>
            </a:r>
            <a:r>
              <a:rPr lang="en-US" dirty="0" err="1">
                <a:latin typeface="Times New Roman" pitchFamily="18" charset="0"/>
                <a:cs typeface="Times New Roman" pitchFamily="18" charset="0"/>
              </a:rPr>
              <a:t>alginic</a:t>
            </a:r>
            <a:r>
              <a:rPr lang="en-US" dirty="0">
                <a:latin typeface="Times New Roman" pitchFamily="18" charset="0"/>
                <a:cs typeface="Times New Roman" pitchFamily="18" charset="0"/>
              </a:rPr>
              <a:t> acid and alginates.</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642918"/>
            <a:ext cx="8572560" cy="5715040"/>
          </a:xfrm>
        </p:spPr>
        <p:txBody>
          <a:bodyPr/>
          <a:lstStyle/>
          <a:p>
            <a:pPr>
              <a:lnSpc>
                <a:spcPct val="150000"/>
              </a:lnSpc>
            </a:pPr>
            <a:r>
              <a:rPr lang="en-US" dirty="0">
                <a:latin typeface="Times New Roman" pitchFamily="18" charset="0"/>
                <a:cs typeface="Times New Roman" pitchFamily="18" charset="0"/>
              </a:rPr>
              <a:t>Substances that promote gliding. By their nature, sliding substances can be divided into two groups: a) fats and fat-like substances; b) powdery substances.</a:t>
            </a:r>
          </a:p>
          <a:p>
            <a:pPr>
              <a:lnSpc>
                <a:spcPct val="150000"/>
              </a:lnSpc>
            </a:pPr>
            <a:r>
              <a:rPr lang="en-US" dirty="0">
                <a:latin typeface="Times New Roman" pitchFamily="18" charset="0"/>
                <a:cs typeface="Times New Roman" pitchFamily="18" charset="0"/>
              </a:rPr>
              <a:t>a) paraffin, hydrogenated vegetable fats and cocoa butter added in amounts up to 2%, calcium and magnesium stearates, pure stearic acid (≤ 1%). b) talc, starch and Tween-80. Talc is added to the granulate no more than 3%, because it is irritating to mucous membranes.</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85728"/>
            <a:ext cx="9144000" cy="6572272"/>
          </a:xfrm>
        </p:spPr>
        <p:txBody>
          <a:bodyPr/>
          <a:lstStyle/>
          <a:p>
            <a:pPr>
              <a:lnSpc>
                <a:spcPct val="150000"/>
              </a:lnSpc>
            </a:pPr>
            <a:r>
              <a:rPr lang="en-US" dirty="0">
                <a:latin typeface="Times New Roman" pitchFamily="18" charset="0"/>
                <a:cs typeface="Times New Roman" pitchFamily="18" charset="0"/>
              </a:rPr>
              <a:t>According to their functions, sliding substances are divided into 3 groups: providing sliding, lubricating and preventing sticking. They ensure uniform flow of tablet masses from the hopper into the matrix, which guarantees the accuracy and consistency of the dosage of the medicinal substance. Lubricants facilitate easier ejection of tablets from the matrix, preventing the formation of scratches on their edges. Anti-stick substances prevent the mass from sticking to the walls of punches and dies, as well as the particles sticking together.</a:t>
            </a:r>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1"/>
            <a:ext cx="7886700" cy="764704"/>
          </a:xfrm>
        </p:spPr>
        <p:txBody>
          <a:bodyPr/>
          <a:lstStyle/>
          <a:p>
            <a:pPr algn="ct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en-US" sz="3600" b="1" dirty="0">
                <a:latin typeface="Times New Roman" pitchFamily="18" charset="0"/>
                <a:cs typeface="Times New Roman" pitchFamily="18" charset="0"/>
              </a:rPr>
              <a:t>Coating of tablets.</a:t>
            </a:r>
            <a:endParaRPr lang="ru-RU" sz="3600" dirty="0">
              <a:latin typeface="Times New Roman" pitchFamily="18" charset="0"/>
              <a:cs typeface="Times New Roman" pitchFamily="18" charset="0"/>
            </a:endParaRPr>
          </a:p>
        </p:txBody>
      </p:sp>
      <p:sp>
        <p:nvSpPr>
          <p:cNvPr id="3" name="Содержимое 2"/>
          <p:cNvSpPr>
            <a:spLocks noGrp="1"/>
          </p:cNvSpPr>
          <p:nvPr>
            <p:ph idx="1"/>
          </p:nvPr>
        </p:nvSpPr>
        <p:spPr>
          <a:xfrm>
            <a:off x="251520" y="1340768"/>
            <a:ext cx="8572560" cy="4821375"/>
          </a:xfrm>
        </p:spPr>
        <p:txBody>
          <a:bodyPr/>
          <a:lstStyle/>
          <a:p>
            <a:pPr algn="just">
              <a:lnSpc>
                <a:spcPct val="150000"/>
              </a:lnSpc>
            </a:pPr>
            <a:r>
              <a:rPr lang="en-US" dirty="0">
                <a:latin typeface="Times New Roman" pitchFamily="18" charset="0"/>
                <a:cs typeface="Times New Roman" pitchFamily="18" charset="0"/>
              </a:rPr>
              <a:t>The application of coatings serves the following purposes: to give the tablets a beautiful appearance, to increase their mechanical strength, to hide the unpleasant taste and smell, to protect from environmental influences (light, moisture, oxygen), to localize or prolong the action of the drug substance, to protect the mucous membranes of the esophagus and stomach. from the destructive effect of the drug.</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
            <a:ext cx="9144000" cy="3214686"/>
          </a:xfrm>
        </p:spPr>
        <p:txBody>
          <a:bodyPr/>
          <a:lstStyle/>
          <a:p>
            <a:r>
              <a:rPr lang="en-US" dirty="0">
                <a:latin typeface="Times New Roman" pitchFamily="18" charset="0"/>
                <a:cs typeface="Times New Roman" pitchFamily="18" charset="0"/>
              </a:rPr>
              <a:t>Coatings applied to tablets can be divided into 3 groups:</a:t>
            </a:r>
          </a:p>
          <a:p>
            <a:r>
              <a:rPr lang="en-US" dirty="0">
                <a:latin typeface="Times New Roman" pitchFamily="18" charset="0"/>
                <a:cs typeface="Times New Roman" pitchFamily="18" charset="0"/>
              </a:rPr>
              <a:t>coated,</a:t>
            </a:r>
          </a:p>
          <a:p>
            <a:r>
              <a:rPr lang="en-US" dirty="0">
                <a:latin typeface="Times New Roman" pitchFamily="18" charset="0"/>
                <a:cs typeface="Times New Roman" pitchFamily="18" charset="0"/>
              </a:rPr>
              <a:t>film</a:t>
            </a:r>
          </a:p>
          <a:p>
            <a:r>
              <a:rPr lang="en-US" dirty="0">
                <a:latin typeface="Times New Roman" pitchFamily="18" charset="0"/>
                <a:cs typeface="Times New Roman" pitchFamily="18" charset="0"/>
              </a:rPr>
              <a:t>pressed.</a:t>
            </a:r>
            <a:endParaRPr lang="ru-RU" dirty="0"/>
          </a:p>
        </p:txBody>
      </p:sp>
      <p:pic>
        <p:nvPicPr>
          <p:cNvPr id="10242" name="Picture 2" descr="ÐÐ°ÑÑÐ¸Ð½ÐºÐ¸ Ð¿Ð¾ Ð·Ð°Ð¿ÑÐ¾ÑÑ Ð¿Ð¾ÐºÑÑÑÐ¸Ðµ ÑÐ°Ð±Ð»ÐµÑÐ¾Ðº Ð¾Ð±Ð¾Ð»Ð¾ÑÐºÐ°Ð¼Ð¸"/>
          <p:cNvPicPr>
            <a:picLocks noChangeAspect="1" noChangeArrowheads="1"/>
          </p:cNvPicPr>
          <p:nvPr/>
        </p:nvPicPr>
        <p:blipFill>
          <a:blip r:embed="rId2" cstate="print"/>
          <a:srcRect/>
          <a:stretch>
            <a:fillRect/>
          </a:stretch>
        </p:blipFill>
        <p:spPr bwMode="auto">
          <a:xfrm>
            <a:off x="1166189" y="3501008"/>
            <a:ext cx="6811622" cy="2552705"/>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4872044" cy="6143644"/>
          </a:xfrm>
        </p:spPr>
        <p:txBody>
          <a:bodyPr/>
          <a:lstStyle/>
          <a:p>
            <a:pPr algn="ctr">
              <a:lnSpc>
                <a:spcPct val="150000"/>
              </a:lnSpc>
            </a:pPr>
            <a:r>
              <a:rPr lang="en-US" u="sng" dirty="0">
                <a:latin typeface="Times New Roman" pitchFamily="18" charset="0"/>
                <a:cs typeface="Times New Roman" pitchFamily="18" charset="0"/>
              </a:rPr>
              <a:t>Film coatings.</a:t>
            </a:r>
          </a:p>
          <a:p>
            <a:pPr algn="ctr">
              <a:lnSpc>
                <a:spcPct val="150000"/>
              </a:lnSpc>
            </a:pPr>
            <a:r>
              <a:rPr lang="en-US" dirty="0">
                <a:latin typeface="Times New Roman" pitchFamily="18" charset="0"/>
                <a:cs typeface="Times New Roman" pitchFamily="18" charset="0"/>
              </a:rPr>
              <a:t>They are created on tablets by applying a solution of a film-forming substance and then removing the solvent. In this case, a thin (0.05 – 0.2 mm) shell is formed on the surface of the tablets</a:t>
            </a:r>
            <a:r>
              <a:rPr lang="ru-RU" sz="3600" dirty="0" smtClean="0">
                <a:latin typeface="Times New Roman" pitchFamily="18" charset="0"/>
                <a:cs typeface="Times New Roman" pitchFamily="18" charset="0"/>
              </a:rPr>
              <a:t>. </a:t>
            </a:r>
            <a:endParaRPr lang="ru-RU" sz="3600" dirty="0">
              <a:latin typeface="Times New Roman" pitchFamily="18" charset="0"/>
              <a:cs typeface="Times New Roman" pitchFamily="18" charset="0"/>
            </a:endParaRPr>
          </a:p>
        </p:txBody>
      </p:sp>
      <p:pic>
        <p:nvPicPr>
          <p:cNvPr id="9218" name="Picture 2" descr="ÐÐ°ÑÑÐ¸Ð½ÐºÐ¸ Ð¿Ð¾ Ð·Ð°Ð¿ÑÐ¾ÑÑ Ð¿Ð¾ÐºÑÑÑÐ¸Ðµ ÑÐ°Ð±Ð»ÐµÑÐ¾Ðº Ð¿Ð»ÐµÐ½Ð¾ÑÐ½Ð¾Ðµ"/>
          <p:cNvPicPr>
            <a:picLocks noChangeAspect="1" noChangeArrowheads="1"/>
          </p:cNvPicPr>
          <p:nvPr/>
        </p:nvPicPr>
        <p:blipFill>
          <a:blip r:embed="rId2" cstate="print"/>
          <a:srcRect/>
          <a:stretch>
            <a:fillRect/>
          </a:stretch>
        </p:blipFill>
        <p:spPr bwMode="auto">
          <a:xfrm>
            <a:off x="4786314" y="1285860"/>
            <a:ext cx="4143404" cy="414340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222" y="1"/>
            <a:ext cx="9501222" cy="4572007"/>
          </a:xfrm>
        </p:spPr>
        <p:txBody>
          <a:bodyPr/>
          <a:lstStyle/>
          <a:p>
            <a:pPr algn="ctr">
              <a:lnSpc>
                <a:spcPct val="150000"/>
              </a:lnSpc>
            </a:pPr>
            <a:r>
              <a:rPr lang="en-US" u="sng" dirty="0">
                <a:latin typeface="Times New Roman" pitchFamily="18" charset="0"/>
                <a:cs typeface="Times New Roman" pitchFamily="18" charset="0"/>
              </a:rPr>
              <a:t>Pressed coatings.</a:t>
            </a:r>
          </a:p>
          <a:p>
            <a:pPr algn="ctr">
              <a:lnSpc>
                <a:spcPct val="150000"/>
              </a:lnSpc>
            </a:pPr>
            <a:r>
              <a:rPr lang="en-US" dirty="0">
                <a:latin typeface="Times New Roman" pitchFamily="18" charset="0"/>
                <a:cs typeface="Times New Roman" pitchFamily="18" charset="0"/>
              </a:rPr>
              <a:t>Pressed coatings are dry coatings applied to tablets by pressing on special machines (RTM-41D), which are a combination of two machines: a rotary machine - the usual type for pressing tablets and a special one - for obtaining a pressed coating on them</a:t>
            </a:r>
            <a:endParaRPr lang="ru-RU" dirty="0">
              <a:latin typeface="Times New Roman" pitchFamily="18" charset="0"/>
              <a:cs typeface="Times New Roman" pitchFamily="18" charset="0"/>
            </a:endParaRPr>
          </a:p>
        </p:txBody>
      </p:sp>
      <p:pic>
        <p:nvPicPr>
          <p:cNvPr id="8194" name="Picture 2" descr="ÐÐ°ÑÑÐ¸Ð½ÐºÐ¸ Ð¿Ð¾ Ð·Ð°Ð¿ÑÐ¾ÑÑ Ð¼Ð°ÑÐ¸Ð½Ð¸ ÑÑÐ¼ 41Ð"/>
          <p:cNvPicPr>
            <a:picLocks noChangeAspect="1" noChangeArrowheads="1"/>
          </p:cNvPicPr>
          <p:nvPr/>
        </p:nvPicPr>
        <p:blipFill>
          <a:blip r:embed="rId2" cstate="print"/>
          <a:srcRect/>
          <a:stretch>
            <a:fillRect/>
          </a:stretch>
        </p:blipFill>
        <p:spPr bwMode="auto">
          <a:xfrm>
            <a:off x="-1" y="4357694"/>
            <a:ext cx="3540255" cy="2500306"/>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lgn="ctr"/>
            <a:r>
              <a:rPr lang="en-US" b="1" dirty="0">
                <a:solidFill>
                  <a:srgbClr val="FF0000"/>
                </a:solidFill>
                <a:latin typeface="Times New Roman" pitchFamily="18" charset="0"/>
                <a:cs typeface="Times New Roman" pitchFamily="18" charset="0"/>
              </a:rPr>
              <a:t>CAPSULES</a:t>
            </a:r>
            <a:endParaRPr lang="ru-RU" dirty="0">
              <a:solidFill>
                <a:srgbClr val="FF0000"/>
              </a:solidFill>
              <a:latin typeface="Times New Roman" pitchFamily="18" charset="0"/>
              <a:cs typeface="Times New Roman" pitchFamily="18" charset="0"/>
            </a:endParaRPr>
          </a:p>
        </p:txBody>
      </p:sp>
      <p:pic>
        <p:nvPicPr>
          <p:cNvPr id="7170" name="Picture 2" descr="ÐÐ°ÑÑÐ¸Ð½ÐºÐ¸ Ð¿Ð¾ Ð·Ð°Ð¿ÑÐ¾ÑÑ ÐºÐ°Ð¿ÑÑÐ»Ñ"/>
          <p:cNvPicPr>
            <a:picLocks noChangeAspect="1" noChangeArrowheads="1"/>
          </p:cNvPicPr>
          <p:nvPr/>
        </p:nvPicPr>
        <p:blipFill>
          <a:blip r:embed="rId2" cstate="print"/>
          <a:srcRect/>
          <a:stretch>
            <a:fillRect/>
          </a:stretch>
        </p:blipFill>
        <p:spPr bwMode="auto">
          <a:xfrm>
            <a:off x="395536" y="1690689"/>
            <a:ext cx="8572500" cy="428625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sz="half" idx="2"/>
          </p:nvPr>
        </p:nvSpPr>
        <p:spPr>
          <a:xfrm>
            <a:off x="4214810" y="285728"/>
            <a:ext cx="4929190" cy="6572272"/>
          </a:xfrm>
        </p:spPr>
        <p:txBody>
          <a:bodyPr/>
          <a:lstStyle/>
          <a:p>
            <a:pPr algn="ctr">
              <a:lnSpc>
                <a:spcPct val="150000"/>
              </a:lnSpc>
            </a:pPr>
            <a:r>
              <a:rPr lang="en-US" sz="3200" b="1" dirty="0">
                <a:latin typeface="Times New Roman" pitchFamily="18" charset="0"/>
                <a:cs typeface="Times New Roman" pitchFamily="18" charset="0"/>
              </a:rPr>
              <a:t>Capsules (</a:t>
            </a:r>
            <a:r>
              <a:rPr lang="en-US" sz="3200" b="1" dirty="0" err="1">
                <a:latin typeface="Times New Roman" pitchFamily="18" charset="0"/>
                <a:cs typeface="Times New Roman" pitchFamily="18" charset="0"/>
              </a:rPr>
              <a:t>capsulae</a:t>
            </a:r>
            <a:r>
              <a:rPr lang="en-US" sz="3200" b="1" dirty="0">
                <a:latin typeface="Times New Roman" pitchFamily="18" charset="0"/>
                <a:cs typeface="Times New Roman" pitchFamily="18" charset="0"/>
              </a:rPr>
              <a:t>) </a:t>
            </a:r>
            <a:r>
              <a:rPr lang="en-US" dirty="0">
                <a:latin typeface="Times New Roman" pitchFamily="18" charset="0"/>
                <a:cs typeface="Times New Roman" pitchFamily="18" charset="0"/>
              </a:rPr>
              <a:t>are a dosage form consisting of a drug enclosed in a shell. As a rule, medications that have an unpleasant taste, odor, or irritating properties to the mucous membrane are released in capsules.</a:t>
            </a:r>
            <a:endParaRPr lang="ru-RU" dirty="0"/>
          </a:p>
        </p:txBody>
      </p:sp>
      <p:pic>
        <p:nvPicPr>
          <p:cNvPr id="6146" name="Picture 2" descr="ÐÐ¾ÑÐ¾Ð¶ÐµÐµ Ð¸Ð·Ð¾Ð±ÑÐ°Ð¶ÐµÐ½Ð¸Ðµ"/>
          <p:cNvPicPr>
            <a:picLocks noChangeAspect="1" noChangeArrowheads="1"/>
          </p:cNvPicPr>
          <p:nvPr/>
        </p:nvPicPr>
        <p:blipFill>
          <a:blip r:embed="rId2" cstate="print"/>
          <a:srcRect/>
          <a:stretch>
            <a:fillRect/>
          </a:stretch>
        </p:blipFill>
        <p:spPr bwMode="auto">
          <a:xfrm>
            <a:off x="0" y="1928801"/>
            <a:ext cx="4429124" cy="2913897"/>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0" y="0"/>
            <a:ext cx="9144000" cy="4143405"/>
          </a:xfrm>
        </p:spPr>
        <p:txBody>
          <a:bodyPr/>
          <a:lstStyle/>
          <a:p>
            <a:pPr algn="ctr">
              <a:lnSpc>
                <a:spcPct val="150000"/>
              </a:lnSpc>
            </a:pPr>
            <a:r>
              <a:rPr lang="en-US" dirty="0">
                <a:latin typeface="Times New Roman" pitchFamily="18" charset="0"/>
                <a:cs typeface="Times New Roman" pitchFamily="18" charset="0"/>
              </a:rPr>
              <a:t>This dosage form has become widespread because the medicinal substances inside the capsules are protected from external influences, are well dosed, easy to swallow, and quickly absorbed from the gastrointestinal tract. In addition, it is very important that the production of capsules in pharmaceutical plants is almost completely automated.</a:t>
            </a:r>
            <a:endParaRPr lang="ru-RU" dirty="0">
              <a:latin typeface="Times New Roman" pitchFamily="18" charset="0"/>
              <a:cs typeface="Times New Roman" pitchFamily="18" charset="0"/>
            </a:endParaRPr>
          </a:p>
        </p:txBody>
      </p:sp>
      <p:pic>
        <p:nvPicPr>
          <p:cNvPr id="5122" name="Picture 2" descr="ÐÐ¾ÑÐ¾Ð¶ÐµÐµ Ð¸Ð·Ð¾Ð±ÑÐ°Ð¶ÐµÐ½Ð¸Ðµ"/>
          <p:cNvPicPr>
            <a:picLocks noChangeAspect="1" noChangeArrowheads="1"/>
          </p:cNvPicPr>
          <p:nvPr/>
        </p:nvPicPr>
        <p:blipFill>
          <a:blip r:embed="rId2" cstate="print"/>
          <a:srcRect/>
          <a:stretch>
            <a:fillRect/>
          </a:stretch>
        </p:blipFill>
        <p:spPr bwMode="auto">
          <a:xfrm>
            <a:off x="2357422" y="4575616"/>
            <a:ext cx="4643470" cy="2282384"/>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amp;Rcy;&amp;icy;&amp;scy;. 1. &amp;ZHcy;&amp;iecy;&amp;lcy;&amp;acy;&amp;tcy;&amp;icy;&amp;ncy;&amp;ocy;&amp;vcy;&amp;ycy;&amp;iecy; &amp;kcy;&amp;acy;&amp;pcy;&amp;scy;&amp;ucy;&amp;lcy;&amp;ycy;: &amp;acy; - &amp;ecy;&amp;lcy;&amp;acy;&amp;scy;&amp;tcy;&amp;icy;&amp;chcy;&amp;ncy;&amp;ycy;&amp;iecy;; &amp;bcy; - &amp;tcy;&amp;vcy;&amp;iecy;&amp;rcy;&amp;dcy;&amp;ycy;&amp;iecy;; &amp;vcy; - &amp;scy; &amp;kcy;&amp;rcy;&amp;ycy;&amp;shcy;&amp;iecy;&amp;chcy;&amp;kcy;&amp;acy;&amp;mcy;&amp;icy; (&amp;chcy;&amp;acy;&amp;scy;&amp;tcy;&amp;icy; &amp;kcy;&amp;acy;&amp;pcy;&amp;scy;&amp;ucy;&amp;lcy;&amp;ycy; &amp;icy; &amp;kcy;&amp;acy;&amp;pcy;&amp;scy;&amp;ucy;&amp;lcy;&amp;acy; &amp;vcy; &amp;scy;&amp;ocy;&amp;bcy;&amp;rcy;&amp;acy;&amp;ncy;&amp;ncy;&amp;ocy;&amp;mcy; &amp;vcy;&amp;icy;&amp;dcy;&amp;iecy;)"/>
          <p:cNvPicPr>
            <a:picLocks noGrp="1"/>
          </p:cNvPicPr>
          <p:nvPr>
            <p:ph sz="half" idx="1"/>
          </p:nvPr>
        </p:nvPicPr>
        <p:blipFill>
          <a:blip r:embed="rId2" cstate="print"/>
          <a:stretch>
            <a:fillRect/>
          </a:stretch>
        </p:blipFill>
        <p:spPr bwMode="auto">
          <a:xfrm>
            <a:off x="0" y="2714620"/>
            <a:ext cx="4643438" cy="1324811"/>
          </a:xfrm>
          <a:prstGeom prst="rect">
            <a:avLst/>
          </a:prstGeom>
          <a:noFill/>
          <a:ln w="9525">
            <a:noFill/>
            <a:miter lim="800000"/>
            <a:headEnd/>
            <a:tailEnd/>
          </a:ln>
        </p:spPr>
      </p:pic>
      <p:sp>
        <p:nvSpPr>
          <p:cNvPr id="6" name="Содержимое 5"/>
          <p:cNvSpPr>
            <a:spLocks noGrp="1"/>
          </p:cNvSpPr>
          <p:nvPr>
            <p:ph sz="half" idx="2"/>
          </p:nvPr>
        </p:nvSpPr>
        <p:spPr>
          <a:xfrm>
            <a:off x="4629150" y="428604"/>
            <a:ext cx="4514850" cy="5748359"/>
          </a:xfrm>
        </p:spPr>
        <p:txBody>
          <a:bodyPr/>
          <a:lstStyle/>
          <a:p>
            <a:pPr>
              <a:lnSpc>
                <a:spcPct val="150000"/>
              </a:lnSpc>
            </a:pPr>
            <a:r>
              <a:rPr lang="en-US" dirty="0">
                <a:latin typeface="Times New Roman" pitchFamily="18" charset="0"/>
                <a:cs typeface="Times New Roman" pitchFamily="18" charset="0"/>
              </a:rPr>
              <a:t>There are two types of capsules: hard with caps and solid soft ones. Soft capsules of ovoid, spherical, cylindrical and other shapes. Their capacity is up to 1.5 ml, rarely more. Liquid and paste-like substances are dosed into them.</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285720" y="1214422"/>
            <a:ext cx="8643998" cy="4962541"/>
          </a:xfrm>
        </p:spPr>
        <p:txBody>
          <a:bodyPr/>
          <a:lstStyle/>
          <a:p>
            <a:pPr>
              <a:lnSpc>
                <a:spcPct val="150000"/>
              </a:lnSpc>
            </a:pPr>
            <a:r>
              <a:rPr lang="en-US" dirty="0">
                <a:latin typeface="Times New Roman" pitchFamily="18" charset="0"/>
                <a:cs typeface="Times New Roman" pitchFamily="18" charset="0"/>
              </a:rPr>
              <a:t>Hard capsules are cylindrical in shape and consist of two parts - a body and a cap, which fit into one another. Such hard capsules, depending on capacity, are produced in five sizes: maximum capacity - 1.37 ml; minimum - 0.13 ml. Designed for dosing powdery and granular substances.</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94607" y="764704"/>
            <a:ext cx="8766617" cy="489654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аблетки">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таблетки</Template>
  <TotalTime>1073</TotalTime>
  <Words>1559</Words>
  <Application>Microsoft Office PowerPoint</Application>
  <PresentationFormat>Экран (4:3)</PresentationFormat>
  <Paragraphs>70</Paragraphs>
  <Slides>34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34</vt:i4>
      </vt:variant>
    </vt:vector>
  </HeadingPairs>
  <TitlesOfParts>
    <vt:vector size="40" baseType="lpstr">
      <vt:lpstr>Arial</vt:lpstr>
      <vt:lpstr>Arial Black</vt:lpstr>
      <vt:lpstr>Calibri</vt:lpstr>
      <vt:lpstr>Calibri Light</vt:lpstr>
      <vt:lpstr>Times New Roman</vt:lpstr>
      <vt:lpstr>таблетки</vt:lpstr>
      <vt:lpstr>Technology of solid  dosage forms</vt:lpstr>
      <vt:lpstr>Pills </vt:lpstr>
      <vt:lpstr>Among the tablets there are:</vt:lpstr>
      <vt:lpstr>В зависимости от дозировки лекарственного вещества выделяют: </vt:lpstr>
      <vt:lpstr>Factory technology for the production of tablets.</vt:lpstr>
      <vt:lpstr>Презентация PowerPoint</vt:lpstr>
      <vt:lpstr>Wet granulatoin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Coating of tablets.</vt:lpstr>
      <vt:lpstr>Презентация PowerPoint</vt:lpstr>
      <vt:lpstr>Презентация PowerPoint</vt:lpstr>
      <vt:lpstr>Презентация PowerPoint</vt:lpstr>
      <vt:lpstr>CAPSULES</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Технология твердых лекарственных форм</dc:title>
  <dc:creator>Виктор</dc:creator>
  <cp:lastModifiedBy>Alyona Zamkovaya</cp:lastModifiedBy>
  <cp:revision>18</cp:revision>
  <dcterms:created xsi:type="dcterms:W3CDTF">2015-03-29T12:19:33Z</dcterms:created>
  <dcterms:modified xsi:type="dcterms:W3CDTF">2024-02-04T20:04:45Z</dcterms:modified>
</cp:coreProperties>
</file>