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68" r:id="rId4"/>
    <p:sldId id="258" r:id="rId5"/>
    <p:sldId id="259" r:id="rId6"/>
    <p:sldId id="260" r:id="rId7"/>
    <p:sldId id="261" r:id="rId8"/>
    <p:sldId id="269" r:id="rId9"/>
    <p:sldId id="262" r:id="rId10"/>
    <p:sldId id="270" r:id="rId11"/>
    <p:sldId id="271" r:id="rId12"/>
    <p:sldId id="272" r:id="rId13"/>
    <p:sldId id="273" r:id="rId14"/>
    <p:sldId id="274" r:id="rId15"/>
    <p:sldId id="275" r:id="rId16"/>
    <p:sldId id="263" r:id="rId17"/>
    <p:sldId id="276" r:id="rId18"/>
    <p:sldId id="277" r:id="rId19"/>
    <p:sldId id="264" r:id="rId20"/>
    <p:sldId id="278" r:id="rId21"/>
    <p:sldId id="265" r:id="rId22"/>
    <p:sldId id="266" r:id="rId23"/>
    <p:sldId id="267" r:id="rId24"/>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CC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4" d="100"/>
          <a:sy n="74" d="100"/>
        </p:scale>
        <p:origin x="86" y="9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8" name="Заголовок 7"/>
          <p:cNvSpPr>
            <a:spLocks noGrp="1"/>
          </p:cNvSpPr>
          <p:nvPr>
            <p:ph type="ctrTitle"/>
          </p:nvPr>
        </p:nvSpPr>
        <p:spPr>
          <a:xfrm>
            <a:off x="422030" y="1371600"/>
            <a:ext cx="8229600" cy="1828800"/>
          </a:xfrm>
        </p:spPr>
        <p:txBody>
          <a:bodyPr vert="horz" lIns="45720" tIns="0" rIns="45720" bIns="0" anchor="b">
            <a:normAutofit/>
            <a:scene3d>
              <a:camera prst="orthographicFront"/>
              <a:lightRig rig="soft" dir="t">
                <a:rot lat="0" lon="0" rev="17220000"/>
              </a:lightRig>
            </a:scene3d>
            <a:sp3d prstMaterial="softEdge">
              <a:bevelT w="38100" h="38100"/>
            </a:sp3d>
          </a:bodyPr>
          <a:lstStyle>
            <a:lvl1pPr>
              <a:defRPr sz="48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defRPr>
            </a:lvl1pPr>
          </a:lstStyle>
          <a:p>
            <a:r>
              <a:rPr kumimoji="0" lang="ru-RU" smtClean="0"/>
              <a:t>Образец заголовка</a:t>
            </a:r>
            <a:endParaRPr kumimoji="0" lang="en-US"/>
          </a:p>
        </p:txBody>
      </p:sp>
      <p:sp>
        <p:nvSpPr>
          <p:cNvPr id="28" name="Дата 27"/>
          <p:cNvSpPr>
            <a:spLocks noGrp="1"/>
          </p:cNvSpPr>
          <p:nvPr>
            <p:ph type="dt" sz="half" idx="10"/>
          </p:nvPr>
        </p:nvSpPr>
        <p:spPr/>
        <p:txBody>
          <a:bodyPr/>
          <a:lstStyle/>
          <a:p>
            <a:fld id="{5B106E36-FD25-4E2D-B0AA-010F637433A0}" type="datetimeFigureOut">
              <a:rPr lang="ru-RU" smtClean="0"/>
              <a:pPr/>
              <a:t>04.02.2024</a:t>
            </a:fld>
            <a:endParaRPr lang="ru-RU"/>
          </a:p>
        </p:txBody>
      </p:sp>
      <p:sp>
        <p:nvSpPr>
          <p:cNvPr id="17" name="Нижний колонтитул 16"/>
          <p:cNvSpPr>
            <a:spLocks noGrp="1"/>
          </p:cNvSpPr>
          <p:nvPr>
            <p:ph type="ftr" sz="quarter" idx="11"/>
          </p:nvPr>
        </p:nvSpPr>
        <p:spPr/>
        <p:txBody>
          <a:bodyPr/>
          <a:lstStyle/>
          <a:p>
            <a:endParaRPr lang="ru-RU"/>
          </a:p>
        </p:txBody>
      </p:sp>
      <p:sp>
        <p:nvSpPr>
          <p:cNvPr id="29" name="Номер слайда 28"/>
          <p:cNvSpPr>
            <a:spLocks noGrp="1"/>
          </p:cNvSpPr>
          <p:nvPr>
            <p:ph type="sldNum" sz="quarter" idx="12"/>
          </p:nvPr>
        </p:nvSpPr>
        <p:spPr/>
        <p:txBody>
          <a:bodyPr/>
          <a:lstStyle/>
          <a:p>
            <a:fld id="{725C68B6-61C2-468F-89AB-4B9F7531AA68}" type="slidenum">
              <a:rPr lang="ru-RU" smtClean="0"/>
              <a:pPr/>
              <a:t>‹#›</a:t>
            </a:fld>
            <a:endParaRPr lang="ru-RU"/>
          </a:p>
        </p:txBody>
      </p:sp>
      <p:sp>
        <p:nvSpPr>
          <p:cNvPr id="9" name="Подзаголовок 8"/>
          <p:cNvSpPr>
            <a:spLocks noGrp="1"/>
          </p:cNvSpPr>
          <p:nvPr>
            <p:ph type="subTitle" idx="1"/>
          </p:nvPr>
        </p:nvSpPr>
        <p:spPr>
          <a:xfrm>
            <a:off x="1371600" y="3331698"/>
            <a:ext cx="6400800" cy="1752600"/>
          </a:xfrm>
        </p:spPr>
        <p:txBody>
          <a:bodyPr/>
          <a:lstStyle>
            <a:lvl1pPr marL="0" indent="0" algn="ct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Содержимое 2"/>
          <p:cNvSpPr>
            <a:spLocks noGrp="1"/>
          </p:cNvSpPr>
          <p:nvPr>
            <p:ph idx="1"/>
          </p:nvPr>
        </p:nvSpPr>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pPr/>
              <a:t>04.02.2024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600200" y="609600"/>
            <a:ext cx="7086600" cy="1828800"/>
          </a:xfrm>
        </p:spPr>
        <p:txBody>
          <a:bodyPr vert="horz"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48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1600200" y="2507786"/>
            <a:ext cx="7086600" cy="1509712"/>
          </a:xfrm>
        </p:spPr>
        <p:txBody>
          <a:bodyPr anchor="t"/>
          <a:lstStyle>
            <a:lvl1pPr marL="73152" indent="0" algn="l">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4" name="Дата 3"/>
          <p:cNvSpPr>
            <a:spLocks noGrp="1"/>
          </p:cNvSpPr>
          <p:nvPr>
            <p:ph type="dt" sz="half" idx="10"/>
          </p:nvPr>
        </p:nvSpPr>
        <p:spPr/>
        <p:txBody>
          <a:bodyPr/>
          <a:lstStyle/>
          <a:p>
            <a:fld id="{5B106E36-FD25-4E2D-B0AA-010F637433A0}" type="datetimeFigureOut">
              <a:rPr lang="ru-RU" smtClean="0"/>
              <a:pPr/>
              <a:t>04.02.2024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a:xfrm>
            <a:off x="7924800" y="6416675"/>
            <a:ext cx="762000" cy="365125"/>
          </a:xfrm>
        </p:spPr>
        <p:txBody>
          <a:bodyPr/>
          <a:lstStyle/>
          <a:p>
            <a:fld id="{725C68B6-61C2-468F-89AB-4B9F7531AA68}" type="slidenum">
              <a:rPr lang="ru-RU" smtClean="0"/>
              <a:pPr/>
              <a:t>‹#›</a:t>
            </a:fld>
            <a:endParaRPr lang="ru-RU"/>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Содержимое 2"/>
          <p:cNvSpPr>
            <a:spLocks noGrp="1"/>
          </p:cNvSpPr>
          <p:nvPr>
            <p:ph sz="half" idx="1"/>
          </p:nvPr>
        </p:nvSpPr>
        <p:spPr>
          <a:xfrm>
            <a:off x="457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Содержимое 3"/>
          <p:cNvSpPr>
            <a:spLocks noGrp="1"/>
          </p:cNvSpPr>
          <p:nvPr>
            <p:ph sz="half" idx="2"/>
          </p:nvPr>
        </p:nvSpPr>
        <p:spPr>
          <a:xfrm>
            <a:off x="4648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5B106E36-FD25-4E2D-B0AA-010F637433A0}" type="datetimeFigureOut">
              <a:rPr lang="ru-RU" smtClean="0"/>
              <a:pPr/>
              <a:t>04.02.2024</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8229600" cy="1143000"/>
          </a:xfrm>
        </p:spPr>
        <p:txBody>
          <a:bodyPr anchor="ctr"/>
          <a:lstStyle>
            <a:lvl1pPr>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457200" y="1535112"/>
            <a:ext cx="4040188"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645025" y="1535112"/>
            <a:ext cx="4041775"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5" name="Содержимое 4"/>
          <p:cNvSpPr>
            <a:spLocks noGrp="1"/>
          </p:cNvSpPr>
          <p:nvPr>
            <p:ph sz="quarter" idx="2"/>
          </p:nvPr>
        </p:nvSpPr>
        <p:spPr>
          <a:xfrm>
            <a:off x="457200" y="2362200"/>
            <a:ext cx="4040188"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Содержимое 5"/>
          <p:cNvSpPr>
            <a:spLocks noGrp="1"/>
          </p:cNvSpPr>
          <p:nvPr>
            <p:ph sz="quarter" idx="4"/>
          </p:nvPr>
        </p:nvSpPr>
        <p:spPr>
          <a:xfrm>
            <a:off x="4645025" y="2362200"/>
            <a:ext cx="4041775"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p:txBody>
          <a:bodyPr/>
          <a:lstStyle/>
          <a:p>
            <a:fld id="{5B106E36-FD25-4E2D-B0AA-010F637433A0}" type="datetimeFigureOut">
              <a:rPr lang="ru-RU" smtClean="0"/>
              <a:pPr/>
              <a:t>04.02.2024</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p>
            <a:fld id="{5B106E36-FD25-4E2D-B0AA-010F637433A0}" type="datetimeFigureOut">
              <a:rPr lang="ru-RU" smtClean="0"/>
              <a:pPr/>
              <a:t>04.02.2024</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5B106E36-FD25-4E2D-B0AA-010F637433A0}" type="datetimeFigureOut">
              <a:rPr lang="ru-RU" smtClean="0"/>
              <a:pPr/>
              <a:t>04.02.2024</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vert="horz" anchor="b">
            <a:normAutofit/>
            <a:sp3d prstMaterial="softEdge"/>
          </a:bodyPr>
          <a:lstStyle>
            <a:lvl1pPr algn="l">
              <a:buNone/>
              <a:defRPr sz="2200" b="0">
                <a:ln w="6350">
                  <a:noFill/>
                </a:ln>
                <a:solidFill>
                  <a:schemeClr val="accent1">
                    <a:tint val="73000"/>
                    <a:satMod val="180000"/>
                  </a:schemeClr>
                </a:solidFill>
              </a:defRPr>
            </a:lvl1pPr>
          </a:lstStyle>
          <a:p>
            <a:r>
              <a:rPr kumimoji="0" lang="ru-RU" smtClean="0"/>
              <a:t>Образец заголовка</a:t>
            </a:r>
            <a:endParaRPr kumimoji="0" lang="en-US"/>
          </a:p>
        </p:txBody>
      </p:sp>
      <p:sp>
        <p:nvSpPr>
          <p:cNvPr id="3" name="Текст 2"/>
          <p:cNvSpPr>
            <a:spLocks noGrp="1"/>
          </p:cNvSpPr>
          <p:nvPr>
            <p:ph type="body" idx="2"/>
          </p:nvPr>
        </p:nvSpPr>
        <p:spPr>
          <a:xfrm>
            <a:off x="457200" y="1524000"/>
            <a:ext cx="3008313" cy="4602163"/>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ru-RU" smtClean="0"/>
              <a:t>Образец текста</a:t>
            </a:r>
          </a:p>
        </p:txBody>
      </p:sp>
      <p:sp>
        <p:nvSpPr>
          <p:cNvPr id="4" name="Содержимое 3"/>
          <p:cNvSpPr>
            <a:spLocks noGrp="1"/>
          </p:cNvSpPr>
          <p:nvPr>
            <p:ph sz="half" idx="1"/>
          </p:nvPr>
        </p:nvSpPr>
        <p:spPr>
          <a:xfrm>
            <a:off x="3575050" y="273050"/>
            <a:ext cx="5111750" cy="5853113"/>
          </a:xfrm>
        </p:spPr>
        <p:txBody>
          <a:bodyPr/>
          <a:lstStyle>
            <a:lvl1pPr>
              <a:defRPr sz="2600"/>
            </a:lvl1pPr>
            <a:lvl2pPr>
              <a:defRPr sz="2400"/>
            </a:lvl2pPr>
            <a:lvl3pPr>
              <a:defRPr sz="2200"/>
            </a:lvl3pPr>
            <a:lvl4pPr>
              <a:defRPr sz="20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5B106E36-FD25-4E2D-B0AA-010F637433A0}" type="datetimeFigureOut">
              <a:rPr lang="ru-RU" smtClean="0"/>
              <a:pPr/>
              <a:t>04.02.2024</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828800" y="609600"/>
            <a:ext cx="5486400" cy="522288"/>
          </a:xfrm>
        </p:spPr>
        <p:txBody>
          <a:bodyPr lIns="45720" rIns="45720" bIns="0" anchor="b">
            <a:sp3d prstMaterial="softEdge"/>
          </a:bodyPr>
          <a:lstStyle>
            <a:lvl1pPr algn="ctr">
              <a:buNone/>
              <a:defRPr sz="2000" b="1"/>
            </a:lvl1pPr>
          </a:lstStyle>
          <a:p>
            <a:r>
              <a:rPr kumimoji="0" lang="ru-RU" smtClean="0"/>
              <a:t>Образец заголовка</a:t>
            </a:r>
            <a:endParaRPr kumimoji="0" lang="en-US"/>
          </a:p>
        </p:txBody>
      </p:sp>
      <p:sp>
        <p:nvSpPr>
          <p:cNvPr id="3" name="Рисунок 2"/>
          <p:cNvSpPr>
            <a:spLocks noGrp="1"/>
          </p:cNvSpPr>
          <p:nvPr>
            <p:ph type="pic" idx="1"/>
          </p:nvPr>
        </p:nvSpPr>
        <p:spPr>
          <a:xfrm>
            <a:off x="1828800" y="1831975"/>
            <a:ext cx="5486400" cy="3962400"/>
          </a:xfr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lstStyle>
          <a:p>
            <a:pPr marL="0" algn="l" rtl="0" eaLnBrk="1" latinLnBrk="0" hangingPunct="1"/>
            <a:r>
              <a:rPr kumimoji="0" lang="ru-RU" smtClean="0">
                <a:solidFill>
                  <a:schemeClr val="lt1"/>
                </a:solidFill>
                <a:latin typeface="+mn-lt"/>
                <a:ea typeface="+mn-ea"/>
                <a:cs typeface="+mn-cs"/>
              </a:rPr>
              <a:t>Вставка рисунка</a:t>
            </a:r>
            <a:endParaRPr kumimoji="0" lang="en-US" dirty="0">
              <a:solidFill>
                <a:schemeClr val="lt1"/>
              </a:solidFill>
              <a:latin typeface="+mn-lt"/>
              <a:ea typeface="+mn-ea"/>
              <a:cs typeface="+mn-cs"/>
            </a:endParaRPr>
          </a:p>
        </p:txBody>
      </p:sp>
      <p:sp>
        <p:nvSpPr>
          <p:cNvPr id="4" name="Текст 3"/>
          <p:cNvSpPr>
            <a:spLocks noGrp="1"/>
          </p:cNvSpPr>
          <p:nvPr>
            <p:ph type="body" sz="half" idx="2"/>
          </p:nvPr>
        </p:nvSpPr>
        <p:spPr>
          <a:xfrm>
            <a:off x="1828800" y="1166787"/>
            <a:ext cx="5486400" cy="530352"/>
          </a:xfrm>
        </p:spPr>
        <p:txBody>
          <a:bodyPr lIns="45720" tIns="45720" rIns="45720" anchor="t"/>
          <a:lstStyle>
            <a:lvl1pPr marL="0" indent="0" algn="ctr">
              <a:buNone/>
              <a:defRPr sz="1400"/>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pPr/>
              <a:t>04.02.2024</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pPr/>
              <a:t>04.02.2024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pPr/>
              <a:t>04.02.2024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print"/>
          <a:srcRect/>
          <a:tile tx="0" ty="0" sx="100000" sy="100000" flip="none" algn="tl"/>
        </a:blipFill>
        <a:effectLst/>
      </p:bgPr>
    </p:bg>
    <p:spTree>
      <p:nvGrpSpPr>
        <p:cNvPr id="1" name=""/>
        <p:cNvGrpSpPr/>
        <p:nvPr/>
      </p:nvGrpSpPr>
      <p:grpSpPr>
        <a:xfrm>
          <a:off x="0" y="0"/>
          <a:ext cx="0" cy="0"/>
          <a:chOff x="0" y="0"/>
          <a:chExt cx="0" cy="0"/>
        </a:xfrm>
      </p:grpSpPr>
      <p:sp>
        <p:nvSpPr>
          <p:cNvPr id="22" name="Заголовок 21"/>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rot lat="0" lon="0" rev="16800000"/>
              </a:lightRig>
            </a:scene3d>
            <a:sp3d prstMaterial="softEdge">
              <a:bevelT w="38100" h="38100"/>
            </a:sp3d>
          </a:bodyPr>
          <a:lstStyle/>
          <a:p>
            <a:r>
              <a:rPr kumimoji="0" lang="ru-RU" smtClean="0"/>
              <a:t>Образец заголовка</a:t>
            </a:r>
            <a:endParaRPr kumimoji="0" lang="en-US"/>
          </a:p>
        </p:txBody>
      </p:sp>
      <p:sp>
        <p:nvSpPr>
          <p:cNvPr id="13" name="Текст 12"/>
          <p:cNvSpPr>
            <a:spLocks noGrp="1"/>
          </p:cNvSpPr>
          <p:nvPr>
            <p:ph type="body" idx="1"/>
          </p:nvPr>
        </p:nvSpPr>
        <p:spPr>
          <a:xfrm>
            <a:off x="457200" y="1600200"/>
            <a:ext cx="8229600" cy="4709160"/>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4" name="Дата 13"/>
          <p:cNvSpPr>
            <a:spLocks noGrp="1"/>
          </p:cNvSpPr>
          <p:nvPr>
            <p:ph type="dt" sz="half" idx="2"/>
          </p:nvPr>
        </p:nvSpPr>
        <p:spPr>
          <a:xfrm>
            <a:off x="457200" y="6416675"/>
            <a:ext cx="2133600" cy="365125"/>
          </a:xfrm>
          <a:prstGeom prst="rect">
            <a:avLst/>
          </a:prstGeom>
        </p:spPr>
        <p:txBody>
          <a:bodyPr vert="horz" anchor="b"/>
          <a:lstStyle>
            <a:lvl1pPr algn="l" eaLnBrk="1" latinLnBrk="0" hangingPunct="1">
              <a:defRPr kumimoji="0" sz="1200">
                <a:solidFill>
                  <a:schemeClr val="tx1">
                    <a:shade val="50000"/>
                  </a:schemeClr>
                </a:solidFill>
              </a:defRPr>
            </a:lvl1pPr>
          </a:lstStyle>
          <a:p>
            <a:fld id="{5B106E36-FD25-4E2D-B0AA-010F637433A0}" type="datetimeFigureOut">
              <a:rPr lang="ru-RU" smtClean="0"/>
              <a:pPr/>
              <a:t>04.02.2024</a:t>
            </a:fld>
            <a:endParaRPr lang="ru-RU"/>
          </a:p>
        </p:txBody>
      </p:sp>
      <p:sp>
        <p:nvSpPr>
          <p:cNvPr id="3" name="Нижний колонтитул 2"/>
          <p:cNvSpPr>
            <a:spLocks noGrp="1"/>
          </p:cNvSpPr>
          <p:nvPr>
            <p:ph type="ftr" sz="quarter" idx="3"/>
          </p:nvPr>
        </p:nvSpPr>
        <p:spPr>
          <a:xfrm>
            <a:off x="3124200" y="6416675"/>
            <a:ext cx="2895600" cy="365125"/>
          </a:xfrm>
          <a:prstGeom prst="rect">
            <a:avLst/>
          </a:prstGeom>
        </p:spPr>
        <p:txBody>
          <a:bodyPr vert="horz" anchor="b"/>
          <a:lstStyle>
            <a:lvl1pPr algn="ctr" eaLnBrk="1" latinLnBrk="0" hangingPunct="1">
              <a:defRPr kumimoji="0" sz="1200">
                <a:solidFill>
                  <a:schemeClr val="tx1">
                    <a:shade val="50000"/>
                  </a:schemeClr>
                </a:solidFill>
              </a:defRPr>
            </a:lvl1pPr>
          </a:lstStyle>
          <a:p>
            <a:endParaRPr lang="ru-RU"/>
          </a:p>
        </p:txBody>
      </p:sp>
      <p:sp>
        <p:nvSpPr>
          <p:cNvPr id="23" name="Номер слайда 22"/>
          <p:cNvSpPr>
            <a:spLocks noGrp="1"/>
          </p:cNvSpPr>
          <p:nvPr>
            <p:ph type="sldNum" sz="quarter" idx="4"/>
          </p:nvPr>
        </p:nvSpPr>
        <p:spPr>
          <a:xfrm>
            <a:off x="7924800" y="6416675"/>
            <a:ext cx="762000" cy="365125"/>
          </a:xfrm>
          <a:prstGeom prst="rect">
            <a:avLst/>
          </a:prstGeom>
        </p:spPr>
        <p:txBody>
          <a:bodyPr vert="horz" lIns="0" rIns="0" anchor="b"/>
          <a:lstStyle>
            <a:lvl1pPr algn="r" eaLnBrk="1" latinLnBrk="0" hangingPunct="1">
              <a:defRPr kumimoji="0" sz="1200">
                <a:solidFill>
                  <a:schemeClr val="tx1">
                    <a:shade val="50000"/>
                  </a:schemeClr>
                </a:solidFill>
              </a:defRPr>
            </a:lvl1pPr>
          </a:lstStyle>
          <a:p>
            <a:fld id="{725C68B6-61C2-468F-89AB-4B9F7531AA68}" type="slidenum">
              <a:rPr lang="ru-RU" smtClean="0"/>
              <a:pPr/>
              <a:t>‹#›</a:t>
            </a:fld>
            <a:endParaRPr lang="ru-RU"/>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eaLnBrk="1" latinLnBrk="0" hangingPunct="1">
        <a:spcBef>
          <a:spcPct val="0"/>
        </a:spcBef>
        <a:buNone/>
        <a:defRPr kumimoji="0" sz="41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p:titleStyle>
    <p:bodyStyle>
      <a:lvl1pPr marL="548640" indent="-411480" algn="l" rtl="0" eaLnBrk="1" latinLnBrk="0" hangingPunct="1">
        <a:spcBef>
          <a:spcPct val="20000"/>
        </a:spcBef>
        <a:buClr>
          <a:schemeClr val="tx1">
            <a:shade val="95000"/>
          </a:schemeClr>
        </a:buClr>
        <a:buSzPct val="65000"/>
        <a:buFont typeface="Wingdings 2"/>
        <a:buChar char=""/>
        <a:defRPr kumimoji="0" sz="2800" kern="1200">
          <a:solidFill>
            <a:schemeClr val="tx1"/>
          </a:solidFill>
          <a:latin typeface="+mn-lt"/>
          <a:ea typeface="+mn-ea"/>
          <a:cs typeface="+mn-cs"/>
        </a:defRPr>
      </a:lvl1pPr>
      <a:lvl2pPr marL="868680" indent="-283464" algn="l" rtl="0" eaLnBrk="1" latinLnBrk="0" hangingPunct="1">
        <a:spcBef>
          <a:spcPct val="20000"/>
        </a:spcBef>
        <a:buClr>
          <a:schemeClr val="tx1"/>
        </a:buClr>
        <a:buSzPct val="80000"/>
        <a:buFont typeface="Wingdings 2"/>
        <a:buChar char=""/>
        <a:defRPr kumimoji="0" sz="2400" kern="1200">
          <a:solidFill>
            <a:schemeClr val="tx1"/>
          </a:solidFill>
          <a:latin typeface="+mn-lt"/>
          <a:ea typeface="+mn-ea"/>
          <a:cs typeface="+mn-cs"/>
        </a:defRPr>
      </a:lvl2pPr>
      <a:lvl3pPr marL="1133856" indent="-228600" algn="l" rtl="0" eaLnBrk="1" latinLnBrk="0" hangingPunct="1">
        <a:spcBef>
          <a:spcPct val="20000"/>
        </a:spcBef>
        <a:buClr>
          <a:schemeClr val="tx1"/>
        </a:buClr>
        <a:buSzPct val="95000"/>
        <a:buFont typeface="Wingdings"/>
        <a:buChar char=""/>
        <a:defRPr kumimoji="0" sz="2200" kern="1200">
          <a:solidFill>
            <a:schemeClr val="tx1"/>
          </a:solidFill>
          <a:latin typeface="+mn-lt"/>
          <a:ea typeface="+mn-ea"/>
          <a:cs typeface="+mn-cs"/>
        </a:defRPr>
      </a:lvl3pPr>
      <a:lvl4pPr marL="1353312" indent="-182880" algn="l" rtl="0" eaLnBrk="1" latinLnBrk="0" hangingPunct="1">
        <a:spcBef>
          <a:spcPct val="20000"/>
        </a:spcBef>
        <a:buClr>
          <a:schemeClr val="tx1"/>
        </a:buClr>
        <a:buSzPct val="100000"/>
        <a:buFont typeface="Wingdings 3"/>
        <a:buChar char=""/>
        <a:defRPr kumimoji="0" sz="2000" kern="1200">
          <a:solidFill>
            <a:schemeClr val="tx1"/>
          </a:solidFill>
          <a:latin typeface="+mn-lt"/>
          <a:ea typeface="+mn-ea"/>
          <a:cs typeface="+mn-cs"/>
        </a:defRPr>
      </a:lvl4pPr>
      <a:lvl5pPr marL="1545336" indent="-182880" algn="l" rtl="0" eaLnBrk="1" latinLnBrk="0" hangingPunct="1">
        <a:spcBef>
          <a:spcPct val="20000"/>
        </a:spcBef>
        <a:buClr>
          <a:schemeClr val="tx1"/>
        </a:buClr>
        <a:buFont typeface="Wingdings 2"/>
        <a:buChar char=""/>
        <a:defRPr kumimoji="0"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0" y="2276872"/>
            <a:ext cx="8976174" cy="1440160"/>
          </a:xfrm>
        </p:spPr>
        <p:txBody>
          <a:bodyPr>
            <a:normAutofit fontScale="90000"/>
          </a:bodyPr>
          <a:lstStyle/>
          <a:p>
            <a:r>
              <a:rPr lang="en-US" sz="7200" dirty="0" smtClean="0"/>
              <a:t>Powders</a:t>
            </a:r>
            <a:r>
              <a:rPr lang="uk-UA" sz="7200" dirty="0" smtClean="0"/>
              <a:t/>
            </a:r>
            <a:br>
              <a:rPr lang="uk-UA" sz="7200" dirty="0" smtClean="0"/>
            </a:br>
            <a:r>
              <a:rPr lang="uk-UA" sz="2800" dirty="0" smtClean="0"/>
              <a:t>(</a:t>
            </a:r>
            <a:r>
              <a:rPr lang="en-US" sz="2800" dirty="0"/>
              <a:t>PHYSICAL-MECHANICAL AND TECHNOLOGICAL </a:t>
            </a:r>
            <a:r>
              <a:rPr lang="en-US" sz="2800" dirty="0" smtClean="0"/>
              <a:t>PROPERTIES</a:t>
            </a:r>
            <a:r>
              <a:rPr lang="uk-UA" sz="2800" dirty="0" smtClean="0"/>
              <a:t>)</a:t>
            </a:r>
            <a:endParaRPr lang="ru-RU" sz="7200" dirty="0"/>
          </a:p>
        </p:txBody>
      </p:sp>
      <p:sp>
        <p:nvSpPr>
          <p:cNvPr id="5" name="Прямоугольник 4"/>
          <p:cNvSpPr/>
          <p:nvPr/>
        </p:nvSpPr>
        <p:spPr>
          <a:xfrm>
            <a:off x="6566854" y="5085184"/>
            <a:ext cx="2215543" cy="369332"/>
          </a:xfrm>
          <a:prstGeom prst="rect">
            <a:avLst/>
          </a:prstGeom>
        </p:spPr>
        <p:txBody>
          <a:bodyPr wrap="none">
            <a:spAutoFit/>
          </a:bodyPr>
          <a:lstStyle/>
          <a:p>
            <a:pPr algn="r"/>
            <a:r>
              <a:rPr lang="en-US" dirty="0" smtClean="0">
                <a:latin typeface="Times New Roman" pitchFamily="18" charset="0"/>
                <a:cs typeface="Times New Roman" pitchFamily="18" charset="0"/>
              </a:rPr>
              <a:t>Docent </a:t>
            </a:r>
            <a:r>
              <a:rPr lang="en-US" dirty="0" err="1" smtClean="0">
                <a:latin typeface="Times New Roman" pitchFamily="18" charset="0"/>
                <a:cs typeface="Times New Roman" pitchFamily="18" charset="0"/>
              </a:rPr>
              <a:t>Zamkova</a:t>
            </a:r>
            <a:r>
              <a:rPr lang="en-US" dirty="0" smtClean="0">
                <a:latin typeface="Times New Roman" pitchFamily="18" charset="0"/>
                <a:cs typeface="Times New Roman" pitchFamily="18" charset="0"/>
              </a:rPr>
              <a:t> AV</a:t>
            </a:r>
            <a:r>
              <a:rPr lang="uk-UA" dirty="0" smtClean="0">
                <a:latin typeface="Times New Roman" pitchFamily="18" charset="0"/>
                <a:cs typeface="Times New Roman" pitchFamily="18" charset="0"/>
              </a:rPr>
              <a:t>.</a:t>
            </a:r>
            <a:endParaRPr lang="ru-RU" dirty="0" smtClean="0">
              <a:latin typeface="Times New Roman" pitchFamily="18" charset="0"/>
              <a:cs typeface="Times New Roman" pitchFamily="18" charset="0"/>
            </a:endParaRPr>
          </a:p>
        </p:txBody>
      </p:sp>
      <p:sp>
        <p:nvSpPr>
          <p:cNvPr id="3" name="Прямоугольник 2"/>
          <p:cNvSpPr/>
          <p:nvPr/>
        </p:nvSpPr>
        <p:spPr>
          <a:xfrm>
            <a:off x="857810" y="332656"/>
            <a:ext cx="6774087" cy="923330"/>
          </a:xfrm>
          <a:prstGeom prst="rect">
            <a:avLst/>
          </a:prstGeom>
        </p:spPr>
        <p:txBody>
          <a:bodyPr wrap="square">
            <a:spAutoFit/>
          </a:bodyPr>
          <a:lstStyle/>
          <a:p>
            <a:pPr algn="ctr"/>
            <a:r>
              <a:rPr lang="uk-UA" dirty="0" err="1"/>
              <a:t>Odesa</a:t>
            </a:r>
            <a:r>
              <a:rPr lang="uk-UA" dirty="0"/>
              <a:t> </a:t>
            </a:r>
            <a:r>
              <a:rPr lang="uk-UA" dirty="0" err="1"/>
              <a:t>National</a:t>
            </a:r>
            <a:r>
              <a:rPr lang="uk-UA" dirty="0"/>
              <a:t> </a:t>
            </a:r>
            <a:r>
              <a:rPr lang="uk-UA" dirty="0" err="1"/>
              <a:t>Medical</a:t>
            </a:r>
            <a:r>
              <a:rPr lang="uk-UA" dirty="0"/>
              <a:t> </a:t>
            </a:r>
            <a:r>
              <a:rPr lang="uk-UA" dirty="0" err="1" smtClean="0"/>
              <a:t>University</a:t>
            </a:r>
            <a:endParaRPr lang="uk-UA" dirty="0" smtClean="0"/>
          </a:p>
          <a:p>
            <a:pPr algn="ctr"/>
            <a:r>
              <a:rPr lang="uk-UA" dirty="0" smtClean="0"/>
              <a:t> </a:t>
            </a:r>
            <a:r>
              <a:rPr lang="uk-UA" dirty="0" err="1"/>
              <a:t>Faculty</a:t>
            </a:r>
            <a:r>
              <a:rPr lang="uk-UA" dirty="0"/>
              <a:t> </a:t>
            </a:r>
            <a:r>
              <a:rPr lang="uk-UA" dirty="0" err="1"/>
              <a:t>of</a:t>
            </a:r>
            <a:r>
              <a:rPr lang="uk-UA" dirty="0"/>
              <a:t> </a:t>
            </a:r>
            <a:r>
              <a:rPr lang="uk-UA" dirty="0" err="1" smtClean="0"/>
              <a:t>Pharmacy</a:t>
            </a:r>
            <a:endParaRPr lang="uk-UA" dirty="0" smtClean="0"/>
          </a:p>
          <a:p>
            <a:pPr algn="ctr"/>
            <a:r>
              <a:rPr lang="uk-UA" dirty="0" smtClean="0"/>
              <a:t> </a:t>
            </a:r>
            <a:r>
              <a:rPr lang="uk-UA" dirty="0" err="1"/>
              <a:t>Department</a:t>
            </a:r>
            <a:r>
              <a:rPr lang="uk-UA" dirty="0"/>
              <a:t> </a:t>
            </a:r>
            <a:r>
              <a:rPr lang="uk-UA" dirty="0" err="1"/>
              <a:t>of</a:t>
            </a:r>
            <a:r>
              <a:rPr lang="uk-UA" dirty="0"/>
              <a:t> </a:t>
            </a:r>
            <a:r>
              <a:rPr lang="uk-UA" dirty="0" err="1"/>
              <a:t>Pharmaceutical</a:t>
            </a:r>
            <a:r>
              <a:rPr lang="uk-UA" dirty="0"/>
              <a:t> </a:t>
            </a:r>
            <a:r>
              <a:rPr lang="uk-UA" dirty="0" err="1"/>
              <a:t>Chemistry</a:t>
            </a:r>
            <a:r>
              <a:rPr lang="uk-UA" dirty="0"/>
              <a:t> </a:t>
            </a:r>
            <a:r>
              <a:rPr lang="uk-UA" dirty="0" err="1"/>
              <a:t>and</a:t>
            </a:r>
            <a:r>
              <a:rPr lang="uk-UA" dirty="0"/>
              <a:t> </a:t>
            </a:r>
            <a:r>
              <a:rPr lang="uk-UA" dirty="0" err="1"/>
              <a:t>Drug</a:t>
            </a:r>
            <a:r>
              <a:rPr lang="uk-UA" dirty="0"/>
              <a:t> </a:t>
            </a:r>
            <a:r>
              <a:rPr lang="uk-UA" dirty="0" err="1"/>
              <a:t>Technology</a:t>
            </a:r>
            <a:endParaRPr lang="uk-UA" dirty="0"/>
          </a:p>
        </p:txBody>
      </p:sp>
      <p:sp>
        <p:nvSpPr>
          <p:cNvPr id="6" name="Прямоугольник 5"/>
          <p:cNvSpPr/>
          <p:nvPr/>
        </p:nvSpPr>
        <p:spPr>
          <a:xfrm>
            <a:off x="3559410" y="6093296"/>
            <a:ext cx="1370889" cy="369332"/>
          </a:xfrm>
          <a:prstGeom prst="rect">
            <a:avLst/>
          </a:prstGeom>
        </p:spPr>
        <p:txBody>
          <a:bodyPr wrap="none">
            <a:spAutoFit/>
          </a:bodyPr>
          <a:lstStyle/>
          <a:p>
            <a:pPr algn="r"/>
            <a:r>
              <a:rPr lang="en-US" dirty="0" smtClean="0">
                <a:latin typeface="Times New Roman" pitchFamily="18" charset="0"/>
                <a:cs typeface="Times New Roman" pitchFamily="18" charset="0"/>
              </a:rPr>
              <a:t>Odessa</a:t>
            </a:r>
            <a:r>
              <a:rPr lang="uk-UA" dirty="0" smtClean="0">
                <a:latin typeface="Times New Roman" pitchFamily="18" charset="0"/>
                <a:cs typeface="Times New Roman" pitchFamily="18" charset="0"/>
              </a:rPr>
              <a:t> 202</a:t>
            </a:r>
            <a:r>
              <a:rPr lang="en-US" dirty="0" smtClean="0">
                <a:latin typeface="Times New Roman" pitchFamily="18" charset="0"/>
                <a:cs typeface="Times New Roman" pitchFamily="18" charset="0"/>
              </a:rPr>
              <a:t>4</a:t>
            </a:r>
            <a:endParaRPr lang="ru-RU"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67544" y="980728"/>
            <a:ext cx="8229600" cy="2016224"/>
          </a:xfrm>
        </p:spPr>
        <p:txBody>
          <a:bodyPr/>
          <a:lstStyle/>
          <a:p>
            <a:pPr algn="ctr">
              <a:buNone/>
            </a:pPr>
            <a:r>
              <a:rPr lang="en-US" dirty="0" smtClean="0">
                <a:latin typeface="Times New Roman" panose="02020603050405020304" pitchFamily="18" charset="0"/>
                <a:cs typeface="Times New Roman" panose="02020603050405020304" pitchFamily="18" charset="0"/>
              </a:rPr>
              <a:t>Powder - a solid dosage form for internal and external use, consisting of one or more crushed substances having the property of </a:t>
            </a:r>
            <a:r>
              <a:rPr lang="en-US" dirty="0" err="1" smtClean="0">
                <a:latin typeface="Times New Roman" panose="02020603050405020304" pitchFamily="18" charset="0"/>
                <a:cs typeface="Times New Roman" panose="02020603050405020304" pitchFamily="18" charset="0"/>
              </a:rPr>
              <a:t>flowability</a:t>
            </a:r>
            <a:endParaRPr lang="ru-RU" dirty="0">
              <a:latin typeface="Times New Roman" panose="02020603050405020304" pitchFamily="18" charset="0"/>
              <a:cs typeface="Times New Roman" panose="02020603050405020304" pitchFamily="18" charset="0"/>
            </a:endParaRPr>
          </a:p>
        </p:txBody>
      </p:sp>
      <p:pic>
        <p:nvPicPr>
          <p:cNvPr id="4" name="Picture 3" descr="pl16975322-sweet_food_additive_mannitol_supplement_pure_mannitol_odorless_in_microbiology_cas_87_78_5.jpg"/>
          <p:cNvPicPr>
            <a:picLocks noChangeAspect="1"/>
          </p:cNvPicPr>
          <p:nvPr/>
        </p:nvPicPr>
        <p:blipFill>
          <a:blip r:embed="rId2" cstate="print"/>
          <a:stretch>
            <a:fillRect/>
          </a:stretch>
        </p:blipFill>
        <p:spPr>
          <a:xfrm>
            <a:off x="5244075" y="3861048"/>
            <a:ext cx="3226048" cy="2563552"/>
          </a:xfrm>
          <a:prstGeom prst="rect">
            <a:avLst/>
          </a:prstGeom>
        </p:spPr>
      </p:pic>
      <p:pic>
        <p:nvPicPr>
          <p:cNvPr id="5" name="Picture 4" descr="Без названия.jpg"/>
          <p:cNvPicPr>
            <a:picLocks noChangeAspect="1"/>
          </p:cNvPicPr>
          <p:nvPr/>
        </p:nvPicPr>
        <p:blipFill>
          <a:blip r:embed="rId3" cstate="print"/>
          <a:stretch>
            <a:fillRect/>
          </a:stretch>
        </p:blipFill>
        <p:spPr>
          <a:xfrm>
            <a:off x="971600" y="3861048"/>
            <a:ext cx="3384376" cy="2679031"/>
          </a:xfrm>
          <a:prstGeom prst="rect">
            <a:avLst/>
          </a:prstGeom>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179512" y="260648"/>
            <a:ext cx="4176464" cy="5940088"/>
          </a:xfrm>
          <a:prstGeom prst="rect">
            <a:avLst/>
          </a:prstGeom>
        </p:spPr>
        <p:txBody>
          <a:bodyPr wrap="square">
            <a:spAutoFit/>
          </a:bodyPr>
          <a:lstStyle/>
          <a:p>
            <a:pPr algn="ctr"/>
            <a:r>
              <a:rPr lang="en-US" sz="4000" dirty="0" smtClean="0">
                <a:latin typeface="Times New Roman" pitchFamily="18" charset="0"/>
                <a:cs typeface="Times New Roman" pitchFamily="18" charset="0"/>
              </a:rPr>
              <a:t>"+"</a:t>
            </a:r>
          </a:p>
          <a:p>
            <a:r>
              <a:rPr lang="en-US" sz="2000" dirty="0" smtClean="0">
                <a:latin typeface="Times New Roman" pitchFamily="18" charset="0"/>
                <a:cs typeface="Times New Roman" pitchFamily="18" charset="0"/>
              </a:rPr>
              <a:t>- high pharmacological activity due to high dispersion;</a:t>
            </a:r>
          </a:p>
          <a:p>
            <a:r>
              <a:rPr lang="en-US" sz="2000" dirty="0" smtClean="0">
                <a:latin typeface="Times New Roman" pitchFamily="18" charset="0"/>
                <a:cs typeface="Times New Roman" pitchFamily="18" charset="0"/>
              </a:rPr>
              <a:t>- simplicity of technology in comparison with other solid dosage forms;</a:t>
            </a:r>
          </a:p>
          <a:p>
            <a:r>
              <a:rPr lang="en-US" sz="2000" dirty="0" smtClean="0">
                <a:latin typeface="Times New Roman" pitchFamily="18" charset="0"/>
                <a:cs typeface="Times New Roman" pitchFamily="18" charset="0"/>
              </a:rPr>
              <a:t>- convenience of reception in comparison with tablets for elderly people and children;</a:t>
            </a:r>
          </a:p>
          <a:p>
            <a:r>
              <a:rPr lang="en-US" sz="2000" dirty="0" smtClean="0">
                <a:latin typeface="Times New Roman" pitchFamily="18" charset="0"/>
                <a:cs typeface="Times New Roman" pitchFamily="18" charset="0"/>
              </a:rPr>
              <a:t>- the possibility of manufacturing any composition in the absence of a finished dosage form;</a:t>
            </a:r>
          </a:p>
          <a:p>
            <a:r>
              <a:rPr lang="en-US" sz="2000" dirty="0" smtClean="0">
                <a:latin typeface="Times New Roman" pitchFamily="18" charset="0"/>
                <a:cs typeface="Times New Roman" pitchFamily="18" charset="0"/>
              </a:rPr>
              <a:t>- universality of structure (combinations of substances of various nature and a consistence are possible);</a:t>
            </a:r>
          </a:p>
          <a:p>
            <a:r>
              <a:rPr lang="en-US" sz="2000" dirty="0" smtClean="0">
                <a:latin typeface="Times New Roman" pitchFamily="18" charset="0"/>
                <a:cs typeface="Times New Roman" pitchFamily="18" charset="0"/>
              </a:rPr>
              <a:t>- compactness and stability at storage in comparison with solutions;</a:t>
            </a:r>
          </a:p>
          <a:p>
            <a:r>
              <a:rPr lang="en-US" sz="2000" dirty="0" smtClean="0">
                <a:latin typeface="Times New Roman" pitchFamily="18" charset="0"/>
                <a:cs typeface="Times New Roman" pitchFamily="18" charset="0"/>
              </a:rPr>
              <a:t>- etc.</a:t>
            </a:r>
            <a:endParaRPr lang="ru-RU" sz="2000" dirty="0">
              <a:latin typeface="Times New Roman" pitchFamily="18" charset="0"/>
              <a:cs typeface="Times New Roman" pitchFamily="18" charset="0"/>
            </a:endParaRPr>
          </a:p>
        </p:txBody>
      </p:sp>
      <p:sp>
        <p:nvSpPr>
          <p:cNvPr id="7" name="Прямоугольник 6"/>
          <p:cNvSpPr/>
          <p:nvPr/>
        </p:nvSpPr>
        <p:spPr>
          <a:xfrm>
            <a:off x="4788024" y="836712"/>
            <a:ext cx="3995936" cy="5632311"/>
          </a:xfrm>
          <a:prstGeom prst="rect">
            <a:avLst/>
          </a:prstGeom>
        </p:spPr>
        <p:txBody>
          <a:bodyPr wrap="square">
            <a:spAutoFit/>
          </a:bodyPr>
          <a:lstStyle/>
          <a:p>
            <a:pPr algn="ctr"/>
            <a:r>
              <a:rPr lang="en-US" sz="4000" dirty="0" smtClean="0">
                <a:latin typeface="Times New Roman" pitchFamily="18" charset="0"/>
                <a:cs typeface="Times New Roman" pitchFamily="18" charset="0"/>
              </a:rPr>
              <a:t>"-"</a:t>
            </a:r>
          </a:p>
          <a:p>
            <a:pPr>
              <a:buFontTx/>
              <a:buChar char="-"/>
            </a:pPr>
            <a:r>
              <a:rPr lang="en-US" sz="2000" dirty="0" smtClean="0">
                <a:latin typeface="Times New Roman" pitchFamily="18" charset="0"/>
                <a:cs typeface="Times New Roman" pitchFamily="18" charset="0"/>
              </a:rPr>
              <a:t>irritating effect on the mucous membrane and the gastrointestinal tract;</a:t>
            </a:r>
            <a:endParaRPr lang="ru-RU" sz="2000" dirty="0" smtClean="0">
              <a:latin typeface="Times New Roman" pitchFamily="18" charset="0"/>
              <a:cs typeface="Times New Roman" pitchFamily="18" charset="0"/>
            </a:endParaRPr>
          </a:p>
          <a:p>
            <a:pPr>
              <a:buFontTx/>
              <a:buChar char="-"/>
            </a:pPr>
            <a:endParaRPr lang="en-US" sz="2000" dirty="0" smtClean="0">
              <a:latin typeface="Times New Roman" pitchFamily="18" charset="0"/>
              <a:cs typeface="Times New Roman" pitchFamily="18" charset="0"/>
            </a:endParaRPr>
          </a:p>
          <a:p>
            <a:pPr>
              <a:buFontTx/>
              <a:buChar char="-"/>
            </a:pPr>
            <a:r>
              <a:rPr lang="en-US" sz="2000" dirty="0" smtClean="0">
                <a:latin typeface="Times New Roman" pitchFamily="18" charset="0"/>
                <a:cs typeface="Times New Roman" pitchFamily="18" charset="0"/>
              </a:rPr>
              <a:t>difficulties with masking the taste and smell;</a:t>
            </a:r>
            <a:endParaRPr lang="ru-RU" sz="2000" dirty="0" smtClean="0">
              <a:latin typeface="Times New Roman" pitchFamily="18" charset="0"/>
              <a:cs typeface="Times New Roman" pitchFamily="18" charset="0"/>
            </a:endParaRPr>
          </a:p>
          <a:p>
            <a:pPr>
              <a:buFontTx/>
              <a:buChar char="-"/>
            </a:pPr>
            <a:endParaRPr lang="en-US" sz="2000" dirty="0" smtClean="0">
              <a:latin typeface="Times New Roman" pitchFamily="18" charset="0"/>
              <a:cs typeface="Times New Roman" pitchFamily="18" charset="0"/>
            </a:endParaRPr>
          </a:p>
          <a:p>
            <a:pPr>
              <a:buFontTx/>
              <a:buChar char="-"/>
            </a:pPr>
            <a:r>
              <a:rPr lang="en-US" sz="2000" dirty="0" smtClean="0">
                <a:latin typeface="Times New Roman" pitchFamily="18" charset="0"/>
                <a:cs typeface="Times New Roman" pitchFamily="18" charset="0"/>
              </a:rPr>
              <a:t>instability - change in the properties of fine drugs under the influence of light, moisture, oxygen, air, loss of water of crystallization, wetting, sorption of CO2, vapors of odorous substances);</a:t>
            </a:r>
            <a:endParaRPr lang="ru-RU" sz="2000" dirty="0" smtClean="0">
              <a:latin typeface="Times New Roman" pitchFamily="18" charset="0"/>
              <a:cs typeface="Times New Roman" pitchFamily="18" charset="0"/>
            </a:endParaRPr>
          </a:p>
          <a:p>
            <a:pPr>
              <a:buFontTx/>
              <a:buChar char="-"/>
            </a:pPr>
            <a:endParaRPr lang="en-US" sz="2000"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 slow action in comparison with liquid medicinal substances.</a:t>
            </a:r>
            <a:endParaRPr lang="ru-RU" sz="20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188640"/>
            <a:ext cx="8229600" cy="940966"/>
          </a:xfrm>
        </p:spPr>
        <p:txBody>
          <a:bodyPr/>
          <a:lstStyle/>
          <a:p>
            <a:r>
              <a:rPr lang="en-US" dirty="0" smtClean="0"/>
              <a:t>Classification</a:t>
            </a:r>
            <a:endParaRPr lang="ru-RU" dirty="0"/>
          </a:p>
        </p:txBody>
      </p:sp>
      <p:sp>
        <p:nvSpPr>
          <p:cNvPr id="3" name="Содержимое 2"/>
          <p:cNvSpPr>
            <a:spLocks noGrp="1"/>
          </p:cNvSpPr>
          <p:nvPr>
            <p:ph idx="1"/>
          </p:nvPr>
        </p:nvSpPr>
        <p:spPr>
          <a:xfrm>
            <a:off x="539552" y="1196752"/>
            <a:ext cx="8229600" cy="5328592"/>
          </a:xfrm>
        </p:spPr>
        <p:txBody>
          <a:bodyPr>
            <a:normAutofit fontScale="92500"/>
          </a:bodyPr>
          <a:lstStyle/>
          <a:p>
            <a:r>
              <a:rPr lang="en-US" dirty="0" smtClean="0"/>
              <a:t>Depending on the composition, powders are divided into simple (</a:t>
            </a:r>
            <a:r>
              <a:rPr lang="en-US" dirty="0" err="1" smtClean="0"/>
              <a:t>Pulveres</a:t>
            </a:r>
            <a:r>
              <a:rPr lang="en-US" dirty="0" smtClean="0"/>
              <a:t> </a:t>
            </a:r>
            <a:r>
              <a:rPr lang="en-US" dirty="0" err="1" smtClean="0"/>
              <a:t>simplices</a:t>
            </a:r>
            <a:r>
              <a:rPr lang="en-US" dirty="0" smtClean="0"/>
              <a:t>), which consist of one ingredient and complex (</a:t>
            </a:r>
            <a:r>
              <a:rPr lang="en-US" dirty="0" err="1" smtClean="0"/>
              <a:t>Pulveres</a:t>
            </a:r>
            <a:r>
              <a:rPr lang="en-US" dirty="0" smtClean="0"/>
              <a:t> </a:t>
            </a:r>
            <a:r>
              <a:rPr lang="en-US" dirty="0" err="1" smtClean="0"/>
              <a:t>compositi</a:t>
            </a:r>
            <a:r>
              <a:rPr lang="en-US" dirty="0" smtClean="0"/>
              <a:t>), which consist of several ingredients.</a:t>
            </a:r>
            <a:endParaRPr lang="ru-RU" dirty="0" smtClean="0"/>
          </a:p>
          <a:p>
            <a:endParaRPr lang="en-US" dirty="0" smtClean="0"/>
          </a:p>
          <a:p>
            <a:r>
              <a:rPr lang="en-US" dirty="0" smtClean="0"/>
              <a:t>Depending on the nature of the dosage, the powders are divided into divided doses (</a:t>
            </a:r>
            <a:r>
              <a:rPr lang="en-US" dirty="0" err="1" smtClean="0"/>
              <a:t>Pulveres</a:t>
            </a:r>
            <a:r>
              <a:rPr lang="en-US" dirty="0" smtClean="0"/>
              <a:t> </a:t>
            </a:r>
            <a:r>
              <a:rPr lang="en-US" dirty="0" err="1" smtClean="0"/>
              <a:t>divisi</a:t>
            </a:r>
            <a:r>
              <a:rPr lang="en-US" dirty="0" smtClean="0"/>
              <a:t>) and undivided (</a:t>
            </a:r>
            <a:r>
              <a:rPr lang="en-US" dirty="0" err="1" smtClean="0"/>
              <a:t>Pulveres</a:t>
            </a:r>
            <a:r>
              <a:rPr lang="en-US" dirty="0" smtClean="0"/>
              <a:t> </a:t>
            </a:r>
            <a:r>
              <a:rPr lang="en-US" dirty="0" err="1" smtClean="0"/>
              <a:t>indivisi</a:t>
            </a:r>
            <a:r>
              <a:rPr lang="en-US" dirty="0" smtClean="0"/>
              <a:t>).</a:t>
            </a:r>
            <a:endParaRPr lang="ru-RU" dirty="0" smtClean="0"/>
          </a:p>
          <a:p>
            <a:endParaRPr lang="en-US" dirty="0" smtClean="0"/>
          </a:p>
          <a:p>
            <a:r>
              <a:rPr lang="en-US" dirty="0" smtClean="0"/>
              <a:t>Depending on the method of application, the powders are for internal and external use.</a:t>
            </a:r>
            <a:endParaRPr lang="ru-RU"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476672"/>
            <a:ext cx="8229600" cy="6120680"/>
          </a:xfrm>
        </p:spPr>
        <p:txBody>
          <a:bodyPr>
            <a:normAutofit fontScale="92500"/>
          </a:bodyPr>
          <a:lstStyle/>
          <a:p>
            <a:pPr>
              <a:buNone/>
            </a:pPr>
            <a:r>
              <a:rPr lang="en-US" dirty="0" smtClean="0">
                <a:latin typeface="Times New Roman" panose="02020603050405020304" pitchFamily="18" charset="0"/>
                <a:cs typeface="Times New Roman" panose="02020603050405020304" pitchFamily="18" charset="0"/>
              </a:rPr>
              <a:t>Powder according to HFC is classified by sieving through a sieve of a certain number:</a:t>
            </a:r>
          </a:p>
          <a:p>
            <a:pPr>
              <a:buNone/>
            </a:pPr>
            <a:r>
              <a:rPr lang="en-US" dirty="0" smtClean="0">
                <a:latin typeface="Times New Roman" panose="02020603050405020304" pitchFamily="18" charset="0"/>
                <a:cs typeface="Times New Roman" panose="02020603050405020304" pitchFamily="18" charset="0"/>
              </a:rPr>
              <a:t>coarse (not less than 95% of the powder must pass through a sieve number 1400 and not more than 40% of the mass of the powder - through a sieve № 355);</a:t>
            </a:r>
          </a:p>
          <a:p>
            <a:pPr>
              <a:buNone/>
            </a:pPr>
            <a:r>
              <a:rPr lang="en-US" dirty="0" smtClean="0">
                <a:latin typeface="Times New Roman" panose="02020603050405020304" pitchFamily="18" charset="0"/>
                <a:cs typeface="Times New Roman" panose="02020603050405020304" pitchFamily="18" charset="0"/>
              </a:rPr>
              <a:t>medium-fine (not less than 95% of the powder must pass through a sieve № 355 and not more than 40% of the mass of the powder - through a sieve number 180);</a:t>
            </a:r>
          </a:p>
          <a:p>
            <a:pPr>
              <a:buNone/>
            </a:pPr>
            <a:r>
              <a:rPr lang="en-US" dirty="0" smtClean="0">
                <a:latin typeface="Times New Roman" panose="02020603050405020304" pitchFamily="18" charset="0"/>
                <a:cs typeface="Times New Roman" panose="02020603050405020304" pitchFamily="18" charset="0"/>
              </a:rPr>
              <a:t>small (not less than 95% of the powder must pass through the sieve number 180 and not more than 40% of the mass of the powder - through the sieve number 125);</a:t>
            </a:r>
          </a:p>
          <a:p>
            <a:pPr>
              <a:buNone/>
            </a:pPr>
            <a:r>
              <a:rPr lang="en-US" dirty="0" smtClean="0">
                <a:latin typeface="Times New Roman" panose="02020603050405020304" pitchFamily="18" charset="0"/>
                <a:cs typeface="Times New Roman" panose="02020603050405020304" pitchFamily="18" charset="0"/>
              </a:rPr>
              <a:t>very small (not less than 95% of the powder must pass through the sieve number 125 and not more than 40% of the mass of the powder - through the sieve number 90)</a:t>
            </a:r>
            <a:endParaRPr lang="ru-RU" dirty="0">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692696"/>
            <a:ext cx="8229600" cy="5616664"/>
          </a:xfrm>
        </p:spPr>
        <p:txBody>
          <a:bodyPr>
            <a:normAutofit/>
          </a:bodyPr>
          <a:lstStyle/>
          <a:p>
            <a:pPr>
              <a:buNone/>
            </a:pPr>
            <a:r>
              <a:rPr lang="en-US" dirty="0" smtClean="0">
                <a:latin typeface="Times New Roman" panose="02020603050405020304" pitchFamily="18" charset="0"/>
                <a:cs typeface="Times New Roman" panose="02020603050405020304" pitchFamily="18" charset="0"/>
              </a:rPr>
              <a:t>The production process of this dosage form consists of the following stages and operations:</a:t>
            </a:r>
          </a:p>
          <a:p>
            <a:pPr>
              <a:buNone/>
            </a:pPr>
            <a:r>
              <a:rPr lang="en-US" dirty="0" smtClean="0">
                <a:latin typeface="Times New Roman" panose="02020603050405020304" pitchFamily="18" charset="0"/>
                <a:cs typeface="Times New Roman" panose="02020603050405020304" pitchFamily="18" charset="0"/>
              </a:rPr>
              <a:t>production preparation</a:t>
            </a:r>
          </a:p>
          <a:p>
            <a:pPr>
              <a:buNone/>
            </a:pPr>
            <a:r>
              <a:rPr lang="en-US" dirty="0" smtClean="0">
                <a:latin typeface="Times New Roman" panose="02020603050405020304" pitchFamily="18" charset="0"/>
                <a:cs typeface="Times New Roman" panose="02020603050405020304" pitchFamily="18" charset="0"/>
              </a:rPr>
              <a:t>grinding of raw materials</a:t>
            </a:r>
          </a:p>
          <a:p>
            <a:pPr>
              <a:buNone/>
            </a:pPr>
            <a:r>
              <a:rPr lang="en-US" dirty="0" smtClean="0">
                <a:latin typeface="Times New Roman" panose="02020603050405020304" pitchFamily="18" charset="0"/>
                <a:cs typeface="Times New Roman" panose="02020603050405020304" pitchFamily="18" charset="0"/>
              </a:rPr>
              <a:t>screening of raw materials</a:t>
            </a:r>
          </a:p>
          <a:p>
            <a:pPr>
              <a:buNone/>
            </a:pPr>
            <a:r>
              <a:rPr lang="en-US" dirty="0" smtClean="0">
                <a:latin typeface="Times New Roman" panose="02020603050405020304" pitchFamily="18" charset="0"/>
                <a:cs typeface="Times New Roman" panose="02020603050405020304" pitchFamily="18" charset="0"/>
              </a:rPr>
              <a:t>mixing of components</a:t>
            </a:r>
          </a:p>
          <a:p>
            <a:pPr>
              <a:buNone/>
            </a:pPr>
            <a:r>
              <a:rPr lang="en-US" dirty="0" smtClean="0">
                <a:latin typeface="Times New Roman" panose="02020603050405020304" pitchFamily="18" charset="0"/>
                <a:cs typeface="Times New Roman" panose="02020603050405020304" pitchFamily="18" charset="0"/>
              </a:rPr>
              <a:t>sieving the mixture</a:t>
            </a:r>
          </a:p>
          <a:p>
            <a:pPr>
              <a:buNone/>
            </a:pPr>
            <a:r>
              <a:rPr lang="en-US" dirty="0" smtClean="0">
                <a:latin typeface="Times New Roman" panose="02020603050405020304" pitchFamily="18" charset="0"/>
                <a:cs typeface="Times New Roman" panose="02020603050405020304" pitchFamily="18" charset="0"/>
              </a:rPr>
              <a:t>quality control</a:t>
            </a:r>
          </a:p>
          <a:p>
            <a:pPr>
              <a:buNone/>
            </a:pPr>
            <a:r>
              <a:rPr lang="en-US" dirty="0" smtClean="0">
                <a:latin typeface="Times New Roman" panose="02020603050405020304" pitchFamily="18" charset="0"/>
                <a:cs typeface="Times New Roman" panose="02020603050405020304" pitchFamily="18" charset="0"/>
              </a:rPr>
              <a:t>packing, packing, marking</a:t>
            </a:r>
            <a:endParaRPr lang="ru-RU" dirty="0">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95536" y="0"/>
            <a:ext cx="8229600" cy="908720"/>
          </a:xfrm>
        </p:spPr>
        <p:txBody>
          <a:bodyPr>
            <a:normAutofit/>
          </a:bodyPr>
          <a:lstStyle/>
          <a:p>
            <a:r>
              <a:rPr lang="en-US" dirty="0" smtClean="0"/>
              <a:t>Grinding of raw materials</a:t>
            </a:r>
            <a:endParaRPr lang="ru-RU" dirty="0"/>
          </a:p>
        </p:txBody>
      </p:sp>
      <p:sp>
        <p:nvSpPr>
          <p:cNvPr id="3" name="Содержимое 2"/>
          <p:cNvSpPr>
            <a:spLocks noGrp="1"/>
          </p:cNvSpPr>
          <p:nvPr>
            <p:ph idx="1"/>
          </p:nvPr>
        </p:nvSpPr>
        <p:spPr>
          <a:xfrm>
            <a:off x="395536" y="908720"/>
            <a:ext cx="8229600" cy="4925184"/>
          </a:xfrm>
        </p:spPr>
        <p:txBody>
          <a:bodyPr/>
          <a:lstStyle/>
          <a:p>
            <a:pPr>
              <a:lnSpc>
                <a:spcPct val="150000"/>
              </a:lnSpc>
              <a:buNone/>
            </a:pPr>
            <a:r>
              <a:rPr lang="ru-RU" dirty="0" smtClean="0"/>
              <a:t> </a:t>
            </a:r>
            <a:r>
              <a:rPr lang="en-US" dirty="0" smtClean="0"/>
              <a:t>At the stage of grinding it is important to choose the right grinding machines: take into account the physical and chemical properties of the material, the size of the source material and the final product, the total amount of material to be ground.</a:t>
            </a:r>
            <a:endParaRPr lang="ru-RU" dirty="0"/>
          </a:p>
        </p:txBody>
      </p:sp>
      <p:pic>
        <p:nvPicPr>
          <p:cNvPr id="4" name="Picture 3" descr="Без названия.jpg"/>
          <p:cNvPicPr>
            <a:picLocks noChangeAspect="1"/>
          </p:cNvPicPr>
          <p:nvPr/>
        </p:nvPicPr>
        <p:blipFill>
          <a:blip r:embed="rId2" cstate="print"/>
          <a:stretch>
            <a:fillRect/>
          </a:stretch>
        </p:blipFill>
        <p:spPr>
          <a:xfrm>
            <a:off x="5364088" y="4293096"/>
            <a:ext cx="3135876" cy="2564904"/>
          </a:xfrm>
          <a:prstGeom prst="rect">
            <a:avLst/>
          </a:prstGeom>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467544" y="6309320"/>
            <a:ext cx="8424936" cy="369332"/>
          </a:xfrm>
          <a:prstGeom prst="rect">
            <a:avLst/>
          </a:prstGeom>
        </p:spPr>
        <p:txBody>
          <a:bodyPr wrap="square">
            <a:spAutoFit/>
          </a:bodyPr>
          <a:lstStyle/>
          <a:p>
            <a:r>
              <a:rPr lang="en-US" u="sng" dirty="0" smtClean="0">
                <a:latin typeface="Times New Roman" panose="02020603050405020304" pitchFamily="18" charset="0"/>
                <a:cs typeface="Times New Roman" panose="02020603050405020304" pitchFamily="18" charset="0"/>
              </a:rPr>
              <a:t>Grinding of each substance in the powder is done SEPARATELY</a:t>
            </a:r>
            <a:endParaRPr lang="ru-RU" u="sng" dirty="0">
              <a:latin typeface="Times New Roman" panose="02020603050405020304" pitchFamily="18" charset="0"/>
              <a:cs typeface="Times New Roman" panose="02020603050405020304" pitchFamily="18" charset="0"/>
            </a:endParaRPr>
          </a:p>
        </p:txBody>
      </p:sp>
      <p:pic>
        <p:nvPicPr>
          <p:cNvPr id="3" name="Рисунок 2"/>
          <p:cNvPicPr>
            <a:picLocks noChangeAspect="1"/>
          </p:cNvPicPr>
          <p:nvPr/>
        </p:nvPicPr>
        <p:blipFill>
          <a:blip r:embed="rId2"/>
          <a:stretch>
            <a:fillRect/>
          </a:stretch>
        </p:blipFill>
        <p:spPr>
          <a:xfrm>
            <a:off x="467544" y="150681"/>
            <a:ext cx="7776864" cy="6211552"/>
          </a:xfrm>
          <a:prstGeom prst="rect">
            <a:avLst/>
          </a:prstGeom>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332656"/>
            <a:ext cx="8229600" cy="5976704"/>
          </a:xfrm>
        </p:spPr>
        <p:txBody>
          <a:bodyPr>
            <a:normAutofit lnSpcReduction="10000"/>
          </a:bodyPr>
          <a:lstStyle/>
          <a:p>
            <a:pPr>
              <a:buNone/>
            </a:pPr>
            <a:r>
              <a:rPr lang="en-US" sz="2400" dirty="0" smtClean="0">
                <a:solidFill>
                  <a:srgbClr val="FFCC66"/>
                </a:solidFill>
                <a:latin typeface="Times New Roman" panose="02020603050405020304" pitchFamily="18" charset="0"/>
                <a:cs typeface="Times New Roman" panose="02020603050405020304" pitchFamily="18" charset="0"/>
              </a:rPr>
              <a:t>Grinding machines can be classified on various grounds:</a:t>
            </a:r>
          </a:p>
          <a:p>
            <a:pPr>
              <a:buNone/>
            </a:pPr>
            <a:endParaRPr lang="en-US" sz="2400" dirty="0" smtClean="0">
              <a:latin typeface="Times New Roman" panose="02020603050405020304" pitchFamily="18" charset="0"/>
              <a:cs typeface="Times New Roman" panose="02020603050405020304" pitchFamily="18" charset="0"/>
            </a:endParaRPr>
          </a:p>
          <a:p>
            <a:pPr>
              <a:buNone/>
            </a:pPr>
            <a:r>
              <a:rPr lang="en-US" sz="2400" dirty="0" smtClean="0">
                <a:latin typeface="Times New Roman" panose="02020603050405020304" pitchFamily="18" charset="0"/>
                <a:cs typeface="Times New Roman" panose="02020603050405020304" pitchFamily="18" charset="0"/>
              </a:rPr>
              <a:t>-for the purpose: preliminary and final grinding;</a:t>
            </a:r>
          </a:p>
          <a:p>
            <a:pPr>
              <a:buNone/>
            </a:pPr>
            <a:endParaRPr lang="en-US" sz="2400" dirty="0" smtClean="0">
              <a:latin typeface="Times New Roman" panose="02020603050405020304" pitchFamily="18" charset="0"/>
              <a:cs typeface="Times New Roman" panose="02020603050405020304" pitchFamily="18" charset="0"/>
            </a:endParaRPr>
          </a:p>
          <a:p>
            <a:pPr>
              <a:buFontTx/>
              <a:buChar char="-"/>
            </a:pPr>
            <a:r>
              <a:rPr lang="en-US" sz="2400" dirty="0" smtClean="0">
                <a:latin typeface="Times New Roman" panose="02020603050405020304" pitchFamily="18" charset="0"/>
                <a:cs typeface="Times New Roman" panose="02020603050405020304" pitchFamily="18" charset="0"/>
              </a:rPr>
              <a:t>by a way of crushing of material: cut (grass cutters, root cutters), crushes and erases (rolls, runners, a millstone, Excelsior), shock-centrifugal grinders (hammer, cross-cutting, disintegrator, </a:t>
            </a:r>
            <a:r>
              <a:rPr lang="en-US" sz="2400" dirty="0" err="1" smtClean="0">
                <a:latin typeface="Times New Roman" panose="02020603050405020304" pitchFamily="18" charset="0"/>
                <a:cs typeface="Times New Roman" panose="02020603050405020304" pitchFamily="18" charset="0"/>
              </a:rPr>
              <a:t>dismembler</a:t>
            </a:r>
            <a:r>
              <a:rPr lang="en-US" sz="2400" dirty="0" smtClean="0">
                <a:latin typeface="Times New Roman" panose="02020603050405020304" pitchFamily="18" charset="0"/>
                <a:cs typeface="Times New Roman" panose="02020603050405020304" pitchFamily="18" charset="0"/>
              </a:rPr>
              <a:t>), shock-erasable (ball and machine) ultrafine grinding (</a:t>
            </a:r>
            <a:r>
              <a:rPr lang="en-US" sz="2400" dirty="0" err="1" smtClean="0">
                <a:latin typeface="Times New Roman" panose="02020603050405020304" pitchFamily="18" charset="0"/>
                <a:cs typeface="Times New Roman" panose="02020603050405020304" pitchFamily="18" charset="0"/>
              </a:rPr>
              <a:t>vibro</a:t>
            </a:r>
            <a:r>
              <a:rPr lang="en-US" sz="2400" dirty="0" smtClean="0">
                <a:latin typeface="Times New Roman" panose="02020603050405020304" pitchFamily="18" charset="0"/>
                <a:cs typeface="Times New Roman" panose="02020603050405020304" pitchFamily="18" charset="0"/>
              </a:rPr>
              <a:t>, colloidal and jet mills);</a:t>
            </a:r>
          </a:p>
          <a:p>
            <a:pPr>
              <a:buFontTx/>
              <a:buChar char="-"/>
            </a:pPr>
            <a:endParaRPr lang="en-US" sz="2400" dirty="0" smtClean="0">
              <a:latin typeface="Times New Roman" panose="02020603050405020304" pitchFamily="18" charset="0"/>
              <a:cs typeface="Times New Roman" panose="02020603050405020304" pitchFamily="18" charset="0"/>
            </a:endParaRPr>
          </a:p>
          <a:p>
            <a:pPr>
              <a:buNone/>
            </a:pPr>
            <a:r>
              <a:rPr lang="en-US" sz="2400" dirty="0" smtClean="0">
                <a:latin typeface="Times New Roman" panose="02020603050405020304" pitchFamily="18" charset="0"/>
                <a:cs typeface="Times New Roman" panose="02020603050405020304" pitchFamily="18" charset="0"/>
              </a:rPr>
              <a:t>-by the degree of grinding of the material (crushers of large, medium and small crushing, mills of fine and colloidal grinding);</a:t>
            </a:r>
          </a:p>
          <a:p>
            <a:pPr>
              <a:buNone/>
            </a:pPr>
            <a:endParaRPr lang="en-US" sz="2400" dirty="0" smtClean="0">
              <a:latin typeface="Times New Roman" panose="02020603050405020304" pitchFamily="18" charset="0"/>
              <a:cs typeface="Times New Roman" panose="02020603050405020304" pitchFamily="18" charset="0"/>
            </a:endParaRPr>
          </a:p>
          <a:p>
            <a:pPr>
              <a:buNone/>
            </a:pPr>
            <a:r>
              <a:rPr lang="en-US" sz="2400" dirty="0" smtClean="0">
                <a:latin typeface="Times New Roman" panose="02020603050405020304" pitchFamily="18" charset="0"/>
                <a:cs typeface="Times New Roman" panose="02020603050405020304" pitchFamily="18" charset="0"/>
              </a:rPr>
              <a:t>-by the nature of the working tool (machines disk, ball, knife, rotary, etc.).</a:t>
            </a:r>
            <a:endParaRPr lang="ru-RU" sz="2400" dirty="0">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smtClean="0"/>
              <a:t>Crushing machines</a:t>
            </a:r>
            <a:endParaRPr lang="ru-RU" dirty="0"/>
          </a:p>
        </p:txBody>
      </p:sp>
      <p:pic>
        <p:nvPicPr>
          <p:cNvPr id="5" name="Рисунок 4"/>
          <p:cNvPicPr>
            <a:picLocks noChangeAspect="1"/>
          </p:cNvPicPr>
          <p:nvPr/>
        </p:nvPicPr>
        <p:blipFill>
          <a:blip r:embed="rId2"/>
          <a:stretch>
            <a:fillRect/>
          </a:stretch>
        </p:blipFill>
        <p:spPr>
          <a:xfrm>
            <a:off x="251520" y="1196752"/>
            <a:ext cx="8280920" cy="5440910"/>
          </a:xfrm>
          <a:prstGeom prst="rect">
            <a:avLst/>
          </a:prstGeom>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980728"/>
          </a:xfrm>
        </p:spPr>
        <p:txBody>
          <a:bodyPr>
            <a:normAutofit fontScale="90000"/>
          </a:bodyPr>
          <a:lstStyle/>
          <a:p>
            <a:r>
              <a:rPr lang="en-US" dirty="0" smtClean="0"/>
              <a:t>Machines of </a:t>
            </a:r>
            <a:r>
              <a:rPr lang="en-US" dirty="0" err="1" smtClean="0"/>
              <a:t>udoarno</a:t>
            </a:r>
            <a:r>
              <a:rPr lang="en-US" dirty="0" smtClean="0"/>
              <a:t>-centrifugal action</a:t>
            </a:r>
            <a:endParaRPr lang="ru-RU" dirty="0"/>
          </a:p>
        </p:txBody>
      </p:sp>
      <p:pic>
        <p:nvPicPr>
          <p:cNvPr id="9" name="Рисунок 8"/>
          <p:cNvPicPr>
            <a:picLocks noChangeAspect="1"/>
          </p:cNvPicPr>
          <p:nvPr/>
        </p:nvPicPr>
        <p:blipFill>
          <a:blip r:embed="rId2"/>
          <a:stretch>
            <a:fillRect/>
          </a:stretch>
        </p:blipFill>
        <p:spPr>
          <a:xfrm>
            <a:off x="847813" y="1052736"/>
            <a:ext cx="7448373" cy="5589240"/>
          </a:xfrm>
          <a:prstGeom prst="rect">
            <a:avLst/>
          </a:prstGeom>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0"/>
            <a:ext cx="8229600" cy="1143000"/>
          </a:xfrm>
        </p:spPr>
        <p:txBody>
          <a:bodyPr/>
          <a:lstStyle/>
          <a:p>
            <a:r>
              <a:rPr lang="en-US" dirty="0" smtClean="0"/>
              <a:t>Impact centrifugal machines</a:t>
            </a:r>
            <a:endParaRPr lang="ru-RU" dirty="0"/>
          </a:p>
        </p:txBody>
      </p:sp>
      <p:pic>
        <p:nvPicPr>
          <p:cNvPr id="6" name="Рисунок 5"/>
          <p:cNvPicPr>
            <a:picLocks noChangeAspect="1"/>
          </p:cNvPicPr>
          <p:nvPr/>
        </p:nvPicPr>
        <p:blipFill>
          <a:blip r:embed="rId2"/>
          <a:stretch>
            <a:fillRect/>
          </a:stretch>
        </p:blipFill>
        <p:spPr>
          <a:xfrm>
            <a:off x="755576" y="952500"/>
            <a:ext cx="6821561" cy="5621572"/>
          </a:xfrm>
          <a:prstGeom prst="rect">
            <a:avLst/>
          </a:prstGeom>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1"/>
          <p:cNvSpPr>
            <a:spLocks noGrp="1"/>
          </p:cNvSpPr>
          <p:nvPr>
            <p:ph type="title"/>
          </p:nvPr>
        </p:nvSpPr>
        <p:spPr>
          <a:xfrm>
            <a:off x="457200" y="274638"/>
            <a:ext cx="8229600" cy="922114"/>
          </a:xfrm>
        </p:spPr>
        <p:txBody>
          <a:bodyPr/>
          <a:lstStyle/>
          <a:p>
            <a:r>
              <a:rPr lang="en-US" dirty="0" smtClean="0"/>
              <a:t>Impact centrifugal machines</a:t>
            </a:r>
            <a:endParaRPr lang="ru-RU" dirty="0"/>
          </a:p>
        </p:txBody>
      </p:sp>
      <p:pic>
        <p:nvPicPr>
          <p:cNvPr id="3" name="Рисунок 2"/>
          <p:cNvPicPr>
            <a:picLocks noChangeAspect="1"/>
          </p:cNvPicPr>
          <p:nvPr/>
        </p:nvPicPr>
        <p:blipFill>
          <a:blip r:embed="rId2"/>
          <a:stretch>
            <a:fillRect/>
          </a:stretch>
        </p:blipFill>
        <p:spPr>
          <a:xfrm>
            <a:off x="1475656" y="1220835"/>
            <a:ext cx="6682130" cy="5349933"/>
          </a:xfrm>
          <a:prstGeom prst="rect">
            <a:avLst/>
          </a:prstGeom>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0"/>
            <a:ext cx="8229600" cy="1143000"/>
          </a:xfrm>
        </p:spPr>
        <p:txBody>
          <a:bodyPr/>
          <a:lstStyle/>
          <a:p>
            <a:r>
              <a:rPr lang="en-US" dirty="0" smtClean="0"/>
              <a:t>Thin change machines</a:t>
            </a:r>
            <a:endParaRPr lang="ru-RU" dirty="0"/>
          </a:p>
        </p:txBody>
      </p:sp>
      <p:pic>
        <p:nvPicPr>
          <p:cNvPr id="6" name="Рисунок 5"/>
          <p:cNvPicPr>
            <a:picLocks noChangeAspect="1"/>
          </p:cNvPicPr>
          <p:nvPr/>
        </p:nvPicPr>
        <p:blipFill>
          <a:blip r:embed="rId2"/>
          <a:stretch>
            <a:fillRect/>
          </a:stretch>
        </p:blipFill>
        <p:spPr>
          <a:xfrm>
            <a:off x="899592" y="1052736"/>
            <a:ext cx="7239930" cy="5475770"/>
          </a:xfrm>
          <a:prstGeom prst="rect">
            <a:avLst/>
          </a:prstGeom>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0"/>
            <a:ext cx="8229600" cy="1187624"/>
          </a:xfrm>
        </p:spPr>
        <p:txBody>
          <a:bodyPr>
            <a:normAutofit/>
          </a:bodyPr>
          <a:lstStyle/>
          <a:p>
            <a:r>
              <a:rPr lang="en-US" dirty="0" smtClean="0"/>
              <a:t>Ultrafine Grinding Machines</a:t>
            </a:r>
            <a:endParaRPr lang="ru-RU" sz="3600" i="1" dirty="0"/>
          </a:p>
        </p:txBody>
      </p:sp>
      <p:pic>
        <p:nvPicPr>
          <p:cNvPr id="7" name="Рисунок 6"/>
          <p:cNvPicPr>
            <a:picLocks noChangeAspect="1"/>
          </p:cNvPicPr>
          <p:nvPr/>
        </p:nvPicPr>
        <p:blipFill>
          <a:blip r:embed="rId2"/>
          <a:stretch>
            <a:fillRect/>
          </a:stretch>
        </p:blipFill>
        <p:spPr>
          <a:xfrm>
            <a:off x="877614" y="1052736"/>
            <a:ext cx="7388771" cy="5562070"/>
          </a:xfrm>
          <a:prstGeom prst="rect">
            <a:avLst/>
          </a:prstGeom>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en-US" dirty="0" err="1" smtClean="0"/>
              <a:t>Podil</a:t>
            </a:r>
            <a:r>
              <a:rPr lang="en-US" dirty="0" smtClean="0"/>
              <a:t> particles of powder by size</a:t>
            </a:r>
            <a:endParaRPr lang="ru-RU" dirty="0"/>
          </a:p>
        </p:txBody>
      </p:sp>
      <p:sp>
        <p:nvSpPr>
          <p:cNvPr id="3" name="Содержимое 2"/>
          <p:cNvSpPr>
            <a:spLocks noGrp="1"/>
          </p:cNvSpPr>
          <p:nvPr>
            <p:ph idx="1"/>
          </p:nvPr>
        </p:nvSpPr>
        <p:spPr>
          <a:xfrm>
            <a:off x="457200" y="1628800"/>
            <a:ext cx="8229600" cy="4680560"/>
          </a:xfrm>
        </p:spPr>
        <p:txBody>
          <a:bodyPr>
            <a:normAutofit fontScale="70000" lnSpcReduction="20000"/>
          </a:bodyPr>
          <a:lstStyle/>
          <a:p>
            <a:pPr>
              <a:buNone/>
            </a:pPr>
            <a:r>
              <a:rPr lang="en-US" dirty="0" smtClean="0">
                <a:latin typeface="Times New Roman" panose="02020603050405020304" pitchFamily="18" charset="0"/>
                <a:cs typeface="Times New Roman" panose="02020603050405020304" pitchFamily="18" charset="0"/>
              </a:rPr>
              <a:t>Falsely as a medical sign and the method of preparation to powders, it is possible to show a greater degree of dispersion. </a:t>
            </a:r>
            <a:endParaRPr lang="ru-RU" dirty="0" smtClean="0">
              <a:latin typeface="Times New Roman" panose="02020603050405020304" pitchFamily="18" charset="0"/>
              <a:cs typeface="Times New Roman" panose="02020603050405020304" pitchFamily="18" charset="0"/>
            </a:endParaRPr>
          </a:p>
          <a:p>
            <a:pPr>
              <a:buNone/>
            </a:pPr>
            <a:r>
              <a:rPr lang="en-US" dirty="0" smtClean="0">
                <a:latin typeface="Times New Roman" panose="02020603050405020304" pitchFamily="18" charset="0"/>
                <a:cs typeface="Times New Roman" panose="02020603050405020304" pitchFamily="18" charset="0"/>
              </a:rPr>
              <a:t>When the folding powders are removed in the industrial minds, the skin can be used to enter the warehouse of the sum, to adjust the appearance and to pass through the screen. </a:t>
            </a:r>
            <a:endParaRPr lang="ru-RU" dirty="0" smtClean="0">
              <a:latin typeface="Times New Roman" panose="02020603050405020304" pitchFamily="18" charset="0"/>
              <a:cs typeface="Times New Roman" panose="02020603050405020304" pitchFamily="18" charset="0"/>
            </a:endParaRPr>
          </a:p>
          <a:p>
            <a:pPr>
              <a:buNone/>
            </a:pPr>
            <a:r>
              <a:rPr lang="en-US" dirty="0" smtClean="0">
                <a:latin typeface="Times New Roman" panose="02020603050405020304" pitchFamily="18" charset="0"/>
                <a:cs typeface="Times New Roman" panose="02020603050405020304" pitchFamily="18" charset="0"/>
              </a:rPr>
              <a:t>When the sums are thrown through the openings of the sieves, the particles of larger and larger quantities pass through the sieves before passing. Because of this, there are more light and large parts. As a result, grow into balls of growth. This material is written and asked for it is necessary to know more about it.</a:t>
            </a:r>
            <a:endParaRPr lang="ru-RU" dirty="0" smtClean="0">
              <a:latin typeface="Times New Roman" panose="02020603050405020304" pitchFamily="18" charset="0"/>
              <a:cs typeface="Times New Roman" panose="02020603050405020304" pitchFamily="18" charset="0"/>
            </a:endParaRPr>
          </a:p>
          <a:p>
            <a:pPr>
              <a:buNone/>
            </a:pPr>
            <a:endParaRPr lang="en-US" dirty="0" smtClean="0">
              <a:latin typeface="Times New Roman" panose="02020603050405020304" pitchFamily="18" charset="0"/>
              <a:cs typeface="Times New Roman" panose="02020603050405020304" pitchFamily="18" charset="0"/>
            </a:endParaRPr>
          </a:p>
          <a:p>
            <a:pPr>
              <a:buNone/>
            </a:pPr>
            <a:r>
              <a:rPr lang="en-US" dirty="0" smtClean="0">
                <a:latin typeface="Times New Roman" panose="02020603050405020304" pitchFamily="18" charset="0"/>
                <a:cs typeface="Times New Roman" panose="02020603050405020304" pitchFamily="18" charset="0"/>
              </a:rPr>
              <a:t>The industrial minds have a vicarious effect on the mechanical designs of sieves: wrapped, prickly, vibrated.</a:t>
            </a:r>
            <a:endParaRPr lang="ru-RU" dirty="0" smtClean="0">
              <a:latin typeface="Times New Roman" panose="02020603050405020304" pitchFamily="18" charset="0"/>
              <a:cs typeface="Times New Roman" panose="02020603050405020304" pitchFamily="18" charset="0"/>
            </a:endParaRPr>
          </a:p>
          <a:p>
            <a:pPr>
              <a:buNone/>
            </a:pPr>
            <a:endParaRPr lang="en-US" dirty="0" smtClean="0">
              <a:latin typeface="Times New Roman" panose="02020603050405020304" pitchFamily="18" charset="0"/>
              <a:cs typeface="Times New Roman" panose="02020603050405020304" pitchFamily="18" charset="0"/>
            </a:endParaRPr>
          </a:p>
          <a:p>
            <a:pPr>
              <a:buNone/>
            </a:pPr>
            <a:r>
              <a:rPr lang="en-US" dirty="0" smtClean="0">
                <a:latin typeface="Times New Roman" panose="02020603050405020304" pitchFamily="18" charset="0"/>
                <a:cs typeface="Times New Roman" panose="02020603050405020304" pitchFamily="18" charset="0"/>
              </a:rPr>
              <a:t>For the design of the vibrating device, there are 3 types of vibrating screens in the fallowness of the following: electromagnet, hydration, energy.</a:t>
            </a:r>
            <a:endParaRPr lang="ru-RU" i="1" dirty="0" smtClean="0">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smtClean="0"/>
              <a:t>Vibrating sieve</a:t>
            </a:r>
            <a:endParaRPr lang="ru-RU" dirty="0"/>
          </a:p>
        </p:txBody>
      </p:sp>
      <p:pic>
        <p:nvPicPr>
          <p:cNvPr id="4" name="Рисунок 3"/>
          <p:cNvPicPr>
            <a:picLocks noChangeAspect="1"/>
          </p:cNvPicPr>
          <p:nvPr/>
        </p:nvPicPr>
        <p:blipFill>
          <a:blip r:embed="rId2"/>
          <a:stretch>
            <a:fillRect/>
          </a:stretch>
        </p:blipFill>
        <p:spPr>
          <a:xfrm>
            <a:off x="899592" y="1417638"/>
            <a:ext cx="7547854" cy="5228803"/>
          </a:xfrm>
          <a:prstGeom prst="rect">
            <a:avLst/>
          </a:prstGeom>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smtClean="0"/>
              <a:t>Rotating sieve</a:t>
            </a:r>
            <a:endParaRPr lang="ru-RU" dirty="0"/>
          </a:p>
        </p:txBody>
      </p:sp>
      <p:pic>
        <p:nvPicPr>
          <p:cNvPr id="4" name="Содержимое 3" descr="загруженное.jpg"/>
          <p:cNvPicPr>
            <a:picLocks noGrp="1" noChangeAspect="1"/>
          </p:cNvPicPr>
          <p:nvPr>
            <p:ph idx="1"/>
          </p:nvPr>
        </p:nvPicPr>
        <p:blipFill>
          <a:blip r:embed="rId2" cstate="print"/>
          <a:stretch>
            <a:fillRect/>
          </a:stretch>
        </p:blipFill>
        <p:spPr>
          <a:xfrm rot="5400000">
            <a:off x="1837428" y="533821"/>
            <a:ext cx="4608512" cy="6510437"/>
          </a:xfrm>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en-US" dirty="0" smtClean="0"/>
              <a:t>Mixing of separate components</a:t>
            </a:r>
            <a:endParaRPr lang="ru-RU" dirty="0"/>
          </a:p>
        </p:txBody>
      </p:sp>
      <p:sp>
        <p:nvSpPr>
          <p:cNvPr id="3" name="Содержимое 2"/>
          <p:cNvSpPr>
            <a:spLocks noGrp="1"/>
          </p:cNvSpPr>
          <p:nvPr>
            <p:ph idx="1"/>
          </p:nvPr>
        </p:nvSpPr>
        <p:spPr>
          <a:xfrm>
            <a:off x="457200" y="1417638"/>
            <a:ext cx="8229600" cy="4891722"/>
          </a:xfrm>
        </p:spPr>
        <p:txBody>
          <a:bodyPr>
            <a:normAutofit/>
          </a:bodyPr>
          <a:lstStyle/>
          <a:p>
            <a:pPr>
              <a:buNone/>
            </a:pPr>
            <a:r>
              <a:rPr lang="en-US" dirty="0" smtClean="0">
                <a:latin typeface="Times New Roman" panose="02020603050405020304" pitchFamily="18" charset="0"/>
                <a:cs typeface="Times New Roman" panose="02020603050405020304" pitchFamily="18" charset="0"/>
              </a:rPr>
              <a:t>Mixing of powders is made in mixers.</a:t>
            </a:r>
          </a:p>
          <a:p>
            <a:pPr>
              <a:buNone/>
            </a:pPr>
            <a:r>
              <a:rPr lang="en-US" dirty="0" smtClean="0">
                <a:latin typeface="Times New Roman" panose="02020603050405020304" pitchFamily="18" charset="0"/>
                <a:cs typeface="Times New Roman" panose="02020603050405020304" pitchFamily="18" charset="0"/>
              </a:rPr>
              <a:t>Mixers are classified:</a:t>
            </a:r>
          </a:p>
          <a:p>
            <a:pPr>
              <a:buNone/>
            </a:pPr>
            <a:r>
              <a:rPr lang="ru-RU" dirty="0" smtClean="0">
                <a:latin typeface="Times New Roman" panose="02020603050405020304" pitchFamily="18" charset="0"/>
                <a:cs typeface="Times New Roman" panose="02020603050405020304" pitchFamily="18" charset="0"/>
              </a:rPr>
              <a:t>- </a:t>
            </a:r>
            <a:r>
              <a:rPr lang="en-US" dirty="0" smtClean="0">
                <a:latin typeface="Times New Roman" panose="02020603050405020304" pitchFamily="18" charset="0"/>
                <a:cs typeface="Times New Roman" panose="02020603050405020304" pitchFamily="18" charset="0"/>
              </a:rPr>
              <a:t>by the nature of the mixing process (convective or diffusion),</a:t>
            </a:r>
          </a:p>
          <a:p>
            <a:pPr>
              <a:buNone/>
            </a:pPr>
            <a:r>
              <a:rPr lang="ru-RU" dirty="0" smtClean="0">
                <a:latin typeface="Times New Roman" panose="02020603050405020304" pitchFamily="18" charset="0"/>
                <a:cs typeface="Times New Roman" panose="02020603050405020304" pitchFamily="18" charset="0"/>
              </a:rPr>
              <a:t>- </a:t>
            </a:r>
            <a:r>
              <a:rPr lang="en-US" dirty="0" smtClean="0">
                <a:latin typeface="Times New Roman" panose="02020603050405020304" pitchFamily="18" charset="0"/>
                <a:cs typeface="Times New Roman" panose="02020603050405020304" pitchFamily="18" charset="0"/>
              </a:rPr>
              <a:t>design feature (drum mixers with rotating body and rotating blades),</a:t>
            </a:r>
          </a:p>
          <a:p>
            <a:pPr>
              <a:buNone/>
            </a:pPr>
            <a:r>
              <a:rPr lang="ru-RU" dirty="0" smtClean="0">
                <a:latin typeface="Times New Roman" panose="02020603050405020304" pitchFamily="18" charset="0"/>
                <a:cs typeface="Times New Roman" panose="02020603050405020304" pitchFamily="18" charset="0"/>
              </a:rPr>
              <a:t>- </a:t>
            </a:r>
            <a:r>
              <a:rPr lang="en-US" dirty="0" smtClean="0">
                <a:latin typeface="Times New Roman" panose="02020603050405020304" pitchFamily="18" charset="0"/>
                <a:cs typeface="Times New Roman" panose="02020603050405020304" pitchFamily="18" charset="0"/>
              </a:rPr>
              <a:t>method of influencing the mixture (gravitational, centrifugal),</a:t>
            </a:r>
          </a:p>
          <a:p>
            <a:pPr>
              <a:buNone/>
            </a:pPr>
            <a:r>
              <a:rPr lang="ru-RU" dirty="0" smtClean="0">
                <a:latin typeface="Times New Roman" panose="02020603050405020304" pitchFamily="18" charset="0"/>
                <a:cs typeface="Times New Roman" panose="02020603050405020304" pitchFamily="18" charset="0"/>
              </a:rPr>
              <a:t>- </a:t>
            </a:r>
            <a:r>
              <a:rPr lang="en-US" dirty="0" smtClean="0">
                <a:latin typeface="Times New Roman" panose="02020603050405020304" pitchFamily="18" charset="0"/>
                <a:cs typeface="Times New Roman" panose="02020603050405020304" pitchFamily="18" charset="0"/>
              </a:rPr>
              <a:t>the nature of the mixing process (periodic or continuous) and other features.</a:t>
            </a:r>
            <a:endParaRPr lang="ru-RU" dirty="0">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994122"/>
          </a:xfrm>
        </p:spPr>
        <p:txBody>
          <a:bodyPr/>
          <a:lstStyle/>
          <a:p>
            <a:r>
              <a:rPr lang="en-US" dirty="0" smtClean="0"/>
              <a:t>Centrifugal mixer</a:t>
            </a:r>
            <a:endParaRPr lang="ru-RU" dirty="0"/>
          </a:p>
        </p:txBody>
      </p:sp>
      <p:pic>
        <p:nvPicPr>
          <p:cNvPr id="4" name="Содержимое 3" descr="Bezymyannyy-14_1.jpg"/>
          <p:cNvPicPr>
            <a:picLocks noGrp="1" noChangeAspect="1"/>
          </p:cNvPicPr>
          <p:nvPr>
            <p:ph idx="1"/>
          </p:nvPr>
        </p:nvPicPr>
        <p:blipFill>
          <a:blip r:embed="rId2" cstate="print"/>
          <a:stretch>
            <a:fillRect/>
          </a:stretch>
        </p:blipFill>
        <p:spPr>
          <a:xfrm>
            <a:off x="1028553" y="1169682"/>
            <a:ext cx="4983607" cy="5451991"/>
          </a:xfrm>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smtClean="0"/>
              <a:t>Packing</a:t>
            </a:r>
            <a:endParaRPr lang="ru-RU" dirty="0"/>
          </a:p>
        </p:txBody>
      </p:sp>
      <p:sp>
        <p:nvSpPr>
          <p:cNvPr id="3" name="Содержимое 2"/>
          <p:cNvSpPr>
            <a:spLocks noGrp="1"/>
          </p:cNvSpPr>
          <p:nvPr>
            <p:ph idx="1"/>
          </p:nvPr>
        </p:nvSpPr>
        <p:spPr/>
        <p:txBody>
          <a:bodyPr/>
          <a:lstStyle/>
          <a:p>
            <a:pPr>
              <a:buNone/>
            </a:pPr>
            <a:r>
              <a:rPr lang="en-US" b="1" i="1" dirty="0" smtClean="0">
                <a:latin typeface="Times New Roman" panose="02020603050405020304" pitchFamily="18" charset="0"/>
                <a:cs typeface="Times New Roman" panose="02020603050405020304" pitchFamily="18" charset="0"/>
              </a:rPr>
              <a:t>Packing of powders is made by means of special batchers: generally screw and vacuum which work on the volume principle. </a:t>
            </a:r>
            <a:endParaRPr lang="ru-RU" b="1" i="1" dirty="0" smtClean="0">
              <a:latin typeface="Times New Roman" panose="02020603050405020304" pitchFamily="18" charset="0"/>
              <a:cs typeface="Times New Roman" panose="02020603050405020304" pitchFamily="18" charset="0"/>
            </a:endParaRPr>
          </a:p>
          <a:p>
            <a:pPr>
              <a:buNone/>
            </a:pPr>
            <a:r>
              <a:rPr lang="en-US" b="1" i="1" dirty="0" smtClean="0">
                <a:latin typeface="Times New Roman" panose="02020603050405020304" pitchFamily="18" charset="0"/>
                <a:cs typeface="Times New Roman" panose="02020603050405020304" pitchFamily="18" charset="0"/>
              </a:rPr>
              <a:t>Volumetric batchers are simple on the device, simple in operation and at a relative error  in 23% provide productivity up to 300 doses per minute. </a:t>
            </a:r>
            <a:endParaRPr lang="ru-RU" b="1" i="1" dirty="0" smtClean="0">
              <a:latin typeface="Times New Roman" panose="02020603050405020304" pitchFamily="18" charset="0"/>
              <a:cs typeface="Times New Roman" panose="02020603050405020304" pitchFamily="18" charset="0"/>
            </a:endParaRPr>
          </a:p>
          <a:p>
            <a:pPr>
              <a:buNone/>
            </a:pPr>
            <a:r>
              <a:rPr lang="en-US" b="1" i="1" dirty="0" smtClean="0">
                <a:latin typeface="Times New Roman" panose="02020603050405020304" pitchFamily="18" charset="0"/>
                <a:cs typeface="Times New Roman" panose="02020603050405020304" pitchFamily="18" charset="0"/>
              </a:rPr>
              <a:t>As the dose decreases and the dosing rate increases, the error increases.</a:t>
            </a:r>
            <a:endParaRPr lang="ru-RU" dirty="0">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smtClean="0"/>
              <a:t>Screw dispenser device</a:t>
            </a:r>
            <a:endParaRPr lang="ru-RU" dirty="0"/>
          </a:p>
        </p:txBody>
      </p:sp>
      <p:pic>
        <p:nvPicPr>
          <p:cNvPr id="4" name="Рисунок 3"/>
          <p:cNvPicPr>
            <a:picLocks noChangeAspect="1"/>
          </p:cNvPicPr>
          <p:nvPr/>
        </p:nvPicPr>
        <p:blipFill>
          <a:blip r:embed="rId2"/>
          <a:stretch>
            <a:fillRect/>
          </a:stretch>
        </p:blipFill>
        <p:spPr>
          <a:xfrm>
            <a:off x="921522" y="1370482"/>
            <a:ext cx="7466902" cy="5143080"/>
          </a:xfrm>
          <a:prstGeom prst="rect">
            <a:avLst/>
          </a:prstGeom>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smtClean="0"/>
              <a:t>Chamber-vacuum dispenser</a:t>
            </a:r>
            <a:endParaRPr lang="ru-RU" dirty="0"/>
          </a:p>
        </p:txBody>
      </p:sp>
      <p:pic>
        <p:nvPicPr>
          <p:cNvPr id="4" name="Содержимое 3" descr="img-WpqiHN.png"/>
          <p:cNvPicPr>
            <a:picLocks noGrp="1" noChangeAspect="1"/>
          </p:cNvPicPr>
          <p:nvPr>
            <p:ph idx="1"/>
          </p:nvPr>
        </p:nvPicPr>
        <p:blipFill>
          <a:blip r:embed="rId2" cstate="print"/>
          <a:stretch>
            <a:fillRect/>
          </a:stretch>
        </p:blipFill>
        <p:spPr>
          <a:xfrm>
            <a:off x="683568" y="1514550"/>
            <a:ext cx="5904656" cy="5154858"/>
          </a:xfrm>
        </p:spPr>
      </p:pic>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Апекс">
  <a:themeElements>
    <a:clrScheme name="Апекс">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Апекс">
      <a:majorFont>
        <a:latin typeface="Lucida Sans"/>
        <a:ea typeface=""/>
        <a:cs typeface=""/>
        <a:font script="Grek" typeface="Arial"/>
        <a:font script="Cyrl" typeface="Arial"/>
        <a:font script="Jpan" typeface="HG丸ｺﾞｼｯｸM-PRO"/>
        <a:font script="Hang" typeface="휴먼옛체"/>
        <a:font script="Hans" typeface="黑体"/>
        <a:font script="Hant" typeface="微軟正黑體"/>
        <a:font script="Arab" typeface="Tahoma"/>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Book Antiqua"/>
        <a:ea typeface=""/>
        <a:cs typeface=""/>
        <a:font script="Grek" typeface="Times New Roman"/>
        <a:font script="Cyrl" typeface="Times New Roman"/>
        <a:font script="Jpan" typeface="HG明朝B"/>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Апекс">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Apex</Template>
  <TotalTime>609</TotalTime>
  <Words>994</Words>
  <Application>Microsoft Office PowerPoint</Application>
  <PresentationFormat>Экран (4:3)</PresentationFormat>
  <Paragraphs>84</Paragraphs>
  <Slides>23</Slides>
  <Notes>0</Notes>
  <HiddenSlides>0</HiddenSlides>
  <MMClips>0</MMClips>
  <ScaleCrop>false</ScaleCrop>
  <HeadingPairs>
    <vt:vector size="6" baseType="variant">
      <vt:variant>
        <vt:lpstr>Использованные шрифты</vt:lpstr>
      </vt:variant>
      <vt:variant>
        <vt:i4>7</vt:i4>
      </vt:variant>
      <vt:variant>
        <vt:lpstr>Тема</vt:lpstr>
      </vt:variant>
      <vt:variant>
        <vt:i4>1</vt:i4>
      </vt:variant>
      <vt:variant>
        <vt:lpstr>Заголовки слайдов</vt:lpstr>
      </vt:variant>
      <vt:variant>
        <vt:i4>23</vt:i4>
      </vt:variant>
    </vt:vector>
  </HeadingPairs>
  <TitlesOfParts>
    <vt:vector size="31" baseType="lpstr">
      <vt:lpstr>Arial</vt:lpstr>
      <vt:lpstr>Book Antiqua</vt:lpstr>
      <vt:lpstr>Lucida Sans</vt:lpstr>
      <vt:lpstr>Times New Roman</vt:lpstr>
      <vt:lpstr>Wingdings</vt:lpstr>
      <vt:lpstr>Wingdings 2</vt:lpstr>
      <vt:lpstr>Wingdings 3</vt:lpstr>
      <vt:lpstr>Апекс</vt:lpstr>
      <vt:lpstr>Powders (PHYSICAL-MECHANICAL AND TECHNOLOGICAL PROPERTIES)</vt:lpstr>
      <vt:lpstr>Презентация PowerPoint</vt:lpstr>
      <vt:lpstr>Презентация PowerPoint</vt:lpstr>
      <vt:lpstr>Classification</vt:lpstr>
      <vt:lpstr>Презентация PowerPoint</vt:lpstr>
      <vt:lpstr>Презентация PowerPoint</vt:lpstr>
      <vt:lpstr>Grinding of raw materials</vt:lpstr>
      <vt:lpstr>Презентация PowerPoint</vt:lpstr>
      <vt:lpstr>Презентация PowerPoint</vt:lpstr>
      <vt:lpstr>Crushing machines</vt:lpstr>
      <vt:lpstr>Machines of udoarno-centrifugal action</vt:lpstr>
      <vt:lpstr>Impact centrifugal machines</vt:lpstr>
      <vt:lpstr>Impact centrifugal machines</vt:lpstr>
      <vt:lpstr>Thin change machines</vt:lpstr>
      <vt:lpstr>Ultrafine Grinding Machines</vt:lpstr>
      <vt:lpstr>Podil particles of powder by size</vt:lpstr>
      <vt:lpstr>Vibrating sieve</vt:lpstr>
      <vt:lpstr>Rotating sieve</vt:lpstr>
      <vt:lpstr>Mixing of separate components</vt:lpstr>
      <vt:lpstr>Centrifugal mixer</vt:lpstr>
      <vt:lpstr>Packing</vt:lpstr>
      <vt:lpstr>Screw dispenser device</vt:lpstr>
      <vt:lpstr>Chamber-vacuum dispenser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Порошки</dc:title>
  <dc:creator>Пользователь</dc:creator>
  <cp:lastModifiedBy>Alyona Zamkovaya</cp:lastModifiedBy>
  <cp:revision>76</cp:revision>
  <dcterms:created xsi:type="dcterms:W3CDTF">2018-12-01T12:44:27Z</dcterms:created>
  <dcterms:modified xsi:type="dcterms:W3CDTF">2024-02-04T19:43:03Z</dcterms:modified>
</cp:coreProperties>
</file>