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6" r:id="rId3"/>
    <p:sldId id="268" r:id="rId4"/>
    <p:sldId id="257" r:id="rId5"/>
    <p:sldId id="269" r:id="rId6"/>
    <p:sldId id="258" r:id="rId7"/>
    <p:sldId id="259" r:id="rId8"/>
    <p:sldId id="260" r:id="rId9"/>
    <p:sldId id="261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43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276872"/>
            <a:ext cx="6781800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all" dirty="0"/>
              <a:t>PRODUCTION of plasters and TTS</a:t>
            </a:r>
            <a:endParaRPr lang="ru-RU" cap="all" dirty="0"/>
          </a:p>
        </p:txBody>
      </p:sp>
      <p:sp>
        <p:nvSpPr>
          <p:cNvPr id="3" name="Прямоугольник 4"/>
          <p:cNvSpPr/>
          <p:nvPr/>
        </p:nvSpPr>
        <p:spPr>
          <a:xfrm>
            <a:off x="6566854" y="5085184"/>
            <a:ext cx="22155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Docent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Zamkova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AV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5"/>
          <p:cNvSpPr/>
          <p:nvPr/>
        </p:nvSpPr>
        <p:spPr>
          <a:xfrm>
            <a:off x="3602136" y="5805264"/>
            <a:ext cx="1370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Odessa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202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2"/>
          <p:cNvSpPr/>
          <p:nvPr/>
        </p:nvSpPr>
        <p:spPr>
          <a:xfrm>
            <a:off x="900538" y="419063"/>
            <a:ext cx="67740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err="1"/>
              <a:t>Odesa</a:t>
            </a:r>
            <a:r>
              <a:rPr lang="uk-UA" dirty="0"/>
              <a:t> </a:t>
            </a:r>
            <a:r>
              <a:rPr lang="uk-UA" dirty="0" err="1"/>
              <a:t>National</a:t>
            </a:r>
            <a:r>
              <a:rPr lang="uk-UA" dirty="0"/>
              <a:t> </a:t>
            </a:r>
            <a:r>
              <a:rPr lang="uk-UA" dirty="0" err="1"/>
              <a:t>Medical</a:t>
            </a:r>
            <a:r>
              <a:rPr lang="uk-UA" dirty="0"/>
              <a:t> </a:t>
            </a:r>
            <a:r>
              <a:rPr lang="uk-UA" dirty="0" err="1" smtClean="0"/>
              <a:t>University</a:t>
            </a:r>
            <a:endParaRPr lang="uk-UA" dirty="0" smtClean="0"/>
          </a:p>
          <a:p>
            <a:pPr algn="ctr"/>
            <a:r>
              <a:rPr lang="uk-UA" dirty="0" smtClean="0"/>
              <a:t> </a:t>
            </a:r>
            <a:r>
              <a:rPr lang="uk-UA" dirty="0" err="1"/>
              <a:t>Faculty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 smtClean="0"/>
              <a:t>Pharmacy</a:t>
            </a:r>
            <a:endParaRPr lang="uk-UA" dirty="0" smtClean="0"/>
          </a:p>
          <a:p>
            <a:pPr algn="ctr"/>
            <a:r>
              <a:rPr lang="uk-UA" dirty="0" smtClean="0"/>
              <a:t> </a:t>
            </a:r>
            <a:r>
              <a:rPr lang="uk-UA" dirty="0" err="1"/>
              <a:t>Department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Pharmaceutical</a:t>
            </a:r>
            <a:r>
              <a:rPr lang="uk-UA" dirty="0"/>
              <a:t> </a:t>
            </a:r>
            <a:r>
              <a:rPr lang="uk-UA" dirty="0" err="1"/>
              <a:t>Chemistry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Drug</a:t>
            </a:r>
            <a:r>
              <a:rPr lang="uk-UA" dirty="0"/>
              <a:t> </a:t>
            </a:r>
            <a:r>
              <a:rPr lang="uk-UA" dirty="0" err="1"/>
              <a:t>Technology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15968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5658" y="620688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Plaster (</a:t>
            </a:r>
            <a:r>
              <a:rPr lang="en-US" i="1" dirty="0" err="1"/>
              <a:t>Emplastra</a:t>
            </a:r>
            <a:r>
              <a:rPr lang="en-US" dirty="0"/>
              <a:t>) - medicinal form for external use, which sticks to the skin, affects the skin, subcutaneous tissues and in some cases has a general effect on the body. This is one of the oldest medicinal forms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https://zhivplanet.ru/upload/iblock/d83/d83fea5f7e349b5c5e094134fe976b4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772816"/>
            <a:ext cx="4248472" cy="368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496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25889" y="764704"/>
            <a:ext cx="8229600" cy="4860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Plasters are a medicinal form for external use that has the ability to stick to the skin after softening at body temperature. Patches are easily removed from the skin without leaving a trace. This is one of the ready-made medicinal forms included in all pharmacopoeias of the world. Currently, the nomenclature of plasters and their purpose is extremely diverse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82346"/>
            <a:ext cx="2458616" cy="61230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  <a:latin typeface="+mn-lt"/>
              </a:rPr>
              <a:t>Plasters</a:t>
            </a:r>
            <a:endParaRPr lang="uk-UA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77073"/>
            <a:ext cx="3886732" cy="25004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98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040" y="1439406"/>
            <a:ext cx="813690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For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dosing</a:t>
            </a:r>
            <a:r>
              <a:rPr lang="en-US" sz="2000" dirty="0"/>
              <a:t>: </a:t>
            </a:r>
            <a:endParaRPr lang="uk-UA" sz="2000" dirty="0" smtClean="0"/>
          </a:p>
          <a:p>
            <a:pPr>
              <a:lnSpc>
                <a:spcPct val="150000"/>
              </a:lnSpc>
            </a:pPr>
            <a:r>
              <a:rPr lang="en-US" sz="2000" dirty="0" smtClean="0"/>
              <a:t>• </a:t>
            </a:r>
            <a:r>
              <a:rPr lang="en-US" sz="2000" dirty="0"/>
              <a:t>dosed; </a:t>
            </a:r>
            <a:endParaRPr lang="uk-UA" sz="2000" dirty="0" smtClean="0"/>
          </a:p>
          <a:p>
            <a:pPr>
              <a:lnSpc>
                <a:spcPct val="150000"/>
              </a:lnSpc>
            </a:pPr>
            <a:r>
              <a:rPr lang="en-US" sz="2000" dirty="0" smtClean="0"/>
              <a:t>• </a:t>
            </a:r>
            <a:r>
              <a:rPr lang="en-US" sz="2000" dirty="0" err="1"/>
              <a:t>undosed</a:t>
            </a:r>
            <a:r>
              <a:rPr lang="en-US" sz="20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According to the aggregate state</a:t>
            </a:r>
            <a:r>
              <a:rPr lang="en-US" sz="2000" dirty="0"/>
              <a:t>: </a:t>
            </a:r>
            <a:endParaRPr lang="uk-UA" sz="2000" dirty="0" smtClean="0"/>
          </a:p>
          <a:p>
            <a:pPr>
              <a:lnSpc>
                <a:spcPct val="150000"/>
              </a:lnSpc>
            </a:pPr>
            <a:r>
              <a:rPr lang="en-US" sz="2000" dirty="0" smtClean="0"/>
              <a:t>• </a:t>
            </a:r>
            <a:r>
              <a:rPr lang="en-US" sz="2000" dirty="0"/>
              <a:t>solid (at room temperature they have a dense consistency and soften at body temperature); </a:t>
            </a:r>
            <a:endParaRPr lang="uk-UA" sz="2000" dirty="0" smtClean="0"/>
          </a:p>
          <a:p>
            <a:pPr>
              <a:lnSpc>
                <a:spcPct val="150000"/>
              </a:lnSpc>
            </a:pPr>
            <a:r>
              <a:rPr lang="en-US" sz="2000" dirty="0" smtClean="0"/>
              <a:t>• </a:t>
            </a:r>
            <a:r>
              <a:rPr lang="en-US" sz="2000" dirty="0"/>
              <a:t>liquid (skin adhesives, leaving an elastic film on the skin).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Preparation</a:t>
            </a:r>
            <a:r>
              <a:rPr lang="en-US" sz="2000" dirty="0"/>
              <a:t>: </a:t>
            </a:r>
            <a:endParaRPr lang="uk-UA" sz="2000" dirty="0" smtClean="0"/>
          </a:p>
          <a:p>
            <a:pPr>
              <a:lnSpc>
                <a:spcPct val="150000"/>
              </a:lnSpc>
            </a:pPr>
            <a:r>
              <a:rPr lang="en-US" sz="2000" dirty="0" smtClean="0"/>
              <a:t>• </a:t>
            </a:r>
            <a:r>
              <a:rPr lang="en-US" sz="2000" dirty="0"/>
              <a:t>plasters in bulk; </a:t>
            </a:r>
            <a:endParaRPr lang="uk-UA" sz="2000" dirty="0" smtClean="0"/>
          </a:p>
          <a:p>
            <a:pPr>
              <a:lnSpc>
                <a:spcPct val="150000"/>
              </a:lnSpc>
            </a:pPr>
            <a:r>
              <a:rPr lang="en-US" sz="2000" dirty="0" smtClean="0"/>
              <a:t>• </a:t>
            </a:r>
            <a:r>
              <a:rPr lang="en-US" sz="2000" dirty="0"/>
              <a:t>smeared.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895" y="1170103"/>
            <a:ext cx="1332048" cy="12508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5438775"/>
            <a:ext cx="1400175" cy="14192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328" y="5258614"/>
            <a:ext cx="1400175" cy="14763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2499" y="839779"/>
            <a:ext cx="1710378" cy="2235612"/>
          </a:xfrm>
          <a:prstGeom prst="rect">
            <a:avLst/>
          </a:prstGeom>
        </p:spPr>
      </p:pic>
      <p:sp>
        <p:nvSpPr>
          <p:cNvPr id="9" name="Прямокутник 8"/>
          <p:cNvSpPr/>
          <p:nvPr/>
        </p:nvSpPr>
        <p:spPr>
          <a:xfrm>
            <a:off x="154902" y="95104"/>
            <a:ext cx="85420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There are several classifications of patches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1087547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 txBox="1">
            <a:spLocks/>
          </p:cNvSpPr>
          <p:nvPr/>
        </p:nvSpPr>
        <p:spPr>
          <a:xfrm>
            <a:off x="323528" y="1268760"/>
            <a:ext cx="8229600" cy="518728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The composition of the plaster mass includes medicinal substances and a base. Antibiotics, sulfur, salicylic acid, extracts, tinctures, etc. are used as medicinal substances.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The plaster base may contain natural (rosin) and synthetic resins, wax, paraffin, ceresin, petroleum jelly, lanolin, lead salts of higher fatty acids (lead soap), fats, rubber, nitrocellulose, copolymers of </a:t>
            </a:r>
            <a:r>
              <a:rPr lang="en-US" sz="1600" dirty="0" err="1" smtClean="0">
                <a:solidFill>
                  <a:schemeClr val="tx1"/>
                </a:solidFill>
              </a:rPr>
              <a:t>vinylpyrrolidone</a:t>
            </a:r>
            <a:r>
              <a:rPr lang="en-US" sz="1600" dirty="0" smtClean="0">
                <a:solidFill>
                  <a:schemeClr val="tx1"/>
                </a:solidFill>
              </a:rPr>
              <a:t> with vinyl acetate, </a:t>
            </a:r>
            <a:r>
              <a:rPr lang="en-US" sz="1600" dirty="0" err="1" smtClean="0">
                <a:solidFill>
                  <a:schemeClr val="tx1"/>
                </a:solidFill>
              </a:rPr>
              <a:t>polymethacrylates</a:t>
            </a:r>
            <a:r>
              <a:rPr lang="en-US" sz="1600" dirty="0" smtClean="0">
                <a:solidFill>
                  <a:schemeClr val="tx1"/>
                </a:solidFill>
              </a:rPr>
              <a:t> and acrylates, volatile solvents ( ether, gasoline, ethanol). They include plasticizers (</a:t>
            </a:r>
            <a:r>
              <a:rPr lang="en-US" sz="1600" dirty="0" err="1" smtClean="0">
                <a:solidFill>
                  <a:schemeClr val="tx1"/>
                </a:solidFill>
              </a:rPr>
              <a:t>linetol</a:t>
            </a:r>
            <a:r>
              <a:rPr lang="en-US" sz="1600" dirty="0" smtClean="0">
                <a:solidFill>
                  <a:schemeClr val="tx1"/>
                </a:solidFill>
              </a:rPr>
              <a:t>, vegetable oils, </a:t>
            </a:r>
            <a:r>
              <a:rPr lang="en-US" sz="1600" dirty="0" err="1" smtClean="0">
                <a:solidFill>
                  <a:schemeClr val="tx1"/>
                </a:solidFill>
              </a:rPr>
              <a:t>dibutyl</a:t>
            </a:r>
            <a:r>
              <a:rPr lang="en-US" sz="1600" dirty="0" smtClean="0">
                <a:solidFill>
                  <a:schemeClr val="tx1"/>
                </a:solidFill>
              </a:rPr>
              <a:t> phthalate, </a:t>
            </a:r>
            <a:r>
              <a:rPr lang="en-US" sz="1600" dirty="0" err="1" smtClean="0">
                <a:solidFill>
                  <a:schemeClr val="tx1"/>
                </a:solidFill>
              </a:rPr>
              <a:t>cetyl</a:t>
            </a:r>
            <a:r>
              <a:rPr lang="en-US" sz="1600" dirty="0" smtClean="0">
                <a:solidFill>
                  <a:schemeClr val="tx1"/>
                </a:solidFill>
              </a:rPr>
              <a:t> alcohol, etc.), antioxidants, fillers, etc.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Depending on the composition of the plaster can be: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- lead (lead-resin and lead-wax);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- resin-wax;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- rubber;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- liquid (skin glues).</a:t>
            </a:r>
            <a:endParaRPr lang="uk-UA" sz="16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 txBox="1">
            <a:spLocks/>
          </p:cNvSpPr>
          <p:nvPr/>
        </p:nvSpPr>
        <p:spPr>
          <a:xfrm>
            <a:off x="356443" y="188640"/>
            <a:ext cx="8229600" cy="756320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 smtClean="0">
                <a:solidFill>
                  <a:schemeClr val="tx1"/>
                </a:solidFill>
                <a:latin typeface="+mn-lt"/>
              </a:rPr>
              <a:t>The composition of the plaster mass</a:t>
            </a:r>
            <a:endParaRPr lang="uk-UA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3" y="3888814"/>
            <a:ext cx="2387622" cy="21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67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836712"/>
            <a:ext cx="84969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Depending on the medical purpose, plasters are distinguished: </a:t>
            </a:r>
            <a:endParaRPr lang="uk-UA" dirty="0" smtClean="0"/>
          </a:p>
          <a:p>
            <a:r>
              <a:rPr lang="en-US" dirty="0" smtClean="0"/>
              <a:t>•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epidermal</a:t>
            </a:r>
            <a:r>
              <a:rPr lang="en-US" dirty="0"/>
              <a:t>: In most cases, they do not contain medicinal substances, they are used as a dressing material, to close the edges of wounds, to hide skin defects, to protect it from harmful external influences; </a:t>
            </a:r>
            <a:endParaRPr lang="uk-UA" dirty="0" smtClean="0"/>
          </a:p>
          <a:p>
            <a:r>
              <a:rPr lang="en-US" dirty="0" smtClean="0"/>
              <a:t>•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</a:rPr>
              <a:t>endermatic</a:t>
            </a:r>
            <a:r>
              <a:rPr lang="en-US" dirty="0"/>
              <a:t>: Contains medicinal substances (</a:t>
            </a:r>
            <a:r>
              <a:rPr lang="en-US" dirty="0" err="1"/>
              <a:t>keratolytic</a:t>
            </a:r>
            <a:r>
              <a:rPr lang="en-US" dirty="0"/>
              <a:t>, depilatory, etc.), used for the treatment of skin diseases at the place of their application; </a:t>
            </a:r>
            <a:endParaRPr lang="uk-UA" dirty="0" smtClean="0"/>
          </a:p>
          <a:p>
            <a:r>
              <a:rPr lang="en-US" dirty="0" smtClean="0"/>
              <a:t>• </a:t>
            </a:r>
            <a:r>
              <a:rPr lang="en-US" i="1" dirty="0" err="1" smtClean="0">
                <a:solidFill>
                  <a:schemeClr val="accent6">
                    <a:lumMod val="75000"/>
                  </a:schemeClr>
                </a:solidFill>
              </a:rPr>
              <a:t>diadermal</a:t>
            </a:r>
            <a:r>
              <a:rPr lang="en-US" dirty="0" smtClean="0"/>
              <a:t>: </a:t>
            </a:r>
            <a:r>
              <a:rPr lang="en-US" dirty="0"/>
              <a:t>Contains medicinal substances that penetrate through the skin, affecting deep-lying tissues or general (</a:t>
            </a:r>
            <a:r>
              <a:rPr lang="en-US" dirty="0" err="1"/>
              <a:t>resorptive</a:t>
            </a:r>
            <a:r>
              <a:rPr lang="en-US" dirty="0"/>
              <a:t>) action. A variety of </a:t>
            </a:r>
            <a:r>
              <a:rPr lang="en-US" dirty="0" err="1"/>
              <a:t>diadermal</a:t>
            </a:r>
            <a:r>
              <a:rPr lang="en-US" dirty="0"/>
              <a:t> patches are transdermal patches or transdermal therapeutic systems - TTS (see below).</a:t>
            </a:r>
          </a:p>
          <a:p>
            <a:endParaRPr lang="uk-UA" dirty="0" smtClean="0"/>
          </a:p>
          <a:p>
            <a:r>
              <a:rPr lang="en-US" dirty="0" smtClean="0"/>
              <a:t>By </a:t>
            </a:r>
            <a:r>
              <a:rPr lang="en-US" dirty="0"/>
              <a:t>composition</a:t>
            </a:r>
            <a:r>
              <a:rPr lang="en-US" dirty="0" smtClean="0"/>
              <a:t>:</a:t>
            </a:r>
            <a:endParaRPr lang="uk-UA" dirty="0" smtClean="0"/>
          </a:p>
          <a:p>
            <a:r>
              <a:rPr lang="en-US" dirty="0" smtClean="0"/>
              <a:t>•</a:t>
            </a:r>
            <a:r>
              <a:rPr lang="uk-UA" dirty="0" smtClean="0"/>
              <a:t>   </a:t>
            </a:r>
            <a:r>
              <a:rPr lang="en-US" dirty="0" smtClean="0"/>
              <a:t>ordinary </a:t>
            </a:r>
            <a:r>
              <a:rPr lang="en-US" dirty="0"/>
              <a:t>(</a:t>
            </a:r>
            <a:r>
              <a:rPr lang="en-US" dirty="0" err="1"/>
              <a:t>emplastra</a:t>
            </a:r>
            <a:r>
              <a:rPr lang="en-US" dirty="0"/>
              <a:t> </a:t>
            </a:r>
            <a:r>
              <a:rPr lang="en-US" dirty="0" err="1"/>
              <a:t>ordinaria</a:t>
            </a:r>
            <a:r>
              <a:rPr lang="en-US" dirty="0"/>
              <a:t>); </a:t>
            </a:r>
            <a:endParaRPr lang="uk-U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lead</a:t>
            </a:r>
            <a:r>
              <a:rPr lang="en-US" dirty="0"/>
              <a:t>; lead-resin; </a:t>
            </a:r>
            <a:endParaRPr lang="uk-U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lead-wax;</a:t>
            </a:r>
            <a:endParaRPr lang="uk-U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rubber </a:t>
            </a:r>
            <a:r>
              <a:rPr lang="en-US" dirty="0"/>
              <a:t>(</a:t>
            </a:r>
            <a:r>
              <a:rPr lang="en-US" dirty="0" err="1"/>
              <a:t>collemplastra</a:t>
            </a:r>
            <a:r>
              <a:rPr lang="en-US" dirty="0"/>
              <a:t>).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975" y="3717032"/>
            <a:ext cx="3379505" cy="18512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4653136"/>
            <a:ext cx="2232773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317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539" y="260648"/>
            <a:ext cx="3082918" cy="2982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395536" y="1039668"/>
            <a:ext cx="4392488" cy="4457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composition</a:t>
            </a:r>
            <a:r>
              <a:rPr lang="uk-UA" sz="2400" dirty="0"/>
              <a:t> of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plaster</a:t>
            </a:r>
            <a:r>
              <a:rPr lang="uk-UA" sz="2400" dirty="0"/>
              <a:t> </a:t>
            </a:r>
            <a:r>
              <a:rPr lang="uk-UA" sz="2400" dirty="0" err="1"/>
              <a:t>mass</a:t>
            </a:r>
            <a:r>
              <a:rPr lang="uk-UA" sz="2400" dirty="0"/>
              <a:t>, </a:t>
            </a:r>
            <a:r>
              <a:rPr lang="uk-UA" sz="2400" dirty="0" err="1"/>
              <a:t>depending</a:t>
            </a:r>
            <a:r>
              <a:rPr lang="uk-UA" sz="2400" dirty="0"/>
              <a:t> </a:t>
            </a:r>
            <a:r>
              <a:rPr lang="uk-UA" sz="2400" dirty="0" err="1"/>
              <a:t>on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purpose</a:t>
            </a:r>
            <a:r>
              <a:rPr lang="uk-UA" sz="2400" dirty="0"/>
              <a:t>, </a:t>
            </a:r>
            <a:r>
              <a:rPr lang="uk-UA" sz="2400" dirty="0" err="1"/>
              <a:t>may</a:t>
            </a:r>
            <a:r>
              <a:rPr lang="uk-UA" sz="2400" dirty="0"/>
              <a:t> </a:t>
            </a:r>
            <a:r>
              <a:rPr lang="uk-UA" sz="2400" dirty="0" err="1"/>
              <a:t>include</a:t>
            </a:r>
            <a:r>
              <a:rPr lang="uk-UA" sz="2400" dirty="0"/>
              <a:t> </a:t>
            </a:r>
            <a:r>
              <a:rPr lang="uk-UA" sz="2400" dirty="0" err="1"/>
              <a:t>natural</a:t>
            </a:r>
            <a:r>
              <a:rPr lang="uk-UA" sz="2400" dirty="0"/>
              <a:t> </a:t>
            </a:r>
            <a:r>
              <a:rPr lang="uk-UA" sz="2400" dirty="0" err="1"/>
              <a:t>or</a:t>
            </a:r>
            <a:r>
              <a:rPr lang="uk-UA" sz="2400" dirty="0"/>
              <a:t> </a:t>
            </a:r>
            <a:r>
              <a:rPr lang="uk-UA" sz="2400" dirty="0" err="1"/>
              <a:t>synthetic</a:t>
            </a:r>
            <a:r>
              <a:rPr lang="uk-UA" sz="2400" dirty="0"/>
              <a:t> </a:t>
            </a:r>
            <a:r>
              <a:rPr lang="uk-UA" sz="2400" dirty="0" err="1"/>
              <a:t>rubbers</a:t>
            </a:r>
            <a:r>
              <a:rPr lang="uk-UA" sz="2400" dirty="0"/>
              <a:t> </a:t>
            </a:r>
            <a:r>
              <a:rPr lang="uk-UA" sz="2400" dirty="0" err="1"/>
              <a:t>approved</a:t>
            </a:r>
            <a:r>
              <a:rPr lang="uk-UA" sz="2400" dirty="0"/>
              <a:t> </a:t>
            </a:r>
            <a:r>
              <a:rPr lang="uk-UA" sz="2400" dirty="0" err="1"/>
              <a:t>for</a:t>
            </a:r>
            <a:r>
              <a:rPr lang="uk-UA" sz="2400" dirty="0"/>
              <a:t> </a:t>
            </a:r>
            <a:r>
              <a:rPr lang="uk-UA" sz="2400" dirty="0" err="1"/>
              <a:t>medical</a:t>
            </a:r>
            <a:r>
              <a:rPr lang="uk-UA" sz="2400" dirty="0"/>
              <a:t> </a:t>
            </a:r>
            <a:r>
              <a:rPr lang="uk-UA" sz="2400" dirty="0" err="1"/>
              <a:t>use</a:t>
            </a:r>
            <a:r>
              <a:rPr lang="uk-UA" sz="2400" dirty="0"/>
              <a:t>, </a:t>
            </a:r>
            <a:r>
              <a:rPr lang="uk-UA" sz="2400" dirty="0" err="1"/>
              <a:t>their</a:t>
            </a:r>
            <a:r>
              <a:rPr lang="uk-UA" sz="2400" dirty="0"/>
              <a:t> </a:t>
            </a:r>
            <a:r>
              <a:rPr lang="uk-UA" sz="2400" dirty="0" err="1"/>
              <a:t>mixtures</a:t>
            </a:r>
            <a:r>
              <a:rPr lang="uk-UA" sz="2400" dirty="0"/>
              <a:t>, </a:t>
            </a:r>
            <a:r>
              <a:rPr lang="uk-UA" sz="2400" dirty="0" err="1"/>
              <a:t>as</a:t>
            </a:r>
            <a:r>
              <a:rPr lang="uk-UA" sz="2400" dirty="0"/>
              <a:t> </a:t>
            </a:r>
            <a:r>
              <a:rPr lang="uk-UA" sz="2400" dirty="0" err="1"/>
              <a:t>well</a:t>
            </a:r>
            <a:r>
              <a:rPr lang="uk-UA" sz="2400" dirty="0"/>
              <a:t> </a:t>
            </a:r>
            <a:r>
              <a:rPr lang="uk-UA" sz="2400" dirty="0" err="1"/>
              <a:t>as</a:t>
            </a:r>
            <a:r>
              <a:rPr lang="uk-UA" sz="2400" dirty="0"/>
              <a:t> </a:t>
            </a:r>
            <a:r>
              <a:rPr lang="uk-UA" sz="2400" dirty="0" err="1"/>
              <a:t>other</a:t>
            </a:r>
            <a:r>
              <a:rPr lang="uk-UA" sz="2400" dirty="0"/>
              <a:t> </a:t>
            </a:r>
            <a:r>
              <a:rPr lang="uk-UA" sz="2400" dirty="0" err="1"/>
              <a:t>polymers</a:t>
            </a:r>
            <a:r>
              <a:rPr lang="uk-UA" sz="2400" dirty="0"/>
              <a:t>, </a:t>
            </a:r>
            <a:r>
              <a:rPr lang="uk-UA" sz="2400" dirty="0" err="1"/>
              <a:t>fat-like</a:t>
            </a:r>
            <a:r>
              <a:rPr lang="uk-UA" sz="2400" dirty="0"/>
              <a:t> </a:t>
            </a:r>
            <a:r>
              <a:rPr lang="uk-UA" sz="2400" dirty="0" err="1"/>
              <a:t>substances</a:t>
            </a:r>
            <a:r>
              <a:rPr lang="uk-UA" sz="2400" dirty="0"/>
              <a:t>, </a:t>
            </a:r>
            <a:r>
              <a:rPr lang="uk-UA" sz="2400" dirty="0" err="1"/>
              <a:t>natural</a:t>
            </a:r>
            <a:r>
              <a:rPr lang="uk-UA" sz="2400" dirty="0"/>
              <a:t> </a:t>
            </a:r>
            <a:r>
              <a:rPr lang="uk-UA" sz="2400" dirty="0" err="1"/>
              <a:t>oils</a:t>
            </a:r>
            <a:r>
              <a:rPr lang="uk-UA" sz="2400" dirty="0"/>
              <a:t>, </a:t>
            </a:r>
            <a:r>
              <a:rPr lang="uk-UA" sz="2400" dirty="0" err="1"/>
              <a:t>fillers</a:t>
            </a:r>
            <a:r>
              <a:rPr lang="uk-UA" sz="2400" dirty="0"/>
              <a:t>, </a:t>
            </a:r>
            <a:r>
              <a:rPr lang="uk-UA" sz="2400" dirty="0" err="1"/>
              <a:t>antioxidants</a:t>
            </a:r>
            <a:r>
              <a:rPr lang="uk-UA" sz="2400" dirty="0"/>
              <a:t> </a:t>
            </a:r>
            <a:r>
              <a:rPr lang="uk-UA" sz="2400" dirty="0" err="1"/>
              <a:t>and</a:t>
            </a:r>
            <a:r>
              <a:rPr lang="uk-UA" sz="2400" dirty="0"/>
              <a:t> </a:t>
            </a:r>
            <a:r>
              <a:rPr lang="uk-UA" sz="2400" dirty="0" err="1"/>
              <a:t>medicinal</a:t>
            </a:r>
            <a:r>
              <a:rPr lang="uk-UA" sz="2400" dirty="0"/>
              <a:t> </a:t>
            </a:r>
            <a:r>
              <a:rPr lang="uk-UA" sz="2400" dirty="0" err="1"/>
              <a:t>substances</a:t>
            </a:r>
            <a:endParaRPr lang="uk-UA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2924944"/>
            <a:ext cx="2205760" cy="327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980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952992"/>
            <a:ext cx="4572000" cy="17045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ru-RU" dirty="0"/>
              <a:t>The patch is also used to treat fungal nail infections (onychomycosis), thickening of the nail bed (hyperkeratosis), and ingrown toenails or skin (calluses).</a:t>
            </a:r>
            <a:endParaRPr lang="ru-RU" altLang="ru-RU" dirty="0"/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827584" y="188640"/>
            <a:ext cx="4968552" cy="75632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>
                <a:solidFill>
                  <a:schemeClr val="tx1"/>
                </a:solidFill>
                <a:latin typeface="+mn-lt"/>
              </a:rPr>
              <a:t>Antifungal patch</a:t>
            </a:r>
            <a:endParaRPr lang="uk-UA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561" y="566800"/>
            <a:ext cx="3524742" cy="34199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924944"/>
            <a:ext cx="3275856" cy="323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684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1935" y="142900"/>
            <a:ext cx="82163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3200" b="1" dirty="0"/>
              <a:t>Analgesic patch and anti-inflammatory patch</a:t>
            </a:r>
            <a:endParaRPr lang="ru-RU" alt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120676"/>
            <a:ext cx="51845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dirty="0"/>
              <a:t>An example of such means can be plasters based on diclofenac sodium and pepper. </a:t>
            </a:r>
            <a:r>
              <a:rPr lang="en-US" altLang="ru-RU" dirty="0" smtClean="0"/>
              <a:t>T</a:t>
            </a:r>
            <a:r>
              <a:rPr lang="ru-RU" altLang="ru-RU" dirty="0" smtClean="0"/>
              <a:t> </a:t>
            </a:r>
            <a:r>
              <a:rPr lang="en-US" altLang="ru-RU" dirty="0" smtClean="0"/>
              <a:t>hey </a:t>
            </a:r>
            <a:r>
              <a:rPr lang="en-US" altLang="ru-RU" dirty="0"/>
              <a:t>are used to treat lesions of soft tissues and joints: </a:t>
            </a:r>
            <a:r>
              <a:rPr lang="en-US" altLang="ru-RU" dirty="0" smtClean="0"/>
              <a:t>b</a:t>
            </a:r>
            <a:r>
              <a:rPr lang="ru-RU" altLang="ru-RU" dirty="0" smtClean="0"/>
              <a:t>  </a:t>
            </a:r>
            <a:r>
              <a:rPr lang="en-US" altLang="ru-RU" dirty="0" err="1" smtClean="0"/>
              <a:t>ruises</a:t>
            </a:r>
            <a:r>
              <a:rPr lang="en-US" altLang="ru-RU" dirty="0"/>
              <a:t>, sprains, inflammation of ligaments and muscles, myositis (muscle pain), neuralgia, sprains and other forms of </a:t>
            </a:r>
            <a:r>
              <a:rPr lang="en-US" altLang="ru-RU" dirty="0" err="1" smtClean="0"/>
              <a:t>osteochondrosis</a:t>
            </a:r>
            <a:r>
              <a:rPr lang="ru-RU" altLang="ru-RU" dirty="0" smtClean="0"/>
              <a:t>. </a:t>
            </a:r>
            <a:endParaRPr lang="ru-RU" alt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1520" y="3171562"/>
            <a:ext cx="51925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dirty="0"/>
              <a:t>The patch is glued to the affected area. </a:t>
            </a:r>
            <a:r>
              <a:rPr lang="en-US" altLang="ru-RU" dirty="0" smtClean="0"/>
              <a:t>Before </a:t>
            </a:r>
            <a:r>
              <a:rPr lang="en-US" altLang="ru-RU" dirty="0"/>
              <a:t>use, the skin should be degreased with </a:t>
            </a:r>
            <a:r>
              <a:rPr lang="en-US" altLang="ru-RU" dirty="0" smtClean="0"/>
              <a:t>hydrogen </a:t>
            </a:r>
            <a:r>
              <a:rPr lang="en-US" altLang="ru-RU" dirty="0"/>
              <a:t>peroxide (3%). The course of treatment is 5-6 plasters. Such plasters come off in water</a:t>
            </a:r>
            <a:r>
              <a:rPr lang="en-US" altLang="ru-RU" dirty="0" smtClean="0"/>
              <a:t>.</a:t>
            </a:r>
            <a:r>
              <a:rPr lang="ru-RU" altLang="ru-RU" dirty="0" smtClean="0"/>
              <a:t> </a:t>
            </a:r>
            <a:endParaRPr lang="ru-RU" alt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11960" y="49411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ru-RU" dirty="0"/>
              <a:t>Contraindications: hypersensitivity to the active substance, eczema, open wounds on the skin.</a:t>
            </a:r>
            <a:endParaRPr lang="ru-RU" alt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1506682"/>
            <a:ext cx="2968125" cy="31498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634" y="4386943"/>
            <a:ext cx="1941093" cy="230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29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-5657"/>
            <a:ext cx="33634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4000" b="1" dirty="0"/>
              <a:t>Nicotine patch</a:t>
            </a:r>
            <a:endParaRPr lang="ru-RU" altLang="ru-RU" sz="4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898250" y="620688"/>
            <a:ext cx="50760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dirty="0"/>
              <a:t>A smoking patch is a substitute for cigarettes. Its effect is gradual weaning from nicotine</a:t>
            </a:r>
            <a:r>
              <a:rPr lang="en-US" altLang="ru-RU" dirty="0" smtClean="0"/>
              <a:t>.</a:t>
            </a:r>
            <a:endParaRPr lang="ru-RU" altLang="ru-RU" dirty="0" smtClean="0"/>
          </a:p>
          <a:p>
            <a:endParaRPr lang="en-US" altLang="ru-RU" dirty="0"/>
          </a:p>
          <a:p>
            <a:r>
              <a:rPr lang="en-US" altLang="ru-RU" dirty="0"/>
              <a:t>In this way, it is possible to avoid stress for the body when quitting smoking. A small dose of nicotine enters the body from the nicotine patch through the skin</a:t>
            </a:r>
            <a:r>
              <a:rPr lang="en-US" altLang="ru-RU" dirty="0" smtClean="0"/>
              <a:t>.</a:t>
            </a:r>
            <a:endParaRPr lang="ru-RU" altLang="ru-RU" dirty="0" smtClean="0"/>
          </a:p>
          <a:p>
            <a:endParaRPr lang="en-US" altLang="ru-RU" dirty="0"/>
          </a:p>
          <a:p>
            <a:r>
              <a:rPr lang="en-US" altLang="ru-RU" dirty="0"/>
              <a:t>So the smoker does not feel "broken". If a person smoked, for example, 10 cigarettes a day, you should start with 21 mg of nicotine (in a patch) per day for the first month</a:t>
            </a:r>
            <a:r>
              <a:rPr lang="en-US" altLang="ru-RU" dirty="0" smtClean="0"/>
              <a:t>.</a:t>
            </a:r>
            <a:endParaRPr lang="ru-RU" altLang="ru-RU" dirty="0" smtClean="0"/>
          </a:p>
          <a:p>
            <a:endParaRPr lang="ru-RU" altLang="ru-RU" dirty="0"/>
          </a:p>
          <a:p>
            <a:r>
              <a:rPr lang="en-US" altLang="ru-RU" dirty="0" smtClean="0"/>
              <a:t>Next</a:t>
            </a:r>
            <a:r>
              <a:rPr lang="en-US" altLang="ru-RU" dirty="0"/>
              <a:t>, reduce the amount of nicotine to 14 mg. The last two weeks of using a smoking patch with a nicotine dose of 7 mg per day are considered the final stage of the therapeutic course.</a:t>
            </a:r>
          </a:p>
          <a:p>
            <a:r>
              <a:rPr lang="en-US" altLang="ru-RU" dirty="0"/>
              <a:t>According to experts, you can get rid of smoking and the negative effects of smoking on the body in about 6 weeks.</a:t>
            </a:r>
            <a:endParaRPr lang="ru-RU" altLang="ru-RU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5017">
            <a:off x="519559" y="1666815"/>
            <a:ext cx="3209249" cy="2292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5088" y="4918450"/>
            <a:ext cx="27762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dirty="0"/>
              <a:t>Side effects - skin irritation and insomnia.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58440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6624736" cy="56517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latin typeface="+mn-lt"/>
              </a:rPr>
              <a:t>Contraindication</a:t>
            </a:r>
            <a:endParaRPr lang="ru-RU" sz="3600" b="1" dirty="0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340768"/>
            <a:ext cx="84969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2400" dirty="0"/>
              <a:t>Contraindication: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ru-RU" sz="2400" dirty="0"/>
              <a:t>increased sensitivity to the drug;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ru-RU" sz="2400" dirty="0"/>
              <a:t>venous and arterial thrombosis, including previously transferred;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ru-RU" sz="2400" dirty="0"/>
              <a:t>severe degree of hypertension;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ru-RU" sz="2400" dirty="0"/>
              <a:t>diabetes mellitus with vascular damage;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ru-RU" sz="2400" dirty="0"/>
              <a:t>migraine;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ru-RU" sz="2400" dirty="0"/>
              <a:t>breast cancer; endometrial cancer; liver adenoma or carcinoma;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ru-RU" sz="2400" dirty="0"/>
              <a:t>age up to 18 years; Menopause fasting;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ru-RU" sz="2400" dirty="0"/>
              <a:t>postpartum period (first 4 weeks);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ru-RU" sz="2400" dirty="0"/>
              <a:t>pregnancy, breastfeeding</a:t>
            </a: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1681064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57199" y="249868"/>
            <a:ext cx="6429400" cy="538471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atin typeface="+mn-lt"/>
              </a:rPr>
              <a:t>Patch production technology</a:t>
            </a:r>
            <a:endParaRPr lang="ru-RU" sz="3600" b="1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22880" y="1700808"/>
            <a:ext cx="849694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/>
              <a:t>The composition of the plaster mass determines </a:t>
            </a:r>
            <a:r>
              <a:rPr lang="en-US" sz="2200" dirty="0" smtClean="0"/>
              <a:t>the</a:t>
            </a:r>
            <a:endParaRPr lang="uk-UA" sz="2200" dirty="0" smtClean="0"/>
          </a:p>
          <a:p>
            <a:r>
              <a:rPr lang="en-US" sz="2200" dirty="0" smtClean="0"/>
              <a:t> </a:t>
            </a:r>
            <a:r>
              <a:rPr lang="en-US" sz="2200" dirty="0"/>
              <a:t>technological scheme of production.</a:t>
            </a:r>
          </a:p>
          <a:p>
            <a:r>
              <a:rPr lang="en-US" sz="2200" dirty="0"/>
              <a:t>In general, for homogeneous systems, it consists of the </a:t>
            </a:r>
            <a:endParaRPr lang="uk-UA" sz="2200" dirty="0" smtClean="0"/>
          </a:p>
          <a:p>
            <a:r>
              <a:rPr lang="en-US" sz="2200" dirty="0" smtClean="0"/>
              <a:t>following </a:t>
            </a:r>
            <a:r>
              <a:rPr lang="en-US" sz="2200" dirty="0"/>
              <a:t>stages: preparatory, alloying, cleaning, standardization, dosing.</a:t>
            </a:r>
          </a:p>
          <a:p>
            <a:r>
              <a:rPr lang="en-US" sz="2200" dirty="0"/>
              <a:t>To obtain a heterogeneous plaster mass, the following stages are carried out: preparation of medicinal substances and plaster base, introduction of medicinal substances into the base, homogenization, standardization, dosing by weight or smearing on the substrate.</a:t>
            </a:r>
            <a:endParaRPr lang="ru-RU" sz="2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4737" y="476672"/>
            <a:ext cx="2614581" cy="22134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516102"/>
            <a:ext cx="2952328" cy="22657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0285" y="4149080"/>
            <a:ext cx="2966211" cy="264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4888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255</TotalTime>
  <Words>984</Words>
  <Application>Microsoft Office PowerPoint</Application>
  <PresentationFormat>Екран (4:3)</PresentationFormat>
  <Paragraphs>71</Paragraphs>
  <Slides>12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6" baseType="lpstr">
      <vt:lpstr>Arial</vt:lpstr>
      <vt:lpstr>Impact</vt:lpstr>
      <vt:lpstr>Times New Roman</vt:lpstr>
      <vt:lpstr>NewsPrint</vt:lpstr>
      <vt:lpstr>PRODUCTION of plasters and TTS</vt:lpstr>
      <vt:lpstr>Презентація PowerPoint</vt:lpstr>
      <vt:lpstr>Plasters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Contraindication</vt:lpstr>
      <vt:lpstr>Patch production technology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 Ярыгин</dc:creator>
  <cp:lastModifiedBy>Альона Вікторівна Замкова</cp:lastModifiedBy>
  <cp:revision>30</cp:revision>
  <dcterms:created xsi:type="dcterms:W3CDTF">2020-12-21T16:43:36Z</dcterms:created>
  <dcterms:modified xsi:type="dcterms:W3CDTF">2024-02-08T13:36:21Z</dcterms:modified>
</cp:coreProperties>
</file>