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5" r:id="rId27"/>
    <p:sldId id="281" r:id="rId28"/>
    <p:sldId id="283" r:id="rId29"/>
    <p:sldId id="282" r:id="rId30"/>
    <p:sldId id="284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48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22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59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6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8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62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016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50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279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8985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361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862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20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475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52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EC0C6-15DD-412C-AB04-18FCD3A4AD5D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466D218-6AD1-48E7-89E6-62F84A58E5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0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1%96%D0%BA%D1%80%D0%BE%D1%85%D1%96%D1%80%D1%83%D1%80%D0%B3%D1%96%D1%8F" TargetMode="External"/><Relationship Id="rId2" Type="http://schemas.openxmlformats.org/officeDocument/2006/relationships/hyperlink" Target="https://uk.wikipedia.org/wiki/%D0%9C%D1%96%D0%BD%D1%96%D1%96%D0%BD%D0%B2%D0%B0%D0%B7%D0%B8%D0%B2%D0%BD%D0%B0_%D1%85%D1%96%D1%80%D1%83%D1%80%D0%B3%D1%96%D1%8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0%D0%BC%D0%BF%D1%83%D1%82%D0%B0%D1%86%D1%96%D1%8F" TargetMode="External"/><Relationship Id="rId3" Type="http://schemas.openxmlformats.org/officeDocument/2006/relationships/hyperlink" Target="https://uk.wikipedia.org/wiki/%D0%9D%D0%BE%D1%80%D0%B8%D1%86%D1%8F_(%D0%BC%D0%B5%D0%B4%D0%B8%D1%86%D0%B8%D0%BD%D0%B0)" TargetMode="External"/><Relationship Id="rId7" Type="http://schemas.openxmlformats.org/officeDocument/2006/relationships/hyperlink" Target="https://uk.wikipedia.org/wiki/%D0%A0%D0%B5%D0%B7%D0%B5%D0%BA%D1%86%D1%96%D1%8F" TargetMode="External"/><Relationship Id="rId2" Type="http://schemas.openxmlformats.org/officeDocument/2006/relationships/hyperlink" Target="https://uk.wikipedia.org/wiki/%D0%A1%D1%82%D0%BE%D0%BC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%D0%95%D0%BA%D1%82%D0%BE%D0%BC%D1%96%D1%8F" TargetMode="External"/><Relationship Id="rId5" Type="http://schemas.openxmlformats.org/officeDocument/2006/relationships/hyperlink" Target="https://uk.wikipedia.org/wiki/%D0%9F%D1%83%D0%BD%D0%BA%D1%86%D1%96%D1%8F" TargetMode="External"/><Relationship Id="rId4" Type="http://schemas.openxmlformats.org/officeDocument/2006/relationships/hyperlink" Target="https://uk.wikipedia.org/wiki/%D0%A5%D0%BE%D0%BB%D0%B5%D1%86%D0%B8%D1%81%D1%82%D0%BE%D1%81%D1%82%D0%BE%D0%BC%D1%96%D1%8F" TargetMode="External"/><Relationship Id="rId9" Type="http://schemas.openxmlformats.org/officeDocument/2006/relationships/hyperlink" Target="https://uk.wikipedia.org/wiki/%D0%A1%D1%83%D0%B3%D0%BB%D0%BE%D0%B1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35608" y="1115568"/>
            <a:ext cx="10756392" cy="3652076"/>
          </a:xfrm>
        </p:spPr>
        <p:txBody>
          <a:bodyPr>
            <a:noAutofit/>
          </a:bodyPr>
          <a:lstStyle/>
          <a:p>
            <a:pPr algn="ctr"/>
            <a:r>
              <a:rPr lang="uk-UA" sz="4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Хірургічний інструментарій</a:t>
            </a: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.</a:t>
            </a:r>
            <a:b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</a:b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uk-UA" sz="4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Правила практичного використання інструментів. </a:t>
            </a: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/>
            </a:r>
            <a:b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</a:b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Принципи </a:t>
            </a:r>
            <a:r>
              <a:rPr lang="uk-UA" sz="4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роз’єднання та з’єднання тканин. </a:t>
            </a: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/>
            </a:r>
            <a:b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</a:b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Сучасний </a:t>
            </a:r>
            <a:r>
              <a:rPr lang="uk-UA" sz="4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шовний матеріал. </a:t>
            </a: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/>
            </a:r>
            <a:b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</a:br>
            <a:r>
              <a:rPr lang="uk-UA" sz="4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Види </a:t>
            </a:r>
            <a:r>
              <a:rPr lang="uk-UA" sz="4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швів. Вузли. Місцеве знеболення: види, особливості застосування.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91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5816" y="89654"/>
            <a:ext cx="805281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Minion Pro Cond" panose="02040706060306020203" pitchFamily="18" charset="0"/>
              </a:rPr>
              <a:t>                </a:t>
            </a:r>
            <a:r>
              <a:rPr lang="ru-RU" sz="4400" b="0" i="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Minion Pro Cond" panose="02040706060306020203" pitchFamily="18" charset="0"/>
              </a:rPr>
              <a:t>Класифікація</a:t>
            </a:r>
            <a:r>
              <a:rPr lang="ru-RU" sz="44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Minion Pro Cond" panose="02040706060306020203" pitchFamily="18" charset="0"/>
              </a:rPr>
              <a:t> </a:t>
            </a:r>
            <a:r>
              <a:rPr lang="ru-RU" sz="4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операцій</a:t>
            </a:r>
            <a:endParaRPr lang="ru-RU" sz="4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метою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хірургічного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втручання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Лікувальні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Радикальні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                               </a:t>
            </a: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Паліативні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Діагностичні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невідкладністю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                    </a:t>
            </a: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Екстрені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Термінові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Планові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операції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3200" b="0" i="0" dirty="0">
              <a:solidFill>
                <a:schemeClr val="accent1">
                  <a:lumMod val="75000"/>
                </a:schemeClr>
              </a:solidFill>
              <a:effectLst/>
              <a:latin typeface="Minion Pro Cond" panose="020407060603060202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626" y="1499616"/>
            <a:ext cx="7215370" cy="47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58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0376" y="208526"/>
            <a:ext cx="905962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ступенем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інфікування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тканин</a:t>
            </a: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чисті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умовно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чисті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брудні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забруднені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uk-UA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кількістю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виконаних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операцій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Первинна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Повторна</a:t>
            </a: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Етапна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(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одномоментна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двомоментна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(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двоетапна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), 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багатоетапна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</a:t>
            </a:r>
          </a:p>
          <a:p>
            <a:endParaRPr lang="uk-UA" sz="2000" i="1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обсягом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виконаних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прийомів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Симультанні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Розширені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000" i="1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80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6152" y="1623167"/>
            <a:ext cx="105613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об'ємом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втручань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щодо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органу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Органозберігаючі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Органощадні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uk-UA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Особливі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види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2"/>
              </a:rPr>
              <a:t>*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2"/>
              </a:rPr>
              <a:t>Мініінвазивні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-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ендоскопічні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операції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під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контролем ультразвукового,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рентгенологічного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обладнання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; як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підвид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 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ендоваскулярні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Мікрохірургія"/>
              </a:rPr>
              <a:t> *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Мікрохірургія"/>
              </a:rPr>
              <a:t>М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Мікрохірургія"/>
              </a:rPr>
              <a:t>ікрохірургічні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-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виконуються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із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застосуванням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оптичних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(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збільшувальних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пристроїв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2768" y="532995"/>
            <a:ext cx="1048207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 характером оперативного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прийому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Incisio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розріз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Tomia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розсічення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тканин,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може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бути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поздовжними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поперечними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косими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під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кутом,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комбінованими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Sectio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розділ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розділення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(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виділяти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«з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чогось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»),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гострим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шляхом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Dissectio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дисекція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(«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анатомізація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»)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процес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виділення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певних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анатомічних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структур, з метою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їх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кращої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візуалізації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Stomia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накладання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2" tooltip="Стома"/>
              </a:rPr>
              <a:t>стоми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(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інколи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помилково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називають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штучна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Нориця (медицина)"/>
              </a:rPr>
              <a:t>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Нориця (медицина)"/>
              </a:rPr>
              <a:t>нориця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Нориця (медицина)"/>
              </a:rPr>
              <a:t> (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Нориця (медицина)"/>
              </a:rPr>
              <a:t>фістула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3" tooltip="Нориця (медицина)"/>
              </a:rPr>
              <a:t>)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наприклад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4" tooltip="Холецистостомія"/>
              </a:rPr>
              <a:t>холецистостомія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Punctio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проколювання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5" tooltip="Пункція"/>
              </a:rPr>
              <a:t>пункція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Ectomia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(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6" tooltip="Ектомія"/>
              </a:rPr>
              <a:t>ектомія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повне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видалення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Resectio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7" tooltip="Резекція"/>
              </a:rPr>
              <a:t>резекція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видалення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частини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органа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Amputatio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8" tooltip="Ампутація"/>
              </a:rPr>
              <a:t>ампутація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видалення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периферійної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частини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кінцівки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або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органа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Exarticulatio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виокремлення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кінцівки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в 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  <a:hlinkClick r:id="rId9" tooltip="Суглоб"/>
              </a:rPr>
              <a:t>суглобі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Raphia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пришивання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Plastica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пластика,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відновлення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форми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функції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змертвілих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або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видалених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частин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тіла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en-US" sz="2000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Scopia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(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дослівно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огляд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;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дивитись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діагностична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операція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для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візуального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встановлення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діагнозу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(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діагностична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лапароскопія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83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6464" y="1033272"/>
            <a:ext cx="1086307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Класифікація хірургічного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інструментарію</a:t>
            </a: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хірургічні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загального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призначення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можуть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використовувати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лікарі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різних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спеціальностей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які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знають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про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їхнє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призначення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володіють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прийомами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для правильного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застосування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. За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допомогою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механічних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пристроїв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здійснюють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з’єднання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роз’єднання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тканин,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зупиняють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кровотечі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виконують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багато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інших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дій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передбачених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протоколом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лікування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хірургічні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спеціального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призначення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–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для акушерства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гінекології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нейрохірургії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оториноларингології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офтальмології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й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інших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вузьких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напрямів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медичної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практики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.</a:t>
            </a:r>
          </a:p>
          <a:p>
            <a:endParaRPr lang="uk-UA" i="1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uk-UA" i="1" dirty="0" smtClean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Залежно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від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функціонального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призначення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: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різальний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–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дає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змогу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проводити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розтин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тканин,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резекцію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органів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висічення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новоутворень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розширювальний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–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необхідний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для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розширення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порожнини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органу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чи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рани;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кровоспинний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–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це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різноманітні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затискні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пристрої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що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дають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змогу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тимчасово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зупинити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кровотечу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перекрити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просвіт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порожнистого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органу,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щоб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припинити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рух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вмісту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*колючий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–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дає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змогу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доставляти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до тканин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лікарські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препарати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виконувати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дренаж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біологічних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рідин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*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зондувальний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інструмент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–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збільшує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просвіт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вузьких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ходів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під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час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дослідження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.</a:t>
            </a:r>
          </a:p>
          <a:p>
            <a:endParaRPr lang="ru-RU" i="1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6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832" y="75438"/>
            <a:ext cx="8970264" cy="672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2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64" y="80010"/>
            <a:ext cx="8897112" cy="667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6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04" y="73152"/>
            <a:ext cx="8936736" cy="670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4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912" y="54864"/>
            <a:ext cx="9009888" cy="67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7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264" y="64008"/>
            <a:ext cx="8912352" cy="6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42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848" y="93726"/>
            <a:ext cx="8872728" cy="66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7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760" y="100584"/>
            <a:ext cx="8884920" cy="666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52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64" y="125730"/>
            <a:ext cx="8842248" cy="663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09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224" y="61722"/>
            <a:ext cx="8964168" cy="672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08" y="45720"/>
            <a:ext cx="9070848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25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04" y="18288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6" y="0"/>
            <a:ext cx="9147048" cy="686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87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44" y="64008"/>
            <a:ext cx="8924544" cy="669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5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56" y="41148"/>
            <a:ext cx="9089136" cy="68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83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64" y="66294"/>
            <a:ext cx="9055608" cy="679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19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12" y="0"/>
            <a:ext cx="8985504" cy="673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0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1776497"/>
            <a:ext cx="9884664" cy="26498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9656" y="557784"/>
            <a:ext cx="9006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Позиції скальпеля в руці під час виконання розрізу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7320" y="4663440"/>
            <a:ext cx="984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      столового 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ножа                           писального пера                           смичка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095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838" y="580671"/>
            <a:ext cx="6231330" cy="61696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85232" y="0"/>
            <a:ext cx="2487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Лінії </a:t>
            </a:r>
            <a:r>
              <a:rPr lang="uk-UA" sz="3200" dirty="0" err="1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Лангера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439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00322"/>
            <a:ext cx="4255008" cy="3191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53" y="3596591"/>
            <a:ext cx="4255008" cy="31871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80" y="720505"/>
            <a:ext cx="3913632" cy="49756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54424" y="135730"/>
            <a:ext cx="3236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Лазерні скальпелі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7292" y="5770971"/>
            <a:ext cx="2417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   Установка 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  <a:latin typeface="Minion Pro Cond" panose="02040706060306020203" pitchFamily="18" charset="0"/>
              </a:rPr>
              <a:t>«Скальпель-1»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Minion Pro Cond" panose="0204070606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21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172679"/>
            <a:ext cx="8833104" cy="661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6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6" y="88884"/>
            <a:ext cx="8939784" cy="669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78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968" y="118337"/>
            <a:ext cx="8814816" cy="660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93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07" y="137160"/>
            <a:ext cx="8789025" cy="658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66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168" y="167030"/>
            <a:ext cx="8749806" cy="655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8376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Легкий дым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255</Words>
  <Application>Microsoft Office PowerPoint</Application>
  <PresentationFormat>Широкоэкранный</PresentationFormat>
  <Paragraphs>65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Minion Pro Cond</vt:lpstr>
      <vt:lpstr>Wingdings 3</vt:lpstr>
      <vt:lpstr>Легкий дым</vt:lpstr>
      <vt:lpstr>Хірургічний інструментарій.  Правила практичного використання інструментів.  Принципи роз’єднання та з’єднання тканин.  Сучасний шовний матеріал.  Види швів. Вузли. Місцеве знеболення: види, особливості застосування.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Хірургічний інструментарій.  Правила практичного використання інструментів.  Принципи роз’єднання та з’єднання тканин.  Сучасний шовний матеріал.  Види швів. Вузли. Місцеве знеболення: види, особливості застосування.</dc:title>
  <dc:creator>Наталя Анатоліївна Антонова</dc:creator>
  <cp:lastModifiedBy>Наталя Анатоліївна Антонова</cp:lastModifiedBy>
  <cp:revision>16</cp:revision>
  <dcterms:created xsi:type="dcterms:W3CDTF">2023-09-19T16:02:33Z</dcterms:created>
  <dcterms:modified xsi:type="dcterms:W3CDTF">2023-09-21T15:15:42Z</dcterms:modified>
</cp:coreProperties>
</file>