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18" r:id="rId22"/>
    <p:sldMasterId id="2147483719" r:id="rId24"/>
    <p:sldMasterId id="2147483720" r:id="rId26"/>
  </p:sldMasterIdLst>
  <p:notesMasterIdLst>
    <p:notesMasterId r:id="rId28"/>
  </p:notesMasterIdLst>
  <p:sldIdLst>
    <p:sldId id="256" r:id="rId30"/>
    <p:sldId id="369" r:id="rId31"/>
    <p:sldId id="370" r:id="rId32"/>
    <p:sldId id="264" r:id="rId33"/>
    <p:sldId id="263" r:id="rId34"/>
    <p:sldId id="268" r:id="rId35"/>
    <p:sldId id="294" r:id="rId36"/>
    <p:sldId id="367" r:id="rId37"/>
    <p:sldId id="295" r:id="rId38"/>
    <p:sldId id="316" r:id="rId39"/>
    <p:sldId id="317" r:id="rId40"/>
    <p:sldId id="298" r:id="rId41"/>
    <p:sldId id="299" r:id="rId42"/>
    <p:sldId id="368" r:id="rId43"/>
    <p:sldId id="296" r:id="rId44"/>
    <p:sldId id="306" r:id="rId45"/>
    <p:sldId id="303" r:id="rId46"/>
    <p:sldId id="304" r:id="rId47"/>
    <p:sldId id="305" r:id="rId48"/>
    <p:sldId id="308" r:id="rId49"/>
    <p:sldId id="315" r:id="rId50"/>
    <p:sldId id="309" r:id="rId51"/>
    <p:sldId id="310" r:id="rId52"/>
    <p:sldId id="314" r:id="rId53"/>
    <p:sldId id="318" r:id="rId54"/>
    <p:sldId id="262" r:id="rId55"/>
  </p:sldIdLst>
  <p:sldSz cx="9144000" cy="51435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9" userDrawn="0">
          <p15:clr>
            <a:srgbClr val="A4A3A4"/>
          </p15:clr>
        </p15:guide>
        <p15:guide id="2" pos="2877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0072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 snapToGrid="1" snapToObjects="1">
      <p:cViewPr varScale="1">
        <p:scale>
          <a:sx n="97" d="100"/>
          <a:sy n="97" d="100"/>
        </p:scale>
        <p:origin x="606" y="78"/>
      </p:cViewPr>
      <p:guideLst>
        <p:guide orient="horz" pos="1889"/>
        <p:guide pos="2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22" Type="http://schemas.openxmlformats.org/officeDocument/2006/relationships/slideMaster" Target="slideMasters/slideMaster1.xml"></Relationship><Relationship Id="rId23" Type="http://schemas.openxmlformats.org/officeDocument/2006/relationships/theme" Target="theme/theme1.xml"></Relationship><Relationship Id="rId24" Type="http://schemas.openxmlformats.org/officeDocument/2006/relationships/slideMaster" Target="slideMasters/slideMaster2.xml"></Relationship><Relationship Id="rId26" Type="http://schemas.openxmlformats.org/officeDocument/2006/relationships/slideMaster" Target="slideMasters/slideMaster3.xml"></Relationship><Relationship Id="rId28" Type="http://schemas.openxmlformats.org/officeDocument/2006/relationships/notesMaster" Target="notesMasters/notesMaster1.xml"></Relationship><Relationship Id="rId30" Type="http://schemas.openxmlformats.org/officeDocument/2006/relationships/slide" Target="slides/slide1.xml"></Relationship><Relationship Id="rId31" Type="http://schemas.openxmlformats.org/officeDocument/2006/relationships/slide" Target="slides/slide2.xml"></Relationship><Relationship Id="rId32" Type="http://schemas.openxmlformats.org/officeDocument/2006/relationships/slide" Target="slides/slide3.xml"></Relationship><Relationship Id="rId33" Type="http://schemas.openxmlformats.org/officeDocument/2006/relationships/slide" Target="slides/slide4.xml"></Relationship><Relationship Id="rId34" Type="http://schemas.openxmlformats.org/officeDocument/2006/relationships/slide" Target="slides/slide5.xml"></Relationship><Relationship Id="rId35" Type="http://schemas.openxmlformats.org/officeDocument/2006/relationships/slide" Target="slides/slide6.xml"></Relationship><Relationship Id="rId36" Type="http://schemas.openxmlformats.org/officeDocument/2006/relationships/slide" Target="slides/slide7.xml"></Relationship><Relationship Id="rId37" Type="http://schemas.openxmlformats.org/officeDocument/2006/relationships/slide" Target="slides/slide8.xml"></Relationship><Relationship Id="rId38" Type="http://schemas.openxmlformats.org/officeDocument/2006/relationships/slide" Target="slides/slide9.xml"></Relationship><Relationship Id="rId39" Type="http://schemas.openxmlformats.org/officeDocument/2006/relationships/slide" Target="slides/slide10.xml"></Relationship><Relationship Id="rId40" Type="http://schemas.openxmlformats.org/officeDocument/2006/relationships/slide" Target="slides/slide11.xml"></Relationship><Relationship Id="rId41" Type="http://schemas.openxmlformats.org/officeDocument/2006/relationships/slide" Target="slides/slide12.xml"></Relationship><Relationship Id="rId42" Type="http://schemas.openxmlformats.org/officeDocument/2006/relationships/slide" Target="slides/slide13.xml"></Relationship><Relationship Id="rId43" Type="http://schemas.openxmlformats.org/officeDocument/2006/relationships/slide" Target="slides/slide14.xml"></Relationship><Relationship Id="rId44" Type="http://schemas.openxmlformats.org/officeDocument/2006/relationships/slide" Target="slides/slide15.xml"></Relationship><Relationship Id="rId45" Type="http://schemas.openxmlformats.org/officeDocument/2006/relationships/slide" Target="slides/slide16.xml"></Relationship><Relationship Id="rId46" Type="http://schemas.openxmlformats.org/officeDocument/2006/relationships/slide" Target="slides/slide17.xml"></Relationship><Relationship Id="rId47" Type="http://schemas.openxmlformats.org/officeDocument/2006/relationships/slide" Target="slides/slide18.xml"></Relationship><Relationship Id="rId48" Type="http://schemas.openxmlformats.org/officeDocument/2006/relationships/slide" Target="slides/slide19.xml"></Relationship><Relationship Id="rId49" Type="http://schemas.openxmlformats.org/officeDocument/2006/relationships/slide" Target="slides/slide20.xml"></Relationship><Relationship Id="rId50" Type="http://schemas.openxmlformats.org/officeDocument/2006/relationships/slide" Target="slides/slide21.xml"></Relationship><Relationship Id="rId51" Type="http://schemas.openxmlformats.org/officeDocument/2006/relationships/slide" Target="slides/slide22.xml"></Relationship><Relationship Id="rId52" Type="http://schemas.openxmlformats.org/officeDocument/2006/relationships/slide" Target="slides/slide23.xml"></Relationship><Relationship Id="rId53" Type="http://schemas.openxmlformats.org/officeDocument/2006/relationships/slide" Target="slides/slide24.xml"></Relationship><Relationship Id="rId54" Type="http://schemas.openxmlformats.org/officeDocument/2006/relationships/slide" Target="slides/slide25.xml"></Relationship><Relationship Id="rId55" Type="http://schemas.openxmlformats.org/officeDocument/2006/relationships/slide" Target="slides/slide26.xml"></Relationship><Relationship Id="rId61" Type="http://schemas.openxmlformats.org/officeDocument/2006/relationships/viewProps" Target="viewProps.xml"></Relationship><Relationship Id="rId62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4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2C197-182C-4736-91B3-C62916E7FE89}" type="datetimeFigureOut">
              <a:rPr lang="uk-UA" smtClean="0"/>
              <a:t>23.03.2020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A0C62-CEA3-46C5-B4F7-E10C92A59F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28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2.xml"></Relationship></Relationships>
</file>

<file path=ppt/notesSlides/_rels/notesSlide17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7.xml"></Relationship></Relationships>
</file>

<file path=ppt/notesSlides/_rels/notesSlide18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8.xml"></Relationship></Relationships>
</file>

<file path=ppt/notesSlides/_rels/notesSlide1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9.xml"></Relationship></Relationships>
</file>

<file path=ppt/notesSlides/_rels/notesSlide2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2.xml"></Relationship></Relationship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49995-F4CB-4441-AC70-E7522AFD04CF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94806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3B8EC0-CDBD-4184-928B-AEE0A010ABFF}" type="slidenum">
              <a:rPr lang="ru-RU" altLang="uk-UA" smtClean="0"/>
              <a:pPr/>
              <a:t>17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806150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i="1" smtClean="0"/>
              <a:t>Засоби реалізації</a:t>
            </a:r>
            <a:r>
              <a:rPr lang="uk-UA" altLang="uk-UA" smtClean="0"/>
              <a:t> – це сукупність методів для досягнення бажаного результату. У проекті їх може бути до 7. Кожен з цих методів виступає як спосіб вирішення більш вузьких поточних задач.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3F06B8-FB58-42ED-963D-529FCB042C0C}" type="slidenum">
              <a:rPr lang="ru-RU" altLang="uk-UA" smtClean="0"/>
              <a:pPr/>
              <a:t>18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2784038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smtClean="0"/>
              <a:t>Проект є засобом стратегічного розвитку (див. рис. 1.2). Ціль здійснює опис того, що ми бажаємо досягти. Звідси стратегія – констатація того, яким чином ми збираємося дані цілі досягати. Тому, проекти перетворюють стратегії у дії, а цілі в реальність. Таким чином, кожна робота, яку виконує деякий працівник, прив’язується до досягнення стратегічних цілей організацій.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782C92-ADF4-41AE-94D8-66F18BAEA546}" type="slidenum">
              <a:rPr lang="ru-RU" altLang="uk-UA" smtClean="0"/>
              <a:pPr/>
              <a:t>19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3353636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smtClean="0"/>
              <a:t>Головною задачею проекту є досягнення визначеної бізнес-цілі. При цьому необхідно дотримуватися правила «залізного трикутника» (див. </a:t>
            </a:r>
            <a:br>
              <a:rPr lang="uk-UA" altLang="uk-UA" smtClean="0"/>
            </a:br>
            <a:r>
              <a:rPr lang="uk-UA" altLang="uk-UA" smtClean="0"/>
              <a:t>рис. 1.3). Це означає, що не один із кутів трикутника не може бути змінений  без здійснення впливу на інші. Так, наприклад, для того щоб зменшити час виконання потрібно збільшити вартість або зменшити зміст.</a:t>
            </a:r>
          </a:p>
          <a:p>
            <a:endParaRPr lang="uk-UA" altLang="uk-UA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D13314-FFB2-4018-9A03-2784BD31DDE2}" type="slidenum">
              <a:rPr lang="ru-RU" altLang="uk-UA" smtClean="0"/>
              <a:pPr/>
              <a:t>22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219995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075806"/>
            <a:ext cx="9144000" cy="1728192"/>
          </a:xfrm>
          <a:prstGeom prst="rect">
            <a:avLst/>
          </a:prstGeom>
          <a:gradFill flip="none" rotWithShape="1">
            <a:gsLst>
              <a:gs pos="20000">
                <a:srgbClr val="FFFFFF">
                  <a:alpha val="90000"/>
                </a:srgbClr>
              </a:gs>
              <a:gs pos="0">
                <a:schemeClr val="bg1">
                  <a:alpha val="0"/>
                </a:schemeClr>
              </a:gs>
              <a:gs pos="80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295076"/>
            <a:ext cx="9144000" cy="612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+mn-ea"/>
              </a:rPr>
              <a:t>FREE 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92016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OF YOUR PRESENTATION HERE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519772" y="519522"/>
            <a:ext cx="4104456" cy="4104456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9624" y="2715766"/>
            <a:ext cx="410445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7212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24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53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8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80" y="1522821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44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55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3112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21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18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0273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672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72002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2" y="468082"/>
            <a:ext cx="6589199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6" y="1600200"/>
            <a:ext cx="6591985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0C1E8-9E8C-452C-90D4-C873430B60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16971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468082"/>
            <a:ext cx="6589200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6A1C-4CF4-4178-ABDC-8C6CF9281B6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2714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18019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2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5" r:id="rId12"/>
    <p:sldLayoutId id="2147483677" r:id="rId13"/>
    <p:sldLayoutId id="2147483656" r:id="rId14"/>
    <p:sldLayoutId id="2147483679" r:id="rId15"/>
    <p:sldLayoutId id="2147483680" r:id="rId16"/>
    <p:sldLayoutId id="2147483681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hyperlink" Target="http://www.free-powerpoint-templates-design.com/" TargetMode="External"></Relationship><Relationship Id="rId3" Type="http://schemas.openxmlformats.org/officeDocument/2006/relationships/hyperlink" Target="http://www.free-powerpoint-templates-design.com/" TargetMode="External"></Relationship><Relationship Id="rId4" Type="http://schemas.openxmlformats.org/officeDocument/2006/relationships/hyperlink" Target="http://www.free-powerpoint-templates-design.com/" TargetMode="External"></Relationship><Relationship Id="rId5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Relationship Id="rId2" Type="http://schemas.openxmlformats.org/officeDocument/2006/relationships/image" Target="../media/fImage9485762341.jpeg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Relationship Id="rId2" Type="http://schemas.openxmlformats.org/officeDocument/2006/relationships/image" Target="../media/fImage1032616258467.jpeg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0.xml"></Relationship></Relationships>
</file>

<file path=ppt/slides/_rels/slide6.xml.rels><?xml version="1.0" encoding="UTF-8"?>
<Relationships xmlns="http://schemas.openxmlformats.org/package/2006/relationships"><Relationship Id="rId2" Type="http://schemas.openxmlformats.org/officeDocument/2006/relationships/image" Target="../media/image6.png"></Relationship><Relationship Id="rId3" Type="http://schemas.openxmlformats.org/officeDocument/2006/relationships/slideLayout" Target="../slideLayouts/slideLayout6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8.xml.rels><?xml version="1.0" encoding="UTF-8"?>
<Relationships xmlns="http://schemas.openxmlformats.org/package/2006/relationships"><Relationship Id="rId2" Type="http://schemas.openxmlformats.org/officeDocument/2006/relationships/image" Target="../media/image7.png"></Relationship><Relationship Id="rId3" Type="http://schemas.openxmlformats.org/officeDocument/2006/relationships/slideLayout" Target="../slideLayouts/slideLayout6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0.xml.rels><?xml version="1.0" encoding="UTF-8"?>
<Relationships xmlns="http://schemas.openxmlformats.org/package/2006/relationships"><Relationship Id="rId2" Type="http://schemas.openxmlformats.org/officeDocument/2006/relationships/image" Target="../media/image8.png"></Relationship><Relationship Id="rId3" Type="http://schemas.openxmlformats.org/officeDocument/2006/relationships/slideLayout" Target="../slideLayouts/slideLayout17.xm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12.xml.rels><?xml version="1.0" encoding="UTF-8"?>
<Relationships xmlns="http://schemas.openxmlformats.org/package/2006/relationships"><Relationship Id="rId2" Type="http://schemas.openxmlformats.org/officeDocument/2006/relationships/notesSlide" Target="../notesSlides/notesSlide12.xml"></Relationship><Relationship Id="rId3" Type="http://schemas.openxmlformats.org/officeDocument/2006/relationships/slideLayout" Target="../slideLayouts/slideLayout17.xml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14.xml.rels><?xml version="1.0" encoding="UTF-8"?>
<Relationships xmlns="http://schemas.openxmlformats.org/package/2006/relationships"><Relationship Id="rId2" Type="http://schemas.openxmlformats.org/officeDocument/2006/relationships/image" Target="../media/image10.emf"></Relationship><Relationship Id="rId3" Type="http://schemas.openxmlformats.org/officeDocument/2006/relationships/slideLayout" Target="../slideLayouts/slideLayout17.xml"></Relationship></Relationships>
</file>

<file path=ppt/slides/_rels/slide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/Relationships>
</file>

<file path=ppt/slides/_rels/slide17.xml.rels><?xml version="1.0" encoding="UTF-8"?>
<Relationships xmlns="http://schemas.openxmlformats.org/package/2006/relationships"><Relationship Id="rId3" Type="http://schemas.openxmlformats.org/officeDocument/2006/relationships/image" Target="../media/image11.emf"></Relationship><Relationship Id="rId2" Type="http://schemas.openxmlformats.org/officeDocument/2006/relationships/notesSlide" Target="../notesSlides/notesSlide17.xml"></Relationship><Relationship Id="rId4" Type="http://schemas.openxmlformats.org/officeDocument/2006/relationships/slideLayout" Target="../slideLayouts/slideLayout17.xml"></Relationship></Relationships>
</file>

<file path=ppt/slides/_rels/slide18.xml.rels><?xml version="1.0" encoding="UTF-8"?>
<Relationships xmlns="http://schemas.openxmlformats.org/package/2006/relationships"><Relationship Id="rId2" Type="http://schemas.openxmlformats.org/officeDocument/2006/relationships/notesSlide" Target="../notesSlides/notesSlide18.xml"></Relationship><Relationship Id="rId3" Type="http://schemas.openxmlformats.org/officeDocument/2006/relationships/slideLayout" Target="../slideLayouts/slideLayout17.xml"></Relationship></Relationships>
</file>

<file path=ppt/slides/_rels/slide19.xml.rels><?xml version="1.0" encoding="UTF-8"?>
<Relationships xmlns="http://schemas.openxmlformats.org/package/2006/relationships"><Relationship Id="rId2" Type="http://schemas.openxmlformats.org/officeDocument/2006/relationships/notesSlide" Target="../notesSlides/notesSlide19.xml"></Relationship><Relationship Id="rId3" Type="http://schemas.openxmlformats.org/officeDocument/2006/relationships/slideLayout" Target="../slideLayouts/slideLayout17.xml"></Relationship></Relationships>
</file>

<file path=ppt/slides/_rels/slide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2.xml.rels><?xml version="1.0" encoding="UTF-8"?>
<Relationships xmlns="http://schemas.openxmlformats.org/package/2006/relationships"><Relationship Id="rId2" Type="http://schemas.openxmlformats.org/officeDocument/2006/relationships/notesSlide" Target="../notesSlides/notesSlide22.xml"></Relationship><Relationship Id="rId3" Type="http://schemas.openxmlformats.org/officeDocument/2006/relationships/slideLayout" Target="../slideLayouts/slideLayout17.xml"></Relationship></Relationships>
</file>

<file path=ppt/slides/_rels/slide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sz="quarter" idx="10"/>
          </p:nvPr>
        </p:nvSpPr>
        <p:spPr>
          <a:xfrm rot="0">
            <a:off x="3175" y="1758315"/>
            <a:ext cx="9145905" cy="2759710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4000" spc="50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CC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</a:rPr>
              <a:t>Управління проєктами в медицині (ОК10)</a:t>
            </a:r>
            <a:endParaRPr lang="ko-KR" altLang="en-US" sz="4000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CC00"/>
              </a:solidFill>
            </a:endParaRPr>
          </a:p>
          <a:p>
            <a:pPr marL="0" indent="0" latinLnBrk="0">
              <a:buFontTx/>
              <a:buNone/>
              <a:defRPr/>
            </a:pPr>
            <a:r>
              <a:rPr lang="uk-UA" altLang="ru-RU" sz="4000" spc="50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CC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</a:rPr>
              <a:t>Тема 1. Основні поняття проєктного менеджменту</a:t>
            </a:r>
            <a:endParaRPr lang="ko-KR" altLang="en-US" sz="4000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CC00"/>
              </a:solidFill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кафедра менеджменту охорони здоров'я ОНМедУ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Arial" charset="0"/>
              <a:ea typeface="+mn-ea"/>
              <a:cs typeface="+mn-cs"/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196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Рудінська Олена Володимирівна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hlinkClick r:id="rId4"/>
          </p:cNvPr>
          <p:cNvSpPr txBox="1"/>
          <p:nvPr/>
        </p:nvSpPr>
        <p:spPr>
          <a:xfrm>
            <a:off x="-18415" y="4825365"/>
            <a:ext cx="9180830" cy="21526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algn="ctr" latinLnBrk="0">
              <a:buFontTx/>
              <a:buNone/>
            </a:pPr>
            <a:endParaRPr lang="ko-KR" altLang="en-US" sz="800" b="1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2"/>
          <p:cNvSpPr txBox="1">
            <a:spLocks/>
          </p:cNvSpPr>
          <p:nvPr/>
        </p:nvSpPr>
        <p:spPr>
          <a:xfrm rot="0">
            <a:off x="3645535" y="165100"/>
            <a:ext cx="4572635" cy="1477010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l" defTabSz="914400" eaLnBrk="1" latinLnBrk="0" hangingPunct="1">
              <a:buFontTx/>
              <a:buNone/>
            </a:pPr>
            <a:r>
              <a:rPr sz="32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313"/>
                    </a:srgbClr>
                  </a:outerShdw>
                </a:effectLst>
                <a:latin typeface="Lucida Sans Unicode" charset="0"/>
                <a:ea typeface="Segoe UI" charset="0"/>
              </a:rPr>
              <a:t>Структура основної компоненти</a:t>
            </a:r>
            <a:r>
              <a:rPr sz="32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3921"/>
                    </a:srgbClr>
                  </a:outerShdw>
                </a:effectLst>
                <a:latin typeface="Lucida Sans Unicode" charset="0"/>
                <a:ea typeface="Segoe UI" charset="0"/>
              </a:rPr>
              <a:t/>
            </a:r>
            <a:br>
              <a:rPr sz="32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3921"/>
                    </a:srgbClr>
                  </a:outerShdw>
                </a:effectLst>
                <a:latin typeface="Lucida Sans Unicode" charset="0"/>
                <a:ea typeface="Segoe UI" charset="0"/>
              </a:rPr>
            </a:br>
            <a:r>
              <a:rPr sz="32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3921"/>
                    </a:srgbClr>
                  </a:outerShdw>
                </a:effectLst>
                <a:latin typeface="Lucida Sans Unicode" charset="0"/>
                <a:ea typeface="Segoe UI" charset="0"/>
              </a:rPr>
              <a:t>(Денне відділення)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sp>
        <p:nvSpPr>
          <p:cNvPr id="3" name="Текстовое поле 4"/>
          <p:cNvSpPr txBox="1">
            <a:spLocks/>
          </p:cNvSpPr>
          <p:nvPr/>
        </p:nvSpPr>
        <p:spPr>
          <a:xfrm rot="0">
            <a:off x="3233420" y="1875155"/>
            <a:ext cx="5914390" cy="311086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Лекції  -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Segoe UI" charset="0"/>
              </a:rPr>
              <a:t>18</a:t>
            </a:r>
            <a:r>
              <a:rPr sz="2700">
                <a:latin typeface="Lucida Sans Unicode" charset="0"/>
                <a:ea typeface="Lucida Sans Unicode" charset="0"/>
              </a:rPr>
              <a:t> </a:t>
            </a:r>
            <a:r>
              <a:rPr sz="2700">
                <a:latin typeface="Lucida Sans Unicode" charset="0"/>
                <a:ea typeface="Segoe UI" charset="0"/>
              </a:rPr>
              <a:t>години.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Практичні заняття –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Segoe UI" charset="0"/>
              </a:rPr>
              <a:t>24</a:t>
            </a:r>
            <a:r>
              <a:rPr sz="2700">
                <a:latin typeface="Lucida Sans Unicode" charset="0"/>
                <a:ea typeface="Segoe UI" charset="0"/>
              </a:rPr>
              <a:t> години.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Самостійна робота –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Lucida Sans Unicode" charset="0"/>
              </a:rPr>
              <a:t>48</a:t>
            </a:r>
            <a:r>
              <a:rPr sz="2700">
                <a:latin typeface="Lucida Sans Unicode" charset="0"/>
                <a:ea typeface="Segoe UI" charset="0"/>
              </a:rPr>
              <a:t> годин,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   в т.ч. індивідуальне завдання.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solidFill>
                  <a:srgbClr val="80007F"/>
                </a:solidFill>
                <a:latin typeface="Lucida Sans Unicode" charset="0"/>
                <a:ea typeface="Segoe UI" charset="0"/>
              </a:rPr>
              <a:t>ЕКЗАМЕН: тести, відкриті відповіді, виконання, захист індивідуального завдання</a:t>
            </a:r>
            <a:r>
              <a:rPr sz="2700">
                <a:latin typeface="Lucida Sans Unicode" charset="0"/>
                <a:ea typeface="Segoe UI" charset="0"/>
              </a:rPr>
              <a:t>.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pic>
        <p:nvPicPr>
          <p:cNvPr id="4" name="Рисунок 9" descr="C:/Users/grago/AppData/Roaming/PolarisOffice9/ETemp/13636_21332880/fImage9485762341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-61595" y="0"/>
            <a:ext cx="3296920" cy="539305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5"/>
          <p:cNvSpPr txBox="1">
            <a:spLocks/>
          </p:cNvSpPr>
          <p:nvPr/>
        </p:nvSpPr>
        <p:spPr>
          <a:xfrm rot="0">
            <a:off x="3199765" y="41275"/>
            <a:ext cx="5899785" cy="166179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0" rtl="0" algn="ctr" defTabSz="914400" eaLnBrk="1" latinLnBrk="0" hangingPunct="1">
              <a:buFontTx/>
              <a:buNone/>
            </a:pPr>
            <a:r>
              <a:rPr sz="36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  <a:t>Структура основної компоненти</a:t>
            </a:r>
            <a:r>
              <a:rPr sz="36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  <a:t/>
            </a:r>
            <a:br>
              <a:rPr sz="36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</a:br>
            <a:r>
              <a:rPr sz="3600" b="1">
                <a:solidFill>
                  <a:srgbClr val="FF0000"/>
                </a:solidFill>
                <a:effectLst>
                  <a:outerShdw sx="100000" sy="100000" blurRad="31750" dist="25400" dir="5400000" rotWithShape="0" algn="tl">
                    <a:srgbClr val="000000">
                      <a:alpha val="24705"/>
                    </a:srgbClr>
                  </a:outerShdw>
                </a:effectLst>
                <a:latin typeface="Lucida Sans Unicode" charset="0"/>
                <a:ea typeface="Segoe UI" charset="0"/>
              </a:rPr>
              <a:t>(заочне відділення)</a:t>
            </a:r>
            <a:endParaRPr lang="ko-KR" altLang="en-US" sz="3600">
              <a:latin typeface="Segoe UI" charset="0"/>
              <a:ea typeface="Segoe UI" charset="0"/>
            </a:endParaRPr>
          </a:p>
        </p:txBody>
      </p:sp>
      <p:sp>
        <p:nvSpPr>
          <p:cNvPr id="3" name="Текстовое поле 6"/>
          <p:cNvSpPr txBox="1">
            <a:spLocks/>
          </p:cNvSpPr>
          <p:nvPr/>
        </p:nvSpPr>
        <p:spPr>
          <a:xfrm rot="0">
            <a:off x="3268980" y="1957705"/>
            <a:ext cx="5927090" cy="311086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Лекції  -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Segoe UI" charset="0"/>
              </a:rPr>
              <a:t>6</a:t>
            </a:r>
            <a:r>
              <a:rPr sz="2700">
                <a:latin typeface="Lucida Sans Unicode" charset="0"/>
                <a:ea typeface="Lucida Sans Unicode" charset="0"/>
              </a:rPr>
              <a:t> </a:t>
            </a:r>
            <a:r>
              <a:rPr sz="2700">
                <a:latin typeface="Lucida Sans Unicode" charset="0"/>
                <a:ea typeface="Segoe UI" charset="0"/>
              </a:rPr>
              <a:t>години.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Практичні заняття –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Segoe UI" charset="0"/>
              </a:rPr>
              <a:t>10</a:t>
            </a:r>
            <a:r>
              <a:rPr sz="2700">
                <a:latin typeface="Lucida Sans Unicode" charset="0"/>
                <a:ea typeface="Segoe UI" charset="0"/>
              </a:rPr>
              <a:t> години.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latin typeface="Lucida Sans Unicode" charset="0"/>
                <a:ea typeface="Segoe UI" charset="0"/>
              </a:rPr>
              <a:t>Самостійна робота – </a:t>
            </a:r>
            <a:r>
              <a:rPr sz="2700">
                <a:solidFill>
                  <a:srgbClr val="770055"/>
                </a:solidFill>
                <a:latin typeface="Lucida Sans Unicode" charset="0"/>
                <a:ea typeface="Lucida Sans Unicode" charset="0"/>
              </a:rPr>
              <a:t>64</a:t>
            </a:r>
            <a:r>
              <a:rPr sz="2700">
                <a:latin typeface="Lucida Sans Unicode" charset="0"/>
                <a:ea typeface="Segoe UI" charset="0"/>
              </a:rPr>
              <a:t> годин, 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FontTx/>
              <a:buNone/>
            </a:pPr>
            <a:r>
              <a:rPr sz="2700">
                <a:latin typeface="Lucida Sans Unicode" charset="0"/>
                <a:ea typeface="Segoe UI" charset="0"/>
              </a:rPr>
              <a:t>   в т.ч. індивідуальне завдання.</a:t>
            </a:r>
            <a:endParaRPr lang="ko-KR" altLang="en-US" sz="2700">
              <a:latin typeface="Lucida Sans Unicode" charset="0"/>
              <a:ea typeface="Segoe UI" charset="0"/>
            </a:endParaRPr>
          </a:p>
          <a:p>
            <a:pPr marL="365760" indent="-255905" rtl="0" algn="l" defTabSz="914400" eaLnBrk="1" latinLnBrk="0" hangingPunct="1">
              <a:buSzPct val="68000"/>
              <a:buFont typeface="Wingdings 3"/>
              <a:buChar char="}"/>
            </a:pPr>
            <a:r>
              <a:rPr sz="2700">
                <a:solidFill>
                  <a:srgbClr val="80007F"/>
                </a:solidFill>
                <a:latin typeface="Lucida Sans Unicode" charset="0"/>
                <a:ea typeface="Segoe UI" charset="0"/>
              </a:rPr>
              <a:t>ЕКЗАМЕН: тести, відкриті відповіді,виконання, захист індивідуального завдання</a:t>
            </a:r>
            <a:r>
              <a:rPr sz="2700">
                <a:latin typeface="Lucida Sans Unicode" charset="0"/>
                <a:ea typeface="Segoe UI" charset="0"/>
              </a:rPr>
              <a:t>.</a:t>
            </a:r>
            <a:endParaRPr lang="ko-KR" altLang="en-US" sz="1800">
              <a:latin typeface="Segoe UI" charset="0"/>
              <a:ea typeface="Segoe UI" charset="0"/>
            </a:endParaRPr>
          </a:p>
        </p:txBody>
      </p:sp>
      <p:pic>
        <p:nvPicPr>
          <p:cNvPr id="4" name="Рисунок 10" descr="C:/Users/grago/AppData/Roaming/PolarisOffice9/ETemp/13636_21332880/fImage103261625846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-41275" y="-34290"/>
            <a:ext cx="3241675" cy="567944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0" y="1844040"/>
            <a:ext cx="2952115" cy="115189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solidFill>
                  <a:schemeClr val="bg1"/>
                </a:solidFill>
                <a:cs typeface="Arial" pitchFamily="34" charset="0"/>
              </a:rPr>
              <a:t>План лекції</a:t>
            </a:r>
            <a:endParaRPr lang="en-US" sz="3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37815" y="2254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34640" y="16859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34640" y="32861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7765" y="225425"/>
            <a:ext cx="5041265" cy="70675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Поняття проєкту, особливості та властивості проектів</a:t>
            </a:r>
            <a:r>
              <a:rPr lang="en-US" altLang="ru-RU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в організації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58260" y="1799590"/>
            <a:ext cx="4321810" cy="39941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Елементи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2700" y="3286125"/>
            <a:ext cx="5113655" cy="39941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ko-KR" sz="2000" b="1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Концепції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77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765" y="2029460"/>
            <a:ext cx="5436235" cy="23425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 txBox="1">
            <a:spLocks noGrp="1"/>
          </p:cNvSpPr>
          <p:nvPr>
            <p:ph type="body" sz="quarter" idx="10"/>
          </p:nvPr>
        </p:nvSpPr>
        <p:spPr>
          <a:xfrm rot="0">
            <a:off x="3707765" y="1206500"/>
            <a:ext cx="5437505" cy="3848100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i="1" b="1">
              <a:solidFill>
                <a:schemeClr val="accent2">
                  <a:lumMod val="50000"/>
                </a:schemeClr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Поняття проєкту, 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особливості 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проектів</a:t>
            </a:r>
            <a:r>
              <a:rPr lang="en-US" altLang="ru-RU" i="1" b="1">
                <a:solidFill>
                  <a:schemeClr val="bg1"/>
                </a:solidFill>
              </a:rPr>
              <a:t> </a:t>
            </a:r>
            <a:r>
              <a:rPr lang="uk-UA" altLang="ru-RU" i="1" b="1">
                <a:solidFill>
                  <a:schemeClr val="bg1"/>
                </a:solidFill>
              </a:rPr>
              <a:t>в закладах охорони здоров'я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36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ko-KR" b="1">
                <a:solidFill>
                  <a:schemeClr val="accent1"/>
                </a:solidFill>
              </a:rPr>
              <a:t>Проєкт - це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 rot="0">
            <a:off x="1593215" y="842645"/>
            <a:ext cx="5889625" cy="1938655"/>
          </a:xfrm>
          <a:prstGeom prst="rect"/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lnSpc>
                <a:spcPct val="150000"/>
              </a:lnSpc>
              <a:buFontTx/>
              <a:buNone/>
            </a:pPr>
            <a:r>
              <a:rPr lang="uk-UA" altLang="ru-RU" sz="2000"/>
              <a:t>В «Кодексі знань щодо управління проєктами» </a:t>
            </a:r>
            <a:r>
              <a:rPr lang="uk-UA" altLang="ru-RU" sz="2000" u="sng" i="1" b="1">
                <a:solidFill>
                  <a:schemeClr val="accent3"/>
                </a:solidFill>
              </a:rPr>
              <a:t>проєкт</a:t>
            </a:r>
            <a:r>
              <a:rPr lang="uk-UA" altLang="ru-RU" sz="2000"/>
              <a:t> – це деяка задача з визначеними вхідними даними та необхідними результатами, що обумовлюють засіб її вирішення. </a:t>
            </a:r>
            <a:endParaRPr lang="ko-KR" alt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922020" y="575310"/>
            <a:ext cx="569595" cy="101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12405" y="1491615"/>
            <a:ext cx="569595" cy="101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540" y="2381885"/>
            <a:ext cx="29464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19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b="1">
                <a:solidFill>
                  <a:schemeClr val="accent1"/>
                </a:solidFill>
              </a:rPr>
              <a:t>Проєкт - це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>
            <a:spLocks/>
          </p:cNvSpPr>
          <p:nvPr/>
        </p:nvSpPr>
        <p:spPr>
          <a:xfrm rot="0">
            <a:off x="751840" y="698500"/>
            <a:ext cx="7129145" cy="3043555"/>
          </a:xfrm>
          <a:prstGeom prst="rect"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algn="just" latinLnBrk="0">
              <a:lnSpc>
                <a:spcPct val="100000"/>
              </a:lnSpc>
              <a:buFontTx/>
              <a:buNone/>
            </a:pPr>
            <a:r>
              <a:rPr lang="uk-UA" altLang="ru-RU" sz="2400" u="sng" b="1">
                <a:solidFill>
                  <a:schemeClr val="accent2">
                    <a:lumMod val="50000"/>
                  </a:schemeClr>
                </a:solidFill>
              </a:rPr>
              <a:t>Проєктом</a:t>
            </a:r>
            <a:r>
              <a:rPr lang="uk-UA" altLang="ru-RU" sz="240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uk-UA" altLang="ru-RU" sz="2400">
                <a:solidFill>
                  <a:srgbClr val="FF0000"/>
                </a:solidFill>
              </a:rPr>
              <a:t>галузі охорони здоров'я</a:t>
            </a:r>
            <a:r>
              <a:rPr lang="uk-UA" altLang="ru-RU" sz="24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altLang="ru-RU" sz="2400"/>
              <a:t>називається сукупність розподілених в часі заходів або робіт, що спрямовані на </a:t>
            </a:r>
            <a:endParaRPr lang="ko-KR" altLang="en-US" sz="2400"/>
          </a:p>
          <a:p>
            <a:pPr marL="0" indent="0" algn="just" latinLnBrk="0">
              <a:lnSpc>
                <a:spcPct val="100000"/>
              </a:lnSpc>
              <a:buFontTx/>
              <a:buNone/>
            </a:pPr>
            <a:r>
              <a:rPr lang="uk-UA" altLang="ru-RU" sz="2400"/>
              <a:t>досягнення поставленої мети</a:t>
            </a:r>
            <a:r>
              <a:rPr lang="ru-RU" altLang="ru-RU" sz="2400"/>
              <a:t> : </a:t>
            </a:r>
            <a:r>
              <a:rPr lang="ru-RU" altLang="ru-RU" sz="2400">
                <a:solidFill>
                  <a:srgbClr val="00007E"/>
                </a:solidFill>
              </a:rPr>
              <a:t>покращення здоров'я населення, удосконалення якості медичних прослуг, впровадження нових технологій лікування, забезпечення сталого розвитку закладів охорони здоров'я</a:t>
            </a:r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43721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b="1">
                <a:solidFill>
                  <a:schemeClr val="accent1"/>
                </a:solidFill>
              </a:rPr>
              <a:t>Приклади проєкту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>
            <a:spLocks/>
          </p:cNvSpPr>
          <p:nvPr/>
        </p:nvSpPr>
        <p:spPr>
          <a:xfrm rot="0">
            <a:off x="402590" y="773430"/>
            <a:ext cx="6886575" cy="2827655"/>
          </a:xfrm>
          <a:prstGeom prst="rect"/>
        </p:spPr>
        <p:txBody>
          <a:bodyPr wrap="square" lIns="91440" tIns="45720" rIns="91440" bIns="45720" numCol="1" vert="horz" anchor="t">
            <a:spAutoFit/>
          </a:bodyPr>
          <a:lstStyle/>
          <a:p>
            <a:pPr marL="285750" indent="-285750" latinLnBrk="0">
              <a:buFont typeface="Wingdings"/>
              <a:buChar char="ü"/>
            </a:pPr>
            <a:r>
              <a:rPr lang="uk-UA" sz="2000">
                <a:latin typeface="TimesNewRomanPSMT" charset="0"/>
              </a:rPr>
              <a:t>наукові дослідження в галузі охорони здоров'я;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uk-UA" sz="2000">
                <a:latin typeface="TimesNewRomanPSMT" charset="0"/>
              </a:rPr>
              <a:t>впровадження цифрових технологій та телемедицини;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створення реабілітаційних комплексів та програм;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розробка й виведення на ринок нової медичної послуги або її вдосконалення;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заходи щодо</a:t>
            </a:r>
            <a:r>
              <a:rPr lang="ru-RU" sz="2000">
                <a:latin typeface="TimesNewRomanPSMT" charset="0"/>
                <a:ea typeface="Arial Unicode MS" charset="0"/>
                <a:cs typeface="+mn-cs"/>
              </a:rPr>
              <a:t> </a:t>
            </a:r>
            <a:r>
              <a:rPr lang="ru-RU" sz="1800">
                <a:latin typeface="TimesNewRomanPSMT" charset="0"/>
                <a:ea typeface="Arial Unicode MS" charset="0"/>
                <a:cs typeface="+mn-cs"/>
              </a:rPr>
              <a:t>СТАБІЛІЗАЦІї ТА ВІДНОВЛЕННЯ СЕКТОРУ ОХОРОНИ ЗДОРОВ’Я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заходи щодо </a:t>
            </a:r>
            <a:r>
              <a:rPr lang="ru-RU" sz="1800">
                <a:latin typeface="TimesNewRomanPSMT" charset="0"/>
                <a:ea typeface="+mn-ea"/>
                <a:cs typeface="+mn-cs"/>
              </a:rPr>
              <a:t>ЗМІЦНЕННЯ СИСТЕМИ ОХОРОНИ ЗДОРОВʼЯ ТА ЗБЕРЕЖЕННЯ ЖИТТЯ</a:t>
            </a:r>
            <a:r>
              <a:rPr lang="ru-RU" sz="2000">
                <a:latin typeface="TimesNewRomanPSMT" charset="0"/>
                <a:ea typeface="+mn-ea"/>
                <a:cs typeface="+mn-cs"/>
              </a:rPr>
              <a:t>;</a:t>
            </a:r>
            <a:endParaRPr lang="ko-KR" altLang="en-US" sz="2000">
              <a:latin typeface="TimesNewRomanPSMT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460" y="1635760"/>
            <a:ext cx="1763395" cy="12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3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1"/>
          <p:cNvGrpSpPr>
            <a:grpSpLocks/>
          </p:cNvGrpSpPr>
          <p:nvPr/>
        </p:nvGrpSpPr>
        <p:grpSpPr bwMode="auto">
          <a:xfrm>
            <a:off x="132080" y="-12700"/>
            <a:ext cx="8987155" cy="5212715"/>
            <a:chOff x="132080" y="-12700"/>
            <a:chExt cx="8987155" cy="5212715"/>
          </a:xfrm>
        </p:grpSpPr>
        <p:grpSp>
          <p:nvGrpSpPr>
            <p:cNvPr id="6" name="Группа 37"/>
            <p:cNvGrpSpPr>
              <a:grpSpLocks/>
            </p:cNvGrpSpPr>
            <p:nvPr/>
          </p:nvGrpSpPr>
          <p:grpSpPr bwMode="auto">
            <a:xfrm>
              <a:off x="132080" y="-12700"/>
              <a:ext cx="8987155" cy="5212715"/>
              <a:chOff x="132080" y="-12700"/>
              <a:chExt cx="8987155" cy="5212715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417830" y="741680"/>
                <a:ext cx="8497570" cy="408305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i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1.Зазвичай в проект залучено багато підрозділів організації</a:t>
                </a:r>
              </a:p>
            </p:txBody>
          </p:sp>
          <p:grpSp>
            <p:nvGrpSpPr>
              <p:cNvPr id="9" name="Группа 39"/>
              <p:cNvGrpSpPr>
                <a:grpSpLocks/>
              </p:cNvGrpSpPr>
              <p:nvPr/>
            </p:nvGrpSpPr>
            <p:grpSpPr bwMode="auto">
              <a:xfrm>
                <a:off x="132080" y="-12700"/>
                <a:ext cx="8987155" cy="5212715"/>
                <a:chOff x="132080" y="-12700"/>
                <a:chExt cx="8987155" cy="5212715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260350" y="-12700"/>
                  <a:ext cx="8858250" cy="560070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uk-UA" sz="2400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Особливості проектів: </a:t>
                  </a: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433705" y="1273175"/>
                  <a:ext cx="8466455" cy="715010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2. Існує висока ймовірність конфліктів між керівником проекту, вищим керівництвом, керівниками підрозділів та персоналом організації</a:t>
                  </a:r>
                  <a:r>
                    <a:rPr lang="ru-RU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449580" y="2374265"/>
                  <a:ext cx="8450580" cy="408305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3. Багато проектів мають колосальні бюджети</a:t>
                  </a:r>
                  <a:r>
                    <a:rPr lang="ru-RU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449580" y="3051175"/>
                  <a:ext cx="8450580" cy="408305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4. Розподіл на рівні ідеології замовника та виконавця</a:t>
                  </a:r>
                  <a:endParaRPr lang="ru-RU" altLang="ru-RU" i="1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Скругленный прямоугольник 13"/>
                <p:cNvSpPr/>
                <p:nvPr/>
              </p:nvSpPr>
              <p:spPr>
                <a:xfrm>
                  <a:off x="434975" y="3689985"/>
                  <a:ext cx="8451850" cy="408305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Відповідальність за результат проекту має «солідарний» характер</a:t>
                  </a:r>
                  <a:endParaRPr lang="ru-RU" altLang="ru-RU" i="1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Скругленный прямоугольник 14"/>
                <p:cNvSpPr/>
                <p:nvPr/>
              </p:nvSpPr>
              <p:spPr>
                <a:xfrm>
                  <a:off x="417830" y="4485005"/>
                  <a:ext cx="8468995" cy="715010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6. Досить часто реалізація проекту передбачає зміну існуючих організаційних структур на підприємстві</a:t>
                  </a:r>
                  <a:endParaRPr lang="ru-RU" altLang="ru-RU" i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132080" y="267335"/>
                  <a:ext cx="71120" cy="454660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/>
                <p:nvPr/>
              </p:nvCxnSpPr>
              <p:spPr>
                <a:xfrm>
                  <a:off x="203200" y="884555"/>
                  <a:ext cx="213995" cy="12065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>
                <a:xfrm>
                  <a:off x="203200" y="1715135"/>
                  <a:ext cx="213995" cy="254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 стрелкой 18"/>
                <p:cNvCxnSpPr/>
                <p:nvPr/>
              </p:nvCxnSpPr>
              <p:spPr>
                <a:xfrm>
                  <a:off x="203200" y="2563495"/>
                  <a:ext cx="213995" cy="127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/>
                <p:nvPr/>
              </p:nvCxnSpPr>
              <p:spPr>
                <a:xfrm>
                  <a:off x="203200" y="3230245"/>
                  <a:ext cx="213995" cy="127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 стрелкой 20"/>
                <p:cNvCxnSpPr/>
                <p:nvPr/>
              </p:nvCxnSpPr>
              <p:spPr>
                <a:xfrm>
                  <a:off x="203200" y="4018915"/>
                  <a:ext cx="213995" cy="127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227330" y="4805680"/>
                  <a:ext cx="214630" cy="127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" name="Прямая соединительная линия 6"/>
            <p:cNvCxnSpPr>
              <a:endCxn id="10" idx="3"/>
            </p:cNvCxnSpPr>
            <p:nvPr/>
          </p:nvCxnSpPr>
          <p:spPr>
            <a:xfrm>
              <a:off x="132080" y="257810"/>
              <a:ext cx="128905" cy="95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07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885" y="351790"/>
            <a:ext cx="691324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600" b="1">
                <a:solidFill>
                  <a:schemeClr val="accent1"/>
                </a:solidFill>
                <a:ea typeface="+mn-ea"/>
                <a:cs typeface="Arial" charset="0"/>
              </a:rPr>
              <a:t>Основні властивості проєкту</a:t>
            </a:r>
            <a:endParaRPr lang="ko-KR" altLang="en-US" sz="36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25603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365760" y="1312545"/>
            <a:ext cx="7303770" cy="376999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Проєкт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виконується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командою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2000"/>
              <a:t>до складу якої входить керівник проекту, менеджери, виконавці.</a:t>
            </a:r>
            <a:endParaRPr lang="ko-KR" altLang="en-US" sz="2000"/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При реалізації проекту </a:t>
            </a:r>
            <a:r>
              <a:rPr lang="uk-UA" altLang="ru-RU" sz="2000" i="1" b="1">
                <a:solidFill>
                  <a:schemeClr val="accent3"/>
                </a:solidFill>
              </a:rPr>
              <a:t>використовуються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endParaRPr lang="ko-KR" altLang="en-US" sz="2000" b="1">
              <a:solidFill>
                <a:schemeClr val="accent3"/>
              </a:solidFill>
            </a:endParaRPr>
          </a:p>
          <a:p>
            <a:pPr marL="0" indent="0" latinLnBrk="0">
              <a:lnSpc>
                <a:spcPct val="114999"/>
              </a:lnSpc>
              <a:buFontTx/>
              <a:buNone/>
            </a:pPr>
            <a:r>
              <a:rPr lang="uk-UA" altLang="ru-RU" sz="2000" i="1" b="1">
                <a:solidFill>
                  <a:schemeClr val="accent3"/>
                </a:solidFill>
              </a:rPr>
              <a:t>матеріальні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ресурси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Проект має свій </a:t>
            </a:r>
            <a:r>
              <a:rPr lang="uk-UA" altLang="ru-RU" sz="2000" i="1" b="1">
                <a:solidFill>
                  <a:schemeClr val="accent3"/>
                </a:solidFill>
              </a:rPr>
              <a:t>бюджет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 i="1" b="1">
                <a:solidFill>
                  <a:schemeClr val="accent3"/>
                </a:solidFill>
                <a:latin typeface="Arial" charset="0"/>
                <a:ea typeface="Arial Unicode MS" charset="0"/>
                <a:cs typeface="+mn-cs"/>
              </a:rPr>
              <a:t>ефективність </a:t>
            </a:r>
            <a:r>
              <a:rPr lang="uk-UA" altLang="ru-RU" sz="2000">
                <a:latin typeface="Arial" charset="0"/>
                <a:ea typeface="Arial Unicode MS" charset="0"/>
                <a:cs typeface="+mn-cs"/>
              </a:rPr>
              <a:t>проєкту вимірюється як:</a:t>
            </a:r>
            <a:endParaRPr lang="ko-KR" altLang="en-US" sz="2000">
              <a:latin typeface="Arial" charset="0"/>
              <a:ea typeface="Arial Unicode MS" charset="0"/>
              <a:cs typeface="+mn-cs"/>
            </a:endParaRPr>
          </a:p>
          <a:p>
            <a:pPr marL="342900" indent="-342900" latinLnBrk="0">
              <a:lnSpc>
                <a:spcPct val="114999"/>
              </a:lnSpc>
              <a:buFontTx/>
              <a:buNone/>
            </a:pPr>
            <a:r>
              <a:rPr lang="uk-UA" altLang="ru-RU" sz="2400" u="sng">
                <a:solidFill>
                  <a:srgbClr val="00007E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</a:rPr>
              <a:t>медична (професійна) +  соціальна + економічна</a:t>
            </a:r>
            <a:endParaRPr lang="ko-KR" altLang="en-US" sz="2400" u="sng">
              <a:solidFill>
                <a:srgbClr val="00007E"/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>
                <a:latin typeface="Arial" charset="0"/>
                <a:ea typeface="Arial Unicode MS" charset="0"/>
                <a:cs typeface="+mn-cs"/>
              </a:rPr>
              <a:t>обов'язковий розділ: </a:t>
            </a:r>
            <a:r>
              <a:rPr lang="uk-UA" altLang="ru-RU" sz="2000" i="1" b="1">
                <a:solidFill>
                  <a:schemeClr val="accent3"/>
                </a:solidFill>
                <a:latin typeface="Arial" charset="0"/>
                <a:ea typeface="Arial Unicode MS" charset="0"/>
                <a:cs typeface="+mn-cs"/>
              </a:rPr>
              <a:t>оцінка ризиків</a:t>
            </a:r>
            <a:endParaRPr lang="ko-KR" altLang="en-US" sz="2000">
              <a:latin typeface="Arial" charset="0"/>
              <a:ea typeface="Arial Unicode MS" charset="0"/>
              <a:cs typeface="+mn-cs"/>
            </a:endParaRPr>
          </a:p>
          <a:p>
            <a:pPr marL="342900" indent="-342900" latinLnBrk="0">
              <a:buFont typeface="Wingdings 3"/>
              <a:buChar char="´"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0180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0">
            <a:off x="6951345" y="1708785"/>
            <a:ext cx="1777365" cy="1819910"/>
          </a:xfrm>
          <a:prstGeom prst="rect"/>
          <a:noFill/>
          <a:ln w="0"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58390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495" y="467995"/>
            <a:ext cx="7056755" cy="807720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проекту</a:t>
            </a:r>
            <a:r>
              <a:rPr lang="ru-RU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215" y="1419860"/>
            <a:ext cx="8486775" cy="2959735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завжди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сформульовану мету</a:t>
            </a:r>
            <a:r>
              <a:rPr lang="uk-UA" altLang="ru-RU" sz="1950" dirty="0"/>
              <a:t>,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950" dirty="0"/>
              <a:t>яка виражається в отриманні певного результату.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визначений початок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початком першої роботи, спрямованої на досягнення поставленої мети.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обкреслений кінець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кінцем </a:t>
            </a:r>
            <a:endParaRPr lang="uk-UA" altLang="ru-RU" sz="1950" dirty="0" smtClean="0"/>
          </a:p>
          <a:p>
            <a:pPr marL="0" indent="0">
              <a:buNone/>
              <a:defRPr/>
            </a:pPr>
            <a:r>
              <a:rPr lang="uk-UA" altLang="ru-RU" sz="1950" dirty="0" smtClean="0"/>
              <a:t>останньої </a:t>
            </a:r>
            <a:r>
              <a:rPr lang="uk-UA" altLang="ru-RU" sz="1950" dirty="0"/>
              <a:t>роботи, спрямованої на одержання заданого результату. </a:t>
            </a:r>
            <a:endParaRPr lang="ru-RU" altLang="ru-RU" sz="1950" dirty="0"/>
          </a:p>
        </p:txBody>
      </p:sp>
    </p:spTree>
    <p:extLst>
      <p:ext uri="{BB962C8B-B14F-4D97-AF65-F5344CB8AC3E}">
        <p14:creationId xmlns:p14="http://schemas.microsoft.com/office/powerpoint/2010/main" val="238013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139725"/>
              </p:ext>
            </p:extLst>
          </p:nvPr>
        </p:nvGraphicFramePr>
        <p:xfrm>
          <a:off x="827584" y="915566"/>
          <a:ext cx="7344816" cy="4227934"/>
        </p:xfrm>
        <a:graphic>
          <a:graphicData uri="http://schemas.openxmlformats.org/drawingml/2006/table">
            <a:tbl>
              <a:tblPr/>
              <a:tblGrid>
                <a:gridCol w="376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5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Організаційні</a:t>
                      </a: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7FD5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Технологічні</a:t>
                      </a: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832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занадто велика кількість проектів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неперевірена технологія</a:t>
                      </a: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29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обмежений штат</a:t>
                      </a:r>
                      <a:r>
                        <a:rPr kumimoji="0" lang="en-US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персоналу</a:t>
                      </a:r>
                      <a:endParaRPr kumimoji="0" lang="uk-UA" alt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недооцінка технологічної складності</a:t>
                      </a: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788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переоцінка складності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складність інтеграції з існуючими системами</a:t>
                      </a: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883">
                <a:tc rowSpan="2">
                  <a:txBody>
                    <a:bodyPr/>
                    <a:lstStyle>
                      <a:lvl1pPr marL="20638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2063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недостатня увага та участь керівництва у такого роду проектах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Бізнес пріоритети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нерозуміння потреб замовника або «звернення його не за адресою»;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593">
                <a:tc>
                  <a:txBody>
                    <a:bodyPr/>
                    <a:lstStyle>
                      <a:lvl1pPr marL="1111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111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конфлікти між підрозділами щодо визначення пріоритетів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583">
                <a:tc>
                  <a:txBody>
                    <a:bodyPr/>
                    <a:lstStyle>
                      <a:lvl1pPr marL="381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381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брак часу на стратегічне планування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неможливість визначення ефективності вкладень.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491">
                <a:tc rowSpan="2">
                  <a:txBody>
                    <a:bodyPr/>
                    <a:lstStyle>
                      <a:lvl1pPr marL="444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4445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вузькопрофільність  кваліфікованих спеціалістів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195580"/>
            <a:ext cx="5618480" cy="48641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2800" b="1">
                <a:solidFill>
                  <a:schemeClr val="accent1"/>
                </a:solidFill>
                <a:ea typeface="+mn-ea"/>
                <a:cs typeface="Arial" charset="0"/>
              </a:rPr>
              <a:t>Причини невдач в проєктах</a:t>
            </a:r>
            <a:endParaRPr lang="ko-KR" altLang="en-US" sz="28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9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885" y="411480"/>
            <a:ext cx="6590030" cy="961390"/>
          </a:xfrm>
          <a:extLst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Управління проєктами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17411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1043305" y="1102995"/>
            <a:ext cx="6833235" cy="388302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42900" indent="-342900" algn="just" latinLnBrk="0">
              <a:lnSpc>
                <a:spcPct val="114999"/>
              </a:lnSpc>
              <a:buFontTx/>
              <a:buNone/>
            </a:pPr>
            <a:r>
              <a:rPr lang="uk-UA" altLang="ru-RU" sz="2000" i="1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000" u="sng" i="1" b="1">
                <a:solidFill>
                  <a:schemeClr val="accent3"/>
                </a:solidFill>
              </a:rPr>
              <a:t>Управління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u="sng" i="1" b="1">
                <a:solidFill>
                  <a:schemeClr val="accent3"/>
                </a:solidFill>
              </a:rPr>
              <a:t>проєктом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/>
              <a:t>являє собою методологію організації, планування, керівництва, координації людських і матеріальних ресурсів протягом </a:t>
            </a:r>
            <a:r>
              <a:rPr lang="uk-UA" altLang="ru-RU" sz="2000" u="sng"/>
              <a:t>життєвого циклу проекту</a:t>
            </a:r>
            <a:r>
              <a:rPr lang="uk-UA" altLang="ru-RU" sz="2000"/>
              <a:t>, спрямовану на ефективне досягнення його цілей шляхом застосування системи сучасних методів, техніки і технологій управління для досягнення визначених у проекті результатів за складом і обсягом робіт, вартості, часу та якості.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41403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0"/>
            <a:ext cx="701167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940" y="3867785"/>
            <a:ext cx="2289175" cy="1077595"/>
          </a:xfrm>
          <a:prstGeom prst="rect">
            <a:avLst/>
          </a:prstGeom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Рис. Схематичне </a:t>
            </a:r>
            <a:endParaRPr lang="ko-KR" altLang="en-US" sz="1600" b="1">
              <a:latin typeface="TimesNewRomanPS-BoldMT" charset="0"/>
            </a:endParaRPr>
          </a:p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зображення </a:t>
            </a:r>
            <a:endParaRPr lang="ko-KR" altLang="en-US" sz="1600" b="1">
              <a:latin typeface="TimesNewRomanPS-BoldMT" charset="0"/>
            </a:endParaRPr>
          </a:p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сутності управління проєктами</a:t>
            </a:r>
            <a:endParaRPr lang="ko-KR" altLang="en-US" sz="1600" b="1">
              <a:latin typeface="TimesNewRomanPS-Bold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51460" y="16510"/>
            <a:ext cx="8747125" cy="4953635"/>
            <a:chOff x="251460" y="16510"/>
            <a:chExt cx="8747125" cy="4953635"/>
          </a:xfrm>
        </p:grpSpPr>
        <p:sp>
          <p:nvSpPr>
            <p:cNvPr id="6" name="Шестиугольник 5"/>
            <p:cNvSpPr>
              <a:spLocks/>
            </p:cNvSpPr>
            <p:nvPr/>
          </p:nvSpPr>
          <p:spPr>
            <a:xfrm rot="0">
              <a:off x="282575" y="16510"/>
              <a:ext cx="8716645" cy="685800"/>
            </a:xfrm>
            <a:prstGeom prst="hexagon"/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sz="2400">
                  <a:ln w="1841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sx="100000" sy="100000" blurRad="63500" dist="0" dir="3600000" rotWithShape="0" algn="tl">
                      <a:srgbClr val="000000">
                        <a:alpha val="69803"/>
                      </a:srgbClr>
                    </a:outerShdw>
                  </a:effectLst>
                  <a:cs typeface="Arial" charset="0"/>
                </a:rPr>
                <a:t>Підсистеми управління проєктом включають: </a:t>
              </a:r>
              <a:endParaRPr lang="ko-KR" altLang="en-US" sz="2400">
                <a:ln w="18415" cap="flat" cmpd="sng">
                  <a:solidFill>
                    <a:srgbClr val="FFFFFF">
                      <a:alpha val="100000"/>
                    </a:srgbClr>
                  </a:solidFill>
                  <a:prstDash val="solid"/>
                </a:ln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Скругленный прямоугольник 6"/>
            <p:cNvSpPr>
              <a:spLocks/>
            </p:cNvSpPr>
            <p:nvPr/>
          </p:nvSpPr>
          <p:spPr>
            <a:xfrm rot="0">
              <a:off x="965835" y="876935"/>
              <a:ext cx="7844155" cy="49911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змістом і обсягами робіт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8" name="Скругленный прямоугольник 7"/>
            <p:cNvSpPr>
              <a:spLocks/>
            </p:cNvSpPr>
            <p:nvPr/>
          </p:nvSpPr>
          <p:spPr>
            <a:xfrm rot="0">
              <a:off x="965835" y="1498600"/>
              <a:ext cx="7844155" cy="49911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часом, тривалістю, якістю, вартістю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9" name="Скругленный прямоугольник 8"/>
            <p:cNvSpPr>
              <a:spLocks/>
            </p:cNvSpPr>
            <p:nvPr/>
          </p:nvSpPr>
          <p:spPr>
            <a:xfrm rot="0">
              <a:off x="955040" y="2127250"/>
              <a:ext cx="7855585" cy="56134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закупівлями і поставками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0" name="Скругленный прямоугольник 9"/>
            <p:cNvSpPr>
              <a:spLocks/>
            </p:cNvSpPr>
            <p:nvPr/>
          </p:nvSpPr>
          <p:spPr>
            <a:xfrm rot="0">
              <a:off x="978535" y="2849880"/>
              <a:ext cx="7832090" cy="56134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розподілом ресурсів, людськими ресурсами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1" name="Скругленный прямоугольник 10"/>
            <p:cNvSpPr>
              <a:spLocks/>
            </p:cNvSpPr>
            <p:nvPr/>
          </p:nvSpPr>
          <p:spPr>
            <a:xfrm rot="0">
              <a:off x="989965" y="3539490"/>
              <a:ext cx="7820660" cy="57785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щодо пошуку запасами ресурсів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2" name="Скругленный прямоугольник 11"/>
            <p:cNvSpPr>
              <a:spLocks/>
            </p:cNvSpPr>
            <p:nvPr/>
          </p:nvSpPr>
          <p:spPr>
            <a:xfrm rot="0">
              <a:off x="977265" y="4287520"/>
              <a:ext cx="7820660" cy="68326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Інтеграційне управління, управління інформацією та комунікаціями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cxnSp>
          <p:nvCxnSpPr>
            <p:cNvPr id="13" name="Прямая соединительная линия 12"/>
            <p:cNvCxnSpPr>
              <a:stCxn id="6" idx="2"/>
            </p:cNvCxnSpPr>
            <p:nvPr/>
          </p:nvCxnSpPr>
          <p:spPr>
            <a:xfrm rot="0">
              <a:off x="283210" y="360045"/>
              <a:ext cx="6985" cy="4269740"/>
            </a:xfrm>
            <a:prstGeom prst="line"/>
            <a:ln w="22225" cap="flat" cmpd="sng">
              <a:solidFill>
                <a:schemeClr val="tx1"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endCxn id="7" idx="1"/>
            </p:cNvCxnSpPr>
            <p:nvPr/>
          </p:nvCxnSpPr>
          <p:spPr>
            <a:xfrm rot="0">
              <a:off x="251460" y="1125855"/>
              <a:ext cx="715010" cy="63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rot="0">
              <a:off x="262890" y="1774190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 rot="0">
              <a:off x="283210" y="2422525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rot="0">
              <a:off x="283210" y="3133725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rot="0">
              <a:off x="262890" y="3829050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rot="0">
              <a:off x="289560" y="4629785"/>
              <a:ext cx="716915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505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81610"/>
            <a:ext cx="9144635" cy="732155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uk-UA" sz="2400" b="1">
                <a:solidFill>
                  <a:schemeClr val="accent2">
                    <a:lumMod val="50000"/>
                  </a:schemeClr>
                </a:solidFill>
              </a:rPr>
              <a:t>Концепція управління проєктами може розглядатися</a:t>
            </a:r>
            <a:endParaRPr lang="ko-KR" altLang="en-US" sz="2400" b="1">
              <a:solidFill>
                <a:schemeClr val="accent2">
                  <a:lumMod val="50000"/>
                </a:schemeClr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uk-UA" sz="2400" b="1">
                <a:solidFill>
                  <a:schemeClr val="accent2">
                    <a:lumMod val="50000"/>
                  </a:schemeClr>
                </a:solidFill>
              </a:rPr>
              <a:t> в різних підходах</a:t>
            </a:r>
            <a:endParaRPr lang="ko-KR" altLang="en-US" sz="2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548640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3383915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6219190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3260" y="3794760"/>
            <a:ext cx="2106295" cy="648335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ectangle 18"/>
          <p:cNvSpPr/>
          <p:nvPr/>
        </p:nvSpPr>
        <p:spPr>
          <a:xfrm>
            <a:off x="3519170" y="3774440"/>
            <a:ext cx="2106295" cy="64833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19"/>
          <p:cNvSpPr/>
          <p:nvPr/>
        </p:nvSpPr>
        <p:spPr>
          <a:xfrm>
            <a:off x="6354445" y="3761105"/>
            <a:ext cx="2106295" cy="648335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1" name="Group 20"/>
          <p:cNvGrpSpPr/>
          <p:nvPr/>
        </p:nvGrpSpPr>
        <p:grpSpPr>
          <a:xfrm>
            <a:off x="805815" y="3856355"/>
            <a:ext cx="1871980" cy="511810"/>
            <a:chOff x="805815" y="3856355"/>
            <a:chExt cx="1871980" cy="511810"/>
          </a:xfrm>
          <a:noFill/>
        </p:grpSpPr>
        <p:sp>
          <p:nvSpPr>
            <p:cNvPr id="22" name="Text Placeholder 17"/>
            <p:cNvSpPr txBox="1">
              <a:spLocks/>
            </p:cNvSpPr>
            <p:nvPr/>
          </p:nvSpPr>
          <p:spPr>
            <a:xfrm>
              <a:off x="805815" y="3856355"/>
              <a:ext cx="1871980" cy="2463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uk-UA" sz="1400" b="1" i="1" u="sng" dirty="0">
                  <a:solidFill>
                    <a:schemeClr val="bg1"/>
                  </a:solidFill>
                </a:rPr>
                <a:t>Функціональний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Placeholder 18"/>
            <p:cNvSpPr txBox="1">
              <a:spLocks/>
            </p:cNvSpPr>
            <p:nvPr/>
          </p:nvSpPr>
          <p:spPr>
            <a:xfrm>
              <a:off x="805815" y="4118610"/>
              <a:ext cx="1871980" cy="249555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636010" y="3843020"/>
            <a:ext cx="1871980" cy="511810"/>
            <a:chOff x="3636010" y="3843020"/>
            <a:chExt cx="1871980" cy="511810"/>
          </a:xfrm>
          <a:noFill/>
        </p:grpSpPr>
        <p:sp>
          <p:nvSpPr>
            <p:cNvPr id="26" name="Text Placeholder 17"/>
            <p:cNvSpPr txBox="1">
              <a:spLocks/>
            </p:cNvSpPr>
            <p:nvPr/>
          </p:nvSpPr>
          <p:spPr>
            <a:xfrm>
              <a:off x="3636010" y="3843020"/>
              <a:ext cx="1871980" cy="2463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uk-UA" sz="1400" b="1" i="1" u="sng" dirty="0">
                  <a:solidFill>
                    <a:schemeClr val="bg1"/>
                  </a:solidFill>
                </a:rPr>
                <a:t>Динамічний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Placeholder 18"/>
            <p:cNvSpPr txBox="1">
              <a:spLocks/>
            </p:cNvSpPr>
            <p:nvPr/>
          </p:nvSpPr>
          <p:spPr>
            <a:xfrm>
              <a:off x="3636010" y="4104640"/>
              <a:ext cx="1871980" cy="249555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Text Placeholder 17"/>
          <p:cNvSpPr txBox="1">
            <a:spLocks/>
          </p:cNvSpPr>
          <p:nvPr/>
        </p:nvSpPr>
        <p:spPr>
          <a:xfrm>
            <a:off x="6466205" y="3829050"/>
            <a:ext cx="1871980" cy="24638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1400" b="1" i="1" u="sng" dirty="0">
                <a:solidFill>
                  <a:schemeClr val="bg1"/>
                </a:solidFill>
              </a:rPr>
              <a:t>Предметний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6890" y="1719580"/>
            <a:ext cx="2376170" cy="1816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Найбільш </a:t>
            </a:r>
            <a:r>
              <a:rPr lang="uk-UA" sz="1600" dirty="0" err="1" smtClean="0">
                <a:solidFill>
                  <a:schemeClr val="accent2">
                    <a:lumMod val="50000"/>
                  </a:schemeClr>
                </a:solidFill>
              </a:rPr>
              <a:t>універсаль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- ний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підхід, який </a:t>
            </a:r>
          </a:p>
          <a:p>
            <a:pPr algn="just"/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розглядає основні </a:t>
            </a:r>
            <a:endParaRPr lang="uk-UA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функції </a:t>
            </a: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планування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, контроль, аналіз та прийняття </a:t>
            </a:r>
            <a:endParaRPr lang="uk-UA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рішень</a:t>
            </a:r>
            <a:endParaRPr lang="uk-UA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3915" y="1019810"/>
            <a:ext cx="2376170" cy="2554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За допомогою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даного підходу можна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визначити конкретний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зміст функцій на кожному етапі виконання проекту. Цей метод дозволяє розгляд в часі всіх процесів, які пов’язані з основною діяльністю щодо виконання проекту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39510" y="1275715"/>
            <a:ext cx="2356485" cy="147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Підхід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визначає різні об’єкти проекту в</a:t>
            </a:r>
          </a:p>
          <a:p>
            <a:pPr algn="just">
              <a:defRPr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 організації, на які буде направлене управління</a:t>
            </a:r>
          </a:p>
        </p:txBody>
      </p:sp>
    </p:spTree>
    <p:extLst>
      <p:ext uri="{BB962C8B-B14F-4D97-AF65-F5344CB8AC3E}">
        <p14:creationId xmlns:p14="http://schemas.microsoft.com/office/powerpoint/2010/main" val="122998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763395" y="467995"/>
            <a:ext cx="5781040" cy="961390"/>
          </a:xfrm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uk-UA" sz="3200" b="1">
                <a:solidFill>
                  <a:schemeClr val="accent1"/>
                </a:solidFill>
                <a:ea typeface="+mn-ea"/>
                <a:cs typeface="Arial" charset="0"/>
              </a:rPr>
              <a:t>Основні елементи проєкту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pic>
        <p:nvPicPr>
          <p:cNvPr id="36867" name="Рисунок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0">
            <a:off x="655320" y="1579245"/>
            <a:ext cx="7426325" cy="3075940"/>
          </a:xfrm>
          <a:prstGeom prst="rect"/>
          <a:noFill/>
          <a:ln w="0"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855927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1790" y="1210310"/>
            <a:ext cx="6268720" cy="124396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Задачі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це конкретні дії, які призводять до досягнення мети. По суті, задача визначає «як» буде виконуватися проект.</a:t>
            </a:r>
            <a:endParaRPr lang="uk-UA" altLang="ru-RU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1790" y="3006725"/>
            <a:ext cx="6268720" cy="12966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Засоби реалізації 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це сукупність методів для досягнення бажаного результату. 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30" y="249555"/>
            <a:ext cx="4942840" cy="961390"/>
          </a:xfrm>
          <a:extLst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Елементи проєкту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66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8705" y="106045"/>
            <a:ext cx="806577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Проєкт як засіб стратегічного розвитку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40963" name="Group 4"/>
          <p:cNvGrpSpPr>
            <a:grpSpLocks noChangeAspect="1"/>
          </p:cNvGrpSpPr>
          <p:nvPr/>
        </p:nvGrpSpPr>
        <p:grpSpPr bwMode="auto">
          <a:xfrm>
            <a:off x="3563620" y="1066800"/>
            <a:ext cx="1633855" cy="3726815"/>
            <a:chOff x="3563620" y="1066800"/>
            <a:chExt cx="1633855" cy="3726815"/>
          </a:xfrm>
        </p:grpSpPr>
        <p:sp>
          <p:nvSpPr>
            <p:cNvPr id="40964" name="AutoShape 5"/>
            <p:cNvSpPr>
              <a:spLocks noChangeAspect="1" noChangeArrowheads="1"/>
            </p:cNvSpPr>
            <p:nvPr/>
          </p:nvSpPr>
          <p:spPr bwMode="auto">
            <a:xfrm>
              <a:off x="3563620" y="1066800"/>
              <a:ext cx="1633855" cy="3726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965" name="Group 6"/>
            <p:cNvGrpSpPr>
              <a:grpSpLocks/>
            </p:cNvGrpSpPr>
            <p:nvPr/>
          </p:nvGrpSpPr>
          <p:grpSpPr bwMode="auto">
            <a:xfrm>
              <a:off x="3563620" y="1066800"/>
              <a:ext cx="1633855" cy="3726815"/>
              <a:chOff x="3563620" y="1066800"/>
              <a:chExt cx="1633855" cy="3726815"/>
            </a:xfrm>
          </p:grpSpPr>
          <p:sp>
            <p:nvSpPr>
              <p:cNvPr id="40966" name="AutoShape 7"/>
              <p:cNvSpPr>
                <a:spLocks noChangeArrowheads="1"/>
              </p:cNvSpPr>
              <p:nvPr/>
            </p:nvSpPr>
            <p:spPr bwMode="auto">
              <a:xfrm>
                <a:off x="3563620" y="1066800"/>
                <a:ext cx="1631950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Ціль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7" name="AutoShape 8"/>
              <p:cNvSpPr>
                <a:spLocks noChangeArrowheads="1"/>
              </p:cNvSpPr>
              <p:nvPr/>
            </p:nvSpPr>
            <p:spPr bwMode="auto">
              <a:xfrm>
                <a:off x="3563620" y="176530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Стратегія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8" name="AutoShape 9"/>
              <p:cNvSpPr>
                <a:spLocks noChangeArrowheads="1"/>
              </p:cNvSpPr>
              <p:nvPr/>
            </p:nvSpPr>
            <p:spPr bwMode="auto">
              <a:xfrm>
                <a:off x="3563620" y="2435225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Портфель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9" name="AutoShape 10"/>
              <p:cNvSpPr>
                <a:spLocks noChangeArrowheads="1"/>
              </p:cNvSpPr>
              <p:nvPr/>
            </p:nvSpPr>
            <p:spPr bwMode="auto">
              <a:xfrm>
                <a:off x="3563620" y="309499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Програма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0" name="AutoShape 11"/>
              <p:cNvSpPr>
                <a:spLocks noChangeArrowheads="1"/>
              </p:cNvSpPr>
              <p:nvPr/>
            </p:nvSpPr>
            <p:spPr bwMode="auto">
              <a:xfrm>
                <a:off x="3563620" y="374523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Проект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1" name="AutoShape 12"/>
              <p:cNvSpPr>
                <a:spLocks noChangeArrowheads="1"/>
              </p:cNvSpPr>
              <p:nvPr/>
            </p:nvSpPr>
            <p:spPr bwMode="auto">
              <a:xfrm>
                <a:off x="4263390" y="146494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2" name="AutoShape 13"/>
              <p:cNvSpPr>
                <a:spLocks noChangeArrowheads="1"/>
              </p:cNvSpPr>
              <p:nvPr/>
            </p:nvSpPr>
            <p:spPr bwMode="auto">
              <a:xfrm>
                <a:off x="4264025" y="216344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3" name="AutoShape 14"/>
              <p:cNvSpPr>
                <a:spLocks noChangeArrowheads="1"/>
              </p:cNvSpPr>
              <p:nvPr/>
            </p:nvSpPr>
            <p:spPr bwMode="auto">
              <a:xfrm>
                <a:off x="4263390" y="281368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4" name="AutoShape 15"/>
              <p:cNvSpPr>
                <a:spLocks noChangeArrowheads="1"/>
              </p:cNvSpPr>
              <p:nvPr/>
            </p:nvSpPr>
            <p:spPr bwMode="auto">
              <a:xfrm>
                <a:off x="4263390" y="3473450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5" name="AutoShape 16"/>
              <p:cNvSpPr>
                <a:spLocks noChangeArrowheads="1"/>
              </p:cNvSpPr>
              <p:nvPr/>
            </p:nvSpPr>
            <p:spPr bwMode="auto">
              <a:xfrm>
                <a:off x="4263390" y="4145280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6" name="Rectangle 17"/>
              <p:cNvSpPr>
                <a:spLocks noChangeArrowheads="1"/>
              </p:cNvSpPr>
              <p:nvPr/>
            </p:nvSpPr>
            <p:spPr bwMode="auto">
              <a:xfrm>
                <a:off x="3563620" y="4444365"/>
                <a:ext cx="1631315" cy="349250"/>
              </a:xfrm>
              <a:prstGeom prst="rect">
                <a:avLst/>
              </a:prstGeom>
              <a:solidFill>
                <a:srgbClr val="FFFFFF"/>
              </a:solidFill>
              <a:ln w="38100" cmpd="dbl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Робота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564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4965" y="1539240"/>
            <a:ext cx="6268720" cy="12433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Програма</a:t>
            </a:r>
            <a:r>
              <a:rPr lang="uk-UA" altLang="ru-RU" sz="2400" b="1" i="1" u="sng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ряд зв’язаних один з одним проектів, управління якими координується для досягнення переваг і рівня управління, недоступних при управлінні ними окремо.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4965" y="3112135"/>
            <a:ext cx="6268720" cy="14039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Портфель</a:t>
            </a:r>
            <a:r>
              <a:rPr lang="uk-UA" altLang="ru-RU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це набір проектів або програм та інших робіт, що об’єднані разом із ціллю ефективного управління даними роботами для досягнення стратегічних цілей.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3395" y="233680"/>
            <a:ext cx="6221095" cy="96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vert="horz" anchor="t">
            <a:noAutofit/>
          </a:bodyPr>
          <a:lstStyle>
            <a:lvl1pPr marL="0" indent="0" rtl="0" algn="l" fontAlgn="base" defTabSz="457200" eaLnBrk="0" latinLnBrk="0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marL="0" indent="0" rtl="0" algn="l" fontAlgn="base" defTabSz="457200" eaLnBrk="0" latinLnBrk="0" hangingPunct="0" lvl="1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2pPr>
            <a:lvl3pPr marL="0" indent="0" rtl="0" algn="l" fontAlgn="base" defTabSz="457200" eaLnBrk="0" latinLnBrk="0" hangingPunct="0" lvl="2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3pPr>
            <a:lvl4pPr marL="0" indent="0" rtl="0" algn="l" fontAlgn="base" defTabSz="457200" eaLnBrk="0" latinLnBrk="0" hangingPunct="0" lvl="3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4pPr>
            <a:lvl5pPr marL="0" indent="0" rtl="0" algn="l" fontAlgn="base" defTabSz="457200" eaLnBrk="0" latinLnBrk="0" hangingPunct="0" lvl="4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5pPr>
            <a:lvl6pPr marL="0" indent="0" eaLnBrk="1" latinLnBrk="0" hangingPunct="1" lvl="5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indent="0" eaLnBrk="1" latinLnBrk="0" hangingPunct="1" lvl="6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indent="0" eaLnBrk="1" latinLnBrk="0" hangingPunct="1" lvl="7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indent="0" eaLnBrk="1" latinLnBrk="0" hangingPunct="1" lvl="8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0" indent="0" algn="ctr" fontAlgn="auto" eaLnBrk="1" latinLnBrk="0" hangingPunct="1">
              <a:spcAft>
                <a:spcPts val="0"/>
              </a:spcAft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Проєкт як засіб стратегічного розвитку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1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Группа 1"/>
          <p:cNvGrpSpPr>
            <a:grpSpLocks/>
          </p:cNvGrpSpPr>
          <p:nvPr/>
        </p:nvGrpSpPr>
        <p:grpSpPr bwMode="auto">
          <a:xfrm>
            <a:off x="778510" y="1445260"/>
            <a:ext cx="7256145" cy="2973705"/>
            <a:chOff x="778510" y="1445260"/>
            <a:chExt cx="7256145" cy="2973705"/>
          </a:xfrm>
        </p:grpSpPr>
        <p:sp>
          <p:nvSpPr>
            <p:cNvPr id="4" name="Прямоугольник 3"/>
            <p:cNvSpPr>
              <a:spLocks/>
            </p:cNvSpPr>
            <p:nvPr/>
          </p:nvSpPr>
          <p:spPr>
            <a:xfrm rot="0">
              <a:off x="1771015" y="1445260"/>
              <a:ext cx="5394960" cy="518160"/>
            </a:xfrm>
            <a:prstGeom prst="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endParaRPr lang="ko-KR" altLang="en-US" b="1">
                <a:solidFill>
                  <a:schemeClr val="tx1"/>
                </a:solidFill>
                <a:cs typeface="Arial" charset="0"/>
              </a:endParaRPr>
            </a:p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solidFill>
                    <a:schemeClr val="bg1"/>
                  </a:solidFill>
                  <a:cs typeface="Arial" charset="0"/>
                </a:rPr>
                <a:t>Проєкт має обмеження </a:t>
              </a:r>
              <a:r>
                <a:rPr lang="uk-UA" altLang="ru-RU" i="1" b="1">
                  <a:solidFill>
                    <a:schemeClr val="bg1"/>
                  </a:solidFill>
                </a:rPr>
                <a:t>трьох</a:t>
              </a:r>
              <a:r>
                <a:rPr lang="uk-UA" altLang="ru-RU" b="1">
                  <a:solidFill>
                    <a:schemeClr val="bg1"/>
                  </a:solidFill>
                  <a:cs typeface="Arial" charset="0"/>
                </a:rPr>
                <a:t> видів:</a:t>
              </a:r>
              <a:endParaRPr lang="ko-KR" altLang="en-US" b="1">
                <a:solidFill>
                  <a:schemeClr val="bg1"/>
                </a:solidFill>
                <a:cs typeface="Arial" charset="0"/>
              </a:endParaRPr>
            </a:p>
            <a:p>
              <a:pPr marL="0" indent="0" algn="ctr" latinLnBrk="0">
                <a:buFontTx/>
                <a:buNone/>
                <a:defRPr/>
              </a:pPr>
              <a:endParaRPr lang="ko-KR" altLang="en-US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" name="Овал 4"/>
            <p:cNvSpPr>
              <a:spLocks/>
            </p:cNvSpPr>
            <p:nvPr/>
          </p:nvSpPr>
          <p:spPr>
            <a:xfrm rot="0">
              <a:off x="778510" y="2480310"/>
              <a:ext cx="2731770" cy="126238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cs typeface="Arial" charset="0"/>
                </a:rPr>
                <a:t>за бюджетом</a:t>
              </a:r>
              <a:endParaRPr lang="ko-KR" altLang="en-US" b="1">
                <a:cs typeface="Arial" charset="0"/>
              </a:endParaRPr>
            </a:p>
          </p:txBody>
        </p:sp>
        <p:sp>
          <p:nvSpPr>
            <p:cNvPr id="6" name="Овал 5"/>
            <p:cNvSpPr>
              <a:spLocks/>
            </p:cNvSpPr>
            <p:nvPr/>
          </p:nvSpPr>
          <p:spPr>
            <a:xfrm rot="0">
              <a:off x="4995545" y="2480310"/>
              <a:ext cx="3039745" cy="130175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>
              <a:lvl1pPr marL="342900" indent="-342900" latinLnBrk="0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1pPr>
              <a:lvl2pPr marL="0" indent="0" latinLnBrk="0" lvl="1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latinLnBrk="0" lvl="2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latinLnBrk="0" lvl="3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latinLnBrk="0" lvl="4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 eaLnBrk="0" latinLnBrk="0" hangingPunct="0" lvl="5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 eaLnBrk="0" latinLnBrk="0" hangingPunct="0" lvl="6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 eaLnBrk="0" latinLnBrk="0" hangingPunct="0" lvl="7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 eaLnBrk="0" latinLnBrk="0" hangingPunct="0" lvl="8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273685" indent="-137160" algn="ctr" defTabSz="137160" latinLnBrk="0" lvl="1">
                <a:buFontTx/>
                <a:buNone/>
                <a:tabLst>
                  <a:tab pos="137160" algn="l"/>
                </a:tabLst>
                <a:defRPr/>
              </a:pPr>
              <a:r>
                <a:rPr lang="uk-UA" altLang="ru-RU" b="1">
                  <a:solidFill>
                    <a:srgbClr val="FFFFFF"/>
                  </a:solidFill>
                  <a:latin typeface="Century Gothic" charset="0"/>
                  <a:cs typeface="Arial" charset="0"/>
                </a:rPr>
                <a:t>За</a:t>
              </a: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  <a:p>
              <a:pPr marL="457200" indent="0" algn="ctr" latinLnBrk="0" lvl="1">
                <a:buFontTx/>
                <a:buNone/>
                <a:defRPr/>
              </a:pPr>
              <a:r>
                <a:rPr lang="uk-UA" altLang="ru-RU" b="1">
                  <a:solidFill>
                    <a:srgbClr val="FFFFFF"/>
                  </a:solidFill>
                  <a:latin typeface="Century Gothic" charset="0"/>
                  <a:cs typeface="Arial" charset="0"/>
                </a:rPr>
                <a:t>ресурсами</a:t>
              </a: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  <a:p>
              <a:pPr marL="457200" indent="0" algn="ctr" latinLnBrk="0" lvl="1">
                <a:buFontTx/>
                <a:buNone/>
                <a:defRPr/>
              </a:pP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</p:txBody>
        </p:sp>
        <p:sp>
          <p:nvSpPr>
            <p:cNvPr id="7" name="Овал 6"/>
            <p:cNvSpPr>
              <a:spLocks/>
            </p:cNvSpPr>
            <p:nvPr/>
          </p:nvSpPr>
          <p:spPr>
            <a:xfrm rot="0">
              <a:off x="3258820" y="3449320"/>
              <a:ext cx="2171700" cy="97028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cs typeface="Arial" charset="0"/>
                </a:rPr>
                <a:t>за часом</a:t>
              </a:r>
              <a:endParaRPr lang="ko-KR" altLang="en-US" b="1">
                <a:cs typeface="Arial" charset="0"/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rot="0" flipH="1">
              <a:off x="2080260" y="1962785"/>
              <a:ext cx="560070" cy="51816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endCxn id="6" idx="0"/>
            </p:cNvCxnSpPr>
            <p:nvPr/>
          </p:nvCxnSpPr>
          <p:spPr>
            <a:xfrm rot="0">
              <a:off x="6422390" y="1962785"/>
              <a:ext cx="93345" cy="51816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4" idx="2"/>
              <a:endCxn id="7" idx="0"/>
            </p:cNvCxnSpPr>
            <p:nvPr/>
          </p:nvCxnSpPr>
          <p:spPr>
            <a:xfrm rot="0" flipH="1">
              <a:off x="4344670" y="1962785"/>
              <a:ext cx="125095" cy="148717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740" y="207010"/>
            <a:ext cx="621665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Основні властивості проєкту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595" y="353060"/>
            <a:ext cx="7200900" cy="634365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Правило «залізного трикутника»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59130" y="1335405"/>
            <a:ext cx="4522470" cy="3397885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400" b="1" dirty="0">
                <a:ln/>
                <a:solidFill>
                  <a:schemeClr val="accent3"/>
                </a:solidFill>
              </a:rPr>
              <a:t>Не один із кутів трикутника не може бути змінений  без здійснення впливу на інші. </a:t>
            </a:r>
            <a:endParaRPr lang="uk-UA" altLang="ru-RU" sz="2800" b="1" dirty="0">
              <a:ln/>
              <a:solidFill>
                <a:schemeClr val="accent3"/>
              </a:solidFill>
            </a:endParaRPr>
          </a:p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1800" dirty="0"/>
              <a:t>Так, наприклад, для того щоб зменшити час виконання потрібно збільшити вартість або зменшити зміст.</a:t>
            </a:r>
            <a:endParaRPr lang="ru-RU" altLang="ru-RU" sz="1800" dirty="0"/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5723890" y="1491615"/>
            <a:ext cx="2733675" cy="2808605"/>
            <a:chOff x="5723890" y="1491615"/>
            <a:chExt cx="2733675" cy="2808605"/>
          </a:xfrm>
        </p:grpSpPr>
        <p:sp>
          <p:nvSpPr>
            <p:cNvPr id="44037" name="Text Box 5"/>
            <p:cNvSpPr txBox="1">
              <a:spLocks noChangeArrowheads="1"/>
            </p:cNvSpPr>
            <p:nvPr/>
          </p:nvSpPr>
          <p:spPr bwMode="auto">
            <a:xfrm>
              <a:off x="6776085" y="1491615"/>
              <a:ext cx="622935" cy="3314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>
                  <a:solidFill>
                    <a:schemeClr val="tx1"/>
                  </a:solidFill>
                  <a:latin typeface="Times New Roman" panose="02020603050405020304" pitchFamily="18" charset="0"/>
                </a:rPr>
                <a:t>Зміст</a:t>
              </a:r>
              <a:endParaRPr lang="uk-UA" altLang="ru-RU" sz="12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7932420" y="3975735"/>
              <a:ext cx="525780" cy="3238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>
                  <a:solidFill>
                    <a:schemeClr val="tx1"/>
                  </a:solidFill>
                  <a:latin typeface="Times New Roman" panose="02020603050405020304" pitchFamily="18" charset="0"/>
                </a:rPr>
                <a:t>Час</a:t>
              </a:r>
              <a:endParaRPr lang="uk-UA" altLang="ru-RU" sz="12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5723890" y="3975735"/>
              <a:ext cx="841375" cy="3238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125">
                  <a:solidFill>
                    <a:schemeClr val="tx1"/>
                  </a:solidFill>
                  <a:latin typeface="Times New Roman" panose="02020603050405020304" pitchFamily="18" charset="0"/>
                </a:rPr>
                <a:t>Вартість</a:t>
              </a:r>
              <a:endParaRPr lang="uk-UA" altLang="ru-RU" sz="1125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40" name="AutoShape 8"/>
            <p:cNvSpPr>
              <a:spLocks noChangeArrowheads="1"/>
            </p:cNvSpPr>
            <p:nvPr/>
          </p:nvSpPr>
          <p:spPr bwMode="auto">
            <a:xfrm>
              <a:off x="5935345" y="1815465"/>
              <a:ext cx="2207260" cy="216027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212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Группа 34"/>
          <p:cNvGrpSpPr>
            <a:grpSpLocks/>
          </p:cNvGrpSpPr>
          <p:nvPr/>
        </p:nvGrpSpPr>
        <p:grpSpPr bwMode="auto">
          <a:xfrm>
            <a:off x="1619885" y="411480"/>
            <a:ext cx="6922135" cy="4392295"/>
            <a:chOff x="1619885" y="411480"/>
            <a:chExt cx="6922135" cy="4392295"/>
          </a:xfrm>
        </p:grpSpPr>
        <p:grpSp>
          <p:nvGrpSpPr>
            <p:cNvPr id="47107" name="Группа 30"/>
            <p:cNvGrpSpPr>
              <a:grpSpLocks/>
            </p:cNvGrpSpPr>
            <p:nvPr/>
          </p:nvGrpSpPr>
          <p:grpSpPr bwMode="auto">
            <a:xfrm>
              <a:off x="1619885" y="411480"/>
              <a:ext cx="6922135" cy="4392295"/>
              <a:chOff x="1619885" y="411480"/>
              <a:chExt cx="6922135" cy="4392295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2019935" y="1725295"/>
                <a:ext cx="6514465" cy="37846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sz="1500" b="1" i="1" dirty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2. Види забезпечення проектів</a:t>
                </a:r>
              </a:p>
            </p:txBody>
          </p:sp>
          <p:grpSp>
            <p:nvGrpSpPr>
              <p:cNvPr id="47111" name="Группа 29"/>
              <p:cNvGrpSpPr>
                <a:grpSpLocks/>
              </p:cNvGrpSpPr>
              <p:nvPr/>
            </p:nvGrpSpPr>
            <p:grpSpPr bwMode="auto">
              <a:xfrm>
                <a:off x="1619885" y="411480"/>
                <a:ext cx="6922135" cy="4392295"/>
                <a:chOff x="1619885" y="411480"/>
                <a:chExt cx="6922135" cy="4392295"/>
              </a:xfrm>
            </p:grpSpPr>
            <p:grpSp>
              <p:nvGrpSpPr>
                <p:cNvPr id="47112" name="Группа 14"/>
                <p:cNvGrpSpPr>
                  <a:grpSpLocks/>
                </p:cNvGrpSpPr>
                <p:nvPr/>
              </p:nvGrpSpPr>
              <p:grpSpPr bwMode="auto">
                <a:xfrm>
                  <a:off x="1619885" y="411480"/>
                  <a:ext cx="6922135" cy="4392295"/>
                  <a:chOff x="1619885" y="411480"/>
                  <a:chExt cx="6922135" cy="4392295"/>
                </a:xfrm>
              </p:grpSpPr>
              <p:cxnSp>
                <p:nvCxnSpPr>
                  <p:cNvPr id="16" name="Прямая соединительная линия 15"/>
                  <p:cNvCxnSpPr/>
                  <p:nvPr/>
                </p:nvCxnSpPr>
                <p:spPr>
                  <a:xfrm>
                    <a:off x="1619885" y="676910"/>
                    <a:ext cx="0" cy="392430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115" name="Группа 16"/>
                  <p:cNvGrpSpPr>
                    <a:grpSpLocks/>
                  </p:cNvGrpSpPr>
                  <p:nvPr/>
                </p:nvGrpSpPr>
                <p:grpSpPr bwMode="auto">
                  <a:xfrm>
                    <a:off x="1619885" y="411480"/>
                    <a:ext cx="6922135" cy="4392295"/>
                    <a:chOff x="1619885" y="411480"/>
                    <a:chExt cx="6922135" cy="4392295"/>
                  </a:xfrm>
                </p:grpSpPr>
                <p:sp>
                  <p:nvSpPr>
                    <p:cNvPr id="18" name="Rectangle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27555" y="2333625"/>
                      <a:ext cx="6514465" cy="37846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3. Область допустимих рішень проекту</a:t>
                      </a:r>
                    </a:p>
                  </p:txBody>
                </p:sp>
                <p:sp>
                  <p:nvSpPr>
                    <p:cNvPr id="19" name="Rectangle 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1435" y="411480"/>
                      <a:ext cx="5257165" cy="432435"/>
                    </a:xfrm>
                    <a:prstGeom prst="rect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/>
                    <a:p>
                      <a:pPr algn="ctr" eaLnBrk="1" hangingPunct="1">
                        <a:defRPr/>
                      </a:pPr>
                      <a:r>
                        <a:rPr lang="uk-UA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Додаткові елементи проектів</a:t>
                      </a:r>
                      <a:r>
                        <a:rPr lang="ru-RU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endParaRPr lang="uk-UA" altLang="ru-RU" b="1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" name="Прямоугольник 19"/>
                    <p:cNvSpPr/>
                    <p:nvPr/>
                  </p:nvSpPr>
                  <p:spPr>
                    <a:xfrm>
                      <a:off x="2019935" y="4425950"/>
                      <a:ext cx="6514465" cy="37846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6. Документація проекту</a:t>
                      </a:r>
                    </a:p>
                  </p:txBody>
                </p:sp>
                <p:sp>
                  <p:nvSpPr>
                    <p:cNvPr id="21" name="Прямоугольник 20"/>
                    <p:cNvSpPr/>
                    <p:nvPr/>
                  </p:nvSpPr>
                  <p:spPr>
                    <a:xfrm>
                      <a:off x="2019935" y="3005455"/>
                      <a:ext cx="6514465" cy="37846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4. Оцінка різних альтернатив проекту</a:t>
                      </a:r>
                    </a:p>
                  </p:txBody>
                </p:sp>
                <p:sp>
                  <p:nvSpPr>
                    <p:cNvPr id="22" name="Прямоугольник 21"/>
                    <p:cNvSpPr/>
                    <p:nvPr/>
                  </p:nvSpPr>
                  <p:spPr>
                    <a:xfrm>
                      <a:off x="2027555" y="1060450"/>
                      <a:ext cx="6514465" cy="37846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1. Початкові умови</a:t>
                      </a:r>
                    </a:p>
                  </p:txBody>
                </p:sp>
                <p:cxnSp>
                  <p:nvCxnSpPr>
                    <p:cNvPr id="23" name="Прямая соединительная линия 22"/>
                    <p:cNvCxnSpPr/>
                    <p:nvPr/>
                  </p:nvCxnSpPr>
                  <p:spPr>
                    <a:xfrm flipV="1">
                      <a:off x="1619885" y="676910"/>
                      <a:ext cx="971550" cy="0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Прямая со стрелкой 23"/>
                    <p:cNvCxnSpPr/>
                    <p:nvPr/>
                  </p:nvCxnSpPr>
                  <p:spPr>
                    <a:xfrm>
                      <a:off x="1619885" y="1898650"/>
                      <a:ext cx="400050" cy="127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Прямая со стрелкой 24"/>
                    <p:cNvCxnSpPr/>
                    <p:nvPr/>
                  </p:nvCxnSpPr>
                  <p:spPr>
                    <a:xfrm>
                      <a:off x="1627505" y="2547620"/>
                      <a:ext cx="400050" cy="127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Прямая со стрелкой 25"/>
                    <p:cNvCxnSpPr/>
                    <p:nvPr/>
                  </p:nvCxnSpPr>
                  <p:spPr>
                    <a:xfrm>
                      <a:off x="1619885" y="3900170"/>
                      <a:ext cx="400050" cy="127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Прямая со стрелкой 26"/>
                    <p:cNvCxnSpPr/>
                    <p:nvPr/>
                  </p:nvCxnSpPr>
                  <p:spPr>
                    <a:xfrm>
                      <a:off x="1627505" y="4609465"/>
                      <a:ext cx="400050" cy="127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9" name="Прямоугольник 28"/>
                <p:cNvSpPr/>
                <p:nvPr/>
              </p:nvSpPr>
              <p:spPr>
                <a:xfrm>
                  <a:off x="2027555" y="3714750"/>
                  <a:ext cx="6514465" cy="37846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sz="1500" b="1" i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Методи та техніка щодо управління проектами</a:t>
                  </a:r>
                </a:p>
              </p:txBody>
            </p:sp>
          </p:grpSp>
        </p:grpSp>
        <p:cxnSp>
          <p:nvCxnSpPr>
            <p:cNvPr id="32" name="Прямая со стрелкой 31"/>
            <p:cNvCxnSpPr/>
            <p:nvPr/>
          </p:nvCxnSpPr>
          <p:spPr>
            <a:xfrm>
              <a:off x="1619885" y="1252855"/>
              <a:ext cx="400050" cy="127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1619885" y="3202940"/>
              <a:ext cx="400050" cy="127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247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2445" y="90805"/>
            <a:ext cx="6207125" cy="960755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проекту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grpSp>
        <p:nvGrpSpPr>
          <p:cNvPr id="51204" name="Группа 31"/>
          <p:cNvGrpSpPr>
            <a:grpSpLocks/>
          </p:cNvGrpSpPr>
          <p:nvPr/>
        </p:nvGrpSpPr>
        <p:grpSpPr bwMode="auto">
          <a:xfrm>
            <a:off x="251460" y="1051560"/>
            <a:ext cx="8496935" cy="3943350"/>
            <a:chOff x="251460" y="1051560"/>
            <a:chExt cx="8496935" cy="3943350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048375" y="2402205"/>
              <a:ext cx="2644140" cy="8547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3. 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життєздатність проекту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0040" y="2405380"/>
              <a:ext cx="2529840" cy="8737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7.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конкурентоздатність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pSp>
          <p:nvGrpSpPr>
            <p:cNvPr id="51207" name="Группа 30"/>
            <p:cNvGrpSpPr>
              <a:grpSpLocks/>
            </p:cNvGrpSpPr>
            <p:nvPr/>
          </p:nvGrpSpPr>
          <p:grpSpPr bwMode="auto">
            <a:xfrm>
              <a:off x="251460" y="1051560"/>
              <a:ext cx="8496935" cy="3943350"/>
              <a:chOff x="251460" y="1051560"/>
              <a:chExt cx="8496935" cy="3943350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2896870" y="4189095"/>
                <a:ext cx="2841625" cy="805815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sz="1500" b="1" dirty="0">
                    <a:solidFill>
                      <a:schemeClr val="tx1"/>
                    </a:solidFill>
                    <a:cs typeface="Arial" pitchFamily="34" charset="0"/>
                  </a:rPr>
                  <a:t>5. </a:t>
                </a: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соціальна та </a:t>
                </a:r>
                <a:r>
                  <a:rPr lang="uk-UA" altLang="ru-RU" sz="1500" b="1" dirty="0" smtClean="0">
                    <a:solidFill>
                      <a:schemeClr val="tx1"/>
                    </a:solidFill>
                    <a:cs typeface="Arial" pitchFamily="34" charset="0"/>
                  </a:rPr>
                  <a:t>суспільна</a:t>
                </a:r>
              </a:p>
              <a:p>
                <a:pPr algn="ctr">
                  <a:defRPr/>
                </a:pPr>
                <a:r>
                  <a:rPr lang="uk-UA" altLang="ru-RU" sz="1500" b="1" dirty="0" smtClean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цінність проекту</a:t>
                </a:r>
                <a:endParaRPr lang="uk-UA" sz="150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grpSp>
            <p:nvGrpSpPr>
              <p:cNvPr id="51209" name="Группа 29"/>
              <p:cNvGrpSpPr>
                <a:grpSpLocks/>
              </p:cNvGrpSpPr>
              <p:nvPr/>
            </p:nvGrpSpPr>
            <p:grpSpPr bwMode="auto">
              <a:xfrm>
                <a:off x="251460" y="1051560"/>
                <a:ext cx="8496935" cy="3557270"/>
                <a:chOff x="251460" y="1051560"/>
                <a:chExt cx="8496935" cy="3557270"/>
              </a:xfrm>
            </p:grpSpPr>
            <p:grpSp>
              <p:nvGrpSpPr>
                <p:cNvPr id="51210" name="Группа 3"/>
                <p:cNvGrpSpPr>
                  <a:grpSpLocks/>
                </p:cNvGrpSpPr>
                <p:nvPr/>
              </p:nvGrpSpPr>
              <p:grpSpPr bwMode="auto">
                <a:xfrm>
                  <a:off x="251460" y="1051560"/>
                  <a:ext cx="8496935" cy="3557270"/>
                  <a:chOff x="251460" y="1051560"/>
                  <a:chExt cx="8496935" cy="3557270"/>
                </a:xfrm>
              </p:grpSpPr>
              <p:cxnSp>
                <p:nvCxnSpPr>
                  <p:cNvPr id="5" name="Прямая соединительная линия 4"/>
                  <p:cNvCxnSpPr/>
                  <p:nvPr/>
                </p:nvCxnSpPr>
                <p:spPr>
                  <a:xfrm>
                    <a:off x="2851150" y="2803525"/>
                    <a:ext cx="34163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Прямая соединительная линия 5"/>
                  <p:cNvCxnSpPr/>
                  <p:nvPr/>
                </p:nvCxnSpPr>
                <p:spPr>
                  <a:xfrm rot="5400000" flipH="1" flipV="1">
                    <a:off x="4318000" y="2045970"/>
                    <a:ext cx="33020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Прямая соединительная линия 6"/>
                  <p:cNvCxnSpPr/>
                  <p:nvPr/>
                </p:nvCxnSpPr>
                <p:spPr>
                  <a:xfrm>
                    <a:off x="5708015" y="2849245"/>
                    <a:ext cx="34163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" name="Овал 7"/>
                  <p:cNvSpPr/>
                  <p:nvPr/>
                </p:nvSpPr>
                <p:spPr>
                  <a:xfrm>
                    <a:off x="3152140" y="2239010"/>
                    <a:ext cx="2598420" cy="1187450"/>
                  </a:xfrm>
                  <a:prstGeom prst="ellipse">
                    <a:avLst/>
                  </a:prstGeom>
                  <a:solidFill>
                    <a:srgbClr val="00999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altLang="ru-RU" b="1" dirty="0">
                        <a:cs typeface="Arial" pitchFamily="34" charset="0"/>
                      </a:rPr>
                      <a:t>техніко-економічні показники:</a:t>
                    </a:r>
                    <a:endParaRPr lang="uk-UA" b="1" dirty="0">
                      <a:cs typeface="Arial" pitchFamily="34" charset="0"/>
                    </a:endParaRPr>
                  </a:p>
                </p:txBody>
              </p:sp>
              <p:sp>
                <p:nvSpPr>
                  <p:cNvPr id="9" name="Прямоугольник 8"/>
                  <p:cNvSpPr/>
                  <p:nvPr/>
                </p:nvSpPr>
                <p:spPr>
                  <a:xfrm>
                    <a:off x="3211195" y="1051560"/>
                    <a:ext cx="2531745" cy="802005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1.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якість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" name="Прямоугольник 9"/>
                  <p:cNvSpPr/>
                  <p:nvPr/>
                </p:nvSpPr>
                <p:spPr>
                  <a:xfrm>
                    <a:off x="5919470" y="1324610"/>
                    <a:ext cx="2734945" cy="88646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2.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комерційний ризик та надійність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" name="Прямоугольник 10"/>
                  <p:cNvSpPr/>
                  <p:nvPr/>
                </p:nvSpPr>
                <p:spPr>
                  <a:xfrm>
                    <a:off x="517525" y="1308100"/>
                    <a:ext cx="2529840" cy="87503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8.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обсяги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" name="Прямоугольник 11"/>
                  <p:cNvSpPr/>
                  <p:nvPr/>
                </p:nvSpPr>
                <p:spPr>
                  <a:xfrm>
                    <a:off x="251460" y="3685540"/>
                    <a:ext cx="2583180" cy="923925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6.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 терміни виконання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" name="Прямоугольник 12"/>
                  <p:cNvSpPr/>
                  <p:nvPr/>
                </p:nvSpPr>
                <p:spPr>
                  <a:xfrm>
                    <a:off x="5844540" y="3705225"/>
                    <a:ext cx="2903855" cy="805815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4.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вартість, витрати, </a:t>
                    </a:r>
                    <a:endParaRPr lang="uk-UA" altLang="ru-RU" sz="1500" b="1" dirty="0" smtClean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  <a:p>
                    <a:pPr algn="ctr">
                      <a:defRPr/>
                    </a:pPr>
                    <a:r>
                      <a:rPr lang="uk-UA" altLang="ru-RU" sz="1500" b="1" dirty="0" smtClean="0">
                        <a:solidFill>
                          <a:schemeClr val="tx1"/>
                        </a:solidFill>
                        <a:cs typeface="Arial" pitchFamily="34" charset="0"/>
                      </a:rPr>
                      <a:t>собівартість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, прибуток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cxnSp>
                <p:nvCxnSpPr>
                  <p:cNvPr id="14" name="Прямая соединительная линия 13"/>
                  <p:cNvCxnSpPr>
                    <a:endCxn id="8" idx="3"/>
                  </p:cNvCxnSpPr>
                  <p:nvPr/>
                </p:nvCxnSpPr>
                <p:spPr>
                  <a:xfrm flipV="1">
                    <a:off x="2851150" y="3252470"/>
                    <a:ext cx="680720" cy="597535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Прямая соединительная линия 14"/>
                  <p:cNvCxnSpPr>
                    <a:stCxn id="8" idx="5"/>
                  </p:cNvCxnSpPr>
                  <p:nvPr/>
                </p:nvCxnSpPr>
                <p:spPr>
                  <a:xfrm>
                    <a:off x="5370830" y="3252470"/>
                    <a:ext cx="474345" cy="64516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flipV="1">
                  <a:off x="4389120" y="3473450"/>
                  <a:ext cx="0" cy="68961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>
                  <a:endCxn id="8" idx="1"/>
                </p:cNvCxnSpPr>
                <p:nvPr/>
              </p:nvCxnSpPr>
              <p:spPr>
                <a:xfrm>
                  <a:off x="3047365" y="2045970"/>
                  <a:ext cx="484505" cy="366395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flipH="1">
                  <a:off x="5279390" y="1958340"/>
                  <a:ext cx="639445" cy="40767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1931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840" y="123825"/>
            <a:ext cx="7202805" cy="960755"/>
          </a:xfrm>
          <a:extLst/>
        </p:spPr>
        <p:txBody>
          <a:bodyPr rtlCol="0">
            <a:norm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КОНТРОЛЬНІ ЗАПИТАННЯ</a:t>
            </a:r>
            <a:endParaRPr lang="ru-RU" altLang="ru-RU" sz="30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7651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1259840" y="675640"/>
            <a:ext cx="7191375" cy="4496435"/>
          </a:xfrm>
          <a:prstGeom prst="rect"/>
        </p:spPr>
        <p:txBody>
          <a:bodyPr wrap="square" lIns="91440" tIns="45720" rIns="91440" bIns="45720" numCol="1" vert="horz" anchor="t">
            <a:normAutofit fontScale="77500" lnSpcReduction="0"/>
          </a:bodyPr>
          <a:lstStyle/>
          <a:p>
            <a:pPr marL="300355" indent="-300355" latinLnBrk="0">
              <a:lnSpc>
                <a:spcPct val="90000"/>
              </a:lnSpc>
              <a:buFont typeface="Wingdings 3"/>
              <a:buChar char="´"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Дайте визначення поняття «проєкт в галузі охорони здоров'я».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Назвіть основні особливості проєктів в медичних закладах на сучасному етапі.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У чому полягають причини невдач реалізації проєктів?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Дайте визначення поняття «управління проєктами». 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В яких аспектах розглядається управління проєктами?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Назвіть функції щодо управління проєктом.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За якими ознаками здійснюється класифікація проєктів?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Tx/>
              <a:buNone/>
              <a:defRPr/>
            </a:pP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>
                <a:solidFill>
                  <a:srgbClr val="FC6600"/>
                </a:solidFill>
              </a:rPr>
              <a:t>Розробіть міні - проєкт щодо Вашого медичного (фармацевтичного) закладу / Вашого робочого місця за схемою:</a:t>
            </a:r>
            <a:endParaRPr lang="ko-KR" altLang="en-US" sz="2000">
              <a:solidFill>
                <a:srgbClr val="FC6600"/>
              </a:solidFill>
            </a:endParaRPr>
          </a:p>
          <a:p>
            <a:pPr marL="300355" indent="-300355" algn="r" latinLnBrk="0">
              <a:lnSpc>
                <a:spcPct val="90000"/>
              </a:lnSpc>
              <a:buFontTx/>
              <a:buNone/>
            </a:pPr>
            <a:r>
              <a:rPr lang="uk-UA" altLang="ru-RU" sz="2000">
                <a:solidFill>
                  <a:srgbClr val="009900"/>
                </a:solidFill>
              </a:rPr>
              <a:t>МІСІЯ - ЦІЛІ - ЗАВДАННЯ - ПРОЦЕС - ВПРОВАДЖЕННЯ (УДОСКОНАЛЕННЯ)</a:t>
            </a:r>
            <a:endParaRPr lang="ko-KR" altLang="en-US" sz="2000">
              <a:solidFill>
                <a:srgbClr val="009900"/>
              </a:solidFill>
            </a:endParaRPr>
          </a:p>
          <a:p>
            <a:pPr marL="0" indent="0" latinLnBrk="0">
              <a:lnSpc>
                <a:spcPct val="90000"/>
              </a:lnSpc>
              <a:buFontTx/>
              <a:buNone/>
            </a:pPr>
            <a:endParaRPr lang="ko-KR" altLang="en-US" sz="2000"/>
          </a:p>
          <a:p>
            <a:pPr marL="0" indent="0" latinLnBrk="0">
              <a:lnSpc>
                <a:spcPct val="90000"/>
              </a:lnSpc>
              <a:buFontTx/>
              <a:buNone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263535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19680" y="2117090"/>
            <a:ext cx="4105275" cy="576580"/>
          </a:xfrm>
        </p:spPr>
        <p:txBody>
          <a:bodyPr/>
          <a:lstStyle/>
          <a:p>
            <a:r>
              <a:rPr lang="uk-UA" altLang="ko-KR" dirty="0" smtClean="0"/>
              <a:t>Дякую за увагу!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995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ppt/theme/themeOverride2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Company>Microsoft</Company>
  <DocSecurity>0</DocSecurity>
  <HyperlinksChanged>false</HyperlinksChanged>
  <Lines>0</Lines>
  <LinksUpToDate>false</LinksUpToDate>
  <Pages>26</Pages>
  <Paragraphs>303</Paragraphs>
  <Words>1629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googleslidesppt.com;allppt.com</dc:creator>
  <cp:lastModifiedBy>Hp</cp:lastModifiedBy>
  <dc:title>PowerPoint Presentation</dc:title>
  <cp:version>9.114.101.46484</cp:version>
  <dcterms:modified xsi:type="dcterms:W3CDTF">2020-03-23T17:02:06Z</dcterms:modified>
</cp:coreProperties>
</file>