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694" r:id="rId18"/>
  </p:sldMasterIdLst>
  <p:notesMasterIdLst>
    <p:notesMasterId r:id="rId20"/>
  </p:notesMasterIdLst>
  <p:sldIdLst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85" r:id="rId34"/>
    <p:sldId id="287" r:id="rId35"/>
    <p:sldId id="286" r:id="rId36"/>
    <p:sldId id="288" r:id="rId37"/>
    <p:sldId id="299" r:id="rId38"/>
    <p:sldId id="289" r:id="rId39"/>
    <p:sldId id="290" r:id="rId40"/>
    <p:sldId id="291" r:id="rId41"/>
    <p:sldId id="297" r:id="rId42"/>
    <p:sldId id="298" r:id="rId43"/>
    <p:sldId id="300" r:id="rId44"/>
    <p:sldId id="292" r:id="rId45"/>
    <p:sldId id="293" r:id="rId46"/>
    <p:sldId id="294" r:id="rId47"/>
    <p:sldId id="295" r:id="rId48"/>
    <p:sldId id="296" r:id="rId49"/>
    <p:sldId id="269" r:id="rId50"/>
    <p:sldId id="270" r:id="rId51"/>
    <p:sldId id="271" r:id="rId53"/>
    <p:sldId id="272" r:id="rId54"/>
    <p:sldId id="273" r:id="rId55"/>
    <p:sldId id="274" r:id="rId56"/>
    <p:sldId id="275" r:id="rId57"/>
    <p:sldId id="276" r:id="rId58"/>
    <p:sldId id="277" r:id="rId59"/>
    <p:sldId id="278" r:id="rId60"/>
    <p:sldId id="279" r:id="rId61"/>
    <p:sldId id="280" r:id="rId62"/>
    <p:sldId id="281" r:id="rId63"/>
    <p:sldId id="282" r:id="rId64"/>
    <p:sldId id="283" r:id="rId65"/>
    <p:sldId id="284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50"/>
    </p:cViewPr>
  </p:sorter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8" Type="http://schemas.openxmlformats.org/officeDocument/2006/relationships/slideMaster" Target="slideMasters/slideMaster1.xml"></Relationship><Relationship Id="rId19" Type="http://schemas.openxmlformats.org/officeDocument/2006/relationships/theme" Target="theme/theme1.xml"></Relationship><Relationship Id="rId20" Type="http://schemas.openxmlformats.org/officeDocument/2006/relationships/notesMaster" Target="notesMasters/notesMaster1.xml"></Relationship><Relationship Id="rId22" Type="http://schemas.openxmlformats.org/officeDocument/2006/relationships/slide" Target="slides/slide1.xml"></Relationship><Relationship Id="rId23" Type="http://schemas.openxmlformats.org/officeDocument/2006/relationships/slide" Target="slides/slide2.xml"></Relationship><Relationship Id="rId24" Type="http://schemas.openxmlformats.org/officeDocument/2006/relationships/slide" Target="slides/slide3.xml"></Relationship><Relationship Id="rId25" Type="http://schemas.openxmlformats.org/officeDocument/2006/relationships/slide" Target="slides/slide4.xml"></Relationship><Relationship Id="rId26" Type="http://schemas.openxmlformats.org/officeDocument/2006/relationships/slide" Target="slides/slide5.xml"></Relationship><Relationship Id="rId27" Type="http://schemas.openxmlformats.org/officeDocument/2006/relationships/slide" Target="slides/slide6.xml"></Relationship><Relationship Id="rId28" Type="http://schemas.openxmlformats.org/officeDocument/2006/relationships/slide" Target="slides/slide7.xml"></Relationship><Relationship Id="rId29" Type="http://schemas.openxmlformats.org/officeDocument/2006/relationships/slide" Target="slides/slide8.xml"></Relationship><Relationship Id="rId30" Type="http://schemas.openxmlformats.org/officeDocument/2006/relationships/slide" Target="slides/slide9.xml"></Relationship><Relationship Id="rId31" Type="http://schemas.openxmlformats.org/officeDocument/2006/relationships/slide" Target="slides/slide10.xml"></Relationship><Relationship Id="rId32" Type="http://schemas.openxmlformats.org/officeDocument/2006/relationships/slide" Target="slides/slide11.xml"></Relationship><Relationship Id="rId33" Type="http://schemas.openxmlformats.org/officeDocument/2006/relationships/slide" Target="slides/slide12.xml"></Relationship><Relationship Id="rId34" Type="http://schemas.openxmlformats.org/officeDocument/2006/relationships/slide" Target="slides/slide13.xml"></Relationship><Relationship Id="rId35" Type="http://schemas.openxmlformats.org/officeDocument/2006/relationships/slide" Target="slides/slide14.xml"></Relationship><Relationship Id="rId36" Type="http://schemas.openxmlformats.org/officeDocument/2006/relationships/slide" Target="slides/slide15.xml"></Relationship><Relationship Id="rId37" Type="http://schemas.openxmlformats.org/officeDocument/2006/relationships/slide" Target="slides/slide16.xml"></Relationship><Relationship Id="rId38" Type="http://schemas.openxmlformats.org/officeDocument/2006/relationships/slide" Target="slides/slide17.xml"></Relationship><Relationship Id="rId39" Type="http://schemas.openxmlformats.org/officeDocument/2006/relationships/slide" Target="slides/slide18.xml"></Relationship><Relationship Id="rId40" Type="http://schemas.openxmlformats.org/officeDocument/2006/relationships/slide" Target="slides/slide19.xml"></Relationship><Relationship Id="rId41" Type="http://schemas.openxmlformats.org/officeDocument/2006/relationships/slide" Target="slides/slide20.xml"></Relationship><Relationship Id="rId42" Type="http://schemas.openxmlformats.org/officeDocument/2006/relationships/slide" Target="slides/slide21.xml"></Relationship><Relationship Id="rId43" Type="http://schemas.openxmlformats.org/officeDocument/2006/relationships/slide" Target="slides/slide22.xml"></Relationship><Relationship Id="rId44" Type="http://schemas.openxmlformats.org/officeDocument/2006/relationships/slide" Target="slides/slide23.xml"></Relationship><Relationship Id="rId45" Type="http://schemas.openxmlformats.org/officeDocument/2006/relationships/slide" Target="slides/slide24.xml"></Relationship><Relationship Id="rId46" Type="http://schemas.openxmlformats.org/officeDocument/2006/relationships/slide" Target="slides/slide25.xml"></Relationship><Relationship Id="rId47" Type="http://schemas.openxmlformats.org/officeDocument/2006/relationships/slide" Target="slides/slide26.xml"></Relationship><Relationship Id="rId48" Type="http://schemas.openxmlformats.org/officeDocument/2006/relationships/slide" Target="slides/slide27.xml"></Relationship><Relationship Id="rId49" Type="http://schemas.openxmlformats.org/officeDocument/2006/relationships/slide" Target="slides/slide28.xml"></Relationship><Relationship Id="rId50" Type="http://schemas.openxmlformats.org/officeDocument/2006/relationships/slide" Target="slides/slide29.xml"></Relationship><Relationship Id="rId51" Type="http://schemas.openxmlformats.org/officeDocument/2006/relationships/slide" Target="slides/slide30.xml"></Relationship><Relationship Id="rId53" Type="http://schemas.openxmlformats.org/officeDocument/2006/relationships/slide" Target="slides/slide31.xml"></Relationship><Relationship Id="rId54" Type="http://schemas.openxmlformats.org/officeDocument/2006/relationships/slide" Target="slides/slide32.xml"></Relationship><Relationship Id="rId55" Type="http://schemas.openxmlformats.org/officeDocument/2006/relationships/slide" Target="slides/slide33.xml"></Relationship><Relationship Id="rId56" Type="http://schemas.openxmlformats.org/officeDocument/2006/relationships/slide" Target="slides/slide34.xml"></Relationship><Relationship Id="rId57" Type="http://schemas.openxmlformats.org/officeDocument/2006/relationships/slide" Target="slides/slide35.xml"></Relationship><Relationship Id="rId58" Type="http://schemas.openxmlformats.org/officeDocument/2006/relationships/slide" Target="slides/slide36.xml"></Relationship><Relationship Id="rId59" Type="http://schemas.openxmlformats.org/officeDocument/2006/relationships/slide" Target="slides/slide37.xml"></Relationship><Relationship Id="rId60" Type="http://schemas.openxmlformats.org/officeDocument/2006/relationships/slide" Target="slides/slide38.xml"></Relationship><Relationship Id="rId61" Type="http://schemas.openxmlformats.org/officeDocument/2006/relationships/slide" Target="slides/slide39.xml"></Relationship><Relationship Id="rId62" Type="http://schemas.openxmlformats.org/officeDocument/2006/relationships/slide" Target="slides/slide40.xml"></Relationship><Relationship Id="rId63" Type="http://schemas.openxmlformats.org/officeDocument/2006/relationships/slide" Target="slides/slide41.xml"></Relationship><Relationship Id="rId64" Type="http://schemas.openxmlformats.org/officeDocument/2006/relationships/slide" Target="slides/slide42.xml"></Relationship><Relationship Id="rId65" Type="http://schemas.openxmlformats.org/officeDocument/2006/relationships/slide" Target="slides/slide43.xml"></Relationship><Relationship Id="rId66" Type="http://schemas.openxmlformats.org/officeDocument/2006/relationships/slide" Target="slides/slide44.xml"></Relationship><Relationship Id="rId67" Type="http://schemas.openxmlformats.org/officeDocument/2006/relationships/viewProps" Target="viewProps.xml"></Relationship><Relationship Id="rId68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CD703-4302-4CDA-B3FD-E5D968573C4A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AA929-4732-42CE-9C4A-DE951A361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7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0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30.xml"></Relationship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81" tIns="80381" rIns="80381" bIns="8038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414" name="Google Shape;4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713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22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99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4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4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59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7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3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9636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05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8208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836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4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19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7E43A-8C73-442B-BFD1-691BF480FAC1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C7BBA8-FFB4-4E27-97CD-DA58F2A2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57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3" Type="http://schemas.openxmlformats.org/officeDocument/2006/relationships/image" Target="../media/image2.png"></Relationship><Relationship Id="rId2" Type="http://schemas.openxmlformats.org/officeDocument/2006/relationships/image" Target="../media/image1.png"></Relationship><Relationship Id="rId4" Type="http://schemas.openxmlformats.org/officeDocument/2006/relationships/slideLayout" Target="../slideLayouts/slideLayout1.xml"></Relationship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0%D0%B5%D1%96%D0%BC%D0%B1%D1%83%D1%80%D1%81%D0%B0%D1%86%D1%96%D1%8F" TargetMode="External"/><Relationship Id="rId3" Type="http://schemas.openxmlformats.org/officeDocument/2006/relationships/hyperlink" Target="https://uk.wikipedia.org/wiki/%D0%92%D0%B5%D1%80%D1%85%D0%BE%D0%B2%D0%BD%D0%B0_%D0%A0%D0%B0%D0%B4%D0%B0" TargetMode="External"/><Relationship Id="rId7" Type="http://schemas.openxmlformats.org/officeDocument/2006/relationships/hyperlink" Target="https://uk.wikipedia.org/wiki/%D0%90%D0%BF%D1%82%D0%B5%D0%BA%D0%B0" TargetMode="External"/><Relationship Id="rId2" Type="http://schemas.openxmlformats.org/officeDocument/2006/relationships/hyperlink" Target="https://uk.wikipedia.org/wiki/%D0%A3%D1%80%D1%8F%D0%B4_%D0%92%D0%BE%D0%BB%D0%BE%D0%B4%D0%B8%D0%BC%D0%B8%D1%80%D0%B0_%D0%93%D1%80%D0%BE%D0%B9%D1%81%D0%BC%D0%B0%D0%BD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/index.php?title=%D0%94%D0%9F_%C2%AB%D0%95%D0%BB%D0%B5%D0%BA%D1%82%D1%80%D0%BE%D0%BD%D0%BD%D0%B5_%D0%B7%D0%B4%D0%BE%D1%80%D0%BE%D0%B2'%D1%8F%C2%BB&amp;action=edit&amp;redlink=1" TargetMode="External"/><Relationship Id="rId5" Type="http://schemas.openxmlformats.org/officeDocument/2006/relationships/hyperlink" Target="https://uk.wikipedia.org/wiki/%D0%9D%D0%B0%D1%86%D1%96%D0%BE%D0%BD%D0%B0%D0%BB%D1%8C%D0%BD%D0%B0_%D1%81%D0%BB%D1%83%D0%B6%D0%B1%D0%B0_%D0%B7%D0%B4%D0%BE%D1%80%D0%BE%D0%B2'%D1%8F_%D0%A3%D0%BA%D1%80%D0%B0%D1%97%D0%BD%D0%B8" TargetMode="External"/><Relationship Id="rId4" Type="http://schemas.openxmlformats.org/officeDocument/2006/relationships/hyperlink" Target="https://uk.wikipedia.org/wiki/%D0%9A%D0%B0%D0%B1%D1%96%D0%BD%D0%B5%D1%82_%D0%9C%D1%96%D0%BD%D1%96%D1%81%D1%82%D1%80%D1%96%D0%B2_%D0%A3%D0%BA%D1%80%D0%B0%D1%97%D0%BD%D0%B8" TargetMode="External"/><Relationship Id="rId9" Type="http://schemas.openxmlformats.org/officeDocument/2006/relationships/hyperlink" Target="https://uk.wikipedia.org/wiki/%D0%A0%D0%B5%D1%86%D0%B5%D0%BF%D1%82%D1%83%D1%80%D0%BD%D1%96_%D0%BB%D1%96%D0%BA%D0%B0%D1%80%D1%81%D1%8C%D0%BA%D1%96_%D0%B7%D0%B0%D1%81%D0%BE%D0%B1%D0%B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zakon.rada.gov.ua/laws/show/z0348-18#Text" TargetMode="External"/><Relationship Id="rId3" Type="http://schemas.openxmlformats.org/officeDocument/2006/relationships/hyperlink" Target="https://zakon.rada.gov.ua/laws/show/1671-2020-%D1%80#Text" TargetMode="External"/><Relationship Id="rId7" Type="http://schemas.openxmlformats.org/officeDocument/2006/relationships/hyperlink" Target="https://zakon.rada.gov.ua/laws/show/z0347-18#Text" TargetMode="External"/><Relationship Id="rId2" Type="http://schemas.openxmlformats.org/officeDocument/2006/relationships/hyperlink" Target="https://zakon.rada.gov.ua/laws/show/2168-19#Tex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laws/show/1464-2022-%D0%BF#Text" TargetMode="External"/><Relationship Id="rId11" Type="http://schemas.openxmlformats.org/officeDocument/2006/relationships/hyperlink" Target="https://zakon.rada.gov.ua/laws/show/z0044-21#Text" TargetMode="External"/><Relationship Id="rId5" Type="http://schemas.openxmlformats.org/officeDocument/2006/relationships/hyperlink" Target="https://zakon.rada.gov.ua/laws/show/410-2018-%D0%BF#Text" TargetMode="External"/><Relationship Id="rId10" Type="http://schemas.openxmlformats.org/officeDocument/2006/relationships/hyperlink" Target="https://zakon.rada.gov.ua/laws/show/z0952-20#Text" TargetMode="External"/><Relationship Id="rId4" Type="http://schemas.openxmlformats.org/officeDocument/2006/relationships/hyperlink" Target="https://zakon.rada.gov.ua/laws/show/411-2018-%D0%BF#Text" TargetMode="External"/><Relationship Id="rId9" Type="http://schemas.openxmlformats.org/officeDocument/2006/relationships/hyperlink" Target="https://zakon.rada.gov.ua/laws/show/z0236-20#Tex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.expertus.com.ua/law/10259#d59774b6dd" TargetMode="External"/><Relationship Id="rId2" Type="http://schemas.openxmlformats.org/officeDocument/2006/relationships/hyperlink" Target="https://med.expertus.com.ua/law/10259#8cf9e2e537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?>
<Relationships xmlns="http://schemas.openxmlformats.org/package/2006/relationships"><Relationship Id="rId3" Type="http://schemas.openxmlformats.org/officeDocument/2006/relationships/image" Target="../media/image29.png"></Relationship><Relationship Id="rId2" Type="http://schemas.openxmlformats.org/officeDocument/2006/relationships/notesSlide" Target="../notesSlides/notesSlide30.xml"></Relationship><Relationship Id="rId1" Type="http://schemas.openxmlformats.org/officeDocument/2006/relationships/slideLayout" Target="../slideLayouts/slideLayout2.xml"></Relationship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med.expertus.com.ua/recommendations/24292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med.expertus.com.ua/law/1644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7480" y="3426460"/>
            <a:ext cx="11140440" cy="1270000"/>
          </a:xfrm>
        </p:spPr>
        <p:txBody>
          <a:bodyPr>
            <a:normAutofit fontScale="90000"/>
          </a:bodyPr>
          <a:lstStyle/>
          <a:p>
            <a:r>
              <a:rPr lang="uk-UA" sz="4000" b="1" dirty="0" err="1" smtClean="0"/>
              <a:t>Проєкт</a:t>
            </a:r>
            <a:r>
              <a:rPr lang="uk-UA" sz="4000" b="1" dirty="0" smtClean="0"/>
              <a:t> впровадження ЕСОЗ </a:t>
            </a:r>
            <a:r>
              <a:rPr lang="uk-UA" sz="4000" b="1" dirty="0" smtClean="0"/>
              <a:t>в роботу </a:t>
            </a:r>
            <a:r>
              <a:rPr lang="uk-UA" sz="4000" b="1" dirty="0" smtClean="0"/>
              <a:t>закладу </a:t>
            </a:r>
            <a:r>
              <a:rPr lang="uk-UA" sz="4000" b="1" dirty="0" smtClean="0"/>
              <a:t>охорони здоров'я</a:t>
            </a:r>
            <a:r>
              <a:rPr lang="uk-UA" sz="4000" b="1" dirty="0" smtClean="0"/>
              <a:t>.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46400" y="4885055"/>
            <a:ext cx="10213340" cy="1973580"/>
          </a:xfrm>
        </p:spPr>
        <p:txBody>
          <a:bodyPr wrap="square" lIns="91440" tIns="45720" rIns="91440" bIns="45720" numCol="1" vert="horz" anchor="t">
            <a:normAutofit fontScale="92500" lnSpcReduction="20000"/>
          </a:bodyPr>
          <a:lstStyle/>
          <a:p>
            <a:pPr marL="0" indent="0" algn="l" latinLnBrk="0">
              <a:lnSpc>
                <a:spcPct val="100000"/>
              </a:lnSpc>
              <a:buFontTx/>
              <a:buNone/>
            </a:pPr>
            <a:r>
              <a:rPr lang="uk-UA" sz="2000">
                <a:solidFill>
                  <a:schemeClr val="tx1"/>
                </a:solidFill>
              </a:rPr>
              <a:t>Доцент кафедри менеджменту охорони здоров'я</a:t>
            </a:r>
            <a:endParaRPr lang="ko-KR" altLang="en-US" sz="2000">
              <a:solidFill>
                <a:schemeClr val="tx1"/>
              </a:solidFill>
            </a:endParaRPr>
          </a:p>
          <a:p>
            <a:pPr marL="0" indent="0" algn="l" latinLnBrk="0">
              <a:lnSpc>
                <a:spcPct val="100000"/>
              </a:lnSpc>
              <a:buFontTx/>
              <a:buNone/>
            </a:pPr>
            <a:r>
              <a:rPr lang="uk-UA" sz="2000">
                <a:solidFill>
                  <a:schemeClr val="tx1"/>
                </a:solidFill>
              </a:rPr>
              <a:t>кандидат медичних наук</a:t>
            </a:r>
            <a:endParaRPr lang="ko-KR" altLang="en-US" sz="2000">
              <a:solidFill>
                <a:schemeClr val="tx1"/>
              </a:solidFill>
            </a:endParaRPr>
          </a:p>
          <a:p>
            <a:pPr marL="0" indent="0" algn="l" latinLnBrk="0">
              <a:lnSpc>
                <a:spcPct val="100000"/>
              </a:lnSpc>
              <a:buFontTx/>
              <a:buNone/>
            </a:pPr>
            <a:r>
              <a:rPr lang="uk-UA" sz="2000">
                <a:solidFill>
                  <a:schemeClr val="tx1"/>
                </a:solidFill>
              </a:rPr>
              <a:t>директор Центру реконструктивної та відновної медицини </a:t>
            </a:r>
            <a:endParaRPr lang="ko-KR" altLang="en-US" sz="2000">
              <a:solidFill>
                <a:schemeClr val="tx1"/>
              </a:solidFill>
            </a:endParaRPr>
          </a:p>
          <a:p>
            <a:pPr marL="0" indent="0" algn="l" latinLnBrk="0">
              <a:lnSpc>
                <a:spcPct val="100000"/>
              </a:lnSpc>
              <a:buFontTx/>
              <a:buNone/>
            </a:pPr>
            <a:r>
              <a:rPr lang="uk-UA" sz="2000">
                <a:solidFill>
                  <a:schemeClr val="tx1"/>
                </a:solidFill>
              </a:rPr>
              <a:t>(Університетська клініка) ОНМедУ                             </a:t>
            </a:r>
            <a:endParaRPr lang="ko-KR" altLang="en-US" sz="2000">
              <a:solidFill>
                <a:schemeClr val="tx1"/>
              </a:solidFill>
            </a:endParaRPr>
          </a:p>
          <a:p>
            <a:pPr marL="0" indent="0" algn="l" latinLnBrk="0">
              <a:lnSpc>
                <a:spcPct val="100000"/>
              </a:lnSpc>
              <a:buFontTx/>
              <a:buNone/>
            </a:pPr>
            <a:r>
              <a:rPr lang="uk-UA" sz="4000">
                <a:solidFill>
                  <a:schemeClr val="tx1"/>
                </a:solidFill>
              </a:rPr>
              <a:t> Світлана БУСЕЛ </a:t>
            </a:r>
            <a:r>
              <a:rPr lang="uk-UA" sz="2000">
                <a:solidFill>
                  <a:schemeClr val="tx1"/>
                </a:solidFill>
              </a:rPr>
              <a:t>   </a:t>
            </a:r>
            <a:endParaRPr lang="ko-KR" altLang="en-US" sz="2000">
              <a:solidFill>
                <a:schemeClr val="tx1"/>
              </a:solidFill>
            </a:endParaRPr>
          </a:p>
        </p:txBody>
      </p:sp>
      <p:pic>
        <p:nvPicPr>
          <p:cNvPr id="4" name="Рисунок 3" descr="C:/Users/grago/AppData/Roaming/PolarisOffice9/ETemp/7164_21902960/image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884170" y="0"/>
            <a:ext cx="4276725" cy="3238500"/>
          </a:xfrm>
          <a:prstGeom prst="rect"/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61895" cy="323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62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59551" y="0"/>
            <a:ext cx="8911687" cy="59285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Впровадження ЕСОЗ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8042" y="490832"/>
            <a:ext cx="12071334" cy="60757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2016</a:t>
            </a:r>
            <a:r>
              <a:rPr lang="uk-UA" dirty="0" smtClean="0">
                <a:solidFill>
                  <a:schemeClr val="tx1"/>
                </a:solidFill>
              </a:rPr>
              <a:t> р. </a:t>
            </a:r>
            <a:r>
              <a:rPr lang="ru-RU" dirty="0">
                <a:solidFill>
                  <a:schemeClr val="tx1"/>
                </a:solidFill>
              </a:rPr>
              <a:t>Реформа </a:t>
            </a:r>
            <a:r>
              <a:rPr lang="ru-RU" dirty="0" err="1">
                <a:solidFill>
                  <a:schemeClr val="tx1"/>
                </a:solidFill>
              </a:rPr>
              <a:t>розпочалася</a:t>
            </a:r>
            <a:r>
              <a:rPr lang="ru-RU" dirty="0">
                <a:solidFill>
                  <a:schemeClr val="tx1"/>
                </a:solidFill>
              </a:rPr>
              <a:t> з </a:t>
            </a:r>
            <a:r>
              <a:rPr lang="ru-RU" b="1" dirty="0" err="1">
                <a:solidFill>
                  <a:schemeClr val="tx1"/>
                </a:solidFill>
              </a:rPr>
              <a:t>Концепції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реформи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фінансування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системи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охорони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схваленої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2" tooltip="Уряд Володимира Гройсмана"/>
              </a:rPr>
              <a:t>Урядом </a:t>
            </a:r>
            <a:r>
              <a:rPr lang="ru-RU" dirty="0" smtClean="0">
                <a:solidFill>
                  <a:schemeClr val="tx1"/>
                </a:solidFill>
              </a:rPr>
              <a:t>30 </a:t>
            </a:r>
            <a:r>
              <a:rPr lang="ru-RU" dirty="0">
                <a:solidFill>
                  <a:schemeClr val="tx1"/>
                </a:solidFill>
              </a:rPr>
              <a:t>листопада 2016 </a:t>
            </a:r>
            <a:r>
              <a:rPr lang="ru-RU" dirty="0" smtClean="0">
                <a:solidFill>
                  <a:schemeClr val="tx1"/>
                </a:solidFill>
              </a:rPr>
              <a:t>р.</a:t>
            </a:r>
            <a:r>
              <a:rPr lang="ru-RU" baseline="30000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У </a:t>
            </a:r>
            <a:r>
              <a:rPr lang="ru-RU" dirty="0" err="1">
                <a:solidFill>
                  <a:schemeClr val="tx1"/>
                </a:solidFill>
              </a:rPr>
              <a:t>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вперше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закладено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електронна</a:t>
            </a:r>
            <a:r>
              <a:rPr lang="ru-RU" dirty="0">
                <a:solidFill>
                  <a:schemeClr val="tx1"/>
                </a:solidFill>
              </a:rPr>
              <a:t> система дозволить </a:t>
            </a:r>
            <a:r>
              <a:rPr lang="ru-RU" dirty="0" err="1">
                <a:solidFill>
                  <a:schemeClr val="tx1"/>
                </a:solidFill>
              </a:rPr>
              <a:t>реалізувати</a:t>
            </a:r>
            <a:r>
              <a:rPr lang="ru-RU" dirty="0">
                <a:solidFill>
                  <a:schemeClr val="tx1"/>
                </a:solidFill>
              </a:rPr>
              <a:t> принцип «</a:t>
            </a:r>
            <a:r>
              <a:rPr lang="ru-RU" dirty="0" err="1">
                <a:solidFill>
                  <a:schemeClr val="tx1"/>
                </a:solidFill>
              </a:rPr>
              <a:t>гроші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ходять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пацієнтом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2017</a:t>
            </a:r>
            <a:r>
              <a:rPr lang="uk-UA" dirty="0" smtClean="0">
                <a:solidFill>
                  <a:schemeClr val="tx1"/>
                </a:solidFill>
              </a:rPr>
              <a:t> р. </a:t>
            </a:r>
            <a:r>
              <a:rPr lang="ru-RU" dirty="0">
                <a:solidFill>
                  <a:schemeClr val="tx1"/>
                </a:solidFill>
              </a:rPr>
              <a:t>19 </a:t>
            </a:r>
            <a:r>
              <a:rPr lang="ru-RU" dirty="0" err="1">
                <a:solidFill>
                  <a:schemeClr val="tx1"/>
                </a:solidFill>
              </a:rPr>
              <a:t>жовтня</a:t>
            </a:r>
            <a:r>
              <a:rPr lang="ru-RU" dirty="0">
                <a:solidFill>
                  <a:schemeClr val="tx1"/>
                </a:solidFill>
              </a:rPr>
              <a:t> 2017 року </a:t>
            </a:r>
            <a:r>
              <a:rPr lang="ru-RU" dirty="0" err="1">
                <a:solidFill>
                  <a:schemeClr val="tx1"/>
                </a:solidFill>
                <a:hlinkClick r:id="rId3" tooltip="Верховна Рада"/>
              </a:rPr>
              <a:t>Верховна</a:t>
            </a:r>
            <a:r>
              <a:rPr lang="ru-RU" dirty="0">
                <a:solidFill>
                  <a:schemeClr val="tx1"/>
                </a:solidFill>
                <a:hlinkClick r:id="rId3" tooltip="Верховна Рада"/>
              </a:rPr>
              <a:t> Рада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ухвалила</a:t>
            </a:r>
            <a:r>
              <a:rPr lang="ru-RU" dirty="0">
                <a:solidFill>
                  <a:schemeClr val="tx1"/>
                </a:solidFill>
              </a:rPr>
              <a:t> Закон «Про </a:t>
            </a:r>
            <a:r>
              <a:rPr lang="ru-RU" dirty="0" err="1">
                <a:solidFill>
                  <a:schemeClr val="tx1"/>
                </a:solidFill>
              </a:rPr>
              <a:t>державні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фінансові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гарантії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обслуговування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населення</a:t>
            </a:r>
            <a:r>
              <a:rPr lang="ru-RU" dirty="0" smtClean="0">
                <a:solidFill>
                  <a:schemeClr val="tx1"/>
                </a:solidFill>
              </a:rPr>
              <a:t>». </a:t>
            </a: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ru-RU" dirty="0" err="1" smtClean="0">
                <a:solidFill>
                  <a:schemeClr val="tx1"/>
                </a:solidFill>
              </a:rPr>
              <a:t>таттею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11 </a:t>
            </a:r>
            <a:r>
              <a:rPr lang="ru-RU" dirty="0" err="1">
                <a:solidFill>
                  <a:schemeClr val="tx1"/>
                </a:solidFill>
              </a:rPr>
              <a:t>цього</a:t>
            </a:r>
            <a:r>
              <a:rPr lang="ru-RU" dirty="0">
                <a:solidFill>
                  <a:schemeClr val="tx1"/>
                </a:solidFill>
              </a:rPr>
              <a:t> Закону </a:t>
            </a:r>
            <a:r>
              <a:rPr lang="ru-RU" dirty="0" err="1">
                <a:solidFill>
                  <a:schemeClr val="tx1"/>
                </a:solidFill>
              </a:rPr>
              <a:t>було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встановлено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порядок </a:t>
            </a:r>
            <a:r>
              <a:rPr lang="ru-RU" dirty="0" err="1">
                <a:solidFill>
                  <a:schemeClr val="tx1"/>
                </a:solidFill>
              </a:rPr>
              <a:t>функціонування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затверджуватися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КМУ</a:t>
            </a:r>
            <a:r>
              <a:rPr lang="ru-RU" dirty="0">
                <a:solidFill>
                  <a:schemeClr val="tx1"/>
                </a:solidFill>
              </a:rPr>
              <a:t> з </a:t>
            </a:r>
            <a:r>
              <a:rPr lang="ru-RU" dirty="0" err="1">
                <a:solidFill>
                  <a:schemeClr val="tx1"/>
                </a:solidFill>
              </a:rPr>
              <a:t>урахуванням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вимог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законодавства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захист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персональних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даних</a:t>
            </a:r>
            <a:r>
              <a:rPr lang="ru-RU" baseline="30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27 </a:t>
            </a:r>
            <a:r>
              <a:rPr lang="ru-RU" dirty="0" err="1">
                <a:solidFill>
                  <a:schemeClr val="tx1"/>
                </a:solidFill>
              </a:rPr>
              <a:t>грудня</a:t>
            </a:r>
            <a:r>
              <a:rPr lang="ru-RU" dirty="0">
                <a:solidFill>
                  <a:schemeClr val="tx1"/>
                </a:solidFill>
              </a:rPr>
              <a:t> 2017 року </a:t>
            </a:r>
            <a:r>
              <a:rPr lang="ru-RU" dirty="0" err="1">
                <a:solidFill>
                  <a:schemeClr val="tx1"/>
                </a:solidFill>
                <a:hlinkClick r:id="rId4" tooltip="Кабінет Міністрів України"/>
              </a:rPr>
              <a:t>Кабмін</a:t>
            </a:r>
            <a:r>
              <a:rPr lang="ru-RU" dirty="0">
                <a:solidFill>
                  <a:schemeClr val="tx1"/>
                </a:solidFill>
              </a:rPr>
              <a:t> затвердив </a:t>
            </a:r>
            <a:r>
              <a:rPr lang="ru-RU" dirty="0" err="1">
                <a:solidFill>
                  <a:schemeClr val="tx1"/>
                </a:solidFill>
              </a:rPr>
              <a:t>положення</a:t>
            </a:r>
            <a:r>
              <a:rPr lang="ru-RU" dirty="0">
                <a:solidFill>
                  <a:schemeClr val="tx1"/>
                </a:solidFill>
              </a:rPr>
              <a:t> про </a:t>
            </a:r>
            <a:r>
              <a:rPr lang="ru-RU" u="sng" dirty="0" err="1">
                <a:solidFill>
                  <a:schemeClr val="tx1"/>
                </a:solidFill>
                <a:hlinkClick r:id="rId5"/>
              </a:rPr>
              <a:t>Національну</a:t>
            </a:r>
            <a:r>
              <a:rPr lang="ru-RU" u="sng" dirty="0">
                <a:solidFill>
                  <a:schemeClr val="tx1"/>
                </a:solidFill>
                <a:hlinkClick r:id="rId5"/>
              </a:rPr>
              <a:t> службу </a:t>
            </a:r>
            <a:r>
              <a:rPr lang="ru-RU" u="sng" dirty="0" err="1" smtClean="0">
                <a:solidFill>
                  <a:schemeClr val="tx1"/>
                </a:solidFill>
                <a:hlinkClick r:id="rId5"/>
              </a:rPr>
              <a:t>здоров'я</a:t>
            </a:r>
            <a:endParaRPr lang="ru-RU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b="1" u="sng" dirty="0" smtClean="0">
                <a:solidFill>
                  <a:schemeClr val="tx1"/>
                </a:solidFill>
              </a:rPr>
              <a:t>2018</a:t>
            </a:r>
            <a:r>
              <a:rPr lang="uk-UA" u="sng" dirty="0" smtClean="0">
                <a:solidFill>
                  <a:schemeClr val="tx1"/>
                </a:solidFill>
              </a:rPr>
              <a:t> р.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За </a:t>
            </a:r>
            <a:r>
              <a:rPr lang="ru-RU" dirty="0" err="1" smtClean="0">
                <a:solidFill>
                  <a:schemeClr val="tx1"/>
                </a:solidFill>
              </a:rPr>
              <a:t>подальшу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розробку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впровадження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eHealth </a:t>
            </a:r>
            <a:r>
              <a:rPr lang="ru-RU" dirty="0" err="1">
                <a:solidFill>
                  <a:schemeClr val="tx1"/>
                </a:solidFill>
              </a:rPr>
              <a:t>відповідає</a:t>
            </a:r>
            <a:r>
              <a:rPr lang="ru-RU" dirty="0">
                <a:solidFill>
                  <a:schemeClr val="tx1"/>
                </a:solidFill>
              </a:rPr>
              <a:t> МОЗ, для </a:t>
            </a:r>
            <a:r>
              <a:rPr lang="ru-RU" dirty="0" err="1">
                <a:solidFill>
                  <a:schemeClr val="tx1"/>
                </a:solidFill>
              </a:rPr>
              <a:t>чого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грудні</a:t>
            </a:r>
            <a:r>
              <a:rPr lang="ru-RU" dirty="0">
                <a:solidFill>
                  <a:schemeClr val="tx1"/>
                </a:solidFill>
              </a:rPr>
              <a:t> 2017 року </a:t>
            </a:r>
            <a:r>
              <a:rPr lang="ru-RU" dirty="0" err="1">
                <a:solidFill>
                  <a:schemeClr val="tx1"/>
                </a:solidFill>
              </a:rPr>
              <a:t>було</a:t>
            </a:r>
            <a:r>
              <a:rPr lang="ru-RU" dirty="0">
                <a:solidFill>
                  <a:schemeClr val="tx1"/>
                </a:solidFill>
              </a:rPr>
              <a:t> створено </a:t>
            </a:r>
            <a:r>
              <a:rPr lang="ru-RU" dirty="0">
                <a:solidFill>
                  <a:schemeClr val="tx1"/>
                </a:solidFill>
                <a:hlinkClick r:id="rId6" tooltip="ДП «Електронне здоров'я» (ще не написана)"/>
              </a:rPr>
              <a:t>ДП «</a:t>
            </a:r>
            <a:r>
              <a:rPr lang="ru-RU" dirty="0" err="1">
                <a:solidFill>
                  <a:schemeClr val="tx1"/>
                </a:solidFill>
                <a:hlinkClick r:id="rId6" tooltip="ДП «Електронне здоров'я» (ще не написана)"/>
              </a:rPr>
              <a:t>Електронне</a:t>
            </a:r>
            <a:r>
              <a:rPr lang="ru-RU" dirty="0">
                <a:solidFill>
                  <a:schemeClr val="tx1"/>
                </a:solidFill>
                <a:hlinkClick r:id="rId6" tooltip="ДП «Електронне здоров'я» (ще не написана)"/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6" tooltip="ДП «Електронне здоров'я» (ще не написана)"/>
              </a:rPr>
              <a:t>здоров'я</a:t>
            </a:r>
            <a:r>
              <a:rPr lang="ru-RU" dirty="0">
                <a:solidFill>
                  <a:schemeClr val="tx1"/>
                </a:solidFill>
                <a:hlinkClick r:id="rId6" tooltip="ДП «Електронне здоров'я» (ще не написана)"/>
              </a:rPr>
              <a:t>»</a:t>
            </a:r>
            <a:r>
              <a:rPr lang="ru-RU" dirty="0">
                <a:solidFill>
                  <a:schemeClr val="tx1"/>
                </a:solidFill>
              </a:rPr>
              <a:t> (</a:t>
            </a:r>
            <a:r>
              <a:rPr lang="en-US" dirty="0" err="1">
                <a:solidFill>
                  <a:schemeClr val="tx1"/>
                </a:solidFill>
              </a:rPr>
              <a:t>eZdorovya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У </a:t>
            </a:r>
            <a:r>
              <a:rPr lang="ru-RU" dirty="0" err="1">
                <a:solidFill>
                  <a:schemeClr val="tx1"/>
                </a:solidFill>
              </a:rPr>
              <a:t>квітні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розпочалася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приписна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кампанія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пацієнтів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лікарів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первинної</a:t>
            </a:r>
            <a:r>
              <a:rPr lang="ru-RU" dirty="0">
                <a:solidFill>
                  <a:schemeClr val="tx1"/>
                </a:solidFill>
              </a:rPr>
              <a:t> ланки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2019</a:t>
            </a:r>
            <a:r>
              <a:rPr lang="uk-UA" dirty="0" smtClean="0">
                <a:solidFill>
                  <a:schemeClr val="tx1"/>
                </a:solidFill>
              </a:rPr>
              <a:t> р. </a:t>
            </a:r>
            <a:r>
              <a:rPr lang="ru-RU" dirty="0">
                <a:solidFill>
                  <a:schemeClr val="tx1"/>
                </a:solidFill>
              </a:rPr>
              <a:t>На початку 2019 року </a:t>
            </a:r>
            <a:r>
              <a:rPr lang="ru-RU" dirty="0" err="1">
                <a:solidFill>
                  <a:schemeClr val="tx1"/>
                </a:solidFill>
              </a:rPr>
              <a:t>було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реалізовано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функціонал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реєстрації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7" tooltip="Аптека"/>
              </a:rPr>
              <a:t>аптек</a:t>
            </a:r>
            <a:r>
              <a:rPr lang="ru-RU" dirty="0">
                <a:solidFill>
                  <a:schemeClr val="tx1"/>
                </a:solidFill>
              </a:rPr>
              <a:t> та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контрактування</a:t>
            </a:r>
            <a:r>
              <a:rPr lang="ru-RU" dirty="0">
                <a:solidFill>
                  <a:schemeClr val="tx1"/>
                </a:solidFill>
              </a:rPr>
              <a:t> з НСЗУ для </a:t>
            </a:r>
            <a:r>
              <a:rPr lang="ru-RU" dirty="0" err="1">
                <a:solidFill>
                  <a:schemeClr val="tx1"/>
                </a:solidFill>
              </a:rPr>
              <a:t>програми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8" tooltip="Реімбурсація"/>
              </a:rPr>
              <a:t>реімбурсації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з'явився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електронний</a:t>
            </a:r>
            <a:r>
              <a:rPr lang="ru-RU" dirty="0">
                <a:solidFill>
                  <a:schemeClr val="tx1"/>
                </a:solidFill>
              </a:rPr>
              <a:t> рецепт (</a:t>
            </a:r>
            <a:r>
              <a:rPr lang="ru-RU" dirty="0" err="1">
                <a:solidFill>
                  <a:schemeClr val="tx1"/>
                </a:solidFill>
              </a:rPr>
              <a:t>виписка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погашення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2020</a:t>
            </a:r>
            <a:r>
              <a:rPr lang="uk-UA" dirty="0" smtClean="0">
                <a:solidFill>
                  <a:schemeClr val="tx1"/>
                </a:solidFill>
              </a:rPr>
              <a:t> р. </a:t>
            </a:r>
            <a:r>
              <a:rPr lang="ru-RU" dirty="0" err="1">
                <a:solidFill>
                  <a:schemeClr val="tx1"/>
                </a:solidFill>
              </a:rPr>
              <a:t>повноцінно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впроваджено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базові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медичні</a:t>
            </a:r>
            <a:r>
              <a:rPr lang="ru-RU" dirty="0">
                <a:solidFill>
                  <a:schemeClr val="tx1"/>
                </a:solidFill>
              </a:rPr>
              <a:t> записи, </a:t>
            </a:r>
            <a:r>
              <a:rPr lang="ru-RU" dirty="0" err="1">
                <a:solidFill>
                  <a:schemeClr val="tx1"/>
                </a:solidFill>
              </a:rPr>
              <a:t>запрацювали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направлення</a:t>
            </a:r>
            <a:r>
              <a:rPr lang="ru-RU" dirty="0">
                <a:solidFill>
                  <a:schemeClr val="tx1"/>
                </a:solidFill>
              </a:rPr>
              <a:t> (е-</a:t>
            </a:r>
            <a:r>
              <a:rPr lang="ru-RU" dirty="0" err="1">
                <a:solidFill>
                  <a:schemeClr val="tx1"/>
                </a:solidFill>
              </a:rPr>
              <a:t>Направлення</a:t>
            </a:r>
            <a:r>
              <a:rPr lang="ru-RU" dirty="0">
                <a:solidFill>
                  <a:schemeClr val="tx1"/>
                </a:solidFill>
              </a:rPr>
              <a:t>) для </a:t>
            </a:r>
            <a:r>
              <a:rPr lang="ru-RU" dirty="0" err="1">
                <a:solidFill>
                  <a:schemeClr val="tx1"/>
                </a:solidFill>
              </a:rPr>
              <a:t>отримання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послуг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2021</a:t>
            </a:r>
            <a:r>
              <a:rPr lang="uk-UA" dirty="0" smtClean="0">
                <a:solidFill>
                  <a:schemeClr val="tx1"/>
                </a:solidFill>
              </a:rPr>
              <a:t> р.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впроваджувались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типи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електронних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записів</a:t>
            </a:r>
            <a:r>
              <a:rPr lang="ru-RU" dirty="0">
                <a:solidFill>
                  <a:schemeClr val="tx1"/>
                </a:solidFill>
              </a:rPr>
              <a:t> як от: План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Вакцинація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</a:t>
            </a:r>
            <a:r>
              <a:rPr lang="ru-RU" dirty="0" err="1" smtClean="0">
                <a:solidFill>
                  <a:schemeClr val="tx1"/>
                </a:solidFill>
              </a:rPr>
              <a:t>едичний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висновок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тимчасову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непрацездатність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2022</a:t>
            </a:r>
            <a:r>
              <a:rPr lang="uk-UA" dirty="0" smtClean="0">
                <a:solidFill>
                  <a:schemeClr val="tx1"/>
                </a:solidFill>
              </a:rPr>
              <a:t> – </a:t>
            </a:r>
            <a:r>
              <a:rPr lang="uk-UA" b="1" dirty="0" smtClean="0">
                <a:solidFill>
                  <a:schemeClr val="tx1"/>
                </a:solidFill>
              </a:rPr>
              <a:t>2023</a:t>
            </a:r>
            <a:r>
              <a:rPr lang="uk-UA" dirty="0" smtClean="0">
                <a:solidFill>
                  <a:schemeClr val="tx1"/>
                </a:solidFill>
              </a:rPr>
              <a:t> рр.</a:t>
            </a:r>
            <a:r>
              <a:rPr lang="ru-RU" dirty="0">
                <a:solidFill>
                  <a:schemeClr val="tx1"/>
                </a:solidFill>
              </a:rPr>
              <a:t> Рецепт (в </a:t>
            </a:r>
            <a:r>
              <a:rPr lang="ru-RU" dirty="0" err="1">
                <a:solidFill>
                  <a:schemeClr val="tx1"/>
                </a:solidFill>
              </a:rPr>
              <a:t>доповнення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паперового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запрацював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всі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відпускаються</a:t>
            </a:r>
            <a:r>
              <a:rPr lang="ru-RU" dirty="0">
                <a:solidFill>
                  <a:schemeClr val="tx1"/>
                </a:solidFill>
              </a:rPr>
              <a:t> з аптек за </a:t>
            </a:r>
            <a:r>
              <a:rPr lang="ru-RU" u="sng" dirty="0">
                <a:solidFill>
                  <a:schemeClr val="tx1"/>
                </a:solidFill>
                <a:hlinkClick r:id="rId9"/>
              </a:rPr>
              <a:t>рецептом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квітня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заклади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незалежно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провадять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медичну</a:t>
            </a:r>
            <a:r>
              <a:rPr lang="ru-RU" dirty="0">
                <a:solidFill>
                  <a:schemeClr val="tx1"/>
                </a:solidFill>
              </a:rPr>
              <a:t> практику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працювати</a:t>
            </a:r>
            <a:r>
              <a:rPr lang="ru-RU" dirty="0">
                <a:solidFill>
                  <a:schemeClr val="tx1"/>
                </a:solidFill>
              </a:rPr>
              <a:t> в ЕСОЗ.</a:t>
            </a:r>
          </a:p>
        </p:txBody>
      </p:sp>
    </p:spTree>
    <p:extLst>
      <p:ext uri="{BB962C8B-B14F-4D97-AF65-F5344CB8AC3E}">
        <p14:creationId xmlns:p14="http://schemas.microsoft.com/office/powerpoint/2010/main" val="81404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2811" y="474345"/>
            <a:ext cx="111992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Lato"/>
              </a:rPr>
              <a:t>Е</a:t>
            </a:r>
            <a:r>
              <a:rPr lang="ru-RU" sz="2400" b="1" dirty="0" err="1">
                <a:latin typeface="Lato"/>
              </a:rPr>
              <a:t>лектронна</a:t>
            </a:r>
            <a:r>
              <a:rPr lang="ru-RU" sz="2400" b="1" dirty="0">
                <a:latin typeface="Lato"/>
              </a:rPr>
              <a:t> система </a:t>
            </a:r>
            <a:r>
              <a:rPr lang="ru-RU" sz="2400" b="1" dirty="0" err="1">
                <a:latin typeface="Lato"/>
              </a:rPr>
              <a:t>охорони</a:t>
            </a:r>
            <a:r>
              <a:rPr lang="ru-RU" sz="2400" b="1" dirty="0">
                <a:latin typeface="Lato"/>
              </a:rPr>
              <a:t> </a:t>
            </a:r>
            <a:r>
              <a:rPr lang="ru-RU" sz="2400" b="1" dirty="0" err="1">
                <a:latin typeface="Lato"/>
              </a:rPr>
              <a:t>здоров'я</a:t>
            </a:r>
            <a:r>
              <a:rPr lang="ru-RU" sz="2400" b="1" dirty="0">
                <a:latin typeface="Lato"/>
              </a:rPr>
              <a:t> </a:t>
            </a:r>
            <a:r>
              <a:rPr lang="ru-RU" sz="2400" dirty="0">
                <a:latin typeface="Lato"/>
              </a:rPr>
              <a:t>— </a:t>
            </a:r>
            <a:r>
              <a:rPr lang="ru-RU" sz="2400" dirty="0" err="1">
                <a:latin typeface="Lato"/>
              </a:rPr>
              <a:t>двокомпонентна</a:t>
            </a:r>
            <a:r>
              <a:rPr lang="ru-RU" sz="2400" dirty="0">
                <a:latin typeface="Lato"/>
              </a:rPr>
              <a:t> система, в </a:t>
            </a:r>
            <a:r>
              <a:rPr lang="ru-RU" sz="2400" dirty="0" err="1">
                <a:latin typeface="Lato"/>
              </a:rPr>
              <a:t>якій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користувач</a:t>
            </a:r>
            <a:r>
              <a:rPr lang="ru-RU" sz="2400" dirty="0">
                <a:latin typeface="Lato"/>
              </a:rPr>
              <a:t> через МІС </a:t>
            </a:r>
            <a:r>
              <a:rPr lang="ru-RU" sz="2400" dirty="0" err="1">
                <a:latin typeface="Lato"/>
              </a:rPr>
              <a:t>взаємодіє</a:t>
            </a:r>
            <a:r>
              <a:rPr lang="ru-RU" sz="2400" dirty="0">
                <a:latin typeface="Lato"/>
              </a:rPr>
              <a:t> з центральною базою </a:t>
            </a:r>
            <a:r>
              <a:rPr lang="ru-RU" sz="2400" dirty="0" err="1">
                <a:latin typeface="Lato"/>
              </a:rPr>
              <a:t>даних</a:t>
            </a:r>
            <a:r>
              <a:rPr lang="ru-RU" sz="2400" dirty="0">
                <a:latin typeface="Lato"/>
              </a:rPr>
              <a:t>.</a:t>
            </a:r>
          </a:p>
          <a:p>
            <a:r>
              <a:rPr lang="ru-RU" sz="2400" dirty="0">
                <a:latin typeface="Lato"/>
              </a:rPr>
              <a:t>ЕСОЗ </a:t>
            </a:r>
            <a:r>
              <a:rPr lang="ru-RU" sz="2400" dirty="0" err="1">
                <a:latin typeface="Lato"/>
              </a:rPr>
              <a:t>складається</a:t>
            </a:r>
            <a:r>
              <a:rPr lang="ru-RU" sz="2400" dirty="0">
                <a:latin typeface="Lato"/>
              </a:rPr>
              <a:t> з: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latin typeface="Lato"/>
              </a:rPr>
              <a:t>Центральної</a:t>
            </a:r>
            <a:r>
              <a:rPr lang="ru-RU" sz="2400" b="1" dirty="0">
                <a:latin typeface="Lato"/>
              </a:rPr>
              <a:t> </a:t>
            </a:r>
            <a:r>
              <a:rPr lang="ru-RU" sz="2400" b="1" dirty="0" err="1">
                <a:latin typeface="Lato"/>
              </a:rPr>
              <a:t>бази</a:t>
            </a:r>
            <a:r>
              <a:rPr lang="ru-RU" sz="2400" b="1" dirty="0">
                <a:latin typeface="Lato"/>
              </a:rPr>
              <a:t> </a:t>
            </a:r>
            <a:r>
              <a:rPr lang="ru-RU" sz="2400" b="1" dirty="0" err="1">
                <a:latin typeface="Lato"/>
              </a:rPr>
              <a:t>даних</a:t>
            </a:r>
            <a:r>
              <a:rPr lang="ru-RU" sz="2400" b="1" dirty="0">
                <a:latin typeface="Lato"/>
              </a:rPr>
              <a:t>  (ЦБД) </a:t>
            </a:r>
            <a:r>
              <a:rPr lang="ru-RU" sz="2400" dirty="0">
                <a:latin typeface="Lato"/>
              </a:rPr>
              <a:t>— </a:t>
            </a:r>
            <a:r>
              <a:rPr lang="ru-RU" sz="2400" dirty="0" err="1">
                <a:latin typeface="Lato"/>
              </a:rPr>
              <a:t>інформаційно-телекомунікаційна</a:t>
            </a:r>
            <a:r>
              <a:rPr lang="ru-RU" sz="2400" dirty="0">
                <a:latin typeface="Lato"/>
              </a:rPr>
              <a:t> система, яка </a:t>
            </a:r>
            <a:r>
              <a:rPr lang="ru-RU" sz="2400" dirty="0" err="1">
                <a:latin typeface="Lato"/>
              </a:rPr>
              <a:t>містить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передбачені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законодавством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реєстри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програмні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модулі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інформаційну</a:t>
            </a:r>
            <a:r>
              <a:rPr lang="ru-RU" sz="2400" dirty="0">
                <a:latin typeface="Lato"/>
              </a:rPr>
              <a:t> систему НСЗУ, в </a:t>
            </a:r>
            <a:r>
              <a:rPr lang="ru-RU" sz="2400" dirty="0" err="1">
                <a:latin typeface="Lato"/>
              </a:rPr>
              <a:t>частині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необхідній</a:t>
            </a:r>
            <a:r>
              <a:rPr lang="ru-RU" sz="2400" dirty="0">
                <a:latin typeface="Lato"/>
              </a:rPr>
              <a:t> для </a:t>
            </a:r>
            <a:r>
              <a:rPr lang="ru-RU" sz="2400" dirty="0" err="1">
                <a:latin typeface="Lato"/>
              </a:rPr>
              <a:t>реалізації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державних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фінансових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гарантій</a:t>
            </a:r>
            <a:r>
              <a:rPr lang="ru-RU" sz="2400" dirty="0">
                <a:latin typeface="Lato"/>
              </a:rPr>
              <a:t> та </a:t>
            </a:r>
            <a:r>
              <a:rPr lang="ru-RU" sz="2400" dirty="0" err="1">
                <a:latin typeface="Lato"/>
              </a:rPr>
              <a:t>ін</a:t>
            </a:r>
            <a:r>
              <a:rPr lang="ru-RU" sz="2400" dirty="0">
                <a:latin typeface="Lato"/>
              </a:rPr>
              <a:t>.</a:t>
            </a:r>
          </a:p>
          <a:p>
            <a:r>
              <a:rPr lang="ru-RU" sz="2400" dirty="0" err="1">
                <a:latin typeface="Lato"/>
              </a:rPr>
              <a:t>Також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забезпечує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можливість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створення</a:t>
            </a:r>
            <a:r>
              <a:rPr lang="ru-RU" sz="2400" dirty="0">
                <a:latin typeface="Lato"/>
              </a:rPr>
              <a:t>, перегляду, </a:t>
            </a:r>
            <a:r>
              <a:rPr lang="ru-RU" sz="2400" dirty="0" err="1">
                <a:latin typeface="Lato"/>
              </a:rPr>
              <a:t>обміну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інформацією</a:t>
            </a:r>
            <a:r>
              <a:rPr lang="ru-RU" sz="2400" dirty="0">
                <a:latin typeface="Lato"/>
              </a:rPr>
              <a:t> та документами </a:t>
            </a:r>
            <a:r>
              <a:rPr lang="ru-RU" sz="2400" dirty="0" err="1">
                <a:latin typeface="Lato"/>
              </a:rPr>
              <a:t>між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реєстрами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державними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електронними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інформаційними</a:t>
            </a:r>
            <a:r>
              <a:rPr lang="ru-RU" sz="2400" dirty="0">
                <a:latin typeface="Lato"/>
              </a:rPr>
              <a:t> ресурсами, </a:t>
            </a:r>
            <a:r>
              <a:rPr lang="ru-RU" sz="2400" dirty="0" err="1">
                <a:latin typeface="Lato"/>
              </a:rPr>
              <a:t>електронними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медичними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інформаційними</a:t>
            </a:r>
            <a:r>
              <a:rPr lang="ru-RU" sz="2400" dirty="0">
                <a:latin typeface="Lato"/>
              </a:rPr>
              <a:t> системами.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latin typeface="Lato"/>
              </a:rPr>
              <a:t>МІС</a:t>
            </a:r>
            <a:r>
              <a:rPr lang="ru-RU" sz="2400" dirty="0">
                <a:latin typeface="Lato"/>
              </a:rPr>
              <a:t> (</a:t>
            </a:r>
            <a:r>
              <a:rPr lang="ru-RU" sz="2400" dirty="0" err="1">
                <a:latin typeface="Lato"/>
              </a:rPr>
              <a:t>електронна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медична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інформаційна</a:t>
            </a:r>
            <a:r>
              <a:rPr lang="ru-RU" sz="2400" dirty="0">
                <a:latin typeface="Lato"/>
              </a:rPr>
              <a:t> система) — </a:t>
            </a:r>
            <a:r>
              <a:rPr lang="ru-RU" sz="2400" dirty="0" err="1">
                <a:latin typeface="Lato"/>
              </a:rPr>
              <a:t>інформаційно-телекомунікаційна</a:t>
            </a:r>
            <a:r>
              <a:rPr lang="ru-RU" sz="2400" dirty="0">
                <a:latin typeface="Lato"/>
              </a:rPr>
              <a:t> система, яка </a:t>
            </a:r>
            <a:r>
              <a:rPr lang="ru-RU" sz="2400" dirty="0" err="1">
                <a:latin typeface="Lato"/>
              </a:rPr>
              <a:t>дає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змогу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автоматизувати</a:t>
            </a:r>
            <a:r>
              <a:rPr lang="ru-RU" sz="2400" dirty="0">
                <a:latin typeface="Lato"/>
              </a:rPr>
              <a:t> роботу </a:t>
            </a:r>
            <a:r>
              <a:rPr lang="ru-RU" sz="2400" dirty="0" err="1">
                <a:latin typeface="Lato"/>
              </a:rPr>
              <a:t>суб’єктів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господарювання</a:t>
            </a:r>
            <a:r>
              <a:rPr lang="ru-RU" sz="2400" dirty="0">
                <a:latin typeface="Lato"/>
              </a:rPr>
              <a:t> у </a:t>
            </a:r>
            <a:r>
              <a:rPr lang="ru-RU" sz="2400" dirty="0" err="1">
                <a:latin typeface="Lato"/>
              </a:rPr>
              <a:t>сфері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охорони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здоров’я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створювати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переглядати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обмінюватися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інформацією</a:t>
            </a:r>
            <a:r>
              <a:rPr lang="ru-RU" sz="2400" dirty="0">
                <a:latin typeface="Lato"/>
              </a:rPr>
              <a:t> в </a:t>
            </a:r>
            <a:r>
              <a:rPr lang="ru-RU" sz="2400" dirty="0" err="1">
                <a:latin typeface="Lato"/>
              </a:rPr>
              <a:t>електронній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формі</a:t>
            </a:r>
            <a:r>
              <a:rPr lang="ru-RU" sz="2400" dirty="0">
                <a:latin typeface="Lato"/>
              </a:rPr>
              <a:t>, </a:t>
            </a:r>
            <a:r>
              <a:rPr lang="ru-RU" sz="2400" dirty="0" err="1">
                <a:latin typeface="Lato"/>
              </a:rPr>
              <a:t>зокрема</a:t>
            </a:r>
            <a:r>
              <a:rPr lang="ru-RU" sz="2400" dirty="0">
                <a:latin typeface="Lato"/>
              </a:rPr>
              <a:t> з центральною базою </a:t>
            </a:r>
            <a:r>
              <a:rPr lang="ru-RU" sz="2400" dirty="0" err="1">
                <a:latin typeface="Lato"/>
              </a:rPr>
              <a:t>даних</a:t>
            </a:r>
            <a:r>
              <a:rPr lang="ru-RU" sz="2400" dirty="0">
                <a:latin typeface="Lato"/>
              </a:rPr>
              <a:t> (у </a:t>
            </a:r>
            <a:r>
              <a:rPr lang="ru-RU" sz="2400" dirty="0" err="1">
                <a:latin typeface="Lato"/>
              </a:rPr>
              <a:t>разі</a:t>
            </a:r>
            <a:r>
              <a:rPr lang="ru-RU" sz="2400" dirty="0">
                <a:latin typeface="Lato"/>
              </a:rPr>
              <a:t> </a:t>
            </a:r>
            <a:r>
              <a:rPr lang="ru-RU" sz="2400" dirty="0" err="1">
                <a:latin typeface="Lato"/>
              </a:rPr>
              <a:t>підключення</a:t>
            </a:r>
            <a:r>
              <a:rPr lang="ru-RU" sz="2400" dirty="0">
                <a:latin typeface="Lato"/>
              </a:rPr>
              <a:t>).</a:t>
            </a:r>
            <a:endParaRPr lang="ru-RU" sz="2400" b="0" i="0" dirty="0"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195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Цілі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9235" y="1336431"/>
            <a:ext cx="9585377" cy="4574791"/>
          </a:xfrm>
        </p:spPr>
        <p:txBody>
          <a:bodyPr>
            <a:noAutofit/>
          </a:bodyPr>
          <a:lstStyle/>
          <a:p>
            <a:r>
              <a:rPr lang="uk-UA" sz="2400" dirty="0" smtClean="0"/>
              <a:t>Забезпечити прозорість фінансування системи охорони здоров'я</a:t>
            </a:r>
          </a:p>
          <a:p>
            <a:r>
              <a:rPr lang="uk-UA" sz="2400" dirty="0" smtClean="0"/>
              <a:t>Надати можливість працювати без паперу (поступовий перехід на електронний облік: е-рецепт, е-карта, е-направлення)</a:t>
            </a:r>
          </a:p>
          <a:p>
            <a:r>
              <a:rPr lang="uk-UA" sz="2400" dirty="0" smtClean="0"/>
              <a:t>Сформувати бізнес-середовище для створення нових електронних сервісів</a:t>
            </a:r>
          </a:p>
          <a:p>
            <a:r>
              <a:rPr lang="uk-UA" sz="2400" dirty="0" smtClean="0"/>
              <a:t>Створити простір для інновацій в медицини </a:t>
            </a:r>
          </a:p>
          <a:p>
            <a:r>
              <a:rPr lang="uk-UA" sz="2400" dirty="0" smtClean="0"/>
              <a:t>Сприяти розвитку медичного ІТ-</a:t>
            </a:r>
            <a:r>
              <a:rPr lang="uk-UA" sz="2400" dirty="0" err="1" smtClean="0"/>
              <a:t>простіру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0362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Ключові ролі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87" t="30426" r="4850" b="8494"/>
          <a:stretch/>
        </p:blipFill>
        <p:spPr>
          <a:xfrm>
            <a:off x="752389" y="1186192"/>
            <a:ext cx="10673257" cy="544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3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975" y="91547"/>
            <a:ext cx="8911687" cy="447715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Ключові ролі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74" y="653143"/>
            <a:ext cx="12031226" cy="63003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• </a:t>
            </a:r>
            <a:r>
              <a:rPr lang="ru-RU" b="1" dirty="0" err="1"/>
              <a:t>Міністерство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здоров'я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МОЗ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політику</a:t>
            </a:r>
            <a:r>
              <a:rPr lang="ru-RU" dirty="0"/>
              <a:t> в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en-US" dirty="0"/>
              <a:t>policymaker).</a:t>
            </a:r>
          </a:p>
          <a:p>
            <a:pPr marL="0" indent="0">
              <a:buNone/>
            </a:pP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повноваженнями</a:t>
            </a:r>
            <a:r>
              <a:rPr lang="ru-RU" dirty="0"/>
              <a:t> МОЗ </a:t>
            </a:r>
            <a:r>
              <a:rPr lang="ru-RU" dirty="0" err="1"/>
              <a:t>щодо</a:t>
            </a:r>
            <a:r>
              <a:rPr lang="ru-RU" dirty="0"/>
              <a:t> ЕСОЗ є </a:t>
            </a:r>
            <a:r>
              <a:rPr lang="ru-RU" dirty="0" err="1"/>
              <a:t>встановлення</a:t>
            </a:r>
            <a:r>
              <a:rPr lang="ru-RU" dirty="0"/>
              <a:t> та </a:t>
            </a:r>
            <a:r>
              <a:rPr lang="ru-RU" dirty="0" err="1"/>
              <a:t>затвердження</a:t>
            </a:r>
            <a:r>
              <a:rPr lang="ru-RU" dirty="0"/>
              <a:t> правил </a:t>
            </a:r>
            <a:r>
              <a:rPr lang="ru-RU" dirty="0" err="1"/>
              <a:t>роботи</a:t>
            </a:r>
            <a:r>
              <a:rPr lang="ru-RU" dirty="0"/>
              <a:t> та </a:t>
            </a:r>
            <a:r>
              <a:rPr lang="ru-RU" dirty="0" err="1"/>
              <a:t>функціонування</a:t>
            </a:r>
            <a:r>
              <a:rPr lang="ru-RU" dirty="0"/>
              <a:t> ЕСОЗ. </a:t>
            </a:r>
            <a:r>
              <a:rPr lang="ru-RU" dirty="0" err="1"/>
              <a:t>Зазначені</a:t>
            </a:r>
            <a:r>
              <a:rPr lang="ru-RU" dirty="0"/>
              <a:t> </a:t>
            </a:r>
            <a:r>
              <a:rPr lang="ru-RU" dirty="0" err="1"/>
              <a:t>повноваження</a:t>
            </a:r>
            <a:r>
              <a:rPr lang="ru-RU" dirty="0"/>
              <a:t> </a:t>
            </a:r>
            <a:r>
              <a:rPr lang="ru-RU" dirty="0" err="1"/>
              <a:t>реалізуються</a:t>
            </a:r>
            <a:r>
              <a:rPr lang="ru-RU" dirty="0"/>
              <a:t> через </a:t>
            </a:r>
            <a:r>
              <a:rPr lang="ru-RU" dirty="0" err="1"/>
              <a:t>прийняття</a:t>
            </a:r>
            <a:r>
              <a:rPr lang="ru-RU" dirty="0"/>
              <a:t> та </a:t>
            </a:r>
            <a:r>
              <a:rPr lang="ru-RU" dirty="0" err="1"/>
              <a:t>ініціювання</a:t>
            </a:r>
            <a:r>
              <a:rPr lang="ru-RU" dirty="0"/>
              <a:t> </a:t>
            </a:r>
            <a:r>
              <a:rPr lang="ru-RU" dirty="0" err="1"/>
              <a:t>прийняття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- </a:t>
            </a:r>
            <a:r>
              <a:rPr lang="ru-RU" dirty="0" err="1"/>
              <a:t>законів</a:t>
            </a:r>
            <a:r>
              <a:rPr lang="ru-RU" dirty="0"/>
              <a:t>, постанов та </a:t>
            </a:r>
            <a:r>
              <a:rPr lang="ru-RU" dirty="0" err="1"/>
              <a:t>розпоряджень</a:t>
            </a:r>
            <a:r>
              <a:rPr lang="ru-RU" dirty="0"/>
              <a:t>, </a:t>
            </a:r>
            <a:r>
              <a:rPr lang="ru-RU" dirty="0" err="1"/>
              <a:t>наказів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• ДП «</a:t>
            </a:r>
            <a:r>
              <a:rPr lang="ru-RU" b="1" dirty="0" err="1"/>
              <a:t>Електронне</a:t>
            </a:r>
            <a:r>
              <a:rPr lang="ru-RU" b="1" dirty="0"/>
              <a:t> </a:t>
            </a:r>
            <a:r>
              <a:rPr lang="ru-RU" b="1" dirty="0" err="1"/>
              <a:t>здоров'я</a:t>
            </a:r>
            <a:r>
              <a:rPr lang="ru-RU" b="1" dirty="0"/>
              <a:t>» (</a:t>
            </a:r>
            <a:r>
              <a:rPr lang="en-US" b="1" dirty="0" err="1"/>
              <a:t>eZdorovya</a:t>
            </a:r>
            <a:r>
              <a:rPr lang="en-US" b="1" dirty="0"/>
              <a:t>)</a:t>
            </a:r>
          </a:p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ЕСОЗ </a:t>
            </a:r>
            <a:r>
              <a:rPr lang="ru-RU" dirty="0" err="1"/>
              <a:t>важливою</a:t>
            </a:r>
            <a:r>
              <a:rPr lang="ru-RU" dirty="0"/>
              <a:t> є </a:t>
            </a:r>
            <a:r>
              <a:rPr lang="ru-RU" dirty="0" err="1"/>
              <a:t>функція</a:t>
            </a:r>
            <a:r>
              <a:rPr lang="ru-RU" dirty="0"/>
              <a:t> </a:t>
            </a:r>
            <a:r>
              <a:rPr lang="ru-RU" dirty="0" err="1"/>
              <a:t>адміністрування</a:t>
            </a:r>
            <a:r>
              <a:rPr lang="ru-RU" dirty="0"/>
              <a:t>. </a:t>
            </a:r>
            <a:r>
              <a:rPr lang="ru-RU" dirty="0" err="1"/>
              <a:t>Адміністратор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відповідальний</a:t>
            </a:r>
            <a:r>
              <a:rPr lang="ru-RU" dirty="0"/>
              <a:t> за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безперебійної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ЦБД,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взаємодію</a:t>
            </a:r>
            <a:r>
              <a:rPr lang="ru-RU" dirty="0"/>
              <a:t> з МІС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ЦБД.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</a:t>
            </a:r>
            <a:r>
              <a:rPr lang="ru-RU" dirty="0" err="1"/>
              <a:t>адміністрування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ДП “</a:t>
            </a:r>
            <a:r>
              <a:rPr lang="ru-RU" dirty="0" err="1"/>
              <a:t>Електронне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”.</a:t>
            </a:r>
          </a:p>
          <a:p>
            <a:pPr marL="0" indent="0">
              <a:buNone/>
            </a:pPr>
            <a:r>
              <a:rPr lang="ru-RU" b="1" dirty="0"/>
              <a:t>• </a:t>
            </a:r>
            <a:r>
              <a:rPr lang="ru-RU" b="1" dirty="0" err="1"/>
              <a:t>Бізнес</a:t>
            </a:r>
            <a:endParaRPr lang="ru-RU" b="1" dirty="0"/>
          </a:p>
          <a:p>
            <a:pPr marL="0" indent="0">
              <a:buNone/>
            </a:pP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інформаційні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(МІС) — МІС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сервіси</a:t>
            </a:r>
            <a:r>
              <a:rPr lang="ru-RU" dirty="0"/>
              <a:t> для </a:t>
            </a:r>
            <a:r>
              <a:rPr lang="ru-RU" dirty="0" err="1"/>
              <a:t>кінцевих</a:t>
            </a:r>
            <a:r>
              <a:rPr lang="ru-RU" dirty="0"/>
              <a:t> </a:t>
            </a:r>
            <a:r>
              <a:rPr lang="ru-RU" dirty="0" err="1"/>
              <a:t>користувачів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Саме</a:t>
            </a:r>
            <a:r>
              <a:rPr lang="ru-RU" dirty="0"/>
              <a:t> в МІС </a:t>
            </a:r>
            <a:r>
              <a:rPr lang="ru-RU" dirty="0" err="1"/>
              <a:t>розміщені</a:t>
            </a:r>
            <a:r>
              <a:rPr lang="ru-RU" dirty="0"/>
              <a:t> </a:t>
            </a:r>
            <a:r>
              <a:rPr lang="ru-RU" dirty="0" err="1"/>
              <a:t>електронні</a:t>
            </a:r>
            <a:r>
              <a:rPr lang="ru-RU" dirty="0"/>
              <a:t> </a:t>
            </a:r>
            <a:r>
              <a:rPr lang="ru-RU" dirty="0" err="1"/>
              <a:t>кабінети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,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менеджерів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. Через МІС </a:t>
            </a:r>
            <a:r>
              <a:rPr lang="ru-RU" dirty="0" err="1"/>
              <a:t>здійснюється</a:t>
            </a:r>
            <a:r>
              <a:rPr lang="ru-RU" dirty="0"/>
              <a:t> робота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користувачів</a:t>
            </a:r>
            <a:r>
              <a:rPr lang="ru-RU" dirty="0"/>
              <a:t> з ЦБД ЕСОЗ. МІС </a:t>
            </a:r>
            <a:r>
              <a:rPr lang="ru-RU" dirty="0" err="1"/>
              <a:t>обирають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потреб </a:t>
            </a:r>
            <a:r>
              <a:rPr lang="ru-RU" dirty="0" err="1"/>
              <a:t>користувачів</a:t>
            </a:r>
            <a:r>
              <a:rPr lang="ru-RU" dirty="0"/>
              <a:t> та </a:t>
            </a:r>
            <a:r>
              <a:rPr lang="ru-RU" dirty="0" err="1"/>
              <a:t>функціоналу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. При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інформаційної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обрати </a:t>
            </a:r>
            <a:r>
              <a:rPr lang="ru-RU" dirty="0" err="1"/>
              <a:t>декілька</a:t>
            </a:r>
            <a:r>
              <a:rPr lang="ru-RU" dirty="0"/>
              <a:t> МІС для </a:t>
            </a:r>
            <a:r>
              <a:rPr lang="ru-RU" dirty="0" err="1"/>
              <a:t>порівняння</a:t>
            </a:r>
            <a:r>
              <a:rPr lang="ru-RU" dirty="0"/>
              <a:t>, </a:t>
            </a:r>
            <a:r>
              <a:rPr lang="ru-RU" dirty="0" err="1"/>
              <a:t>запитати</a:t>
            </a:r>
            <a:r>
              <a:rPr lang="ru-RU" dirty="0"/>
              <a:t> </a:t>
            </a:r>
            <a:r>
              <a:rPr lang="ru-RU" dirty="0" err="1"/>
              <a:t>презентації</a:t>
            </a:r>
            <a:r>
              <a:rPr lang="ru-RU" dirty="0"/>
              <a:t> </a:t>
            </a:r>
            <a:r>
              <a:rPr lang="ru-RU" dirty="0" err="1"/>
              <a:t>функціоналу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них, </a:t>
            </a:r>
            <a:r>
              <a:rPr lang="ru-RU" dirty="0" err="1"/>
              <a:t>дізнатися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та </a:t>
            </a:r>
            <a:r>
              <a:rPr lang="ru-RU" dirty="0" err="1"/>
              <a:t>юридичної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і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вибір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Актуальна </a:t>
            </a:r>
            <a:r>
              <a:rPr lang="ru-RU" dirty="0" err="1"/>
              <a:t>інформація</a:t>
            </a:r>
            <a:r>
              <a:rPr lang="ru-RU" dirty="0"/>
              <a:t> про МІС,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підключені</a:t>
            </a:r>
            <a:r>
              <a:rPr lang="ru-RU" dirty="0"/>
              <a:t> до ЕСОЗ та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функціоналом</a:t>
            </a:r>
            <a:r>
              <a:rPr lang="ru-RU" dirty="0"/>
              <a:t> вони </a:t>
            </a:r>
            <a:r>
              <a:rPr lang="ru-RU" dirty="0" err="1"/>
              <a:t>володіють</a:t>
            </a:r>
            <a:r>
              <a:rPr lang="ru-RU" dirty="0"/>
              <a:t>, </a:t>
            </a:r>
            <a:r>
              <a:rPr lang="ru-RU" dirty="0" err="1"/>
              <a:t>розміщується</a:t>
            </a:r>
            <a:r>
              <a:rPr lang="ru-RU" dirty="0"/>
              <a:t> на </a:t>
            </a:r>
            <a:r>
              <a:rPr lang="ru-RU" dirty="0" err="1"/>
              <a:t>сайті</a:t>
            </a:r>
            <a:r>
              <a:rPr lang="ru-RU" dirty="0"/>
              <a:t> </a:t>
            </a:r>
            <a:r>
              <a:rPr lang="ru-RU" dirty="0" err="1"/>
              <a:t>адміністратора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• </a:t>
            </a:r>
            <a:r>
              <a:rPr lang="ru-RU" b="1" dirty="0" err="1"/>
              <a:t>Національна</a:t>
            </a:r>
            <a:r>
              <a:rPr lang="ru-RU" b="1" dirty="0"/>
              <a:t> служба </a:t>
            </a:r>
            <a:r>
              <a:rPr lang="ru-RU" b="1" dirty="0" err="1"/>
              <a:t>здоров'я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endParaRPr lang="ru-RU" b="1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 err="1" smtClean="0"/>
              <a:t>Основні</a:t>
            </a:r>
            <a:r>
              <a:rPr lang="ru-RU" dirty="0" smtClean="0"/>
              <a:t>  </a:t>
            </a:r>
            <a:r>
              <a:rPr lang="ru-RU" dirty="0" err="1"/>
              <a:t>функції</a:t>
            </a:r>
            <a:r>
              <a:rPr lang="ru-RU" dirty="0"/>
              <a:t> НСЗУ </a:t>
            </a:r>
            <a:r>
              <a:rPr lang="ru-RU" dirty="0" err="1"/>
              <a:t>щодо</a:t>
            </a:r>
            <a:r>
              <a:rPr lang="ru-RU" dirty="0"/>
              <a:t> ЕСОЗ: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-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напрямків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-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нового </a:t>
            </a:r>
            <a:r>
              <a:rPr lang="ru-RU" dirty="0" err="1"/>
              <a:t>функціоналу</a:t>
            </a:r>
            <a:r>
              <a:rPr lang="ru-RU" dirty="0"/>
              <a:t> та </a:t>
            </a:r>
            <a:r>
              <a:rPr lang="ru-RU" dirty="0" err="1"/>
              <a:t>інтеграції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системами і </a:t>
            </a:r>
            <a:r>
              <a:rPr lang="ru-RU" dirty="0" err="1"/>
              <a:t>реєстрами</a:t>
            </a:r>
            <a:r>
              <a:rPr lang="ru-RU" dirty="0"/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-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 в </a:t>
            </a:r>
            <a:r>
              <a:rPr lang="ru-RU" dirty="0" err="1"/>
              <a:t>системі</a:t>
            </a:r>
            <a:r>
              <a:rPr lang="ru-RU" dirty="0"/>
              <a:t>,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реєстрів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-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персональних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754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356" t="19175" r="5857"/>
          <a:stretch/>
        </p:blipFill>
        <p:spPr>
          <a:xfrm>
            <a:off x="653142" y="539930"/>
            <a:ext cx="10824755" cy="75753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3141" y="0"/>
            <a:ext cx="10824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Функціонал для закладів первинної медичної допомоги (усього 27 МІС </a:t>
            </a:r>
          </a:p>
          <a:p>
            <a:r>
              <a:rPr lang="en-US" dirty="0" smtClean="0"/>
              <a:t>https</a:t>
            </a:r>
            <a:r>
              <a:rPr lang="en-US" dirty="0"/>
              <a:t>://ehealth.gov.ua/pervynna-medychna-dopomoga/</a:t>
            </a:r>
            <a:r>
              <a:rPr lang="uk-UA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2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356" t="31440" r="6357"/>
          <a:stretch/>
        </p:blipFill>
        <p:spPr>
          <a:xfrm>
            <a:off x="862148" y="592182"/>
            <a:ext cx="10763795" cy="64258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0"/>
            <a:ext cx="9039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Функціонал для закладів спеціалізованої медичної допомоги  (усього 28 МІС </a:t>
            </a:r>
          </a:p>
          <a:p>
            <a:r>
              <a:rPr lang="en-US" dirty="0" smtClean="0"/>
              <a:t>https</a:t>
            </a:r>
            <a:r>
              <a:rPr lang="en-US" dirty="0"/>
              <a:t>://ehealth.gov.ua/spetsializovana-medychna-dopomoga</a:t>
            </a:r>
            <a:r>
              <a:rPr lang="en-US" dirty="0" smtClean="0"/>
              <a:t>/</a:t>
            </a:r>
            <a:r>
              <a:rPr lang="uk-UA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9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85" t="39895" r="5071"/>
          <a:stretch/>
        </p:blipFill>
        <p:spPr>
          <a:xfrm>
            <a:off x="757646" y="1018902"/>
            <a:ext cx="10990217" cy="56333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9897" y="261257"/>
            <a:ext cx="1121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Функціонал для аптечних закладів (усього 16 МІС </a:t>
            </a:r>
            <a:r>
              <a:rPr lang="en-US" dirty="0"/>
              <a:t>https://ehealth.gov.ua/aptechnym-zakladam</a:t>
            </a:r>
            <a:r>
              <a:rPr lang="en-US" dirty="0" smtClean="0"/>
              <a:t>/</a:t>
            </a:r>
            <a:r>
              <a:rPr lang="uk-UA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7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45139"/>
            <a:ext cx="8911687" cy="795387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Нормативно-правова база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646" y="940526"/>
            <a:ext cx="11225348" cy="5917474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Закон України № 2168-</a:t>
            </a:r>
            <a:r>
              <a:rPr lang="en-US" dirty="0" smtClean="0"/>
              <a:t>VIII</a:t>
            </a:r>
            <a:r>
              <a:rPr lang="uk-UA" dirty="0" smtClean="0"/>
              <a:t> «Про державні соціальні гарантії медичного обслуговування населення»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zakon.rada.gov.ua/laws/show/2168-19#Text</a:t>
            </a:r>
            <a:endParaRPr lang="uk-UA" dirty="0" smtClean="0"/>
          </a:p>
          <a:p>
            <a:r>
              <a:rPr lang="uk-UA" dirty="0" smtClean="0"/>
              <a:t>Розпорядження КМУ від 28.12.2020 р. № 1671-р «Про схвалення концепції розвитку електронної охорони здоров'я»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https://zakon.rada.gov.ua/laws/show/1671-2020-%</a:t>
            </a:r>
            <a:r>
              <a:rPr lang="en-US" dirty="0" smtClean="0">
                <a:hlinkClick r:id="rId3"/>
              </a:rPr>
              <a:t>D1%80#Text</a:t>
            </a:r>
            <a:endParaRPr lang="uk-UA" dirty="0"/>
          </a:p>
          <a:p>
            <a:r>
              <a:rPr lang="uk-UA" dirty="0" smtClean="0"/>
              <a:t>Постанова КМУ від 25.04.2018 р. № 411 «Деякі питання електронної системи охорони здоров'я»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https://zakon.rada.gov.ua/laws/show/411-2018-%</a:t>
            </a:r>
            <a:r>
              <a:rPr lang="en-US" dirty="0" smtClean="0">
                <a:hlinkClick r:id="rId4"/>
              </a:rPr>
              <a:t>D0%BF#Text</a:t>
            </a:r>
            <a:endParaRPr lang="uk-UA" dirty="0" smtClean="0"/>
          </a:p>
          <a:p>
            <a:r>
              <a:rPr lang="uk-UA" dirty="0" smtClean="0">
                <a:latin typeface="+mj-lt"/>
              </a:rPr>
              <a:t>Постанова КМУ від 25.04.2018 р. № 410 </a:t>
            </a:r>
            <a:r>
              <a:rPr lang="uk-UA" dirty="0" smtClean="0">
                <a:latin typeface="+mj-lt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Про договори про </a:t>
            </a:r>
            <a:r>
              <a:rPr lang="ru-RU" dirty="0" err="1">
                <a:latin typeface="+mj-lt"/>
                <a:cs typeface="Times New Roman" panose="02020603050405020304" pitchFamily="18" charset="0"/>
              </a:rPr>
              <a:t>медичне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+mj-lt"/>
                <a:cs typeface="Times New Roman" panose="02020603050405020304" pitchFamily="18" charset="0"/>
              </a:rPr>
              <a:t>обслуговування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+mj-lt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+mj-lt"/>
                <a:cs typeface="Times New Roman" panose="02020603050405020304" pitchFamily="18" charset="0"/>
              </a:rPr>
              <a:t>програмою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+mj-lt"/>
                <a:cs typeface="Times New Roman" panose="02020603050405020304" pitchFamily="18" charset="0"/>
              </a:rPr>
              <a:t>медичних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+mj-lt"/>
                <a:cs typeface="Times New Roman" panose="02020603050405020304" pitchFamily="18" charset="0"/>
              </a:rPr>
              <a:t>гарантій</a:t>
            </a:r>
            <a:r>
              <a:rPr lang="ru-RU" dirty="0" smtClean="0">
                <a:latin typeface="+mj-lt"/>
                <a:cs typeface="Times New Roman" panose="02020603050405020304" pitchFamily="18" charset="0"/>
              </a:rPr>
              <a:t>» </a:t>
            </a:r>
            <a:r>
              <a:rPr lang="en-US" dirty="0">
                <a:latin typeface="+mj-lt"/>
                <a:cs typeface="Times New Roman" panose="02020603050405020304" pitchFamily="18" charset="0"/>
                <a:hlinkClick r:id="rId5"/>
              </a:rPr>
              <a:t>https://zakon.rada.gov.ua/laws/show/410-2018-%</a:t>
            </a:r>
            <a:r>
              <a:rPr lang="en-US" dirty="0" smtClean="0">
                <a:latin typeface="+mj-lt"/>
                <a:cs typeface="Times New Roman" panose="02020603050405020304" pitchFamily="18" charset="0"/>
                <a:hlinkClick r:id="rId5"/>
              </a:rPr>
              <a:t>D0%BF#Text</a:t>
            </a:r>
            <a:endParaRPr lang="uk-UA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+mj-lt"/>
                <a:cs typeface="Times New Roman" panose="02020603050405020304" pitchFamily="18" charset="0"/>
              </a:rPr>
              <a:t>Постанова КМУ від 27.12.2022 р. № 1464 «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гарантій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у 2023 </a:t>
            </a:r>
            <a:r>
              <a:rPr lang="ru-RU" dirty="0" err="1" smtClean="0"/>
              <a:t>році</a:t>
            </a:r>
            <a:r>
              <a:rPr lang="uk-UA" dirty="0" smtClean="0">
                <a:latin typeface="+mj-lt"/>
                <a:cs typeface="Times New Roman" panose="02020603050405020304" pitchFamily="18" charset="0"/>
              </a:rPr>
              <a:t>» </a:t>
            </a:r>
            <a:r>
              <a:rPr lang="en-US" dirty="0">
                <a:latin typeface="+mj-lt"/>
                <a:cs typeface="Times New Roman" panose="02020603050405020304" pitchFamily="18" charset="0"/>
                <a:hlinkClick r:id="rId6"/>
              </a:rPr>
              <a:t>https://zakon.rada.gov.ua/laws/show/1464-2022-%</a:t>
            </a:r>
            <a:r>
              <a:rPr lang="en-US" dirty="0" smtClean="0">
                <a:latin typeface="+mj-lt"/>
                <a:cs typeface="Times New Roman" panose="02020603050405020304" pitchFamily="18" charset="0"/>
                <a:hlinkClick r:id="rId6"/>
              </a:rPr>
              <a:t>D0%BF#Text</a:t>
            </a:r>
            <a:endParaRPr lang="uk-UA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uk-UA" dirty="0" smtClean="0"/>
              <a:t>Наказ </a:t>
            </a:r>
            <a:r>
              <a:rPr lang="uk-UA" dirty="0"/>
              <a:t>МОЗ від 19.03.2018 р. № 503 «Про затвердження Порядку вибору лікаря, який надає первинну медичну допомогу, та форми декларації про вибір лікаря, який надає первинну медичну допомогу» </a:t>
            </a:r>
            <a:r>
              <a:rPr lang="en-US" dirty="0">
                <a:hlinkClick r:id="rId7"/>
              </a:rPr>
              <a:t>https://zakon.rada.gov.ua/laws/show/z0347-18#Text</a:t>
            </a:r>
            <a:endParaRPr lang="uk-UA" dirty="0"/>
          </a:p>
          <a:p>
            <a:r>
              <a:rPr lang="uk-UA" dirty="0"/>
              <a:t>Наказ МОЗ від 19.03.2018 р. № 504 «Про затвердження Порядку надання первинної медичної допомоги» </a:t>
            </a:r>
            <a:r>
              <a:rPr lang="en-US" dirty="0">
                <a:hlinkClick r:id="rId8"/>
              </a:rPr>
              <a:t>https://zakon.rada.gov.ua/laws/show/z0348-18#Text</a:t>
            </a:r>
            <a:endParaRPr lang="uk-UA" dirty="0"/>
          </a:p>
          <a:p>
            <a:r>
              <a:rPr lang="uk-UA" dirty="0" smtClean="0">
                <a:latin typeface="+mj-lt"/>
                <a:cs typeface="Times New Roman" panose="02020603050405020304" pitchFamily="18" charset="0"/>
              </a:rPr>
              <a:t>Наказ МОЗ від 28.02.2020 р. № 587 «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записів</a:t>
            </a:r>
            <a:r>
              <a:rPr lang="ru-RU" dirty="0"/>
              <a:t>, </a:t>
            </a:r>
            <a:r>
              <a:rPr lang="ru-RU" dirty="0" err="1"/>
              <a:t>записів</a:t>
            </a:r>
            <a:r>
              <a:rPr lang="ru-RU" dirty="0"/>
              <a:t> про </a:t>
            </a:r>
            <a:r>
              <a:rPr lang="ru-RU" dirty="0" err="1"/>
              <a:t>направлення</a:t>
            </a:r>
            <a:r>
              <a:rPr lang="ru-RU" dirty="0"/>
              <a:t> та </a:t>
            </a:r>
            <a:r>
              <a:rPr lang="ru-RU" dirty="0" err="1"/>
              <a:t>рецептів</a:t>
            </a:r>
            <a:r>
              <a:rPr lang="ru-RU" dirty="0"/>
              <a:t> в </a:t>
            </a:r>
            <a:r>
              <a:rPr lang="ru-RU" dirty="0" err="1"/>
              <a:t>електронній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 smtClean="0"/>
              <a:t>здоров’я</a:t>
            </a:r>
            <a:r>
              <a:rPr lang="ru-RU" dirty="0" smtClean="0"/>
              <a:t>» </a:t>
            </a:r>
            <a:r>
              <a:rPr lang="en-US" dirty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zakon.rada.gov.ua/laws/show/z0236-20#Text</a:t>
            </a:r>
            <a:endParaRPr lang="uk-UA" dirty="0" smtClean="0"/>
          </a:p>
          <a:p>
            <a:r>
              <a:rPr lang="uk-UA" dirty="0" smtClean="0">
                <a:latin typeface="+mj-lt"/>
                <a:cs typeface="Times New Roman" panose="02020603050405020304" pitchFamily="18" charset="0"/>
              </a:rPr>
              <a:t>Наказ МОЗ від 18.09.2020 р. № 2136 «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висновків</a:t>
            </a:r>
            <a:r>
              <a:rPr lang="ru-RU" dirty="0"/>
              <a:t> в </a:t>
            </a:r>
            <a:r>
              <a:rPr lang="ru-RU" dirty="0" err="1"/>
              <a:t>електронній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»</a:t>
            </a:r>
            <a:r>
              <a:rPr lang="en-US" dirty="0"/>
              <a:t> </a:t>
            </a:r>
            <a:r>
              <a:rPr lang="en-US" dirty="0">
                <a:hlinkClick r:id="rId10"/>
              </a:rPr>
              <a:t>https://</a:t>
            </a:r>
            <a:r>
              <a:rPr lang="en-US" dirty="0" smtClean="0">
                <a:hlinkClick r:id="rId10"/>
              </a:rPr>
              <a:t>zakon.rada.gov.ua/laws/show/z0952-20#Text</a:t>
            </a:r>
            <a:endParaRPr lang="uk-UA" dirty="0" smtClean="0"/>
          </a:p>
          <a:p>
            <a:r>
              <a:rPr lang="uk-UA" dirty="0" smtClean="0">
                <a:latin typeface="+mj-lt"/>
                <a:cs typeface="Times New Roman" panose="02020603050405020304" pitchFamily="18" charset="0"/>
              </a:rPr>
              <a:t>Наказ МОЗ від 30.11.2020 р. № 2755 </a:t>
            </a:r>
            <a:r>
              <a:rPr lang="uk-UA" sz="1900" dirty="0" smtClean="0">
                <a:latin typeface="+mj-lt"/>
                <a:cs typeface="Times New Roman" panose="02020603050405020304" pitchFamily="18" charset="0"/>
              </a:rPr>
              <a:t>«</a:t>
            </a:r>
            <a:r>
              <a:rPr lang="ru-RU" sz="1900" dirty="0" smtClean="0"/>
              <a:t>Про </a:t>
            </a:r>
            <a:r>
              <a:rPr lang="ru-RU" sz="1900" dirty="0" err="1"/>
              <a:t>затвердження</a:t>
            </a:r>
            <a:r>
              <a:rPr lang="ru-RU" sz="1900" dirty="0"/>
              <a:t> Порядку </a:t>
            </a:r>
            <a:r>
              <a:rPr lang="ru-RU" sz="1900" dirty="0" err="1"/>
              <a:t>ведення</a:t>
            </a:r>
            <a:r>
              <a:rPr lang="ru-RU" sz="1900" dirty="0"/>
              <a:t> </a:t>
            </a:r>
            <a:r>
              <a:rPr lang="ru-RU" sz="1900" dirty="0" err="1"/>
              <a:t>Реєстру</a:t>
            </a:r>
            <a:r>
              <a:rPr lang="ru-RU" sz="1900" dirty="0"/>
              <a:t> </a:t>
            </a:r>
            <a:r>
              <a:rPr lang="ru-RU" sz="1900" dirty="0" err="1"/>
              <a:t>пацієнтів</a:t>
            </a:r>
            <a:r>
              <a:rPr lang="ru-RU" sz="1900" dirty="0"/>
              <a:t> в </a:t>
            </a:r>
            <a:r>
              <a:rPr lang="ru-RU" sz="1900" dirty="0" err="1"/>
              <a:t>електронній</a:t>
            </a:r>
            <a:r>
              <a:rPr lang="ru-RU" sz="1900" dirty="0"/>
              <a:t> </a:t>
            </a:r>
            <a:r>
              <a:rPr lang="ru-RU" sz="1900" dirty="0" err="1"/>
              <a:t>системі</a:t>
            </a:r>
            <a:r>
              <a:rPr lang="ru-RU" sz="1900" dirty="0"/>
              <a:t> </a:t>
            </a:r>
            <a:r>
              <a:rPr lang="ru-RU" sz="1900" dirty="0" err="1"/>
              <a:t>охорони</a:t>
            </a:r>
            <a:r>
              <a:rPr lang="ru-RU" sz="1900" dirty="0"/>
              <a:t> </a:t>
            </a:r>
            <a:r>
              <a:rPr lang="ru-RU" sz="1900" dirty="0" err="1" smtClean="0"/>
              <a:t>здоров’я</a:t>
            </a:r>
            <a:r>
              <a:rPr lang="ru-RU" sz="1900" dirty="0" smtClean="0"/>
              <a:t>»</a:t>
            </a:r>
            <a:r>
              <a:rPr lang="en-US" sz="1900" dirty="0"/>
              <a:t> </a:t>
            </a:r>
            <a:r>
              <a:rPr lang="en-US" sz="1900" dirty="0">
                <a:hlinkClick r:id="rId11"/>
              </a:rPr>
              <a:t>https://</a:t>
            </a:r>
            <a:r>
              <a:rPr lang="en-US" sz="1900" dirty="0" smtClean="0">
                <a:hlinkClick r:id="rId11"/>
              </a:rPr>
              <a:t>zakon.rada.gov.ua/laws/show/z0044-21#Text</a:t>
            </a:r>
            <a:r>
              <a:rPr lang="uk-UA" sz="1900" dirty="0" smtClean="0"/>
              <a:t> та ін.</a:t>
            </a:r>
            <a:endParaRPr lang="uk-UA" sz="1900" dirty="0" smtClean="0">
              <a:latin typeface="+mj-lt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7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961" y="1895426"/>
            <a:ext cx="7834039" cy="49625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6" y="0"/>
            <a:ext cx="8083997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429" t="4308" r="30643" b="33067"/>
          <a:stretch/>
        </p:blipFill>
        <p:spPr>
          <a:xfrm>
            <a:off x="5129347" y="574766"/>
            <a:ext cx="7062653" cy="5869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929" t="12299" r="24000" b="79246"/>
          <a:stretch/>
        </p:blipFill>
        <p:spPr>
          <a:xfrm>
            <a:off x="191586" y="294207"/>
            <a:ext cx="8067854" cy="9881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857" t="13043" r="24214" b="81847"/>
          <a:stretch/>
        </p:blipFill>
        <p:spPr>
          <a:xfrm>
            <a:off x="191587" y="1282330"/>
            <a:ext cx="8067853" cy="5988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23000" t="18525" r="24572" b="66144"/>
          <a:stretch/>
        </p:blipFill>
        <p:spPr>
          <a:xfrm>
            <a:off x="191588" y="1881157"/>
            <a:ext cx="8067853" cy="18025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22868" t="22055" r="24411" b="64472"/>
          <a:stretch/>
        </p:blipFill>
        <p:spPr>
          <a:xfrm>
            <a:off x="191588" y="3683726"/>
            <a:ext cx="8067853" cy="15849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474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95" y="136430"/>
            <a:ext cx="12009120" cy="603799"/>
          </a:xfrm>
        </p:spPr>
        <p:txBody>
          <a:bodyPr>
            <a:normAutofit/>
          </a:bodyPr>
          <a:lstStyle/>
          <a:p>
            <a:r>
              <a:rPr lang="uk-UA" sz="3200" dirty="0" err="1" smtClean="0"/>
              <a:t>Проєкт</a:t>
            </a:r>
            <a:r>
              <a:rPr lang="uk-UA" sz="3200" dirty="0" smtClean="0"/>
              <a:t> впровадження ЕСОЗ в роботу медичного закладу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971" y="818606"/>
            <a:ext cx="11556275" cy="5974080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 smtClean="0"/>
              <a:t>Цілі </a:t>
            </a:r>
            <a:r>
              <a:rPr lang="uk-UA" sz="2000" dirty="0" err="1" smtClean="0"/>
              <a:t>проєкту</a:t>
            </a:r>
            <a:r>
              <a:rPr lang="uk-UA" sz="2000" dirty="0" smtClean="0"/>
              <a:t>: використовуємо метод </a:t>
            </a:r>
            <a:r>
              <a:rPr lang="en-US" sz="2000" dirty="0" smtClean="0"/>
              <a:t>SMART</a:t>
            </a:r>
            <a:r>
              <a:rPr lang="uk-UA" sz="2000" dirty="0" smtClean="0"/>
              <a:t>. </a:t>
            </a:r>
          </a:p>
          <a:p>
            <a:pPr marL="0" indent="0">
              <a:buNone/>
            </a:pPr>
            <a:r>
              <a:rPr lang="uk-UA" sz="2000" dirty="0" smtClean="0"/>
              <a:t>Цілі </a:t>
            </a:r>
            <a:r>
              <a:rPr lang="uk-UA" sz="2000" dirty="0" err="1"/>
              <a:t>проєкту</a:t>
            </a:r>
            <a:r>
              <a:rPr lang="uk-UA" sz="2000" dirty="0"/>
              <a:t> конкретні (</a:t>
            </a:r>
            <a:r>
              <a:rPr lang="en-US" sz="2000" dirty="0"/>
              <a:t>Specific</a:t>
            </a:r>
            <a:r>
              <a:rPr lang="uk-UA" sz="2000" dirty="0"/>
              <a:t>), вимірні (</a:t>
            </a:r>
            <a:r>
              <a:rPr lang="en-US" sz="2000" dirty="0"/>
              <a:t>Measurable</a:t>
            </a:r>
            <a:r>
              <a:rPr lang="uk-UA" sz="2000" dirty="0"/>
              <a:t>), досяжні (</a:t>
            </a:r>
            <a:r>
              <a:rPr lang="en-US" sz="2000" dirty="0"/>
              <a:t>Achievable</a:t>
            </a:r>
            <a:r>
              <a:rPr lang="uk-UA" sz="2000" dirty="0"/>
              <a:t>), значущі (орієнтовані на результат) (</a:t>
            </a:r>
            <a:r>
              <a:rPr lang="en-US" sz="2000" dirty="0"/>
              <a:t>Relevant</a:t>
            </a:r>
            <a:r>
              <a:rPr lang="uk-UA" sz="2000" dirty="0"/>
              <a:t> (</a:t>
            </a:r>
            <a:r>
              <a:rPr lang="en-US" sz="2000" dirty="0"/>
              <a:t>Result oriented</a:t>
            </a:r>
            <a:r>
              <a:rPr lang="uk-UA" sz="2000" dirty="0"/>
              <a:t>)), прив’язані до часу (</a:t>
            </a:r>
            <a:r>
              <a:rPr lang="en-US" sz="2000" dirty="0"/>
              <a:t>Time </a:t>
            </a:r>
            <a:r>
              <a:rPr lang="uk-UA" sz="2000" dirty="0"/>
              <a:t>— </a:t>
            </a:r>
            <a:r>
              <a:rPr lang="en-US" sz="2000" dirty="0" smtClean="0"/>
              <a:t>specific</a:t>
            </a:r>
            <a:r>
              <a:rPr lang="uk-UA" sz="2000" dirty="0" smtClean="0"/>
              <a:t>)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18759"/>
              </p:ext>
            </p:extLst>
          </p:nvPr>
        </p:nvGraphicFramePr>
        <p:xfrm>
          <a:off x="478971" y="2199254"/>
          <a:ext cx="11293095" cy="467180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80537">
                  <a:extLst>
                    <a:ext uri="{9D8B030D-6E8A-4147-A177-3AD203B41FA5}">
                      <a16:colId xmlns:a16="http://schemas.microsoft.com/office/drawing/2014/main" val="2471158401"/>
                    </a:ext>
                  </a:extLst>
                </a:gridCol>
                <a:gridCol w="8912558">
                  <a:extLst>
                    <a:ext uri="{9D8B030D-6E8A-4147-A177-3AD203B41FA5}">
                      <a16:colId xmlns:a16="http://schemas.microsoft.com/office/drawing/2014/main" val="2786227297"/>
                    </a:ext>
                  </a:extLst>
                </a:gridCol>
              </a:tblGrid>
              <a:tr h="305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Параметр </a:t>
                      </a:r>
                      <a:r>
                        <a:rPr lang="en-US" sz="2000" dirty="0">
                          <a:effectLst/>
                        </a:rPr>
                        <a:t>SMART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Цільова характеристика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 anchor="ctr"/>
                </a:tc>
                <a:extLst>
                  <a:ext uri="{0D108BD9-81ED-4DB2-BD59-A6C34878D82A}">
                    <a16:rowId xmlns:a16="http://schemas.microsoft.com/office/drawing/2014/main" val="3971361589"/>
                  </a:ext>
                </a:extLst>
              </a:tr>
              <a:tr h="3052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Конкретність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Впровадження ЕСОЗ в роботу медичного закладу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extLst>
                  <a:ext uri="{0D108BD9-81ED-4DB2-BD59-A6C34878D82A}">
                    <a16:rowId xmlns:a16="http://schemas.microsoft.com/office/drawing/2014/main" val="1615680085"/>
                  </a:ext>
                </a:extLst>
              </a:tr>
              <a:tr h="12210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Вимірність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effectLst/>
                        </a:rPr>
                        <a:t>Проєктна</a:t>
                      </a:r>
                      <a:r>
                        <a:rPr lang="uk-UA" sz="2000" dirty="0">
                          <a:effectLst/>
                        </a:rPr>
                        <a:t> команда, робочі місця, комп’ютерна техніка, доступ до інтернету. </a:t>
                      </a:r>
                      <a:r>
                        <a:rPr lang="uk-UA" sz="2000" dirty="0" smtClean="0">
                          <a:effectLst/>
                        </a:rPr>
                        <a:t>Бюджетний </a:t>
                      </a:r>
                      <a:r>
                        <a:rPr lang="uk-UA" sz="2000" dirty="0" err="1">
                          <a:effectLst/>
                        </a:rPr>
                        <a:t>проєкт</a:t>
                      </a:r>
                      <a:r>
                        <a:rPr lang="uk-UA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Розроблений </a:t>
                      </a:r>
                      <a:r>
                        <a:rPr lang="uk-UA" sz="2000" dirty="0" smtClean="0">
                          <a:effectLst/>
                        </a:rPr>
                        <a:t>план впровадження ЕСОЗ, </a:t>
                      </a:r>
                      <a:r>
                        <a:rPr lang="uk-UA" sz="2000" dirty="0">
                          <a:effectLst/>
                        </a:rPr>
                        <a:t>визначені виконавці, відповідальні, терміни виконання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extLst>
                  <a:ext uri="{0D108BD9-81ED-4DB2-BD59-A6C34878D82A}">
                    <a16:rowId xmlns:a16="http://schemas.microsoft.com/office/drawing/2014/main" val="1266307242"/>
                  </a:ext>
                </a:extLst>
              </a:tr>
              <a:tr h="6105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Досяжність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Досяжність і можливість реалізувати </a:t>
                      </a:r>
                      <a:r>
                        <a:rPr lang="uk-UA" sz="2000" dirty="0" err="1">
                          <a:effectLst/>
                        </a:rPr>
                        <a:t>проєкт</a:t>
                      </a:r>
                      <a:r>
                        <a:rPr lang="uk-UA" sz="2000" dirty="0">
                          <a:effectLst/>
                        </a:rPr>
                        <a:t> підтверджується успішно виконаними </a:t>
                      </a:r>
                      <a:r>
                        <a:rPr lang="uk-UA" sz="2000" dirty="0" err="1">
                          <a:effectLst/>
                        </a:rPr>
                        <a:t>проєктами</a:t>
                      </a:r>
                      <a:r>
                        <a:rPr lang="uk-UA" sz="2000" dirty="0">
                          <a:effectLst/>
                        </a:rPr>
                        <a:t>-аналогами </a:t>
                      </a:r>
                      <a:endParaRPr lang="ru-RU" sz="2000" dirty="0">
                        <a:effectLst/>
                      </a:endParaRPr>
                    </a:p>
                  </a:txBody>
                  <a:tcPr marL="58374" marR="58374" marT="0" marB="0"/>
                </a:tc>
                <a:extLst>
                  <a:ext uri="{0D108BD9-81ED-4DB2-BD59-A6C34878D82A}">
                    <a16:rowId xmlns:a16="http://schemas.microsoft.com/office/drawing/2014/main" val="1109015539"/>
                  </a:ext>
                </a:extLst>
              </a:tr>
              <a:tr h="10692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+mj-lt"/>
                        </a:rPr>
                        <a:t>Значимість (орієнтованість на результат)</a:t>
                      </a:r>
                      <a:endParaRPr lang="ru-RU" sz="20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+mj-lt"/>
                        </a:rPr>
                        <a:t>В результаті реалізації </a:t>
                      </a:r>
                      <a:r>
                        <a:rPr lang="uk-UA" sz="2000" dirty="0" err="1">
                          <a:effectLst/>
                          <a:latin typeface="+mj-lt"/>
                        </a:rPr>
                        <a:t>проєкту</a:t>
                      </a:r>
                      <a:r>
                        <a:rPr lang="uk-UA" sz="2000" dirty="0">
                          <a:effectLst/>
                          <a:latin typeface="+mj-lt"/>
                        </a:rPr>
                        <a:t> </a:t>
                      </a:r>
                      <a:r>
                        <a:rPr lang="uk-UA" sz="2000" dirty="0" smtClean="0">
                          <a:effectLst/>
                          <a:latin typeface="+mj-lt"/>
                        </a:rPr>
                        <a:t>медичний</a:t>
                      </a:r>
                      <a:r>
                        <a:rPr lang="uk-UA" sz="2000" baseline="0" dirty="0" smtClean="0">
                          <a:effectLst/>
                          <a:latin typeface="+mj-lt"/>
                        </a:rPr>
                        <a:t> заклад виконає ліцензійні умови впровадження господарської діяльності</a:t>
                      </a:r>
                      <a:endParaRPr lang="ru-RU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extLst>
                  <a:ext uri="{0D108BD9-81ED-4DB2-BD59-A6C34878D82A}">
                    <a16:rowId xmlns:a16="http://schemas.microsoft.com/office/drawing/2014/main" val="3933662329"/>
                  </a:ext>
                </a:extLst>
              </a:tr>
              <a:tr h="10692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Обмеженість в часі</a:t>
                      </a:r>
                      <a:endParaRPr lang="ru-RU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 тривалість </a:t>
                      </a:r>
                      <a:r>
                        <a:rPr lang="uk-UA" sz="2000" dirty="0" err="1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проєкту</a:t>
                      </a:r>
                      <a:r>
                        <a:rPr lang="uk-UA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3</a:t>
                      </a:r>
                      <a:r>
                        <a:rPr lang="uk-UA" sz="2000" baseline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міс.</a:t>
                      </a:r>
                      <a:endParaRPr lang="ru-RU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74" marR="58374" marT="0" marB="0"/>
                </a:tc>
                <a:extLst>
                  <a:ext uri="{0D108BD9-81ED-4DB2-BD59-A6C34878D82A}">
                    <a16:rowId xmlns:a16="http://schemas.microsoft.com/office/drawing/2014/main" val="4020359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51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412" y="197390"/>
            <a:ext cx="10015446" cy="1280890"/>
          </a:xfrm>
        </p:spPr>
        <p:txBody>
          <a:bodyPr/>
          <a:lstStyle/>
          <a:p>
            <a:r>
              <a:rPr lang="uk-UA" dirty="0" smtClean="0"/>
              <a:t>«Дерево цілей»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914400"/>
            <a:ext cx="11329851" cy="5704114"/>
          </a:xfrm>
        </p:spPr>
        <p:txBody>
          <a:bodyPr/>
          <a:lstStyle/>
          <a:p>
            <a:r>
              <a:rPr lang="uk-UA" dirty="0"/>
              <a:t>Для досягнення мети потрібно виконати багато локальних </a:t>
            </a:r>
            <a:r>
              <a:rPr lang="uk-UA" dirty="0" smtClean="0"/>
              <a:t>цілей. </a:t>
            </a:r>
            <a:r>
              <a:rPr lang="uk-UA" dirty="0"/>
              <a:t>Дерево цілей — це схема, що показує, як головна мета розбивається на </a:t>
            </a:r>
            <a:r>
              <a:rPr lang="uk-UA" dirty="0" err="1"/>
              <a:t>підцілі</a:t>
            </a:r>
            <a:r>
              <a:rPr lang="uk-UA" dirty="0"/>
              <a:t>, та має ієрархічну структуру</a:t>
            </a:r>
            <a:r>
              <a:rPr lang="uk-UA" dirty="0" smtClean="0"/>
              <a:t>.</a:t>
            </a:r>
          </a:p>
          <a:p>
            <a:r>
              <a:rPr lang="uk-UA" dirty="0"/>
              <a:t>Вершиною «Дерева цілей» є стратегічна (головна ціль), з якою тісно пов’язані перспективні цілі та конкретні завдання на кожному рівні ієрархії. При цьому мета вищого порядку відповідає вершині дерева, а нижче розташовуються локальні цілі (завдання), за допомогою яких забезпечується досягнення цілей верхнього рівня.</a:t>
            </a:r>
            <a:endParaRPr lang="ru-RU" dirty="0"/>
          </a:p>
          <a:p>
            <a:r>
              <a:rPr lang="uk-UA" dirty="0"/>
              <a:t>Етапи побудови «Дерева цілей»: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- формулюємо стратегічну мету, це вершина дерева;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- записуємо </a:t>
            </a:r>
            <a:r>
              <a:rPr lang="uk-UA" dirty="0" err="1"/>
              <a:t>підцілі</a:t>
            </a:r>
            <a:r>
              <a:rPr lang="uk-UA" dirty="0"/>
              <a:t>, які сприяють здійсненню глобальної стратегічної мети;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- виділяємо ті цілі та завдання, які залежать безпосередньо від нас, або піддаються нашому прямому впливу, або абсолютно від нас не залежні;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- проводимо декомпозицію цілей далі, для чого повторюємо дії, визначені в попередньому пункті, але тільки по відношенню до другого ряду цілей. Будуємо послідовну </a:t>
            </a:r>
            <a:r>
              <a:rPr lang="uk-UA" dirty="0" smtClean="0"/>
              <a:t>ієрархію </a:t>
            </a:r>
            <a:r>
              <a:rPr lang="uk-UA" dirty="0"/>
              <a:t>до тих пір, поки всі цілі не зведуться до реалізації конкретної дрібної задачі.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634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092" y="92887"/>
            <a:ext cx="11008224" cy="1280890"/>
          </a:xfrm>
        </p:spPr>
        <p:txBody>
          <a:bodyPr/>
          <a:lstStyle/>
          <a:p>
            <a:r>
              <a:rPr lang="uk-UA" dirty="0" smtClean="0"/>
              <a:t>«Дерево цілей» </a:t>
            </a:r>
            <a:r>
              <a:rPr lang="uk-UA" dirty="0" err="1" smtClean="0"/>
              <a:t>проєкту</a:t>
            </a:r>
            <a:r>
              <a:rPr lang="uk-UA" dirty="0" smtClean="0"/>
              <a:t> впровадження ЕСОЗ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7772" y="733332"/>
            <a:ext cx="7680959" cy="601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41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Продукт </a:t>
            </a:r>
            <a:r>
              <a:rPr lang="uk-UA" dirty="0" err="1" smtClean="0"/>
              <a:t>проєкту</a:t>
            </a:r>
            <a:r>
              <a:rPr lang="uk-UA" dirty="0" smtClean="0"/>
              <a:t> – впроваджена ЕСОЗ в роботу закладу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Результат </a:t>
            </a:r>
            <a:r>
              <a:rPr lang="uk-UA" sz="2400" dirty="0" err="1" smtClean="0"/>
              <a:t>проєкту</a:t>
            </a:r>
            <a:r>
              <a:rPr lang="uk-UA" sz="2400" dirty="0" smtClean="0"/>
              <a:t> – виконання ліцензійних умов впровадження господарської діяльності, можливість функціонувати на ринку медичних послуг</a:t>
            </a:r>
          </a:p>
          <a:p>
            <a:pPr marL="0" indent="0">
              <a:buNone/>
            </a:pPr>
            <a:r>
              <a:rPr lang="uk-UA" sz="2400" dirty="0"/>
              <a:t>Фінансування </a:t>
            </a:r>
            <a:r>
              <a:rPr lang="uk-UA" sz="2400" dirty="0" err="1"/>
              <a:t>проєкту</a:t>
            </a:r>
            <a:r>
              <a:rPr lang="uk-UA" sz="2400" dirty="0"/>
              <a:t> може здійснюватися як з приватних, так і з державних джерел, або змішаних.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919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Життєвий цикл </a:t>
            </a:r>
            <a:r>
              <a:rPr lang="uk-UA" dirty="0" err="1" smtClean="0"/>
              <a:t>проєкту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116"/>
          <a:stretch/>
        </p:blipFill>
        <p:spPr>
          <a:xfrm>
            <a:off x="2368731" y="1475764"/>
            <a:ext cx="8638976" cy="443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43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132" y="223516"/>
            <a:ext cx="9741768" cy="72571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Життєвий цикл </a:t>
            </a:r>
            <a:r>
              <a:rPr lang="uk-UA" dirty="0" err="1" smtClean="0"/>
              <a:t>проєкту</a:t>
            </a:r>
            <a:r>
              <a:rPr lang="uk-UA" dirty="0" smtClean="0"/>
              <a:t> (фази/етапи </a:t>
            </a:r>
            <a:r>
              <a:rPr lang="uk-UA" dirty="0" err="1" smtClean="0"/>
              <a:t>проєкту</a:t>
            </a:r>
            <a:r>
              <a:rPr lang="uk-UA" dirty="0" smtClean="0"/>
              <a:t>)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9212" y="998520"/>
            <a:ext cx="8296751" cy="562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21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5953" y="478971"/>
            <a:ext cx="10432869" cy="6301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Кожна фаза / етап </a:t>
            </a:r>
            <a:r>
              <a:rPr lang="uk-UA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 має контрольні точки «віхи», під час проходження яких вивчається додаткова інформація і оцінюються можливі напрями подальшого розвитку </a:t>
            </a:r>
            <a:r>
              <a:rPr lang="uk-UA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Розпорядження на виконання робіт;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Інформаційну базу для планування сформовано;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Цілепокладання здійснено;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Оцінено потенціал підприємства;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 до розроблення проектів підготовлений;</a:t>
            </a:r>
            <a:endParaRPr 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Затвердження графіку подання </a:t>
            </a:r>
            <a:r>
              <a:rPr lang="uk-UA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проєктних</a:t>
            </a:r>
            <a:r>
              <a:rPr lang="uk-UA" dirty="0">
                <a:ea typeface="Times New Roman" panose="02020603050405020304" pitchFamily="18" charset="0"/>
                <a:cs typeface="Times New Roman" panose="02020603050405020304" pitchFamily="18" charset="0"/>
              </a:rPr>
              <a:t> пропозицій</a:t>
            </a:r>
            <a:r>
              <a:rPr lang="uk-UA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50000"/>
              </a:lnSpc>
            </a:pPr>
            <a:r>
              <a:rPr lang="uk-UA" dirty="0" smtClean="0"/>
              <a:t>7. Проведення </a:t>
            </a:r>
            <a:r>
              <a:rPr lang="uk-UA" dirty="0"/>
              <a:t>загальних зборів трудового колективу та прийняття </a:t>
            </a:r>
            <a:r>
              <a:rPr lang="uk-UA" dirty="0" smtClean="0"/>
              <a:t>плану впровадження ЕСОЗ;</a:t>
            </a:r>
            <a:endParaRPr lang="ru-RU" dirty="0"/>
          </a:p>
          <a:p>
            <a:pPr lvl="0" algn="just">
              <a:lnSpc>
                <a:spcPct val="150000"/>
              </a:lnSpc>
            </a:pPr>
            <a:r>
              <a:rPr lang="uk-UA" dirty="0" smtClean="0"/>
              <a:t>8. Впровадження ЕСОЗ затверджено</a:t>
            </a:r>
            <a:r>
              <a:rPr lang="uk-UA" dirty="0"/>
              <a:t>;</a:t>
            </a:r>
            <a:endParaRPr lang="ru-RU" dirty="0"/>
          </a:p>
          <a:p>
            <a:pPr lvl="0" algn="just">
              <a:lnSpc>
                <a:spcPct val="150000"/>
              </a:lnSpc>
            </a:pPr>
            <a:r>
              <a:rPr lang="uk-UA" dirty="0" smtClean="0"/>
              <a:t>9. Початок </a:t>
            </a:r>
            <a:r>
              <a:rPr lang="uk-UA" dirty="0"/>
              <a:t>діяльності щодо реалізації </a:t>
            </a:r>
            <a:r>
              <a:rPr lang="uk-UA" dirty="0" smtClean="0"/>
              <a:t>роботи закладу в ЕСОЗ;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uk-UA" dirty="0"/>
              <a:t>10. </a:t>
            </a:r>
            <a:r>
              <a:rPr lang="uk-UA" dirty="0" err="1"/>
              <a:t>Проєкт</a:t>
            </a:r>
            <a:r>
              <a:rPr lang="uk-UA" dirty="0"/>
              <a:t> завершено.</a:t>
            </a:r>
            <a:endParaRPr lang="ru-RU" dirty="0"/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630555" algn="l"/>
              </a:tabLs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639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425" y="1235232"/>
            <a:ext cx="10401832" cy="529619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83475" y="162556"/>
            <a:ext cx="11355976" cy="1280890"/>
          </a:xfrm>
        </p:spPr>
        <p:txBody>
          <a:bodyPr/>
          <a:lstStyle/>
          <a:p>
            <a:r>
              <a:rPr lang="en-US" dirty="0" smtClean="0"/>
              <a:t>WBS </a:t>
            </a:r>
            <a:r>
              <a:rPr lang="uk-UA" dirty="0" err="1" smtClean="0"/>
              <a:t>проєкту</a:t>
            </a:r>
            <a:r>
              <a:rPr lang="uk-UA" dirty="0" smtClean="0"/>
              <a:t> (зміст </a:t>
            </a:r>
            <a:r>
              <a:rPr lang="uk-UA" dirty="0" err="1" smtClean="0"/>
              <a:t>проєкту</a:t>
            </a:r>
            <a:r>
              <a:rPr lang="uk-UA" dirty="0" smtClean="0"/>
              <a:t>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73189" y="3875314"/>
            <a:ext cx="71865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WBS </a:t>
            </a:r>
            <a:r>
              <a:rPr lang="uk-UA" dirty="0"/>
              <a:t>— це ієрархічна декомпозиція повного змісту робіт, </a:t>
            </a:r>
            <a:endParaRPr lang="uk-UA" dirty="0" smtClean="0"/>
          </a:p>
          <a:p>
            <a:r>
              <a:rPr lang="uk-UA" dirty="0" smtClean="0"/>
              <a:t>виконуваних </a:t>
            </a:r>
            <a:r>
              <a:rPr lang="uk-UA" dirty="0"/>
              <a:t>робочою групою </a:t>
            </a:r>
            <a:r>
              <a:rPr lang="uk-UA" dirty="0" err="1"/>
              <a:t>проєкту</a:t>
            </a:r>
            <a:r>
              <a:rPr lang="uk-UA" dirty="0"/>
              <a:t> для досягнення </a:t>
            </a:r>
            <a:endParaRPr lang="uk-UA" dirty="0" smtClean="0"/>
          </a:p>
          <a:p>
            <a:r>
              <a:rPr lang="uk-UA" dirty="0" smtClean="0"/>
              <a:t>цілей </a:t>
            </a:r>
            <a:r>
              <a:rPr lang="uk-UA" dirty="0" err="1"/>
              <a:t>проєкту</a:t>
            </a:r>
            <a:r>
              <a:rPr lang="uk-UA" dirty="0"/>
              <a:t> і створення необхідних результатів. </a:t>
            </a:r>
            <a:endParaRPr lang="uk-UA" dirty="0" smtClean="0"/>
          </a:p>
          <a:p>
            <a:r>
              <a:rPr lang="en-US" dirty="0" smtClean="0"/>
              <a:t>WBS</a:t>
            </a:r>
            <a:r>
              <a:rPr lang="uk-UA" dirty="0" smtClean="0"/>
              <a:t> </a:t>
            </a:r>
            <a:r>
              <a:rPr lang="uk-UA" dirty="0"/>
              <a:t>організовує і визначає загальний зміст </a:t>
            </a:r>
            <a:r>
              <a:rPr lang="uk-UA" dirty="0" err="1"/>
              <a:t>проєкту</a:t>
            </a:r>
            <a:r>
              <a:rPr lang="uk-UA" dirty="0"/>
              <a:t> і </a:t>
            </a:r>
            <a:endParaRPr lang="uk-UA" dirty="0" smtClean="0"/>
          </a:p>
          <a:p>
            <a:r>
              <a:rPr lang="uk-UA" dirty="0" smtClean="0"/>
              <a:t>відображає </a:t>
            </a:r>
            <a:r>
              <a:rPr lang="uk-UA" dirty="0"/>
              <a:t>роботи, зазначені в поточному схваленому </a:t>
            </a:r>
            <a:endParaRPr lang="uk-UA" dirty="0" smtClean="0"/>
          </a:p>
          <a:p>
            <a:r>
              <a:rPr lang="uk-UA" dirty="0" smtClean="0"/>
              <a:t>описі </a:t>
            </a:r>
            <a:r>
              <a:rPr lang="uk-UA" dirty="0"/>
              <a:t>змісту </a:t>
            </a:r>
            <a:r>
              <a:rPr lang="uk-UA" dirty="0" err="1"/>
              <a:t>проєкту</a:t>
            </a:r>
            <a:r>
              <a:rPr lang="uk-UA" dirty="0" smtClean="0"/>
              <a:t>.</a:t>
            </a:r>
          </a:p>
          <a:p>
            <a:r>
              <a:rPr lang="uk-UA" dirty="0"/>
              <a:t>Структура побудована за принципом правильного дерева. </a:t>
            </a:r>
            <a:endParaRPr lang="uk-UA" dirty="0" smtClean="0"/>
          </a:p>
          <a:p>
            <a:r>
              <a:rPr lang="uk-UA" dirty="0" smtClean="0"/>
              <a:t>Структура </a:t>
            </a:r>
            <a:r>
              <a:rPr lang="uk-UA" dirty="0"/>
              <a:t>робіт деталізована на стільки, на скільки </a:t>
            </a:r>
            <a:endParaRPr lang="uk-UA" dirty="0" smtClean="0"/>
          </a:p>
          <a:p>
            <a:r>
              <a:rPr lang="uk-UA" dirty="0" smtClean="0"/>
              <a:t>необхідно </a:t>
            </a:r>
            <a:r>
              <a:rPr lang="uk-UA" dirty="0"/>
              <a:t>для успішного управління </a:t>
            </a:r>
            <a:r>
              <a:rPr lang="uk-UA" dirty="0" err="1"/>
              <a:t>проєктом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349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7130" y="188682"/>
            <a:ext cx="8911687" cy="882473"/>
          </a:xfrm>
        </p:spPr>
        <p:txBody>
          <a:bodyPr/>
          <a:lstStyle/>
          <a:p>
            <a:r>
              <a:rPr lang="uk-UA" dirty="0" smtClean="0"/>
              <a:t>Карта </a:t>
            </a:r>
            <a:r>
              <a:rPr lang="uk-UA" dirty="0" err="1" smtClean="0"/>
              <a:t>стейкхолдерів</a:t>
            </a:r>
            <a:r>
              <a:rPr lang="uk-UA" dirty="0" smtClean="0"/>
              <a:t> </a:t>
            </a:r>
            <a:r>
              <a:rPr lang="uk-UA" dirty="0" err="1" smtClean="0"/>
              <a:t>проєкту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b="9916"/>
          <a:stretch/>
        </p:blipFill>
        <p:spPr>
          <a:xfrm>
            <a:off x="1090515" y="890703"/>
            <a:ext cx="8767587" cy="544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78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1053737" y="148045"/>
            <a:ext cx="11138263" cy="6505304"/>
          </a:xfrm>
        </p:spPr>
        <p:txBody>
          <a:bodyPr/>
          <a:lstStyle/>
          <a:p>
            <a:pPr>
              <a:buFontTx/>
              <a:buChar char="-"/>
            </a:pPr>
            <a:r>
              <a:rPr lang="uk-UA" dirty="0" smtClean="0"/>
              <a:t>Аналіз </a:t>
            </a:r>
            <a:r>
              <a:rPr lang="uk-UA" dirty="0" err="1" smtClean="0"/>
              <a:t>стейкхолдерів</a:t>
            </a:r>
            <a:endParaRPr lang="uk-UA" dirty="0" smtClean="0"/>
          </a:p>
          <a:p>
            <a:pPr>
              <a:buFontTx/>
              <a:buChar char="-"/>
            </a:pPr>
            <a:r>
              <a:rPr lang="uk-UA" dirty="0" smtClean="0"/>
              <a:t>Аналіз зовнішнього середовища (</a:t>
            </a:r>
            <a:r>
              <a:rPr lang="en-US" dirty="0" smtClean="0"/>
              <a:t>PEST (LE) </a:t>
            </a:r>
            <a:r>
              <a:rPr lang="uk-UA" dirty="0" smtClean="0"/>
              <a:t>аналіз) та внутрішнього оточення </a:t>
            </a:r>
            <a:r>
              <a:rPr lang="uk-UA" dirty="0" err="1" smtClean="0"/>
              <a:t>проєкту</a:t>
            </a:r>
            <a:endParaRPr lang="uk-UA" dirty="0" smtClean="0"/>
          </a:p>
          <a:p>
            <a:pPr>
              <a:buFontTx/>
              <a:buChar char="-"/>
            </a:pPr>
            <a:r>
              <a:rPr lang="uk-UA" dirty="0" smtClean="0"/>
              <a:t>Визначення сильних та слабих сторін, можливості та загрози при виконанні </a:t>
            </a:r>
            <a:r>
              <a:rPr lang="uk-UA" dirty="0" err="1" smtClean="0"/>
              <a:t>проєкту</a:t>
            </a:r>
            <a:r>
              <a:rPr lang="uk-UA" dirty="0" smtClean="0"/>
              <a:t> (</a:t>
            </a:r>
            <a:r>
              <a:rPr lang="en-US" dirty="0" smtClean="0"/>
              <a:t>SWOT-</a:t>
            </a:r>
            <a:r>
              <a:rPr lang="uk-UA" dirty="0" smtClean="0"/>
              <a:t>аналіз)</a:t>
            </a:r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r>
              <a:rPr lang="uk-UA" dirty="0" smtClean="0"/>
              <a:t>Визначення ризиків </a:t>
            </a:r>
            <a:r>
              <a:rPr lang="uk-UA" dirty="0" err="1" smtClean="0"/>
              <a:t>проєкту</a:t>
            </a:r>
            <a:endParaRPr lang="uk-UA" dirty="0" smtClean="0"/>
          </a:p>
          <a:p>
            <a:pPr>
              <a:buFontTx/>
              <a:buChar char="-"/>
            </a:pPr>
            <a:r>
              <a:rPr lang="uk-UA" dirty="0" smtClean="0"/>
              <a:t>Визначити ролі членів робочої групи в реалізації </a:t>
            </a:r>
            <a:r>
              <a:rPr lang="uk-UA" dirty="0" err="1" smtClean="0"/>
              <a:t>проєкту</a:t>
            </a:r>
            <a:endParaRPr lang="uk-UA" dirty="0" smtClean="0"/>
          </a:p>
          <a:p>
            <a:pPr>
              <a:buFontTx/>
              <a:buChar char="-"/>
            </a:pP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062091"/>
              </p:ext>
            </p:extLst>
          </p:nvPr>
        </p:nvGraphicFramePr>
        <p:xfrm>
          <a:off x="1158238" y="1639334"/>
          <a:ext cx="7846424" cy="333948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70704">
                  <a:extLst>
                    <a:ext uri="{9D8B030D-6E8A-4147-A177-3AD203B41FA5}">
                      <a16:colId xmlns:a16="http://schemas.microsoft.com/office/drawing/2014/main" val="378931233"/>
                    </a:ext>
                  </a:extLst>
                </a:gridCol>
                <a:gridCol w="3587860">
                  <a:extLst>
                    <a:ext uri="{9D8B030D-6E8A-4147-A177-3AD203B41FA5}">
                      <a16:colId xmlns:a16="http://schemas.microsoft.com/office/drawing/2014/main" val="855076430"/>
                    </a:ext>
                  </a:extLst>
                </a:gridCol>
                <a:gridCol w="3587860">
                  <a:extLst>
                    <a:ext uri="{9D8B030D-6E8A-4147-A177-3AD203B41FA5}">
                      <a16:colId xmlns:a16="http://schemas.microsoft.com/office/drawing/2014/main" val="3328857365"/>
                    </a:ext>
                  </a:extLst>
                </a:gridCol>
              </a:tblGrid>
              <a:tr h="270907">
                <a:tc rowSpan="4">
                  <a:txBody>
                    <a:bodyPr/>
                    <a:lstStyle/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Внутрішні фактори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</a:t>
                      </a:r>
                      <a:r>
                        <a:rPr lang="uk-UA" sz="1200" dirty="0">
                          <a:effectLst/>
                        </a:rPr>
                        <a:t> сильні сторони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</a:t>
                      </a:r>
                      <a:r>
                        <a:rPr lang="uk-UA" sz="1200">
                          <a:effectLst/>
                        </a:rPr>
                        <a:t> слабкі сторони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222074"/>
                  </a:ext>
                </a:extLst>
              </a:tr>
              <a:tr h="4048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Висококваліфікований персонал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Недостатня укомплектованість </a:t>
                      </a:r>
                      <a:r>
                        <a:rPr lang="uk-UA" sz="1200" dirty="0" smtClean="0">
                          <a:effectLst/>
                        </a:rPr>
                        <a:t>медичним та технічним персоналом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2447875"/>
                  </a:ext>
                </a:extLst>
              </a:tr>
              <a:tr h="4183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Матеріально-технічне забезпечення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Недостатні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знання з </a:t>
                      </a:r>
                      <a:r>
                        <a:rPr lang="uk-UA" sz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цифровізації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охорони здоров'я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2129283"/>
                  </a:ext>
                </a:extLst>
              </a:tr>
              <a:tr h="435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Надання широкого спектру послуг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Недостатня інфраструктура для впровадження ЕСОЗ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2443848"/>
                  </a:ext>
                </a:extLst>
              </a:tr>
              <a:tr h="270907">
                <a:tc rowSpan="4">
                  <a:txBody>
                    <a:bodyPr/>
                    <a:lstStyle/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Зовнішні фактори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</a:t>
                      </a:r>
                      <a:r>
                        <a:rPr lang="uk-UA" sz="1200" dirty="0">
                          <a:effectLst/>
                        </a:rPr>
                        <a:t> можливості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</a:t>
                      </a:r>
                      <a:r>
                        <a:rPr lang="uk-UA" sz="1200" dirty="0">
                          <a:effectLst/>
                        </a:rPr>
                        <a:t> загрози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267636"/>
                  </a:ext>
                </a:extLst>
              </a:tr>
              <a:tr h="616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Можливість </a:t>
                      </a:r>
                      <a:r>
                        <a:rPr lang="uk-UA" sz="1200" dirty="0" smtClean="0">
                          <a:effectLst/>
                        </a:rPr>
                        <a:t>заключення договорів з НСЗУ та отримати додаткові кошти на розвиток та</a:t>
                      </a:r>
                      <a:r>
                        <a:rPr lang="uk-UA" sz="1200" baseline="0" dirty="0" smtClean="0">
                          <a:effectLst/>
                        </a:rPr>
                        <a:t> функціонування закладу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Недостатнє фінансування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8365419"/>
                  </a:ext>
                </a:extLst>
              </a:tr>
              <a:tr h="366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Можливість </a:t>
                      </a:r>
                      <a:r>
                        <a:rPr lang="uk-UA" sz="1200" dirty="0" smtClean="0">
                          <a:effectLst/>
                        </a:rPr>
                        <a:t>розширення спектру та кількості послуг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Невірний вибір МІС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2539422"/>
                  </a:ext>
                </a:extLst>
              </a:tr>
              <a:tr h="541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Розширення співробітництва зі страховими </a:t>
                      </a:r>
                      <a:r>
                        <a:rPr lang="uk-UA" sz="1200" dirty="0" smtClean="0">
                          <a:effectLst/>
                        </a:rPr>
                        <a:t>компаніями, іншими закладами…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Втрата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ліцензії на медичну практику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1808272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751185"/>
              </p:ext>
            </p:extLst>
          </p:nvPr>
        </p:nvGraphicFramePr>
        <p:xfrm>
          <a:off x="1158238" y="6076324"/>
          <a:ext cx="7846425" cy="39141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362040">
                  <a:extLst>
                    <a:ext uri="{9D8B030D-6E8A-4147-A177-3AD203B41FA5}">
                      <a16:colId xmlns:a16="http://schemas.microsoft.com/office/drawing/2014/main" val="765328498"/>
                    </a:ext>
                  </a:extLst>
                </a:gridCol>
                <a:gridCol w="3243417">
                  <a:extLst>
                    <a:ext uri="{9D8B030D-6E8A-4147-A177-3AD203B41FA5}">
                      <a16:colId xmlns:a16="http://schemas.microsoft.com/office/drawing/2014/main" val="2491261185"/>
                    </a:ext>
                  </a:extLst>
                </a:gridCol>
                <a:gridCol w="1620075">
                  <a:extLst>
                    <a:ext uri="{9D8B030D-6E8A-4147-A177-3AD203B41FA5}">
                      <a16:colId xmlns:a16="http://schemas.microsoft.com/office/drawing/2014/main" val="670676376"/>
                    </a:ext>
                  </a:extLst>
                </a:gridCol>
                <a:gridCol w="1620893">
                  <a:extLst>
                    <a:ext uri="{9D8B030D-6E8A-4147-A177-3AD203B41FA5}">
                      <a16:colId xmlns:a16="http://schemas.microsoft.com/office/drawing/2014/main" val="39917343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3390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Ролі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Повноваження та відповідальність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Потрібні якості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Персональні характеристики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8297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656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2" y="1263967"/>
            <a:ext cx="3405106" cy="30394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787" y="1263968"/>
            <a:ext cx="3407093" cy="30397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900" y="1263967"/>
            <a:ext cx="3802050" cy="30394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72" y="4531316"/>
            <a:ext cx="4191330" cy="12424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855" y="4531316"/>
            <a:ext cx="3757360" cy="1007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145" y="4531316"/>
            <a:ext cx="3686855" cy="7415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372" y="6008914"/>
            <a:ext cx="426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Ризик – можливе відхилення, те, що</a:t>
            </a:r>
          </a:p>
          <a:p>
            <a:r>
              <a:rPr lang="uk-UA" dirty="0" smtClean="0"/>
              <a:t>ще не сталося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24252" y="5766289"/>
            <a:ext cx="3464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Проблема – відхилення, що </a:t>
            </a:r>
          </a:p>
          <a:p>
            <a:r>
              <a:rPr lang="uk-UA" dirty="0" smtClean="0"/>
              <a:t>має місце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416978" y="5312119"/>
            <a:ext cx="38988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Зміна в </a:t>
            </a:r>
            <a:r>
              <a:rPr lang="uk-UA" dirty="0" err="1" smtClean="0"/>
              <a:t>проєкті</a:t>
            </a:r>
            <a:r>
              <a:rPr lang="uk-UA" dirty="0" smtClean="0"/>
              <a:t> – модифікація </a:t>
            </a:r>
          </a:p>
          <a:p>
            <a:r>
              <a:rPr lang="uk-UA" dirty="0" smtClean="0"/>
              <a:t>будь-якого формально контро-</a:t>
            </a:r>
          </a:p>
          <a:p>
            <a:r>
              <a:rPr lang="uk-UA" dirty="0" err="1"/>
              <a:t>л</a:t>
            </a:r>
            <a:r>
              <a:rPr lang="uk-UA" dirty="0" err="1" smtClean="0"/>
              <a:t>ьованого</a:t>
            </a:r>
            <a:r>
              <a:rPr lang="uk-UA" dirty="0" smtClean="0"/>
              <a:t> результату, </a:t>
            </a:r>
            <a:r>
              <a:rPr lang="uk-UA" dirty="0" err="1" smtClean="0"/>
              <a:t>компоне</a:t>
            </a:r>
            <a:r>
              <a:rPr lang="uk-UA" dirty="0" smtClean="0"/>
              <a:t>-</a:t>
            </a:r>
          </a:p>
          <a:p>
            <a:r>
              <a:rPr lang="uk-UA" dirty="0" err="1" smtClean="0"/>
              <a:t>нту</a:t>
            </a:r>
            <a:r>
              <a:rPr lang="uk-UA" dirty="0" smtClean="0"/>
              <a:t> </a:t>
            </a:r>
            <a:r>
              <a:rPr lang="uk-UA" dirty="0" err="1" smtClean="0"/>
              <a:t>планууправління</a:t>
            </a:r>
            <a:r>
              <a:rPr lang="uk-UA" dirty="0" smtClean="0"/>
              <a:t> </a:t>
            </a:r>
            <a:r>
              <a:rPr lang="uk-UA" dirty="0" err="1" smtClean="0"/>
              <a:t>проєктом</a:t>
            </a:r>
            <a:r>
              <a:rPr lang="uk-UA" dirty="0" smtClean="0"/>
              <a:t>, </a:t>
            </a:r>
          </a:p>
          <a:p>
            <a:r>
              <a:rPr lang="uk-UA" dirty="0" smtClean="0"/>
              <a:t>або документу </a:t>
            </a:r>
            <a:r>
              <a:rPr lang="uk-UA" dirty="0" err="1" smtClean="0"/>
              <a:t>проєкту</a:t>
            </a:r>
            <a:endParaRPr lang="uk-UA" dirty="0" smtClean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952925" y="119193"/>
            <a:ext cx="8911687" cy="1280890"/>
          </a:xfrm>
        </p:spPr>
        <p:txBody>
          <a:bodyPr/>
          <a:lstStyle/>
          <a:p>
            <a:r>
              <a:rPr lang="uk-UA" dirty="0" smtClean="0"/>
              <a:t>Управління ризиками </a:t>
            </a:r>
            <a:r>
              <a:rPr lang="uk-UA" dirty="0" err="1" smtClean="0"/>
              <a:t>проєкту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675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5794"/>
            <a:ext cx="12192000" cy="1280890"/>
          </a:xfrm>
        </p:spPr>
        <p:txBody>
          <a:bodyPr>
            <a:noAutofit/>
          </a:bodyPr>
          <a:lstStyle/>
          <a:p>
            <a:r>
              <a:rPr lang="uk-UA" sz="2600" dirty="0" smtClean="0"/>
              <a:t>Розклад, ресурси та бюджет </a:t>
            </a:r>
            <a:r>
              <a:rPr lang="uk-UA" sz="2600" dirty="0" err="1" smtClean="0"/>
              <a:t>проєкту</a:t>
            </a:r>
            <a:r>
              <a:rPr lang="uk-UA" sz="2600" dirty="0" smtClean="0"/>
              <a:t> (</a:t>
            </a:r>
            <a:r>
              <a:rPr lang="uk-UA" sz="2600" dirty="0"/>
              <a:t>за допомогою лінійчатої діаграми «діаграми </a:t>
            </a:r>
            <a:r>
              <a:rPr lang="uk-UA" sz="2600" dirty="0" err="1"/>
              <a:t>Ганта</a:t>
            </a:r>
            <a:r>
              <a:rPr lang="uk-UA" sz="2600" dirty="0"/>
              <a:t>» з використанням інструментів редактора </a:t>
            </a:r>
            <a:r>
              <a:rPr lang="en-US" sz="2600" dirty="0"/>
              <a:t>Project</a:t>
            </a:r>
            <a:endParaRPr lang="ru-RU" sz="2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70164"/>
            <a:ext cx="9004663" cy="58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08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606" y="127721"/>
            <a:ext cx="10720840" cy="1280890"/>
          </a:xfrm>
        </p:spPr>
        <p:txBody>
          <a:bodyPr/>
          <a:lstStyle/>
          <a:p>
            <a:r>
              <a:rPr lang="uk-UA" dirty="0" smtClean="0"/>
              <a:t>Розклад, ресурси та бюджет </a:t>
            </a:r>
            <a:r>
              <a:rPr lang="uk-UA" dirty="0" err="1" smtClean="0"/>
              <a:t>проєкту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768166"/>
            <a:ext cx="8681494" cy="592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26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2958" y="119013"/>
            <a:ext cx="8911687" cy="1280890"/>
          </a:xfrm>
        </p:spPr>
        <p:txBody>
          <a:bodyPr/>
          <a:lstStyle/>
          <a:p>
            <a:r>
              <a:rPr lang="uk-UA" dirty="0"/>
              <a:t>Розклад, ресурси та бюджет </a:t>
            </a:r>
            <a:r>
              <a:rPr lang="uk-UA" dirty="0" err="1"/>
              <a:t>проєкту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82" y="759458"/>
            <a:ext cx="10213772" cy="587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93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537" y="136430"/>
            <a:ext cx="10598331" cy="1280890"/>
          </a:xfrm>
        </p:spPr>
        <p:txBody>
          <a:bodyPr>
            <a:normAutofit fontScale="90000"/>
          </a:bodyPr>
          <a:lstStyle/>
          <a:p>
            <a:r>
              <a:rPr lang="uk-UA" dirty="0"/>
              <a:t>Огляд навантаження людських ресурсів </a:t>
            </a:r>
            <a:r>
              <a:rPr lang="uk-UA" dirty="0" err="1"/>
              <a:t>проєкту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94" y="895485"/>
            <a:ext cx="10228869" cy="513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99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11288" y="153988"/>
            <a:ext cx="10780712" cy="1281112"/>
          </a:xfrm>
        </p:spPr>
        <p:txBody>
          <a:bodyPr>
            <a:normAutofit fontScale="90000"/>
          </a:bodyPr>
          <a:lstStyle/>
          <a:p>
            <a:r>
              <a:rPr lang="uk-UA" dirty="0"/>
              <a:t>Бюджет проекту розраховується автоматично за допомогою програми </a:t>
            </a:r>
            <a:r>
              <a:rPr lang="en-US" dirty="0"/>
              <a:t>Microsoft </a:t>
            </a:r>
            <a:r>
              <a:rPr lang="en-US" dirty="0" smtClean="0"/>
              <a:t>Project</a:t>
            </a:r>
            <a:r>
              <a:rPr lang="uk-UA" dirty="0" smtClean="0"/>
              <a:t>. </a:t>
            </a:r>
            <a:r>
              <a:rPr lang="uk-UA" dirty="0"/>
              <a:t>Бюджет охоплює затрати про </a:t>
            </a:r>
            <a:r>
              <a:rPr lang="uk-UA" dirty="0" err="1"/>
              <a:t>проєкту</a:t>
            </a:r>
            <a:r>
              <a:rPr lang="uk-UA" dirty="0"/>
              <a:t> в цілому і на виконання окремих робіт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/>
              <a:t>Планування витрат на </a:t>
            </a:r>
            <a:r>
              <a:rPr lang="uk-UA" dirty="0" err="1"/>
              <a:t>проєкт</a:t>
            </a:r>
            <a:r>
              <a:rPr lang="uk-UA" dirty="0"/>
              <a:t> — найважливіша складова успішності його реалізації. Планування витрат є першим кроком на шляху планування вартості </a:t>
            </a:r>
            <a:r>
              <a:rPr lang="uk-UA" dirty="0" err="1"/>
              <a:t>проєкту</a:t>
            </a:r>
            <a:r>
              <a:rPr lang="uk-UA" dirty="0"/>
              <a:t>: планування ресурсів — які ресурси й у якій кількості необхідні для виконання робіт </a:t>
            </a:r>
            <a:r>
              <a:rPr lang="uk-UA" dirty="0" err="1"/>
              <a:t>проєкту</a:t>
            </a:r>
            <a:r>
              <a:rPr lang="uk-UA" dirty="0"/>
              <a:t>; оцінка вартості — визначається вартість задіяних ресурсів; бюджетування — визначення вартості кожної окремої роботи.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898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32" y="0"/>
            <a:ext cx="11956868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реєструватися</a:t>
            </a:r>
            <a:r>
              <a:rPr lang="ru-RU" dirty="0"/>
              <a:t> в ЕСОЗ </a:t>
            </a:r>
            <a:r>
              <a:rPr lang="ru-RU" dirty="0" err="1"/>
              <a:t>медзакладу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не </a:t>
            </a:r>
            <a:r>
              <a:rPr lang="ru-RU" dirty="0" err="1"/>
              <a:t>планує</a:t>
            </a:r>
            <a:r>
              <a:rPr lang="ru-RU" dirty="0"/>
              <a:t> </a:t>
            </a:r>
            <a:r>
              <a:rPr lang="ru-RU" dirty="0" err="1"/>
              <a:t>співпрацювати</a:t>
            </a:r>
            <a:r>
              <a:rPr lang="ru-RU" dirty="0"/>
              <a:t> з НСЗУ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32" y="1097280"/>
            <a:ext cx="11861663" cy="576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постановою</a:t>
            </a:r>
            <a:r>
              <a:rPr lang="ru-RU" dirty="0"/>
              <a:t> КМУ </a:t>
            </a:r>
            <a:r>
              <a:rPr lang="ru-RU" dirty="0" err="1"/>
              <a:t>від</a:t>
            </a:r>
            <a:r>
              <a:rPr lang="ru-RU" dirty="0"/>
              <a:t> 30.12.2022 № 1469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ліцензіати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до 31 </a:t>
            </a:r>
            <a:r>
              <a:rPr lang="ru-RU" dirty="0" err="1"/>
              <a:t>березня</a:t>
            </a:r>
            <a:r>
              <a:rPr lang="ru-RU" dirty="0"/>
              <a:t> 2023 року </a:t>
            </a:r>
            <a:r>
              <a:rPr lang="ru-RU" dirty="0" err="1"/>
              <a:t>зареєструватися</a:t>
            </a:r>
            <a:r>
              <a:rPr lang="ru-RU" dirty="0"/>
              <a:t> в ЕСОЗ. </a:t>
            </a:r>
            <a:endParaRPr lang="ru-RU" dirty="0" smtClean="0"/>
          </a:p>
          <a:p>
            <a:pPr marL="0" indent="0">
              <a:buNone/>
            </a:pPr>
            <a:r>
              <a:rPr lang="ru-RU" dirty="0" err="1"/>
              <a:t>Дія</a:t>
            </a:r>
            <a:r>
              <a:rPr lang="ru-RU" dirty="0"/>
              <a:t> </a:t>
            </a:r>
            <a:r>
              <a:rPr lang="ru-RU" dirty="0" err="1">
                <a:hlinkClick r:id="rId2"/>
              </a:rPr>
              <a:t>Ліцензійних</a:t>
            </a:r>
            <a:r>
              <a:rPr lang="ru-RU" dirty="0">
                <a:hlinkClick r:id="rId2"/>
              </a:rPr>
              <a:t> умов</a:t>
            </a:r>
            <a:r>
              <a:rPr lang="ru-RU" dirty="0"/>
              <a:t> </a:t>
            </a:r>
            <a:r>
              <a:rPr lang="ru-RU" dirty="0" err="1"/>
              <a:t>поширюється</a:t>
            </a:r>
            <a:r>
              <a:rPr lang="ru-RU" dirty="0"/>
              <a:t> на 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 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організаційно-правової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та 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 — </a:t>
            </a:r>
            <a:r>
              <a:rPr lang="ru-RU" dirty="0" err="1"/>
              <a:t>підприємців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провадять</a:t>
            </a:r>
            <a:r>
              <a:rPr lang="ru-RU" dirty="0"/>
              <a:t> </a:t>
            </a:r>
            <a:r>
              <a:rPr lang="ru-RU" dirty="0" err="1"/>
              <a:t>господарську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з </a:t>
            </a:r>
            <a:r>
              <a:rPr lang="ru-RU" dirty="0" err="1"/>
              <a:t>медичної</a:t>
            </a:r>
            <a:r>
              <a:rPr lang="ru-RU" dirty="0"/>
              <a:t> практики. </a:t>
            </a:r>
            <a:r>
              <a:rPr lang="ru-RU" b="1" dirty="0" err="1"/>
              <a:t>Виняток</a:t>
            </a:r>
            <a:r>
              <a:rPr lang="ru-RU" dirty="0"/>
              <a:t> — </a:t>
            </a:r>
            <a:r>
              <a:rPr lang="ru-RU" dirty="0" err="1"/>
              <a:t>суб’єк­ти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судово-медичну</a:t>
            </a:r>
            <a:r>
              <a:rPr lang="ru-RU" dirty="0"/>
              <a:t> </a:t>
            </a:r>
            <a:r>
              <a:rPr lang="ru-RU" dirty="0" err="1"/>
              <a:t>експертизу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err="1" smtClean="0"/>
              <a:t>гістологічну</a:t>
            </a:r>
            <a:r>
              <a:rPr lang="ru-RU" dirty="0" smtClean="0"/>
              <a:t>; </a:t>
            </a:r>
            <a:r>
              <a:rPr lang="ru-RU" dirty="0" err="1" smtClean="0"/>
              <a:t>імунологічну</a:t>
            </a:r>
            <a:r>
              <a:rPr lang="ru-RU" dirty="0" smtClean="0"/>
              <a:t>; </a:t>
            </a:r>
            <a:r>
              <a:rPr lang="ru-RU" dirty="0" err="1" smtClean="0"/>
              <a:t>криміналістичну</a:t>
            </a:r>
            <a:r>
              <a:rPr lang="ru-RU" dirty="0" smtClean="0"/>
              <a:t>; </a:t>
            </a:r>
            <a:r>
              <a:rPr lang="ru-RU" dirty="0" err="1" smtClean="0"/>
              <a:t>токсикологічну</a:t>
            </a:r>
            <a:r>
              <a:rPr lang="ru-RU" dirty="0" smtClean="0"/>
              <a:t>; </a:t>
            </a:r>
            <a:r>
              <a:rPr lang="ru-RU" dirty="0" err="1" smtClean="0"/>
              <a:t>цитологічну</a:t>
            </a:r>
            <a:r>
              <a:rPr lang="ru-RU" dirty="0" smtClean="0"/>
              <a:t>; </a:t>
            </a:r>
            <a:r>
              <a:rPr lang="ru-RU" dirty="0" err="1" smtClean="0"/>
              <a:t>судово-психіатричну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Відтепер</a:t>
            </a:r>
            <a:r>
              <a:rPr lang="ru-RU" dirty="0"/>
              <a:t> </a:t>
            </a:r>
            <a:r>
              <a:rPr lang="ru-RU" dirty="0" err="1"/>
              <a:t>ліцензіат</a:t>
            </a:r>
            <a:r>
              <a:rPr lang="ru-RU" dirty="0"/>
              <a:t> </a:t>
            </a:r>
            <a:r>
              <a:rPr lang="ru-RU" dirty="0" err="1"/>
              <a:t>зо­бо­в’я­заний</a:t>
            </a:r>
            <a:r>
              <a:rPr lang="ru-RU" dirty="0"/>
              <a:t>:</a:t>
            </a:r>
          </a:p>
          <a:p>
            <a:r>
              <a:rPr lang="ru-RU" dirty="0" err="1"/>
              <a:t>зареєструватися</a:t>
            </a:r>
            <a:r>
              <a:rPr lang="ru-RU" dirty="0"/>
              <a:t> в </a:t>
            </a:r>
            <a:r>
              <a:rPr lang="ru-RU" dirty="0" err="1"/>
              <a:t>Реєстрі</a:t>
            </a:r>
            <a:r>
              <a:rPr lang="ru-RU" dirty="0"/>
              <a:t> </a:t>
            </a:r>
            <a:r>
              <a:rPr lang="ru-RU" dirty="0" err="1"/>
              <a:t>суб’єк­тів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у 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сис­теми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dirty="0" err="1"/>
              <a:t>далі</a:t>
            </a:r>
            <a:r>
              <a:rPr lang="ru-RU" dirty="0"/>
              <a:t> — ЕСОЗ);</a:t>
            </a:r>
          </a:p>
          <a:p>
            <a:r>
              <a:rPr lang="ru-RU" dirty="0" err="1"/>
              <a:t>забезпечити</a:t>
            </a:r>
            <a:r>
              <a:rPr lang="ru-RU" dirty="0"/>
              <a:t> роботу з ЕСОЗ,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вносити</a:t>
            </a:r>
            <a:r>
              <a:rPr lang="ru-RU" dirty="0"/>
              <a:t> </a:t>
            </a:r>
            <a:r>
              <a:rPr lang="ru-RU" dirty="0" err="1"/>
              <a:t>первинну</a:t>
            </a:r>
            <a:r>
              <a:rPr lang="ru-RU" dirty="0"/>
              <a:t> </a:t>
            </a:r>
            <a:r>
              <a:rPr lang="ru-RU" dirty="0" err="1"/>
              <a:t>облікову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</a:t>
            </a:r>
            <a:r>
              <a:rPr lang="ru-RU" dirty="0" err="1"/>
              <a:t>документацію</a:t>
            </a:r>
            <a:r>
              <a:rPr lang="ru-RU" dirty="0"/>
              <a:t>, </a:t>
            </a:r>
            <a:r>
              <a:rPr lang="ru-RU" dirty="0" err="1"/>
              <a:t>облікувати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(</a:t>
            </a:r>
            <a:r>
              <a:rPr lang="ru-RU" dirty="0" err="1">
                <a:hlinkClick r:id="rId3"/>
              </a:rPr>
              <a:t>пп</a:t>
            </a:r>
            <a:r>
              <a:rPr lang="ru-RU" dirty="0">
                <a:hlinkClick r:id="rId3"/>
              </a:rPr>
              <a:t>. 30, 31 п. 13 </a:t>
            </a:r>
            <a:r>
              <a:rPr lang="ru-RU" dirty="0" err="1">
                <a:hlinkClick r:id="rId3"/>
              </a:rPr>
              <a:t>Ліцензійних</a:t>
            </a:r>
            <a:r>
              <a:rPr lang="ru-RU" dirty="0">
                <a:hlinkClick r:id="rId3"/>
              </a:rPr>
              <a:t> умов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18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5"/>
          <p:cNvSpPr/>
          <p:nvPr/>
        </p:nvSpPr>
        <p:spPr>
          <a:xfrm>
            <a:off x="-3772" y="1191298"/>
            <a:ext cx="12195773" cy="939586"/>
          </a:xfrm>
          <a:prstGeom prst="rect">
            <a:avLst/>
          </a:prstGeom>
          <a:solidFill>
            <a:srgbClr val="0070C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1800"/>
              <a:buFont typeface="Arial"/>
              <a:buNone/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5"/>
          <p:cNvSpPr txBox="1"/>
          <p:nvPr/>
        </p:nvSpPr>
        <p:spPr>
          <a:xfrm>
            <a:off x="533400" y="375963"/>
            <a:ext cx="7467600" cy="3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defTabSz="914400">
              <a:buClr>
                <a:srgbClr val="000000"/>
              </a:buClr>
              <a:buSzPts val="2500"/>
              <a:buFont typeface="Arial"/>
              <a:buNone/>
            </a:pPr>
            <a:r>
              <a:rPr lang="uk-UA" sz="2500" b="1" kern="0">
                <a:solidFill>
                  <a:srgbClr val="006FC0"/>
                </a:solidFill>
                <a:latin typeface="Arial Narrow"/>
                <a:ea typeface="Arial Narrow"/>
                <a:cs typeface="Arial Narrow"/>
                <a:sym typeface="Arial Narrow"/>
              </a:rPr>
              <a:t>КОМП’ЮТЕРИЗАЦІЯ ТА ІНФОРМАТИЗАЦІЯ ЗОЗ</a:t>
            </a:r>
            <a:endParaRPr sz="2500" kern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18" name="Google Shape;418;p15"/>
          <p:cNvSpPr/>
          <p:nvPr/>
        </p:nvSpPr>
        <p:spPr>
          <a:xfrm>
            <a:off x="321563" y="246890"/>
            <a:ext cx="0" cy="527685"/>
          </a:xfrm>
          <a:custGeom>
            <a:avLst/>
            <a:gdLst/>
            <a:ahLst/>
            <a:cxnLst/>
            <a:rect l="l" t="t" r="r" b="b"/>
            <a:pathLst>
              <a:path w="120000" h="527685" extrusionOk="0">
                <a:moveTo>
                  <a:pt x="0" y="0"/>
                </a:moveTo>
                <a:lnTo>
                  <a:pt x="0" y="527304"/>
                </a:lnTo>
              </a:path>
            </a:pathLst>
          </a:custGeom>
          <a:noFill/>
          <a:ln w="45700" cap="flat" cmpd="sng">
            <a:solidFill>
              <a:srgbClr val="0076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buClr>
                <a:srgbClr val="000000"/>
              </a:buClr>
              <a:buSzPts val="1800"/>
              <a:buFont typeface="Arial"/>
              <a:buNone/>
            </a:pPr>
            <a:endParaRPr sz="18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5"/>
          <p:cNvSpPr/>
          <p:nvPr/>
        </p:nvSpPr>
        <p:spPr>
          <a:xfrm>
            <a:off x="9492995" y="281939"/>
            <a:ext cx="2365248" cy="46939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buClr>
                <a:srgbClr val="000000"/>
              </a:buClr>
              <a:buSzPts val="1800"/>
              <a:buFont typeface="Arial"/>
              <a:buNone/>
            </a:pPr>
            <a:endParaRPr sz="18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5"/>
          <p:cNvSpPr/>
          <p:nvPr/>
        </p:nvSpPr>
        <p:spPr>
          <a:xfrm>
            <a:off x="299471" y="906019"/>
            <a:ext cx="11558271" cy="1905"/>
          </a:xfrm>
          <a:custGeom>
            <a:avLst/>
            <a:gdLst/>
            <a:ahLst/>
            <a:cxnLst/>
            <a:rect l="l" t="t" r="r" b="b"/>
            <a:pathLst>
              <a:path w="11558270" h="1905" extrusionOk="0">
                <a:moveTo>
                  <a:pt x="0" y="0"/>
                </a:moveTo>
                <a:lnTo>
                  <a:pt x="11558016" y="1524"/>
                </a:lnTo>
              </a:path>
            </a:pathLst>
          </a:custGeom>
          <a:noFill/>
          <a:ln w="25900" cap="flat" cmpd="sng">
            <a:solidFill>
              <a:srgbClr val="DBDB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buClr>
                <a:srgbClr val="000000"/>
              </a:buClr>
              <a:buSzPts val="1800"/>
              <a:buFont typeface="Arial"/>
              <a:buNone/>
            </a:pPr>
            <a:endParaRPr sz="18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5"/>
          <p:cNvSpPr txBox="1">
            <a:spLocks noGrp="1"/>
          </p:cNvSpPr>
          <p:nvPr>
            <p:ph type="title"/>
          </p:nvPr>
        </p:nvSpPr>
        <p:spPr>
          <a:xfrm>
            <a:off x="838200" y="1414879"/>
            <a:ext cx="1002436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4625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uk-UA" sz="3200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Рекомендації щодо комп’ютеризації</a:t>
            </a:r>
            <a:endParaRPr sz="3200" b="0" dirty="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23" name="Google Shape;423;p15"/>
          <p:cNvSpPr txBox="1">
            <a:spLocks noGrp="1"/>
          </p:cNvSpPr>
          <p:nvPr>
            <p:ph type="ftr" sz="quarter" idx="11"/>
          </p:nvPr>
        </p:nvSpPr>
        <p:spPr>
          <a:xfrm>
            <a:off x="332031" y="6501881"/>
            <a:ext cx="126817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>
              <a:buClr>
                <a:srgbClr val="1F73B9"/>
              </a:buClr>
              <a:buSzPts val="1500"/>
            </a:pPr>
            <a:r>
              <a:rPr lang="uk-UA"/>
              <a:t>nszu.gov.ua</a:t>
            </a:r>
            <a:endParaRPr/>
          </a:p>
        </p:txBody>
      </p:sp>
      <p:sp>
        <p:nvSpPr>
          <p:cNvPr id="422" name="Google Shape;422;p15"/>
          <p:cNvSpPr/>
          <p:nvPr/>
        </p:nvSpPr>
        <p:spPr>
          <a:xfrm>
            <a:off x="1030598" y="2348983"/>
            <a:ext cx="9509105" cy="159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defTabSz="914400"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kern="0">
                <a:solidFill>
                  <a:srgbClr val="006FC0"/>
                </a:solidFill>
                <a:latin typeface="Arial Narrow"/>
                <a:ea typeface="Arial Narrow"/>
                <a:cs typeface="Arial Narrow"/>
                <a:sym typeface="Arial Narrow"/>
              </a:rPr>
              <a:t>Стаціонар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69900" marR="5080" indent="-457200" defTabSz="914400">
              <a:spcBef>
                <a:spcPts val="95"/>
              </a:spcBef>
              <a:buClr>
                <a:srgbClr val="7F7F7F"/>
              </a:buClr>
              <a:buSzPts val="2400"/>
              <a:buFont typeface="Arial Narrow"/>
              <a:buChar char="-"/>
            </a:pPr>
            <a:r>
              <a:rPr lang="uk-UA" sz="2400" kern="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Не менше 1 комп’ютеризованого робочого місця на відділення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69900" marR="5080" indent="-457200" defTabSz="914400">
              <a:spcBef>
                <a:spcPts val="95"/>
              </a:spcBef>
              <a:buClr>
                <a:srgbClr val="7F7F7F"/>
              </a:buClr>
              <a:buSzPts val="2400"/>
              <a:buFont typeface="Arial Narrow"/>
              <a:buChar char="-"/>
            </a:pPr>
            <a:r>
              <a:rPr lang="uk-UA" sz="2400" kern="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Для приймальних відділень при потоці пацієнтів більше 100 на добу – не менше 2-х комп’ютеризованих місць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5"/>
          <p:cNvSpPr/>
          <p:nvPr/>
        </p:nvSpPr>
        <p:spPr>
          <a:xfrm>
            <a:off x="1010076" y="4339788"/>
            <a:ext cx="9157133" cy="160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defTabSz="914400"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kern="0">
                <a:solidFill>
                  <a:srgbClr val="006FC0"/>
                </a:solidFill>
                <a:latin typeface="Arial Narrow"/>
                <a:ea typeface="Arial Narrow"/>
                <a:cs typeface="Arial Narrow"/>
                <a:sym typeface="Arial Narrow"/>
              </a:rPr>
              <a:t>Амбулаторія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69900" marR="5080" indent="-457200" defTabSz="914400">
              <a:spcBef>
                <a:spcPts val="95"/>
              </a:spcBef>
              <a:buClr>
                <a:srgbClr val="7F7F7F"/>
              </a:buClr>
              <a:buSzPts val="2400"/>
              <a:buFont typeface="Arial Narrow"/>
              <a:buChar char="-"/>
            </a:pPr>
            <a:r>
              <a:rPr lang="uk-UA" sz="2400" kern="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Консультативний кабінет – 1 комп’ютеризоване місце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69900" marR="5080" indent="-457200" defTabSz="914400">
              <a:spcBef>
                <a:spcPts val="95"/>
              </a:spcBef>
              <a:buClr>
                <a:srgbClr val="7F7F7F"/>
              </a:buClr>
              <a:buSzPts val="2400"/>
              <a:buFont typeface="Arial Narrow"/>
              <a:buChar char="-"/>
            </a:pPr>
            <a:r>
              <a:rPr lang="uk-UA" sz="2400" kern="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Реєстратура – 1 комп’ютеризоване місце на 1 реєстратора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69900" marR="5080" indent="-457200" defTabSz="914400">
              <a:spcBef>
                <a:spcPts val="95"/>
              </a:spcBef>
              <a:buClr>
                <a:srgbClr val="7F7F7F"/>
              </a:buClr>
              <a:buSzPts val="2400"/>
              <a:buFont typeface="Arial Narrow"/>
              <a:buChar char="-"/>
            </a:pPr>
            <a:r>
              <a:rPr lang="uk-UA" sz="2400" kern="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Параклінічні відділення – 1 комп’ютеризоване робоче місце </a:t>
            </a: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475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" y="66761"/>
            <a:ext cx="1194815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Як </a:t>
            </a:r>
            <a:r>
              <a:rPr lang="ru-RU" dirty="0" err="1"/>
              <a:t>підключити</a:t>
            </a:r>
            <a:r>
              <a:rPr lang="ru-RU" dirty="0"/>
              <a:t> </a:t>
            </a:r>
            <a:r>
              <a:rPr lang="ru-RU" dirty="0" err="1"/>
              <a:t>медзаклад</a:t>
            </a:r>
            <a:r>
              <a:rPr lang="ru-RU" dirty="0"/>
              <a:t> до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1149531"/>
            <a:ext cx="11861074" cy="55996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err="1"/>
              <a:t>Крок</a:t>
            </a:r>
            <a:r>
              <a:rPr lang="ru-RU" b="1" dirty="0"/>
              <a:t> 1.</a:t>
            </a:r>
            <a:r>
              <a:rPr lang="ru-RU" dirty="0"/>
              <a:t> </a:t>
            </a:r>
            <a:r>
              <a:rPr lang="ru-RU" b="1" dirty="0" err="1"/>
              <a:t>Пошук</a:t>
            </a:r>
            <a:r>
              <a:rPr lang="ru-RU" b="1" dirty="0"/>
              <a:t> МІС, яка </a:t>
            </a:r>
            <a:r>
              <a:rPr lang="ru-RU" b="1" dirty="0" err="1"/>
              <a:t>забезпечить</a:t>
            </a:r>
            <a:r>
              <a:rPr lang="ru-RU" b="1" dirty="0"/>
              <a:t> роботу в </a:t>
            </a:r>
            <a:r>
              <a:rPr lang="ru-RU" b="1" dirty="0" smtClean="0"/>
              <a:t>E-</a:t>
            </a:r>
            <a:r>
              <a:rPr lang="ru-RU" b="1" dirty="0" err="1" smtClean="0"/>
              <a:t>Health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вибрати</a:t>
            </a:r>
            <a:r>
              <a:rPr lang="ru-RU" dirty="0"/>
              <a:t> </a:t>
            </a:r>
            <a:r>
              <a:rPr lang="ru-RU" dirty="0" err="1"/>
              <a:t>оптимальну</a:t>
            </a:r>
            <a:r>
              <a:rPr lang="ru-RU" dirty="0"/>
              <a:t> систему, </a:t>
            </a:r>
            <a:r>
              <a:rPr lang="ru-RU" b="1" dirty="0" err="1"/>
              <a:t>проведіть</a:t>
            </a:r>
            <a:r>
              <a:rPr lang="ru-RU" b="1" dirty="0"/>
              <a:t> переговори</a:t>
            </a:r>
            <a:r>
              <a:rPr lang="ru-RU" dirty="0"/>
              <a:t> з </a:t>
            </a:r>
            <a:r>
              <a:rPr lang="ru-RU" dirty="0" err="1"/>
              <a:t>різними</a:t>
            </a:r>
            <a:r>
              <a:rPr lang="ru-RU" dirty="0"/>
              <a:t> МІС і </a:t>
            </a:r>
            <a:r>
              <a:rPr lang="ru-RU" dirty="0" err="1" smtClean="0"/>
              <a:t>дізнайтеся</a:t>
            </a:r>
            <a:r>
              <a:rPr lang="ru-RU" dirty="0" smtClean="0"/>
              <a:t>: </a:t>
            </a:r>
            <a:r>
              <a:rPr lang="ru-RU" dirty="0" err="1" smtClean="0"/>
              <a:t>які</a:t>
            </a:r>
            <a:r>
              <a:rPr lang="ru-RU" dirty="0"/>
              <a:t> </a:t>
            </a:r>
            <a:r>
              <a:rPr lang="ru-RU" dirty="0" err="1"/>
              <a:t>послуги</a:t>
            </a:r>
            <a:r>
              <a:rPr lang="ru-RU" dirty="0"/>
              <a:t> вони </a:t>
            </a:r>
            <a:r>
              <a:rPr lang="ru-RU" dirty="0" err="1" smtClean="0"/>
              <a:t>пропонують</a:t>
            </a:r>
            <a:r>
              <a:rPr lang="ru-RU" dirty="0" smtClean="0"/>
              <a:t>;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/>
              <a:t>у них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 smtClean="0"/>
              <a:t>підтримки</a:t>
            </a:r>
            <a:r>
              <a:rPr lang="ru-RU" dirty="0" smtClean="0"/>
              <a:t>;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/>
              <a:t>у них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таку</a:t>
            </a:r>
            <a:r>
              <a:rPr lang="ru-RU" dirty="0"/>
              <a:t> МІС, яка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 і </a:t>
            </a:r>
            <a:r>
              <a:rPr lang="ru-RU" dirty="0" err="1"/>
              <a:t>планує</a:t>
            </a:r>
            <a:r>
              <a:rPr lang="ru-RU" dirty="0"/>
              <a:t> </a:t>
            </a:r>
            <a:r>
              <a:rPr lang="ru-RU" dirty="0" err="1"/>
              <a:t>підключитись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підключена</a:t>
            </a:r>
            <a:r>
              <a:rPr lang="ru-RU" dirty="0"/>
              <a:t> до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en-US" dirty="0"/>
              <a:t>E-Health, </a:t>
            </a:r>
            <a:r>
              <a:rPr lang="ru-RU" dirty="0" err="1"/>
              <a:t>щоб</a:t>
            </a:r>
            <a:r>
              <a:rPr lang="ru-RU" dirty="0"/>
              <a:t> заклад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міг</a:t>
            </a:r>
            <a:r>
              <a:rPr lang="ru-RU" dirty="0"/>
              <a:t> з нею </a:t>
            </a:r>
            <a:r>
              <a:rPr lang="ru-RU" dirty="0" err="1"/>
              <a:t>працювати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Крок</a:t>
            </a:r>
            <a:r>
              <a:rPr lang="ru-RU" b="1" dirty="0" smtClean="0"/>
              <a:t> </a:t>
            </a:r>
            <a:r>
              <a:rPr lang="ru-RU" b="1" dirty="0"/>
              <a:t>2. </a:t>
            </a:r>
            <a:r>
              <a:rPr lang="ru-RU" b="1" dirty="0" err="1"/>
              <a:t>Укладення</a:t>
            </a:r>
            <a:r>
              <a:rPr lang="ru-RU" b="1" dirty="0"/>
              <a:t> договору з </a:t>
            </a:r>
            <a:r>
              <a:rPr lang="ru-RU" b="1" dirty="0" smtClean="0"/>
              <a:t>МІС</a:t>
            </a:r>
          </a:p>
          <a:p>
            <a:pPr marL="0" indent="0">
              <a:buNone/>
            </a:pPr>
            <a:r>
              <a:rPr lang="ru-RU" dirty="0" err="1"/>
              <a:t>Рекомендуємо</a:t>
            </a:r>
            <a:r>
              <a:rPr lang="ru-RU" dirty="0"/>
              <a:t> </a:t>
            </a:r>
            <a:r>
              <a:rPr lang="ru-RU" dirty="0" err="1"/>
              <a:t>уважно</a:t>
            </a:r>
            <a:r>
              <a:rPr lang="ru-RU" dirty="0"/>
              <a:t> </a:t>
            </a:r>
            <a:r>
              <a:rPr lang="ru-RU" dirty="0" err="1"/>
              <a:t>вивчати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і </a:t>
            </a:r>
            <a:r>
              <a:rPr lang="ru-RU" dirty="0" err="1"/>
              <a:t>включати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потрібні</a:t>
            </a:r>
            <a:r>
              <a:rPr lang="ru-RU" dirty="0"/>
              <a:t> для закладу </a:t>
            </a:r>
            <a:r>
              <a:rPr lang="ru-RU" dirty="0" err="1"/>
              <a:t>пункти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про </a:t>
            </a:r>
            <a:r>
              <a:rPr lang="ru-RU" dirty="0" err="1"/>
              <a:t>періодичне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в МІС.</a:t>
            </a:r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підписання</a:t>
            </a:r>
            <a:r>
              <a:rPr lang="ru-RU" dirty="0"/>
              <a:t> договору з МІС заклад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доступ до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інтерфейсом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інформаційної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Крок</a:t>
            </a:r>
            <a:r>
              <a:rPr lang="ru-RU" b="1" dirty="0"/>
              <a:t> 3. </a:t>
            </a:r>
            <a:r>
              <a:rPr lang="ru-RU" b="1" dirty="0" err="1"/>
              <a:t>Реєстрація</a:t>
            </a:r>
            <a:r>
              <a:rPr lang="ru-RU" b="1" dirty="0"/>
              <a:t> закладу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в ЕСОЗ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налаштування</a:t>
            </a:r>
            <a:r>
              <a:rPr lang="ru-RU" dirty="0"/>
              <a:t> МІС на </a:t>
            </a:r>
            <a:r>
              <a:rPr lang="ru-RU" dirty="0" err="1"/>
              <a:t>робочому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зареєструвати</a:t>
            </a:r>
            <a:r>
              <a:rPr lang="ru-RU" dirty="0"/>
              <a:t> заклад в ЕСОЗ. При </a:t>
            </a:r>
            <a:r>
              <a:rPr lang="ru-RU" dirty="0" err="1"/>
              <a:t>цьому</a:t>
            </a:r>
            <a:r>
              <a:rPr lang="ru-RU" dirty="0"/>
              <a:t> заклад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діючий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підключення</a:t>
            </a:r>
            <a:r>
              <a:rPr lang="ru-RU" dirty="0"/>
              <a:t> синхронно </a:t>
            </a:r>
            <a:r>
              <a:rPr lang="ru-RU" dirty="0" err="1"/>
              <a:t>перевіряють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є заклад у </a:t>
            </a:r>
            <a:r>
              <a:rPr lang="ru-RU" dirty="0" err="1"/>
              <a:t>Єдиному</a:t>
            </a:r>
            <a:r>
              <a:rPr lang="ru-RU" dirty="0"/>
              <a:t> державному </a:t>
            </a:r>
            <a:r>
              <a:rPr lang="ru-RU" dirty="0" err="1"/>
              <a:t>реєстрі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— </a:t>
            </a:r>
            <a:r>
              <a:rPr lang="ru-RU" dirty="0" err="1"/>
              <a:t>підприємців</a:t>
            </a:r>
            <a:r>
              <a:rPr lang="ru-RU" dirty="0"/>
              <a:t> та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(ЄДР). </a:t>
            </a:r>
            <a:r>
              <a:rPr lang="ru-RU" dirty="0" err="1"/>
              <a:t>Якщо</a:t>
            </a:r>
            <a:r>
              <a:rPr lang="ru-RU" dirty="0"/>
              <a:t> заклад </a:t>
            </a:r>
            <a:r>
              <a:rPr lang="ru-RU" dirty="0" err="1"/>
              <a:t>відсутній</a:t>
            </a:r>
            <a:r>
              <a:rPr lang="ru-RU" dirty="0"/>
              <a:t> в ЄДР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зазначено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заклад </a:t>
            </a:r>
            <a:r>
              <a:rPr lang="ru-RU" dirty="0" err="1"/>
              <a:t>закритий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буде автоматично </a:t>
            </a:r>
            <a:r>
              <a:rPr lang="ru-RU" dirty="0" err="1"/>
              <a:t>деактивований</a:t>
            </a:r>
            <a:r>
              <a:rPr lang="ru-RU" dirty="0"/>
              <a:t> в ЕСОЗ.</a:t>
            </a:r>
          </a:p>
        </p:txBody>
      </p:sp>
    </p:spTree>
    <p:extLst>
      <p:ext uri="{BB962C8B-B14F-4D97-AF65-F5344CB8AC3E}">
        <p14:creationId xmlns:p14="http://schemas.microsoft.com/office/powerpoint/2010/main" val="187832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" y="66761"/>
            <a:ext cx="1194815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Як </a:t>
            </a:r>
            <a:r>
              <a:rPr lang="ru-RU" dirty="0" err="1"/>
              <a:t>підключити</a:t>
            </a:r>
            <a:r>
              <a:rPr lang="ru-RU" dirty="0"/>
              <a:t> </a:t>
            </a:r>
            <a:r>
              <a:rPr lang="ru-RU" dirty="0" err="1"/>
              <a:t>медзаклад</a:t>
            </a:r>
            <a:r>
              <a:rPr lang="ru-RU" dirty="0"/>
              <a:t> до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2" y="1105988"/>
            <a:ext cx="11861074" cy="55996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Крок</a:t>
            </a:r>
            <a:r>
              <a:rPr lang="ru-RU" b="1" dirty="0"/>
              <a:t> 4. </a:t>
            </a:r>
            <a:r>
              <a:rPr lang="ru-RU" b="1" dirty="0" err="1"/>
              <a:t>Реєстрація</a:t>
            </a:r>
            <a:r>
              <a:rPr lang="ru-RU" b="1" dirty="0"/>
              <a:t> </a:t>
            </a:r>
            <a:r>
              <a:rPr lang="ru-RU" b="1" dirty="0" err="1"/>
              <a:t>місць</a:t>
            </a:r>
            <a:r>
              <a:rPr lang="ru-RU" b="1" dirty="0"/>
              <a:t> </a:t>
            </a:r>
            <a:r>
              <a:rPr lang="ru-RU" b="1" dirty="0" err="1"/>
              <a:t>надання</a:t>
            </a:r>
            <a:r>
              <a:rPr lang="ru-RU" b="1" dirty="0"/>
              <a:t> </a:t>
            </a:r>
            <a:r>
              <a:rPr lang="ru-RU" b="1" dirty="0" err="1"/>
              <a:t>послуг</a:t>
            </a:r>
            <a:r>
              <a:rPr lang="ru-RU" b="1" dirty="0"/>
              <a:t> та </a:t>
            </a:r>
            <a:r>
              <a:rPr lang="ru-RU" b="1" dirty="0" err="1"/>
              <a:t>обладнання</a:t>
            </a:r>
            <a:r>
              <a:rPr lang="ru-RU" b="1" dirty="0"/>
              <a:t> в </a:t>
            </a:r>
            <a:r>
              <a:rPr lang="ru-RU" b="1" dirty="0" err="1"/>
              <a:t>системі</a:t>
            </a:r>
            <a:r>
              <a:rPr lang="ru-RU" b="1" dirty="0"/>
              <a:t> </a:t>
            </a:r>
            <a:r>
              <a:rPr lang="ru-RU" b="1" dirty="0" smtClean="0"/>
              <a:t>E-</a:t>
            </a:r>
            <a:r>
              <a:rPr lang="ru-RU" b="1" dirty="0" err="1" smtClean="0"/>
              <a:t>Health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господарської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з </a:t>
            </a:r>
            <a:r>
              <a:rPr lang="ru-RU" dirty="0" err="1"/>
              <a:t>медичної</a:t>
            </a:r>
            <a:r>
              <a:rPr lang="ru-RU" dirty="0"/>
              <a:t> практики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ліцензії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вказувати</a:t>
            </a:r>
            <a:r>
              <a:rPr lang="ru-RU" dirty="0"/>
              <a:t> не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приймальне</a:t>
            </a:r>
            <a:r>
              <a:rPr lang="ru-RU" dirty="0" smtClean="0"/>
              <a:t>, </a:t>
            </a:r>
            <a:r>
              <a:rPr lang="ru-RU" dirty="0" err="1"/>
              <a:t>хірургічне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а </a:t>
            </a:r>
            <a:r>
              <a:rPr lang="ru-RU" dirty="0" err="1"/>
              <a:t>фактичні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адреси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 </a:t>
            </a:r>
            <a:r>
              <a:rPr lang="ru-RU" b="1" dirty="0" err="1"/>
              <a:t>вказані</a:t>
            </a:r>
            <a:r>
              <a:rPr lang="ru-RU" b="1" dirty="0"/>
              <a:t> в </a:t>
            </a:r>
            <a:r>
              <a:rPr lang="ru-RU" b="1" dirty="0" err="1"/>
              <a:t>ліцензії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зазначати</a:t>
            </a:r>
            <a:r>
              <a:rPr lang="ru-RU" dirty="0"/>
              <a:t> </a:t>
            </a:r>
            <a:r>
              <a:rPr lang="ru-RU" b="1" dirty="0" err="1"/>
              <a:t>всі</a:t>
            </a:r>
            <a:r>
              <a:rPr lang="ru-RU" b="1" dirty="0"/>
              <a:t> </a:t>
            </a:r>
            <a:r>
              <a:rPr lang="ru-RU" b="1" dirty="0" err="1"/>
              <a:t>місця</a:t>
            </a:r>
            <a:r>
              <a:rPr lang="ru-RU" b="1" dirty="0"/>
              <a:t> </a:t>
            </a:r>
            <a:r>
              <a:rPr lang="ru-RU" b="1" dirty="0" err="1"/>
              <a:t>надання</a:t>
            </a:r>
            <a:r>
              <a:rPr lang="ru-RU" b="1" dirty="0"/>
              <a:t> </a:t>
            </a:r>
            <a:r>
              <a:rPr lang="ru-RU" b="1" dirty="0" err="1"/>
              <a:t>послуг</a:t>
            </a:r>
            <a:r>
              <a:rPr lang="ru-RU" dirty="0"/>
              <a:t> 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чинної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. </a:t>
            </a:r>
            <a:r>
              <a:rPr lang="ru-RU" dirty="0" err="1"/>
              <a:t>Окрім</a:t>
            </a:r>
            <a:r>
              <a:rPr lang="ru-RU" dirty="0"/>
              <a:t> того, </a:t>
            </a:r>
            <a:r>
              <a:rPr lang="ru-RU" dirty="0" err="1"/>
              <a:t>кожне</a:t>
            </a:r>
            <a:r>
              <a:rPr lang="ru-RU" dirty="0"/>
              <a:t> </a:t>
            </a:r>
            <a:r>
              <a:rPr lang="ru-RU" dirty="0" err="1"/>
              <a:t>робоче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стаціонарних</a:t>
            </a:r>
            <a:r>
              <a:rPr lang="ru-RU" dirty="0"/>
              <a:t> </a:t>
            </a:r>
            <a:r>
              <a:rPr lang="ru-RU" dirty="0" err="1"/>
              <a:t>відділень</a:t>
            </a:r>
            <a:r>
              <a:rPr lang="ru-RU" dirty="0"/>
              <a:t>, </a:t>
            </a:r>
            <a:r>
              <a:rPr lang="ru-RU" dirty="0" err="1"/>
              <a:t>приймального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 та </a:t>
            </a:r>
            <a:r>
              <a:rPr lang="ru-RU" dirty="0" err="1"/>
              <a:t>кабінету</a:t>
            </a:r>
            <a:r>
              <a:rPr lang="ru-RU" dirty="0"/>
              <a:t> статистики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підключене</a:t>
            </a:r>
            <a:r>
              <a:rPr lang="ru-RU" dirty="0"/>
              <a:t> до МІС.</a:t>
            </a:r>
          </a:p>
          <a:p>
            <a:pPr marL="0" indent="0">
              <a:buNone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зареєстрували</a:t>
            </a:r>
            <a:r>
              <a:rPr lang="ru-RU" dirty="0"/>
              <a:t> в ЕСОЗ не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місця</a:t>
            </a:r>
            <a:r>
              <a:rPr lang="ru-RU" dirty="0" smtClean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а </a:t>
            </a:r>
            <a:r>
              <a:rPr lang="ru-RU" dirty="0" err="1"/>
              <a:t>відділення</a:t>
            </a:r>
            <a:r>
              <a:rPr lang="ru-RU" dirty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/>
              <a:t>деактивувати</a:t>
            </a:r>
            <a:r>
              <a:rPr lang="ru-RU" dirty="0"/>
              <a:t> (</a:t>
            </a:r>
            <a:r>
              <a:rPr lang="ru-RU" dirty="0" err="1"/>
              <a:t>присвоїти</a:t>
            </a:r>
            <a:r>
              <a:rPr lang="ru-RU" dirty="0"/>
              <a:t> </a:t>
            </a:r>
            <a:r>
              <a:rPr lang="ru-RU" dirty="0" smtClean="0"/>
              <a:t>статус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неактивний</a:t>
            </a:r>
            <a:r>
              <a:rPr lang="ru-RU" dirty="0"/>
              <a:t>») і заново ввести </a:t>
            </a:r>
            <a:r>
              <a:rPr lang="ru-RU" dirty="0" err="1"/>
              <a:t>фактичні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місця</a:t>
            </a:r>
            <a:r>
              <a:rPr lang="ru-RU" dirty="0" smtClean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ліцензії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медичну</a:t>
            </a:r>
            <a:r>
              <a:rPr lang="ru-RU" dirty="0"/>
              <a:t> практику.</a:t>
            </a:r>
          </a:p>
          <a:p>
            <a:pPr marL="0" indent="0">
              <a:buNone/>
            </a:pPr>
            <a:r>
              <a:rPr lang="ru-RU" b="1" dirty="0"/>
              <a:t>УВАГА! </a:t>
            </a:r>
            <a:r>
              <a:rPr lang="ru-RU" dirty="0" err="1"/>
              <a:t>Зареєструвати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послуг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до </a:t>
            </a:r>
            <a:r>
              <a:rPr lang="ru-RU" dirty="0" smtClean="0"/>
              <a:t>того, </a:t>
            </a:r>
          </a:p>
          <a:p>
            <a:pPr marL="0" indent="0">
              <a:buNone/>
            </a:pPr>
            <a:r>
              <a:rPr lang="ru-RU" dirty="0" smtClean="0"/>
              <a:t>як </a:t>
            </a:r>
            <a:r>
              <a:rPr lang="ru-RU" dirty="0" err="1"/>
              <a:t>подавати</a:t>
            </a:r>
            <a:r>
              <a:rPr lang="ru-RU" dirty="0"/>
              <a:t> заявку на </a:t>
            </a:r>
            <a:r>
              <a:rPr lang="ru-RU" dirty="0" err="1"/>
              <a:t>контрактування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136" y="3454112"/>
            <a:ext cx="7175863" cy="34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" y="66761"/>
            <a:ext cx="1194815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Як </a:t>
            </a:r>
            <a:r>
              <a:rPr lang="ru-RU" dirty="0" err="1"/>
              <a:t>підключити</a:t>
            </a:r>
            <a:r>
              <a:rPr lang="ru-RU" dirty="0"/>
              <a:t> </a:t>
            </a:r>
            <a:r>
              <a:rPr lang="ru-RU" dirty="0" err="1"/>
              <a:t>медзаклад</a:t>
            </a:r>
            <a:r>
              <a:rPr lang="ru-RU" dirty="0"/>
              <a:t> до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840" y="1149531"/>
            <a:ext cx="11861074" cy="5599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Крок</a:t>
            </a:r>
            <a:r>
              <a:rPr lang="ru-RU" b="1" dirty="0"/>
              <a:t> 5. </a:t>
            </a:r>
            <a:r>
              <a:rPr lang="ru-RU" b="1" dirty="0" err="1"/>
              <a:t>Реєстрація</a:t>
            </a:r>
            <a:r>
              <a:rPr lang="ru-RU" b="1" dirty="0"/>
              <a:t> </a:t>
            </a:r>
            <a:r>
              <a:rPr lang="ru-RU" b="1" dirty="0" err="1"/>
              <a:t>працівників</a:t>
            </a:r>
            <a:r>
              <a:rPr lang="ru-RU" b="1" dirty="0"/>
              <a:t> у </a:t>
            </a:r>
            <a:r>
              <a:rPr lang="ru-RU" b="1" dirty="0" err="1"/>
              <a:t>системі</a:t>
            </a:r>
            <a:r>
              <a:rPr lang="ru-RU" b="1" dirty="0"/>
              <a:t> </a:t>
            </a:r>
            <a:r>
              <a:rPr lang="ru-RU" b="1" dirty="0" smtClean="0"/>
              <a:t>E-</a:t>
            </a:r>
            <a:r>
              <a:rPr lang="ru-RU" b="1" dirty="0" err="1" smtClean="0"/>
              <a:t>Health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/>
              <a:t>Керівник</a:t>
            </a:r>
            <a:r>
              <a:rPr lang="ru-RU" dirty="0"/>
              <a:t> закладу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уповноважена</a:t>
            </a:r>
            <a:r>
              <a:rPr lang="ru-RU" dirty="0"/>
              <a:t> особа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зареєструвати</a:t>
            </a:r>
            <a:r>
              <a:rPr lang="ru-RU" dirty="0"/>
              <a:t> в </a:t>
            </a:r>
            <a:r>
              <a:rPr lang="ru-RU" dirty="0" err="1"/>
              <a:t>системі</a:t>
            </a:r>
            <a:r>
              <a:rPr lang="ru-RU" b="1" dirty="0"/>
              <a:t> </a:t>
            </a:r>
            <a:r>
              <a:rPr lang="ru-RU" b="1" dirty="0" err="1"/>
              <a:t>всіх</a:t>
            </a:r>
            <a:r>
              <a:rPr lang="ru-RU" b="1" dirty="0"/>
              <a:t> </a:t>
            </a:r>
            <a:r>
              <a:rPr lang="ru-RU" b="1" dirty="0" err="1"/>
              <a:t>працівників</a:t>
            </a:r>
            <a:r>
              <a:rPr lang="ru-RU" b="1" dirty="0"/>
              <a:t> закладу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реєстрах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і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спеціалістів</a:t>
            </a:r>
            <a:r>
              <a:rPr lang="ru-RU" dirty="0"/>
              <a:t> 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/>
              <a:t>закладу,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спеціалізації</a:t>
            </a:r>
            <a:r>
              <a:rPr lang="ru-RU" dirty="0"/>
              <a:t> та </a:t>
            </a:r>
            <a:r>
              <a:rPr lang="ru-RU" dirty="0" err="1"/>
              <a:t>освіти</a:t>
            </a:r>
            <a:r>
              <a:rPr lang="ru-RU" dirty="0"/>
              <a:t>.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</a:t>
            </a:r>
            <a:r>
              <a:rPr lang="ru-RU" dirty="0" err="1"/>
              <a:t>перевірятимуть</a:t>
            </a:r>
            <a:r>
              <a:rPr lang="ru-RU" dirty="0"/>
              <a:t> за </a:t>
            </a:r>
            <a:r>
              <a:rPr lang="ru-RU" dirty="0" err="1"/>
              <a:t>реєстром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спеціалістів</a:t>
            </a:r>
            <a:r>
              <a:rPr lang="ru-RU" dirty="0"/>
              <a:t> МОЗ.</a:t>
            </a:r>
          </a:p>
          <a:p>
            <a:pPr marL="0" indent="0">
              <a:buNone/>
            </a:pP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кваліфіковані</a:t>
            </a:r>
            <a:r>
              <a:rPr lang="ru-RU" dirty="0"/>
              <a:t> </a:t>
            </a:r>
            <a:r>
              <a:rPr lang="ru-RU" dirty="0" err="1"/>
              <a:t>електронні</a:t>
            </a:r>
            <a:r>
              <a:rPr lang="ru-RU" dirty="0"/>
              <a:t> </a:t>
            </a:r>
            <a:r>
              <a:rPr lang="ru-RU" dirty="0" err="1"/>
              <a:t>підписи</a:t>
            </a:r>
            <a:r>
              <a:rPr lang="ru-RU" dirty="0"/>
              <a:t> (КЕП). </a:t>
            </a:r>
            <a:r>
              <a:rPr lang="ru-RU" dirty="0" err="1"/>
              <a:t>Радимо</a:t>
            </a:r>
            <a:r>
              <a:rPr lang="ru-RU" dirty="0"/>
              <a:t> </a:t>
            </a:r>
            <a:r>
              <a:rPr lang="ru-RU" dirty="0" err="1"/>
              <a:t>отримувати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КЕП </a:t>
            </a:r>
            <a:r>
              <a:rPr lang="ru-RU" dirty="0" err="1"/>
              <a:t>співробітника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(</a:t>
            </a:r>
            <a:r>
              <a:rPr lang="ru-RU" dirty="0" err="1"/>
              <a:t>юридичної</a:t>
            </a:r>
            <a:r>
              <a:rPr lang="ru-RU" dirty="0"/>
              <a:t> особи)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виписувати</a:t>
            </a:r>
            <a:r>
              <a:rPr lang="ru-RU" dirty="0"/>
              <a:t> </a:t>
            </a:r>
            <a:r>
              <a:rPr lang="ru-RU" dirty="0" err="1"/>
              <a:t>електронні</a:t>
            </a:r>
            <a:r>
              <a:rPr lang="ru-RU" dirty="0"/>
              <a:t> </a:t>
            </a:r>
            <a:r>
              <a:rPr lang="ru-RU" dirty="0" err="1"/>
              <a:t>рецепти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24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89" y="66761"/>
            <a:ext cx="12000411" cy="1280890"/>
          </a:xfrm>
        </p:spPr>
        <p:txBody>
          <a:bodyPr>
            <a:normAutofit/>
          </a:bodyPr>
          <a:lstStyle/>
          <a:p>
            <a:r>
              <a:rPr lang="uk-UA" dirty="0" smtClean="0"/>
              <a:t>Рекомендації щодо заповнення полів під час реєстрації </a:t>
            </a:r>
            <a:r>
              <a:rPr lang="uk-UA" dirty="0" err="1" smtClean="0"/>
              <a:t>медзакладів</a:t>
            </a:r>
            <a:r>
              <a:rPr lang="uk-UA" dirty="0" smtClean="0"/>
              <a:t> в ЕСОЗ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89" y="1184366"/>
            <a:ext cx="12000411" cy="56736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медзакладів</a:t>
            </a:r>
            <a:r>
              <a:rPr lang="ru-RU" dirty="0"/>
              <a:t> в ЕСОЗ </a:t>
            </a:r>
            <a:r>
              <a:rPr lang="ru-RU" dirty="0" err="1"/>
              <a:t>фіксують</a:t>
            </a:r>
            <a:r>
              <a:rPr lang="ru-RU" dirty="0"/>
              <a:t> </a:t>
            </a:r>
            <a:r>
              <a:rPr lang="ru-RU" dirty="0" err="1"/>
              <a:t>чимало</a:t>
            </a:r>
            <a:r>
              <a:rPr lang="ru-RU" dirty="0"/>
              <a:t> </a:t>
            </a:r>
            <a:r>
              <a:rPr lang="ru-RU" dirty="0" err="1"/>
              <a:t>істотних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заявники</a:t>
            </a:r>
            <a:r>
              <a:rPr lang="ru-RU" dirty="0"/>
              <a:t> неправильно </a:t>
            </a:r>
            <a:r>
              <a:rPr lang="ru-RU" dirty="0" err="1"/>
              <a:t>вказують</a:t>
            </a:r>
            <a:r>
              <a:rPr lang="ru-RU" dirty="0"/>
              <a:t> тип закладу.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прописати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«</a:t>
            </a:r>
            <a:r>
              <a:rPr lang="ru-RU" dirty="0" err="1"/>
              <a:t>вторинна</a:t>
            </a:r>
            <a:r>
              <a:rPr lang="ru-RU" dirty="0"/>
              <a:t>, </a:t>
            </a:r>
            <a:r>
              <a:rPr lang="ru-RU" dirty="0" err="1"/>
              <a:t>третинна</a:t>
            </a:r>
            <a:r>
              <a:rPr lang="ru-RU" dirty="0"/>
              <a:t>, </a:t>
            </a:r>
            <a:r>
              <a:rPr lang="ru-RU" dirty="0" err="1"/>
              <a:t>паліативна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та </a:t>
            </a:r>
            <a:r>
              <a:rPr lang="ru-RU" dirty="0" err="1"/>
              <a:t>реабілітація</a:t>
            </a:r>
            <a:r>
              <a:rPr lang="ru-RU" dirty="0"/>
              <a:t>», </a:t>
            </a:r>
            <a:r>
              <a:rPr lang="ru-RU" dirty="0" err="1"/>
              <a:t>або</a:t>
            </a:r>
            <a:r>
              <a:rPr lang="ru-RU" dirty="0"/>
              <a:t> «заклад з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»,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медичної</a:t>
            </a:r>
            <a:r>
              <a:rPr lang="ru-RU" dirty="0"/>
              <a:t> практики.</a:t>
            </a:r>
          </a:p>
          <a:p>
            <a:pPr marL="0" indent="0">
              <a:buNone/>
            </a:pP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заявники</a:t>
            </a:r>
            <a:r>
              <a:rPr lang="ru-RU" dirty="0"/>
              <a:t> </a:t>
            </a:r>
            <a:r>
              <a:rPr lang="ru-RU" dirty="0" err="1"/>
              <a:t>допускають</a:t>
            </a:r>
            <a:r>
              <a:rPr lang="ru-RU" dirty="0"/>
              <a:t> </a:t>
            </a:r>
            <a:r>
              <a:rPr lang="ru-RU" dirty="0" err="1"/>
              <a:t>помилки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 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 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: </a:t>
            </a:r>
            <a:r>
              <a:rPr lang="ru-RU" dirty="0" err="1"/>
              <a:t>лишають</a:t>
            </a:r>
            <a:r>
              <a:rPr lang="ru-RU" dirty="0"/>
              <a:t> </a:t>
            </a:r>
            <a:r>
              <a:rPr lang="ru-RU" dirty="0" err="1"/>
              <a:t>незаповнені</a:t>
            </a:r>
            <a:r>
              <a:rPr lang="ru-RU" dirty="0"/>
              <a:t> поля,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помилки</a:t>
            </a:r>
            <a:r>
              <a:rPr lang="ru-RU" dirty="0"/>
              <a:t> в датах, номерах </a:t>
            </a:r>
            <a:r>
              <a:rPr lang="ru-RU" dirty="0" err="1"/>
              <a:t>ліцензії</a:t>
            </a:r>
            <a:r>
              <a:rPr lang="ru-RU" dirty="0"/>
              <a:t>, </a:t>
            </a:r>
            <a:r>
              <a:rPr lang="ru-RU" dirty="0" err="1"/>
              <a:t>вказують</a:t>
            </a:r>
            <a:r>
              <a:rPr lang="ru-RU" dirty="0"/>
              <a:t> </a:t>
            </a:r>
            <a:r>
              <a:rPr lang="ru-RU" dirty="0" err="1"/>
              <a:t>ліцензію</a:t>
            </a:r>
            <a:r>
              <a:rPr lang="ru-RU" dirty="0"/>
              <a:t>, строк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закінчився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Тож</a:t>
            </a:r>
            <a:r>
              <a:rPr lang="ru-RU" dirty="0"/>
              <a:t> </a:t>
            </a:r>
            <a:r>
              <a:rPr lang="ru-RU" dirty="0" err="1"/>
              <a:t>пам’ятайте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заповненими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smtClean="0"/>
              <a:t>поля.</a:t>
            </a:r>
          </a:p>
          <a:p>
            <a:pPr marL="0" indent="0">
              <a:buNone/>
            </a:pPr>
            <a:r>
              <a:rPr lang="uk-UA" dirty="0" smtClean="0"/>
              <a:t>Основні рекомендації:</a:t>
            </a:r>
          </a:p>
          <a:p>
            <a:pPr marL="0" indent="0">
              <a:buNone/>
            </a:pPr>
            <a:r>
              <a:rPr lang="ru-RU" b="1" dirty="0"/>
              <a:t>Номер </a:t>
            </a:r>
            <a:r>
              <a:rPr lang="ru-RU" b="1" dirty="0" err="1"/>
              <a:t>ліцензії</a:t>
            </a:r>
            <a:r>
              <a:rPr lang="ru-RU" b="1" dirty="0" smtClean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ліцензії</a:t>
            </a:r>
            <a:r>
              <a:rPr lang="ru-RU" dirty="0" smtClean="0"/>
              <a:t> </a:t>
            </a:r>
            <a:r>
              <a:rPr lang="ru-RU" dirty="0"/>
              <a:t>старого формату: ВВ №111111 </a:t>
            </a:r>
            <a:r>
              <a:rPr lang="ru-RU" dirty="0" err="1"/>
              <a:t>або</a:t>
            </a:r>
            <a:r>
              <a:rPr lang="ru-RU" dirty="0"/>
              <a:t> ВВ111111;</a:t>
            </a:r>
          </a:p>
          <a:p>
            <a:pPr>
              <a:buFontTx/>
              <a:buChar char="-"/>
            </a:pPr>
            <a:r>
              <a:rPr lang="ru-RU" dirty="0" err="1" smtClean="0"/>
              <a:t>ліцензії</a:t>
            </a:r>
            <a:r>
              <a:rPr lang="ru-RU" dirty="0" smtClean="0"/>
              <a:t> </a:t>
            </a:r>
            <a:r>
              <a:rPr lang="ru-RU" dirty="0"/>
              <a:t>нового формату: 111 (номер наказу МОЗ)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11.11.2019 №111 (дата і номер наказу МОЗ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b="1" dirty="0"/>
              <a:t>Видана на</a:t>
            </a:r>
            <a:r>
              <a:rPr lang="ru-RU" b="1" dirty="0" smtClean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 err="1"/>
              <a:t>медичну</a:t>
            </a:r>
            <a:r>
              <a:rPr lang="ru-RU" dirty="0"/>
              <a:t> практику;</a:t>
            </a:r>
          </a:p>
          <a:p>
            <a:pPr marL="0" indent="0">
              <a:buNone/>
            </a:pP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перелічити</a:t>
            </a:r>
            <a:r>
              <a:rPr lang="ru-RU" dirty="0"/>
              <a:t> </a:t>
            </a:r>
            <a:r>
              <a:rPr lang="ru-RU" dirty="0" err="1"/>
              <a:t>спеціалізації</a:t>
            </a:r>
            <a:r>
              <a:rPr lang="ru-RU" dirty="0"/>
              <a:t>: </a:t>
            </a:r>
            <a:r>
              <a:rPr lang="ru-RU" dirty="0" err="1"/>
              <a:t>дерматовенерологія</a:t>
            </a:r>
            <a:r>
              <a:rPr lang="ru-RU" dirty="0"/>
              <a:t>, </a:t>
            </a:r>
            <a:r>
              <a:rPr lang="ru-RU" dirty="0" err="1"/>
              <a:t>дитяча</a:t>
            </a:r>
            <a:r>
              <a:rPr lang="ru-RU" dirty="0"/>
              <a:t> </a:t>
            </a:r>
            <a:r>
              <a:rPr lang="ru-RU" dirty="0" err="1"/>
              <a:t>дерматовенерологія</a:t>
            </a:r>
            <a:r>
              <a:rPr lang="ru-RU" dirty="0"/>
              <a:t>, 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лабораторна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фізіотерапія</a:t>
            </a:r>
            <a:r>
              <a:rPr lang="ru-RU" dirty="0"/>
              <a:t>, </a:t>
            </a:r>
            <a:r>
              <a:rPr lang="ru-RU" dirty="0" err="1"/>
              <a:t>сестринська</a:t>
            </a:r>
            <a:r>
              <a:rPr lang="ru-RU" dirty="0"/>
              <a:t> справа.</a:t>
            </a:r>
          </a:p>
        </p:txBody>
      </p:sp>
    </p:spTree>
    <p:extLst>
      <p:ext uri="{BB962C8B-B14F-4D97-AF65-F5344CB8AC3E}">
        <p14:creationId xmlns:p14="http://schemas.microsoft.com/office/powerpoint/2010/main" val="42034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89" y="66761"/>
            <a:ext cx="12000411" cy="1280890"/>
          </a:xfrm>
        </p:spPr>
        <p:txBody>
          <a:bodyPr>
            <a:normAutofit/>
          </a:bodyPr>
          <a:lstStyle/>
          <a:p>
            <a:r>
              <a:rPr lang="uk-UA" dirty="0" smtClean="0"/>
              <a:t>Рекомендації щодо заповнення полів під час реєстрації </a:t>
            </a:r>
            <a:r>
              <a:rPr lang="uk-UA" dirty="0" err="1" smtClean="0"/>
              <a:t>медзакладів</a:t>
            </a:r>
            <a:r>
              <a:rPr lang="uk-UA" dirty="0" smtClean="0"/>
              <a:t> в ЕСОЗ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89" y="1184366"/>
            <a:ext cx="12000411" cy="5673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Дата </a:t>
            </a:r>
            <a:r>
              <a:rPr lang="ru-RU" b="1" dirty="0" err="1" smtClean="0"/>
              <a:t>видачі</a:t>
            </a:r>
            <a:r>
              <a:rPr lang="ru-RU" b="1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ліцензії</a:t>
            </a:r>
            <a:r>
              <a:rPr lang="ru-RU" dirty="0" smtClean="0"/>
              <a:t> </a:t>
            </a:r>
            <a:r>
              <a:rPr lang="ru-RU" dirty="0"/>
              <a:t>старого формату: 08.10.2019;</a:t>
            </a:r>
          </a:p>
          <a:p>
            <a:pPr marL="0" indent="0">
              <a:buNone/>
            </a:pPr>
            <a:r>
              <a:rPr lang="ru-RU" dirty="0" err="1"/>
              <a:t>ліцензії</a:t>
            </a:r>
            <a:r>
              <a:rPr lang="ru-RU" dirty="0"/>
              <a:t> нового формату: 11.11.2019 (дата наказу МОЗ).</a:t>
            </a:r>
          </a:p>
          <a:p>
            <a:pPr marL="0" indent="0">
              <a:buNone/>
            </a:pPr>
            <a:r>
              <a:rPr lang="ru-RU" b="1" dirty="0"/>
              <a:t>Орган,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видав</a:t>
            </a:r>
            <a:r>
              <a:rPr lang="ru-RU" b="1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МОЗ;</a:t>
            </a:r>
          </a:p>
          <a:p>
            <a:pPr marL="0" indent="0">
              <a:buNone/>
            </a:pPr>
            <a:r>
              <a:rPr lang="ru-RU" dirty="0" err="1"/>
              <a:t>або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/>
              <a:t>Термін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b="1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ліцензії</a:t>
            </a:r>
            <a:r>
              <a:rPr lang="ru-RU" dirty="0"/>
              <a:t> старого формату: з 08.10.2019 (як правило дата наказу)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безстрокова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err="1"/>
              <a:t>ліцензії</a:t>
            </a:r>
            <a:r>
              <a:rPr lang="ru-RU" dirty="0"/>
              <a:t> нового формату: з 11.11.2019 (дата наказу)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безстрокова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УВАГА! </a:t>
            </a:r>
            <a:r>
              <a:rPr lang="ru-RU" dirty="0"/>
              <a:t>Дата початку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раніше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дата наказу МОЗ.</a:t>
            </a:r>
          </a:p>
          <a:p>
            <a:pPr marL="0" indent="0">
              <a:buNone/>
            </a:pPr>
            <a:r>
              <a:rPr lang="ru-RU" b="1" dirty="0"/>
              <a:t>№ наказу: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ліцензії</a:t>
            </a:r>
            <a:r>
              <a:rPr lang="ru-RU" dirty="0"/>
              <a:t> старого формату: 88;</a:t>
            </a:r>
          </a:p>
          <a:p>
            <a:pPr marL="0" indent="0">
              <a:buNone/>
            </a:pPr>
            <a:r>
              <a:rPr lang="ru-RU" dirty="0" err="1"/>
              <a:t>ліцензії</a:t>
            </a:r>
            <a:r>
              <a:rPr lang="ru-RU" dirty="0"/>
              <a:t> нового формату: 111 (номер наказу МОЗ).</a:t>
            </a:r>
          </a:p>
        </p:txBody>
      </p:sp>
    </p:spTree>
    <p:extLst>
      <p:ext uri="{BB962C8B-B14F-4D97-AF65-F5344CB8AC3E}">
        <p14:creationId xmlns:p14="http://schemas.microsoft.com/office/powerpoint/2010/main" val="411353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045" y="84178"/>
            <a:ext cx="8911687" cy="1280890"/>
          </a:xfrm>
        </p:spPr>
        <p:txBody>
          <a:bodyPr/>
          <a:lstStyle/>
          <a:p>
            <a:r>
              <a:rPr lang="uk-UA" dirty="0" smtClean="0"/>
              <a:t>Вибір МІС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" y="1219200"/>
            <a:ext cx="1207008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ПОРАДИ:</a:t>
            </a:r>
            <a:endParaRPr lang="ru-RU" dirty="0" smtClean="0"/>
          </a:p>
          <a:p>
            <a:r>
              <a:rPr lang="ru-RU" dirty="0" err="1" smtClean="0"/>
              <a:t>Проінспектуйте</a:t>
            </a:r>
            <a:r>
              <a:rPr lang="ru-RU" dirty="0" smtClean="0"/>
              <a:t> </a:t>
            </a:r>
            <a:r>
              <a:rPr lang="ru-RU" dirty="0" err="1"/>
              <a:t>функціональність</a:t>
            </a:r>
            <a:r>
              <a:rPr lang="ru-RU" dirty="0"/>
              <a:t> МІС. </a:t>
            </a:r>
            <a:r>
              <a:rPr lang="ru-RU" dirty="0" err="1"/>
              <a:t>Залучіть</a:t>
            </a:r>
            <a:r>
              <a:rPr lang="ru-RU" dirty="0"/>
              <a:t> до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підлеглих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система </a:t>
            </a:r>
            <a:r>
              <a:rPr lang="ru-RU" dirty="0" err="1"/>
              <a:t>вже</a:t>
            </a:r>
            <a:r>
              <a:rPr lang="ru-RU" dirty="0"/>
              <a:t> є на ринку, </a:t>
            </a:r>
            <a:r>
              <a:rPr lang="ru-RU" dirty="0" err="1"/>
              <a:t>ознайомтеся</a:t>
            </a:r>
            <a:r>
              <a:rPr lang="ru-RU" dirty="0"/>
              <a:t> з </a:t>
            </a:r>
            <a:r>
              <a:rPr lang="ru-RU" dirty="0" err="1"/>
              <a:t>відгуками</a:t>
            </a:r>
            <a:r>
              <a:rPr lang="ru-RU" dirty="0"/>
              <a:t> </a:t>
            </a:r>
            <a:r>
              <a:rPr lang="ru-RU" dirty="0" err="1"/>
              <a:t>користувачів</a:t>
            </a:r>
            <a:r>
              <a:rPr lang="ru-RU" dirty="0"/>
              <a:t>. </a:t>
            </a:r>
            <a:r>
              <a:rPr lang="ru-RU" dirty="0" err="1"/>
              <a:t>Поцікавтеся</a:t>
            </a:r>
            <a:r>
              <a:rPr lang="ru-RU" dirty="0"/>
              <a:t> </a:t>
            </a:r>
            <a:r>
              <a:rPr lang="ru-RU" dirty="0" err="1"/>
              <a:t>відгуками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керівника</a:t>
            </a:r>
            <a:r>
              <a:rPr lang="ru-RU" dirty="0"/>
              <a:t> закладу, а й </a:t>
            </a:r>
            <a:r>
              <a:rPr lang="ru-RU" dirty="0" err="1"/>
              <a:t>лікарів</a:t>
            </a:r>
            <a:r>
              <a:rPr lang="ru-RU" dirty="0"/>
              <a:t>,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медсестри</a:t>
            </a:r>
            <a:r>
              <a:rPr lang="ru-RU" dirty="0"/>
              <a:t>, </a:t>
            </a:r>
            <a:r>
              <a:rPr lang="ru-RU" dirty="0" err="1"/>
              <a:t>відповідальної</a:t>
            </a:r>
            <a:r>
              <a:rPr lang="ru-RU" dirty="0"/>
              <a:t> за </a:t>
            </a:r>
            <a:r>
              <a:rPr lang="ru-RU" dirty="0" err="1"/>
              <a:t>облік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витратних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керівника</a:t>
            </a:r>
            <a:r>
              <a:rPr lang="ru-RU" dirty="0"/>
              <a:t> </a:t>
            </a:r>
            <a:r>
              <a:rPr lang="ru-RU" dirty="0" err="1"/>
              <a:t>колцентру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Система, </a:t>
            </a:r>
            <a:r>
              <a:rPr lang="ru-RU" dirty="0" err="1"/>
              <a:t>розроблена</a:t>
            </a:r>
            <a:r>
              <a:rPr lang="ru-RU" dirty="0"/>
              <a:t> за принципом 1С, </a:t>
            </a:r>
            <a:r>
              <a:rPr lang="ru-RU" dirty="0" err="1"/>
              <a:t>задовольнить</a:t>
            </a:r>
            <a:r>
              <a:rPr lang="ru-RU" dirty="0"/>
              <a:t> бухгалтера й </a:t>
            </a:r>
            <a:r>
              <a:rPr lang="ru-RU" dirty="0" err="1"/>
              <a:t>керівника</a:t>
            </a:r>
            <a:r>
              <a:rPr lang="ru-RU" dirty="0"/>
              <a:t> з </a:t>
            </a:r>
            <a:r>
              <a:rPr lang="ru-RU" dirty="0" err="1"/>
              <a:t>економічною</a:t>
            </a:r>
            <a:r>
              <a:rPr lang="ru-RU" dirty="0"/>
              <a:t> </a:t>
            </a:r>
            <a:r>
              <a:rPr lang="ru-RU" dirty="0" err="1"/>
              <a:t>освітою</a:t>
            </a:r>
            <a:r>
              <a:rPr lang="ru-RU" dirty="0"/>
              <a:t>. Але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інтерфейс</a:t>
            </a:r>
            <a:r>
              <a:rPr lang="ru-RU" dirty="0"/>
              <a:t> не </a:t>
            </a:r>
            <a:r>
              <a:rPr lang="ru-RU" dirty="0" err="1"/>
              <a:t>сприймуть</a:t>
            </a:r>
            <a:r>
              <a:rPr lang="ru-RU" dirty="0"/>
              <a:t> </a:t>
            </a:r>
            <a:r>
              <a:rPr lang="ru-RU" dirty="0" err="1"/>
              <a:t>лікарі</a:t>
            </a:r>
            <a:r>
              <a:rPr lang="ru-RU" dirty="0"/>
              <a:t> й </a:t>
            </a:r>
            <a:r>
              <a:rPr lang="ru-RU" dirty="0" err="1"/>
              <a:t>медсестри</a:t>
            </a:r>
            <a:r>
              <a:rPr lang="ru-RU" dirty="0"/>
              <a:t>, </a:t>
            </a:r>
            <a:r>
              <a:rPr lang="ru-RU" dirty="0" err="1"/>
              <a:t>тож</a:t>
            </a:r>
            <a:r>
              <a:rPr lang="ru-RU" dirty="0"/>
              <a:t> і </a:t>
            </a:r>
            <a:r>
              <a:rPr lang="ru-RU" dirty="0" err="1"/>
              <a:t>працюватимуть</a:t>
            </a:r>
            <a:r>
              <a:rPr lang="ru-RU" dirty="0"/>
              <a:t> у МІС неохоче. </a:t>
            </a:r>
            <a:r>
              <a:rPr lang="ru-RU" dirty="0" err="1"/>
              <a:t>Щоб</a:t>
            </a:r>
            <a:r>
              <a:rPr lang="ru-RU" dirty="0"/>
              <a:t> МІС стала </a:t>
            </a:r>
            <a:r>
              <a:rPr lang="ru-RU" dirty="0" err="1"/>
              <a:t>гнучким</a:t>
            </a:r>
            <a:r>
              <a:rPr lang="ru-RU" dirty="0"/>
              <a:t> і </a:t>
            </a:r>
            <a:r>
              <a:rPr lang="ru-RU" dirty="0" err="1"/>
              <a:t>зручним</a:t>
            </a:r>
            <a:r>
              <a:rPr lang="ru-RU" dirty="0"/>
              <a:t> </a:t>
            </a:r>
            <a:r>
              <a:rPr lang="ru-RU" dirty="0" err="1"/>
              <a:t>інструментом</a:t>
            </a:r>
            <a:r>
              <a:rPr lang="ru-RU" dirty="0"/>
              <a:t>, </a:t>
            </a:r>
            <a:r>
              <a:rPr lang="ru-RU" dirty="0" err="1"/>
              <a:t>знайдіть</a:t>
            </a:r>
            <a:r>
              <a:rPr lang="ru-RU" dirty="0"/>
              <a:t> баланс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інтерфейсом</a:t>
            </a:r>
            <a:r>
              <a:rPr lang="ru-RU" dirty="0"/>
              <a:t>, </a:t>
            </a:r>
            <a:r>
              <a:rPr lang="ru-RU" dirty="0" err="1"/>
              <a:t>простотою</a:t>
            </a:r>
            <a:r>
              <a:rPr lang="ru-RU" dirty="0"/>
              <a:t> та </a:t>
            </a:r>
            <a:r>
              <a:rPr lang="ru-RU" dirty="0" err="1"/>
              <a:t>опціями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Обирайте МІС на перспективу. Заклад </a:t>
            </a:r>
            <a:r>
              <a:rPr lang="ru-RU" dirty="0" err="1"/>
              <a:t>може</a:t>
            </a:r>
            <a:r>
              <a:rPr lang="ru-RU" dirty="0"/>
              <a:t> «</a:t>
            </a:r>
            <a:r>
              <a:rPr lang="ru-RU" dirty="0" err="1"/>
              <a:t>вирости</a:t>
            </a:r>
            <a:r>
              <a:rPr lang="ru-RU" dirty="0"/>
              <a:t>»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яка </a:t>
            </a:r>
            <a:r>
              <a:rPr lang="ru-RU" dirty="0" err="1"/>
              <a:t>цілком</a:t>
            </a:r>
            <a:r>
              <a:rPr lang="ru-RU" dirty="0"/>
              <a:t> </a:t>
            </a:r>
            <a:r>
              <a:rPr lang="ru-RU" dirty="0" err="1"/>
              <a:t>підходить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.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доведеться</a:t>
            </a:r>
            <a:r>
              <a:rPr lang="ru-RU" dirty="0"/>
              <a:t> </a:t>
            </a:r>
            <a:r>
              <a:rPr lang="ru-RU" dirty="0" err="1"/>
              <a:t>замінити</a:t>
            </a:r>
            <a:r>
              <a:rPr lang="ru-RU" dirty="0"/>
              <a:t>. </a:t>
            </a:r>
            <a:r>
              <a:rPr lang="ru-RU" dirty="0" err="1"/>
              <a:t>Міграцію</a:t>
            </a:r>
            <a:r>
              <a:rPr lang="ru-RU" dirty="0"/>
              <a:t> з </a:t>
            </a:r>
            <a:r>
              <a:rPr lang="ru-RU" dirty="0" err="1"/>
              <a:t>однієї</a:t>
            </a:r>
            <a:r>
              <a:rPr lang="ru-RU" dirty="0"/>
              <a:t> МІС на </a:t>
            </a:r>
            <a:r>
              <a:rPr lang="ru-RU" dirty="0" err="1"/>
              <a:t>іншу</a:t>
            </a:r>
            <a:r>
              <a:rPr lang="ru-RU" dirty="0"/>
              <a:t> пережили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й </a:t>
            </a:r>
            <a:r>
              <a:rPr lang="ru-RU" dirty="0" err="1"/>
              <a:t>мережеві</a:t>
            </a:r>
            <a:r>
              <a:rPr lang="ru-RU" dirty="0"/>
              <a:t>. </a:t>
            </a:r>
            <a:r>
              <a:rPr lang="ru-RU" dirty="0" err="1"/>
              <a:t>Тож</a:t>
            </a:r>
            <a:r>
              <a:rPr lang="ru-RU" dirty="0"/>
              <a:t> обирайте МІС на перспективу</a:t>
            </a:r>
            <a:r>
              <a:rPr lang="ru-RU" dirty="0" smtClean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мігруєте</a:t>
            </a:r>
            <a:r>
              <a:rPr lang="ru-RU" dirty="0"/>
              <a:t> з </a:t>
            </a:r>
            <a:r>
              <a:rPr lang="ru-RU" dirty="0" err="1"/>
              <a:t>однієї</a:t>
            </a:r>
            <a:r>
              <a:rPr lang="ru-RU" dirty="0"/>
              <a:t> МІС на </a:t>
            </a:r>
            <a:r>
              <a:rPr lang="ru-RU" dirty="0" err="1"/>
              <a:t>іншу</a:t>
            </a:r>
            <a:r>
              <a:rPr lang="ru-RU" dirty="0"/>
              <a:t>,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прописуйте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переносу. </a:t>
            </a:r>
            <a:r>
              <a:rPr lang="ru-RU" dirty="0" err="1"/>
              <a:t>Визначте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готуватиме</a:t>
            </a:r>
            <a:r>
              <a:rPr lang="ru-RU" dirty="0"/>
              <a:t> </a:t>
            </a:r>
            <a:r>
              <a:rPr lang="ru-RU" dirty="0" err="1"/>
              <a:t>клієнт</a:t>
            </a:r>
            <a:r>
              <a:rPr lang="ru-RU" dirty="0"/>
              <a:t>, а </a:t>
            </a:r>
            <a:r>
              <a:rPr lang="ru-RU" dirty="0" err="1"/>
              <a:t>що</a:t>
            </a:r>
            <a:r>
              <a:rPr lang="ru-RU" dirty="0"/>
              <a:t> — </a:t>
            </a:r>
            <a:r>
              <a:rPr lang="ru-RU" dirty="0" err="1"/>
              <a:t>розробники</a:t>
            </a:r>
            <a:r>
              <a:rPr lang="ru-RU" dirty="0"/>
              <a:t>. </a:t>
            </a:r>
            <a:r>
              <a:rPr lang="ru-RU" dirty="0" err="1"/>
              <a:t>Обговоріть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формати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фразою «</a:t>
            </a:r>
            <a:r>
              <a:rPr lang="ru-RU" dirty="0" err="1"/>
              <a:t>пришліть</a:t>
            </a:r>
            <a:r>
              <a:rPr lang="ru-RU" dirty="0"/>
              <a:t> нам </a:t>
            </a:r>
            <a:r>
              <a:rPr lang="ru-RU" dirty="0" err="1"/>
              <a:t>ваші</a:t>
            </a:r>
            <a:r>
              <a:rPr lang="ru-RU" dirty="0"/>
              <a:t> </a:t>
            </a:r>
            <a:r>
              <a:rPr lang="ru-RU" dirty="0" err="1"/>
              <a:t>шаблони</a:t>
            </a:r>
            <a:r>
              <a:rPr lang="ru-RU" dirty="0"/>
              <a:t> </a:t>
            </a:r>
            <a:r>
              <a:rPr lang="ru-RU" dirty="0" err="1"/>
              <a:t>висновків</a:t>
            </a:r>
            <a:r>
              <a:rPr lang="ru-RU" dirty="0"/>
              <a:t>» </a:t>
            </a:r>
            <a:r>
              <a:rPr lang="ru-RU" dirty="0" err="1"/>
              <a:t>розробник</a:t>
            </a:r>
            <a:r>
              <a:rPr lang="ru-RU" dirty="0"/>
              <a:t> </a:t>
            </a:r>
            <a:r>
              <a:rPr lang="ru-RU" dirty="0" err="1"/>
              <a:t>розуміє</a:t>
            </a:r>
            <a:r>
              <a:rPr lang="ru-RU" dirty="0"/>
              <a:t> </a:t>
            </a:r>
            <a:r>
              <a:rPr lang="ru-RU" dirty="0" err="1"/>
              <a:t>структуровану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а </a:t>
            </a:r>
            <a:r>
              <a:rPr lang="ru-RU" dirty="0" err="1"/>
              <a:t>отримує</a:t>
            </a:r>
            <a:r>
              <a:rPr lang="ru-RU" dirty="0"/>
              <a:t> 200+ </a:t>
            </a:r>
            <a:r>
              <a:rPr lang="ru-RU" dirty="0" err="1"/>
              <a:t>висновків</a:t>
            </a:r>
            <a:r>
              <a:rPr lang="ru-RU" dirty="0"/>
              <a:t> у </a:t>
            </a:r>
            <a:r>
              <a:rPr lang="ru-RU" dirty="0" err="1"/>
              <a:t>скріншотах</a:t>
            </a:r>
            <a:r>
              <a:rPr lang="ru-RU" dirty="0"/>
              <a:t>. У кожному такому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замовник</a:t>
            </a:r>
            <a:r>
              <a:rPr lang="ru-RU" dirty="0"/>
              <a:t> </a:t>
            </a:r>
            <a:r>
              <a:rPr lang="ru-RU" dirty="0" err="1"/>
              <a:t>переплачує</a:t>
            </a:r>
            <a:r>
              <a:rPr lang="ru-RU" dirty="0"/>
              <a:t> за </a:t>
            </a:r>
            <a:r>
              <a:rPr lang="ru-RU" dirty="0" err="1"/>
              <a:t>втрачений</a:t>
            </a:r>
            <a:r>
              <a:rPr lang="ru-RU" dirty="0"/>
              <a:t> час.</a:t>
            </a:r>
          </a:p>
        </p:txBody>
      </p:sp>
    </p:spTree>
    <p:extLst>
      <p:ext uri="{BB962C8B-B14F-4D97-AF65-F5344CB8AC3E}">
        <p14:creationId xmlns:p14="http://schemas.microsoft.com/office/powerpoint/2010/main" val="229369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045" y="84178"/>
            <a:ext cx="8911687" cy="1280890"/>
          </a:xfrm>
        </p:spPr>
        <p:txBody>
          <a:bodyPr/>
          <a:lstStyle/>
          <a:p>
            <a:r>
              <a:rPr lang="uk-UA" dirty="0" smtClean="0"/>
              <a:t>Вибір МІС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" y="1219200"/>
            <a:ext cx="1207008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ПОРАДИ:</a:t>
            </a:r>
            <a:endParaRPr lang="ru-RU" dirty="0" smtClean="0"/>
          </a:p>
          <a:p>
            <a:r>
              <a:rPr lang="ru-RU" dirty="0" err="1"/>
              <a:t>Якщо</a:t>
            </a:r>
            <a:r>
              <a:rPr lang="ru-RU" dirty="0"/>
              <a:t> в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працювали</a:t>
            </a:r>
            <a:r>
              <a:rPr lang="ru-RU" dirty="0"/>
              <a:t> без МІС </a:t>
            </a:r>
            <a:r>
              <a:rPr lang="ru-RU" dirty="0" err="1"/>
              <a:t>або</a:t>
            </a:r>
            <a:r>
              <a:rPr lang="ru-RU" dirty="0"/>
              <a:t> в «</a:t>
            </a:r>
            <a:r>
              <a:rPr lang="ru-RU" dirty="0" err="1"/>
              <a:t>доісторичній</a:t>
            </a:r>
            <a:r>
              <a:rPr lang="ru-RU" dirty="0"/>
              <a:t>» </a:t>
            </a:r>
            <a:r>
              <a:rPr lang="ru-RU" dirty="0" err="1"/>
              <a:t>системі</a:t>
            </a:r>
            <a:r>
              <a:rPr lang="ru-RU" dirty="0"/>
              <a:t>, </a:t>
            </a:r>
            <a:r>
              <a:rPr lang="ru-RU" dirty="0" err="1"/>
              <a:t>очікуйте</a:t>
            </a:r>
            <a:r>
              <a:rPr lang="ru-RU" dirty="0"/>
              <a:t> </a:t>
            </a:r>
            <a:r>
              <a:rPr lang="ru-RU" dirty="0" err="1"/>
              <a:t>супротиву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переходу на </a:t>
            </a:r>
            <a:r>
              <a:rPr lang="ru-RU" dirty="0" err="1"/>
              <a:t>нову</a:t>
            </a:r>
            <a:r>
              <a:rPr lang="ru-RU" dirty="0"/>
              <a:t> </a:t>
            </a:r>
            <a:r>
              <a:rPr lang="ru-RU" dirty="0" err="1"/>
              <a:t>програму</a:t>
            </a:r>
            <a:r>
              <a:rPr lang="ru-RU" dirty="0"/>
              <a:t>. Людям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виходити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комфорту.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переконати</a:t>
            </a:r>
            <a:r>
              <a:rPr lang="ru-RU" dirty="0" smtClean="0"/>
              <a:t> </a:t>
            </a:r>
            <a:r>
              <a:rPr lang="ru-RU" dirty="0" err="1" smtClean="0"/>
              <a:t>підлеглих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Зацікавте</a:t>
            </a:r>
            <a:r>
              <a:rPr lang="ru-RU" dirty="0"/>
              <a:t> персонал </a:t>
            </a:r>
            <a:r>
              <a:rPr lang="ru-RU" dirty="0" err="1"/>
              <a:t>програмою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підготуйте</a:t>
            </a:r>
            <a:r>
              <a:rPr lang="ru-RU" dirty="0"/>
              <a:t> </a:t>
            </a:r>
            <a:r>
              <a:rPr lang="ru-RU" dirty="0" err="1"/>
              <a:t>презентацію</a:t>
            </a:r>
            <a:r>
              <a:rPr lang="ru-RU" dirty="0"/>
              <a:t> та </a:t>
            </a:r>
            <a:r>
              <a:rPr lang="ru-RU" dirty="0" err="1"/>
              <a:t>продемонструйте</a:t>
            </a:r>
            <a:r>
              <a:rPr lang="ru-RU" dirty="0"/>
              <a:t>, як МІС </a:t>
            </a:r>
            <a:r>
              <a:rPr lang="ru-RU" dirty="0" err="1"/>
              <a:t>полегшить</a:t>
            </a:r>
            <a:r>
              <a:rPr lang="ru-RU" dirty="0"/>
              <a:t> роботу </a:t>
            </a:r>
            <a:r>
              <a:rPr lang="ru-RU" dirty="0" err="1"/>
              <a:t>працівників</a:t>
            </a:r>
            <a:r>
              <a:rPr lang="ru-RU" dirty="0"/>
              <a:t>. </a:t>
            </a:r>
            <a:r>
              <a:rPr lang="ru-RU" dirty="0" err="1"/>
              <a:t>Інформацію</a:t>
            </a:r>
            <a:r>
              <a:rPr lang="ru-RU" dirty="0"/>
              <a:t> для </a:t>
            </a:r>
            <a:r>
              <a:rPr lang="ru-RU" dirty="0" err="1"/>
              <a:t>презентації</a:t>
            </a:r>
            <a:r>
              <a:rPr lang="ru-RU" dirty="0"/>
              <a:t> </a:t>
            </a:r>
            <a:r>
              <a:rPr lang="ru-RU" dirty="0" err="1"/>
              <a:t>попросіть</a:t>
            </a:r>
            <a:r>
              <a:rPr lang="ru-RU" dirty="0"/>
              <a:t> у </a:t>
            </a:r>
            <a:r>
              <a:rPr lang="ru-RU" dirty="0" err="1"/>
              <a:t>розробника</a:t>
            </a:r>
            <a:r>
              <a:rPr lang="ru-RU" dirty="0"/>
              <a:t> МІС. </a:t>
            </a:r>
            <a:r>
              <a:rPr lang="ru-RU" dirty="0" err="1"/>
              <a:t>Упевнені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маркетологи </a:t>
            </a:r>
            <a:r>
              <a:rPr lang="ru-RU" dirty="0" err="1"/>
              <a:t>тільки</a:t>
            </a:r>
            <a:r>
              <a:rPr lang="ru-RU" dirty="0"/>
              <a:t> й </a:t>
            </a:r>
            <a:r>
              <a:rPr lang="ru-RU" dirty="0" err="1"/>
              <a:t>чекають</a:t>
            </a:r>
            <a:r>
              <a:rPr lang="ru-RU" dirty="0"/>
              <a:t>, як </a:t>
            </a:r>
            <a:r>
              <a:rPr lang="ru-RU" dirty="0" err="1"/>
              <a:t>продемонструвати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«</a:t>
            </a:r>
            <a:r>
              <a:rPr lang="ru-RU" dirty="0" err="1"/>
              <a:t>смаколики</a:t>
            </a:r>
            <a:r>
              <a:rPr lang="ru-RU" dirty="0"/>
              <a:t>» </a:t>
            </a:r>
            <a:r>
              <a:rPr lang="ru-RU" dirty="0" err="1"/>
              <a:t>системи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Поясніть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розумієте</a:t>
            </a:r>
            <a:r>
              <a:rPr lang="ru-RU" dirty="0"/>
              <a:t>: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працівникам</a:t>
            </a:r>
            <a:r>
              <a:rPr lang="ru-RU" dirty="0"/>
              <a:t> буде </a:t>
            </a:r>
            <a:r>
              <a:rPr lang="ru-RU" dirty="0" err="1"/>
              <a:t>важко</a:t>
            </a:r>
            <a:r>
              <a:rPr lang="ru-RU" dirty="0"/>
              <a:t>. </a:t>
            </a:r>
            <a:r>
              <a:rPr lang="ru-RU" dirty="0" err="1"/>
              <a:t>Підкресліть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оціните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зусилля</a:t>
            </a:r>
            <a:r>
              <a:rPr lang="ru-RU" dirty="0"/>
              <a:t> та </a:t>
            </a:r>
            <a:r>
              <a:rPr lang="ru-RU" dirty="0" err="1"/>
              <a:t>вірите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ваша команда </a:t>
            </a:r>
            <a:r>
              <a:rPr lang="ru-RU" dirty="0" err="1"/>
              <a:t>впорається</a:t>
            </a:r>
            <a:r>
              <a:rPr lang="ru-RU" dirty="0"/>
              <a:t> з таким </a:t>
            </a:r>
            <a:r>
              <a:rPr lang="ru-RU" dirty="0" err="1"/>
              <a:t>непростим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r>
              <a:rPr lang="ru-RU" dirty="0"/>
              <a:t>. </a:t>
            </a:r>
            <a:r>
              <a:rPr lang="ru-RU" dirty="0" err="1"/>
              <a:t>Пообіцяйте</a:t>
            </a:r>
            <a:r>
              <a:rPr lang="ru-RU" dirty="0"/>
              <a:t> </a:t>
            </a:r>
            <a:r>
              <a:rPr lang="ru-RU" dirty="0" err="1"/>
              <a:t>премію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бюджет </a:t>
            </a:r>
            <a:r>
              <a:rPr lang="ru-RU" dirty="0" err="1"/>
              <a:t>дозволяє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Визначте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відповідатимуть</a:t>
            </a:r>
            <a:r>
              <a:rPr lang="ru-RU" dirty="0"/>
              <a:t> за роботу </a:t>
            </a:r>
            <a:r>
              <a:rPr lang="ru-RU" dirty="0" err="1"/>
              <a:t>із</a:t>
            </a:r>
            <a:r>
              <a:rPr lang="ru-RU" dirty="0"/>
              <a:t> системою в кожному </a:t>
            </a:r>
            <a:r>
              <a:rPr lang="ru-RU" dirty="0" err="1"/>
              <a:t>підрозділі</a:t>
            </a:r>
            <a:r>
              <a:rPr lang="ru-RU" dirty="0"/>
              <a:t>. </a:t>
            </a:r>
            <a:r>
              <a:rPr lang="ru-RU" dirty="0" err="1"/>
              <a:t>Попросіть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систематично </a:t>
            </a:r>
            <a:r>
              <a:rPr lang="ru-RU" dirty="0" err="1"/>
              <a:t>звітувати</a:t>
            </a:r>
            <a:r>
              <a:rPr lang="ru-RU" dirty="0"/>
              <a:t> про </a:t>
            </a:r>
            <a:r>
              <a:rPr lang="ru-RU" dirty="0" err="1"/>
              <a:t>успіхи</a:t>
            </a:r>
            <a:r>
              <a:rPr lang="ru-RU" dirty="0"/>
              <a:t> та </a:t>
            </a:r>
            <a:r>
              <a:rPr lang="ru-RU" dirty="0" err="1"/>
              <a:t>проблеми</a:t>
            </a:r>
            <a:r>
              <a:rPr lang="ru-RU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Повідомте</a:t>
            </a:r>
            <a:r>
              <a:rPr lang="ru-RU" dirty="0"/>
              <a:t> </a:t>
            </a:r>
            <a:r>
              <a:rPr lang="ru-RU" dirty="0" err="1"/>
              <a:t>працівникам</a:t>
            </a:r>
            <a:r>
              <a:rPr lang="ru-RU" dirty="0"/>
              <a:t>: </a:t>
            </a:r>
            <a:r>
              <a:rPr lang="ru-RU" dirty="0" err="1"/>
              <a:t>якщо</a:t>
            </a:r>
            <a:r>
              <a:rPr lang="ru-RU" dirty="0"/>
              <a:t> система не </a:t>
            </a:r>
            <a:r>
              <a:rPr lang="ru-RU" dirty="0" err="1"/>
              <a:t>досконала</a:t>
            </a:r>
            <a:r>
              <a:rPr lang="ru-RU" dirty="0"/>
              <a:t>, нехай </a:t>
            </a:r>
            <a:r>
              <a:rPr lang="ru-RU" dirty="0" err="1"/>
              <a:t>напишуть</a:t>
            </a:r>
            <a:r>
              <a:rPr lang="ru-RU" dirty="0"/>
              <a:t> про </a:t>
            </a:r>
            <a:r>
              <a:rPr lang="ru-RU" dirty="0" err="1"/>
              <a:t>це</a:t>
            </a:r>
            <a:r>
              <a:rPr lang="ru-RU" dirty="0"/>
              <a:t>. </a:t>
            </a:r>
            <a:r>
              <a:rPr lang="ru-RU" dirty="0" err="1"/>
              <a:t>Пообіцяйте</a:t>
            </a:r>
            <a:r>
              <a:rPr lang="ru-RU" dirty="0"/>
              <a:t> </a:t>
            </a:r>
            <a:r>
              <a:rPr lang="ru-RU" dirty="0" err="1"/>
              <a:t>передати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зауваження</a:t>
            </a:r>
            <a:r>
              <a:rPr lang="ru-RU" dirty="0"/>
              <a:t> та </a:t>
            </a:r>
            <a:r>
              <a:rPr lang="ru-RU" dirty="0" err="1"/>
              <a:t>побажання</a:t>
            </a:r>
            <a:r>
              <a:rPr lang="ru-RU" dirty="0"/>
              <a:t> </a:t>
            </a:r>
            <a:r>
              <a:rPr lang="ru-RU" dirty="0" err="1"/>
              <a:t>розробникам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886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86" y="181982"/>
            <a:ext cx="10198326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Як НСЗУ проводить </a:t>
            </a:r>
            <a:r>
              <a:rPr lang="ru-RU" dirty="0" err="1"/>
              <a:t>верифікацію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в ЕСОЗ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5560" y="1004836"/>
            <a:ext cx="10871566" cy="5780594"/>
          </a:xfrm>
        </p:spPr>
        <p:txBody>
          <a:bodyPr/>
          <a:lstStyle/>
          <a:p>
            <a:r>
              <a:rPr lang="ru-RU" sz="2200" dirty="0" err="1"/>
              <a:t>Реєстри</a:t>
            </a:r>
            <a:r>
              <a:rPr lang="ru-RU" sz="2200" dirty="0"/>
              <a:t> </a:t>
            </a:r>
            <a:r>
              <a:rPr lang="ru-RU" sz="2200" dirty="0" err="1"/>
              <a:t>електронної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 </a:t>
            </a:r>
            <a:r>
              <a:rPr lang="ru-RU" sz="2200" dirty="0" err="1"/>
              <a:t>охорони</a:t>
            </a:r>
            <a:r>
              <a:rPr lang="ru-RU" sz="2200" dirty="0"/>
              <a:t> </a:t>
            </a:r>
            <a:r>
              <a:rPr lang="ru-RU" sz="2200" dirty="0" err="1"/>
              <a:t>здоров’я</a:t>
            </a:r>
            <a:r>
              <a:rPr lang="ru-RU" sz="2200" dirty="0"/>
              <a:t> (ЕСОЗ) </a:t>
            </a:r>
            <a:r>
              <a:rPr lang="ru-RU" sz="2200" dirty="0" err="1"/>
              <a:t>містять</a:t>
            </a:r>
            <a:r>
              <a:rPr lang="ru-RU" sz="2200" dirty="0"/>
              <a:t> </a:t>
            </a:r>
            <a:r>
              <a:rPr lang="ru-RU" sz="2200" dirty="0" err="1"/>
              <a:t>велику</a:t>
            </a:r>
            <a:r>
              <a:rPr lang="ru-RU" sz="2200" dirty="0"/>
              <a:t> </a:t>
            </a:r>
            <a:r>
              <a:rPr lang="ru-RU" sz="2200" dirty="0" err="1"/>
              <a:t>кількість</a:t>
            </a:r>
            <a:r>
              <a:rPr lang="ru-RU" sz="2200" dirty="0"/>
              <a:t> </a:t>
            </a:r>
            <a:r>
              <a:rPr lang="ru-RU" sz="2200" dirty="0" err="1"/>
              <a:t>даних</a:t>
            </a:r>
            <a:r>
              <a:rPr lang="ru-RU" sz="2200" dirty="0"/>
              <a:t>. Так, </a:t>
            </a:r>
            <a:r>
              <a:rPr lang="ru-RU" sz="2200" dirty="0" err="1"/>
              <a:t>реєстр</a:t>
            </a:r>
            <a:r>
              <a:rPr lang="ru-RU" sz="2200" dirty="0"/>
              <a:t> </a:t>
            </a:r>
            <a:r>
              <a:rPr lang="ru-RU" sz="2200" dirty="0" err="1"/>
              <a:t>пацієнтів</a:t>
            </a:r>
            <a:r>
              <a:rPr lang="ru-RU" sz="2200" dirty="0"/>
              <a:t> </a:t>
            </a:r>
            <a:r>
              <a:rPr lang="ru-RU" sz="2200" dirty="0" err="1"/>
              <a:t>нині</a:t>
            </a:r>
            <a:r>
              <a:rPr lang="ru-RU" sz="2200" dirty="0"/>
              <a:t> </a:t>
            </a:r>
            <a:r>
              <a:rPr lang="ru-RU" sz="2200" dirty="0" err="1"/>
              <a:t>налічує</a:t>
            </a:r>
            <a:r>
              <a:rPr lang="ru-RU" sz="2200" dirty="0"/>
              <a:t> </a:t>
            </a:r>
            <a:r>
              <a:rPr lang="ru-RU" sz="2200" b="1" dirty="0" err="1"/>
              <a:t>понад</a:t>
            </a:r>
            <a:r>
              <a:rPr lang="ru-RU" sz="2200" b="1" dirty="0"/>
              <a:t> 35 млн </a:t>
            </a:r>
            <a:r>
              <a:rPr lang="ru-RU" sz="2200" b="1" dirty="0" err="1"/>
              <a:t>записів</a:t>
            </a:r>
            <a:r>
              <a:rPr lang="ru-RU" sz="2200" dirty="0"/>
              <a:t>, </a:t>
            </a:r>
            <a:r>
              <a:rPr lang="ru-RU" sz="2200" dirty="0" err="1"/>
              <a:t>реєстр</a:t>
            </a:r>
            <a:r>
              <a:rPr lang="ru-RU" sz="2200" dirty="0"/>
              <a:t> </a:t>
            </a:r>
            <a:r>
              <a:rPr lang="ru-RU" sz="2200" dirty="0" err="1"/>
              <a:t>медичних</a:t>
            </a:r>
            <a:r>
              <a:rPr lang="ru-RU" sz="2200" dirty="0"/>
              <a:t> </a:t>
            </a:r>
            <a:r>
              <a:rPr lang="ru-RU" sz="2200" dirty="0" err="1"/>
              <a:t>спеціалістів</a:t>
            </a:r>
            <a:r>
              <a:rPr lang="ru-RU" sz="2200" dirty="0"/>
              <a:t> і </a:t>
            </a:r>
            <a:r>
              <a:rPr lang="ru-RU" sz="2200" dirty="0" err="1"/>
              <a:t>працівників</a:t>
            </a:r>
            <a:r>
              <a:rPr lang="ru-RU" sz="2200" dirty="0"/>
              <a:t> становить </a:t>
            </a:r>
            <a:r>
              <a:rPr lang="ru-RU" sz="2200" dirty="0" err="1"/>
              <a:t>понад</a:t>
            </a:r>
            <a:r>
              <a:rPr lang="ru-RU" sz="2200" dirty="0"/>
              <a:t> 310 тис. </a:t>
            </a:r>
            <a:r>
              <a:rPr lang="ru-RU" sz="2200" dirty="0" err="1"/>
              <a:t>користувачів</a:t>
            </a:r>
            <a:r>
              <a:rPr lang="ru-RU" sz="2200" dirty="0"/>
              <a:t>, </a:t>
            </a:r>
            <a:r>
              <a:rPr lang="ru-RU" sz="2200" dirty="0" err="1"/>
              <a:t>які</a:t>
            </a:r>
            <a:r>
              <a:rPr lang="ru-RU" sz="2200" dirty="0"/>
              <a:t> </a:t>
            </a:r>
            <a:r>
              <a:rPr lang="ru-RU" sz="2200" dirty="0" err="1"/>
              <a:t>щоденно</a:t>
            </a:r>
            <a:r>
              <a:rPr lang="ru-RU" sz="2200" dirty="0"/>
              <a:t> </a:t>
            </a:r>
            <a:r>
              <a:rPr lang="ru-RU" sz="2200" dirty="0" err="1"/>
              <a:t>генерують</a:t>
            </a:r>
            <a:r>
              <a:rPr lang="ru-RU" sz="2200" dirty="0"/>
              <a:t> </a:t>
            </a:r>
            <a:r>
              <a:rPr lang="ru-RU" sz="2200" dirty="0" err="1"/>
              <a:t>понад</a:t>
            </a:r>
            <a:r>
              <a:rPr lang="ru-RU" sz="2200" dirty="0"/>
              <a:t> 3 млн </a:t>
            </a:r>
            <a:r>
              <a:rPr lang="ru-RU" sz="2200" dirty="0" err="1"/>
              <a:t>електронних</a:t>
            </a:r>
            <a:r>
              <a:rPr lang="ru-RU" sz="2200" dirty="0"/>
              <a:t> </a:t>
            </a:r>
            <a:r>
              <a:rPr lang="ru-RU" sz="2200" dirty="0" err="1"/>
              <a:t>медзаписів</a:t>
            </a:r>
            <a:r>
              <a:rPr lang="ru-RU" sz="2200" dirty="0"/>
              <a:t> про </a:t>
            </a:r>
            <a:r>
              <a:rPr lang="ru-RU" sz="2200" dirty="0" err="1"/>
              <a:t>пацієнтів</a:t>
            </a:r>
            <a:r>
              <a:rPr lang="ru-RU" sz="2200" dirty="0"/>
              <a:t>. </a:t>
            </a:r>
            <a:r>
              <a:rPr lang="ru-RU" sz="2200" dirty="0" err="1"/>
              <a:t>Загальна</a:t>
            </a:r>
            <a:r>
              <a:rPr lang="ru-RU" sz="2200" dirty="0"/>
              <a:t> </a:t>
            </a:r>
            <a:r>
              <a:rPr lang="ru-RU" sz="2200" dirty="0" err="1"/>
              <a:t>кількість</a:t>
            </a:r>
            <a:r>
              <a:rPr lang="ru-RU" sz="2200" dirty="0"/>
              <a:t> </a:t>
            </a:r>
            <a:r>
              <a:rPr lang="ru-RU" sz="2200" dirty="0" err="1"/>
              <a:t>цих</a:t>
            </a:r>
            <a:r>
              <a:rPr lang="ru-RU" sz="2200" dirty="0"/>
              <a:t> </a:t>
            </a:r>
            <a:r>
              <a:rPr lang="ru-RU" sz="2200" dirty="0" err="1"/>
              <a:t>записів</a:t>
            </a:r>
            <a:r>
              <a:rPr lang="ru-RU" sz="2200" dirty="0"/>
              <a:t> — </a:t>
            </a:r>
            <a:r>
              <a:rPr lang="ru-RU" sz="2200" dirty="0" err="1"/>
              <a:t>понад</a:t>
            </a:r>
            <a:r>
              <a:rPr lang="ru-RU" sz="2200" dirty="0"/>
              <a:t> 2 млрд.</a:t>
            </a:r>
          </a:p>
          <a:p>
            <a:r>
              <a:rPr lang="ru-RU" sz="2200" dirty="0" err="1"/>
              <a:t>Усі</a:t>
            </a:r>
            <a:r>
              <a:rPr lang="ru-RU" sz="2200" dirty="0"/>
              <a:t> </a:t>
            </a:r>
            <a:r>
              <a:rPr lang="ru-RU" sz="2200" dirty="0" err="1"/>
              <a:t>дані</a:t>
            </a:r>
            <a:r>
              <a:rPr lang="ru-RU" sz="2200" dirty="0"/>
              <a:t> </a:t>
            </a:r>
            <a:r>
              <a:rPr lang="ru-RU" sz="2200" dirty="0" err="1"/>
              <a:t>зберігаються</a:t>
            </a:r>
            <a:r>
              <a:rPr lang="ru-RU" sz="2200" dirty="0"/>
              <a:t> в </a:t>
            </a:r>
            <a:r>
              <a:rPr lang="ru-RU" sz="2200" dirty="0" err="1"/>
              <a:t>структурованому</a:t>
            </a:r>
            <a:r>
              <a:rPr lang="ru-RU" sz="2200" dirty="0"/>
              <a:t> </a:t>
            </a:r>
            <a:r>
              <a:rPr lang="ru-RU" sz="2200" dirty="0" err="1"/>
              <a:t>вигляді</a:t>
            </a:r>
            <a:r>
              <a:rPr lang="ru-RU" sz="2200" dirty="0"/>
              <a:t> для </a:t>
            </a:r>
            <a:r>
              <a:rPr lang="ru-RU" sz="2200" dirty="0" err="1"/>
              <a:t>подальшого</a:t>
            </a:r>
            <a:r>
              <a:rPr lang="ru-RU" sz="2200" dirty="0"/>
              <a:t> </a:t>
            </a:r>
            <a:r>
              <a:rPr lang="ru-RU" sz="2200" dirty="0" err="1"/>
              <a:t>використання</a:t>
            </a:r>
            <a:r>
              <a:rPr lang="ru-RU" sz="2200" dirty="0"/>
              <a:t> і </a:t>
            </a:r>
            <a:r>
              <a:rPr lang="ru-RU" sz="2200" dirty="0" err="1"/>
              <a:t>прийняття</a:t>
            </a:r>
            <a:r>
              <a:rPr lang="ru-RU" sz="2200" dirty="0"/>
              <a:t> </a:t>
            </a:r>
            <a:r>
              <a:rPr lang="ru-RU" sz="2200" dirty="0" err="1"/>
              <a:t>управлінських</a:t>
            </a:r>
            <a:r>
              <a:rPr lang="ru-RU" sz="2200" dirty="0"/>
              <a:t> </a:t>
            </a:r>
            <a:r>
              <a:rPr lang="ru-RU" sz="2200" dirty="0" err="1"/>
              <a:t>рішень</a:t>
            </a:r>
            <a:r>
              <a:rPr lang="ru-RU" sz="2200" dirty="0"/>
              <a:t>. </a:t>
            </a:r>
            <a:r>
              <a:rPr lang="ru-RU" sz="2200" dirty="0" err="1"/>
              <a:t>Наприклад</a:t>
            </a:r>
            <a:r>
              <a:rPr lang="ru-RU" sz="2200" dirty="0"/>
              <a:t>, для </a:t>
            </a:r>
            <a:r>
              <a:rPr lang="ru-RU" sz="2200" dirty="0" err="1"/>
              <a:t>здійснення</a:t>
            </a:r>
            <a:r>
              <a:rPr lang="ru-RU" sz="2200" dirty="0"/>
              <a:t> </a:t>
            </a:r>
            <a:r>
              <a:rPr lang="ru-RU" sz="2200" dirty="0" err="1"/>
              <a:t>прогнозування</a:t>
            </a:r>
            <a:r>
              <a:rPr lang="ru-RU" sz="2200" dirty="0"/>
              <a:t> потреб </a:t>
            </a:r>
            <a:r>
              <a:rPr lang="ru-RU" sz="2200" dirty="0" err="1"/>
              <a:t>населення</a:t>
            </a:r>
            <a:r>
              <a:rPr lang="ru-RU" sz="2200" dirty="0"/>
              <a:t> в </a:t>
            </a:r>
            <a:r>
              <a:rPr lang="ru-RU" sz="2200" dirty="0" err="1"/>
              <a:t>медичних</a:t>
            </a:r>
            <a:r>
              <a:rPr lang="ru-RU" sz="2200" dirty="0"/>
              <a:t> </a:t>
            </a:r>
            <a:r>
              <a:rPr lang="ru-RU" sz="2200" dirty="0" err="1"/>
              <a:t>послугах</a:t>
            </a:r>
            <a:r>
              <a:rPr lang="ru-RU" sz="2200" dirty="0"/>
              <a:t>, </a:t>
            </a:r>
            <a:r>
              <a:rPr lang="ru-RU" sz="2200" dirty="0" err="1"/>
              <a:t>формування</a:t>
            </a:r>
            <a:r>
              <a:rPr lang="ru-RU" sz="2200" dirty="0"/>
              <a:t> </a:t>
            </a:r>
            <a:r>
              <a:rPr lang="ru-RU" sz="2200" dirty="0" err="1"/>
              <a:t>сум</a:t>
            </a:r>
            <a:r>
              <a:rPr lang="ru-RU" sz="2200" dirty="0"/>
              <a:t> </a:t>
            </a:r>
            <a:r>
              <a:rPr lang="ru-RU" sz="2200" dirty="0" err="1"/>
              <a:t>договорів</a:t>
            </a:r>
            <a:r>
              <a:rPr lang="ru-RU" sz="2200" dirty="0"/>
              <a:t> для </a:t>
            </a:r>
            <a:r>
              <a:rPr lang="ru-RU" sz="2200" dirty="0" err="1"/>
              <a:t>закладів</a:t>
            </a:r>
            <a:r>
              <a:rPr lang="ru-RU" sz="2200" dirty="0"/>
              <a:t>, </a:t>
            </a:r>
            <a:r>
              <a:rPr lang="ru-RU" sz="2200" dirty="0" err="1"/>
              <a:t>здійснення</a:t>
            </a:r>
            <a:r>
              <a:rPr lang="ru-RU" sz="2200" dirty="0"/>
              <a:t> оплат за договорами </a:t>
            </a:r>
            <a:r>
              <a:rPr lang="ru-RU" sz="2200" dirty="0" err="1"/>
              <a:t>тощо</a:t>
            </a:r>
            <a:r>
              <a:rPr lang="ru-RU" sz="2200" dirty="0"/>
              <a:t>. </a:t>
            </a:r>
            <a:r>
              <a:rPr lang="ru-RU" sz="2200" dirty="0" err="1"/>
              <a:t>Щоб</a:t>
            </a:r>
            <a:r>
              <a:rPr lang="ru-RU" sz="2200" dirty="0"/>
              <a:t> </a:t>
            </a:r>
            <a:r>
              <a:rPr lang="ru-RU" sz="2200" dirty="0" err="1"/>
              <a:t>якісно</a:t>
            </a:r>
            <a:r>
              <a:rPr lang="ru-RU" sz="2200" dirty="0"/>
              <a:t> </a:t>
            </a:r>
            <a:r>
              <a:rPr lang="ru-RU" sz="2200" dirty="0" err="1"/>
              <a:t>використовувати</a:t>
            </a:r>
            <a:r>
              <a:rPr lang="ru-RU" sz="2200" dirty="0"/>
              <a:t> </a:t>
            </a:r>
            <a:r>
              <a:rPr lang="ru-RU" sz="2200" dirty="0" err="1"/>
              <a:t>ці</a:t>
            </a:r>
            <a:r>
              <a:rPr lang="ru-RU" sz="2200" dirty="0"/>
              <a:t> </a:t>
            </a:r>
            <a:r>
              <a:rPr lang="ru-RU" sz="2200" dirty="0" err="1"/>
              <a:t>дані</a:t>
            </a:r>
            <a:r>
              <a:rPr lang="ru-RU" sz="2200" dirty="0"/>
              <a:t>, вони </a:t>
            </a:r>
            <a:r>
              <a:rPr lang="ru-RU" sz="2200" dirty="0" err="1"/>
              <a:t>мають</a:t>
            </a:r>
            <a:r>
              <a:rPr lang="ru-RU" sz="2200" dirty="0"/>
              <a:t> бути </a:t>
            </a:r>
            <a:r>
              <a:rPr lang="ru-RU" sz="2200" dirty="0" err="1"/>
              <a:t>актуальними</a:t>
            </a:r>
            <a:r>
              <a:rPr lang="ru-RU" sz="2200" dirty="0"/>
              <a:t> і </a:t>
            </a:r>
            <a:r>
              <a:rPr lang="ru-RU" sz="2200" dirty="0" err="1"/>
              <a:t>достовірними</a:t>
            </a:r>
            <a:r>
              <a:rPr lang="ru-RU" sz="2200" dirty="0"/>
              <a:t>. Для </a:t>
            </a:r>
            <a:r>
              <a:rPr lang="ru-RU" sz="2200" dirty="0" err="1"/>
              <a:t>цього</a:t>
            </a:r>
            <a:r>
              <a:rPr lang="ru-RU" sz="2200" dirty="0"/>
              <a:t> НСЗУ </a:t>
            </a:r>
            <a:r>
              <a:rPr lang="ru-RU" sz="2200" dirty="0" err="1"/>
              <a:t>здійснює</a:t>
            </a:r>
            <a:r>
              <a:rPr lang="ru-RU" sz="2200" dirty="0"/>
              <a:t> заходи з </a:t>
            </a:r>
            <a:r>
              <a:rPr lang="ru-RU" sz="2200" dirty="0" err="1"/>
              <a:t>верифікації</a:t>
            </a:r>
            <a:r>
              <a:rPr lang="ru-RU" sz="2200" dirty="0"/>
              <a:t>.</a:t>
            </a:r>
          </a:p>
          <a:p>
            <a:r>
              <a:rPr lang="ru-RU" sz="2200" dirty="0" err="1"/>
              <a:t>Верифікація</a:t>
            </a:r>
            <a:r>
              <a:rPr lang="ru-RU" sz="2200" dirty="0"/>
              <a:t> — </a:t>
            </a:r>
            <a:r>
              <a:rPr lang="ru-RU" sz="2200" dirty="0" err="1"/>
              <a:t>це</a:t>
            </a:r>
            <a:r>
              <a:rPr lang="ru-RU" sz="2200" dirty="0"/>
              <a:t> комплекс </a:t>
            </a:r>
            <a:r>
              <a:rPr lang="ru-RU" sz="2200" dirty="0" err="1"/>
              <a:t>заходів</a:t>
            </a:r>
            <a:r>
              <a:rPr lang="ru-RU" sz="2200" dirty="0"/>
              <a:t> </a:t>
            </a:r>
            <a:r>
              <a:rPr lang="ru-RU" sz="2200" dirty="0" err="1"/>
              <a:t>із</a:t>
            </a:r>
            <a:r>
              <a:rPr lang="ru-RU" sz="2200" dirty="0"/>
              <a:t> </a:t>
            </a:r>
            <a:r>
              <a:rPr lang="ru-RU" sz="2200" dirty="0" err="1"/>
              <a:t>порівняння</a:t>
            </a:r>
            <a:r>
              <a:rPr lang="ru-RU" sz="2200" dirty="0"/>
              <a:t>, </a:t>
            </a:r>
            <a:r>
              <a:rPr lang="ru-RU" sz="2200" dirty="0" err="1"/>
              <a:t>встановлення</a:t>
            </a:r>
            <a:r>
              <a:rPr lang="ru-RU" sz="2200" dirty="0"/>
              <a:t> </a:t>
            </a:r>
            <a:r>
              <a:rPr lang="ru-RU" sz="2200" dirty="0" err="1"/>
              <a:t>відповідності</a:t>
            </a:r>
            <a:r>
              <a:rPr lang="ru-RU" sz="2200" dirty="0"/>
              <a:t> та </a:t>
            </a:r>
            <a:r>
              <a:rPr lang="ru-RU" sz="2200" dirty="0" err="1"/>
              <a:t>підтвердження</a:t>
            </a:r>
            <a:r>
              <a:rPr lang="ru-RU" sz="2200" dirty="0"/>
              <a:t> </a:t>
            </a:r>
            <a:r>
              <a:rPr lang="ru-RU" sz="2200" dirty="0" err="1"/>
              <a:t>відомостей</a:t>
            </a:r>
            <a:r>
              <a:rPr lang="ru-RU" sz="2200" dirty="0"/>
              <a:t> </a:t>
            </a:r>
            <a:r>
              <a:rPr lang="ru-RU" sz="2200" dirty="0" err="1"/>
              <a:t>центральної</a:t>
            </a:r>
            <a:r>
              <a:rPr lang="ru-RU" sz="2200" dirty="0"/>
              <a:t> </a:t>
            </a:r>
            <a:r>
              <a:rPr lang="ru-RU" sz="2200" dirty="0" err="1"/>
              <a:t>бази</a:t>
            </a:r>
            <a:r>
              <a:rPr lang="ru-RU" sz="2200" dirty="0"/>
              <a:t> </a:t>
            </a:r>
            <a:r>
              <a:rPr lang="ru-RU" sz="2200" dirty="0" err="1"/>
              <a:t>даних</a:t>
            </a:r>
            <a:r>
              <a:rPr lang="ru-RU" sz="2200" dirty="0"/>
              <a:t> </a:t>
            </a:r>
            <a:r>
              <a:rPr lang="ru-RU" sz="2200" dirty="0" err="1"/>
              <a:t>із</a:t>
            </a:r>
            <a:r>
              <a:rPr lang="ru-RU" sz="2200" dirty="0"/>
              <a:t> </a:t>
            </a:r>
            <a:r>
              <a:rPr lang="ru-RU" sz="2200" dirty="0" err="1"/>
              <a:t>відомостями</a:t>
            </a:r>
            <a:r>
              <a:rPr lang="ru-RU" sz="2200" dirty="0"/>
              <a:t>, </a:t>
            </a:r>
            <a:r>
              <a:rPr lang="ru-RU" sz="2200" dirty="0" err="1"/>
              <a:t>отриманими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 </a:t>
            </a:r>
            <a:r>
              <a:rPr lang="ru-RU" sz="2200" dirty="0" err="1"/>
              <a:t>держвлади</a:t>
            </a:r>
            <a:r>
              <a:rPr lang="ru-RU" sz="2200" dirty="0"/>
              <a:t>, </a:t>
            </a:r>
            <a:r>
              <a:rPr lang="ru-RU" sz="2200" dirty="0" err="1"/>
              <a:t>державних</a:t>
            </a:r>
            <a:r>
              <a:rPr lang="ru-RU" sz="2200" dirty="0"/>
              <a:t> </a:t>
            </a:r>
            <a:r>
              <a:rPr lang="ru-RU" sz="2200" dirty="0" err="1"/>
              <a:t>електронних</a:t>
            </a:r>
            <a:r>
              <a:rPr lang="ru-RU" sz="2200" dirty="0"/>
              <a:t> </a:t>
            </a:r>
            <a:r>
              <a:rPr lang="ru-RU" sz="2200" dirty="0" err="1"/>
              <a:t>інформаційних</a:t>
            </a:r>
            <a:r>
              <a:rPr lang="ru-RU" sz="2200" dirty="0"/>
              <a:t> </a:t>
            </a:r>
            <a:r>
              <a:rPr lang="ru-RU" sz="2200" dirty="0" err="1"/>
              <a:t>ресурсів</a:t>
            </a:r>
            <a:r>
              <a:rPr lang="ru-RU" sz="2200" dirty="0"/>
              <a:t> </a:t>
            </a:r>
            <a:r>
              <a:rPr lang="ru-RU" sz="2200" dirty="0" err="1"/>
              <a:t>тощо</a:t>
            </a:r>
            <a:r>
              <a:rPr lang="ru-RU" sz="2200" dirty="0"/>
              <a:t>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1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382" y="0"/>
            <a:ext cx="10198326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Як НСЗУ проводить </a:t>
            </a:r>
            <a:r>
              <a:rPr lang="ru-RU" dirty="0" err="1"/>
              <a:t>верифікацію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в ЕСОЗ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3965" y="592853"/>
            <a:ext cx="11203161" cy="619257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НСЗУ </a:t>
            </a:r>
            <a:r>
              <a:rPr lang="ru-RU" sz="2000" dirty="0" err="1"/>
              <a:t>верифікує</a:t>
            </a:r>
            <a:r>
              <a:rPr lang="ru-RU" sz="2000" dirty="0"/>
              <a:t> </a:t>
            </a:r>
            <a:r>
              <a:rPr lang="ru-RU" sz="2000" dirty="0" err="1"/>
              <a:t>дані</a:t>
            </a:r>
            <a:r>
              <a:rPr lang="ru-RU" sz="2000" dirty="0"/>
              <a:t> на </a:t>
            </a:r>
            <a:r>
              <a:rPr lang="ru-RU" sz="2000" dirty="0" err="1"/>
              <a:t>постійній</a:t>
            </a:r>
            <a:r>
              <a:rPr lang="ru-RU" sz="2000" dirty="0"/>
              <a:t> </a:t>
            </a:r>
            <a:r>
              <a:rPr lang="ru-RU" sz="2000" dirty="0" err="1"/>
              <a:t>основі</a:t>
            </a:r>
            <a:r>
              <a:rPr lang="ru-RU" sz="2000" dirty="0"/>
              <a:t> з </a:t>
            </a:r>
            <a:r>
              <a:rPr lang="ru-RU" sz="2000" dirty="0" err="1"/>
              <a:t>різною</a:t>
            </a:r>
            <a:r>
              <a:rPr lang="ru-RU" sz="2000" dirty="0"/>
              <a:t> </a:t>
            </a:r>
            <a:r>
              <a:rPr lang="ru-RU" sz="2000" dirty="0" err="1"/>
              <a:t>періодичністю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типів</a:t>
            </a:r>
            <a:r>
              <a:rPr lang="ru-RU" sz="2000" dirty="0"/>
              <a:t> та </a:t>
            </a:r>
            <a:r>
              <a:rPr lang="ru-RU" sz="2000" dirty="0" err="1"/>
              <a:t>інформації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потрібних</a:t>
            </a:r>
            <a:r>
              <a:rPr lang="ru-RU" sz="2000" dirty="0"/>
              <a:t> </a:t>
            </a:r>
            <a:r>
              <a:rPr lang="ru-RU" sz="2000" dirty="0" err="1"/>
              <a:t>інструментів</a:t>
            </a:r>
            <a:r>
              <a:rPr lang="ru-RU" sz="2000" dirty="0"/>
              <a:t>. Так, </a:t>
            </a:r>
            <a:r>
              <a:rPr lang="ru-RU" sz="2000" dirty="0" err="1"/>
              <a:t>існує</a:t>
            </a:r>
            <a:r>
              <a:rPr lang="ru-RU" sz="2000" dirty="0"/>
              <a:t> </a:t>
            </a:r>
            <a:r>
              <a:rPr lang="ru-RU" sz="2000" b="1" dirty="0" err="1"/>
              <a:t>чотири</a:t>
            </a:r>
            <a:r>
              <a:rPr lang="ru-RU" sz="2000" b="1" dirty="0"/>
              <a:t> </a:t>
            </a:r>
            <a:r>
              <a:rPr lang="ru-RU" sz="2000" b="1" dirty="0" err="1"/>
              <a:t>види</a:t>
            </a:r>
            <a:r>
              <a:rPr lang="ru-RU" sz="2000" b="1" dirty="0"/>
              <a:t> </a:t>
            </a:r>
            <a:r>
              <a:rPr lang="ru-RU" sz="2000" b="1" dirty="0" err="1"/>
              <a:t>верифікації</a:t>
            </a:r>
            <a:r>
              <a:rPr lang="ru-RU" sz="2000" b="1" dirty="0"/>
              <a:t>:</a:t>
            </a:r>
            <a:endParaRPr lang="ru-RU" sz="2000" dirty="0"/>
          </a:p>
          <a:p>
            <a:pPr>
              <a:lnSpc>
                <a:spcPct val="120000"/>
              </a:lnSpc>
            </a:pPr>
            <a:r>
              <a:rPr lang="ru-RU" sz="2000" dirty="0" err="1"/>
              <a:t>пацієнт</a:t>
            </a:r>
            <a:r>
              <a:rPr lang="ru-RU" sz="2000" dirty="0"/>
              <a:t> — </a:t>
            </a:r>
            <a:r>
              <a:rPr lang="ru-RU" sz="2000" dirty="0" err="1"/>
              <a:t>проводять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стосовно</a:t>
            </a:r>
            <a:r>
              <a:rPr lang="ru-RU" sz="2000" dirty="0"/>
              <a:t> </a:t>
            </a:r>
            <a:r>
              <a:rPr lang="ru-RU" sz="2000" dirty="0" err="1"/>
              <a:t>активації</a:t>
            </a:r>
            <a:r>
              <a:rPr lang="ru-RU" sz="2000" dirty="0"/>
              <a:t> і </a:t>
            </a:r>
            <a:r>
              <a:rPr lang="ru-RU" sz="2000" dirty="0" err="1"/>
              <a:t>деактивації</a:t>
            </a:r>
            <a:r>
              <a:rPr lang="ru-RU" sz="2000" dirty="0"/>
              <a:t> </a:t>
            </a:r>
            <a:r>
              <a:rPr lang="ru-RU" sz="2000" dirty="0" err="1"/>
              <a:t>записів</a:t>
            </a:r>
            <a:r>
              <a:rPr lang="ru-RU" sz="2000" dirty="0"/>
              <a:t> про </a:t>
            </a:r>
            <a:r>
              <a:rPr lang="ru-RU" sz="2000" dirty="0" err="1"/>
              <a:t>пацієнта</a:t>
            </a:r>
            <a:r>
              <a:rPr lang="ru-RU" sz="2000" dirty="0"/>
              <a:t>, </a:t>
            </a:r>
            <a:r>
              <a:rPr lang="ru-RU" sz="2000" dirty="0" err="1"/>
              <a:t>співставлення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даними</a:t>
            </a:r>
            <a:r>
              <a:rPr lang="ru-RU" sz="2000" dirty="0"/>
              <a:t> ДРАЦСГ </a:t>
            </a:r>
            <a:r>
              <a:rPr lang="ru-RU" sz="2000" dirty="0" err="1"/>
              <a:t>щодо</a:t>
            </a:r>
            <a:r>
              <a:rPr lang="ru-RU" sz="2000" dirty="0"/>
              <a:t> </a:t>
            </a:r>
            <a:r>
              <a:rPr lang="ru-RU" sz="2000" dirty="0" err="1"/>
              <a:t>померлих</a:t>
            </a:r>
            <a:r>
              <a:rPr lang="ru-RU" sz="2000" dirty="0"/>
              <a:t>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виявлення</a:t>
            </a:r>
            <a:r>
              <a:rPr lang="ru-RU" sz="2000" dirty="0"/>
              <a:t> та </a:t>
            </a:r>
            <a:r>
              <a:rPr lang="ru-RU" sz="2000" dirty="0" err="1"/>
              <a:t>усунення</a:t>
            </a:r>
            <a:r>
              <a:rPr lang="ru-RU" sz="2000" dirty="0"/>
              <a:t> </a:t>
            </a:r>
            <a:r>
              <a:rPr lang="ru-RU" sz="2000" dirty="0" err="1"/>
              <a:t>дублів</a:t>
            </a:r>
            <a:r>
              <a:rPr lang="ru-RU" sz="2000" dirty="0"/>
              <a:t> </a:t>
            </a:r>
            <a:r>
              <a:rPr lang="ru-RU" sz="2000" dirty="0" err="1"/>
              <a:t>записів</a:t>
            </a:r>
            <a:r>
              <a:rPr lang="ru-RU" sz="2000" dirty="0"/>
              <a:t> у </a:t>
            </a:r>
            <a:r>
              <a:rPr lang="ru-RU" sz="2000" dirty="0" err="1"/>
              <a:t>системі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; </a:t>
            </a:r>
          </a:p>
          <a:p>
            <a:pPr>
              <a:lnSpc>
                <a:spcPct val="120000"/>
              </a:lnSpc>
            </a:pPr>
            <a:r>
              <a:rPr lang="ru-RU" sz="2000" dirty="0" err="1"/>
              <a:t>медпрацівник</a:t>
            </a:r>
            <a:r>
              <a:rPr lang="ru-RU" sz="2000" dirty="0"/>
              <a:t> — </a:t>
            </a:r>
            <a:r>
              <a:rPr lang="ru-RU" sz="2000" dirty="0" err="1"/>
              <a:t>співставлення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даними</a:t>
            </a:r>
            <a:r>
              <a:rPr lang="ru-RU" sz="2000" dirty="0"/>
              <a:t> ДРАЦСГ </a:t>
            </a:r>
            <a:r>
              <a:rPr lang="ru-RU" sz="2000" dirty="0" err="1"/>
              <a:t>стосовно</a:t>
            </a:r>
            <a:r>
              <a:rPr lang="ru-RU" sz="2000" dirty="0"/>
              <a:t> </a:t>
            </a:r>
            <a:r>
              <a:rPr lang="ru-RU" sz="2000" dirty="0" err="1"/>
              <a:t>померлих</a:t>
            </a:r>
            <a:r>
              <a:rPr lang="ru-RU" sz="2000" dirty="0"/>
              <a:t>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перевірки</a:t>
            </a:r>
            <a:r>
              <a:rPr lang="ru-RU" sz="2000" dirty="0"/>
              <a:t> </a:t>
            </a:r>
            <a:r>
              <a:rPr lang="ru-RU" sz="2000" dirty="0" err="1"/>
              <a:t>інформації</a:t>
            </a:r>
            <a:r>
              <a:rPr lang="ru-RU" sz="2000" dirty="0"/>
              <a:t> про </a:t>
            </a:r>
            <a:r>
              <a:rPr lang="ru-RU" sz="2000" dirty="0" err="1"/>
              <a:t>трудові</a:t>
            </a:r>
            <a:r>
              <a:rPr lang="ru-RU" sz="2000" dirty="0"/>
              <a:t> </a:t>
            </a:r>
            <a:r>
              <a:rPr lang="ru-RU" sz="2000" dirty="0" err="1"/>
              <a:t>відносини</a:t>
            </a:r>
            <a:r>
              <a:rPr lang="ru-RU" sz="2000" dirty="0" smtClean="0"/>
              <a:t>;</a:t>
            </a:r>
            <a:endParaRPr lang="ru-RU" sz="2000" dirty="0"/>
          </a:p>
          <a:p>
            <a:pPr>
              <a:lnSpc>
                <a:spcPct val="120000"/>
              </a:lnSpc>
            </a:pPr>
            <a:r>
              <a:rPr lang="ru-RU" sz="2000" dirty="0" smtClean="0"/>
              <a:t>заклад </a:t>
            </a:r>
            <a:r>
              <a:rPr lang="ru-RU" sz="2000" dirty="0" err="1"/>
              <a:t>охорони</a:t>
            </a:r>
            <a:r>
              <a:rPr lang="ru-RU" sz="2000" dirty="0"/>
              <a:t> </a:t>
            </a:r>
            <a:r>
              <a:rPr lang="ru-RU" sz="2000" dirty="0" err="1"/>
              <a:t>здоров’я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аптека — </a:t>
            </a:r>
            <a:r>
              <a:rPr lang="ru-RU" sz="2000" dirty="0" err="1"/>
              <a:t>перевірка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про заклад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статусом і </a:t>
            </a:r>
            <a:r>
              <a:rPr lang="ru-RU" sz="2000" dirty="0" err="1"/>
              <a:t>даними</a:t>
            </a:r>
            <a:r>
              <a:rPr lang="ru-RU" sz="2000" dirty="0"/>
              <a:t> в ЄДР, </a:t>
            </a:r>
            <a:r>
              <a:rPr lang="ru-RU" sz="2000" dirty="0" err="1"/>
              <a:t>перевірка</a:t>
            </a:r>
            <a:r>
              <a:rPr lang="ru-RU" sz="2000" dirty="0"/>
              <a:t>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чинної</a:t>
            </a:r>
            <a:r>
              <a:rPr lang="ru-RU" sz="2000" dirty="0"/>
              <a:t> </a:t>
            </a:r>
            <a:r>
              <a:rPr lang="ru-RU" sz="2000" dirty="0" err="1"/>
              <a:t>ліцензії</a:t>
            </a:r>
            <a:r>
              <a:rPr lang="ru-RU" sz="2000" dirty="0"/>
              <a:t> на </a:t>
            </a:r>
            <a:r>
              <a:rPr lang="ru-RU" sz="2000" dirty="0" err="1"/>
              <a:t>медичну</a:t>
            </a:r>
            <a:r>
              <a:rPr lang="ru-RU" sz="2000" dirty="0"/>
              <a:t> практику </a:t>
            </a:r>
            <a:r>
              <a:rPr lang="ru-RU" sz="2000" dirty="0" err="1"/>
              <a:t>чи</a:t>
            </a:r>
            <a:r>
              <a:rPr lang="ru-RU" sz="2000" dirty="0"/>
              <a:t> право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торгівлі</a:t>
            </a:r>
            <a:r>
              <a:rPr lang="ru-RU" sz="2000" dirty="0"/>
              <a:t> </a:t>
            </a:r>
            <a:r>
              <a:rPr lang="ru-RU" sz="2000" dirty="0" err="1"/>
              <a:t>ліками</a:t>
            </a:r>
            <a:r>
              <a:rPr lang="ru-RU" sz="2000" dirty="0" smtClean="0"/>
              <a:t>;</a:t>
            </a:r>
            <a:endParaRPr lang="ru-RU" sz="2000" dirty="0"/>
          </a:p>
          <a:p>
            <a:pPr>
              <a:lnSpc>
                <a:spcPct val="120000"/>
              </a:lnSpc>
            </a:pPr>
            <a:r>
              <a:rPr lang="ru-RU" sz="2000" dirty="0" err="1"/>
              <a:t>медичні</a:t>
            </a:r>
            <a:r>
              <a:rPr lang="ru-RU" sz="2000" dirty="0"/>
              <a:t> записи — </a:t>
            </a:r>
            <a:r>
              <a:rPr lang="ru-RU" sz="2000" dirty="0" err="1"/>
              <a:t>встановлення</a:t>
            </a:r>
            <a:r>
              <a:rPr lang="ru-RU" sz="2000" dirty="0"/>
              <a:t> </a:t>
            </a:r>
            <a:r>
              <a:rPr lang="ru-RU" sz="2000" dirty="0" err="1"/>
              <a:t>коректності</a:t>
            </a:r>
            <a:r>
              <a:rPr lang="ru-RU" sz="2000" dirty="0"/>
              <a:t> </a:t>
            </a:r>
            <a:r>
              <a:rPr lang="ru-RU" sz="2000" dirty="0" err="1"/>
              <a:t>ведення</a:t>
            </a:r>
            <a:r>
              <a:rPr lang="ru-RU" sz="2000" dirty="0"/>
              <a:t> тих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записів</a:t>
            </a:r>
            <a:r>
              <a:rPr lang="ru-RU" sz="2000" dirty="0"/>
              <a:t>,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перекриття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err="1"/>
              <a:t>Усі</a:t>
            </a:r>
            <a:r>
              <a:rPr lang="ru-RU" sz="2000" dirty="0"/>
              <a:t> заходи з </a:t>
            </a:r>
            <a:r>
              <a:rPr lang="ru-RU" sz="2000" dirty="0" err="1"/>
              <a:t>верифікації</a:t>
            </a:r>
            <a:r>
              <a:rPr lang="ru-RU" sz="2000" dirty="0"/>
              <a:t> </a:t>
            </a:r>
            <a:r>
              <a:rPr lang="ru-RU" sz="2000" dirty="0" err="1"/>
              <a:t>спеціалісти</a:t>
            </a:r>
            <a:r>
              <a:rPr lang="ru-RU" sz="2000" dirty="0"/>
              <a:t> </a:t>
            </a:r>
            <a:r>
              <a:rPr lang="ru-RU" sz="2000" dirty="0" err="1"/>
              <a:t>відповідної</a:t>
            </a:r>
            <a:r>
              <a:rPr lang="ru-RU" sz="2000" dirty="0"/>
              <a:t> </a:t>
            </a:r>
            <a:r>
              <a:rPr lang="ru-RU" sz="2000" dirty="0" err="1"/>
              <a:t>компетенції</a:t>
            </a:r>
            <a:r>
              <a:rPr lang="ru-RU" sz="2000" dirty="0"/>
              <a:t> </a:t>
            </a:r>
            <a:r>
              <a:rPr lang="ru-RU" sz="2000" dirty="0" err="1"/>
              <a:t>здійснюють</a:t>
            </a:r>
            <a:r>
              <a:rPr lang="ru-RU" sz="2000" dirty="0"/>
              <a:t> за </a:t>
            </a:r>
            <a:r>
              <a:rPr lang="ru-RU" sz="2000" dirty="0" err="1"/>
              <a:t>розробленими</a:t>
            </a:r>
            <a:r>
              <a:rPr lang="ru-RU" sz="2000" dirty="0"/>
              <a:t> процедурами і </a:t>
            </a:r>
            <a:r>
              <a:rPr lang="ru-RU" sz="2000" dirty="0" err="1"/>
              <a:t>впровадженими</a:t>
            </a:r>
            <a:r>
              <a:rPr lang="ru-RU" sz="2000" dirty="0"/>
              <a:t> </a:t>
            </a:r>
            <a:r>
              <a:rPr lang="ru-RU" sz="2000" dirty="0" err="1"/>
              <a:t>інструментами</a:t>
            </a:r>
            <a:r>
              <a:rPr lang="ru-RU" sz="2000" dirty="0"/>
              <a:t>. 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обсяги</a:t>
            </a:r>
            <a:r>
              <a:rPr lang="ru-RU" sz="2000" dirty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в ЕСОЗ є </a:t>
            </a:r>
            <a:r>
              <a:rPr lang="ru-RU" sz="2000" dirty="0" err="1"/>
              <a:t>найбільшими</a:t>
            </a:r>
            <a:r>
              <a:rPr lang="ru-RU" sz="2000" dirty="0"/>
              <a:t> в </a:t>
            </a:r>
            <a:r>
              <a:rPr lang="ru-RU" sz="2000" dirty="0" err="1"/>
              <a:t>країні</a:t>
            </a:r>
            <a:r>
              <a:rPr lang="ru-RU" sz="2000" dirty="0"/>
              <a:t>, то і </a:t>
            </a:r>
            <a:r>
              <a:rPr lang="ru-RU" sz="2000" dirty="0" err="1"/>
              <a:t>результати</a:t>
            </a:r>
            <a:r>
              <a:rPr lang="ru-RU" sz="2000" dirty="0"/>
              <a:t> </a:t>
            </a:r>
            <a:r>
              <a:rPr lang="ru-RU" sz="2000" dirty="0" err="1"/>
              <a:t>верифікації</a:t>
            </a:r>
            <a:r>
              <a:rPr lang="ru-RU" sz="2000" dirty="0"/>
              <a:t> </a:t>
            </a:r>
            <a:r>
              <a:rPr lang="ru-RU" sz="2000" dirty="0" err="1"/>
              <a:t>теж</a:t>
            </a:r>
            <a:r>
              <a:rPr lang="ru-RU" sz="2000" dirty="0"/>
              <a:t> </a:t>
            </a:r>
            <a:r>
              <a:rPr lang="ru-RU" sz="2000" dirty="0" err="1"/>
              <a:t>масштабні</a:t>
            </a:r>
            <a:r>
              <a:rPr lang="ru-RU" sz="2000" dirty="0"/>
              <a:t>. Так, </a:t>
            </a:r>
            <a:r>
              <a:rPr lang="ru-RU" sz="2000" dirty="0" err="1"/>
              <a:t>із</a:t>
            </a:r>
            <a:r>
              <a:rPr lang="ru-RU" sz="2000" dirty="0"/>
              <a:t> 2019 року </a:t>
            </a:r>
            <a:r>
              <a:rPr lang="ru-RU" sz="2000" dirty="0" err="1"/>
              <a:t>було</a:t>
            </a:r>
            <a:r>
              <a:rPr lang="ru-RU" sz="2000" dirty="0" smtClean="0"/>
              <a:t>: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- </a:t>
            </a:r>
            <a:r>
              <a:rPr lang="ru-RU" sz="2000" dirty="0" err="1" smtClean="0"/>
              <a:t>верифіковано</a:t>
            </a:r>
            <a:r>
              <a:rPr lang="ru-RU" sz="2000" dirty="0" smtClean="0"/>
              <a:t> </a:t>
            </a:r>
            <a:r>
              <a:rPr lang="ru-RU" sz="2000" dirty="0" err="1"/>
              <a:t>понад</a:t>
            </a:r>
            <a:r>
              <a:rPr lang="ru-RU" sz="2000" dirty="0"/>
              <a:t> 12 тис. ЗОЗ та 14 тис. аптек і </a:t>
            </a:r>
            <a:r>
              <a:rPr lang="ru-RU" sz="2000" dirty="0" err="1"/>
              <a:t>місць</a:t>
            </a:r>
            <a:r>
              <a:rPr lang="ru-RU" sz="2000" dirty="0"/>
              <a:t> </a:t>
            </a:r>
            <a:r>
              <a:rPr lang="ru-RU" sz="2000" dirty="0" err="1"/>
              <a:t>відпуску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 smtClean="0"/>
              <a:t>;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- </a:t>
            </a:r>
            <a:r>
              <a:rPr lang="ru-RU" sz="2000" dirty="0" err="1" smtClean="0"/>
              <a:t>деактивовано</a:t>
            </a:r>
            <a:r>
              <a:rPr lang="ru-RU" sz="2000" dirty="0" smtClean="0"/>
              <a:t> </a:t>
            </a:r>
            <a:r>
              <a:rPr lang="ru-RU" sz="2000" dirty="0" err="1"/>
              <a:t>понад</a:t>
            </a:r>
            <a:r>
              <a:rPr lang="ru-RU" sz="2000" dirty="0"/>
              <a:t> 2,7 млн </a:t>
            </a:r>
            <a:r>
              <a:rPr lang="ru-RU" sz="2000" dirty="0" err="1"/>
              <a:t>записів</a:t>
            </a:r>
            <a:r>
              <a:rPr lang="ru-RU" sz="2000" dirty="0"/>
              <a:t> про </a:t>
            </a:r>
            <a:r>
              <a:rPr lang="ru-RU" sz="2000" dirty="0" err="1"/>
              <a:t>померлих</a:t>
            </a:r>
            <a:r>
              <a:rPr lang="ru-RU" sz="2000" dirty="0"/>
              <a:t> </a:t>
            </a:r>
            <a:r>
              <a:rPr lang="ru-RU" sz="2000" dirty="0" err="1"/>
              <a:t>осіб</a:t>
            </a:r>
            <a:r>
              <a:rPr lang="ru-RU" sz="2000" dirty="0" smtClean="0"/>
              <a:t>;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- </a:t>
            </a:r>
            <a:r>
              <a:rPr lang="ru-RU" sz="2000" dirty="0" err="1" smtClean="0"/>
              <a:t>роведено</a:t>
            </a:r>
            <a:r>
              <a:rPr lang="ru-RU" sz="2000" dirty="0" smtClean="0"/>
              <a:t> </a:t>
            </a:r>
            <a:r>
              <a:rPr lang="ru-RU" sz="2000" dirty="0" err="1"/>
              <a:t>дедублікацію</a:t>
            </a:r>
            <a:r>
              <a:rPr lang="ru-RU" sz="2000" dirty="0"/>
              <a:t> </a:t>
            </a:r>
            <a:r>
              <a:rPr lang="ru-RU" sz="2000" dirty="0" err="1"/>
              <a:t>майже</a:t>
            </a:r>
            <a:r>
              <a:rPr lang="ru-RU" sz="2000" dirty="0"/>
              <a:t> 1,7 млн </a:t>
            </a:r>
            <a:r>
              <a:rPr lang="ru-RU" sz="2000" dirty="0" err="1"/>
              <a:t>записів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err="1"/>
              <a:t>Окрім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, НСЗУ </a:t>
            </a:r>
            <a:r>
              <a:rPr lang="ru-RU" sz="2000" dirty="0" err="1"/>
              <a:t>використовує</a:t>
            </a:r>
            <a:r>
              <a:rPr lang="ru-RU" sz="2000" dirty="0"/>
              <a:t> </a:t>
            </a:r>
            <a:r>
              <a:rPr lang="ru-RU" sz="2000" dirty="0" err="1"/>
              <a:t>дані</a:t>
            </a:r>
            <a:r>
              <a:rPr lang="ru-RU" sz="2000" dirty="0"/>
              <a:t> для </a:t>
            </a:r>
            <a:r>
              <a:rPr lang="ru-RU" sz="2000" dirty="0" err="1"/>
              <a:t>реалізації</a:t>
            </a:r>
            <a:r>
              <a:rPr lang="ru-RU" sz="2000" dirty="0"/>
              <a:t> </a:t>
            </a:r>
            <a:r>
              <a:rPr lang="ru-RU" sz="2000" dirty="0" err="1"/>
              <a:t>програми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гарантій</a:t>
            </a:r>
            <a:r>
              <a:rPr lang="ru-RU" sz="2000" dirty="0"/>
              <a:t>, — </a:t>
            </a:r>
            <a:r>
              <a:rPr lang="ru-RU" sz="2000" b="1" dirty="0" err="1"/>
              <a:t>формування</a:t>
            </a:r>
            <a:r>
              <a:rPr lang="ru-RU" sz="2000" b="1" dirty="0"/>
              <a:t> </a:t>
            </a:r>
            <a:r>
              <a:rPr lang="ru-RU" sz="2000" b="1" dirty="0" err="1"/>
              <a:t>договорів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закладами</a:t>
            </a:r>
            <a:r>
              <a:rPr lang="ru-RU" sz="2000" dirty="0"/>
              <a:t> та оплату </a:t>
            </a:r>
            <a:r>
              <a:rPr lang="ru-RU" sz="2000" dirty="0" err="1"/>
              <a:t>наданих</a:t>
            </a:r>
            <a:r>
              <a:rPr lang="ru-RU" sz="2000" dirty="0"/>
              <a:t> ними </a:t>
            </a:r>
            <a:r>
              <a:rPr lang="ru-RU" sz="2000" dirty="0" err="1"/>
              <a:t>медпослуг</a:t>
            </a:r>
            <a:r>
              <a:rPr lang="ru-RU" sz="2000" dirty="0"/>
              <a:t> </a:t>
            </a:r>
            <a:r>
              <a:rPr lang="ru-RU" sz="2000" dirty="0" err="1"/>
              <a:t>пацієнтам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93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770" y="84178"/>
            <a:ext cx="10469933" cy="717011"/>
          </a:xfrm>
        </p:spPr>
        <p:txBody>
          <a:bodyPr/>
          <a:lstStyle/>
          <a:p>
            <a:r>
              <a:rPr lang="uk-UA" dirty="0" smtClean="0"/>
              <a:t>Як НСЗУ </a:t>
            </a:r>
            <a:r>
              <a:rPr lang="uk-UA" dirty="0" err="1" smtClean="0"/>
              <a:t>верифікує</a:t>
            </a:r>
            <a:r>
              <a:rPr lang="uk-UA" dirty="0" smtClean="0"/>
              <a:t> дані пацієнтів в ЕСОЗ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3703" y="696686"/>
            <a:ext cx="10668000" cy="604374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Мета</a:t>
            </a:r>
            <a:r>
              <a:rPr lang="ru-RU" dirty="0"/>
              <a:t> </a:t>
            </a:r>
            <a:r>
              <a:rPr lang="ru-RU" dirty="0" err="1"/>
              <a:t>верифікації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— </a:t>
            </a:r>
            <a:r>
              <a:rPr lang="ru-RU" dirty="0" err="1"/>
              <a:t>перевірити</a:t>
            </a:r>
            <a:r>
              <a:rPr lang="ru-RU" dirty="0"/>
              <a:t> </a:t>
            </a:r>
            <a:r>
              <a:rPr lang="ru-RU" dirty="0" err="1"/>
              <a:t>особисті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підтвердити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ідентифікацію</a:t>
            </a:r>
            <a:r>
              <a:rPr lang="ru-RU" dirty="0"/>
              <a:t> перед доступом до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записів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 А </a:t>
            </a:r>
            <a:r>
              <a:rPr lang="ru-RU" dirty="0" err="1"/>
              <a:t>також</a:t>
            </a:r>
            <a:r>
              <a:rPr lang="ru-RU" dirty="0"/>
              <a:t> —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актуальність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виявити</a:t>
            </a:r>
            <a:r>
              <a:rPr lang="ru-RU" dirty="0"/>
              <a:t> й </a:t>
            </a:r>
            <a:r>
              <a:rPr lang="ru-RU" dirty="0" err="1"/>
              <a:t>усунути</a:t>
            </a:r>
            <a:r>
              <a:rPr lang="ru-RU" dirty="0"/>
              <a:t> записи-</a:t>
            </a:r>
            <a:r>
              <a:rPr lang="ru-RU" dirty="0" err="1"/>
              <a:t>дублі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недостовірну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неповну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 smtClean="0"/>
              <a:t>.</a:t>
            </a:r>
          </a:p>
          <a:p>
            <a:r>
              <a:rPr lang="ru-RU" b="1" dirty="0" err="1">
                <a:solidFill>
                  <a:srgbClr val="C00000"/>
                </a:solidFill>
              </a:rPr>
              <a:t>Верифікації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підлягають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усі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пацієнти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зареєстровані</a:t>
            </a:r>
            <a:r>
              <a:rPr lang="ru-RU" b="1" dirty="0">
                <a:solidFill>
                  <a:srgbClr val="C00000"/>
                </a:solidFill>
              </a:rPr>
              <a:t> в </a:t>
            </a:r>
            <a:r>
              <a:rPr lang="ru-RU" b="1" dirty="0" err="1">
                <a:solidFill>
                  <a:srgbClr val="C00000"/>
                </a:solidFill>
              </a:rPr>
              <a:t>центральної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бази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даних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електронної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системи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охорони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здоров’я</a:t>
            </a:r>
            <a:r>
              <a:rPr lang="ru-RU" b="1" dirty="0">
                <a:solidFill>
                  <a:srgbClr val="C00000"/>
                </a:solidFill>
              </a:rPr>
              <a:t> (ЦБД ЕСОЗ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Верифікація може бути автоматична та ручна.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Автоматична:</a:t>
            </a:r>
          </a:p>
          <a:p>
            <a:pPr marL="0" indent="0">
              <a:buNone/>
            </a:pPr>
            <a:r>
              <a:rPr lang="ru-RU" dirty="0" smtClean="0"/>
              <a:t>1.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 </a:t>
            </a:r>
            <a:r>
              <a:rPr lang="ru-RU" b="1" dirty="0" err="1"/>
              <a:t>обмін</a:t>
            </a:r>
            <a:r>
              <a:rPr lang="ru-RU" b="1" dirty="0"/>
              <a:t> </a:t>
            </a:r>
            <a:r>
              <a:rPr lang="ru-RU" b="1" dirty="0" err="1"/>
              <a:t>даними</a:t>
            </a:r>
            <a:r>
              <a:rPr lang="ru-RU" dirty="0"/>
              <a:t> </a:t>
            </a:r>
            <a:r>
              <a:rPr lang="ru-RU" dirty="0" err="1"/>
              <a:t>між</a:t>
            </a:r>
            <a:r>
              <a:rPr lang="ru-RU" dirty="0"/>
              <a:t> ЦБД ЕСОЗ і </a:t>
            </a:r>
            <a:r>
              <a:rPr lang="ru-RU" dirty="0" err="1"/>
              <a:t>Державним</a:t>
            </a:r>
            <a:r>
              <a:rPr lang="ru-RU" dirty="0"/>
              <a:t> </a:t>
            </a:r>
            <a:r>
              <a:rPr lang="ru-RU" dirty="0" err="1"/>
              <a:t>реєстром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цивільного</a:t>
            </a:r>
            <a:r>
              <a:rPr lang="ru-RU" dirty="0"/>
              <a:t> стану </a:t>
            </a:r>
            <a:r>
              <a:rPr lang="ru-RU" dirty="0" err="1"/>
              <a:t>громадян</a:t>
            </a:r>
            <a:r>
              <a:rPr lang="ru-RU" dirty="0"/>
              <a:t> (ДРАЦСГ)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померлих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та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усіма</a:t>
            </a:r>
            <a:r>
              <a:rPr lang="ru-RU" dirty="0"/>
              <a:t> </a:t>
            </a:r>
            <a:r>
              <a:rPr lang="ru-RU" dirty="0" err="1"/>
              <a:t>позиціями</a:t>
            </a:r>
            <a:r>
              <a:rPr lang="ru-RU" dirty="0"/>
              <a:t>: ПІБ </a:t>
            </a:r>
            <a:r>
              <a:rPr lang="ru-RU" dirty="0" err="1"/>
              <a:t>пацієнта</a:t>
            </a:r>
            <a:r>
              <a:rPr lang="ru-RU" dirty="0"/>
              <a:t>, номер РНОКПП, паспорта, </a:t>
            </a:r>
            <a:r>
              <a:rPr lang="ru-RU" dirty="0" err="1"/>
              <a:t>свідоцтва</a:t>
            </a:r>
            <a:r>
              <a:rPr lang="ru-RU" dirty="0"/>
              <a:t> про </a:t>
            </a:r>
            <a:r>
              <a:rPr lang="ru-RU" dirty="0" err="1"/>
              <a:t>народження</a:t>
            </a:r>
            <a:r>
              <a:rPr lang="ru-RU" dirty="0"/>
              <a:t>, дата та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народження</a:t>
            </a:r>
            <a:r>
              <a:rPr lang="ru-RU" dirty="0"/>
              <a:t>, адреса </a:t>
            </a:r>
            <a:r>
              <a:rPr lang="ru-RU" dirty="0" err="1"/>
              <a:t>проживання</a:t>
            </a:r>
            <a:r>
              <a:rPr lang="ru-RU" dirty="0"/>
              <a:t>.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облікові</a:t>
            </a:r>
            <a:r>
              <a:rPr lang="ru-RU" dirty="0"/>
              <a:t> записи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деактивуються</a:t>
            </a:r>
            <a:r>
              <a:rPr lang="ru-RU" dirty="0"/>
              <a:t>. </a:t>
            </a:r>
            <a:r>
              <a:rPr lang="ru-RU" dirty="0" err="1"/>
              <a:t>Із</a:t>
            </a:r>
            <a:r>
              <a:rPr lang="ru-RU" dirty="0"/>
              <a:t> 2019 року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деактивованих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в ЕСОЗ </a:t>
            </a:r>
            <a:r>
              <a:rPr lang="ru-RU" dirty="0" err="1"/>
              <a:t>сягла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2,27 млн </a:t>
            </a:r>
            <a:r>
              <a:rPr lang="ru-RU" dirty="0" err="1"/>
              <a:t>записів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/>
              <a:t>відбувся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інформацією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ЦБД ЕСОЗ і </a:t>
            </a:r>
            <a:r>
              <a:rPr lang="ru-RU" dirty="0" err="1"/>
              <a:t>Державним</a:t>
            </a:r>
            <a:r>
              <a:rPr lang="ru-RU" dirty="0"/>
              <a:t> </a:t>
            </a:r>
            <a:r>
              <a:rPr lang="ru-RU" dirty="0" err="1"/>
              <a:t>реєстром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— </a:t>
            </a:r>
            <a:r>
              <a:rPr lang="ru-RU" dirty="0" err="1"/>
              <a:t>платників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(ДРФО). Так </a:t>
            </a:r>
            <a:r>
              <a:rPr lang="ru-RU" dirty="0" err="1"/>
              <a:t>перевіряють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реєстраційний</a:t>
            </a:r>
            <a:r>
              <a:rPr lang="ru-RU" dirty="0"/>
              <a:t> номер </a:t>
            </a:r>
            <a:r>
              <a:rPr lang="ru-RU" dirty="0" err="1"/>
              <a:t>облікової</a:t>
            </a:r>
            <a:r>
              <a:rPr lang="ru-RU" dirty="0"/>
              <a:t> </a:t>
            </a:r>
            <a:r>
              <a:rPr lang="ru-RU" dirty="0" err="1"/>
              <a:t>картки</a:t>
            </a:r>
            <a:r>
              <a:rPr lang="ru-RU" dirty="0"/>
              <a:t> </a:t>
            </a:r>
            <a:r>
              <a:rPr lang="ru-RU" dirty="0" err="1"/>
              <a:t>платника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(РНОКПП)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дав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верифікувати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28,8 млн </a:t>
            </a:r>
            <a:r>
              <a:rPr lang="ru-RU" dirty="0" err="1"/>
              <a:t>записів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 в ЦБД ЕСОЗ.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Наразі</a:t>
            </a:r>
            <a:r>
              <a:rPr lang="ru-RU" dirty="0" smtClean="0"/>
              <a:t> </a:t>
            </a:r>
            <a:r>
              <a:rPr lang="ru-RU" dirty="0"/>
              <a:t>НСЗУ </a:t>
            </a:r>
            <a:r>
              <a:rPr lang="ru-RU" dirty="0" err="1"/>
              <a:t>працює</a:t>
            </a:r>
            <a:r>
              <a:rPr lang="ru-RU" dirty="0"/>
              <a:t> над </a:t>
            </a:r>
            <a:r>
              <a:rPr lang="ru-RU" dirty="0" err="1"/>
              <a:t>оновленням</a:t>
            </a:r>
            <a:r>
              <a:rPr lang="ru-RU" dirty="0"/>
              <a:t> </a:t>
            </a:r>
            <a:r>
              <a:rPr lang="ru-RU" dirty="0" err="1"/>
              <a:t>програмного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для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ДРАЦСГ та ДРФО.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дасть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верифікувати</a:t>
            </a:r>
            <a:r>
              <a:rPr lang="ru-RU" dirty="0"/>
              <a:t> й </a:t>
            </a:r>
            <a:r>
              <a:rPr lang="ru-RU" dirty="0" err="1"/>
              <a:t>оновлювати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в онлайн </a:t>
            </a:r>
            <a:r>
              <a:rPr lang="ru-RU" dirty="0" err="1"/>
              <a:t>режимі</a:t>
            </a:r>
            <a:r>
              <a:rPr lang="ru-RU" dirty="0"/>
              <a:t>.  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3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770" y="84178"/>
            <a:ext cx="10469933" cy="717011"/>
          </a:xfrm>
        </p:spPr>
        <p:txBody>
          <a:bodyPr/>
          <a:lstStyle/>
          <a:p>
            <a:r>
              <a:rPr lang="uk-UA" dirty="0" smtClean="0"/>
              <a:t>Як НСЗУ </a:t>
            </a:r>
            <a:r>
              <a:rPr lang="uk-UA" dirty="0" err="1" smtClean="0"/>
              <a:t>верифікує</a:t>
            </a:r>
            <a:r>
              <a:rPr lang="uk-UA" dirty="0" smtClean="0"/>
              <a:t> дані пацієнтів в ЕСОЗ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320" y="696686"/>
            <a:ext cx="10955383" cy="61613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Важливий</a:t>
            </a:r>
            <a:r>
              <a:rPr lang="ru-RU" dirty="0" smtClean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автоматичної</a:t>
            </a:r>
            <a:r>
              <a:rPr lang="ru-RU" dirty="0"/>
              <a:t> </a:t>
            </a:r>
            <a:r>
              <a:rPr lang="ru-RU" dirty="0" err="1"/>
              <a:t>верифікації</a:t>
            </a:r>
            <a:r>
              <a:rPr lang="ru-RU" dirty="0"/>
              <a:t> — </a:t>
            </a:r>
            <a:r>
              <a:rPr lang="ru-RU" b="1" dirty="0" err="1"/>
              <a:t>дедублікація</a:t>
            </a:r>
            <a:r>
              <a:rPr lang="ru-RU" b="1" dirty="0"/>
              <a:t> </a:t>
            </a:r>
            <a:r>
              <a:rPr lang="ru-RU" b="1" dirty="0" err="1"/>
              <a:t>даних</a:t>
            </a:r>
            <a:r>
              <a:rPr lang="ru-RU" dirty="0"/>
              <a:t> в ЦБД ЕСОЗ. Модель </a:t>
            </a:r>
            <a:r>
              <a:rPr lang="ru-RU" dirty="0" err="1"/>
              <a:t>дедублікаціїї</a:t>
            </a:r>
            <a:r>
              <a:rPr lang="ru-RU" dirty="0"/>
              <a:t> в </a:t>
            </a:r>
            <a:r>
              <a:rPr lang="ru-RU" dirty="0" err="1"/>
              <a:t>режимі</a:t>
            </a:r>
            <a:r>
              <a:rPr lang="ru-RU" dirty="0"/>
              <a:t> онлайн та офлайн </a:t>
            </a:r>
            <a:r>
              <a:rPr lang="ru-RU" dirty="0" err="1"/>
              <a:t>перевіряє</a:t>
            </a:r>
            <a:r>
              <a:rPr lang="ru-RU" dirty="0"/>
              <a:t> на </a:t>
            </a:r>
            <a:r>
              <a:rPr lang="ru-RU" dirty="0" err="1"/>
              <a:t>наявність</a:t>
            </a:r>
            <a:r>
              <a:rPr lang="ru-RU" dirty="0"/>
              <a:t> та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записів-дублів</a:t>
            </a:r>
            <a:r>
              <a:rPr lang="ru-RU" dirty="0"/>
              <a:t> з </a:t>
            </a:r>
            <a:r>
              <a:rPr lang="ru-RU" dirty="0" err="1"/>
              <a:t>однаковими</a:t>
            </a:r>
            <a:r>
              <a:rPr lang="ru-RU" dirty="0"/>
              <a:t> </a:t>
            </a:r>
            <a:r>
              <a:rPr lang="ru-RU" dirty="0" err="1"/>
              <a:t>реєстраційними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. У </a:t>
            </a:r>
            <a:r>
              <a:rPr lang="ru-RU" dirty="0" err="1"/>
              <a:t>результаті</a:t>
            </a:r>
            <a:r>
              <a:rPr lang="ru-RU" dirty="0"/>
              <a:t>,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встановленої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, ЕСОЗ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автоматичну</a:t>
            </a:r>
            <a:r>
              <a:rPr lang="ru-RU" dirty="0"/>
              <a:t>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у </a:t>
            </a:r>
            <a:r>
              <a:rPr lang="ru-RU" dirty="0" err="1"/>
              <a:t>записі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.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 в </a:t>
            </a:r>
            <a:r>
              <a:rPr lang="ru-RU" dirty="0" err="1"/>
              <a:t>записі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змінюються</a:t>
            </a:r>
            <a:r>
              <a:rPr lang="ru-RU" dirty="0"/>
              <a:t>/</a:t>
            </a:r>
            <a:r>
              <a:rPr lang="ru-RU" dirty="0" err="1"/>
              <a:t>оновлюються</a:t>
            </a:r>
            <a:r>
              <a:rPr lang="ru-RU" dirty="0"/>
              <a:t>, а записи-</a:t>
            </a:r>
            <a:r>
              <a:rPr lang="ru-RU" dirty="0" err="1"/>
              <a:t>дублі</a:t>
            </a:r>
            <a:r>
              <a:rPr lang="ru-RU" dirty="0"/>
              <a:t> </a:t>
            </a:r>
            <a:r>
              <a:rPr lang="ru-RU" dirty="0" err="1"/>
              <a:t>деактивуються</a:t>
            </a:r>
            <a:r>
              <a:rPr lang="ru-RU" dirty="0"/>
              <a:t>.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не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збереженню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 За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дедублікації</a:t>
            </a:r>
            <a:r>
              <a:rPr lang="ru-RU" dirty="0"/>
              <a:t> в ЕСОЗ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та </a:t>
            </a:r>
            <a:r>
              <a:rPr lang="ru-RU" dirty="0" err="1"/>
              <a:t>оброблено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1,7 млн </a:t>
            </a:r>
            <a:r>
              <a:rPr lang="ru-RU" dirty="0" err="1"/>
              <a:t>продубльованих</a:t>
            </a:r>
            <a:r>
              <a:rPr lang="ru-RU" dirty="0"/>
              <a:t> </a:t>
            </a:r>
            <a:r>
              <a:rPr lang="ru-RU" dirty="0" err="1"/>
              <a:t>записів</a:t>
            </a:r>
            <a:r>
              <a:rPr lang="ru-RU" dirty="0"/>
              <a:t>.</a:t>
            </a:r>
          </a:p>
          <a:p>
            <a:r>
              <a:rPr lang="ru-RU" dirty="0"/>
              <a:t>Заходи з </a:t>
            </a:r>
            <a:r>
              <a:rPr lang="ru-RU" dirty="0" err="1">
                <a:hlinkClick r:id="rId2"/>
              </a:rPr>
              <a:t>верифікації</a:t>
            </a:r>
            <a:r>
              <a:rPr lang="ru-RU" dirty="0"/>
              <a:t> 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 </a:t>
            </a:r>
            <a:r>
              <a:rPr lang="ru-RU" b="1" dirty="0" err="1"/>
              <a:t>достовірність</a:t>
            </a:r>
            <a:r>
              <a:rPr lang="ru-RU" b="1" dirty="0"/>
              <a:t>, </a:t>
            </a:r>
            <a:r>
              <a:rPr lang="ru-RU" b="1" dirty="0" err="1"/>
              <a:t>актуальність</a:t>
            </a:r>
            <a:r>
              <a:rPr lang="ru-RU" b="1" dirty="0"/>
              <a:t>, </a:t>
            </a:r>
            <a:r>
              <a:rPr lang="ru-RU" b="1" dirty="0" err="1"/>
              <a:t>точність</a:t>
            </a:r>
            <a:r>
              <a:rPr lang="ru-RU" b="1" dirty="0"/>
              <a:t> </a:t>
            </a:r>
            <a:r>
              <a:rPr lang="ru-RU" b="1" dirty="0" err="1"/>
              <a:t>даних</a:t>
            </a:r>
            <a:r>
              <a:rPr lang="ru-RU" dirty="0"/>
              <a:t> ЦБД ЕСОЗ. </a:t>
            </a:r>
            <a:r>
              <a:rPr lang="ru-RU" dirty="0" err="1"/>
              <a:t>Це</a:t>
            </a:r>
            <a:r>
              <a:rPr lang="ru-RU" dirty="0"/>
              <a:t>,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чергою</a:t>
            </a:r>
            <a:r>
              <a:rPr lang="ru-RU" dirty="0"/>
              <a:t>,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запорукою</a:t>
            </a:r>
            <a:r>
              <a:rPr lang="ru-RU" dirty="0"/>
              <a:t>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пацієнтами</a:t>
            </a:r>
            <a:r>
              <a:rPr lang="ru-RU" dirty="0"/>
              <a:t> </a:t>
            </a:r>
            <a:r>
              <a:rPr lang="ru-RU" dirty="0" err="1"/>
              <a:t>електронних</a:t>
            </a:r>
            <a:r>
              <a:rPr lang="ru-RU" dirty="0"/>
              <a:t> </a:t>
            </a:r>
            <a:r>
              <a:rPr lang="ru-RU" dirty="0" err="1"/>
              <a:t>сервісів</a:t>
            </a:r>
            <a:r>
              <a:rPr lang="ru-RU" dirty="0"/>
              <a:t> для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прав, </a:t>
            </a:r>
            <a:r>
              <a:rPr lang="ru-RU" dirty="0" err="1"/>
              <a:t>зокрема</a:t>
            </a:r>
            <a:r>
              <a:rPr lang="ru-RU" dirty="0"/>
              <a:t> за </a:t>
            </a:r>
            <a:r>
              <a:rPr lang="ru-RU" dirty="0" err="1"/>
              <a:t>програмою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гарантій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Ручна верифікація:</a:t>
            </a:r>
          </a:p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ак</a:t>
            </a:r>
            <a:r>
              <a:rPr lang="ru-RU" dirty="0"/>
              <a:t>, через процедуру </a:t>
            </a:r>
            <a:r>
              <a:rPr lang="ru-RU" dirty="0" err="1"/>
              <a:t>ручної</a:t>
            </a:r>
            <a:r>
              <a:rPr lang="ru-RU" dirty="0"/>
              <a:t> </a:t>
            </a:r>
            <a:r>
              <a:rPr lang="ru-RU" dirty="0" err="1"/>
              <a:t>верифікації</a:t>
            </a:r>
            <a:r>
              <a:rPr lang="ru-RU" dirty="0"/>
              <a:t> </a:t>
            </a:r>
            <a:r>
              <a:rPr lang="ru-RU" dirty="0" err="1"/>
              <a:t>проходять</a:t>
            </a:r>
            <a:r>
              <a:rPr lang="ru-RU" dirty="0"/>
              <a:t> </a:t>
            </a:r>
            <a:r>
              <a:rPr lang="ru-RU" dirty="0" err="1"/>
              <a:t>облікові</a:t>
            </a:r>
            <a:r>
              <a:rPr lang="ru-RU" dirty="0"/>
              <a:t> записи </a:t>
            </a:r>
            <a:r>
              <a:rPr lang="ru-RU" dirty="0" err="1"/>
              <a:t>пацієнтів</a:t>
            </a:r>
            <a:r>
              <a:rPr lang="ru-RU" dirty="0"/>
              <a:t>: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обрали</a:t>
            </a:r>
            <a:r>
              <a:rPr lang="ru-RU" dirty="0"/>
              <a:t> методом </a:t>
            </a:r>
            <a:r>
              <a:rPr lang="ru-RU" dirty="0" err="1"/>
              <a:t>автентифікації</a:t>
            </a:r>
            <a:r>
              <a:rPr lang="ru-RU" dirty="0"/>
              <a:t> «</a:t>
            </a:r>
            <a:r>
              <a:rPr lang="en-US" dirty="0"/>
              <a:t>offline </a:t>
            </a:r>
            <a:r>
              <a:rPr lang="ru-RU" dirty="0"/>
              <a:t>метод» (за документами, </a:t>
            </a:r>
            <a:r>
              <a:rPr lang="ru-RU" dirty="0" err="1"/>
              <a:t>тобто</a:t>
            </a:r>
            <a:r>
              <a:rPr lang="ru-RU" dirty="0"/>
              <a:t> без </a:t>
            </a:r>
            <a:r>
              <a:rPr lang="ru-RU" dirty="0" err="1"/>
              <a:t>вказання</a:t>
            </a:r>
            <a:r>
              <a:rPr lang="ru-RU" dirty="0"/>
              <a:t> номера телефону);</a:t>
            </a:r>
          </a:p>
          <a:p>
            <a:r>
              <a:rPr lang="ru-RU" dirty="0" err="1"/>
              <a:t>досягли</a:t>
            </a:r>
            <a:r>
              <a:rPr lang="ru-RU" dirty="0"/>
              <a:t> 14-річного </a:t>
            </a:r>
            <a:r>
              <a:rPr lang="ru-RU" dirty="0" err="1"/>
              <a:t>віку</a:t>
            </a:r>
            <a:r>
              <a:rPr lang="ru-RU" dirty="0"/>
              <a:t> та </a:t>
            </a:r>
            <a:r>
              <a:rPr lang="ru-RU" dirty="0" err="1"/>
              <a:t>відмовилися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присвоєння</a:t>
            </a:r>
            <a:r>
              <a:rPr lang="ru-RU" dirty="0"/>
              <a:t> РНОКПП;</a:t>
            </a:r>
          </a:p>
          <a:p>
            <a:r>
              <a:rPr lang="ru-RU" dirty="0"/>
              <a:t>не </a:t>
            </a:r>
            <a:r>
              <a:rPr lang="ru-RU" dirty="0" err="1"/>
              <a:t>досягли</a:t>
            </a:r>
            <a:r>
              <a:rPr lang="ru-RU" dirty="0"/>
              <a:t> 14-річного </a:t>
            </a:r>
            <a:r>
              <a:rPr lang="ru-RU" dirty="0" err="1"/>
              <a:t>віку</a:t>
            </a:r>
            <a:r>
              <a:rPr lang="ru-RU" dirty="0"/>
              <a:t> і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тип документа,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посвідчує</a:t>
            </a:r>
            <a:r>
              <a:rPr lang="ru-RU" dirty="0"/>
              <a:t> особу </a:t>
            </a:r>
            <a:r>
              <a:rPr lang="ru-RU" dirty="0" err="1"/>
              <a:t>обрано</a:t>
            </a:r>
            <a:r>
              <a:rPr lang="ru-RU" dirty="0"/>
              <a:t> — «</a:t>
            </a:r>
            <a:r>
              <a:rPr lang="ru-RU" dirty="0" err="1"/>
              <a:t>Свідоцтво</a:t>
            </a:r>
            <a:r>
              <a:rPr lang="ru-RU" dirty="0"/>
              <a:t> про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іноземного</a:t>
            </a:r>
            <a:r>
              <a:rPr lang="ru-RU" dirty="0"/>
              <a:t> </a:t>
            </a:r>
            <a:r>
              <a:rPr lang="ru-RU" dirty="0" err="1"/>
              <a:t>зразка</a:t>
            </a:r>
            <a:r>
              <a:rPr lang="ru-RU" dirty="0"/>
              <a:t>»;</a:t>
            </a:r>
          </a:p>
          <a:p>
            <a:r>
              <a:rPr lang="ru-RU" dirty="0" err="1"/>
              <a:t>досягли</a:t>
            </a:r>
            <a:r>
              <a:rPr lang="ru-RU" dirty="0"/>
              <a:t> 14-річного </a:t>
            </a:r>
            <a:r>
              <a:rPr lang="ru-RU" dirty="0" err="1"/>
              <a:t>віку</a:t>
            </a:r>
            <a:r>
              <a:rPr lang="ru-RU" dirty="0"/>
              <a:t> і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обрано</a:t>
            </a:r>
            <a:r>
              <a:rPr lang="ru-RU" dirty="0"/>
              <a:t> тип документа,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посвідчує</a:t>
            </a:r>
            <a:r>
              <a:rPr lang="ru-RU" dirty="0"/>
              <a:t> особу — «</a:t>
            </a:r>
            <a:r>
              <a:rPr lang="ru-RU" dirty="0" err="1"/>
              <a:t>Посвідка</a:t>
            </a:r>
            <a:r>
              <a:rPr lang="ru-RU" dirty="0"/>
              <a:t> на </a:t>
            </a:r>
            <a:r>
              <a:rPr lang="ru-RU" dirty="0" err="1"/>
              <a:t>постійне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 smtClean="0"/>
              <a:t>».</a:t>
            </a:r>
          </a:p>
          <a:p>
            <a:r>
              <a:rPr lang="ru-RU" dirty="0" err="1" smtClean="0"/>
              <a:t>ручну</a:t>
            </a:r>
            <a:r>
              <a:rPr lang="ru-RU" dirty="0" smtClean="0"/>
              <a:t> </a:t>
            </a:r>
            <a:r>
              <a:rPr lang="ru-RU" dirty="0" err="1"/>
              <a:t>верифікацію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в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уповноважені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 НСЗУ — </a:t>
            </a:r>
            <a:r>
              <a:rPr lang="ru-RU" dirty="0" err="1"/>
              <a:t>спеціалісти</a:t>
            </a:r>
            <a:r>
              <a:rPr lang="ru-RU" dirty="0"/>
              <a:t> з </a:t>
            </a:r>
            <a:r>
              <a:rPr lang="ru-RU" dirty="0" err="1"/>
              <a:t>верифікації</a:t>
            </a:r>
            <a:r>
              <a:rPr lang="ru-RU" dirty="0"/>
              <a:t> (</a:t>
            </a:r>
            <a:r>
              <a:rPr lang="en-US" dirty="0"/>
              <a:t>data stewards</a:t>
            </a:r>
            <a:r>
              <a:rPr lang="en-US" dirty="0" smtClean="0"/>
              <a:t>)</a:t>
            </a:r>
            <a:r>
              <a:rPr lang="ru-RU" dirty="0"/>
              <a:t> через </a:t>
            </a:r>
            <a:r>
              <a:rPr lang="ru-RU" b="1" dirty="0" err="1"/>
              <a:t>порівняння</a:t>
            </a:r>
            <a:r>
              <a:rPr lang="ru-RU" dirty="0"/>
              <a:t> </a:t>
            </a:r>
            <a:r>
              <a:rPr lang="ru-RU" dirty="0" err="1"/>
              <a:t>наявних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про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зазначеними</a:t>
            </a:r>
            <a:r>
              <a:rPr lang="ru-RU" dirty="0"/>
              <a:t> в </a:t>
            </a:r>
            <a:r>
              <a:rPr lang="ru-RU" dirty="0" err="1"/>
              <a:t>електронних</a:t>
            </a:r>
            <a:r>
              <a:rPr lang="ru-RU" dirty="0"/>
              <a:t> </a:t>
            </a:r>
            <a:r>
              <a:rPr lang="ru-RU" dirty="0" err="1"/>
              <a:t>копіях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. </a:t>
            </a:r>
            <a:r>
              <a:rPr lang="en-US" dirty="0" smtClean="0"/>
              <a:t>. </a:t>
            </a:r>
            <a:r>
              <a:rPr lang="en-US" dirty="0"/>
              <a:t> </a:t>
            </a:r>
            <a:r>
              <a:rPr lang="ru-RU" dirty="0"/>
              <a:t>Як </a:t>
            </a:r>
            <a:r>
              <a:rPr lang="ru-RU" b="1" dirty="0" err="1"/>
              <a:t>основний</a:t>
            </a:r>
            <a:r>
              <a:rPr lang="ru-RU" b="1" dirty="0"/>
              <a:t> </a:t>
            </a:r>
            <a:r>
              <a:rPr lang="ru-RU" b="1" dirty="0" err="1"/>
              <a:t>інструмент</a:t>
            </a:r>
            <a:r>
              <a:rPr lang="ru-RU" b="1" dirty="0"/>
              <a:t> </a:t>
            </a:r>
            <a:r>
              <a:rPr lang="ru-RU" dirty="0"/>
              <a:t>для </a:t>
            </a:r>
            <a:r>
              <a:rPr lang="ru-RU" dirty="0" err="1"/>
              <a:t>верифікації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 </a:t>
            </a:r>
            <a:r>
              <a:rPr lang="ru-RU" b="1" dirty="0" err="1"/>
              <a:t>електронний</a:t>
            </a:r>
            <a:r>
              <a:rPr lang="ru-RU" b="1" dirty="0"/>
              <a:t> </a:t>
            </a:r>
            <a:r>
              <a:rPr lang="ru-RU" b="1" dirty="0" err="1"/>
              <a:t>кабінет</a:t>
            </a:r>
            <a:r>
              <a:rPr lang="ru-RU" b="1" dirty="0"/>
              <a:t> НСЗУ.</a:t>
            </a:r>
            <a:endParaRPr lang="ru-RU" dirty="0"/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79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70" y="0"/>
            <a:ext cx="10228471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Як НСЗУ </a:t>
            </a:r>
            <a:r>
              <a:rPr lang="ru-RU" dirty="0" err="1"/>
              <a:t>верифікує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медзаклади</a:t>
            </a:r>
            <a:r>
              <a:rPr lang="ru-RU" dirty="0"/>
              <a:t> в ЕСОЗ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7" y="703385"/>
            <a:ext cx="10801978" cy="5998866"/>
          </a:xfrm>
        </p:spPr>
        <p:txBody>
          <a:bodyPr>
            <a:normAutofit/>
          </a:bodyPr>
          <a:lstStyle/>
          <a:p>
            <a:r>
              <a:rPr lang="ru-RU" dirty="0" err="1"/>
              <a:t>Однин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складників</a:t>
            </a:r>
            <a:r>
              <a:rPr lang="ru-RU" dirty="0"/>
              <a:t> </a:t>
            </a:r>
            <a:r>
              <a:rPr lang="ru-RU" dirty="0" err="1"/>
              <a:t>реєстрів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(ЦБД ЕСОЗ) — </a:t>
            </a:r>
            <a:r>
              <a:rPr lang="ru-RU" dirty="0" err="1"/>
              <a:t>Реєстр</a:t>
            </a:r>
            <a:r>
              <a:rPr lang="ru-RU" dirty="0"/>
              <a:t> </a:t>
            </a:r>
            <a:r>
              <a:rPr lang="ru-RU" dirty="0" err="1"/>
              <a:t>суб’єктів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i="1" dirty="0" err="1"/>
              <a:t>далі</a:t>
            </a:r>
            <a:r>
              <a:rPr lang="ru-RU" i="1" dirty="0"/>
              <a:t> </a:t>
            </a:r>
            <a:r>
              <a:rPr lang="ru-RU" dirty="0"/>
              <a:t>— </a:t>
            </a:r>
            <a:r>
              <a:rPr lang="ru-RU" dirty="0" err="1"/>
              <a:t>Реєстр</a:t>
            </a:r>
            <a:r>
              <a:rPr lang="ru-RU" dirty="0"/>
              <a:t>).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медзаклади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ліцензію</a:t>
            </a:r>
            <a:r>
              <a:rPr lang="ru-RU" dirty="0"/>
              <a:t> на </a:t>
            </a:r>
            <a:r>
              <a:rPr lang="ru-RU" dirty="0" err="1"/>
              <a:t>медичну</a:t>
            </a:r>
            <a:r>
              <a:rPr lang="ru-RU" dirty="0"/>
              <a:t> практику, </a:t>
            </a:r>
            <a:r>
              <a:rPr lang="ru-RU" dirty="0" err="1"/>
              <a:t>видану</a:t>
            </a:r>
            <a:r>
              <a:rPr lang="ru-RU" dirty="0"/>
              <a:t> МОЗ, і </a:t>
            </a:r>
            <a:r>
              <a:rPr lang="ru-RU" dirty="0" err="1"/>
              <a:t>торгівлю</a:t>
            </a:r>
            <a:r>
              <a:rPr lang="ru-RU" dirty="0"/>
              <a:t> </a:t>
            </a:r>
            <a:r>
              <a:rPr lang="ru-RU" dirty="0" err="1"/>
              <a:t>лікарськими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ліцензію</a:t>
            </a:r>
            <a:r>
              <a:rPr lang="ru-RU" dirty="0"/>
              <a:t> на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пов’язаної</a:t>
            </a:r>
            <a:r>
              <a:rPr lang="ru-RU" dirty="0"/>
              <a:t> з </a:t>
            </a:r>
            <a:r>
              <a:rPr lang="ru-RU" dirty="0" err="1"/>
              <a:t>обігом</a:t>
            </a:r>
            <a:r>
              <a:rPr lang="ru-RU" dirty="0"/>
              <a:t>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психотропних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прекурсорів</a:t>
            </a:r>
            <a:r>
              <a:rPr lang="ru-RU" dirty="0"/>
              <a:t>, </a:t>
            </a:r>
            <a:r>
              <a:rPr lang="ru-RU" dirty="0" err="1"/>
              <a:t>видану</a:t>
            </a:r>
            <a:r>
              <a:rPr lang="ru-RU" dirty="0"/>
              <a:t> </a:t>
            </a:r>
            <a:r>
              <a:rPr lang="ru-RU" dirty="0" err="1"/>
              <a:t>Держлікслужбою</a:t>
            </a:r>
            <a:r>
              <a:rPr lang="ru-RU" dirty="0" smtClean="0"/>
              <a:t>.</a:t>
            </a:r>
          </a:p>
          <a:p>
            <a:r>
              <a:rPr lang="ru-RU" dirty="0" err="1"/>
              <a:t>Внесенню</a:t>
            </a:r>
            <a:r>
              <a:rPr lang="ru-RU" dirty="0"/>
              <a:t> і </a:t>
            </a:r>
            <a:r>
              <a:rPr lang="ru-RU" b="1" dirty="0" err="1"/>
              <a:t>верифікації</a:t>
            </a:r>
            <a:r>
              <a:rPr lang="ru-RU" b="1" dirty="0"/>
              <a:t> в </a:t>
            </a:r>
            <a:r>
              <a:rPr lang="ru-RU" b="1" dirty="0" err="1"/>
              <a:t>Реєстрі</a:t>
            </a:r>
            <a:r>
              <a:rPr lang="ru-RU" b="1" dirty="0"/>
              <a:t> </a:t>
            </a:r>
            <a:r>
              <a:rPr lang="ru-RU" b="1" dirty="0" err="1"/>
              <a:t>підлягають</a:t>
            </a:r>
            <a:r>
              <a:rPr lang="ru-RU" b="1" dirty="0"/>
              <a:t>,</a:t>
            </a:r>
            <a:r>
              <a:rPr lang="ru-RU" dirty="0"/>
              <a:t> </a:t>
            </a:r>
            <a:r>
              <a:rPr lang="ru-RU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 err="1"/>
              <a:t>назва</a:t>
            </a:r>
            <a:r>
              <a:rPr lang="ru-RU" dirty="0"/>
              <a:t> та </a:t>
            </a:r>
            <a:r>
              <a:rPr lang="ru-RU" dirty="0" err="1"/>
              <a:t>ідентифікаційний</a:t>
            </a:r>
            <a:r>
              <a:rPr lang="ru-RU" dirty="0"/>
              <a:t> код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згідно</a:t>
            </a:r>
            <a:r>
              <a:rPr lang="ru-RU" dirty="0"/>
              <a:t> з 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державним</a:t>
            </a:r>
            <a:r>
              <a:rPr lang="ru-RU" dirty="0"/>
              <a:t> </a:t>
            </a:r>
            <a:r>
              <a:rPr lang="ru-RU" dirty="0" err="1"/>
              <a:t>реєстром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— </a:t>
            </a:r>
            <a:r>
              <a:rPr lang="ru-RU" dirty="0" err="1"/>
              <a:t>підприємців</a:t>
            </a:r>
            <a:r>
              <a:rPr lang="ru-RU" dirty="0"/>
              <a:t> і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(ЄДР; код ЄДРПОУ) </a:t>
            </a:r>
            <a:r>
              <a:rPr lang="ru-RU" dirty="0" err="1"/>
              <a:t>чи</a:t>
            </a:r>
            <a:r>
              <a:rPr lang="ru-RU" dirty="0"/>
              <a:t> РНОКПП </a:t>
            </a:r>
            <a:r>
              <a:rPr lang="ru-RU" dirty="0" err="1"/>
              <a:t>фізичної</a:t>
            </a:r>
            <a:r>
              <a:rPr lang="ru-RU" dirty="0"/>
              <a:t> особи — </a:t>
            </a:r>
            <a:r>
              <a:rPr lang="ru-RU" dirty="0" err="1"/>
              <a:t>підприємця</a:t>
            </a:r>
            <a:r>
              <a:rPr lang="ru-RU" dirty="0"/>
              <a:t>;</a:t>
            </a:r>
          </a:p>
          <a:p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керівника</a:t>
            </a:r>
            <a:r>
              <a:rPr lang="ru-RU" dirty="0"/>
              <a:t> закладу;</a:t>
            </a:r>
          </a:p>
          <a:p>
            <a:r>
              <a:rPr lang="ru-RU" dirty="0" err="1"/>
              <a:t>контактні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— номер телефону, адресу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пошти</a:t>
            </a:r>
            <a:r>
              <a:rPr lang="ru-RU" dirty="0"/>
              <a:t>, вебсайту;</a:t>
            </a:r>
          </a:p>
          <a:p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відокремлені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</a:t>
            </a:r>
            <a:r>
              <a:rPr lang="ru-RU" dirty="0" err="1"/>
              <a:t>аптечних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;</a:t>
            </a:r>
          </a:p>
          <a:p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медпослуги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, та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визначену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20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70" y="0"/>
            <a:ext cx="10228471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Як НСЗУ </a:t>
            </a:r>
            <a:r>
              <a:rPr lang="ru-RU" dirty="0" err="1"/>
              <a:t>верифікує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медзаклади</a:t>
            </a:r>
            <a:r>
              <a:rPr lang="ru-RU" dirty="0"/>
              <a:t> в ЕСОЗ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7" y="703385"/>
            <a:ext cx="10801978" cy="5998866"/>
          </a:xfrm>
        </p:spPr>
        <p:txBody>
          <a:bodyPr>
            <a:normAutofit/>
          </a:bodyPr>
          <a:lstStyle/>
          <a:p>
            <a:r>
              <a:rPr lang="ru-RU" dirty="0"/>
              <a:t>НСЗУ </a:t>
            </a:r>
            <a:r>
              <a:rPr lang="ru-RU" dirty="0" err="1"/>
              <a:t>верифікує</a:t>
            </a:r>
            <a:r>
              <a:rPr lang="ru-RU" b="1" dirty="0"/>
              <a:t> </a:t>
            </a:r>
            <a:r>
              <a:rPr lang="ru-RU" b="1" dirty="0" err="1"/>
              <a:t>чотири</a:t>
            </a:r>
            <a:r>
              <a:rPr lang="ru-RU" b="1" dirty="0"/>
              <a:t> </a:t>
            </a:r>
            <a:r>
              <a:rPr lang="ru-RU" b="1" dirty="0" err="1"/>
              <a:t>типи</a:t>
            </a:r>
            <a:r>
              <a:rPr lang="ru-RU" b="1" dirty="0"/>
              <a:t> </a:t>
            </a:r>
            <a:r>
              <a:rPr lang="ru-RU" b="1" dirty="0" err="1"/>
              <a:t>закладів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(станом на 31.08.2023 </a:t>
            </a:r>
            <a:r>
              <a:rPr lang="ru-RU" dirty="0" err="1"/>
              <a:t>зареєстровано</a:t>
            </a:r>
            <a:r>
              <a:rPr lang="ru-RU" dirty="0"/>
              <a:t> 3046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);</a:t>
            </a:r>
          </a:p>
          <a:p>
            <a:r>
              <a:rPr lang="ru-RU" dirty="0" err="1"/>
              <a:t>вторинної</a:t>
            </a:r>
            <a:r>
              <a:rPr lang="ru-RU" dirty="0"/>
              <a:t>, </a:t>
            </a:r>
            <a:r>
              <a:rPr lang="ru-RU" dirty="0" err="1"/>
              <a:t>третинної</a:t>
            </a:r>
            <a:r>
              <a:rPr lang="ru-RU" dirty="0"/>
              <a:t>, </a:t>
            </a:r>
            <a:r>
              <a:rPr lang="ru-RU" dirty="0" err="1"/>
              <a:t>паліативної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та </a:t>
            </a:r>
            <a:r>
              <a:rPr lang="ru-RU" dirty="0" err="1"/>
              <a:t>реабілітаційної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(10482 </a:t>
            </a:r>
            <a:r>
              <a:rPr lang="ru-RU" dirty="0" err="1"/>
              <a:t>активних</a:t>
            </a:r>
            <a:r>
              <a:rPr lang="ru-RU" dirty="0"/>
              <a:t>);</a:t>
            </a:r>
          </a:p>
          <a:p>
            <a:r>
              <a:rPr lang="ru-RU" dirty="0" err="1"/>
              <a:t>екстреної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(25 </a:t>
            </a:r>
            <a:r>
              <a:rPr lang="ru-RU" dirty="0" err="1"/>
              <a:t>активних</a:t>
            </a:r>
            <a:r>
              <a:rPr lang="ru-RU" dirty="0"/>
              <a:t>);</a:t>
            </a:r>
          </a:p>
          <a:p>
            <a:r>
              <a:rPr lang="ru-RU" dirty="0" err="1"/>
              <a:t>аптечний</a:t>
            </a:r>
            <a:r>
              <a:rPr lang="ru-RU" dirty="0"/>
              <a:t> заклад (2793 </a:t>
            </a:r>
            <a:r>
              <a:rPr lang="ru-RU" dirty="0" err="1"/>
              <a:t>активних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err="1"/>
              <a:t>Верифікація</a:t>
            </a:r>
            <a:r>
              <a:rPr lang="ru-RU" dirty="0"/>
              <a:t> </a:t>
            </a:r>
            <a:r>
              <a:rPr lang="ru-RU" dirty="0" err="1"/>
              <a:t>реєстраційних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в ЕСОЗ </a:t>
            </a:r>
            <a:r>
              <a:rPr lang="ru-RU" dirty="0" err="1"/>
              <a:t>триває</a:t>
            </a:r>
            <a:r>
              <a:rPr lang="ru-RU" dirty="0"/>
              <a:t> </a:t>
            </a:r>
            <a:r>
              <a:rPr lang="ru-RU" b="1" dirty="0" err="1"/>
              <a:t>постійно</a:t>
            </a:r>
            <a:r>
              <a:rPr lang="ru-RU" dirty="0"/>
              <a:t> 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ЄДР і </a:t>
            </a:r>
            <a:r>
              <a:rPr lang="ru-RU" dirty="0" err="1"/>
              <a:t>ліцензійного</a:t>
            </a:r>
            <a:r>
              <a:rPr lang="ru-RU" dirty="0"/>
              <a:t> </a:t>
            </a:r>
            <a:r>
              <a:rPr lang="ru-RU" dirty="0" err="1"/>
              <a:t>реєстру</a:t>
            </a:r>
            <a:r>
              <a:rPr lang="ru-RU" dirty="0"/>
              <a:t> МОЗ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Держлікслужби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Верифікація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з ЄДР — автоматична.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зареєструватися</a:t>
            </a:r>
            <a:r>
              <a:rPr lang="ru-RU" dirty="0"/>
              <a:t> і </a:t>
            </a:r>
            <a:r>
              <a:rPr lang="ru-RU" dirty="0" err="1"/>
              <a:t>функціонувати</a:t>
            </a:r>
            <a:r>
              <a:rPr lang="ru-RU" dirty="0"/>
              <a:t> в ЦБД ЕСОЗ, закладу </a:t>
            </a:r>
            <a:r>
              <a:rPr lang="ru-RU" dirty="0" err="1"/>
              <a:t>необхідно</a:t>
            </a:r>
            <a:r>
              <a:rPr lang="ru-RU" dirty="0"/>
              <a:t> </a:t>
            </a:r>
            <a:r>
              <a:rPr lang="ru-RU" b="1" dirty="0" err="1"/>
              <a:t>зареєструватися</a:t>
            </a:r>
            <a:r>
              <a:rPr lang="ru-RU" b="1" dirty="0"/>
              <a:t> в ЄДР</a:t>
            </a:r>
            <a:r>
              <a:rPr lang="ru-RU" dirty="0"/>
              <a:t> і </a:t>
            </a:r>
            <a:r>
              <a:rPr lang="ru-RU" b="1" dirty="0" err="1"/>
              <a:t>мати</a:t>
            </a:r>
            <a:r>
              <a:rPr lang="ru-RU" b="1" dirty="0"/>
              <a:t> </a:t>
            </a:r>
            <a:r>
              <a:rPr lang="ru-RU" b="1" dirty="0" err="1"/>
              <a:t>активний</a:t>
            </a:r>
            <a:r>
              <a:rPr lang="ru-RU" b="1" dirty="0"/>
              <a:t> статус. </a:t>
            </a:r>
            <a:r>
              <a:rPr lang="ru-RU" dirty="0" err="1"/>
              <a:t>Відомості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чинної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</a:t>
            </a:r>
            <a:r>
              <a:rPr lang="ru-RU" dirty="0" err="1"/>
              <a:t>вносять</a:t>
            </a:r>
            <a:r>
              <a:rPr lang="ru-RU" dirty="0"/>
              <a:t> до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уповноважені</a:t>
            </a:r>
            <a:r>
              <a:rPr lang="ru-RU" dirty="0"/>
              <a:t> особи закладу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Щоб</a:t>
            </a:r>
            <a:r>
              <a:rPr lang="ru-RU" b="1" dirty="0"/>
              <a:t> </a:t>
            </a:r>
            <a:r>
              <a:rPr lang="ru-RU" b="1" dirty="0" err="1"/>
              <a:t>успішно</a:t>
            </a:r>
            <a:r>
              <a:rPr lang="ru-RU" b="1" dirty="0"/>
              <a:t> пройти </a:t>
            </a:r>
            <a:r>
              <a:rPr lang="ru-RU" b="1" dirty="0" err="1"/>
              <a:t>верифікацію</a:t>
            </a:r>
            <a:r>
              <a:rPr lang="ru-RU" b="1" dirty="0"/>
              <a:t> в ЕСОЗ, </a:t>
            </a:r>
            <a:r>
              <a:rPr lang="ru-RU" b="1" dirty="0" err="1"/>
              <a:t>необхідно</a:t>
            </a:r>
            <a:r>
              <a:rPr lang="ru-RU" b="1" dirty="0"/>
              <a:t> внести </a:t>
            </a:r>
            <a:r>
              <a:rPr lang="ru-RU" b="1" dirty="0" err="1"/>
              <a:t>повні</a:t>
            </a:r>
            <a:r>
              <a:rPr lang="ru-RU" b="1" dirty="0"/>
              <a:t> і </a:t>
            </a:r>
            <a:r>
              <a:rPr lang="ru-RU" b="1" dirty="0" err="1"/>
              <a:t>коректні</a:t>
            </a:r>
            <a:r>
              <a:rPr lang="ru-RU" b="1" dirty="0"/>
              <a:t> </a:t>
            </a:r>
            <a:r>
              <a:rPr lang="ru-RU" b="1" dirty="0" err="1"/>
              <a:t>відомості</a:t>
            </a:r>
            <a:r>
              <a:rPr lang="ru-RU" b="1" dirty="0"/>
              <a:t> про заклад </a:t>
            </a:r>
            <a:r>
              <a:rPr lang="ru-RU" b="1" dirty="0" err="1"/>
              <a:t>згідно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чинною </a:t>
            </a:r>
            <a:r>
              <a:rPr lang="ru-RU" b="1" dirty="0" err="1"/>
              <a:t>ліцензією</a:t>
            </a:r>
            <a:r>
              <a:rPr lang="ru-RU" b="1" dirty="0"/>
              <a:t>. </a:t>
            </a:r>
            <a:r>
              <a:rPr lang="ru-RU" b="1" dirty="0" err="1"/>
              <a:t>Якщо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b="1" dirty="0"/>
              <a:t> про </a:t>
            </a:r>
            <a:r>
              <a:rPr lang="ru-RU" b="1" dirty="0" err="1"/>
              <a:t>ліцензію</a:t>
            </a:r>
            <a:r>
              <a:rPr lang="ru-RU" b="1" dirty="0"/>
              <a:t> внесли </a:t>
            </a:r>
            <a:r>
              <a:rPr lang="ru-RU" b="1" dirty="0" err="1"/>
              <a:t>некоректно</a:t>
            </a:r>
            <a:r>
              <a:rPr lang="ru-RU" b="1" dirty="0"/>
              <a:t>, заклад не буде </a:t>
            </a:r>
            <a:r>
              <a:rPr lang="ru-RU" b="1" dirty="0" err="1"/>
              <a:t>верифікований</a:t>
            </a:r>
            <a:r>
              <a:rPr lang="ru-RU" b="1" dirty="0"/>
              <a:t>. </a:t>
            </a:r>
            <a:r>
              <a:rPr lang="ru-RU" b="1" dirty="0" err="1"/>
              <a:t>Натомість</a:t>
            </a:r>
            <a:r>
              <a:rPr lang="ru-RU" b="1" dirty="0"/>
              <a:t> НСЗУ </a:t>
            </a:r>
            <a:r>
              <a:rPr lang="ru-RU" b="1" dirty="0" err="1"/>
              <a:t>надішле</a:t>
            </a:r>
            <a:r>
              <a:rPr lang="ru-RU" b="1" dirty="0"/>
              <a:t> </a:t>
            </a:r>
            <a:r>
              <a:rPr lang="ru-RU" b="1" dirty="0" err="1"/>
              <a:t>перелік</a:t>
            </a:r>
            <a:r>
              <a:rPr lang="ru-RU" b="1" dirty="0"/>
              <a:t> </a:t>
            </a:r>
            <a:r>
              <a:rPr lang="ru-RU" b="1" dirty="0" err="1"/>
              <a:t>виявлених</a:t>
            </a:r>
            <a:r>
              <a:rPr lang="ru-RU" b="1" dirty="0"/>
              <a:t> </a:t>
            </a:r>
            <a:r>
              <a:rPr lang="ru-RU" b="1" dirty="0" err="1"/>
              <a:t>розбіжностей</a:t>
            </a:r>
            <a:r>
              <a:rPr lang="ru-RU" b="1" dirty="0"/>
              <a:t> у </a:t>
            </a:r>
            <a:r>
              <a:rPr lang="ru-RU" b="1" dirty="0" err="1"/>
              <a:t>реєстраційних</a:t>
            </a:r>
            <a:r>
              <a:rPr lang="ru-RU" b="1" dirty="0"/>
              <a:t> </a:t>
            </a:r>
            <a:r>
              <a:rPr lang="ru-RU" b="1" dirty="0" err="1"/>
              <a:t>даних</a:t>
            </a:r>
            <a:r>
              <a:rPr lang="ru-RU" b="1" dirty="0"/>
              <a:t>. </a:t>
            </a:r>
            <a:r>
              <a:rPr lang="ru-RU" b="1" dirty="0" err="1"/>
              <a:t>Виправте</a:t>
            </a:r>
            <a:r>
              <a:rPr lang="ru-RU" b="1" dirty="0"/>
              <a:t> </a:t>
            </a:r>
            <a:r>
              <a:rPr lang="ru-RU" b="1" dirty="0" err="1"/>
              <a:t>помилки</a:t>
            </a:r>
            <a:r>
              <a:rPr lang="ru-RU" b="1" dirty="0"/>
              <a:t> і заново подайте заявку на </a:t>
            </a:r>
            <a:r>
              <a:rPr lang="ru-RU" b="1" dirty="0" err="1"/>
              <a:t>верифікацію</a:t>
            </a:r>
            <a:r>
              <a:rPr lang="ru-RU" b="1" dirty="0"/>
              <a:t> та </a:t>
            </a:r>
            <a:r>
              <a:rPr lang="ru-RU" b="1" dirty="0" err="1"/>
              <a:t>активацію</a:t>
            </a:r>
            <a:r>
              <a:rPr lang="ru-RU" b="1" dirty="0"/>
              <a:t> в ЦБД ЕСОЗ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97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059" y="0"/>
            <a:ext cx="10037553" cy="54261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медзаклади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вносити</a:t>
            </a:r>
            <a:r>
              <a:rPr lang="ru-RU" dirty="0"/>
              <a:t> в ЕСОЗ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433" y="542611"/>
            <a:ext cx="11414552" cy="6315389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/>
              <a:t>1.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висновки</a:t>
            </a:r>
            <a:r>
              <a:rPr lang="ru-RU" sz="2000" dirty="0"/>
              <a:t> про </a:t>
            </a:r>
            <a:r>
              <a:rPr lang="ru-RU" sz="2000" dirty="0" err="1"/>
              <a:t>тимчасову</a:t>
            </a:r>
            <a:r>
              <a:rPr lang="ru-RU" sz="2000" dirty="0"/>
              <a:t> </a:t>
            </a:r>
            <a:r>
              <a:rPr lang="ru-RU" sz="2000" dirty="0" err="1"/>
              <a:t>непрацездатність</a:t>
            </a:r>
            <a:r>
              <a:rPr lang="ru-RU" sz="2000" dirty="0"/>
              <a:t>.</a:t>
            </a:r>
          </a:p>
          <a:p>
            <a:r>
              <a:rPr lang="ru-RU" sz="2000" dirty="0"/>
              <a:t>2.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висновки</a:t>
            </a:r>
            <a:r>
              <a:rPr lang="ru-RU" sz="2000" dirty="0"/>
              <a:t> про </a:t>
            </a:r>
            <a:r>
              <a:rPr lang="ru-RU" sz="2000" dirty="0" err="1"/>
              <a:t>народження</a:t>
            </a:r>
            <a:r>
              <a:rPr lang="ru-RU" sz="2000" dirty="0"/>
              <a:t>.</a:t>
            </a:r>
          </a:p>
          <a:p>
            <a:r>
              <a:rPr lang="ru-RU" sz="2000" dirty="0"/>
              <a:t>3. </a:t>
            </a:r>
            <a:r>
              <a:rPr lang="ru-RU" sz="2000" dirty="0" err="1"/>
              <a:t>Медичні</a:t>
            </a:r>
            <a:r>
              <a:rPr lang="ru-RU" sz="2000" dirty="0"/>
              <a:t> записи </a:t>
            </a:r>
            <a:r>
              <a:rPr lang="ru-RU" sz="2000" dirty="0" err="1"/>
              <a:t>осіб</a:t>
            </a:r>
            <a:r>
              <a:rPr lang="ru-RU" sz="2000" dirty="0"/>
              <a:t> з </a:t>
            </a:r>
            <a:r>
              <a:rPr lang="ru-RU" sz="2000" dirty="0" err="1"/>
              <a:t>підозрою</a:t>
            </a:r>
            <a:r>
              <a:rPr lang="ru-RU" sz="2000" dirty="0"/>
              <a:t> на </a:t>
            </a:r>
            <a:r>
              <a:rPr lang="ru-RU" sz="2000" dirty="0" err="1"/>
              <a:t>інфікування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з </a:t>
            </a:r>
            <a:r>
              <a:rPr lang="ru-RU" sz="2000" dirty="0" err="1"/>
              <a:t>підтвердженим</a:t>
            </a:r>
            <a:r>
              <a:rPr lang="ru-RU" sz="2000" dirty="0"/>
              <a:t> </a:t>
            </a:r>
            <a:r>
              <a:rPr lang="ru-RU" sz="2000" dirty="0" err="1"/>
              <a:t>діагнозом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на </a:t>
            </a:r>
            <a:r>
              <a:rPr lang="en-US" sz="2000" dirty="0"/>
              <a:t>COVID-19. </a:t>
            </a:r>
            <a:r>
              <a:rPr lang="ru-RU" sz="2000" dirty="0" err="1"/>
              <a:t>Ця</a:t>
            </a:r>
            <a:r>
              <a:rPr lang="ru-RU" sz="2000" dirty="0"/>
              <a:t> норма </a:t>
            </a:r>
            <a:r>
              <a:rPr lang="ru-RU" sz="2000" dirty="0" err="1"/>
              <a:t>діє</a:t>
            </a:r>
            <a:r>
              <a:rPr lang="ru-RU" sz="2000" dirty="0"/>
              <a:t> </a:t>
            </a:r>
            <a:r>
              <a:rPr lang="ru-RU" sz="2000" dirty="0" err="1"/>
              <a:t>протягом</a:t>
            </a:r>
            <a:r>
              <a:rPr lang="ru-RU" sz="2000" dirty="0"/>
              <a:t> карантину, </a:t>
            </a:r>
            <a:r>
              <a:rPr lang="ru-RU" sz="2000" dirty="0" err="1"/>
              <a:t>встановленого</a:t>
            </a:r>
            <a:r>
              <a:rPr lang="ru-RU" sz="2000" dirty="0"/>
              <a:t> КМУ з метою </a:t>
            </a:r>
            <a:r>
              <a:rPr lang="ru-RU" sz="2000" dirty="0" err="1"/>
              <a:t>запобігання</a:t>
            </a:r>
            <a:r>
              <a:rPr lang="ru-RU" sz="2000" dirty="0"/>
              <a:t> </a:t>
            </a:r>
            <a:r>
              <a:rPr lang="ru-RU" sz="2000" dirty="0" err="1"/>
              <a:t>поширенню</a:t>
            </a:r>
            <a:r>
              <a:rPr lang="ru-RU" sz="2000" dirty="0"/>
              <a:t> на </a:t>
            </a:r>
            <a:r>
              <a:rPr lang="ru-RU" sz="2000" dirty="0" err="1"/>
              <a:t>території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en-US" sz="2000" dirty="0"/>
              <a:t>COVID-19 </a:t>
            </a:r>
            <a:r>
              <a:rPr lang="ru-RU" sz="2000" dirty="0"/>
              <a:t>і 30 </a:t>
            </a:r>
            <a:r>
              <a:rPr lang="ru-RU" sz="2000" dirty="0" err="1"/>
              <a:t>днів</a:t>
            </a:r>
            <a:r>
              <a:rPr lang="ru-RU" sz="2000" dirty="0"/>
              <a:t> з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скасування</a:t>
            </a:r>
            <a:r>
              <a:rPr lang="ru-RU" sz="2000" dirty="0"/>
              <a:t>;</a:t>
            </a:r>
          </a:p>
          <a:p>
            <a:r>
              <a:rPr lang="ru-RU" sz="2000" dirty="0"/>
              <a:t>4. Записи про </a:t>
            </a:r>
            <a:r>
              <a:rPr lang="ru-RU" sz="2000" dirty="0" err="1"/>
              <a:t>рецепти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dirty="0" smtClean="0"/>
              <a:t>- на </a:t>
            </a:r>
            <a:r>
              <a:rPr lang="ru-RU" sz="2000" dirty="0" err="1"/>
              <a:t>антибактеріальні</a:t>
            </a:r>
            <a:r>
              <a:rPr lang="ru-RU" sz="2000" dirty="0"/>
              <a:t>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- </a:t>
            </a:r>
            <a:r>
              <a:rPr lang="ru-RU" sz="2000" dirty="0" err="1" smtClean="0"/>
              <a:t>наркотичні</a:t>
            </a:r>
            <a:r>
              <a:rPr lang="ru-RU" sz="2000" dirty="0" smtClean="0"/>
              <a:t> </a:t>
            </a:r>
            <a:r>
              <a:rPr lang="ru-RU" sz="2000" dirty="0"/>
              <a:t>(</a:t>
            </a:r>
            <a:r>
              <a:rPr lang="ru-RU" sz="2000" dirty="0" err="1"/>
              <a:t>психотропні</a:t>
            </a:r>
            <a:r>
              <a:rPr lang="ru-RU" sz="2000" dirty="0"/>
              <a:t>)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 smtClean="0"/>
              <a:t>- </a:t>
            </a:r>
            <a:r>
              <a:rPr lang="ru-RU" sz="2000" dirty="0" err="1" smtClean="0"/>
              <a:t>усі</a:t>
            </a:r>
            <a:r>
              <a:rPr lang="ru-RU" sz="2000" dirty="0" smtClean="0"/>
              <a:t> </a:t>
            </a:r>
            <a:r>
              <a:rPr lang="ru-RU" sz="2000" dirty="0" err="1"/>
              <a:t>рецептурні</a:t>
            </a:r>
            <a:r>
              <a:rPr lang="ru-RU" sz="2000" dirty="0"/>
              <a:t>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(з </a:t>
            </a:r>
            <a:r>
              <a:rPr lang="ru-RU" sz="2000" dirty="0" err="1"/>
              <a:t>квітня</a:t>
            </a:r>
            <a:r>
              <a:rPr lang="ru-RU" sz="2000" dirty="0"/>
              <a:t> 2023 року).</a:t>
            </a:r>
          </a:p>
          <a:p>
            <a:r>
              <a:rPr lang="ru-RU" sz="2000" dirty="0"/>
              <a:t>5. </a:t>
            </a:r>
            <a:r>
              <a:rPr lang="ru-RU" sz="2000" dirty="0" err="1"/>
              <a:t>Медичні</a:t>
            </a:r>
            <a:r>
              <a:rPr lang="ru-RU" sz="2000" dirty="0"/>
              <a:t> записи </a:t>
            </a:r>
            <a:r>
              <a:rPr lang="ru-RU" sz="2000" dirty="0" err="1"/>
              <a:t>щодо</a:t>
            </a:r>
            <a:r>
              <a:rPr lang="ru-RU" sz="2000" dirty="0"/>
              <a:t> </a:t>
            </a:r>
            <a:r>
              <a:rPr lang="ru-RU" sz="2000" dirty="0" err="1"/>
              <a:t>взаємодії</a:t>
            </a:r>
            <a:r>
              <a:rPr lang="ru-RU" sz="2000" dirty="0"/>
              <a:t> з </a:t>
            </a:r>
            <a:r>
              <a:rPr lang="ru-RU" sz="2000" dirty="0" err="1"/>
              <a:t>пацієнтом</a:t>
            </a:r>
            <a:r>
              <a:rPr lang="ru-RU" sz="2000" dirty="0"/>
              <a:t>, на </a:t>
            </a:r>
            <a:r>
              <a:rPr lang="ru-RU" sz="2000" dirty="0" err="1"/>
              <a:t>підставі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формуються</a:t>
            </a:r>
            <a:r>
              <a:rPr lang="ru-RU" sz="2000" dirty="0"/>
              <a:t> </a:t>
            </a:r>
            <a:r>
              <a:rPr lang="ru-RU" sz="2000" dirty="0" err="1"/>
              <a:t>перераховані</a:t>
            </a:r>
            <a:r>
              <a:rPr lang="ru-RU" sz="2000" dirty="0"/>
              <a:t>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висновки</a:t>
            </a:r>
            <a:r>
              <a:rPr lang="ru-RU" sz="2000" dirty="0"/>
              <a:t> та </a:t>
            </a:r>
            <a:r>
              <a:rPr lang="ru-RU" sz="2000" dirty="0" err="1"/>
              <a:t>електронні</a:t>
            </a:r>
            <a:r>
              <a:rPr lang="ru-RU" sz="2000" dirty="0"/>
              <a:t> </a:t>
            </a:r>
            <a:r>
              <a:rPr lang="ru-RU" sz="2000" dirty="0" err="1"/>
              <a:t>рецепти</a:t>
            </a:r>
            <a:r>
              <a:rPr lang="ru-RU" sz="2000" dirty="0"/>
              <a:t>.</a:t>
            </a:r>
          </a:p>
          <a:p>
            <a:r>
              <a:rPr lang="ru-RU" sz="2000" dirty="0"/>
              <a:t>6. </a:t>
            </a:r>
            <a:r>
              <a:rPr lang="ru-RU" sz="2000" dirty="0" err="1"/>
              <a:t>Медичні</a:t>
            </a:r>
            <a:r>
              <a:rPr lang="ru-RU" sz="2000" dirty="0"/>
              <a:t> записи, записи про </a:t>
            </a:r>
            <a:r>
              <a:rPr lang="ru-RU" sz="2000" dirty="0" err="1"/>
              <a:t>направлення</a:t>
            </a:r>
            <a:r>
              <a:rPr lang="ru-RU" sz="2000" dirty="0"/>
              <a:t> та </a:t>
            </a:r>
            <a:r>
              <a:rPr lang="ru-RU" sz="2000" dirty="0" err="1"/>
              <a:t>рецепти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стосуються</a:t>
            </a:r>
            <a:r>
              <a:rPr lang="ru-RU" sz="2000" dirty="0"/>
              <a:t> </a:t>
            </a:r>
            <a:r>
              <a:rPr lang="ru-RU" sz="2000" dirty="0" err="1"/>
              <a:t>надання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послуг</a:t>
            </a:r>
            <a:r>
              <a:rPr lang="ru-RU" sz="2000" dirty="0"/>
              <a:t> у рамках </a:t>
            </a:r>
            <a:r>
              <a:rPr lang="ru-RU" sz="2000" dirty="0" err="1"/>
              <a:t>програми</a:t>
            </a:r>
            <a:r>
              <a:rPr lang="ru-RU" sz="2000" dirty="0"/>
              <a:t> </a:t>
            </a:r>
            <a:r>
              <a:rPr lang="ru-RU" sz="2000" dirty="0" err="1"/>
              <a:t>державних</a:t>
            </a:r>
            <a:r>
              <a:rPr lang="ru-RU" sz="2000" dirty="0"/>
              <a:t> </a:t>
            </a:r>
            <a:r>
              <a:rPr lang="ru-RU" sz="2000" dirty="0" err="1"/>
              <a:t>гарантій</a:t>
            </a:r>
            <a:r>
              <a:rPr lang="ru-RU" sz="2000" dirty="0"/>
              <a:t> </a:t>
            </a:r>
            <a:r>
              <a:rPr lang="ru-RU" sz="2000" dirty="0" err="1"/>
              <a:t>медичного</a:t>
            </a:r>
            <a:r>
              <a:rPr lang="ru-RU" sz="2000" dirty="0"/>
              <a:t> </a:t>
            </a:r>
            <a:r>
              <a:rPr lang="ru-RU" sz="2000" dirty="0" err="1"/>
              <a:t>обслуговування</a:t>
            </a:r>
            <a:r>
              <a:rPr lang="ru-RU" sz="2000" dirty="0"/>
              <a:t> </a:t>
            </a:r>
            <a:r>
              <a:rPr lang="ru-RU" sz="2000" dirty="0" err="1"/>
              <a:t>населення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іншого</a:t>
            </a:r>
            <a:r>
              <a:rPr lang="ru-RU" sz="2000" dirty="0"/>
              <a:t> </a:t>
            </a:r>
            <a:r>
              <a:rPr lang="ru-RU" sz="2000" dirty="0" err="1"/>
              <a:t>фінансування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бюджетних</a:t>
            </a:r>
            <a:r>
              <a:rPr lang="ru-RU" sz="2000" dirty="0"/>
              <a:t> </a:t>
            </a:r>
            <a:r>
              <a:rPr lang="ru-RU" sz="2000" dirty="0" err="1"/>
              <a:t>коштів</a:t>
            </a:r>
            <a:r>
              <a:rPr lang="ru-RU" sz="2000" dirty="0"/>
              <a:t>.</a:t>
            </a:r>
          </a:p>
          <a:p>
            <a:r>
              <a:rPr lang="ru-RU" sz="2000" dirty="0"/>
              <a:t>7. </a:t>
            </a:r>
            <a:r>
              <a:rPr lang="ru-RU" sz="2000" dirty="0" err="1"/>
              <a:t>Медичні</a:t>
            </a:r>
            <a:r>
              <a:rPr lang="ru-RU" sz="2000" dirty="0"/>
              <a:t> записи про </a:t>
            </a:r>
            <a:r>
              <a:rPr lang="ru-RU" sz="2000" dirty="0" err="1"/>
              <a:t>направлення</a:t>
            </a:r>
            <a:r>
              <a:rPr lang="ru-RU" sz="2000" dirty="0"/>
              <a:t> з метою </a:t>
            </a:r>
            <a:r>
              <a:rPr lang="ru-RU" sz="2000" dirty="0" err="1"/>
              <a:t>проведення</a:t>
            </a:r>
            <a:r>
              <a:rPr lang="ru-RU" sz="2000" dirty="0"/>
              <a:t> </a:t>
            </a:r>
            <a:r>
              <a:rPr lang="ru-RU" sz="2000" dirty="0" err="1"/>
              <a:t>розширеного</a:t>
            </a:r>
            <a:r>
              <a:rPr lang="ru-RU" sz="2000" dirty="0"/>
              <a:t> неонатального </a:t>
            </a:r>
            <a:r>
              <a:rPr lang="ru-RU" sz="2000" dirty="0" err="1"/>
              <a:t>скринінгу</a:t>
            </a:r>
            <a:r>
              <a:rPr lang="ru-RU" sz="2000" dirty="0"/>
              <a:t> </a:t>
            </a:r>
            <a:r>
              <a:rPr lang="ru-RU" sz="2000" dirty="0" err="1"/>
              <a:t>новонароджених</a:t>
            </a:r>
            <a:r>
              <a:rPr lang="ru-RU" sz="2000" dirty="0"/>
              <a:t>.</a:t>
            </a:r>
          </a:p>
          <a:p>
            <a:r>
              <a:rPr lang="ru-RU" sz="2000" dirty="0"/>
              <a:t>8. </a:t>
            </a:r>
            <a:r>
              <a:rPr lang="ru-RU" sz="2000" dirty="0" err="1"/>
              <a:t>Інформація</a:t>
            </a:r>
            <a:r>
              <a:rPr lang="ru-RU" sz="2000" dirty="0"/>
              <a:t> про </a:t>
            </a:r>
            <a:r>
              <a:rPr lang="ru-RU" sz="2000" dirty="0" err="1"/>
              <a:t>результати</a:t>
            </a:r>
            <a:r>
              <a:rPr lang="ru-RU" sz="2000" dirty="0"/>
              <a:t> </a:t>
            </a:r>
            <a:r>
              <a:rPr lang="ru-RU" sz="2000" dirty="0" err="1"/>
              <a:t>реабілітаційного</a:t>
            </a:r>
            <a:r>
              <a:rPr lang="ru-RU" sz="2000" dirty="0"/>
              <a:t> </a:t>
            </a:r>
            <a:r>
              <a:rPr lang="ru-RU" sz="2000" dirty="0" err="1"/>
              <a:t>обстеження</a:t>
            </a:r>
            <a:r>
              <a:rPr lang="ru-RU" sz="2000" dirty="0"/>
              <a:t>, </a:t>
            </a:r>
            <a:r>
              <a:rPr lang="ru-RU" sz="2000" dirty="0" err="1"/>
              <a:t>реабілітаційні</a:t>
            </a:r>
            <a:r>
              <a:rPr lang="ru-RU" sz="2000" dirty="0"/>
              <a:t> </a:t>
            </a:r>
            <a:r>
              <a:rPr lang="ru-RU" sz="2000" dirty="0" err="1"/>
              <a:t>втручання</a:t>
            </a:r>
            <a:r>
              <a:rPr lang="ru-RU" sz="2000" dirty="0"/>
              <a:t>, </a:t>
            </a:r>
            <a:r>
              <a:rPr lang="ru-RU" sz="2000" dirty="0" err="1"/>
              <a:t>зміни</a:t>
            </a:r>
            <a:r>
              <a:rPr lang="ru-RU" sz="2000" dirty="0"/>
              <a:t> до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записів</a:t>
            </a:r>
            <a:r>
              <a:rPr lang="ru-RU" sz="2000" dirty="0"/>
              <a:t> </a:t>
            </a:r>
            <a:r>
              <a:rPr lang="ru-RU" sz="2000" dirty="0" err="1"/>
              <a:t>індивідуального</a:t>
            </a:r>
            <a:r>
              <a:rPr lang="ru-RU" sz="2000" dirty="0"/>
              <a:t> </a:t>
            </a:r>
            <a:r>
              <a:rPr lang="ru-RU" sz="2000" dirty="0" err="1"/>
              <a:t>реабілітаційного</a:t>
            </a:r>
            <a:r>
              <a:rPr lang="ru-RU" sz="2000" dirty="0"/>
              <a:t> плану </a:t>
            </a:r>
            <a:r>
              <a:rPr lang="ru-RU" sz="2000" dirty="0" err="1"/>
              <a:t>тощо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/>
              <a:t>медичні</a:t>
            </a:r>
            <a:r>
              <a:rPr lang="ru-RU" dirty="0"/>
              <a:t> записи, не </a:t>
            </a:r>
            <a:r>
              <a:rPr lang="ru-RU" dirty="0" err="1"/>
              <a:t>передбачені</a:t>
            </a:r>
            <a:r>
              <a:rPr lang="ru-RU" dirty="0"/>
              <a:t> як </a:t>
            </a:r>
            <a:r>
              <a:rPr lang="ru-RU" dirty="0" err="1"/>
              <a:t>обовʼязкові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вносити</a:t>
            </a:r>
            <a:r>
              <a:rPr lang="ru-RU" dirty="0"/>
              <a:t> до ЕСОЗ </a:t>
            </a:r>
            <a:r>
              <a:rPr lang="ru-RU" b="1" dirty="0"/>
              <a:t>за </a:t>
            </a:r>
            <a:r>
              <a:rPr lang="ru-RU" b="1" dirty="0" err="1"/>
              <a:t>рішенням</a:t>
            </a:r>
            <a:r>
              <a:rPr lang="ru-RU" b="1" dirty="0"/>
              <a:t> закладу</a:t>
            </a:r>
            <a:r>
              <a:rPr lang="ru-RU" dirty="0"/>
              <a:t> та </a:t>
            </a:r>
            <a:r>
              <a:rPr lang="ru-RU" b="1" dirty="0"/>
              <a:t>за </a:t>
            </a:r>
            <a:r>
              <a:rPr lang="ru-RU" b="1" dirty="0" err="1"/>
              <a:t>згодою</a:t>
            </a:r>
            <a:r>
              <a:rPr lang="ru-RU" b="1" dirty="0"/>
              <a:t> </a:t>
            </a:r>
            <a:r>
              <a:rPr lang="ru-RU" b="1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отриманою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 </a:t>
            </a:r>
            <a:r>
              <a:rPr lang="ru-RU" dirty="0">
                <a:hlinkClick r:id="rId2"/>
              </a:rPr>
              <a:t>Закону </a:t>
            </a:r>
            <a:r>
              <a:rPr lang="ru-RU" dirty="0" err="1">
                <a:hlinkClick r:id="rId2"/>
              </a:rPr>
              <a:t>України</a:t>
            </a:r>
            <a:r>
              <a:rPr lang="ru-RU" dirty="0">
                <a:hlinkClick r:id="rId2"/>
              </a:rPr>
              <a:t> «Про </a:t>
            </a:r>
            <a:r>
              <a:rPr lang="ru-RU" dirty="0" err="1">
                <a:hlinkClick r:id="rId2"/>
              </a:rPr>
              <a:t>захист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персональних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даних</a:t>
            </a:r>
            <a:r>
              <a:rPr lang="ru-RU" dirty="0">
                <a:hlinkClick r:id="rId2"/>
              </a:rPr>
              <a:t>» </a:t>
            </a:r>
            <a:r>
              <a:rPr lang="ru-RU" dirty="0" err="1">
                <a:hlinkClick r:id="rId2"/>
              </a:rPr>
              <a:t>від</a:t>
            </a:r>
            <a:r>
              <a:rPr lang="ru-RU" dirty="0">
                <a:hlinkClick r:id="rId2"/>
              </a:rPr>
              <a:t> 01.06.2010 № 2297-</a:t>
            </a:r>
            <a:r>
              <a:rPr lang="en-US" dirty="0">
                <a:hlinkClick r:id="rId2"/>
              </a:rPr>
              <a:t>VI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повний</a:t>
            </a:r>
            <a:r>
              <a:rPr lang="ru-RU" dirty="0"/>
              <a:t> </a:t>
            </a:r>
            <a:r>
              <a:rPr lang="ru-RU" dirty="0" err="1"/>
              <a:t>перехід</a:t>
            </a:r>
            <a:r>
              <a:rPr lang="ru-RU" dirty="0"/>
              <a:t> до цифрового </a:t>
            </a:r>
            <a:r>
              <a:rPr lang="ru-RU" dirty="0" err="1"/>
              <a:t>обліку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відбуватиметься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і </a:t>
            </a:r>
            <a:r>
              <a:rPr lang="ru-RU" dirty="0" err="1"/>
              <a:t>супроводжуватиметься</a:t>
            </a:r>
            <a:r>
              <a:rPr lang="ru-RU" dirty="0"/>
              <a:t> </a:t>
            </a:r>
            <a:r>
              <a:rPr lang="ru-RU" dirty="0" err="1"/>
              <a:t>додатковими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до </a:t>
            </a:r>
            <a:r>
              <a:rPr lang="ru-RU" dirty="0" err="1"/>
              <a:t>інших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9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Company>SPecialiST RePack</Company>
  <DocSecurity>0</DocSecurity>
  <HyperlinksChanged>false</HyperlinksChanged>
  <Lines>0</Lines>
  <LinksUpToDate>false</LinksUpToDate>
  <Pages>44</Pages>
  <Paragraphs>308</Paragraphs>
  <Words>2074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user</dc:creator>
  <cp:lastModifiedBy>Hp</cp:lastModifiedBy>
  <dc:title>ЕСОЗ як обов'язкова складова організації закладу охорони здоров'я. Лекція 1.</dc:title>
  <cp:version>9.114.101.46484</cp:version>
  <dcterms:modified xsi:type="dcterms:W3CDTF">2024-02-08T10:25:23Z</dcterms:modified>
</cp:coreProperties>
</file>