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853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68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7278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001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420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7372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9034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7267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650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8411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9471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D3C58-7BE4-42C0-B894-5CECDE8A587D}" type="datetimeFigureOut">
              <a:rPr lang="uk-UA" smtClean="0"/>
              <a:t>03.08.2023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525A-D72B-426B-B77E-E443960C1A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70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0101" y="318673"/>
            <a:ext cx="109464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Аномалії </a:t>
            </a: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розвитку гортані, трахеї, ендокринних органів. Варіанти будови та аномалії легень</a:t>
            </a:r>
            <a:endParaRPr lang="uk-UA" sz="3600" b="1" dirty="0"/>
          </a:p>
        </p:txBody>
      </p:sp>
      <p:pic>
        <p:nvPicPr>
          <p:cNvPr id="1026" name="Picture 2" descr="Чому розвивається рак легень, фактори ризику,симптоми та лікуванн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414" y="1688123"/>
            <a:ext cx="8337795" cy="486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096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0071" y="272534"/>
            <a:ext cx="77367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Гіпоплазія правої легені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КТ-знімки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00970" y="1146299"/>
            <a:ext cx="5715000" cy="524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00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4063" y="309881"/>
            <a:ext cx="10418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Гіпоплазія лівої легені </a:t>
            </a:r>
            <a:endParaRPr lang="uk-UA" alt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9966" y="5761112"/>
            <a:ext cx="56270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Збіднення судин зліва, зменшення розмірів кореня легені, зміщення серединної тіні.</a:t>
            </a:r>
            <a:endParaRPr lang="uk-UA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гіпоплазія лівої легені, збіднення судин зліва зменш розм кореня, зміщення серединної тін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190" y="1247775"/>
            <a:ext cx="4984627" cy="44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74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4063" y="309881"/>
            <a:ext cx="10418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Гіпоплазія </a:t>
            </a:r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</a:t>
            </a:r>
            <a:r>
              <a:rPr lang="uk-UA" alt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вої легені </a:t>
            </a:r>
            <a:endParaRPr lang="uk-UA" alt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91584" y="5891775"/>
            <a:ext cx="6123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Зменшені 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розміри легені, зміщення середостіння вправо</a:t>
            </a:r>
            <a:endParaRPr lang="uk-UA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гіпоплазія правої легені, а зм розмірів легені, зміщення середостіння впра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495" y="1212606"/>
            <a:ext cx="8964612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26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Рис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798" y="1045063"/>
            <a:ext cx="7058025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943100" y="163389"/>
            <a:ext cx="8789867" cy="793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Гіпоплазія нижньої частки лівої легені</a:t>
            </a:r>
            <a:endParaRPr lang="uk-UA" alt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00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943100" y="163389"/>
            <a:ext cx="8789867" cy="793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uk-UA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Бронхографія лівої легені</a:t>
            </a:r>
            <a:endParaRPr lang="uk-UA" alt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Ри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704" y="1027967"/>
            <a:ext cx="6335712" cy="524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17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943100" y="163389"/>
            <a:ext cx="8789867" cy="793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Трахеобронхомегалія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(Синдром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Мунье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-Куна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alt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4158" y="5736911"/>
            <a:ext cx="51522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передньо-задня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рентгенограмма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трахею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стрілки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бронхи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зігнуті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стрілки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085" y="1123609"/>
            <a:ext cx="4262438" cy="4525963"/>
          </a:xfr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477" y="1679331"/>
            <a:ext cx="4889500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60476" y="5293045"/>
            <a:ext cx="48895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uk-UA" dirty="0" err="1" smtClean="0">
                <a:latin typeface="Cambria" panose="02040503050406030204" pitchFamily="18" charset="0"/>
              </a:rPr>
              <a:t>Трахеобронхомегалія</a:t>
            </a:r>
            <a:r>
              <a:rPr lang="ru-RU" altLang="uk-UA" dirty="0" smtClean="0">
                <a:latin typeface="Cambria" panose="02040503050406030204" pitchFamily="18" charset="0"/>
              </a:rPr>
              <a:t>. На КТ выявляются </a:t>
            </a:r>
            <a:r>
              <a:rPr lang="ru-RU" altLang="uk-UA" dirty="0" err="1" smtClean="0">
                <a:latin typeface="Cambria" panose="02040503050406030204" pitchFamily="18" charset="0"/>
              </a:rPr>
              <a:t>розширення</a:t>
            </a:r>
            <a:r>
              <a:rPr lang="ru-RU" altLang="uk-UA" dirty="0" smtClean="0">
                <a:latin typeface="Cambria" panose="02040503050406030204" pitchFamily="18" charset="0"/>
              </a:rPr>
              <a:t> </a:t>
            </a:r>
            <a:r>
              <a:rPr lang="ru-RU" altLang="uk-UA" dirty="0" err="1" smtClean="0">
                <a:latin typeface="Cambria" panose="02040503050406030204" pitchFamily="18" charset="0"/>
              </a:rPr>
              <a:t>бронхів</a:t>
            </a:r>
            <a:r>
              <a:rPr lang="ru-RU" altLang="uk-UA" dirty="0" smtClean="0">
                <a:latin typeface="Cambria" panose="02040503050406030204" pitchFamily="18" charset="0"/>
              </a:rPr>
              <a:t> і </a:t>
            </a:r>
            <a:r>
              <a:rPr lang="ru-RU" altLang="uk-UA" dirty="0" err="1" smtClean="0">
                <a:latin typeface="Cambria" panose="02040503050406030204" pitchFamily="18" charset="0"/>
              </a:rPr>
              <a:t>бронхоектази</a:t>
            </a:r>
            <a:r>
              <a:rPr lang="ru-RU" altLang="uk-UA" dirty="0" smtClean="0">
                <a:latin typeface="Cambria" panose="02040503050406030204" pitchFamily="18" charset="0"/>
              </a:rPr>
              <a:t> в </a:t>
            </a:r>
            <a:r>
              <a:rPr lang="ru-RU" altLang="uk-UA" dirty="0" err="1" smtClean="0">
                <a:latin typeface="Cambria" panose="02040503050406030204" pitchFamily="18" charset="0"/>
              </a:rPr>
              <a:t>легенях</a:t>
            </a:r>
            <a:r>
              <a:rPr lang="ru-RU" altLang="uk-UA" dirty="0" smtClean="0">
                <a:latin typeface="Cambria" panose="02040503050406030204" pitchFamily="18" charset="0"/>
              </a:rPr>
              <a:t>.</a:t>
            </a:r>
            <a:endParaRPr lang="ru-RU" altLang="uk-UA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09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652954" y="330443"/>
            <a:ext cx="8789867" cy="793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Вроджена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дольова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емфізема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верхньої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правої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</a:t>
            </a:r>
            <a:endParaRPr lang="uk-UA" alt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432" y="1124193"/>
            <a:ext cx="5883152" cy="508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05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661746" y="154597"/>
            <a:ext cx="8789867" cy="793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Вільямса</a:t>
            </a:r>
            <a:r>
              <a:rPr lang="ru-RU" alt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Кемпбелл</a:t>
            </a:r>
            <a:endParaRPr lang="ru-RU" alt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623" y="1266092"/>
            <a:ext cx="3736731" cy="4368678"/>
          </a:xfr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278" y="1266092"/>
            <a:ext cx="3968141" cy="474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27277" y="5634770"/>
            <a:ext cx="3968142" cy="5374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Прямоугольник 2"/>
          <p:cNvSpPr/>
          <p:nvPr/>
        </p:nvSpPr>
        <p:spPr>
          <a:xfrm>
            <a:off x="1366822" y="5767849"/>
            <a:ext cx="3486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бронхограмі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вказано</a:t>
            </a:r>
            <a:r>
              <a:rPr lang="ru-RU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стрілкою</a:t>
            </a:r>
            <a:endParaRPr lang="ru-RU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661746" y="400782"/>
            <a:ext cx="8789867" cy="793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alt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Полікістоз</a:t>
            </a:r>
            <a:r>
              <a:rPr lang="ru-RU" alt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легень</a:t>
            </a:r>
            <a:endParaRPr lang="ru-RU" alt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27277" y="5634770"/>
            <a:ext cx="3968142" cy="5374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2465" y="1646237"/>
            <a:ext cx="5026025" cy="4525963"/>
          </a:xfr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917" y="1646237"/>
            <a:ext cx="50768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16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108</Words>
  <Application>Microsoft Office PowerPoint</Application>
  <PresentationFormat>Широкоэкранный</PresentationFormat>
  <Paragraphs>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</dc:creator>
  <cp:lastModifiedBy>Руслан</cp:lastModifiedBy>
  <cp:revision>4</cp:revision>
  <dcterms:created xsi:type="dcterms:W3CDTF">2023-08-03T11:02:58Z</dcterms:created>
  <dcterms:modified xsi:type="dcterms:W3CDTF">2023-08-03T11:27:10Z</dcterms:modified>
</cp:coreProperties>
</file>