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58" r:id="rId8"/>
    <p:sldId id="259" r:id="rId9"/>
    <p:sldId id="260" r:id="rId10"/>
    <p:sldId id="265" r:id="rId11"/>
    <p:sldId id="266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8421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734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7928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4613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663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460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2227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226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773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7666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3865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868DB60D-4926-48EF-A5F5-956CE3EF5D61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76474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B1A71-67B7-4AEA-8527-11A347D5FD5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04743-06A9-4915-9194-B94515377C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53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8121" y="509927"/>
            <a:ext cx="91588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Аномалії розвитку серця і судин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Як перепрограмувати серце після інфаркту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770" y="1652954"/>
            <a:ext cx="6781556" cy="453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662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803" y="177114"/>
            <a:ext cx="89243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</a:t>
            </a:r>
            <a:r>
              <a:rPr lang="uk-UA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міжшлуночкової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перегородки</a:t>
            </a:r>
          </a:p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(ДМШП)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40731" y="1683021"/>
            <a:ext cx="8110537" cy="4191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081197" y="5854895"/>
            <a:ext cx="30700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ДМШП в м</a:t>
            </a:r>
            <a:r>
              <a:rPr lang="en-US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язевій</a:t>
            </a:r>
            <a:r>
              <a:rPr lang="uk-UA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частині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11317" y="5885673"/>
            <a:ext cx="3743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uk-UA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ДМШП в </a:t>
            </a:r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перетинчастій </a:t>
            </a:r>
            <a:r>
              <a:rPr lang="uk-UA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endParaRPr lang="ru-RU" alt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66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9851"/>
            <a:ext cx="9144000" cy="1554163"/>
          </a:xfrm>
        </p:spPr>
        <p:txBody>
          <a:bodyPr/>
          <a:lstStyle/>
          <a:p>
            <a:pPr algn="ctr"/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вигляд дитини зі значним дефектом </a:t>
            </a:r>
            <a:r>
              <a:rPr lang="uk-UA" alt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міжшлуночкової</a:t>
            </a:r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перетинки</a:t>
            </a:r>
            <a:endParaRPr lang="ru-RU" alt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1795" name="Picture 3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1" y="1600201"/>
            <a:ext cx="7732713" cy="4525963"/>
          </a:xfrm>
        </p:spPr>
      </p:pic>
    </p:spTree>
    <p:extLst>
      <p:ext uri="{BB962C8B-B14F-4D97-AF65-F5344CB8AC3E}">
        <p14:creationId xmlns:p14="http://schemas.microsoft.com/office/powerpoint/2010/main" val="12988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6532" y="49823"/>
            <a:ext cx="8162925" cy="788377"/>
          </a:xfrm>
        </p:spPr>
        <p:txBody>
          <a:bodyPr>
            <a:normAutofit/>
          </a:bodyPr>
          <a:lstStyle/>
          <a:p>
            <a:pPr algn="ctr"/>
            <a:r>
              <a:rPr lang="uk-UA" alt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Клініко-діагностичні критерії ДМШП</a:t>
            </a:r>
          </a:p>
        </p:txBody>
      </p:sp>
      <p:pic>
        <p:nvPicPr>
          <p:cNvPr id="187398" name="Picture 6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733800"/>
            <a:ext cx="5105400" cy="2743200"/>
          </a:xfrm>
          <a:solidFill>
            <a:schemeClr val="bg1"/>
          </a:solidFill>
        </p:spPr>
      </p:pic>
      <p:pic>
        <p:nvPicPr>
          <p:cNvPr id="187399" name="Picture 7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8138" y="3733800"/>
            <a:ext cx="3979862" cy="2857500"/>
          </a:xfrm>
          <a:solidFill>
            <a:schemeClr val="bg1"/>
          </a:solidFill>
        </p:spPr>
      </p:pic>
      <p:sp>
        <p:nvSpPr>
          <p:cNvPr id="187395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1524000" y="1219200"/>
            <a:ext cx="9144000" cy="21336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ЕКГ – гіпертрофія ПШ, менш виражена ЛШ, при незначних дефектах без змін.</a:t>
            </a:r>
          </a:p>
          <a:p>
            <a:pPr>
              <a:lnSpc>
                <a:spcPct val="90000"/>
              </a:lnSpc>
            </a:pP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ФКГ – високочастотний систолічний шум, </a:t>
            </a:r>
            <a:r>
              <a:rPr lang="uk-UA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язаний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І тоном, займає 2/3-всю систолу, акцент ІІ </a:t>
            </a:r>
            <a:r>
              <a:rPr lang="uk-UA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тона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ЛА.</a:t>
            </a:r>
          </a:p>
          <a:p>
            <a:pPr>
              <a:lnSpc>
                <a:spcPct val="90000"/>
              </a:lnSpc>
            </a:pPr>
            <a:r>
              <a:rPr lang="en-US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Rö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ОГК – підсилення легеневого малюнку, збільшення поперечнику серця, збільшення шлуночків серця, розширення дуги ЛА.</a:t>
            </a:r>
          </a:p>
          <a:p>
            <a:pPr>
              <a:lnSpc>
                <a:spcPct val="90000"/>
              </a:lnSpc>
            </a:pPr>
            <a:r>
              <a:rPr lang="uk-UA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Ехо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-КГ – виявлення дефекту, гіпертрофія і </a:t>
            </a:r>
            <a:r>
              <a:rPr lang="uk-UA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гіперкінезія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МШП, </a:t>
            </a:r>
            <a:r>
              <a:rPr lang="uk-UA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гіперкінезія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передньої стулки </a:t>
            </a:r>
            <a:r>
              <a:rPr lang="uk-UA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мітрального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клапану.</a:t>
            </a:r>
          </a:p>
          <a:p>
            <a:pPr>
              <a:lnSpc>
                <a:spcPct val="90000"/>
              </a:lnSpc>
            </a:pPr>
            <a:endParaRPr lang="uk-UA" alt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720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50825"/>
            <a:ext cx="9144000" cy="1373188"/>
          </a:xfrm>
        </p:spPr>
        <p:txBody>
          <a:bodyPr/>
          <a:lstStyle/>
          <a:p>
            <a:pPr algn="ctr"/>
            <a:r>
              <a:rPr lang="uk-UA" alt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Рентгенограма грудної клітки дитини </a:t>
            </a:r>
            <a:r>
              <a:rPr lang="uk-UA" alt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дефектом </a:t>
            </a:r>
            <a:r>
              <a:rPr lang="uk-UA" alt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міжшлуночкової</a:t>
            </a:r>
            <a:r>
              <a:rPr lang="uk-UA" alt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перетинки (</a:t>
            </a:r>
            <a:r>
              <a:rPr lang="uk-UA" alt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кардіомегалія</a:t>
            </a:r>
            <a:r>
              <a:rPr lang="uk-UA" alt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легенева </a:t>
            </a:r>
            <a:r>
              <a:rPr lang="uk-UA" alt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гіперволемія</a:t>
            </a:r>
            <a:r>
              <a:rPr lang="uk-UA" alt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2820" name="Picture 4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16559" y="1696917"/>
            <a:ext cx="5026025" cy="4525963"/>
          </a:xfrm>
        </p:spPr>
      </p:pic>
    </p:spTree>
    <p:extLst>
      <p:ext uri="{BB962C8B-B14F-4D97-AF65-F5344CB8AC3E}">
        <p14:creationId xmlns:p14="http://schemas.microsoft.com/office/powerpoint/2010/main" val="110000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0114" y="177114"/>
            <a:ext cx="86696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</a:t>
            </a:r>
            <a:r>
              <a:rPr lang="uk-UA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міжпредсердної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перегородки</a:t>
            </a:r>
          </a:p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(ДМПП)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15305" y="5854895"/>
            <a:ext cx="2262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Первинний ДМПП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6855" y="1562100"/>
            <a:ext cx="7696200" cy="3810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28589" y="5854895"/>
            <a:ext cx="2249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</a:t>
            </a:r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инний ДМПП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270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2530" y="404419"/>
            <a:ext cx="6557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alt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Відкрита артеріальна протока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Відкрита артеріальна протока | Ендоваскулярне лікування вроджених вад серця  в інституті Амосо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81" y="1408539"/>
            <a:ext cx="400318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5722" y="1408539"/>
            <a:ext cx="437258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4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Чим небезпечна вада серця? ~ Діагностика та лікування в Киє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68" y="800100"/>
            <a:ext cx="10546696" cy="545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195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3453" y="237364"/>
            <a:ext cx="51515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altLang="uk-UA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Коарктація</a:t>
            </a:r>
            <a:r>
              <a:rPr lang="uk-UA" alt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аорти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Коарктация аор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233247"/>
            <a:ext cx="5437602" cy="350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Коарктація аорти | Ендоваскулярне лікування вроджених вад серця в інституті  Амосо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215" y="2233247"/>
            <a:ext cx="5558447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490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51170" y="395626"/>
            <a:ext cx="32369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Вада</a:t>
            </a:r>
            <a:r>
              <a:rPr lang="uk-UA" alt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endParaRPr lang="uk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9" y="1261783"/>
            <a:ext cx="11850754" cy="522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72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Лекція Захворювання серцево - судинної системи.ppt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814" y="865798"/>
            <a:ext cx="8605172" cy="484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1567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136</Words>
  <Application>Microsoft Office PowerPoint</Application>
  <PresentationFormat>Широкоэкранный</PresentationFormat>
  <Paragraphs>19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Зовнішній вигляд дитини зі значним дефектом міжшлуночкової перетинки</vt:lpstr>
      <vt:lpstr>Клініко-діагностичні критерії ДМШП</vt:lpstr>
      <vt:lpstr>Рентгенограма грудної клітки дитини з дефектом міжшлуночкової перетинки (кардіомегалія, легенева гіперволемія)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4</cp:revision>
  <dcterms:created xsi:type="dcterms:W3CDTF">2023-08-03T11:57:34Z</dcterms:created>
  <dcterms:modified xsi:type="dcterms:W3CDTF">2023-08-03T12:11:18Z</dcterms:modified>
</cp:coreProperties>
</file>