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56" r:id="rId3"/>
    <p:sldId id="259" r:id="rId4"/>
    <p:sldId id="263" r:id="rId5"/>
    <p:sldId id="264" r:id="rId6"/>
    <p:sldId id="257" r:id="rId7"/>
    <p:sldId id="258" r:id="rId8"/>
    <p:sldId id="262" r:id="rId9"/>
    <p:sldId id="265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74D24-4107-4B97-90A1-E7A638A6B6E9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75CEF-3BF0-4E5E-A3E4-7546292A3B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373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B675A6-1792-4F24-A031-73B2CAB76689}" type="slidenum">
              <a:rPr lang="ru-RU" altLang="uk-UA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uk-UA" smtClean="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7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3263" y="4406900"/>
            <a:ext cx="5553075" cy="417512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altLang="uk-UA" sz="1400" dirty="0" smtClean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7777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916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5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133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44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31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674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28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990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922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98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5530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00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36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832C5-5E12-4943-BF45-D5C9AAD05348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A04ED-7A37-41B8-A1B6-C047EB07A9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435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533" y="-197583"/>
            <a:ext cx="10515600" cy="2677013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опорно-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Цікаві факти про м'язи людини – ЗВІДУСІ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467" y="2402375"/>
            <a:ext cx="5858363" cy="403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22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1692" y="4991223"/>
            <a:ext cx="11597054" cy="1655762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 smtClean="0"/>
              <a:t>1 </a:t>
            </a:r>
            <a:r>
              <a:rPr lang="uk-UA" b="1" dirty="0"/>
              <a:t>— епіфіз; 2 — </a:t>
            </a:r>
            <a:r>
              <a:rPr lang="uk-UA" b="1" dirty="0" err="1"/>
              <a:t>діафіз</a:t>
            </a:r>
            <a:r>
              <a:rPr lang="uk-UA" b="1" dirty="0"/>
              <a:t>; 3 </a:t>
            </a:r>
            <a:r>
              <a:rPr lang="uk-UA" b="1" dirty="0" smtClean="0"/>
              <a:t>— кістка</a:t>
            </a:r>
            <a:r>
              <a:rPr lang="uk-UA" b="1" dirty="0"/>
              <a:t>; 4 — хрящ; 5 — </a:t>
            </a:r>
            <a:r>
              <a:rPr lang="uk-UA" b="1" dirty="0" err="1"/>
              <a:t>епіфізарна</a:t>
            </a:r>
            <a:r>
              <a:rPr lang="uk-UA" b="1" dirty="0"/>
              <a:t> пластинка; 6 — окостеніння хряща; 7 — кістково-мозкова порожнина; 8 — вторинні центри окостеніння; 9 — артерія; 10 — вторинний центр окостеніння; 11 — окістя; 12 — </a:t>
            </a:r>
            <a:r>
              <a:rPr lang="uk-UA" b="1" dirty="0" err="1"/>
              <a:t>епіфізарна</a:t>
            </a:r>
            <a:r>
              <a:rPr lang="uk-UA" b="1" dirty="0"/>
              <a:t> лінія; 13 — кістково-мозкова порожнина; 14 — артерія; 15 — суглобовий </a:t>
            </a:r>
            <a:r>
              <a:rPr lang="uk-UA" b="1" dirty="0" smtClean="0"/>
              <a:t>хрящ;</a:t>
            </a:r>
            <a:endParaRPr lang="uk-UA" sz="16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67458"/>
            <a:ext cx="9378462" cy="43053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5518" y="404419"/>
            <a:ext cx="28660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/>
              <a:t>Ріст кістки 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9397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977" y="180488"/>
            <a:ext cx="10515600" cy="58444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Хребтовий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стовп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02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584" y="764932"/>
            <a:ext cx="4829175" cy="32018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2952" y="1661720"/>
            <a:ext cx="254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хребет 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127" y="1357233"/>
            <a:ext cx="4990476" cy="26095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5847" y="3966757"/>
            <a:ext cx="119223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сповільнюється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7-9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росту;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18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Хребет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позаду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дуг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хребців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дуги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зрощення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хребців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хребців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18-24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вигини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хребта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шийний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лордоз - 2,5-3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кіфоз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6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 моменту перших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поперековий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лордоз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крижовий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кіфоз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- 9-10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7585" y="5625463"/>
            <a:ext cx="42232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defRPr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вигини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фіксовані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зникають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розслабленні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мускулатури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55600">
              <a:defRPr/>
            </a:pP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вигинів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шийному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грудному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6-7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поперековому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 12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83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7342" y="0"/>
            <a:ext cx="72073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 особливості грудної 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клітки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 descr="форми грудної клітини та жив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930763"/>
            <a:ext cx="9144000" cy="284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3770" y="3934123"/>
            <a:ext cx="1172014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Грудна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клітка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розширена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звужена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Тому у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немовлят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переважає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діафрагмальний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грудним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3-му році життя кути між ребрами і хрящами згладжуються і грудна клітка стає конусоподібною. Збільшується об'єм грудної клітки, що дозволяє ефективніше дихати.</a:t>
            </a:r>
          </a:p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форми: </a:t>
            </a:r>
          </a:p>
          <a:p>
            <a:pPr marL="457200" indent="-457200">
              <a:lnSpc>
                <a:spcPct val="80000"/>
              </a:lnSpc>
              <a:buAutoNum type="arabicParenR"/>
            </a:pP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плоска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alt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buAutoNum type="arabicParenR"/>
            </a:pP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циліндрична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alt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buAutoNum type="arabicParenR"/>
            </a:pP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конічна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alt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buAutoNum type="arabicParenR"/>
            </a:pPr>
            <a:r>
              <a:rPr lang="uk-UA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килеподібна</a:t>
            </a: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(рахіт); </a:t>
            </a:r>
            <a:endParaRPr lang="uk-UA" alt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buAutoNum type="arabicParenR"/>
            </a:pP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запала форма;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34" y="1898583"/>
            <a:ext cx="5693209" cy="36938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74099" y="0"/>
            <a:ext cx="32594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Тазовий пояс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71592" y="1019352"/>
            <a:ext cx="431995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 тазова кістка складається з трьох кісток (клубової, лобкової і сідничної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Тільки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5-6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 починається  їх зрощення, яке завершується 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17-18 років.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alt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років в тазу відбуваються статеві зміни.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alt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дівчат  він 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ширше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легше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дітородною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alt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 таз 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 та більше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дошкільному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крижова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 п'яти 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крижових хребців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alt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дівчаток</a:t>
            </a:r>
            <a:r>
              <a:rPr lang="uk-UA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різких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стрибках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абр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 при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носінні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взуття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підборах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крижові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хребці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зміститися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призведе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неправильного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зрощення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звуження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малого таза.</a:t>
            </a:r>
            <a:endParaRPr lang="uk-UA" alt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11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860" y="208695"/>
            <a:ext cx="4284263" cy="311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695"/>
            <a:ext cx="4523278" cy="295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76446" y="1027429"/>
            <a:ext cx="2523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Шість</a:t>
            </a: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тім</a:t>
            </a:r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ячок</a:t>
            </a: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Переднє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аднє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клиноподібних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alt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соскоподібних</a:t>
            </a:r>
            <a:r>
              <a:rPr lang="ru-RU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"/>
          <p:cNvSpPr>
            <a:spLocks noChangeArrowheads="1"/>
          </p:cNvSpPr>
          <p:nvPr/>
        </p:nvSpPr>
        <p:spPr bwMode="auto">
          <a:xfrm>
            <a:off x="2852736" y="4099220"/>
            <a:ext cx="66389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uk-UA" b="1" i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завдяки</a:t>
            </a: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тім</a:t>
            </a:r>
            <a:r>
              <a:rPr lang="en-US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’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ячкам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під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час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пологів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кістки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черепа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сходяться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що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полегшує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проходження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плоду через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родові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шляхи; 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до 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1,5 року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тім</a:t>
            </a:r>
            <a:r>
              <a:rPr lang="en-US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’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ячка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заростають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, а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шви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майже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повністю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облітеріруються</a:t>
            </a: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;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голова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найбільш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інтенсивно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росте в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період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статевого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дозрівання</a:t>
            </a: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;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uk-UA" b="1" i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малі</a:t>
            </a:r>
            <a:r>
              <a:rPr lang="ru-RU" altLang="uk-UA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тім</a:t>
            </a:r>
            <a:r>
              <a:rPr lang="en-US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’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ячка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зарастають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 в 2-3 </a:t>
            </a:r>
            <a:r>
              <a:rPr lang="ru-RU" altLang="uk-UA" b="1" i="1" dirty="0" err="1">
                <a:solidFill>
                  <a:schemeClr val="tx1"/>
                </a:solidFill>
                <a:latin typeface="Corbel" panose="020B0503020204020204" pitchFamily="34" charset="0"/>
              </a:rPr>
              <a:t>місяці</a:t>
            </a:r>
            <a:r>
              <a:rPr lang="ru-RU" altLang="uk-UA" b="1" i="1" dirty="0">
                <a:solidFill>
                  <a:schemeClr val="tx1"/>
                </a:solidFill>
                <a:latin typeface="Corbel" panose="020B0503020204020204" pitchFamily="34" charset="0"/>
              </a:rPr>
              <a:t>.</a:t>
            </a:r>
            <a:endParaRPr lang="ru-RU" altLang="uk-UA" i="1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uk-UA" b="1" i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72861" y="4099220"/>
            <a:ext cx="6998677" cy="21222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79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6253"/>
            <a:ext cx="10515600" cy="558419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 кінцівок, верхні кінцівки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7" y="1170432"/>
            <a:ext cx="6454809" cy="41696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50024" y="1369778"/>
            <a:ext cx="37307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зап'ястка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фаланг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11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ястка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до 12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сформована кисть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втомлюється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музичних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інструментах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затримує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 фаланги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подовжуються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довгі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музикантів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8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6253"/>
            <a:ext cx="10515600" cy="558419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 кінцівок, </a:t>
            </a:r>
            <a:r>
              <a:rPr lang="uk-UA" alt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 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50024" y="1369778"/>
            <a:ext cx="3730752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плесна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стопа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здається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плоскою,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склепіння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сформовано;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роте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стопа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пристосована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опори і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зв'язки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тонус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недостатній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утримування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склепінь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вчиться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стояти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ходити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напівзігнутих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ногах,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пристосовуючись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прямоходіння</a:t>
            </a:r>
            <a:r>
              <a:rPr lang="ru-RU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thumbs.dreamstime.com/z/%D1%87%D0%B5%D0%BB%D0%BE%D0%B2%D0%B5%D1%87%D0%B5%D1%81%D0%BA%D0%B0%D1%8F-%D0%BA%D0%BE%D1%81%D1%82%D0%BE%D1%87%D0%BA%D0%B0-%D0%BD%D0%BE%D0%B3%D0%B8-%D0%B0%D0%BD%D0%B0%D1%82%D0%BE%D0%BC%D0%B8%D0%B8-128306239.jpg?w=9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21" y="1251436"/>
            <a:ext cx="5017479" cy="50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6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22500" y="208329"/>
            <a:ext cx="7089775" cy="612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endParaRPr lang="ru-RU" alt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8228" y="1050751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міжхребцеві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диски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тонкішими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остеопорозу в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клімактеричному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літніх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страждають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хребет,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стегнові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ребра,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Переломи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незначних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травм.</a:t>
            </a: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ниючі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спині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грудного 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поперекового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хребта.</a:t>
            </a: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хребта -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міжхребцеві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рідину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тоншими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кульшові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колінні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кисті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хрящову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тканину,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потовщуються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Остеоартрит,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заміщується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жорсткою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фіброзню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тканиною.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руках,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тонкими 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кістлявими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187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М'язова слабкість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втомі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хронічній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слабкості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Основні причини зниження щільності кісткової тканини з вік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15" y="1050751"/>
            <a:ext cx="4821498" cy="283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озвиток хряща на місці кіст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15" y="4113633"/>
            <a:ext cx="4821498" cy="25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4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75" y="385763"/>
            <a:ext cx="7639050" cy="1139825"/>
          </a:xfrm>
        </p:spPr>
        <p:txBody>
          <a:bodyPr/>
          <a:lstStyle/>
          <a:p>
            <a:pPr algn="ctr" eaLnBrk="1" hangingPunct="1"/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6083" name="Picture 4" descr="05-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2813" y="2281238"/>
            <a:ext cx="4778375" cy="3163887"/>
          </a:xfrm>
        </p:spPr>
      </p:pic>
      <p:sp>
        <p:nvSpPr>
          <p:cNvPr id="4608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26250" y="3143250"/>
            <a:ext cx="4497388" cy="3333750"/>
          </a:xfrm>
        </p:spPr>
        <p:txBody>
          <a:bodyPr/>
          <a:lstStyle/>
          <a:p>
            <a:pPr eaLnBrk="1" hangingPunct="1">
              <a:lnSpc>
                <a:spcPct val="85000"/>
              </a:lnSpc>
              <a:buClr>
                <a:srgbClr val="001B2E"/>
              </a:buClr>
            </a:pP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піку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частоті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85000"/>
              </a:lnSpc>
              <a:buClr>
                <a:srgbClr val="001B2E"/>
              </a:buClr>
              <a:buNone/>
            </a:pP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у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дитячому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lnSpc>
                <a:spcPct val="85000"/>
              </a:lnSpc>
              <a:buClr>
                <a:srgbClr val="001B2E"/>
              </a:buClr>
              <a:buNone/>
            </a:pP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у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похилому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старечому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lnSpc>
                <a:spcPct val="85000"/>
              </a:lnSpc>
              <a:buClr>
                <a:srgbClr val="001B2E"/>
              </a:buClr>
            </a:pP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пік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переломів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літньому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обумовлений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поширеності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остеопорозу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908175" y="1677988"/>
            <a:ext cx="4248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uk-UA" sz="1600" b="1" dirty="0">
                <a:solidFill>
                  <a:srgbClr val="000066"/>
                </a:solidFill>
                <a:latin typeface="Arial" panose="020B0604020202020204" pitchFamily="34" charset="0"/>
              </a:rPr>
              <a:t>Частота </a:t>
            </a:r>
            <a:r>
              <a:rPr lang="ru-RU" altLang="uk-UA" sz="1600" b="1" dirty="0" err="1">
                <a:solidFill>
                  <a:srgbClr val="000066"/>
                </a:solidFill>
                <a:latin typeface="Arial" panose="020B0604020202020204" pitchFamily="34" charset="0"/>
              </a:rPr>
              <a:t>випадків</a:t>
            </a:r>
            <a:r>
              <a:rPr lang="ru-RU" altLang="uk-UA" sz="1600" b="1" dirty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ru-RU" altLang="uk-UA" sz="1600" b="1" dirty="0" err="1">
                <a:solidFill>
                  <a:srgbClr val="000066"/>
                </a:solidFill>
                <a:latin typeface="Arial" panose="020B0604020202020204" pitchFamily="34" charset="0"/>
              </a:rPr>
              <a:t>переломів</a:t>
            </a:r>
            <a:r>
              <a:rPr lang="ru-RU" altLang="uk-UA" sz="1600" b="1" dirty="0">
                <a:solidFill>
                  <a:srgbClr val="000066"/>
                </a:solidFill>
                <a:latin typeface="Arial" panose="020B0604020202020204" pitchFamily="34" charset="0"/>
              </a:rPr>
              <a:t> на 100 000 </a:t>
            </a:r>
            <a:r>
              <a:rPr lang="ru-RU" altLang="uk-UA" sz="1600" b="1" dirty="0" err="1">
                <a:solidFill>
                  <a:srgbClr val="000066"/>
                </a:solidFill>
                <a:latin typeface="Arial" panose="020B0604020202020204" pitchFamily="34" charset="0"/>
              </a:rPr>
              <a:t>населення</a:t>
            </a:r>
            <a:endParaRPr lang="ru-RU" altLang="uk-UA" sz="1600" b="1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514600" y="5943600"/>
            <a:ext cx="185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uk-UA" sz="1400" b="1">
                <a:solidFill>
                  <a:schemeClr val="tx1"/>
                </a:solidFill>
                <a:latin typeface="Arial" panose="020B0604020202020204" pitchFamily="34" charset="0"/>
              </a:rPr>
              <a:t>Вікові групи (роки)</a:t>
            </a:r>
          </a:p>
        </p:txBody>
      </p:sp>
      <p:grpSp>
        <p:nvGrpSpPr>
          <p:cNvPr id="46087" name="Group 7"/>
          <p:cNvGrpSpPr>
            <a:grpSpLocks/>
          </p:cNvGrpSpPr>
          <p:nvPr/>
        </p:nvGrpSpPr>
        <p:grpSpPr bwMode="auto">
          <a:xfrm>
            <a:off x="1905000" y="6324600"/>
            <a:ext cx="1500188" cy="307975"/>
            <a:chOff x="295" y="3566"/>
            <a:chExt cx="945" cy="194"/>
          </a:xfrm>
        </p:grpSpPr>
        <p:sp>
          <p:nvSpPr>
            <p:cNvPr id="46092" name="Rectangle 8"/>
            <p:cNvSpPr>
              <a:spLocks noChangeArrowheads="1"/>
            </p:cNvSpPr>
            <p:nvPr/>
          </p:nvSpPr>
          <p:spPr bwMode="auto">
            <a:xfrm>
              <a:off x="612" y="3566"/>
              <a:ext cx="62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uk-UA" altLang="uk-UA" sz="1400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Чоловіки</a:t>
              </a:r>
              <a:endParaRPr lang="ru-RU" altLang="uk-UA" sz="14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093" name="Line 9"/>
            <p:cNvSpPr>
              <a:spLocks noChangeShapeType="1"/>
            </p:cNvSpPr>
            <p:nvPr/>
          </p:nvSpPr>
          <p:spPr bwMode="auto">
            <a:xfrm>
              <a:off x="295" y="3662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6088" name="Group 10"/>
          <p:cNvGrpSpPr>
            <a:grpSpLocks/>
          </p:cNvGrpSpPr>
          <p:nvPr/>
        </p:nvGrpSpPr>
        <p:grpSpPr bwMode="auto">
          <a:xfrm>
            <a:off x="4038600" y="6324600"/>
            <a:ext cx="1206500" cy="307975"/>
            <a:chOff x="295" y="3838"/>
            <a:chExt cx="760" cy="194"/>
          </a:xfrm>
        </p:grpSpPr>
        <p:sp>
          <p:nvSpPr>
            <p:cNvPr id="46090" name="Rectangle 11"/>
            <p:cNvSpPr>
              <a:spLocks noChangeArrowheads="1"/>
            </p:cNvSpPr>
            <p:nvPr/>
          </p:nvSpPr>
          <p:spPr bwMode="auto">
            <a:xfrm>
              <a:off x="611" y="3838"/>
              <a:ext cx="44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uk-UA" sz="14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Жінки</a:t>
              </a:r>
              <a:endParaRPr lang="ru-RU" altLang="uk-UA" sz="14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091" name="Line 12"/>
            <p:cNvSpPr>
              <a:spLocks noChangeShapeType="1"/>
            </p:cNvSpPr>
            <p:nvPr/>
          </p:nvSpPr>
          <p:spPr bwMode="auto">
            <a:xfrm>
              <a:off x="295" y="3934"/>
              <a:ext cx="27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46089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6"/>
          <a:stretch>
            <a:fillRect/>
          </a:stretch>
        </p:blipFill>
        <p:spPr bwMode="auto">
          <a:xfrm>
            <a:off x="8074025" y="280927"/>
            <a:ext cx="3923567" cy="248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1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7319" y="142877"/>
            <a:ext cx="9834562" cy="611188"/>
          </a:xfrm>
        </p:spPr>
        <p:txBody>
          <a:bodyPr/>
          <a:lstStyle/>
          <a:p>
            <a:pPr algn="ctr" eaLnBrk="1" hangingPunct="1"/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uk-UA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1189297" y="905608"/>
            <a:ext cx="9871425" cy="4830030"/>
            <a:chOff x="309" y="1101"/>
            <a:chExt cx="5157" cy="2512"/>
          </a:xfrm>
        </p:grpSpPr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203" y="3155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0-20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2132" y="3155"/>
              <a:ext cx="3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20-40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3024" y="3155"/>
              <a:ext cx="3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40-60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3960" y="3155"/>
              <a:ext cx="3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60-80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4834" y="3155"/>
              <a:ext cx="4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80-100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 rot="16200000">
              <a:off x="62" y="2074"/>
              <a:ext cx="64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 dirty="0" err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Маса</a:t>
              </a:r>
              <a:r>
                <a:rPr kumimoji="1" lang="en-US" altLang="uk-UA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к</a:t>
              </a:r>
              <a:r>
                <a:rPr kumimoji="1" lang="uk-UA" altLang="uk-UA" dirty="0" err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істок</a:t>
              </a:r>
              <a:endParaRPr kumimoji="1" lang="en-US" altLang="uk-UA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646" y="3012"/>
              <a:ext cx="24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500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551" y="2059"/>
              <a:ext cx="3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1000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551" y="1101"/>
              <a:ext cx="3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1500</a:t>
              </a:r>
              <a:endParaRPr kumimoji="1" lang="en-US" altLang="uk-UA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17" name="Line 13"/>
            <p:cNvSpPr>
              <a:spLocks noChangeShapeType="1"/>
            </p:cNvSpPr>
            <p:nvPr/>
          </p:nvSpPr>
          <p:spPr bwMode="auto">
            <a:xfrm>
              <a:off x="975" y="2151"/>
              <a:ext cx="4489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18" name="Line 14"/>
            <p:cNvSpPr>
              <a:spLocks noChangeShapeType="1"/>
            </p:cNvSpPr>
            <p:nvPr/>
          </p:nvSpPr>
          <p:spPr bwMode="auto">
            <a:xfrm>
              <a:off x="1870" y="1192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19" name="Line 15"/>
            <p:cNvSpPr>
              <a:spLocks noChangeShapeType="1"/>
            </p:cNvSpPr>
            <p:nvPr/>
          </p:nvSpPr>
          <p:spPr bwMode="auto">
            <a:xfrm>
              <a:off x="2772" y="1192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0" name="Line 16"/>
            <p:cNvSpPr>
              <a:spLocks noChangeShapeType="1"/>
            </p:cNvSpPr>
            <p:nvPr/>
          </p:nvSpPr>
          <p:spPr bwMode="auto">
            <a:xfrm>
              <a:off x="3667" y="1192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1" name="Line 17"/>
            <p:cNvSpPr>
              <a:spLocks noChangeShapeType="1"/>
            </p:cNvSpPr>
            <p:nvPr/>
          </p:nvSpPr>
          <p:spPr bwMode="auto">
            <a:xfrm>
              <a:off x="4569" y="1192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2" name="Line 18"/>
            <p:cNvSpPr>
              <a:spLocks noChangeShapeType="1"/>
            </p:cNvSpPr>
            <p:nvPr/>
          </p:nvSpPr>
          <p:spPr bwMode="auto">
            <a:xfrm>
              <a:off x="5465" y="1184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3" name="Line 19"/>
            <p:cNvSpPr>
              <a:spLocks noChangeShapeType="1"/>
            </p:cNvSpPr>
            <p:nvPr/>
          </p:nvSpPr>
          <p:spPr bwMode="auto">
            <a:xfrm>
              <a:off x="975" y="1192"/>
              <a:ext cx="1" cy="191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4" name="Line 20"/>
            <p:cNvSpPr>
              <a:spLocks noChangeShapeType="1"/>
            </p:cNvSpPr>
            <p:nvPr/>
          </p:nvSpPr>
          <p:spPr bwMode="auto">
            <a:xfrm>
              <a:off x="927" y="3103"/>
              <a:ext cx="48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5" name="Line 21"/>
            <p:cNvSpPr>
              <a:spLocks noChangeShapeType="1"/>
            </p:cNvSpPr>
            <p:nvPr/>
          </p:nvSpPr>
          <p:spPr bwMode="auto">
            <a:xfrm>
              <a:off x="927" y="2151"/>
              <a:ext cx="48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6" name="Line 22"/>
            <p:cNvSpPr>
              <a:spLocks noChangeShapeType="1"/>
            </p:cNvSpPr>
            <p:nvPr/>
          </p:nvSpPr>
          <p:spPr bwMode="auto">
            <a:xfrm>
              <a:off x="927" y="1192"/>
              <a:ext cx="48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7" name="Line 23"/>
            <p:cNvSpPr>
              <a:spLocks noChangeShapeType="1"/>
            </p:cNvSpPr>
            <p:nvPr/>
          </p:nvSpPr>
          <p:spPr bwMode="auto">
            <a:xfrm>
              <a:off x="975" y="3103"/>
              <a:ext cx="4489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8" name="Line 24"/>
            <p:cNvSpPr>
              <a:spLocks noChangeShapeType="1"/>
            </p:cNvSpPr>
            <p:nvPr/>
          </p:nvSpPr>
          <p:spPr bwMode="auto">
            <a:xfrm flipV="1">
              <a:off x="975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29" name="Line 25"/>
            <p:cNvSpPr>
              <a:spLocks noChangeShapeType="1"/>
            </p:cNvSpPr>
            <p:nvPr/>
          </p:nvSpPr>
          <p:spPr bwMode="auto">
            <a:xfrm flipV="1">
              <a:off x="1870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30" name="Line 26"/>
            <p:cNvSpPr>
              <a:spLocks noChangeShapeType="1"/>
            </p:cNvSpPr>
            <p:nvPr/>
          </p:nvSpPr>
          <p:spPr bwMode="auto">
            <a:xfrm flipV="1">
              <a:off x="2772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31" name="Line 27"/>
            <p:cNvSpPr>
              <a:spLocks noChangeShapeType="1"/>
            </p:cNvSpPr>
            <p:nvPr/>
          </p:nvSpPr>
          <p:spPr bwMode="auto">
            <a:xfrm flipV="1">
              <a:off x="3667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32" name="Line 28"/>
            <p:cNvSpPr>
              <a:spLocks noChangeShapeType="1"/>
            </p:cNvSpPr>
            <p:nvPr/>
          </p:nvSpPr>
          <p:spPr bwMode="auto">
            <a:xfrm flipV="1">
              <a:off x="4569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47133" name="Line 29"/>
            <p:cNvSpPr>
              <a:spLocks noChangeShapeType="1"/>
            </p:cNvSpPr>
            <p:nvPr/>
          </p:nvSpPr>
          <p:spPr bwMode="auto">
            <a:xfrm flipV="1">
              <a:off x="5464" y="3103"/>
              <a:ext cx="1" cy="4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47134" name="Group 30"/>
            <p:cNvGrpSpPr>
              <a:grpSpLocks/>
            </p:cNvGrpSpPr>
            <p:nvPr/>
          </p:nvGrpSpPr>
          <p:grpSpPr bwMode="auto">
            <a:xfrm>
              <a:off x="1044" y="1229"/>
              <a:ext cx="4358" cy="1872"/>
              <a:chOff x="1296" y="1392"/>
              <a:chExt cx="3936" cy="1872"/>
            </a:xfrm>
          </p:grpSpPr>
          <p:sp>
            <p:nvSpPr>
              <p:cNvPr id="47151" name="Line 31"/>
              <p:cNvSpPr>
                <a:spLocks noChangeShapeType="1"/>
              </p:cNvSpPr>
              <p:nvPr/>
            </p:nvSpPr>
            <p:spPr bwMode="auto">
              <a:xfrm flipV="1">
                <a:off x="1296" y="2304"/>
                <a:ext cx="192" cy="960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52" name="Line 3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432" cy="384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53" name="Line 33"/>
              <p:cNvSpPr>
                <a:spLocks noChangeShapeType="1"/>
              </p:cNvSpPr>
              <p:nvPr/>
            </p:nvSpPr>
            <p:spPr bwMode="auto">
              <a:xfrm flipV="1">
                <a:off x="1920" y="1392"/>
                <a:ext cx="720" cy="528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54" name="Line 34"/>
              <p:cNvSpPr>
                <a:spLocks noChangeShapeType="1"/>
              </p:cNvSpPr>
              <p:nvPr/>
            </p:nvSpPr>
            <p:spPr bwMode="auto">
              <a:xfrm>
                <a:off x="2640" y="1392"/>
                <a:ext cx="1056" cy="288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55" name="Line 35"/>
              <p:cNvSpPr>
                <a:spLocks noChangeShapeType="1"/>
              </p:cNvSpPr>
              <p:nvPr/>
            </p:nvSpPr>
            <p:spPr bwMode="auto">
              <a:xfrm>
                <a:off x="3696" y="1680"/>
                <a:ext cx="912" cy="384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56" name="Line 36"/>
              <p:cNvSpPr>
                <a:spLocks noChangeShapeType="1"/>
              </p:cNvSpPr>
              <p:nvPr/>
            </p:nvSpPr>
            <p:spPr bwMode="auto">
              <a:xfrm>
                <a:off x="4608" y="2064"/>
                <a:ext cx="624" cy="192"/>
              </a:xfrm>
              <a:prstGeom prst="line">
                <a:avLst/>
              </a:prstGeom>
              <a:noFill/>
              <a:ln w="76200">
                <a:solidFill>
                  <a:srgbClr val="001E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  <p:grpSp>
          <p:nvGrpSpPr>
            <p:cNvPr id="47135" name="Group 37"/>
            <p:cNvGrpSpPr>
              <a:grpSpLocks/>
            </p:cNvGrpSpPr>
            <p:nvPr/>
          </p:nvGrpSpPr>
          <p:grpSpPr bwMode="auto">
            <a:xfrm>
              <a:off x="1381" y="1798"/>
              <a:ext cx="4039" cy="1296"/>
              <a:chOff x="1584" y="1968"/>
              <a:chExt cx="3648" cy="1296"/>
            </a:xfrm>
          </p:grpSpPr>
          <p:sp>
            <p:nvSpPr>
              <p:cNvPr id="47144" name="Line 38"/>
              <p:cNvSpPr>
                <a:spLocks noChangeShapeType="1"/>
              </p:cNvSpPr>
              <p:nvPr/>
            </p:nvSpPr>
            <p:spPr bwMode="auto">
              <a:xfrm flipV="1">
                <a:off x="1872" y="1968"/>
                <a:ext cx="672" cy="288"/>
              </a:xfrm>
              <a:prstGeom prst="line">
                <a:avLst/>
              </a:prstGeom>
              <a:noFill/>
              <a:ln w="76200">
                <a:solidFill>
                  <a:srgbClr val="CC3300"/>
                </a:solidFill>
                <a:round/>
                <a:headEnd type="non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47145" name="Line 39"/>
              <p:cNvSpPr>
                <a:spLocks noChangeShapeType="1"/>
              </p:cNvSpPr>
              <p:nvPr/>
            </p:nvSpPr>
            <p:spPr bwMode="auto">
              <a:xfrm>
                <a:off x="2544" y="1968"/>
                <a:ext cx="816" cy="144"/>
              </a:xfrm>
              <a:prstGeom prst="line">
                <a:avLst/>
              </a:prstGeom>
              <a:noFill/>
              <a:ln w="76200">
                <a:solidFill>
                  <a:srgbClr val="CC3300"/>
                </a:solidFill>
                <a:round/>
                <a:headEnd type="non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grpSp>
            <p:nvGrpSpPr>
              <p:cNvPr id="47146" name="Group 40"/>
              <p:cNvGrpSpPr>
                <a:grpSpLocks/>
              </p:cNvGrpSpPr>
              <p:nvPr/>
            </p:nvGrpSpPr>
            <p:grpSpPr bwMode="auto">
              <a:xfrm>
                <a:off x="1584" y="2112"/>
                <a:ext cx="3648" cy="1152"/>
                <a:chOff x="1584" y="2112"/>
                <a:chExt cx="3648" cy="1152"/>
              </a:xfrm>
            </p:grpSpPr>
            <p:sp>
              <p:nvSpPr>
                <p:cNvPr id="47147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1584" y="2256"/>
                  <a:ext cx="288" cy="1008"/>
                </a:xfrm>
                <a:prstGeom prst="line">
                  <a:avLst/>
                </a:prstGeom>
                <a:noFill/>
                <a:ln w="76200">
                  <a:solidFill>
                    <a:srgbClr val="CC3300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47148" name="Line 42"/>
                <p:cNvSpPr>
                  <a:spLocks noChangeShapeType="1"/>
                </p:cNvSpPr>
                <p:nvPr/>
              </p:nvSpPr>
              <p:spPr bwMode="auto">
                <a:xfrm>
                  <a:off x="3840" y="2736"/>
                  <a:ext cx="768" cy="336"/>
                </a:xfrm>
                <a:prstGeom prst="line">
                  <a:avLst/>
                </a:prstGeom>
                <a:noFill/>
                <a:ln w="76200">
                  <a:solidFill>
                    <a:srgbClr val="CC3300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47149" name="Line 43"/>
                <p:cNvSpPr>
                  <a:spLocks noChangeShapeType="1"/>
                </p:cNvSpPr>
                <p:nvPr/>
              </p:nvSpPr>
              <p:spPr bwMode="auto">
                <a:xfrm>
                  <a:off x="3360" y="2112"/>
                  <a:ext cx="480" cy="624"/>
                </a:xfrm>
                <a:prstGeom prst="line">
                  <a:avLst/>
                </a:prstGeom>
                <a:noFill/>
                <a:ln w="76200">
                  <a:solidFill>
                    <a:srgbClr val="CC3300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47150" name="Line 44"/>
                <p:cNvSpPr>
                  <a:spLocks noChangeShapeType="1"/>
                </p:cNvSpPr>
                <p:nvPr/>
              </p:nvSpPr>
              <p:spPr bwMode="auto">
                <a:xfrm>
                  <a:off x="4608" y="3072"/>
                  <a:ext cx="624" cy="144"/>
                </a:xfrm>
                <a:prstGeom prst="line">
                  <a:avLst/>
                </a:prstGeom>
                <a:noFill/>
                <a:ln w="76200">
                  <a:solidFill>
                    <a:srgbClr val="CC3300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  <p:grpSp>
          <p:nvGrpSpPr>
            <p:cNvPr id="47136" name="Group 45"/>
            <p:cNvGrpSpPr>
              <a:grpSpLocks/>
            </p:cNvGrpSpPr>
            <p:nvPr/>
          </p:nvGrpSpPr>
          <p:grpSpPr bwMode="auto">
            <a:xfrm>
              <a:off x="4981" y="1328"/>
              <a:ext cx="191" cy="505"/>
              <a:chOff x="5088" y="1632"/>
              <a:chExt cx="192" cy="505"/>
            </a:xfrm>
          </p:grpSpPr>
          <p:sp>
            <p:nvSpPr>
              <p:cNvPr id="47142" name="Freeform 46"/>
              <p:cNvSpPr>
                <a:spLocks/>
              </p:cNvSpPr>
              <p:nvPr/>
            </p:nvSpPr>
            <p:spPr bwMode="auto">
              <a:xfrm>
                <a:off x="5088" y="1759"/>
                <a:ext cx="192" cy="378"/>
              </a:xfrm>
              <a:custGeom>
                <a:avLst/>
                <a:gdLst>
                  <a:gd name="T0" fmla="*/ 0 w 576"/>
                  <a:gd name="T1" fmla="*/ 0 h 1133"/>
                  <a:gd name="T2" fmla="*/ 0 w 576"/>
                  <a:gd name="T3" fmla="*/ 0 h 1133"/>
                  <a:gd name="T4" fmla="*/ 0 w 576"/>
                  <a:gd name="T5" fmla="*/ 0 h 1133"/>
                  <a:gd name="T6" fmla="*/ 0 w 576"/>
                  <a:gd name="T7" fmla="*/ 0 h 1133"/>
                  <a:gd name="T8" fmla="*/ 0 w 576"/>
                  <a:gd name="T9" fmla="*/ 0 h 1133"/>
                  <a:gd name="T10" fmla="*/ 0 w 576"/>
                  <a:gd name="T11" fmla="*/ 0 h 1133"/>
                  <a:gd name="T12" fmla="*/ 0 w 576"/>
                  <a:gd name="T13" fmla="*/ 0 h 1133"/>
                  <a:gd name="T14" fmla="*/ 0 w 576"/>
                  <a:gd name="T15" fmla="*/ 0 h 1133"/>
                  <a:gd name="T16" fmla="*/ 0 w 576"/>
                  <a:gd name="T17" fmla="*/ 0 h 1133"/>
                  <a:gd name="T18" fmla="*/ 0 w 576"/>
                  <a:gd name="T19" fmla="*/ 0 h 1133"/>
                  <a:gd name="T20" fmla="*/ 0 w 576"/>
                  <a:gd name="T21" fmla="*/ 0 h 1133"/>
                  <a:gd name="T22" fmla="*/ 0 w 576"/>
                  <a:gd name="T23" fmla="*/ 0 h 1133"/>
                  <a:gd name="T24" fmla="*/ 0 w 576"/>
                  <a:gd name="T25" fmla="*/ 0 h 1133"/>
                  <a:gd name="T26" fmla="*/ 0 w 576"/>
                  <a:gd name="T27" fmla="*/ 0 h 1133"/>
                  <a:gd name="T28" fmla="*/ 0 w 576"/>
                  <a:gd name="T29" fmla="*/ 0 h 1133"/>
                  <a:gd name="T30" fmla="*/ 0 w 576"/>
                  <a:gd name="T31" fmla="*/ 0 h 1133"/>
                  <a:gd name="T32" fmla="*/ 0 w 576"/>
                  <a:gd name="T33" fmla="*/ 0 h 1133"/>
                  <a:gd name="T34" fmla="*/ 0 w 576"/>
                  <a:gd name="T35" fmla="*/ 0 h 1133"/>
                  <a:gd name="T36" fmla="*/ 0 w 576"/>
                  <a:gd name="T37" fmla="*/ 0 h 1133"/>
                  <a:gd name="T38" fmla="*/ 0 w 576"/>
                  <a:gd name="T39" fmla="*/ 0 h 1133"/>
                  <a:gd name="T40" fmla="*/ 0 w 576"/>
                  <a:gd name="T41" fmla="*/ 0 h 1133"/>
                  <a:gd name="T42" fmla="*/ 0 w 576"/>
                  <a:gd name="T43" fmla="*/ 0 h 1133"/>
                  <a:gd name="T44" fmla="*/ 0 w 576"/>
                  <a:gd name="T45" fmla="*/ 0 h 1133"/>
                  <a:gd name="T46" fmla="*/ 0 w 576"/>
                  <a:gd name="T47" fmla="*/ 0 h 1133"/>
                  <a:gd name="T48" fmla="*/ 0 w 576"/>
                  <a:gd name="T49" fmla="*/ 0 h 1133"/>
                  <a:gd name="T50" fmla="*/ 0 w 576"/>
                  <a:gd name="T51" fmla="*/ 0 h 1133"/>
                  <a:gd name="T52" fmla="*/ 0 w 576"/>
                  <a:gd name="T53" fmla="*/ 0 h 1133"/>
                  <a:gd name="T54" fmla="*/ 0 w 576"/>
                  <a:gd name="T55" fmla="*/ 0 h 1133"/>
                  <a:gd name="T56" fmla="*/ 0 w 576"/>
                  <a:gd name="T57" fmla="*/ 0 h 1133"/>
                  <a:gd name="T58" fmla="*/ 0 w 576"/>
                  <a:gd name="T59" fmla="*/ 0 h 1133"/>
                  <a:gd name="T60" fmla="*/ 0 w 576"/>
                  <a:gd name="T61" fmla="*/ 0 h 1133"/>
                  <a:gd name="T62" fmla="*/ 0 w 576"/>
                  <a:gd name="T63" fmla="*/ 0 h 1133"/>
                  <a:gd name="T64" fmla="*/ 0 w 576"/>
                  <a:gd name="T65" fmla="*/ 0 h 1133"/>
                  <a:gd name="T66" fmla="*/ 0 w 576"/>
                  <a:gd name="T67" fmla="*/ 0 h 1133"/>
                  <a:gd name="T68" fmla="*/ 0 w 576"/>
                  <a:gd name="T69" fmla="*/ 0 h 1133"/>
                  <a:gd name="T70" fmla="*/ 0 w 576"/>
                  <a:gd name="T71" fmla="*/ 0 h 1133"/>
                  <a:gd name="T72" fmla="*/ 0 w 576"/>
                  <a:gd name="T73" fmla="*/ 0 h 1133"/>
                  <a:gd name="T74" fmla="*/ 0 w 576"/>
                  <a:gd name="T75" fmla="*/ 0 h 1133"/>
                  <a:gd name="T76" fmla="*/ 0 w 576"/>
                  <a:gd name="T77" fmla="*/ 0 h 1133"/>
                  <a:gd name="T78" fmla="*/ 0 w 576"/>
                  <a:gd name="T79" fmla="*/ 0 h 1133"/>
                  <a:gd name="T80" fmla="*/ 0 w 576"/>
                  <a:gd name="T81" fmla="*/ 0 h 1133"/>
                  <a:gd name="T82" fmla="*/ 0 w 576"/>
                  <a:gd name="T83" fmla="*/ 0 h 1133"/>
                  <a:gd name="T84" fmla="*/ 0 w 576"/>
                  <a:gd name="T85" fmla="*/ 0 h 1133"/>
                  <a:gd name="T86" fmla="*/ 0 w 576"/>
                  <a:gd name="T87" fmla="*/ 0 h 1133"/>
                  <a:gd name="T88" fmla="*/ 0 w 576"/>
                  <a:gd name="T89" fmla="*/ 0 h 1133"/>
                  <a:gd name="T90" fmla="*/ 0 w 576"/>
                  <a:gd name="T91" fmla="*/ 0 h 1133"/>
                  <a:gd name="T92" fmla="*/ 0 w 576"/>
                  <a:gd name="T93" fmla="*/ 0 h 1133"/>
                  <a:gd name="T94" fmla="*/ 0 w 576"/>
                  <a:gd name="T95" fmla="*/ 0 h 1133"/>
                  <a:gd name="T96" fmla="*/ 0 w 576"/>
                  <a:gd name="T97" fmla="*/ 0 h 1133"/>
                  <a:gd name="T98" fmla="*/ 0 w 576"/>
                  <a:gd name="T99" fmla="*/ 0 h 1133"/>
                  <a:gd name="T100" fmla="*/ 0 w 576"/>
                  <a:gd name="T101" fmla="*/ 0 h 11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6"/>
                  <a:gd name="T154" fmla="*/ 0 h 1133"/>
                  <a:gd name="T155" fmla="*/ 576 w 576"/>
                  <a:gd name="T156" fmla="*/ 1133 h 11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6" h="1133">
                    <a:moveTo>
                      <a:pt x="576" y="510"/>
                    </a:moveTo>
                    <a:lnTo>
                      <a:pt x="573" y="471"/>
                    </a:lnTo>
                    <a:lnTo>
                      <a:pt x="565" y="412"/>
                    </a:lnTo>
                    <a:lnTo>
                      <a:pt x="557" y="351"/>
                    </a:lnTo>
                    <a:lnTo>
                      <a:pt x="553" y="309"/>
                    </a:lnTo>
                    <a:lnTo>
                      <a:pt x="552" y="291"/>
                    </a:lnTo>
                    <a:lnTo>
                      <a:pt x="548" y="264"/>
                    </a:lnTo>
                    <a:lnTo>
                      <a:pt x="542" y="232"/>
                    </a:lnTo>
                    <a:lnTo>
                      <a:pt x="535" y="198"/>
                    </a:lnTo>
                    <a:lnTo>
                      <a:pt x="528" y="163"/>
                    </a:lnTo>
                    <a:lnTo>
                      <a:pt x="520" y="131"/>
                    </a:lnTo>
                    <a:lnTo>
                      <a:pt x="514" y="104"/>
                    </a:lnTo>
                    <a:lnTo>
                      <a:pt x="508" y="87"/>
                    </a:lnTo>
                    <a:lnTo>
                      <a:pt x="503" y="75"/>
                    </a:lnTo>
                    <a:lnTo>
                      <a:pt x="493" y="62"/>
                    </a:lnTo>
                    <a:lnTo>
                      <a:pt x="479" y="49"/>
                    </a:lnTo>
                    <a:lnTo>
                      <a:pt x="463" y="36"/>
                    </a:lnTo>
                    <a:lnTo>
                      <a:pt x="446" y="24"/>
                    </a:lnTo>
                    <a:lnTo>
                      <a:pt x="431" y="14"/>
                    </a:lnTo>
                    <a:lnTo>
                      <a:pt x="414" y="6"/>
                    </a:lnTo>
                    <a:lnTo>
                      <a:pt x="400" y="1"/>
                    </a:lnTo>
                    <a:lnTo>
                      <a:pt x="399" y="1"/>
                    </a:lnTo>
                    <a:lnTo>
                      <a:pt x="398" y="0"/>
                    </a:lnTo>
                    <a:lnTo>
                      <a:pt x="396" y="0"/>
                    </a:lnTo>
                    <a:lnTo>
                      <a:pt x="395" y="0"/>
                    </a:lnTo>
                    <a:lnTo>
                      <a:pt x="396" y="1"/>
                    </a:lnTo>
                    <a:lnTo>
                      <a:pt x="396" y="2"/>
                    </a:lnTo>
                    <a:lnTo>
                      <a:pt x="268" y="294"/>
                    </a:lnTo>
                    <a:lnTo>
                      <a:pt x="179" y="5"/>
                    </a:lnTo>
                    <a:lnTo>
                      <a:pt x="171" y="6"/>
                    </a:lnTo>
                    <a:lnTo>
                      <a:pt x="165" y="8"/>
                    </a:lnTo>
                    <a:lnTo>
                      <a:pt x="157" y="9"/>
                    </a:lnTo>
                    <a:lnTo>
                      <a:pt x="149" y="11"/>
                    </a:lnTo>
                    <a:lnTo>
                      <a:pt x="138" y="15"/>
                    </a:lnTo>
                    <a:lnTo>
                      <a:pt x="126" y="22"/>
                    </a:lnTo>
                    <a:lnTo>
                      <a:pt x="115" y="32"/>
                    </a:lnTo>
                    <a:lnTo>
                      <a:pt x="105" y="43"/>
                    </a:lnTo>
                    <a:lnTo>
                      <a:pt x="95" y="55"/>
                    </a:lnTo>
                    <a:lnTo>
                      <a:pt x="87" y="67"/>
                    </a:lnTo>
                    <a:lnTo>
                      <a:pt x="80" y="79"/>
                    </a:lnTo>
                    <a:lnTo>
                      <a:pt x="74" y="90"/>
                    </a:lnTo>
                    <a:lnTo>
                      <a:pt x="70" y="102"/>
                    </a:lnTo>
                    <a:lnTo>
                      <a:pt x="65" y="120"/>
                    </a:lnTo>
                    <a:lnTo>
                      <a:pt x="61" y="140"/>
                    </a:lnTo>
                    <a:lnTo>
                      <a:pt x="56" y="161"/>
                    </a:lnTo>
                    <a:lnTo>
                      <a:pt x="51" y="184"/>
                    </a:lnTo>
                    <a:lnTo>
                      <a:pt x="46" y="206"/>
                    </a:lnTo>
                    <a:lnTo>
                      <a:pt x="42" y="227"/>
                    </a:lnTo>
                    <a:lnTo>
                      <a:pt x="37" y="244"/>
                    </a:lnTo>
                    <a:lnTo>
                      <a:pt x="30" y="292"/>
                    </a:lnTo>
                    <a:lnTo>
                      <a:pt x="25" y="359"/>
                    </a:lnTo>
                    <a:lnTo>
                      <a:pt x="20" y="424"/>
                    </a:lnTo>
                    <a:lnTo>
                      <a:pt x="15" y="462"/>
                    </a:lnTo>
                    <a:lnTo>
                      <a:pt x="11" y="480"/>
                    </a:lnTo>
                    <a:lnTo>
                      <a:pt x="9" y="495"/>
                    </a:lnTo>
                    <a:lnTo>
                      <a:pt x="8" y="506"/>
                    </a:lnTo>
                    <a:lnTo>
                      <a:pt x="8" y="510"/>
                    </a:lnTo>
                    <a:lnTo>
                      <a:pt x="134" y="510"/>
                    </a:lnTo>
                    <a:lnTo>
                      <a:pt x="0" y="1133"/>
                    </a:lnTo>
                    <a:lnTo>
                      <a:pt x="183" y="1133"/>
                    </a:lnTo>
                    <a:lnTo>
                      <a:pt x="293" y="678"/>
                    </a:lnTo>
                    <a:lnTo>
                      <a:pt x="295" y="693"/>
                    </a:lnTo>
                    <a:lnTo>
                      <a:pt x="302" y="735"/>
                    </a:lnTo>
                    <a:lnTo>
                      <a:pt x="312" y="795"/>
                    </a:lnTo>
                    <a:lnTo>
                      <a:pt x="324" y="868"/>
                    </a:lnTo>
                    <a:lnTo>
                      <a:pt x="337" y="944"/>
                    </a:lnTo>
                    <a:lnTo>
                      <a:pt x="351" y="1018"/>
                    </a:lnTo>
                    <a:lnTo>
                      <a:pt x="363" y="1082"/>
                    </a:lnTo>
                    <a:lnTo>
                      <a:pt x="374" y="1129"/>
                    </a:lnTo>
                    <a:lnTo>
                      <a:pt x="381" y="1129"/>
                    </a:lnTo>
                    <a:lnTo>
                      <a:pt x="389" y="1129"/>
                    </a:lnTo>
                    <a:lnTo>
                      <a:pt x="398" y="1129"/>
                    </a:lnTo>
                    <a:lnTo>
                      <a:pt x="408" y="1129"/>
                    </a:lnTo>
                    <a:lnTo>
                      <a:pt x="420" y="1129"/>
                    </a:lnTo>
                    <a:lnTo>
                      <a:pt x="433" y="1129"/>
                    </a:lnTo>
                    <a:lnTo>
                      <a:pt x="446" y="1129"/>
                    </a:lnTo>
                    <a:lnTo>
                      <a:pt x="460" y="1129"/>
                    </a:lnTo>
                    <a:lnTo>
                      <a:pt x="473" y="1129"/>
                    </a:lnTo>
                    <a:lnTo>
                      <a:pt x="488" y="1129"/>
                    </a:lnTo>
                    <a:lnTo>
                      <a:pt x="503" y="1129"/>
                    </a:lnTo>
                    <a:lnTo>
                      <a:pt x="516" y="1129"/>
                    </a:lnTo>
                    <a:lnTo>
                      <a:pt x="531" y="1129"/>
                    </a:lnTo>
                    <a:lnTo>
                      <a:pt x="543" y="1129"/>
                    </a:lnTo>
                    <a:lnTo>
                      <a:pt x="557" y="1129"/>
                    </a:lnTo>
                    <a:lnTo>
                      <a:pt x="568" y="1129"/>
                    </a:lnTo>
                    <a:lnTo>
                      <a:pt x="560" y="1093"/>
                    </a:lnTo>
                    <a:lnTo>
                      <a:pt x="546" y="1022"/>
                    </a:lnTo>
                    <a:lnTo>
                      <a:pt x="528" y="929"/>
                    </a:lnTo>
                    <a:lnTo>
                      <a:pt x="507" y="823"/>
                    </a:lnTo>
                    <a:lnTo>
                      <a:pt x="488" y="717"/>
                    </a:lnTo>
                    <a:lnTo>
                      <a:pt x="471" y="622"/>
                    </a:lnTo>
                    <a:lnTo>
                      <a:pt x="459" y="547"/>
                    </a:lnTo>
                    <a:lnTo>
                      <a:pt x="453" y="507"/>
                    </a:lnTo>
                    <a:lnTo>
                      <a:pt x="461" y="507"/>
                    </a:lnTo>
                    <a:lnTo>
                      <a:pt x="475" y="508"/>
                    </a:lnTo>
                    <a:lnTo>
                      <a:pt x="491" y="509"/>
                    </a:lnTo>
                    <a:lnTo>
                      <a:pt x="509" y="510"/>
                    </a:lnTo>
                    <a:lnTo>
                      <a:pt x="529" y="510"/>
                    </a:lnTo>
                    <a:lnTo>
                      <a:pt x="548" y="511"/>
                    </a:lnTo>
                    <a:lnTo>
                      <a:pt x="564" y="511"/>
                    </a:lnTo>
                    <a:lnTo>
                      <a:pt x="576" y="510"/>
                    </a:lnTo>
                    <a:close/>
                  </a:path>
                </a:pathLst>
              </a:custGeom>
              <a:solidFill>
                <a:srgbClr val="001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7143" name="Freeform 47"/>
              <p:cNvSpPr>
                <a:spLocks/>
              </p:cNvSpPr>
              <p:nvPr/>
            </p:nvSpPr>
            <p:spPr bwMode="auto">
              <a:xfrm>
                <a:off x="5132" y="1632"/>
                <a:ext cx="114" cy="133"/>
              </a:xfrm>
              <a:custGeom>
                <a:avLst/>
                <a:gdLst>
                  <a:gd name="T0" fmla="*/ 0 w 341"/>
                  <a:gd name="T1" fmla="*/ 0 h 400"/>
                  <a:gd name="T2" fmla="*/ 0 w 341"/>
                  <a:gd name="T3" fmla="*/ 0 h 400"/>
                  <a:gd name="T4" fmla="*/ 0 w 341"/>
                  <a:gd name="T5" fmla="*/ 0 h 400"/>
                  <a:gd name="T6" fmla="*/ 0 w 341"/>
                  <a:gd name="T7" fmla="*/ 0 h 400"/>
                  <a:gd name="T8" fmla="*/ 0 w 341"/>
                  <a:gd name="T9" fmla="*/ 0 h 400"/>
                  <a:gd name="T10" fmla="*/ 0 w 341"/>
                  <a:gd name="T11" fmla="*/ 0 h 400"/>
                  <a:gd name="T12" fmla="*/ 0 w 341"/>
                  <a:gd name="T13" fmla="*/ 0 h 400"/>
                  <a:gd name="T14" fmla="*/ 0 w 341"/>
                  <a:gd name="T15" fmla="*/ 0 h 400"/>
                  <a:gd name="T16" fmla="*/ 0 w 341"/>
                  <a:gd name="T17" fmla="*/ 0 h 400"/>
                  <a:gd name="T18" fmla="*/ 0 w 341"/>
                  <a:gd name="T19" fmla="*/ 0 h 400"/>
                  <a:gd name="T20" fmla="*/ 0 w 341"/>
                  <a:gd name="T21" fmla="*/ 0 h 400"/>
                  <a:gd name="T22" fmla="*/ 0 w 341"/>
                  <a:gd name="T23" fmla="*/ 0 h 400"/>
                  <a:gd name="T24" fmla="*/ 0 w 341"/>
                  <a:gd name="T25" fmla="*/ 0 h 400"/>
                  <a:gd name="T26" fmla="*/ 0 w 341"/>
                  <a:gd name="T27" fmla="*/ 0 h 400"/>
                  <a:gd name="T28" fmla="*/ 0 w 341"/>
                  <a:gd name="T29" fmla="*/ 0 h 400"/>
                  <a:gd name="T30" fmla="*/ 0 w 341"/>
                  <a:gd name="T31" fmla="*/ 0 h 400"/>
                  <a:gd name="T32" fmla="*/ 0 w 341"/>
                  <a:gd name="T33" fmla="*/ 0 h 400"/>
                  <a:gd name="T34" fmla="*/ 0 w 341"/>
                  <a:gd name="T35" fmla="*/ 0 h 400"/>
                  <a:gd name="T36" fmla="*/ 0 w 341"/>
                  <a:gd name="T37" fmla="*/ 0 h 400"/>
                  <a:gd name="T38" fmla="*/ 0 w 341"/>
                  <a:gd name="T39" fmla="*/ 0 h 400"/>
                  <a:gd name="T40" fmla="*/ 0 w 341"/>
                  <a:gd name="T41" fmla="*/ 0 h 400"/>
                  <a:gd name="T42" fmla="*/ 0 w 341"/>
                  <a:gd name="T43" fmla="*/ 0 h 400"/>
                  <a:gd name="T44" fmla="*/ 0 w 341"/>
                  <a:gd name="T45" fmla="*/ 0 h 400"/>
                  <a:gd name="T46" fmla="*/ 0 w 341"/>
                  <a:gd name="T47" fmla="*/ 0 h 400"/>
                  <a:gd name="T48" fmla="*/ 0 w 341"/>
                  <a:gd name="T49" fmla="*/ 0 h 400"/>
                  <a:gd name="T50" fmla="*/ 0 w 341"/>
                  <a:gd name="T51" fmla="*/ 0 h 400"/>
                  <a:gd name="T52" fmla="*/ 0 w 341"/>
                  <a:gd name="T53" fmla="*/ 0 h 400"/>
                  <a:gd name="T54" fmla="*/ 0 w 341"/>
                  <a:gd name="T55" fmla="*/ 0 h 400"/>
                  <a:gd name="T56" fmla="*/ 0 w 341"/>
                  <a:gd name="T57" fmla="*/ 0 h 400"/>
                  <a:gd name="T58" fmla="*/ 0 w 341"/>
                  <a:gd name="T59" fmla="*/ 0 h 400"/>
                  <a:gd name="T60" fmla="*/ 0 w 341"/>
                  <a:gd name="T61" fmla="*/ 0 h 400"/>
                  <a:gd name="T62" fmla="*/ 0 w 341"/>
                  <a:gd name="T63" fmla="*/ 0 h 400"/>
                  <a:gd name="T64" fmla="*/ 0 w 341"/>
                  <a:gd name="T65" fmla="*/ 0 h 400"/>
                  <a:gd name="T66" fmla="*/ 0 w 341"/>
                  <a:gd name="T67" fmla="*/ 0 h 400"/>
                  <a:gd name="T68" fmla="*/ 0 w 341"/>
                  <a:gd name="T69" fmla="*/ 0 h 400"/>
                  <a:gd name="T70" fmla="*/ 0 w 341"/>
                  <a:gd name="T71" fmla="*/ 0 h 400"/>
                  <a:gd name="T72" fmla="*/ 0 w 341"/>
                  <a:gd name="T73" fmla="*/ 0 h 400"/>
                  <a:gd name="T74" fmla="*/ 0 w 341"/>
                  <a:gd name="T75" fmla="*/ 0 h 400"/>
                  <a:gd name="T76" fmla="*/ 0 w 341"/>
                  <a:gd name="T77" fmla="*/ 0 h 400"/>
                  <a:gd name="T78" fmla="*/ 0 w 341"/>
                  <a:gd name="T79" fmla="*/ 0 h 400"/>
                  <a:gd name="T80" fmla="*/ 0 w 341"/>
                  <a:gd name="T81" fmla="*/ 0 h 40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41"/>
                  <a:gd name="T124" fmla="*/ 0 h 400"/>
                  <a:gd name="T125" fmla="*/ 341 w 341"/>
                  <a:gd name="T126" fmla="*/ 400 h 40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41" h="400">
                    <a:moveTo>
                      <a:pt x="0" y="259"/>
                    </a:moveTo>
                    <a:lnTo>
                      <a:pt x="3" y="230"/>
                    </a:lnTo>
                    <a:lnTo>
                      <a:pt x="12" y="204"/>
                    </a:lnTo>
                    <a:lnTo>
                      <a:pt x="26" y="179"/>
                    </a:lnTo>
                    <a:lnTo>
                      <a:pt x="45" y="159"/>
                    </a:lnTo>
                    <a:lnTo>
                      <a:pt x="68" y="141"/>
                    </a:lnTo>
                    <a:lnTo>
                      <a:pt x="93" y="129"/>
                    </a:lnTo>
                    <a:lnTo>
                      <a:pt x="123" y="120"/>
                    </a:lnTo>
                    <a:lnTo>
                      <a:pt x="153" y="117"/>
                    </a:lnTo>
                    <a:lnTo>
                      <a:pt x="160" y="117"/>
                    </a:lnTo>
                    <a:lnTo>
                      <a:pt x="168" y="118"/>
                    </a:lnTo>
                    <a:lnTo>
                      <a:pt x="175" y="118"/>
                    </a:lnTo>
                    <a:lnTo>
                      <a:pt x="181" y="119"/>
                    </a:lnTo>
                    <a:lnTo>
                      <a:pt x="187" y="121"/>
                    </a:lnTo>
                    <a:lnTo>
                      <a:pt x="194" y="122"/>
                    </a:lnTo>
                    <a:lnTo>
                      <a:pt x="201" y="124"/>
                    </a:lnTo>
                    <a:lnTo>
                      <a:pt x="206" y="127"/>
                    </a:lnTo>
                    <a:lnTo>
                      <a:pt x="259" y="59"/>
                    </a:lnTo>
                    <a:lnTo>
                      <a:pt x="177" y="73"/>
                    </a:lnTo>
                    <a:lnTo>
                      <a:pt x="166" y="45"/>
                    </a:lnTo>
                    <a:lnTo>
                      <a:pt x="330" y="0"/>
                    </a:lnTo>
                    <a:lnTo>
                      <a:pt x="341" y="158"/>
                    </a:lnTo>
                    <a:lnTo>
                      <a:pt x="309" y="158"/>
                    </a:lnTo>
                    <a:lnTo>
                      <a:pt x="294" y="80"/>
                    </a:lnTo>
                    <a:lnTo>
                      <a:pt x="244" y="145"/>
                    </a:lnTo>
                    <a:lnTo>
                      <a:pt x="258" y="156"/>
                    </a:lnTo>
                    <a:lnTo>
                      <a:pt x="270" y="167"/>
                    </a:lnTo>
                    <a:lnTo>
                      <a:pt x="281" y="180"/>
                    </a:lnTo>
                    <a:lnTo>
                      <a:pt x="290" y="194"/>
                    </a:lnTo>
                    <a:lnTo>
                      <a:pt x="296" y="209"/>
                    </a:lnTo>
                    <a:lnTo>
                      <a:pt x="302" y="225"/>
                    </a:lnTo>
                    <a:lnTo>
                      <a:pt x="305" y="242"/>
                    </a:lnTo>
                    <a:lnTo>
                      <a:pt x="306" y="259"/>
                    </a:lnTo>
                    <a:lnTo>
                      <a:pt x="303" y="287"/>
                    </a:lnTo>
                    <a:lnTo>
                      <a:pt x="294" y="314"/>
                    </a:lnTo>
                    <a:lnTo>
                      <a:pt x="281" y="338"/>
                    </a:lnTo>
                    <a:lnTo>
                      <a:pt x="261" y="359"/>
                    </a:lnTo>
                    <a:lnTo>
                      <a:pt x="239" y="376"/>
                    </a:lnTo>
                    <a:lnTo>
                      <a:pt x="213" y="389"/>
                    </a:lnTo>
                    <a:lnTo>
                      <a:pt x="184" y="397"/>
                    </a:lnTo>
                    <a:lnTo>
                      <a:pt x="153" y="400"/>
                    </a:lnTo>
                    <a:lnTo>
                      <a:pt x="123" y="397"/>
                    </a:lnTo>
                    <a:lnTo>
                      <a:pt x="93" y="389"/>
                    </a:lnTo>
                    <a:lnTo>
                      <a:pt x="68" y="376"/>
                    </a:lnTo>
                    <a:lnTo>
                      <a:pt x="45" y="359"/>
                    </a:lnTo>
                    <a:lnTo>
                      <a:pt x="26" y="338"/>
                    </a:lnTo>
                    <a:lnTo>
                      <a:pt x="12" y="314"/>
                    </a:lnTo>
                    <a:lnTo>
                      <a:pt x="3" y="287"/>
                    </a:lnTo>
                    <a:lnTo>
                      <a:pt x="0" y="259"/>
                    </a:lnTo>
                    <a:lnTo>
                      <a:pt x="36" y="256"/>
                    </a:lnTo>
                    <a:lnTo>
                      <a:pt x="38" y="278"/>
                    </a:lnTo>
                    <a:lnTo>
                      <a:pt x="45" y="298"/>
                    </a:lnTo>
                    <a:lnTo>
                      <a:pt x="56" y="316"/>
                    </a:lnTo>
                    <a:lnTo>
                      <a:pt x="70" y="332"/>
                    </a:lnTo>
                    <a:lnTo>
                      <a:pt x="87" y="344"/>
                    </a:lnTo>
                    <a:lnTo>
                      <a:pt x="107" y="355"/>
                    </a:lnTo>
                    <a:lnTo>
                      <a:pt x="128" y="361"/>
                    </a:lnTo>
                    <a:lnTo>
                      <a:pt x="152" y="363"/>
                    </a:lnTo>
                    <a:lnTo>
                      <a:pt x="175" y="361"/>
                    </a:lnTo>
                    <a:lnTo>
                      <a:pt x="196" y="355"/>
                    </a:lnTo>
                    <a:lnTo>
                      <a:pt x="215" y="344"/>
                    </a:lnTo>
                    <a:lnTo>
                      <a:pt x="232" y="332"/>
                    </a:lnTo>
                    <a:lnTo>
                      <a:pt x="247" y="316"/>
                    </a:lnTo>
                    <a:lnTo>
                      <a:pt x="257" y="298"/>
                    </a:lnTo>
                    <a:lnTo>
                      <a:pt x="264" y="278"/>
                    </a:lnTo>
                    <a:lnTo>
                      <a:pt x="266" y="256"/>
                    </a:lnTo>
                    <a:lnTo>
                      <a:pt x="264" y="235"/>
                    </a:lnTo>
                    <a:lnTo>
                      <a:pt x="257" y="215"/>
                    </a:lnTo>
                    <a:lnTo>
                      <a:pt x="247" y="197"/>
                    </a:lnTo>
                    <a:lnTo>
                      <a:pt x="232" y="181"/>
                    </a:lnTo>
                    <a:lnTo>
                      <a:pt x="215" y="169"/>
                    </a:lnTo>
                    <a:lnTo>
                      <a:pt x="196" y="159"/>
                    </a:lnTo>
                    <a:lnTo>
                      <a:pt x="175" y="152"/>
                    </a:lnTo>
                    <a:lnTo>
                      <a:pt x="152" y="150"/>
                    </a:lnTo>
                    <a:lnTo>
                      <a:pt x="128" y="152"/>
                    </a:lnTo>
                    <a:lnTo>
                      <a:pt x="107" y="159"/>
                    </a:lnTo>
                    <a:lnTo>
                      <a:pt x="87" y="169"/>
                    </a:lnTo>
                    <a:lnTo>
                      <a:pt x="70" y="181"/>
                    </a:lnTo>
                    <a:lnTo>
                      <a:pt x="56" y="197"/>
                    </a:lnTo>
                    <a:lnTo>
                      <a:pt x="45" y="215"/>
                    </a:lnTo>
                    <a:lnTo>
                      <a:pt x="38" y="235"/>
                    </a:lnTo>
                    <a:lnTo>
                      <a:pt x="36" y="256"/>
                    </a:lnTo>
                    <a:lnTo>
                      <a:pt x="0" y="259"/>
                    </a:lnTo>
                    <a:close/>
                  </a:path>
                </a:pathLst>
              </a:custGeom>
              <a:solidFill>
                <a:srgbClr val="001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47137" name="Group 48"/>
            <p:cNvGrpSpPr>
              <a:grpSpLocks/>
            </p:cNvGrpSpPr>
            <p:nvPr/>
          </p:nvGrpSpPr>
          <p:grpSpPr bwMode="auto">
            <a:xfrm>
              <a:off x="4981" y="2336"/>
              <a:ext cx="191" cy="453"/>
              <a:chOff x="2735" y="1765"/>
              <a:chExt cx="290" cy="789"/>
            </a:xfrm>
          </p:grpSpPr>
          <p:sp>
            <p:nvSpPr>
              <p:cNvPr id="47140" name="Freeform 49"/>
              <p:cNvSpPr>
                <a:spLocks/>
              </p:cNvSpPr>
              <p:nvPr/>
            </p:nvSpPr>
            <p:spPr bwMode="auto">
              <a:xfrm>
                <a:off x="2735" y="1943"/>
                <a:ext cx="290" cy="611"/>
              </a:xfrm>
              <a:custGeom>
                <a:avLst/>
                <a:gdLst>
                  <a:gd name="T0" fmla="*/ 1 w 580"/>
                  <a:gd name="T1" fmla="*/ 1 h 1221"/>
                  <a:gd name="T2" fmla="*/ 1 w 580"/>
                  <a:gd name="T3" fmla="*/ 1 h 1221"/>
                  <a:gd name="T4" fmla="*/ 1 w 580"/>
                  <a:gd name="T5" fmla="*/ 1 h 1221"/>
                  <a:gd name="T6" fmla="*/ 1 w 580"/>
                  <a:gd name="T7" fmla="*/ 1 h 1221"/>
                  <a:gd name="T8" fmla="*/ 1 w 580"/>
                  <a:gd name="T9" fmla="*/ 1 h 1221"/>
                  <a:gd name="T10" fmla="*/ 1 w 580"/>
                  <a:gd name="T11" fmla="*/ 1 h 1221"/>
                  <a:gd name="T12" fmla="*/ 1 w 580"/>
                  <a:gd name="T13" fmla="*/ 1 h 1221"/>
                  <a:gd name="T14" fmla="*/ 1 w 580"/>
                  <a:gd name="T15" fmla="*/ 1 h 1221"/>
                  <a:gd name="T16" fmla="*/ 1 w 580"/>
                  <a:gd name="T17" fmla="*/ 1 h 1221"/>
                  <a:gd name="T18" fmla="*/ 1 w 580"/>
                  <a:gd name="T19" fmla="*/ 1 h 1221"/>
                  <a:gd name="T20" fmla="*/ 1 w 580"/>
                  <a:gd name="T21" fmla="*/ 1 h 1221"/>
                  <a:gd name="T22" fmla="*/ 1 w 580"/>
                  <a:gd name="T23" fmla="*/ 1 h 1221"/>
                  <a:gd name="T24" fmla="*/ 1 w 580"/>
                  <a:gd name="T25" fmla="*/ 1 h 1221"/>
                  <a:gd name="T26" fmla="*/ 1 w 580"/>
                  <a:gd name="T27" fmla="*/ 1 h 1221"/>
                  <a:gd name="T28" fmla="*/ 1 w 580"/>
                  <a:gd name="T29" fmla="*/ 1 h 1221"/>
                  <a:gd name="T30" fmla="*/ 1 w 580"/>
                  <a:gd name="T31" fmla="*/ 1 h 1221"/>
                  <a:gd name="T32" fmla="*/ 1 w 580"/>
                  <a:gd name="T33" fmla="*/ 1 h 1221"/>
                  <a:gd name="T34" fmla="*/ 1 w 580"/>
                  <a:gd name="T35" fmla="*/ 1 h 1221"/>
                  <a:gd name="T36" fmla="*/ 1 w 580"/>
                  <a:gd name="T37" fmla="*/ 1 h 1221"/>
                  <a:gd name="T38" fmla="*/ 1 w 580"/>
                  <a:gd name="T39" fmla="*/ 1 h 1221"/>
                  <a:gd name="T40" fmla="*/ 1 w 580"/>
                  <a:gd name="T41" fmla="*/ 1 h 1221"/>
                  <a:gd name="T42" fmla="*/ 1 w 580"/>
                  <a:gd name="T43" fmla="*/ 1 h 1221"/>
                  <a:gd name="T44" fmla="*/ 1 w 580"/>
                  <a:gd name="T45" fmla="*/ 1 h 1221"/>
                  <a:gd name="T46" fmla="*/ 1 w 580"/>
                  <a:gd name="T47" fmla="*/ 1 h 1221"/>
                  <a:gd name="T48" fmla="*/ 1 w 580"/>
                  <a:gd name="T49" fmla="*/ 1 h 1221"/>
                  <a:gd name="T50" fmla="*/ 1 w 580"/>
                  <a:gd name="T51" fmla="*/ 1 h 1221"/>
                  <a:gd name="T52" fmla="*/ 1 w 580"/>
                  <a:gd name="T53" fmla="*/ 1 h 1221"/>
                  <a:gd name="T54" fmla="*/ 1 w 580"/>
                  <a:gd name="T55" fmla="*/ 1 h 1221"/>
                  <a:gd name="T56" fmla="*/ 1 w 580"/>
                  <a:gd name="T57" fmla="*/ 1 h 1221"/>
                  <a:gd name="T58" fmla="*/ 1 w 580"/>
                  <a:gd name="T59" fmla="*/ 1 h 1221"/>
                  <a:gd name="T60" fmla="*/ 1 w 580"/>
                  <a:gd name="T61" fmla="*/ 1 h 1221"/>
                  <a:gd name="T62" fmla="*/ 1 w 580"/>
                  <a:gd name="T63" fmla="*/ 1 h 1221"/>
                  <a:gd name="T64" fmla="*/ 1 w 580"/>
                  <a:gd name="T65" fmla="*/ 1 h 1221"/>
                  <a:gd name="T66" fmla="*/ 1 w 580"/>
                  <a:gd name="T67" fmla="*/ 1 h 1221"/>
                  <a:gd name="T68" fmla="*/ 1 w 580"/>
                  <a:gd name="T69" fmla="*/ 1 h 1221"/>
                  <a:gd name="T70" fmla="*/ 1 w 580"/>
                  <a:gd name="T71" fmla="*/ 1 h 1221"/>
                  <a:gd name="T72" fmla="*/ 1 w 580"/>
                  <a:gd name="T73" fmla="*/ 1 h 1221"/>
                  <a:gd name="T74" fmla="*/ 1 w 580"/>
                  <a:gd name="T75" fmla="*/ 1 h 1221"/>
                  <a:gd name="T76" fmla="*/ 1 w 580"/>
                  <a:gd name="T77" fmla="*/ 1 h 1221"/>
                  <a:gd name="T78" fmla="*/ 1 w 580"/>
                  <a:gd name="T79" fmla="*/ 1 h 122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580"/>
                  <a:gd name="T121" fmla="*/ 0 h 1221"/>
                  <a:gd name="T122" fmla="*/ 580 w 580"/>
                  <a:gd name="T123" fmla="*/ 1221 h 122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580" h="1221">
                    <a:moveTo>
                      <a:pt x="154" y="3"/>
                    </a:moveTo>
                    <a:lnTo>
                      <a:pt x="142" y="8"/>
                    </a:lnTo>
                    <a:lnTo>
                      <a:pt x="128" y="16"/>
                    </a:lnTo>
                    <a:lnTo>
                      <a:pt x="113" y="27"/>
                    </a:lnTo>
                    <a:lnTo>
                      <a:pt x="98" y="39"/>
                    </a:lnTo>
                    <a:lnTo>
                      <a:pt x="83" y="53"/>
                    </a:lnTo>
                    <a:lnTo>
                      <a:pt x="71" y="67"/>
                    </a:lnTo>
                    <a:lnTo>
                      <a:pt x="61" y="80"/>
                    </a:lnTo>
                    <a:lnTo>
                      <a:pt x="55" y="92"/>
                    </a:lnTo>
                    <a:lnTo>
                      <a:pt x="48" y="126"/>
                    </a:lnTo>
                    <a:lnTo>
                      <a:pt x="44" y="176"/>
                    </a:lnTo>
                    <a:lnTo>
                      <a:pt x="38" y="229"/>
                    </a:lnTo>
                    <a:lnTo>
                      <a:pt x="31" y="273"/>
                    </a:lnTo>
                    <a:lnTo>
                      <a:pt x="23" y="324"/>
                    </a:lnTo>
                    <a:lnTo>
                      <a:pt x="16" y="398"/>
                    </a:lnTo>
                    <a:lnTo>
                      <a:pt x="12" y="469"/>
                    </a:lnTo>
                    <a:lnTo>
                      <a:pt x="8" y="514"/>
                    </a:lnTo>
                    <a:lnTo>
                      <a:pt x="6" y="534"/>
                    </a:lnTo>
                    <a:lnTo>
                      <a:pt x="3" y="551"/>
                    </a:lnTo>
                    <a:lnTo>
                      <a:pt x="1" y="563"/>
                    </a:lnTo>
                    <a:lnTo>
                      <a:pt x="0" y="567"/>
                    </a:lnTo>
                    <a:lnTo>
                      <a:pt x="130" y="567"/>
                    </a:lnTo>
                    <a:lnTo>
                      <a:pt x="10" y="864"/>
                    </a:lnTo>
                    <a:lnTo>
                      <a:pt x="175" y="864"/>
                    </a:lnTo>
                    <a:lnTo>
                      <a:pt x="221" y="1221"/>
                    </a:lnTo>
                    <a:lnTo>
                      <a:pt x="327" y="1221"/>
                    </a:lnTo>
                    <a:lnTo>
                      <a:pt x="388" y="864"/>
                    </a:lnTo>
                    <a:lnTo>
                      <a:pt x="559" y="864"/>
                    </a:lnTo>
                    <a:lnTo>
                      <a:pt x="465" y="574"/>
                    </a:lnTo>
                    <a:lnTo>
                      <a:pt x="473" y="574"/>
                    </a:lnTo>
                    <a:lnTo>
                      <a:pt x="486" y="574"/>
                    </a:lnTo>
                    <a:lnTo>
                      <a:pt x="501" y="574"/>
                    </a:lnTo>
                    <a:lnTo>
                      <a:pt x="518" y="575"/>
                    </a:lnTo>
                    <a:lnTo>
                      <a:pt x="536" y="575"/>
                    </a:lnTo>
                    <a:lnTo>
                      <a:pt x="554" y="574"/>
                    </a:lnTo>
                    <a:lnTo>
                      <a:pt x="568" y="574"/>
                    </a:lnTo>
                    <a:lnTo>
                      <a:pt x="580" y="573"/>
                    </a:lnTo>
                    <a:lnTo>
                      <a:pt x="577" y="530"/>
                    </a:lnTo>
                    <a:lnTo>
                      <a:pt x="568" y="461"/>
                    </a:lnTo>
                    <a:lnTo>
                      <a:pt x="560" y="391"/>
                    </a:lnTo>
                    <a:lnTo>
                      <a:pt x="557" y="344"/>
                    </a:lnTo>
                    <a:lnTo>
                      <a:pt x="556" y="324"/>
                    </a:lnTo>
                    <a:lnTo>
                      <a:pt x="551" y="294"/>
                    </a:lnTo>
                    <a:lnTo>
                      <a:pt x="545" y="259"/>
                    </a:lnTo>
                    <a:lnTo>
                      <a:pt x="539" y="221"/>
                    </a:lnTo>
                    <a:lnTo>
                      <a:pt x="532" y="183"/>
                    </a:lnTo>
                    <a:lnTo>
                      <a:pt x="524" y="147"/>
                    </a:lnTo>
                    <a:lnTo>
                      <a:pt x="518" y="117"/>
                    </a:lnTo>
                    <a:lnTo>
                      <a:pt x="512" y="98"/>
                    </a:lnTo>
                    <a:lnTo>
                      <a:pt x="506" y="85"/>
                    </a:lnTo>
                    <a:lnTo>
                      <a:pt x="497" y="70"/>
                    </a:lnTo>
                    <a:lnTo>
                      <a:pt x="486" y="56"/>
                    </a:lnTo>
                    <a:lnTo>
                      <a:pt x="472" y="41"/>
                    </a:lnTo>
                    <a:lnTo>
                      <a:pt x="457" y="29"/>
                    </a:lnTo>
                    <a:lnTo>
                      <a:pt x="442" y="17"/>
                    </a:lnTo>
                    <a:lnTo>
                      <a:pt x="427" y="8"/>
                    </a:lnTo>
                    <a:lnTo>
                      <a:pt x="413" y="2"/>
                    </a:lnTo>
                    <a:lnTo>
                      <a:pt x="411" y="2"/>
                    </a:lnTo>
                    <a:lnTo>
                      <a:pt x="409" y="1"/>
                    </a:lnTo>
                    <a:lnTo>
                      <a:pt x="406" y="1"/>
                    </a:lnTo>
                    <a:lnTo>
                      <a:pt x="404" y="0"/>
                    </a:lnTo>
                    <a:lnTo>
                      <a:pt x="405" y="30"/>
                    </a:lnTo>
                    <a:lnTo>
                      <a:pt x="403" y="60"/>
                    </a:lnTo>
                    <a:lnTo>
                      <a:pt x="395" y="87"/>
                    </a:lnTo>
                    <a:lnTo>
                      <a:pt x="382" y="111"/>
                    </a:lnTo>
                    <a:lnTo>
                      <a:pt x="365" y="133"/>
                    </a:lnTo>
                    <a:lnTo>
                      <a:pt x="342" y="149"/>
                    </a:lnTo>
                    <a:lnTo>
                      <a:pt x="315" y="161"/>
                    </a:lnTo>
                    <a:lnTo>
                      <a:pt x="283" y="166"/>
                    </a:lnTo>
                    <a:lnTo>
                      <a:pt x="251" y="163"/>
                    </a:lnTo>
                    <a:lnTo>
                      <a:pt x="222" y="153"/>
                    </a:lnTo>
                    <a:lnTo>
                      <a:pt x="198" y="136"/>
                    </a:lnTo>
                    <a:lnTo>
                      <a:pt x="180" y="114"/>
                    </a:lnTo>
                    <a:lnTo>
                      <a:pt x="165" y="88"/>
                    </a:lnTo>
                    <a:lnTo>
                      <a:pt x="155" y="61"/>
                    </a:lnTo>
                    <a:lnTo>
                      <a:pt x="152" y="32"/>
                    </a:lnTo>
                    <a:lnTo>
                      <a:pt x="154" y="3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7141" name="Freeform 50"/>
              <p:cNvSpPr>
                <a:spLocks/>
              </p:cNvSpPr>
              <p:nvPr/>
            </p:nvSpPr>
            <p:spPr bwMode="auto">
              <a:xfrm>
                <a:off x="2793" y="1765"/>
                <a:ext cx="162" cy="237"/>
              </a:xfrm>
              <a:custGeom>
                <a:avLst/>
                <a:gdLst>
                  <a:gd name="T0" fmla="*/ 0 w 325"/>
                  <a:gd name="T1" fmla="*/ 1 h 474"/>
                  <a:gd name="T2" fmla="*/ 0 w 325"/>
                  <a:gd name="T3" fmla="*/ 1 h 474"/>
                  <a:gd name="T4" fmla="*/ 0 w 325"/>
                  <a:gd name="T5" fmla="*/ 1 h 474"/>
                  <a:gd name="T6" fmla="*/ 0 w 325"/>
                  <a:gd name="T7" fmla="*/ 1 h 474"/>
                  <a:gd name="T8" fmla="*/ 0 w 325"/>
                  <a:gd name="T9" fmla="*/ 1 h 474"/>
                  <a:gd name="T10" fmla="*/ 0 w 325"/>
                  <a:gd name="T11" fmla="*/ 1 h 474"/>
                  <a:gd name="T12" fmla="*/ 0 w 325"/>
                  <a:gd name="T13" fmla="*/ 1 h 474"/>
                  <a:gd name="T14" fmla="*/ 0 w 325"/>
                  <a:gd name="T15" fmla="*/ 1 h 474"/>
                  <a:gd name="T16" fmla="*/ 0 w 325"/>
                  <a:gd name="T17" fmla="*/ 1 h 474"/>
                  <a:gd name="T18" fmla="*/ 0 w 325"/>
                  <a:gd name="T19" fmla="*/ 1 h 474"/>
                  <a:gd name="T20" fmla="*/ 0 w 325"/>
                  <a:gd name="T21" fmla="*/ 1 h 474"/>
                  <a:gd name="T22" fmla="*/ 0 w 325"/>
                  <a:gd name="T23" fmla="*/ 1 h 474"/>
                  <a:gd name="T24" fmla="*/ 0 w 325"/>
                  <a:gd name="T25" fmla="*/ 1 h 474"/>
                  <a:gd name="T26" fmla="*/ 0 w 325"/>
                  <a:gd name="T27" fmla="*/ 1 h 474"/>
                  <a:gd name="T28" fmla="*/ 0 w 325"/>
                  <a:gd name="T29" fmla="*/ 1 h 474"/>
                  <a:gd name="T30" fmla="*/ 0 w 325"/>
                  <a:gd name="T31" fmla="*/ 1 h 474"/>
                  <a:gd name="T32" fmla="*/ 0 w 325"/>
                  <a:gd name="T33" fmla="*/ 1 h 474"/>
                  <a:gd name="T34" fmla="*/ 0 w 325"/>
                  <a:gd name="T35" fmla="*/ 1 h 474"/>
                  <a:gd name="T36" fmla="*/ 0 w 325"/>
                  <a:gd name="T37" fmla="*/ 1 h 474"/>
                  <a:gd name="T38" fmla="*/ 0 w 325"/>
                  <a:gd name="T39" fmla="*/ 1 h 474"/>
                  <a:gd name="T40" fmla="*/ 0 w 325"/>
                  <a:gd name="T41" fmla="*/ 0 h 474"/>
                  <a:gd name="T42" fmla="*/ 0 w 325"/>
                  <a:gd name="T43" fmla="*/ 1 h 474"/>
                  <a:gd name="T44" fmla="*/ 0 w 325"/>
                  <a:gd name="T45" fmla="*/ 1 h 474"/>
                  <a:gd name="T46" fmla="*/ 0 w 325"/>
                  <a:gd name="T47" fmla="*/ 1 h 474"/>
                  <a:gd name="T48" fmla="*/ 0 w 325"/>
                  <a:gd name="T49" fmla="*/ 1 h 474"/>
                  <a:gd name="T50" fmla="*/ 0 w 325"/>
                  <a:gd name="T51" fmla="*/ 1 h 474"/>
                  <a:gd name="T52" fmla="*/ 0 w 325"/>
                  <a:gd name="T53" fmla="*/ 1 h 474"/>
                  <a:gd name="T54" fmla="*/ 0 w 325"/>
                  <a:gd name="T55" fmla="*/ 1 h 474"/>
                  <a:gd name="T56" fmla="*/ 0 w 325"/>
                  <a:gd name="T57" fmla="*/ 1 h 474"/>
                  <a:gd name="T58" fmla="*/ 0 w 325"/>
                  <a:gd name="T59" fmla="*/ 1 h 474"/>
                  <a:gd name="T60" fmla="*/ 0 w 325"/>
                  <a:gd name="T61" fmla="*/ 1 h 474"/>
                  <a:gd name="T62" fmla="*/ 0 w 325"/>
                  <a:gd name="T63" fmla="*/ 1 h 474"/>
                  <a:gd name="T64" fmla="*/ 0 w 325"/>
                  <a:gd name="T65" fmla="*/ 1 h 474"/>
                  <a:gd name="T66" fmla="*/ 0 w 325"/>
                  <a:gd name="T67" fmla="*/ 1 h 474"/>
                  <a:gd name="T68" fmla="*/ 0 w 325"/>
                  <a:gd name="T69" fmla="*/ 1 h 474"/>
                  <a:gd name="T70" fmla="*/ 0 w 325"/>
                  <a:gd name="T71" fmla="*/ 1 h 474"/>
                  <a:gd name="T72" fmla="*/ 0 w 325"/>
                  <a:gd name="T73" fmla="*/ 1 h 474"/>
                  <a:gd name="T74" fmla="*/ 0 w 325"/>
                  <a:gd name="T75" fmla="*/ 1 h 474"/>
                  <a:gd name="T76" fmla="*/ 0 w 325"/>
                  <a:gd name="T77" fmla="*/ 1 h 47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25"/>
                  <a:gd name="T118" fmla="*/ 0 h 474"/>
                  <a:gd name="T119" fmla="*/ 325 w 325"/>
                  <a:gd name="T120" fmla="*/ 474 h 47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25" h="474">
                    <a:moveTo>
                      <a:pt x="37" y="146"/>
                    </a:moveTo>
                    <a:lnTo>
                      <a:pt x="40" y="170"/>
                    </a:lnTo>
                    <a:lnTo>
                      <a:pt x="48" y="195"/>
                    </a:lnTo>
                    <a:lnTo>
                      <a:pt x="61" y="216"/>
                    </a:lnTo>
                    <a:lnTo>
                      <a:pt x="77" y="236"/>
                    </a:lnTo>
                    <a:lnTo>
                      <a:pt x="97" y="252"/>
                    </a:lnTo>
                    <a:lnTo>
                      <a:pt x="119" y="265"/>
                    </a:lnTo>
                    <a:lnTo>
                      <a:pt x="142" y="273"/>
                    </a:lnTo>
                    <a:lnTo>
                      <a:pt x="166" y="276"/>
                    </a:lnTo>
                    <a:lnTo>
                      <a:pt x="189" y="274"/>
                    </a:lnTo>
                    <a:lnTo>
                      <a:pt x="212" y="267"/>
                    </a:lnTo>
                    <a:lnTo>
                      <a:pt x="231" y="256"/>
                    </a:lnTo>
                    <a:lnTo>
                      <a:pt x="249" y="242"/>
                    </a:lnTo>
                    <a:lnTo>
                      <a:pt x="262" y="224"/>
                    </a:lnTo>
                    <a:lnTo>
                      <a:pt x="274" y="204"/>
                    </a:lnTo>
                    <a:lnTo>
                      <a:pt x="281" y="182"/>
                    </a:lnTo>
                    <a:lnTo>
                      <a:pt x="283" y="158"/>
                    </a:lnTo>
                    <a:lnTo>
                      <a:pt x="281" y="135"/>
                    </a:lnTo>
                    <a:lnTo>
                      <a:pt x="274" y="112"/>
                    </a:lnTo>
                    <a:lnTo>
                      <a:pt x="262" y="92"/>
                    </a:lnTo>
                    <a:lnTo>
                      <a:pt x="249" y="75"/>
                    </a:lnTo>
                    <a:lnTo>
                      <a:pt x="231" y="61"/>
                    </a:lnTo>
                    <a:lnTo>
                      <a:pt x="212" y="49"/>
                    </a:lnTo>
                    <a:lnTo>
                      <a:pt x="189" y="43"/>
                    </a:lnTo>
                    <a:lnTo>
                      <a:pt x="166" y="40"/>
                    </a:lnTo>
                    <a:lnTo>
                      <a:pt x="142" y="43"/>
                    </a:lnTo>
                    <a:lnTo>
                      <a:pt x="119" y="47"/>
                    </a:lnTo>
                    <a:lnTo>
                      <a:pt x="97" y="56"/>
                    </a:lnTo>
                    <a:lnTo>
                      <a:pt x="77" y="69"/>
                    </a:lnTo>
                    <a:lnTo>
                      <a:pt x="61" y="84"/>
                    </a:lnTo>
                    <a:lnTo>
                      <a:pt x="48" y="102"/>
                    </a:lnTo>
                    <a:lnTo>
                      <a:pt x="40" y="123"/>
                    </a:lnTo>
                    <a:lnTo>
                      <a:pt x="37" y="146"/>
                    </a:lnTo>
                    <a:lnTo>
                      <a:pt x="0" y="146"/>
                    </a:lnTo>
                    <a:lnTo>
                      <a:pt x="4" y="115"/>
                    </a:lnTo>
                    <a:lnTo>
                      <a:pt x="14" y="86"/>
                    </a:lnTo>
                    <a:lnTo>
                      <a:pt x="30" y="61"/>
                    </a:lnTo>
                    <a:lnTo>
                      <a:pt x="52" y="40"/>
                    </a:lnTo>
                    <a:lnTo>
                      <a:pt x="77" y="23"/>
                    </a:lnTo>
                    <a:lnTo>
                      <a:pt x="106" y="10"/>
                    </a:lnTo>
                    <a:lnTo>
                      <a:pt x="136" y="2"/>
                    </a:lnTo>
                    <a:lnTo>
                      <a:pt x="168" y="0"/>
                    </a:lnTo>
                    <a:lnTo>
                      <a:pt x="199" y="3"/>
                    </a:lnTo>
                    <a:lnTo>
                      <a:pt x="229" y="13"/>
                    </a:lnTo>
                    <a:lnTo>
                      <a:pt x="256" y="26"/>
                    </a:lnTo>
                    <a:lnTo>
                      <a:pt x="279" y="46"/>
                    </a:lnTo>
                    <a:lnTo>
                      <a:pt x="298" y="69"/>
                    </a:lnTo>
                    <a:lnTo>
                      <a:pt x="312" y="97"/>
                    </a:lnTo>
                    <a:lnTo>
                      <a:pt x="321" y="125"/>
                    </a:lnTo>
                    <a:lnTo>
                      <a:pt x="325" y="158"/>
                    </a:lnTo>
                    <a:lnTo>
                      <a:pt x="322" y="188"/>
                    </a:lnTo>
                    <a:lnTo>
                      <a:pt x="313" y="215"/>
                    </a:lnTo>
                    <a:lnTo>
                      <a:pt x="300" y="241"/>
                    </a:lnTo>
                    <a:lnTo>
                      <a:pt x="283" y="264"/>
                    </a:lnTo>
                    <a:lnTo>
                      <a:pt x="262" y="283"/>
                    </a:lnTo>
                    <a:lnTo>
                      <a:pt x="238" y="298"/>
                    </a:lnTo>
                    <a:lnTo>
                      <a:pt x="212" y="308"/>
                    </a:lnTo>
                    <a:lnTo>
                      <a:pt x="183" y="314"/>
                    </a:lnTo>
                    <a:lnTo>
                      <a:pt x="183" y="357"/>
                    </a:lnTo>
                    <a:lnTo>
                      <a:pt x="261" y="357"/>
                    </a:lnTo>
                    <a:lnTo>
                      <a:pt x="261" y="391"/>
                    </a:lnTo>
                    <a:lnTo>
                      <a:pt x="183" y="391"/>
                    </a:lnTo>
                    <a:lnTo>
                      <a:pt x="183" y="474"/>
                    </a:lnTo>
                    <a:lnTo>
                      <a:pt x="143" y="474"/>
                    </a:lnTo>
                    <a:lnTo>
                      <a:pt x="143" y="391"/>
                    </a:lnTo>
                    <a:lnTo>
                      <a:pt x="69" y="391"/>
                    </a:lnTo>
                    <a:lnTo>
                      <a:pt x="69" y="357"/>
                    </a:lnTo>
                    <a:lnTo>
                      <a:pt x="143" y="357"/>
                    </a:lnTo>
                    <a:lnTo>
                      <a:pt x="143" y="312"/>
                    </a:lnTo>
                    <a:lnTo>
                      <a:pt x="115" y="305"/>
                    </a:lnTo>
                    <a:lnTo>
                      <a:pt x="89" y="292"/>
                    </a:lnTo>
                    <a:lnTo>
                      <a:pt x="65" y="275"/>
                    </a:lnTo>
                    <a:lnTo>
                      <a:pt x="44" y="254"/>
                    </a:lnTo>
                    <a:lnTo>
                      <a:pt x="25" y="230"/>
                    </a:lnTo>
                    <a:lnTo>
                      <a:pt x="12" y="204"/>
                    </a:lnTo>
                    <a:lnTo>
                      <a:pt x="4" y="175"/>
                    </a:lnTo>
                    <a:lnTo>
                      <a:pt x="0" y="146"/>
                    </a:lnTo>
                    <a:lnTo>
                      <a:pt x="37" y="146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7138" name="Rectangle 51"/>
            <p:cNvSpPr>
              <a:spLocks noChangeArrowheads="1"/>
            </p:cNvSpPr>
            <p:nvPr/>
          </p:nvSpPr>
          <p:spPr bwMode="auto">
            <a:xfrm>
              <a:off x="2609" y="3439"/>
              <a:ext cx="6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chemeClr val="folHlink"/>
                </a:buClr>
                <a:buSzPct val="75000"/>
                <a:buFont typeface="Arial" panose="020B0604020202020204" pitchFamily="34" charset="0"/>
                <a:buNone/>
              </a:pP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В</a:t>
              </a:r>
              <a:r>
                <a:rPr kumimoji="1" lang="uk-UA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ік</a:t>
              </a: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 (</a:t>
              </a:r>
              <a:r>
                <a:rPr kumimoji="1" lang="uk-UA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роки</a:t>
              </a:r>
              <a:r>
                <a:rPr kumimoji="1" lang="en-US" altLang="uk-UA">
                  <a:solidFill>
                    <a:srgbClr val="000000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47139" name="Line 52"/>
            <p:cNvSpPr>
              <a:spLocks noChangeShapeType="1"/>
            </p:cNvSpPr>
            <p:nvPr/>
          </p:nvSpPr>
          <p:spPr bwMode="auto">
            <a:xfrm>
              <a:off x="976" y="1191"/>
              <a:ext cx="4489" cy="1"/>
            </a:xfrm>
            <a:prstGeom prst="line">
              <a:avLst/>
            </a:prstGeom>
            <a:noFill/>
            <a:ln w="9525">
              <a:solidFill>
                <a:srgbClr val="E49B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25423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1608" y="110515"/>
            <a:ext cx="8742363" cy="5127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 особливості скелетних м'язів</a:t>
            </a:r>
            <a:endParaRPr lang="uk-UA" altLang="uk-UA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Объект 2"/>
          <p:cNvSpPr>
            <a:spLocks noGrp="1"/>
          </p:cNvSpPr>
          <p:nvPr>
            <p:ph idx="1"/>
          </p:nvPr>
        </p:nvSpPr>
        <p:spPr>
          <a:xfrm>
            <a:off x="5829300" y="844061"/>
            <a:ext cx="6024440" cy="5732585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Різна кількість м'язової маси у осіб різного віку і статі</a:t>
            </a:r>
            <a:r>
              <a:rPr lang="en-US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Сухожилки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м'язове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черевце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чітко відокремлюються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фасції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синовіальні сумки, виникають </a:t>
            </a:r>
            <a:r>
              <a:rPr lang="uk-UA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сесамоподібні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кістки в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сухожилках.</a:t>
            </a:r>
            <a:endParaRPr lang="uk-UA" alt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дорослим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розвинутий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вушний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сухожилковий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шолом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 пучки жувальних м'язів розміщуються паралельно,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їх сухожилки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 рази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коротші.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Скроневий м'яз дуже погано розвинений у дітей, тільки з появою зубів він потовщується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опускається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рівня верхньої скроневої лінії на нижню.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шиї переднє і заднє черевце </a:t>
            </a:r>
            <a:r>
              <a:rPr lang="uk-UA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двохчеревцевого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м'яза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майже на прямий </a:t>
            </a:r>
            <a:r>
              <a:rPr lang="uk-UA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лініі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Це пов'язано з тим, що шилоподібний відросток у новонародженого розташований горизонтально, а нижня щелепа і </a:t>
            </a:r>
            <a:r>
              <a:rPr lang="uk-UA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под'язикова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кістка знаходяться на одному рівні. З віком не тільки змінюється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 </a:t>
            </a:r>
            <a:r>
              <a:rPr lang="uk-UA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шиловидного відростка, а й відбувається опускання під'язикової кістки.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дорослого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плода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Th7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en-US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Th8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5-ти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річному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Th11</a:t>
            </a:r>
            <a:r>
              <a:rPr lang="en-US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дорослого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Th12. </a:t>
            </a:r>
            <a:endParaRPr lang="uk-UA" alt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Цікаві факти про м'язи людини – ЗВІДУСІ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918799"/>
            <a:ext cx="5351600" cy="368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0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75846"/>
            <a:ext cx="9875838" cy="101111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Вікові</a:t>
            </a:r>
            <a:r>
              <a:rPr lang="ru-RU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точності</a:t>
            </a:r>
            <a:r>
              <a:rPr lang="ru-RU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alt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endParaRPr lang="uk-UA" altLang="uk-UA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Объект 2"/>
          <p:cNvSpPr>
            <a:spLocks noGrp="1"/>
          </p:cNvSpPr>
          <p:nvPr>
            <p:ph idx="1"/>
          </p:nvPr>
        </p:nvSpPr>
        <p:spPr>
          <a:xfrm>
            <a:off x="5037992" y="1397978"/>
            <a:ext cx="6937131" cy="5372100"/>
          </a:xfrm>
        </p:spPr>
        <p:txBody>
          <a:bodyPr>
            <a:noAutofit/>
          </a:bodyPr>
          <a:lstStyle/>
          <a:p>
            <a:pPr marL="503237" indent="-457200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процесі розвитку опорно-рухового апарату змінюються швидкість і точність виконання рухів. Зростання цих показників значною мірою залежить не тільки від розвитку м'язів, а і від розвитку центральної нервової системи (зокрема швидкість нервових процесів в моторних ділянках кори великих півкуль).</a:t>
            </a:r>
          </a:p>
          <a:p>
            <a:pPr marL="503237" indent="-457200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 рухів характеризується швидкістю одноразового скорочення, і швидкістю виконання повторювальних рухів. Швидкість одноразового скорочення різко зростає у дітей з 4-5 років і в 13-14 років майже така ж як у дорослої людини. Частота виконання рухів за одиницю часу досягає максимальних показників в 15 років після чого починає знижуватися.</a:t>
            </a:r>
          </a:p>
          <a:p>
            <a:pPr marL="503237" indent="-457200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03237" indent="-457200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5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рухи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зростати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шкільний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9-10 років точність виконання рухів майже така ж, як у дорослої людини. </a:t>
            </a:r>
          </a:p>
        </p:txBody>
      </p:sp>
      <p:pic>
        <p:nvPicPr>
          <p:cNvPr id="1026" name="Picture 2" descr="https://healthcenter.od.ua/wp-content/uploads/2020/08/bez-ymeny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0" y="2066193"/>
            <a:ext cx="4982692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70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97515" y="1049215"/>
            <a:ext cx="5270256" cy="54102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4-22 мкм.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і до 18-20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20-90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легко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перших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82663" algn="l"/>
              </a:tabLs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внутрішньом'язової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982663" algn="l"/>
              </a:tabLs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ресс у детей 7 лет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51" y="2312376"/>
            <a:ext cx="5464544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02423" y="149470"/>
            <a:ext cx="8698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м’язової тканини у дитячому віці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65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433646" y="1573822"/>
            <a:ext cx="6629399" cy="5037993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молодого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40-45 мкм,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- 20-25 мкм,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70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- 10-20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гіпертрофія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жировою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тканиною;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атрофія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Розростання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саркоплазматической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міофибриллах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смугастості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2423" y="149470"/>
            <a:ext cx="8592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м’язової тканини у літньому віці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Науковці зважили &quot;за&quot; і &quot;проти&quot; сильних фізичних навантажень у віці 70+ |  Українська правда _Житт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28" y="2304438"/>
            <a:ext cx="4723315" cy="314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2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Прямоугольник 4"/>
          <p:cNvSpPr>
            <a:spLocks noChangeArrowheads="1"/>
          </p:cNvSpPr>
          <p:nvPr/>
        </p:nvSpPr>
        <p:spPr bwMode="auto">
          <a:xfrm>
            <a:off x="1809750" y="1857375"/>
            <a:ext cx="86439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uk-UA" sz="2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uk-UA" sz="24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68611" name="TextBox 5"/>
          <p:cNvSpPr txBox="1">
            <a:spLocks noChangeArrowheads="1"/>
          </p:cNvSpPr>
          <p:nvPr/>
        </p:nvSpPr>
        <p:spPr bwMode="auto">
          <a:xfrm>
            <a:off x="1738313" y="1928813"/>
            <a:ext cx="8358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uk-UA" sz="2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altLang="uk-UA" sz="2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5" name="TextBox 7"/>
          <p:cNvSpPr txBox="1">
            <a:spLocks noChangeArrowheads="1"/>
          </p:cNvSpPr>
          <p:nvPr/>
        </p:nvSpPr>
        <p:spPr bwMode="auto">
          <a:xfrm>
            <a:off x="5319344" y="1128469"/>
            <a:ext cx="665516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м'язових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в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сухожилок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23-25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до 15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скорочуваність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м'язу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14-15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диференціювання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 в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товщину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30-35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дівчаток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11-12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 13-14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скелетних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12 %, в той час як 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7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5%.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Вага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скелетних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35 % по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ваги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сила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опорно-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рухові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сила,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спритність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витривалість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12 до 16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alt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6586" y="351632"/>
            <a:ext cx="10630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м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підлітків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Андріївна: Оздоровчі види гімнаст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7" y="2390775"/>
            <a:ext cx="4919569" cy="25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59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1396</Words>
  <Application>Microsoft Office PowerPoint</Application>
  <PresentationFormat>Широкоэкранный</PresentationFormat>
  <Paragraphs>142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Times New Roman</vt:lpstr>
      <vt:lpstr>Wingdings</vt:lpstr>
      <vt:lpstr>Тема Office</vt:lpstr>
      <vt:lpstr>Розвиток та вікові особливості будови опорно-рухового апарату</vt:lpstr>
      <vt:lpstr>Презентация PowerPoint</vt:lpstr>
      <vt:lpstr>Хребтовий стовп</vt:lpstr>
      <vt:lpstr>Презентация PowerPoint</vt:lpstr>
      <vt:lpstr>Презентация PowerPoint</vt:lpstr>
      <vt:lpstr>Презентация PowerPoint</vt:lpstr>
      <vt:lpstr>Скелет кінцівок, верхні кінцівки</vt:lpstr>
      <vt:lpstr>Скелет кінцівок, нижні кінцівки</vt:lpstr>
      <vt:lpstr>Презентация PowerPoint</vt:lpstr>
      <vt:lpstr>Частота переломів кісток (в залежності від віку та статі)</vt:lpstr>
      <vt:lpstr>Вікові зміни маси кісткової тканини</vt:lpstr>
      <vt:lpstr>Вікові особливості скелетних м'язів</vt:lpstr>
      <vt:lpstr>Вікові особливості швидкості, точності виконання рухів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анатомічної норми і індивідуальних особливостей. Анатомія людини в різни періоди життя.</dc:title>
  <dc:creator>Руслан</dc:creator>
  <cp:lastModifiedBy>Руслан</cp:lastModifiedBy>
  <cp:revision>21</cp:revision>
  <dcterms:created xsi:type="dcterms:W3CDTF">2023-07-30T23:45:01Z</dcterms:created>
  <dcterms:modified xsi:type="dcterms:W3CDTF">2023-08-01T05:07:44Z</dcterms:modified>
</cp:coreProperties>
</file>