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673" r:id="rId5"/>
  </p:sldMasterIdLst>
  <p:notesMasterIdLst>
    <p:notesMasterId r:id="rId7"/>
  </p:notesMasterIdLst>
  <p:sldIdLst>
    <p:sldId id="42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51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720" y="67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725E0BD-61A5-4FFA-865C-940D100A09A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18FFEBA-0F02-4AE7-9B68-4CBE6F986B7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938732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BD3096E-D895-4651-A641-CDD403904CEC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5877464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A1BAEE0-A4ED-444D-A1A7-ACD7E81AD045}"/>
              </a:ext>
            </a:extLst>
          </p:cNvPr>
          <p:cNvGrpSpPr/>
          <p:nvPr userDrawn="1"/>
        </p:nvGrpSpPr>
        <p:grpSpPr>
          <a:xfrm>
            <a:off x="580088" y="2536288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9062AFE-B9CB-431B-BC38-A289DB772C07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99FED08-9F34-4CEB-9CD9-D808346EC0B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BD188-CC50-4158-98A4-AAC9609C12D1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A15DB1C-FF77-4E6F-9E3C-7F5B13BD5B9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AD2396-1849-4318-A0B4-40A89BBF45F5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764B3D-37D2-41EC-900D-8AF407CA428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0A3753AC-05A2-4A25-8665-2221B1F761D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088FA50-6991-4AF6-8E7E-FD83F946723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2CC9944-EDE5-48AE-980F-7BBBF97BD087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23EFC7A-B461-4CF2-9489-0E5ACD82B61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5E4FF21-96D3-4707-98F7-6753D8EAD399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536C619-4F62-438C-B42D-16EF24F9E307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0E489B28-E610-4693-A003-DD91CC0488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7579" y="2692223"/>
            <a:ext cx="3879644" cy="235170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F09EACF-7301-4216-9D42-E5392B36C1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CF1678-ABE6-4DF1-92C9-331A124F5CC7}"/>
              </a:ext>
            </a:extLst>
          </p:cNvPr>
          <p:cNvSpPr/>
          <p:nvPr userDrawn="1"/>
        </p:nvSpPr>
        <p:spPr>
          <a:xfrm>
            <a:off x="1" y="0"/>
            <a:ext cx="388402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B97310DF-B6B0-4C3C-BA3E-489420A32181}"/>
              </a:ext>
            </a:extLst>
          </p:cNvPr>
          <p:cNvGrpSpPr/>
          <p:nvPr userDrawn="1"/>
        </p:nvGrpSpPr>
        <p:grpSpPr>
          <a:xfrm>
            <a:off x="4484680" y="2739753"/>
            <a:ext cx="2029599" cy="3505672"/>
            <a:chOff x="1438761" y="2033015"/>
            <a:chExt cx="1980000" cy="3420000"/>
          </a:xfrm>
        </p:grpSpPr>
        <p:sp>
          <p:nvSpPr>
            <p:cNvPr id="4" name="Rounded Rectangle 41">
              <a:extLst>
                <a:ext uri="{FF2B5EF4-FFF2-40B4-BE49-F238E27FC236}">
                  <a16:creationId xmlns:a16="http://schemas.microsoft.com/office/drawing/2014/main" id="{B61CE415-73B8-4D2A-A1AB-DABC4F7BB2A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2">
              <a:extLst>
                <a:ext uri="{FF2B5EF4-FFF2-40B4-BE49-F238E27FC236}">
                  <a16:creationId xmlns:a16="http://schemas.microsoft.com/office/drawing/2014/main" id="{EDF8955B-0866-490C-9582-2B8E2224663D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E0A25EC8-F7AE-4ED5-9EB2-E3252715F40B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7" name="Oval 44">
                <a:extLst>
                  <a:ext uri="{FF2B5EF4-FFF2-40B4-BE49-F238E27FC236}">
                    <a16:creationId xmlns:a16="http://schemas.microsoft.com/office/drawing/2014/main" id="{10A58890-DAC1-4D69-85FC-B98A820AC9E0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" name="Rounded Rectangle 45">
                <a:extLst>
                  <a:ext uri="{FF2B5EF4-FFF2-40B4-BE49-F238E27FC236}">
                    <a16:creationId xmlns:a16="http://schemas.microsoft.com/office/drawing/2014/main" id="{71D5B425-6479-4E5A-8B5B-DF3F830F719D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F22F0D01-3528-4D20-92A5-9D0EBA7F8C2E}"/>
              </a:ext>
            </a:extLst>
          </p:cNvPr>
          <p:cNvGrpSpPr/>
          <p:nvPr userDrawn="1"/>
        </p:nvGrpSpPr>
        <p:grpSpPr>
          <a:xfrm>
            <a:off x="6976148" y="2739753"/>
            <a:ext cx="2029599" cy="3505672"/>
            <a:chOff x="1438761" y="2033015"/>
            <a:chExt cx="1980000" cy="3420000"/>
          </a:xfrm>
        </p:grpSpPr>
        <p:sp>
          <p:nvSpPr>
            <p:cNvPr id="10" name="Rounded Rectangle 41">
              <a:extLst>
                <a:ext uri="{FF2B5EF4-FFF2-40B4-BE49-F238E27FC236}">
                  <a16:creationId xmlns:a16="http://schemas.microsoft.com/office/drawing/2014/main" id="{21AFB044-FD6E-4AF8-96AB-745B59DDD5A4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6409FE8E-D06A-4B35-BFD3-DD184A079BB7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id="{5CA207E7-E95E-46F5-A8A1-AD533B809BE8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3" name="Oval 44">
                <a:extLst>
                  <a:ext uri="{FF2B5EF4-FFF2-40B4-BE49-F238E27FC236}">
                    <a16:creationId xmlns:a16="http://schemas.microsoft.com/office/drawing/2014/main" id="{D196795B-533F-443E-A9FD-AEB2894BFF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45">
                <a:extLst>
                  <a:ext uri="{FF2B5EF4-FFF2-40B4-BE49-F238E27FC236}">
                    <a16:creationId xmlns:a16="http://schemas.microsoft.com/office/drawing/2014/main" id="{7FC5C28D-04C0-4401-B217-13CA4F8A91D1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820ACAAC-DC01-4142-B3A4-08464EFC2E95}"/>
              </a:ext>
            </a:extLst>
          </p:cNvPr>
          <p:cNvGrpSpPr/>
          <p:nvPr userDrawn="1"/>
        </p:nvGrpSpPr>
        <p:grpSpPr>
          <a:xfrm>
            <a:off x="9467615" y="2739753"/>
            <a:ext cx="2029599" cy="3505672"/>
            <a:chOff x="1438761" y="2033015"/>
            <a:chExt cx="1980000" cy="3420000"/>
          </a:xfrm>
        </p:grpSpPr>
        <p:sp>
          <p:nvSpPr>
            <p:cNvPr id="16" name="Rounded Rectangle 41">
              <a:extLst>
                <a:ext uri="{FF2B5EF4-FFF2-40B4-BE49-F238E27FC236}">
                  <a16:creationId xmlns:a16="http://schemas.microsoft.com/office/drawing/2014/main" id="{F4A599C3-B53A-47D9-B643-0693601665B7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C8297C35-1867-4E31-A4CB-1E056B27E393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981654CC-984C-4EB6-8C63-81F1A125D1F1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9" name="Oval 44">
                <a:extLst>
                  <a:ext uri="{FF2B5EF4-FFF2-40B4-BE49-F238E27FC236}">
                    <a16:creationId xmlns:a16="http://schemas.microsoft.com/office/drawing/2014/main" id="{6F17D607-F1C4-4364-874B-335B32EAE6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45">
                <a:extLst>
                  <a:ext uri="{FF2B5EF4-FFF2-40B4-BE49-F238E27FC236}">
                    <a16:creationId xmlns:a16="http://schemas.microsoft.com/office/drawing/2014/main" id="{44F5E29D-F731-4A5B-986D-4229461BC256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9A1695C9-85F6-4760-8539-3631CCA0026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83669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ACBD4965-6F82-47DB-8F4B-43A1E51F48A5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74446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60E75232-41AF-4527-9D75-F5DCBC0B6766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565222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6" r:id="rId11"/>
    <p:sldLayoutId id="2147483687" r:id="rId12"/>
    <p:sldLayoutId id="2147483688" r:id="rId13"/>
    <p:sldLayoutId id="2147483671" r:id="rId14"/>
    <p:sldLayoutId id="21474836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56EF6D-FFF3-5ED8-1E97-0B9E867E5FD9}"/>
              </a:ext>
            </a:extLst>
          </p:cNvPr>
          <p:cNvSpPr txBox="1"/>
          <p:nvPr/>
        </p:nvSpPr>
        <p:spPr>
          <a:xfrm>
            <a:off x="802433" y="794802"/>
            <a:ext cx="1091681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Forms and systems of remuneration of medical personnel</a:t>
            </a:r>
          </a:p>
          <a:p>
            <a:pPr marL="342900" indent="-342900">
              <a:buFontTx/>
              <a:buAutoNum type="arabicPeriod"/>
            </a:pPr>
            <a:r>
              <a:rPr lang="en-US" dirty="0"/>
              <a:t>Forms of remuneration of medical personnel in different countries</a:t>
            </a:r>
          </a:p>
          <a:p>
            <a:pPr marL="342900" indent="-342900">
              <a:buAutoNum type="arabicPeriod"/>
            </a:pPr>
            <a:r>
              <a:rPr lang="en-US"/>
              <a:t>Factors </a:t>
            </a:r>
            <a:r>
              <a:rPr lang="en-US" dirty="0"/>
              <a:t>influencing the amount of remuneration of medical personnel</a:t>
            </a:r>
          </a:p>
          <a:p>
            <a:pPr marL="342900" indent="-342900">
              <a:buAutoNum type="arabicPeriod"/>
            </a:pPr>
            <a:r>
              <a:rPr lang="en-US" dirty="0"/>
              <a:t>Types of remuneration of medical personnel</a:t>
            </a:r>
          </a:p>
          <a:p>
            <a:pPr marL="342900" indent="-342900">
              <a:buAutoNum type="arabicPeriod"/>
            </a:pPr>
            <a:r>
              <a:rPr lang="en-US" dirty="0"/>
              <a:t>Motivation of medical personnel</a:t>
            </a:r>
          </a:p>
          <a:p>
            <a:pPr marL="342900" indent="-342900">
              <a:buFontTx/>
              <a:buAutoNum type="arabicPeriod"/>
            </a:pPr>
            <a:r>
              <a:rPr lang="en-US" dirty="0"/>
              <a:t>Types of motivation of medical personnel</a:t>
            </a:r>
          </a:p>
          <a:p>
            <a:pPr marL="342900" indent="-342900">
              <a:buAutoNum type="arabicPeriod"/>
            </a:pPr>
            <a:r>
              <a:rPr lang="en-US" dirty="0"/>
              <a:t>The elements of motivation</a:t>
            </a:r>
          </a:p>
          <a:p>
            <a:pPr marL="342900" indent="-342900">
              <a:buFontTx/>
              <a:buAutoNum type="arabicPeriod"/>
            </a:pPr>
            <a:r>
              <a:rPr lang="en-US" dirty="0"/>
              <a:t>Motivational mechanisms of medical personnel management</a:t>
            </a:r>
          </a:p>
          <a:p>
            <a:pPr marL="342900" indent="-342900">
              <a:buAutoNum type="arabicPeriod"/>
            </a:pPr>
            <a:r>
              <a:rPr lang="en-US" dirty="0"/>
              <a:t>Communication processes in health care</a:t>
            </a:r>
          </a:p>
          <a:p>
            <a:pPr marL="342900" indent="-342900">
              <a:buAutoNum type="arabicPeriod"/>
            </a:pPr>
            <a:r>
              <a:rPr lang="en-US" dirty="0"/>
              <a:t>Principles and the purpose of communication</a:t>
            </a:r>
          </a:p>
          <a:p>
            <a:pPr marL="342900" indent="-342900">
              <a:buAutoNum type="arabicPeriod"/>
            </a:pPr>
            <a:r>
              <a:rPr lang="en-US" dirty="0"/>
              <a:t>Barriers to effective teamwork</a:t>
            </a:r>
          </a:p>
          <a:p>
            <a:pPr marL="342900" indent="-342900">
              <a:buAutoNum type="arabicPeriod"/>
            </a:pPr>
            <a:r>
              <a:rPr lang="en-US" dirty="0"/>
              <a:t>Basic principles of personnel management in healthcare institutions</a:t>
            </a:r>
          </a:p>
          <a:p>
            <a:pPr marL="342900" indent="-342900">
              <a:buAutoNum type="arabicPeriod"/>
            </a:pPr>
            <a:r>
              <a:rPr lang="en-US" dirty="0"/>
              <a:t>Personnel policy in healthcare institutions</a:t>
            </a:r>
          </a:p>
          <a:p>
            <a:pPr marL="342900" indent="-342900">
              <a:buAutoNum type="arabicPeriod"/>
            </a:pPr>
            <a:r>
              <a:rPr lang="en-US" dirty="0"/>
              <a:t>Features of the selection of medical personnel </a:t>
            </a:r>
          </a:p>
          <a:p>
            <a:pPr marL="342900" indent="-342900">
              <a:buAutoNum type="arabicPeriod"/>
            </a:pPr>
            <a:r>
              <a:rPr lang="en-US" dirty="0"/>
              <a:t>Evaluation and certification of doctors</a:t>
            </a:r>
          </a:p>
          <a:p>
            <a:pPr marL="342900" indent="-342900">
              <a:buAutoNum type="arabicPeriod"/>
            </a:pPr>
            <a:r>
              <a:rPr lang="en-US" dirty="0"/>
              <a:t>Medical institution as an enterprise.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7182DF-8BBC-BAA8-F92E-460C2C15C5EA}"/>
              </a:ext>
            </a:extLst>
          </p:cNvPr>
          <p:cNvSpPr txBox="1"/>
          <p:nvPr/>
        </p:nvSpPr>
        <p:spPr>
          <a:xfrm>
            <a:off x="3431333" y="286531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TOPICS OF THE PRESENTATIONS</a:t>
            </a:r>
            <a:endParaRPr lang="ru-UA" b="1" dirty="0"/>
          </a:p>
        </p:txBody>
      </p:sp>
    </p:spTree>
    <p:extLst>
      <p:ext uri="{BB962C8B-B14F-4D97-AF65-F5344CB8AC3E}">
        <p14:creationId xmlns:p14="http://schemas.microsoft.com/office/powerpoint/2010/main" val="1083060749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94220162-0922-4359-856c-38177228325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4" ma:contentTypeDescription="Создание документа." ma:contentTypeScope="" ma:versionID="46f5d1a2ba2b445c6f9e45aebd815219">
  <xsd:schema xmlns:xsd="http://www.w3.org/2001/XMLSchema" xmlns:xs="http://www.w3.org/2001/XMLSchema" xmlns:p="http://schemas.microsoft.com/office/2006/metadata/properties" xmlns:ns2="94220162-0922-4359-856c-38177228325c" targetNamespace="http://schemas.microsoft.com/office/2006/metadata/properties" ma:root="true" ma:fieldsID="dcf7e59c6892ea81e10044d773218173" ns2:_="">
    <xsd:import namespace="94220162-0922-4359-856c-3817722832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C45798-E5F9-4459-8093-1A43BBE9F59E}">
  <ds:schemaRefs>
    <ds:schemaRef ds:uri="http://schemas.microsoft.com/office/2006/metadata/properties"/>
    <ds:schemaRef ds:uri="http://schemas.microsoft.com/office/infopath/2007/PartnerControls"/>
    <ds:schemaRef ds:uri="94220162-0922-4359-856c-38177228325c"/>
  </ds:schemaRefs>
</ds:datastoreItem>
</file>

<file path=customXml/itemProps2.xml><?xml version="1.0" encoding="utf-8"?>
<ds:datastoreItem xmlns:ds="http://schemas.openxmlformats.org/officeDocument/2006/customXml" ds:itemID="{495F28F4-E50F-48DE-BE51-9472AB03E4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B06DBE-EB77-4B8A-B280-C301744D46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220162-0922-4359-856c-3817722832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3013</TotalTime>
  <Words>102</Words>
  <Application>Microsoft Office PowerPoint</Application>
  <PresentationFormat>Широкоэкранный</PresentationFormat>
  <Paragraphs>18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Contents Slide Master</vt:lpstr>
      <vt:lpstr>Section Break Slide Master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Daria Huz</cp:lastModifiedBy>
  <cp:revision>116</cp:revision>
  <dcterms:created xsi:type="dcterms:W3CDTF">2020-01-20T05:08:25Z</dcterms:created>
  <dcterms:modified xsi:type="dcterms:W3CDTF">2023-09-12T21:21:58Z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0x010100A19722BFB1424E489F3AFBF8A1B4B039</vt:lpwstr>
  </property>
  <property fmtid="{D5CDD505-2E9C-101B-9397-08002B2CF9AE}" pid="3" name="Order">
    <vt:r8>7600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