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62" r:id="rId3"/>
    <p:sldId id="265" r:id="rId4"/>
    <p:sldId id="287" r:id="rId5"/>
    <p:sldId id="288" r:id="rId6"/>
    <p:sldId id="289" r:id="rId7"/>
  </p:sldIdLst>
  <p:sldSz cx="9144000" cy="6858000" type="screen4x3"/>
  <p:notesSz cx="6858000" cy="9144000"/>
  <p:custDataLst>
    <p:tags r:id="rId10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699"/>
    <a:srgbClr val="3399FF"/>
    <a:srgbClr val="04374A"/>
    <a:srgbClr val="E590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802" autoAdjust="0"/>
  </p:normalViewPr>
  <p:slideViewPr>
    <p:cSldViewPr>
      <p:cViewPr>
        <p:scale>
          <a:sx n="61" d="100"/>
          <a:sy n="61" d="100"/>
        </p:scale>
        <p:origin x="-1404" y="-1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3492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6663A1-BE93-4F19-BCAE-33E954C20B2B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0DF26E-F902-4582-B614-0C9EE35F21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2833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C0431-2448-4DC3-AF70-2785FBE2C445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341FE-AE5C-47F1-8FD8-47C4A673A8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119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Оригинальные шаблоны для презентаций: </a:t>
            </a:r>
            <a:r>
              <a:rPr lang="ru-RU" sz="1200" dirty="0" smtClean="0">
                <a:hlinkClick r:id="rId3"/>
              </a:rPr>
              <a:t>https://presentation-creation.ru/powerpoint-templates.html</a:t>
            </a:r>
            <a:r>
              <a:rPr lang="en-US" sz="1200" dirty="0" smtClean="0"/>
              <a:t> </a:t>
            </a:r>
            <a:endParaRPr lang="ru-RU" sz="1200" dirty="0" smtClean="0"/>
          </a:p>
          <a:p>
            <a:r>
              <a:rPr lang="ru-RU" sz="1200" smtClean="0"/>
              <a:t>Бесплатно и без регистрации.</a:t>
            </a:r>
          </a:p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614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635896" y="5517232"/>
            <a:ext cx="5508104" cy="1102022"/>
          </a:xfrm>
        </p:spPr>
        <p:txBody>
          <a:bodyPr/>
          <a:lstStyle>
            <a:lvl1pPr>
              <a:defRPr b="1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64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79512" y="62825"/>
            <a:ext cx="5976664" cy="11852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0" name="Текст 2"/>
          <p:cNvSpPr>
            <a:spLocks noGrp="1"/>
          </p:cNvSpPr>
          <p:nvPr>
            <p:ph idx="1"/>
          </p:nvPr>
        </p:nvSpPr>
        <p:spPr>
          <a:xfrm>
            <a:off x="251520" y="1556792"/>
            <a:ext cx="8712968" cy="47525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301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799" y="4406900"/>
            <a:ext cx="5722913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71799" y="2906713"/>
            <a:ext cx="5722913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654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2060848"/>
            <a:ext cx="4320480" cy="4093915"/>
          </a:xfrm>
        </p:spPr>
        <p:txBody>
          <a:bodyPr/>
          <a:lstStyle>
            <a:lvl1pPr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4008" y="2071389"/>
            <a:ext cx="4320480" cy="4093915"/>
          </a:xfrm>
        </p:spPr>
        <p:txBody>
          <a:bodyPr/>
          <a:lstStyle>
            <a:lvl1pPr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339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1916832"/>
            <a:ext cx="4176464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1520" y="2556594"/>
            <a:ext cx="4176464" cy="3951288"/>
          </a:xfrm>
        </p:spPr>
        <p:txBody>
          <a:bodyPr/>
          <a:lstStyle>
            <a:lvl1pPr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16016" y="1934294"/>
            <a:ext cx="4248472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6016" y="2574056"/>
            <a:ext cx="4248472" cy="3951288"/>
          </a:xfrm>
        </p:spPr>
        <p:txBody>
          <a:bodyPr/>
          <a:lstStyle>
            <a:lvl1pPr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1375310" y="6410896"/>
            <a:ext cx="1215489" cy="365125"/>
          </a:xfr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154184" y="6356350"/>
            <a:ext cx="1649592" cy="365125"/>
          </a:xfr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471310" y="6356350"/>
            <a:ext cx="1215489" cy="365125"/>
          </a:xfr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9933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245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95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3622"/>
            <a:ext cx="3008313" cy="921478"/>
          </a:xfrm>
        </p:spPr>
        <p:txBody>
          <a:bodyPr anchor="b"/>
          <a:lstStyle>
            <a:lvl1pPr algn="l">
              <a:defRPr sz="2000" b="1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3888" y="1916832"/>
            <a:ext cx="5111750" cy="4353347"/>
          </a:xfrm>
        </p:spPr>
        <p:txBody>
          <a:bodyPr/>
          <a:lstStyle>
            <a:lvl1pPr>
              <a:defRPr sz="32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28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4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20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2000"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89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60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804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69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presentation-creation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62825"/>
            <a:ext cx="5976664" cy="11852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1556792"/>
            <a:ext cx="8712968" cy="47525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hlinkClick r:id="rId14"/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272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2">
              <a:lumMod val="5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92885" y="188640"/>
            <a:ext cx="5455380" cy="252028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Тема 1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.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Концептуальні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моделі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забезпечення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якості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у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сфері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охорони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mtClean="0">
                <a:solidFill>
                  <a:schemeClr val="tx2">
                    <a:lumMod val="75000"/>
                  </a:schemeClr>
                </a:solidFill>
              </a:rPr>
              <a:t>здоров’я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3438397"/>
            <a:ext cx="67322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Доповідач: </a:t>
            </a:r>
            <a:r>
              <a:rPr lang="uk-UA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Валах Вікторія Володимирівна,</a:t>
            </a:r>
          </a:p>
          <a:p>
            <a:pPr algn="just"/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адвокат з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медичного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права, заступник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Голови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Комітету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медичного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і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фармацевтичного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права та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біоетики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НААУ, член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Європейської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асоціації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медичного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права </a:t>
            </a:r>
            <a:r>
              <a:rPr lang="en-GB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EAHL)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</a:p>
          <a:p>
            <a:pPr algn="just"/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кандидат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юридичних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наук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доцент 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Одеського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національного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медичного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університету</a:t>
            </a:r>
            <a:endParaRPr lang="uk-UA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3149293"/>
            <a:ext cx="2320320" cy="370870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lc="http://schemas.openxmlformats.org/drawingml/2006/lockedCanvas" xmlns:a16="http://schemas.microsoft.com/office/drawing/2014/main" xmlns="" id="{75F34DAB-C2FA-0E82-A9D8-E00294AFFF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492885" cy="195199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lc="http://schemas.openxmlformats.org/drawingml/2006/lockedCanvas" xmlns:a16="http://schemas.microsoft.com/office/drawing/2014/main" xmlns="" id="{878638EB-49DA-E33C-C889-C291422C8D7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2282" y="332656"/>
            <a:ext cx="1880235" cy="18027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5787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62825"/>
            <a:ext cx="8640960" cy="62987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ПЛАН ЛЕКЦІЇ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692696"/>
            <a:ext cx="8712968" cy="5616624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uk-UA" b="1" dirty="0"/>
              <a:t>Професійна модель забезпечення якості медичної допомоги. </a:t>
            </a:r>
            <a:endParaRPr lang="uk-UA" b="1" dirty="0" smtClean="0"/>
          </a:p>
          <a:p>
            <a:pPr marL="514350" indent="-514350">
              <a:buFont typeface="+mj-lt"/>
              <a:buAutoNum type="arabicPeriod"/>
            </a:pPr>
            <a:r>
              <a:rPr lang="uk-UA" b="1" dirty="0" smtClean="0"/>
              <a:t>Бюрократична </a:t>
            </a:r>
            <a:r>
              <a:rPr lang="uk-UA" b="1" dirty="0"/>
              <a:t>модель і індустріальна модель. </a:t>
            </a:r>
            <a:endParaRPr lang="uk-UA" b="1" dirty="0" smtClean="0"/>
          </a:p>
          <a:p>
            <a:pPr marL="514350" indent="-514350">
              <a:buFont typeface="+mj-lt"/>
              <a:buAutoNum type="arabicPeriod"/>
            </a:pPr>
            <a:r>
              <a:rPr lang="uk-UA" b="1" dirty="0" smtClean="0"/>
              <a:t>Історичні </a:t>
            </a:r>
            <a:r>
              <a:rPr lang="uk-UA" b="1" dirty="0"/>
              <a:t>періоди формування моделей забезпечення якості медичної допомоги. </a:t>
            </a:r>
            <a:endParaRPr lang="uk-UA" b="1" dirty="0" smtClean="0"/>
          </a:p>
          <a:p>
            <a:pPr marL="514350" indent="-514350">
              <a:buFont typeface="+mj-lt"/>
              <a:buAutoNum type="arabicPeriod"/>
            </a:pPr>
            <a:r>
              <a:rPr lang="uk-UA" b="1" dirty="0" smtClean="0"/>
              <a:t>Характеристики </a:t>
            </a:r>
            <a:r>
              <a:rPr lang="uk-UA" b="1" dirty="0"/>
              <a:t>концептуальних моделей та їх інструменти для оцінки якості медичної допомоги</a:t>
            </a:r>
          </a:p>
          <a:p>
            <a:pPr marL="514350" indent="-514350">
              <a:buFont typeface="+mj-lt"/>
              <a:buAutoNum type="arabicPeriod"/>
            </a:pPr>
            <a:r>
              <a:rPr lang="uk-UA" b="1" dirty="0" smtClean="0"/>
              <a:t>Питання для самостійного опрацювання</a:t>
            </a:r>
            <a:endParaRPr lang="ru-RU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7822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62825"/>
            <a:ext cx="8640960" cy="1185223"/>
          </a:xfrm>
        </p:spPr>
        <p:txBody>
          <a:bodyPr>
            <a:normAutofit/>
          </a:bodyPr>
          <a:lstStyle/>
          <a:p>
            <a:r>
              <a:rPr lang="uk-UA" dirty="0" smtClean="0"/>
              <a:t>ХАРАКТЕРИСТИКИ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268760"/>
            <a:ext cx="8712968" cy="5256584"/>
          </a:xfrm>
        </p:spPr>
        <p:txBody>
          <a:bodyPr>
            <a:normAutofit/>
          </a:bodyPr>
          <a:lstStyle/>
          <a:p>
            <a:r>
              <a:rPr lang="ru-RU" dirty="0" err="1"/>
              <a:t>Теорія</a:t>
            </a:r>
            <a:r>
              <a:rPr lang="ru-RU" dirty="0"/>
              <a:t> </a:t>
            </a:r>
            <a:r>
              <a:rPr lang="ru-RU" dirty="0" err="1"/>
              <a:t>управління</a:t>
            </a:r>
            <a:r>
              <a:rPr lang="ru-RU" dirty="0"/>
              <a:t> </a:t>
            </a:r>
            <a:r>
              <a:rPr lang="ru-RU" dirty="0" err="1"/>
              <a:t>якістю</a:t>
            </a:r>
            <a:r>
              <a:rPr lang="ru-RU" dirty="0"/>
              <a:t> </a:t>
            </a:r>
            <a:r>
              <a:rPr lang="ru-RU" dirty="0" err="1"/>
              <a:t>пропонує</a:t>
            </a:r>
            <a:r>
              <a:rPr lang="ru-RU" dirty="0"/>
              <a:t> </a:t>
            </a:r>
            <a:r>
              <a:rPr lang="ru-RU" dirty="0" err="1"/>
              <a:t>вивчати</a:t>
            </a:r>
            <a:r>
              <a:rPr lang="ru-RU" dirty="0"/>
              <a:t> </a:t>
            </a:r>
            <a:r>
              <a:rPr lang="ru-RU" dirty="0" err="1"/>
              <a:t>якість</a:t>
            </a:r>
            <a:r>
              <a:rPr lang="ru-RU" dirty="0"/>
              <a:t> у </a:t>
            </a:r>
            <a:r>
              <a:rPr lang="ru-RU" dirty="0" err="1"/>
              <a:t>системі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 за 8 характеристиками: </a:t>
            </a:r>
            <a:r>
              <a:rPr lang="ru-RU" dirty="0" err="1"/>
              <a:t>професійною</a:t>
            </a:r>
            <a:r>
              <a:rPr lang="ru-RU" dirty="0"/>
              <a:t> </a:t>
            </a:r>
            <a:r>
              <a:rPr lang="ru-RU" dirty="0" err="1"/>
              <a:t>компетентністю</a:t>
            </a:r>
            <a:r>
              <a:rPr lang="ru-RU" dirty="0"/>
              <a:t>, </a:t>
            </a:r>
            <a:r>
              <a:rPr lang="ru-RU" dirty="0" err="1"/>
              <a:t>доступністю</a:t>
            </a:r>
            <a:r>
              <a:rPr lang="ru-RU" dirty="0"/>
              <a:t>, </a:t>
            </a:r>
            <a:r>
              <a:rPr lang="ru-RU" dirty="0" err="1"/>
              <a:t>економічною</a:t>
            </a:r>
            <a:r>
              <a:rPr lang="ru-RU" dirty="0"/>
              <a:t> </a:t>
            </a:r>
            <a:r>
              <a:rPr lang="ru-RU" dirty="0" err="1"/>
              <a:t>ефективністю</a:t>
            </a:r>
            <a:r>
              <a:rPr lang="ru-RU" dirty="0"/>
              <a:t>, </a:t>
            </a:r>
            <a:r>
              <a:rPr lang="ru-RU" dirty="0" err="1"/>
              <a:t>особистими</a:t>
            </a:r>
            <a:r>
              <a:rPr lang="ru-RU" dirty="0"/>
              <a:t> </a:t>
            </a:r>
            <a:r>
              <a:rPr lang="ru-RU" dirty="0" err="1"/>
              <a:t>взаєминами</a:t>
            </a:r>
            <a:r>
              <a:rPr lang="ru-RU" dirty="0"/>
              <a:t>, </a:t>
            </a:r>
            <a:r>
              <a:rPr lang="ru-RU" dirty="0" err="1"/>
              <a:t>результативністю</a:t>
            </a:r>
            <a:r>
              <a:rPr lang="ru-RU" dirty="0"/>
              <a:t>, </a:t>
            </a:r>
            <a:r>
              <a:rPr lang="ru-RU" dirty="0" err="1"/>
              <a:t>безперервністю</a:t>
            </a:r>
            <a:r>
              <a:rPr lang="ru-RU" dirty="0"/>
              <a:t> і </a:t>
            </a:r>
            <a:r>
              <a:rPr lang="ru-RU" dirty="0" err="1"/>
              <a:t>послідовністю</a:t>
            </a:r>
            <a:r>
              <a:rPr lang="ru-RU" dirty="0"/>
              <a:t>, </a:t>
            </a:r>
            <a:r>
              <a:rPr lang="ru-RU" dirty="0" err="1"/>
              <a:t>безпечністю</a:t>
            </a:r>
            <a:r>
              <a:rPr lang="ru-RU" dirty="0"/>
              <a:t>, </a:t>
            </a:r>
            <a:r>
              <a:rPr lang="ru-RU" dirty="0" err="1"/>
              <a:t>зручністю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673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62825"/>
            <a:ext cx="8640960" cy="1185223"/>
          </a:xfrm>
        </p:spPr>
        <p:txBody>
          <a:bodyPr>
            <a:normAutofit/>
          </a:bodyPr>
          <a:lstStyle/>
          <a:p>
            <a:r>
              <a:rPr lang="uk-UA" dirty="0" smtClean="0"/>
              <a:t>ХАРАКТЕРИСТИКИ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268760"/>
            <a:ext cx="8712968" cy="525658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1. </a:t>
            </a:r>
            <a:r>
              <a:rPr lang="ru-RU" dirty="0" err="1"/>
              <a:t>Професійна</a:t>
            </a:r>
            <a:r>
              <a:rPr lang="ru-RU" dirty="0"/>
              <a:t> </a:t>
            </a:r>
            <a:r>
              <a:rPr lang="ru-RU" dirty="0" err="1"/>
              <a:t>компетентність</a:t>
            </a:r>
            <a:r>
              <a:rPr lang="ru-RU" dirty="0"/>
              <a:t> </a:t>
            </a:r>
            <a:r>
              <a:rPr lang="ru-RU" dirty="0" err="1"/>
              <a:t>визначається</a:t>
            </a:r>
            <a:r>
              <a:rPr lang="ru-RU" dirty="0"/>
              <a:t> </a:t>
            </a:r>
            <a:r>
              <a:rPr lang="ru-RU" dirty="0" err="1"/>
              <a:t>рівнем</a:t>
            </a:r>
            <a:r>
              <a:rPr lang="ru-RU" dirty="0"/>
              <a:t> </a:t>
            </a:r>
            <a:r>
              <a:rPr lang="ru-RU" dirty="0" err="1"/>
              <a:t>навиків</a:t>
            </a:r>
            <a:r>
              <a:rPr lang="ru-RU" dirty="0"/>
              <a:t> і </a:t>
            </a:r>
            <a:r>
              <a:rPr lang="ru-RU" dirty="0" err="1"/>
              <a:t>вмінь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реалізуються</a:t>
            </a:r>
            <a:r>
              <a:rPr lang="ru-RU" dirty="0"/>
              <a:t> в </a:t>
            </a:r>
            <a:r>
              <a:rPr lang="ru-RU" dirty="0" err="1"/>
              <a:t>процесі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 людей,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надають</a:t>
            </a:r>
            <a:r>
              <a:rPr lang="ru-RU" dirty="0"/>
              <a:t> </a:t>
            </a:r>
            <a:r>
              <a:rPr lang="ru-RU" dirty="0" err="1"/>
              <a:t>медичні</a:t>
            </a:r>
            <a:r>
              <a:rPr lang="ru-RU" dirty="0"/>
              <a:t> </a:t>
            </a:r>
            <a:r>
              <a:rPr lang="ru-RU" dirty="0" err="1"/>
              <a:t>послуги</a:t>
            </a:r>
            <a:r>
              <a:rPr lang="ru-RU" dirty="0"/>
              <a:t>, в </a:t>
            </a:r>
            <a:r>
              <a:rPr lang="ru-RU" dirty="0" err="1"/>
              <a:t>діяльності</a:t>
            </a:r>
            <a:r>
              <a:rPr lang="ru-RU" dirty="0"/>
              <a:t> </a:t>
            </a:r>
            <a:r>
              <a:rPr lang="ru-RU" dirty="0" err="1"/>
              <a:t>керівництва</a:t>
            </a:r>
            <a:r>
              <a:rPr lang="ru-RU" dirty="0"/>
              <a:t> й </a:t>
            </a:r>
            <a:r>
              <a:rPr lang="ru-RU" dirty="0" err="1"/>
              <a:t>обслуговуючого</a:t>
            </a:r>
            <a:r>
              <a:rPr lang="ru-RU" dirty="0"/>
              <a:t> персоналу.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2</a:t>
            </a:r>
            <a:r>
              <a:rPr lang="ru-RU" dirty="0"/>
              <a:t>. </a:t>
            </a:r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доступністю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 ми </a:t>
            </a:r>
            <a:r>
              <a:rPr lang="ru-RU" dirty="0" err="1"/>
              <a:t>розуміємо</a:t>
            </a:r>
            <a:r>
              <a:rPr lang="ru-RU" dirty="0"/>
              <a:t> </a:t>
            </a:r>
            <a:r>
              <a:rPr lang="ru-RU" dirty="0" err="1"/>
              <a:t>ступінь</a:t>
            </a:r>
            <a:r>
              <a:rPr lang="ru-RU" dirty="0"/>
              <a:t>, в </a:t>
            </a:r>
            <a:r>
              <a:rPr lang="ru-RU" dirty="0" err="1"/>
              <a:t>якому</a:t>
            </a:r>
            <a:r>
              <a:rPr lang="ru-RU" dirty="0"/>
              <a:t> </a:t>
            </a:r>
            <a:r>
              <a:rPr lang="ru-RU" dirty="0" err="1"/>
              <a:t>медична</a:t>
            </a:r>
            <a:r>
              <a:rPr lang="ru-RU" dirty="0"/>
              <a:t> </a:t>
            </a:r>
            <a:r>
              <a:rPr lang="ru-RU" dirty="0" err="1"/>
              <a:t>допомога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безперешкодно</a:t>
            </a:r>
            <a:r>
              <a:rPr lang="ru-RU" dirty="0"/>
              <a:t> </a:t>
            </a:r>
            <a:r>
              <a:rPr lang="ru-RU" dirty="0" err="1"/>
              <a:t>надаватися</a:t>
            </a:r>
            <a:r>
              <a:rPr lang="ru-RU" dirty="0"/>
              <a:t> </a:t>
            </a:r>
            <a:r>
              <a:rPr lang="ru-RU" dirty="0" err="1"/>
              <a:t>незалежно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географічних</a:t>
            </a:r>
            <a:r>
              <a:rPr lang="ru-RU" dirty="0"/>
              <a:t>, </a:t>
            </a:r>
            <a:r>
              <a:rPr lang="ru-RU" dirty="0" err="1"/>
              <a:t>економічних</a:t>
            </a:r>
            <a:r>
              <a:rPr lang="ru-RU" dirty="0"/>
              <a:t>, </a:t>
            </a:r>
            <a:r>
              <a:rPr lang="ru-RU" dirty="0" err="1"/>
              <a:t>соціальних</a:t>
            </a:r>
            <a:r>
              <a:rPr lang="ru-RU" dirty="0"/>
              <a:t>, </a:t>
            </a:r>
            <a:r>
              <a:rPr lang="ru-RU" dirty="0" err="1"/>
              <a:t>культурних</a:t>
            </a:r>
            <a:r>
              <a:rPr lang="ru-RU" dirty="0"/>
              <a:t>, </a:t>
            </a:r>
            <a:r>
              <a:rPr lang="ru-RU" dirty="0" err="1"/>
              <a:t>організаційних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мовних</a:t>
            </a:r>
            <a:r>
              <a:rPr lang="ru-RU" dirty="0"/>
              <a:t> </a:t>
            </a:r>
            <a:r>
              <a:rPr lang="ru-RU" dirty="0" err="1" smtClean="0"/>
              <a:t>чинників.т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6312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62825"/>
            <a:ext cx="8640960" cy="1185223"/>
          </a:xfrm>
        </p:spPr>
        <p:txBody>
          <a:bodyPr>
            <a:normAutofit/>
          </a:bodyPr>
          <a:lstStyle/>
          <a:p>
            <a:r>
              <a:rPr lang="uk-UA" dirty="0" smtClean="0"/>
              <a:t>ХАРАКТЕРИСТИКИ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268760"/>
            <a:ext cx="8712968" cy="5256584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/>
              <a:t>3. </a:t>
            </a:r>
            <a:r>
              <a:rPr lang="ru-RU" dirty="0" err="1"/>
              <a:t>Результативність</a:t>
            </a:r>
            <a:r>
              <a:rPr lang="ru-RU" dirty="0"/>
              <a:t> 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міра</a:t>
            </a:r>
            <a:r>
              <a:rPr lang="ru-RU" dirty="0"/>
              <a:t>, в </a:t>
            </a:r>
            <a:r>
              <a:rPr lang="ru-RU" dirty="0" err="1"/>
              <a:t>якій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пацієнта</a:t>
            </a:r>
            <a:r>
              <a:rPr lang="ru-RU" dirty="0"/>
              <a:t> </a:t>
            </a:r>
            <a:r>
              <a:rPr lang="ru-RU" dirty="0" err="1"/>
              <a:t>призводить</a:t>
            </a:r>
            <a:r>
              <a:rPr lang="ru-RU" dirty="0"/>
              <a:t> до </a:t>
            </a:r>
            <a:r>
              <a:rPr lang="ru-RU" dirty="0" err="1"/>
              <a:t>поліпшення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стану </a:t>
            </a:r>
            <a:r>
              <a:rPr lang="ru-RU" dirty="0" err="1"/>
              <a:t>або</a:t>
            </a:r>
            <a:r>
              <a:rPr lang="ru-RU" dirty="0"/>
              <a:t> до </a:t>
            </a:r>
            <a:r>
              <a:rPr lang="ru-RU" dirty="0" err="1"/>
              <a:t>бажаного</a:t>
            </a:r>
            <a:r>
              <a:rPr lang="ru-RU" dirty="0"/>
              <a:t> результату.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4</a:t>
            </a:r>
            <a:r>
              <a:rPr lang="ru-RU" dirty="0"/>
              <a:t>. </a:t>
            </a:r>
            <a:r>
              <a:rPr lang="ru-RU" dirty="0" err="1"/>
              <a:t>Особисті</a:t>
            </a:r>
            <a:r>
              <a:rPr lang="ru-RU" dirty="0"/>
              <a:t> </a:t>
            </a:r>
            <a:r>
              <a:rPr lang="ru-RU" dirty="0" err="1"/>
              <a:t>взаємини</a:t>
            </a:r>
            <a:r>
              <a:rPr lang="ru-RU" dirty="0"/>
              <a:t> 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чинник</a:t>
            </a:r>
            <a:r>
              <a:rPr lang="ru-RU" dirty="0"/>
              <a:t> </a:t>
            </a:r>
            <a:r>
              <a:rPr lang="ru-RU" dirty="0" err="1"/>
              <a:t>взаємовідносин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провайдерами </a:t>
            </a:r>
            <a:r>
              <a:rPr lang="ru-RU" dirty="0" err="1"/>
              <a:t>послуг</a:t>
            </a:r>
            <a:r>
              <a:rPr lang="ru-RU" dirty="0"/>
              <a:t> і </a:t>
            </a:r>
            <a:r>
              <a:rPr lang="ru-RU" dirty="0" err="1"/>
              <a:t>споживачами</a:t>
            </a:r>
            <a:r>
              <a:rPr lang="ru-RU" dirty="0"/>
              <a:t>, </a:t>
            </a:r>
            <a:r>
              <a:rPr lang="ru-RU" dirty="0" err="1"/>
              <a:t>керівництвом</a:t>
            </a:r>
            <a:r>
              <a:rPr lang="ru-RU" dirty="0"/>
              <a:t> і провайдерами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, </a:t>
            </a:r>
            <a:r>
              <a:rPr lang="ru-RU" dirty="0" err="1"/>
              <a:t>медичними</a:t>
            </a:r>
            <a:r>
              <a:rPr lang="ru-RU" dirty="0"/>
              <a:t> </a:t>
            </a:r>
            <a:r>
              <a:rPr lang="ru-RU" dirty="0" err="1"/>
              <a:t>працівниками</a:t>
            </a:r>
            <a:r>
              <a:rPr lang="ru-RU" dirty="0"/>
              <a:t> та </a:t>
            </a:r>
            <a:r>
              <a:rPr lang="ru-RU" dirty="0" err="1"/>
              <a:t>місцевими</a:t>
            </a:r>
            <a:r>
              <a:rPr lang="ru-RU" dirty="0"/>
              <a:t> жителями.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5</a:t>
            </a:r>
            <a:r>
              <a:rPr lang="ru-RU" dirty="0"/>
              <a:t>. </a:t>
            </a:r>
            <a:r>
              <a:rPr lang="ru-RU" dirty="0" err="1"/>
              <a:t>Економічна</a:t>
            </a:r>
            <a:r>
              <a:rPr lang="ru-RU" dirty="0"/>
              <a:t> </a:t>
            </a:r>
            <a:r>
              <a:rPr lang="ru-RU" dirty="0" err="1"/>
              <a:t>ефективність</a:t>
            </a:r>
            <a:r>
              <a:rPr lang="ru-RU" dirty="0"/>
              <a:t> </a:t>
            </a:r>
            <a:r>
              <a:rPr lang="ru-RU" dirty="0" err="1"/>
              <a:t>визначається</a:t>
            </a:r>
            <a:r>
              <a:rPr lang="ru-RU" dirty="0"/>
              <a:t> </a:t>
            </a:r>
            <a:r>
              <a:rPr lang="ru-RU" dirty="0" err="1"/>
              <a:t>відношенням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потребою в </a:t>
            </a:r>
            <a:r>
              <a:rPr lang="ru-RU" dirty="0" err="1"/>
              <a:t>обслуговуванні</a:t>
            </a:r>
            <a:r>
              <a:rPr lang="ru-RU" dirty="0"/>
              <a:t> та </a:t>
            </a:r>
            <a:r>
              <a:rPr lang="ru-RU" dirty="0" err="1"/>
              <a:t>існуючими</a:t>
            </a:r>
            <a:r>
              <a:rPr lang="ru-RU" dirty="0"/>
              <a:t> ресурсами для </a:t>
            </a:r>
            <a:r>
              <a:rPr lang="ru-RU" dirty="0" err="1"/>
              <a:t>надання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. </a:t>
            </a:r>
            <a:r>
              <a:rPr lang="ru-RU" dirty="0" err="1"/>
              <a:t>Ефективність</a:t>
            </a:r>
            <a:r>
              <a:rPr lang="ru-RU" dirty="0"/>
              <a:t> </a:t>
            </a:r>
            <a:r>
              <a:rPr lang="ru-RU" dirty="0" err="1"/>
              <a:t>досягається</a:t>
            </a:r>
            <a:r>
              <a:rPr lang="ru-RU" dirty="0"/>
              <a:t> шляхом </a:t>
            </a:r>
            <a:r>
              <a:rPr lang="ru-RU" dirty="0" err="1"/>
              <a:t>надання</a:t>
            </a:r>
            <a:r>
              <a:rPr lang="ru-RU" dirty="0"/>
              <a:t> оптимального </a:t>
            </a:r>
            <a:r>
              <a:rPr lang="ru-RU" dirty="0" err="1"/>
              <a:t>обсягу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 </a:t>
            </a:r>
            <a:r>
              <a:rPr lang="ru-RU" dirty="0" err="1"/>
              <a:t>населенню</a:t>
            </a:r>
            <a:r>
              <a:rPr lang="ru-RU" dirty="0"/>
              <a:t>, </a:t>
            </a:r>
            <a:r>
              <a:rPr lang="ru-RU" dirty="0" err="1"/>
              <a:t>тобто</a:t>
            </a:r>
            <a:r>
              <a:rPr lang="ru-RU" dirty="0"/>
              <a:t> </a:t>
            </a:r>
            <a:r>
              <a:rPr lang="ru-RU" dirty="0" err="1"/>
              <a:t>найбільше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 </a:t>
            </a:r>
            <a:r>
              <a:rPr lang="ru-RU" dirty="0" err="1"/>
              <a:t>найкращої</a:t>
            </a:r>
            <a:r>
              <a:rPr lang="ru-RU" dirty="0"/>
              <a:t> </a:t>
            </a:r>
            <a:r>
              <a:rPr lang="ru-RU" dirty="0" err="1"/>
              <a:t>якості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досягнуте</a:t>
            </a:r>
            <a:r>
              <a:rPr lang="ru-RU" dirty="0"/>
              <a:t> за </a:t>
            </a:r>
            <a:r>
              <a:rPr lang="ru-RU" dirty="0" err="1"/>
              <a:t>наявних</a:t>
            </a:r>
            <a:r>
              <a:rPr lang="ru-RU" dirty="0"/>
              <a:t> </a:t>
            </a:r>
            <a:r>
              <a:rPr lang="ru-RU" dirty="0" err="1"/>
              <a:t>ресурсів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6943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62825"/>
            <a:ext cx="8640960" cy="1185223"/>
          </a:xfrm>
        </p:spPr>
        <p:txBody>
          <a:bodyPr>
            <a:normAutofit/>
          </a:bodyPr>
          <a:lstStyle/>
          <a:p>
            <a:r>
              <a:rPr lang="uk-UA" dirty="0" smtClean="0"/>
              <a:t>МОДЕЛІ УПРАВЛІННЯ ЯКІСТЮ МД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98" y="1052736"/>
            <a:ext cx="8907898" cy="5655601"/>
          </a:xfrm>
        </p:spPr>
      </p:pic>
    </p:spTree>
    <p:extLst>
      <p:ext uri="{BB962C8B-B14F-4D97-AF65-F5344CB8AC3E}">
        <p14:creationId xmlns:p14="http://schemas.microsoft.com/office/powerpoint/2010/main" val="3049452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f3f97567c880f016b2ae6e3f27ad8035e51cff"/>
</p:tagLst>
</file>

<file path=ppt/theme/theme1.xml><?xml version="1.0" encoding="utf-8"?>
<a:theme xmlns:a="http://schemas.openxmlformats.org/drawingml/2006/main" name="Тема Office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1800</TotalTime>
  <Words>293</Words>
  <Application>Microsoft Office PowerPoint</Application>
  <PresentationFormat>Экран (4:3)</PresentationFormat>
  <Paragraphs>23</Paragraphs>
  <Slides>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Тема 1. Концептуальні моделі забезпечення якості у сфері охорони здоров’я</vt:lpstr>
      <vt:lpstr>ПЛАН ЛЕКЦІЇ</vt:lpstr>
      <vt:lpstr>ХАРАКТЕРИСТИКИ</vt:lpstr>
      <vt:lpstr>ХАРАКТЕРИСТИКИ</vt:lpstr>
      <vt:lpstr>ХАРАКТЕРИСТИКИ</vt:lpstr>
      <vt:lpstr>МОДЕЛІ УПРАВЛІННЯ ЯКІСТЮ МД</vt:lpstr>
    </vt:vector>
  </TitlesOfParts>
  <Company>presentation-creation.ru</Company>
  <LinksUpToDate>false</LinksUpToDate>
  <SharedDoc>false</SharedDoc>
  <HyperlinkBase>https://presentation-creation.ru/powerpoint-templates.html</HyperlinkBase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Синяя пульсация</dc:title>
  <dc:creator>obstinate</dc:creator>
  <dc:description>Шаблон презентации с сайта https://presentation-creation.ru/</dc:description>
  <cp:lastModifiedBy>Пользователь Windows</cp:lastModifiedBy>
  <cp:revision>502</cp:revision>
  <dcterms:created xsi:type="dcterms:W3CDTF">2018-02-25T09:09:03Z</dcterms:created>
  <dcterms:modified xsi:type="dcterms:W3CDTF">2024-02-12T13:53:10Z</dcterms:modified>
</cp:coreProperties>
</file>