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2" r:id="rId3"/>
    <p:sldId id="290" r:id="rId4"/>
    <p:sldId id="291" r:id="rId5"/>
    <p:sldId id="292" r:id="rId6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885" y="188640"/>
            <a:ext cx="5455380" cy="25202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2.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Акредитація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закладів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охорони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здоров’я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її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етапи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lc="http://schemas.openxmlformats.org/drawingml/2006/lockedCanvas" xmlns:a16="http://schemas.microsoft.com/office/drawing/2014/main" xmlns="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lc="http://schemas.openxmlformats.org/drawingml/2006/lockedCanvas" xmlns:a16="http://schemas.microsoft.com/office/drawing/2014/main" xmlns="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Правові основи акредитації.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Етапи </a:t>
            </a:r>
            <a:r>
              <a:rPr lang="uk-UA" b="1" dirty="0"/>
              <a:t>проходження акредитації.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Самооцінка </a:t>
            </a:r>
            <a:r>
              <a:rPr lang="uk-UA" b="1" dirty="0"/>
              <a:t>діяльності медичного закладу.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Експертна </a:t>
            </a:r>
            <a:r>
              <a:rPr lang="uk-UA" b="1" dirty="0"/>
              <a:t>оцінка групою експертів самозвіту на предмет його достовірності</a:t>
            </a:r>
            <a:r>
              <a:rPr lang="uk-UA" b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Рішення </a:t>
            </a:r>
            <a:r>
              <a:rPr lang="uk-UA" b="1" dirty="0"/>
              <a:t>комісії та видача або відмова в акредитації.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Вимоги </a:t>
            </a:r>
            <a:r>
              <a:rPr lang="uk-UA" b="1" dirty="0"/>
              <a:t>до експерта з акредитації його права і </a:t>
            </a:r>
            <a:r>
              <a:rPr lang="uk-UA" b="1" dirty="0" smtClean="0"/>
              <a:t>обов'язки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568952" cy="1185223"/>
          </a:xfrm>
        </p:spPr>
        <p:txBody>
          <a:bodyPr/>
          <a:lstStyle/>
          <a:p>
            <a:r>
              <a:rPr lang="uk-UA" dirty="0" smtClean="0"/>
              <a:t>АКРЕДИТАЦІЯ ЗОЗ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офіційне</a:t>
            </a:r>
            <a:r>
              <a:rPr lang="ru-RU" dirty="0"/>
              <a:t> </a:t>
            </a:r>
            <a:r>
              <a:rPr lang="ru-RU" dirty="0" err="1"/>
              <a:t>визнання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у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умов для </a:t>
            </a:r>
            <a:r>
              <a:rPr lang="ru-RU" dirty="0" err="1"/>
              <a:t>якісного</a:t>
            </a:r>
            <a:r>
              <a:rPr lang="ru-RU" dirty="0"/>
              <a:t>, </a:t>
            </a:r>
            <a:r>
              <a:rPr lang="ru-RU" dirty="0" err="1"/>
              <a:t>своєчасного</a:t>
            </a:r>
            <a:r>
              <a:rPr lang="ru-RU" dirty="0"/>
              <a:t>,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, </a:t>
            </a:r>
            <a:r>
              <a:rPr lang="ru-RU" dirty="0" err="1"/>
              <a:t>дотримання</a:t>
            </a:r>
            <a:r>
              <a:rPr lang="ru-RU" dirty="0"/>
              <a:t> ним </a:t>
            </a:r>
            <a:r>
              <a:rPr lang="ru-RU" dirty="0" err="1"/>
              <a:t>стандартів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(</a:t>
            </a:r>
            <a:r>
              <a:rPr lang="ru-RU" dirty="0" err="1"/>
              <a:t>фармацевтичних</a:t>
            </a:r>
            <a:r>
              <a:rPr lang="ru-RU" dirty="0"/>
              <a:t>)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кваліфікаційним</a:t>
            </a:r>
            <a:r>
              <a:rPr lang="ru-RU" dirty="0"/>
              <a:t> </a:t>
            </a:r>
            <a:r>
              <a:rPr lang="ru-RU" dirty="0" err="1" smtClean="0"/>
              <a:t>вимогам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Наказом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14.03.2011 № 142 «Про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акредитації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» (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та </a:t>
            </a:r>
            <a:r>
              <a:rPr lang="ru-RU" dirty="0" err="1"/>
              <a:t>доповненнями</a:t>
            </a:r>
            <a:r>
              <a:rPr lang="ru-RU" dirty="0"/>
              <a:t>) </a:t>
            </a:r>
            <a:r>
              <a:rPr lang="ru-RU" dirty="0" err="1" smtClean="0"/>
              <a:t>затверджено</a:t>
            </a:r>
            <a:r>
              <a:rPr lang="ru-RU" dirty="0" smtClean="0"/>
              <a:t> </a:t>
            </a:r>
            <a:r>
              <a:rPr lang="ru-RU" dirty="0" err="1"/>
              <a:t>стандарти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акредитації</a:t>
            </a:r>
            <a:r>
              <a:rPr lang="ru-RU" dirty="0"/>
              <a:t> </a:t>
            </a:r>
            <a:r>
              <a:rPr lang="ru-RU" dirty="0" err="1"/>
              <a:t>лікувально-профілактичних</a:t>
            </a:r>
            <a:r>
              <a:rPr lang="ru-RU" dirty="0"/>
              <a:t> </a:t>
            </a:r>
            <a:r>
              <a:rPr lang="ru-RU" dirty="0" err="1" smtClean="0"/>
              <a:t>закладів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68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773887"/>
          </a:xfrm>
        </p:spPr>
        <p:txBody>
          <a:bodyPr/>
          <a:lstStyle/>
          <a:p>
            <a:r>
              <a:rPr lang="uk-UA" dirty="0" smtClean="0"/>
              <a:t>АКРЕДИТАЦІЯ ЗОЗ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88632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Відповідно</a:t>
            </a:r>
            <a:r>
              <a:rPr lang="ru-RU" dirty="0" smtClean="0"/>
              <a:t> </a:t>
            </a:r>
            <a:r>
              <a:rPr lang="ru-RU" dirty="0"/>
              <a:t>до Наказу </a:t>
            </a:r>
            <a:r>
              <a:rPr lang="ru-RU" dirty="0" err="1"/>
              <a:t>Стандарти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акредитації</a:t>
            </a:r>
            <a:r>
              <a:rPr lang="ru-RU" dirty="0"/>
              <a:t> </a:t>
            </a:r>
            <a:r>
              <a:rPr lang="ru-RU" dirty="0" err="1"/>
              <a:t>лікувально-профілактичних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 </a:t>
            </a:r>
            <a:r>
              <a:rPr lang="ru-RU" i="1" dirty="0"/>
              <a:t>(</a:t>
            </a:r>
            <a:r>
              <a:rPr lang="ru-RU" i="1" dirty="0" err="1"/>
              <a:t>далі</a:t>
            </a:r>
            <a:r>
              <a:rPr lang="ru-RU" i="1" dirty="0"/>
              <a:t> – </a:t>
            </a:r>
            <a:r>
              <a:rPr lang="ru-RU" i="1" dirty="0" err="1"/>
              <a:t>Стандарти</a:t>
            </a:r>
            <a:r>
              <a:rPr lang="ru-RU" i="1" dirty="0"/>
              <a:t>)</a:t>
            </a:r>
            <a:r>
              <a:rPr lang="ru-RU" dirty="0"/>
              <a:t> 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процесу</a:t>
            </a:r>
            <a:r>
              <a:rPr lang="ru-RU" dirty="0"/>
              <a:t>, умов та </a:t>
            </a:r>
            <a:r>
              <a:rPr lang="ru-RU" dirty="0" err="1"/>
              <a:t>результатів</a:t>
            </a:r>
            <a:r>
              <a:rPr lang="ru-RU" dirty="0"/>
              <a:t> медико-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у </a:t>
            </a:r>
            <a:r>
              <a:rPr lang="ru-RU" dirty="0" err="1"/>
              <a:t>лікувально-профілактичному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.</a:t>
            </a:r>
          </a:p>
          <a:p>
            <a:r>
              <a:rPr lang="ru-RU" dirty="0" err="1"/>
              <a:t>Оцінці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 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</a:t>
            </a:r>
            <a:r>
              <a:rPr lang="ru-RU" dirty="0" err="1"/>
              <a:t>профілю</a:t>
            </a:r>
            <a:r>
              <a:rPr lang="ru-RU" dirty="0"/>
              <a:t> закладу та виду </a:t>
            </a:r>
            <a:r>
              <a:rPr lang="ru-RU" dirty="0" err="1"/>
              <a:t>лікувально-профілактичної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закладом. </a:t>
            </a:r>
            <a:r>
              <a:rPr lang="ru-RU" dirty="0" err="1"/>
              <a:t>Тобто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проводиться </a:t>
            </a:r>
            <a:r>
              <a:rPr lang="ru-RU" dirty="0" err="1"/>
              <a:t>акредитація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центру </a:t>
            </a:r>
            <a:r>
              <a:rPr lang="ru-RU" dirty="0" err="1"/>
              <a:t>стоматологічного</a:t>
            </a:r>
            <a:r>
              <a:rPr lang="ru-RU" dirty="0"/>
              <a:t> </a:t>
            </a:r>
            <a:r>
              <a:rPr lang="ru-RU" dirty="0" err="1"/>
              <a:t>профілю</a:t>
            </a:r>
            <a:r>
              <a:rPr lang="ru-RU" dirty="0"/>
              <a:t>, то </a:t>
            </a:r>
            <a:r>
              <a:rPr lang="ru-RU" dirty="0" err="1"/>
              <a:t>оцінка</a:t>
            </a:r>
            <a:r>
              <a:rPr lang="ru-RU" dirty="0"/>
              <a:t> за такими </a:t>
            </a:r>
            <a:r>
              <a:rPr lang="ru-RU" dirty="0" err="1"/>
              <a:t>розділами</a:t>
            </a:r>
            <a:r>
              <a:rPr lang="ru-RU" dirty="0"/>
              <a:t>, як, </a:t>
            </a:r>
            <a:r>
              <a:rPr lang="ru-RU" dirty="0" err="1"/>
              <a:t>наприклад</a:t>
            </a:r>
            <a:r>
              <a:rPr lang="ru-RU" dirty="0"/>
              <a:t>, «медико-</a:t>
            </a:r>
            <a:r>
              <a:rPr lang="ru-RU" dirty="0" err="1"/>
              <a:t>генетична</a:t>
            </a:r>
            <a:r>
              <a:rPr lang="ru-RU" dirty="0"/>
              <a:t> служба» </a:t>
            </a:r>
            <a:r>
              <a:rPr lang="ru-RU" dirty="0" err="1"/>
              <a:t>чи</a:t>
            </a:r>
            <a:r>
              <a:rPr lang="ru-RU" dirty="0"/>
              <a:t> «</a:t>
            </a:r>
            <a:r>
              <a:rPr lang="ru-RU" dirty="0" err="1"/>
              <a:t>комбустіологічна</a:t>
            </a:r>
            <a:r>
              <a:rPr lang="ru-RU" dirty="0"/>
              <a:t> служба» не проводиться.</a:t>
            </a:r>
          </a:p>
          <a:p>
            <a:r>
              <a:rPr lang="ru-RU" dirty="0"/>
              <a:t>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проводиться </a:t>
            </a:r>
            <a:r>
              <a:rPr lang="ru-RU" dirty="0" err="1"/>
              <a:t>експертиза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закладу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 </a:t>
            </a:r>
            <a:r>
              <a:rPr lang="ru-RU" dirty="0" err="1"/>
              <a:t>встановленим</a:t>
            </a:r>
            <a:r>
              <a:rPr lang="ru-RU" dirty="0"/>
              <a:t> </a:t>
            </a:r>
            <a:r>
              <a:rPr lang="ru-RU" dirty="0" err="1"/>
              <a:t>критеріям</a:t>
            </a:r>
            <a:r>
              <a:rPr lang="ru-RU" dirty="0"/>
              <a:t> шляхом </a:t>
            </a:r>
            <a:r>
              <a:rPr lang="ru-RU" dirty="0" err="1"/>
              <a:t>оцінювання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по кожному пункту/</a:t>
            </a:r>
            <a:r>
              <a:rPr lang="ru-RU" dirty="0" err="1"/>
              <a:t>підпункту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бальним</a:t>
            </a:r>
            <a:r>
              <a:rPr lang="ru-RU" dirty="0"/>
              <a:t> принципом.</a:t>
            </a:r>
          </a:p>
          <a:p>
            <a:r>
              <a:rPr lang="ru-RU" dirty="0"/>
              <a:t>За </a:t>
            </a:r>
            <a:r>
              <a:rPr lang="ru-RU" dirty="0" err="1"/>
              <a:t>дотримання</a:t>
            </a:r>
            <a:r>
              <a:rPr lang="ru-RU" dirty="0"/>
              <a:t> кожного з </a:t>
            </a:r>
            <a:r>
              <a:rPr lang="ru-RU" dirty="0" err="1"/>
              <a:t>стандартів</a:t>
            </a:r>
            <a:r>
              <a:rPr lang="ru-RU" dirty="0"/>
              <a:t> закладу </a:t>
            </a:r>
            <a:r>
              <a:rPr lang="ru-RU" dirty="0" err="1"/>
              <a:t>нараховуються</a:t>
            </a:r>
            <a:r>
              <a:rPr lang="ru-RU" dirty="0"/>
              <a:t> </a:t>
            </a:r>
            <a:r>
              <a:rPr lang="ru-RU" dirty="0" err="1"/>
              <a:t>бали</a:t>
            </a:r>
            <a:r>
              <a:rPr lang="ru-RU" dirty="0"/>
              <a:t>: </a:t>
            </a:r>
            <a:r>
              <a:rPr lang="ru-RU" dirty="0" err="1"/>
              <a:t>від</a:t>
            </a:r>
            <a:r>
              <a:rPr lang="ru-RU" dirty="0"/>
              <a:t> 1 до 30 </a:t>
            </a:r>
            <a:r>
              <a:rPr lang="ru-RU" dirty="0" err="1"/>
              <a:t>балів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стандарту.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проведеної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вносяться</a:t>
            </a:r>
            <a:r>
              <a:rPr lang="ru-RU" dirty="0"/>
              <a:t> до </a:t>
            </a:r>
            <a:r>
              <a:rPr lang="ru-RU" dirty="0" err="1"/>
              <a:t>експертного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про </a:t>
            </a:r>
            <a:r>
              <a:rPr lang="ru-RU" dirty="0" err="1"/>
              <a:t>відповідність</a:t>
            </a:r>
            <a:r>
              <a:rPr lang="ru-RU" dirty="0"/>
              <a:t> закладу стандартам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акредитації</a:t>
            </a:r>
            <a:r>
              <a:rPr lang="ru-RU" dirty="0"/>
              <a:t>, та у </a:t>
            </a:r>
            <a:r>
              <a:rPr lang="ru-RU" dirty="0" err="1"/>
              <a:t>відсотках</a:t>
            </a:r>
            <a:r>
              <a:rPr lang="ru-RU" dirty="0"/>
              <a:t> </a:t>
            </a:r>
            <a:r>
              <a:rPr lang="ru-RU" dirty="0" err="1"/>
              <a:t>вираховується</a:t>
            </a:r>
            <a:r>
              <a:rPr lang="ru-RU" dirty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набраної</a:t>
            </a:r>
            <a:r>
              <a:rPr lang="ru-RU" dirty="0"/>
              <a:t> закладом </a:t>
            </a:r>
            <a:r>
              <a:rPr lang="ru-RU" dirty="0" err="1"/>
              <a:t>суми</a:t>
            </a:r>
            <a:r>
              <a:rPr lang="ru-RU" dirty="0"/>
              <a:t> до максимально </a:t>
            </a:r>
            <a:r>
              <a:rPr lang="ru-RU" dirty="0" err="1"/>
              <a:t>можливої</a:t>
            </a:r>
            <a:r>
              <a:rPr lang="ru-RU" dirty="0"/>
              <a:t> </a:t>
            </a:r>
            <a:r>
              <a:rPr lang="ru-RU" dirty="0" err="1"/>
              <a:t>суми</a:t>
            </a:r>
            <a:r>
              <a:rPr lang="ru-RU" dirty="0"/>
              <a:t> </a:t>
            </a:r>
            <a:r>
              <a:rPr lang="ru-RU" dirty="0" err="1"/>
              <a:t>балів</a:t>
            </a:r>
            <a:r>
              <a:rPr lang="ru-RU" dirty="0"/>
              <a:t> при </a:t>
            </a:r>
            <a:r>
              <a:rPr lang="ru-RU" dirty="0" err="1"/>
              <a:t>оцінюванні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.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набраним</a:t>
            </a:r>
            <a:r>
              <a:rPr lang="ru-RU" dirty="0"/>
              <a:t> </a:t>
            </a:r>
            <a:r>
              <a:rPr lang="ru-RU" dirty="0" err="1"/>
              <a:t>відсотковим</a:t>
            </a:r>
            <a:r>
              <a:rPr lang="ru-RU" dirty="0"/>
              <a:t> </a:t>
            </a:r>
            <a:r>
              <a:rPr lang="ru-RU" dirty="0" err="1"/>
              <a:t>критерієм</a:t>
            </a:r>
            <a:r>
              <a:rPr lang="ru-RU" dirty="0"/>
              <a:t> </a:t>
            </a:r>
            <a:r>
              <a:rPr lang="ru-RU" dirty="0" err="1"/>
              <a:t>відповідна</a:t>
            </a:r>
            <a:r>
              <a:rPr lang="ru-RU" dirty="0"/>
              <a:t> </a:t>
            </a:r>
            <a:r>
              <a:rPr lang="ru-RU" dirty="0" err="1"/>
              <a:t>акредитаційна</a:t>
            </a:r>
            <a:r>
              <a:rPr lang="ru-RU" dirty="0"/>
              <a:t> </a:t>
            </a:r>
            <a:r>
              <a:rPr lang="ru-RU" dirty="0" err="1"/>
              <a:t>комісія</a:t>
            </a:r>
            <a:r>
              <a:rPr lang="ru-RU" dirty="0"/>
              <a:t> </a:t>
            </a:r>
            <a:r>
              <a:rPr lang="ru-RU" dirty="0" err="1"/>
              <a:t>приймає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віднесення</a:t>
            </a:r>
            <a:r>
              <a:rPr lang="ru-RU" dirty="0"/>
              <a:t> закладу до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(друга, перша, </a:t>
            </a:r>
            <a:r>
              <a:rPr lang="ru-RU" dirty="0" err="1"/>
              <a:t>вища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про </a:t>
            </a:r>
            <a:r>
              <a:rPr lang="ru-RU" dirty="0" err="1"/>
              <a:t>відмову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01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557863"/>
          </a:xfrm>
        </p:spPr>
        <p:txBody>
          <a:bodyPr>
            <a:normAutofit fontScale="90000"/>
          </a:bodyPr>
          <a:lstStyle/>
          <a:p>
            <a:r>
              <a:rPr lang="ru-RU" sz="3200" dirty="0" err="1"/>
              <a:t>Акредитація</a:t>
            </a:r>
            <a:r>
              <a:rPr lang="ru-RU" sz="3200" dirty="0"/>
              <a:t> </a:t>
            </a:r>
            <a:r>
              <a:rPr lang="ru-RU" sz="3200" dirty="0" err="1"/>
              <a:t>закладів</a:t>
            </a:r>
            <a:r>
              <a:rPr lang="ru-RU" sz="3200" dirty="0"/>
              <a:t> </a:t>
            </a:r>
            <a:r>
              <a:rPr lang="ru-RU" sz="3200" dirty="0" err="1"/>
              <a:t>охорони</a:t>
            </a:r>
            <a:r>
              <a:rPr lang="ru-RU" sz="3200" dirty="0"/>
              <a:t> </a:t>
            </a:r>
            <a:r>
              <a:rPr lang="ru-RU" sz="3200" dirty="0" err="1"/>
              <a:t>здоров'я</a:t>
            </a:r>
            <a:r>
              <a:rPr lang="ru-RU" sz="3200" dirty="0"/>
              <a:t> </a:t>
            </a:r>
            <a:r>
              <a:rPr lang="ru-RU" sz="3200"/>
              <a:t>— </a:t>
            </a:r>
            <a:r>
              <a:rPr lang="ru-RU" sz="3200" smtClean="0"/>
              <a:t>2024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68863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Із</a:t>
            </a:r>
            <a:r>
              <a:rPr lang="ru-RU" dirty="0"/>
              <a:t> 2019 року </a:t>
            </a:r>
            <a:r>
              <a:rPr lang="ru-RU" dirty="0" err="1"/>
              <a:t>медичним</a:t>
            </a:r>
            <a:r>
              <a:rPr lang="ru-RU" dirty="0"/>
              <a:t> закладам </a:t>
            </a:r>
            <a:r>
              <a:rPr lang="ru-RU" dirty="0" err="1"/>
              <a:t>спростили</a:t>
            </a:r>
            <a:r>
              <a:rPr lang="ru-RU" dirty="0"/>
              <a:t> порядок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 smtClean="0"/>
              <a:t>акредитації</a:t>
            </a:r>
            <a:r>
              <a:rPr lang="ru-RU" dirty="0" smtClean="0"/>
              <a:t>:</a:t>
            </a:r>
          </a:p>
          <a:p>
            <a:r>
              <a:rPr lang="uk-UA" dirty="0" smtClean="0"/>
              <a:t>Добровільна</a:t>
            </a:r>
          </a:p>
          <a:p>
            <a:r>
              <a:rPr lang="ru-RU" dirty="0"/>
              <a:t>Пройти </a:t>
            </a:r>
            <a:r>
              <a:rPr lang="ru-RU" dirty="0" err="1"/>
              <a:t>акредитацію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одразу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 smtClean="0"/>
              <a:t>ліцензії</a:t>
            </a:r>
            <a:endParaRPr lang="ru-RU" dirty="0" smtClean="0"/>
          </a:p>
          <a:p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 </a:t>
            </a:r>
            <a:r>
              <a:rPr lang="ru-RU" dirty="0" err="1"/>
              <a:t>акредитація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не </a:t>
            </a:r>
            <a:r>
              <a:rPr lang="ru-RU" dirty="0" smtClean="0"/>
              <a:t>проводиться</a:t>
            </a:r>
            <a:r>
              <a:rPr lang="ru-RU" dirty="0"/>
              <a:t>. </a:t>
            </a:r>
            <a:r>
              <a:rPr lang="ru-RU" dirty="0" err="1"/>
              <a:t>Акредитаційні</a:t>
            </a:r>
            <a:r>
              <a:rPr lang="ru-RU" dirty="0"/>
              <a:t> </a:t>
            </a:r>
            <a:r>
              <a:rPr lang="ru-RU" dirty="0" err="1"/>
              <a:t>сертифікати</a:t>
            </a:r>
            <a:r>
              <a:rPr lang="ru-RU" dirty="0"/>
              <a:t>, строк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закінчується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закінчився</a:t>
            </a:r>
            <a:r>
              <a:rPr lang="ru-RU" dirty="0"/>
              <a:t> за три </a:t>
            </a:r>
            <a:r>
              <a:rPr lang="ru-RU" dirty="0" err="1"/>
              <a:t>місяці</a:t>
            </a:r>
            <a:r>
              <a:rPr lang="ru-RU" dirty="0"/>
              <a:t> до дня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стану, </a:t>
            </a:r>
            <a:r>
              <a:rPr lang="ru-RU" dirty="0" err="1"/>
              <a:t>продовжують</a:t>
            </a:r>
            <a:r>
              <a:rPr lang="ru-RU" dirty="0"/>
              <a:t> </a:t>
            </a:r>
            <a:r>
              <a:rPr lang="ru-RU" dirty="0" err="1"/>
              <a:t>діяти</a:t>
            </a:r>
            <a:r>
              <a:rPr lang="ru-RU" dirty="0"/>
              <a:t> </a:t>
            </a:r>
            <a:r>
              <a:rPr lang="ru-RU" b="1" dirty="0" err="1"/>
              <a:t>протягом</a:t>
            </a:r>
            <a:r>
              <a:rPr lang="ru-RU" b="1" dirty="0"/>
              <a:t> 12 </a:t>
            </a:r>
            <a:r>
              <a:rPr lang="ru-RU" b="1" dirty="0" err="1"/>
              <a:t>місяців</a:t>
            </a:r>
            <a:r>
              <a:rPr lang="ru-RU" dirty="0"/>
              <a:t> з дня </a:t>
            </a:r>
            <a:r>
              <a:rPr lang="ru-RU" dirty="0" err="1"/>
              <a:t>припинення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скасування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стану. </a:t>
            </a:r>
            <a:r>
              <a:rPr lang="ru-RU" dirty="0" smtClean="0"/>
              <a:t>(</a:t>
            </a:r>
            <a:r>
              <a:rPr lang="ru-RU" sz="2800" b="1" dirty="0" smtClean="0"/>
              <a:t>постанова </a:t>
            </a:r>
            <a:r>
              <a:rPr lang="ru-RU" sz="2800" b="1" dirty="0"/>
              <a:t>КМУ «Про </a:t>
            </a:r>
            <a:r>
              <a:rPr lang="ru-RU" sz="2800" b="1" dirty="0" err="1"/>
              <a:t>внесення</a:t>
            </a:r>
            <a:r>
              <a:rPr lang="ru-RU" sz="2800" b="1" dirty="0"/>
              <a:t> </a:t>
            </a:r>
            <a:r>
              <a:rPr lang="ru-RU" sz="2800" b="1" dirty="0" err="1"/>
              <a:t>зміни</a:t>
            </a:r>
            <a:r>
              <a:rPr lang="ru-RU" sz="2800" b="1" dirty="0"/>
              <a:t> до постанови </a:t>
            </a:r>
            <a:r>
              <a:rPr lang="ru-RU" sz="2800" b="1" dirty="0" err="1"/>
              <a:t>Кабінету</a:t>
            </a:r>
            <a:r>
              <a:rPr lang="ru-RU" sz="2800" b="1" dirty="0"/>
              <a:t> </a:t>
            </a:r>
            <a:r>
              <a:rPr lang="ru-RU" sz="2800" b="1" dirty="0" err="1"/>
              <a:t>Міністрів</a:t>
            </a:r>
            <a:r>
              <a:rPr lang="ru-RU" sz="2800" b="1" dirty="0"/>
              <a:t> </a:t>
            </a:r>
            <a:r>
              <a:rPr lang="ru-RU" sz="2800" b="1" dirty="0" err="1"/>
              <a:t>України</a:t>
            </a:r>
            <a:r>
              <a:rPr lang="ru-RU" sz="2800" b="1" dirty="0"/>
              <a:t> </a:t>
            </a:r>
            <a:r>
              <a:rPr lang="ru-RU" sz="2800" b="1" dirty="0" err="1"/>
              <a:t>від</a:t>
            </a:r>
            <a:r>
              <a:rPr lang="ru-RU" sz="2800" b="1" dirty="0"/>
              <a:t> 15 </a:t>
            </a:r>
            <a:r>
              <a:rPr lang="ru-RU" sz="2800" b="1" dirty="0" err="1"/>
              <a:t>липня</a:t>
            </a:r>
            <a:r>
              <a:rPr lang="ru-RU" sz="2800" b="1" dirty="0"/>
              <a:t> 1997 р. № 765» </a:t>
            </a:r>
            <a:r>
              <a:rPr lang="ru-RU" sz="2800" b="1" dirty="0" err="1"/>
              <a:t>від</a:t>
            </a:r>
            <a:r>
              <a:rPr lang="ru-RU" sz="2800" b="1" dirty="0"/>
              <a:t> 13.05.2022 № 592. Чинна </a:t>
            </a:r>
            <a:r>
              <a:rPr lang="ru-RU" sz="2800" b="1" dirty="0" err="1" smtClean="0"/>
              <a:t>від</a:t>
            </a:r>
            <a:r>
              <a:rPr lang="ru-RU" sz="2800" b="1" dirty="0" smtClean="0"/>
              <a:t> 20.05.2022</a:t>
            </a:r>
            <a:r>
              <a:rPr lang="ru-RU" dirty="0" smtClean="0"/>
              <a:t>)</a:t>
            </a: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99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287</Words>
  <Application>Microsoft Office PowerPoint</Application>
  <PresentationFormat>Экран (4:3)</PresentationFormat>
  <Paragraphs>28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Тема 2. Акредитація закладів охорони здоров’я та її етапи</vt:lpstr>
      <vt:lpstr>ПЛАН ЛЕКЦІЇ</vt:lpstr>
      <vt:lpstr>АКРЕДИТАЦІЯ ЗОЗ</vt:lpstr>
      <vt:lpstr>АКРЕДИТАЦІЯ ЗОЗ</vt:lpstr>
      <vt:lpstr>Акредитація закладів охорони здоров'я — 2024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504</cp:revision>
  <dcterms:created xsi:type="dcterms:W3CDTF">2018-02-25T09:09:03Z</dcterms:created>
  <dcterms:modified xsi:type="dcterms:W3CDTF">2024-02-12T13:53:27Z</dcterms:modified>
</cp:coreProperties>
</file>