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62" r:id="rId3"/>
    <p:sldId id="290" r:id="rId4"/>
    <p:sldId id="291" r:id="rId5"/>
    <p:sldId id="293" r:id="rId6"/>
    <p:sldId id="294" r:id="rId7"/>
  </p:sldIdLst>
  <p:sldSz cx="9144000" cy="6858000" type="screen4x3"/>
  <p:notesSz cx="6858000" cy="9144000"/>
  <p:custDataLst>
    <p:tags r:id="rId1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99"/>
    <a:srgbClr val="3399FF"/>
    <a:srgbClr val="04374A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02" autoAdjust="0"/>
  </p:normalViewPr>
  <p:slideViewPr>
    <p:cSldViewPr>
      <p:cViewPr>
        <p:scale>
          <a:sx n="61" d="100"/>
          <a:sy n="61" d="100"/>
        </p:scale>
        <p:origin x="-1404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smtClean="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35896" y="5517232"/>
            <a:ext cx="5508104" cy="1102022"/>
          </a:xfrm>
        </p:spPr>
        <p:txBody>
          <a:bodyPr/>
          <a:lstStyle>
            <a:lvl1pPr>
              <a:defRPr b="1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597666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597666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556792"/>
            <a:ext cx="8712968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92885" y="188640"/>
            <a:ext cx="5455380" cy="2520280"/>
          </a:xfrm>
        </p:spPr>
        <p:txBody>
          <a:bodyPr>
            <a:normAutofit fontScale="90000"/>
          </a:bodyPr>
          <a:lstStyle/>
          <a:p>
            <a:r>
              <a:rPr lang="ru-RU" smtClean="0">
                <a:solidFill>
                  <a:schemeClr val="tx2">
                    <a:lumMod val="75000"/>
                  </a:schemeClr>
                </a:solidFill>
              </a:rPr>
              <a:t>Тема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lang="ru-RU" smtClean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Контрольно-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дозвільні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механізми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в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системі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охорони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здоров'я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Ліцензування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медичної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діяльності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438397"/>
            <a:ext cx="67322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Доповідач: </a:t>
            </a:r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Валах Вікторія Володимирівна,</a:t>
            </a:r>
          </a:p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адвокат з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права, заступник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Голови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Комітету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і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фармацевтичного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та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біоетики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НААУ, член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Європейської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асоціації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</a:t>
            </a:r>
            <a:r>
              <a:rPr lang="en-GB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EAHL)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кандидат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юридичних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наук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доцент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Одеського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національного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університету</a:t>
            </a:r>
            <a:endParaRPr lang="uk-UA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149293"/>
            <a:ext cx="2320320" cy="37087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lc="http://schemas.openxmlformats.org/drawingml/2006/lockedCanvas" xmlns:a16="http://schemas.microsoft.com/office/drawing/2014/main" xmlns="" id="{75F34DAB-C2FA-0E82-A9D8-E00294AFFF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92885" cy="19519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lc="http://schemas.openxmlformats.org/drawingml/2006/lockedCanvas" xmlns:a16="http://schemas.microsoft.com/office/drawing/2014/main" xmlns="" id="{878638EB-49DA-E33C-C889-C291422C8D7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282" y="332656"/>
            <a:ext cx="1880235" cy="18027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ПЛАН ЛЕКЦІЇ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uk-UA" b="1" dirty="0"/>
              <a:t>Поняття та правові основи контрольно-дозвільних механізмів в системі охорони здоров’я України та світу.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Правові </a:t>
            </a:r>
            <a:r>
              <a:rPr lang="uk-UA" b="1" dirty="0"/>
              <a:t>основи ліцензування. </a:t>
            </a:r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Поняття </a:t>
            </a:r>
            <a:r>
              <a:rPr lang="uk-UA" b="1" dirty="0"/>
              <a:t>про ліцензії, ліцензування, претендента ліцензії, ліцензіат і ліцензування органом. Переваги та недоліки, які надають ліцензії.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Етапи </a:t>
            </a:r>
            <a:r>
              <a:rPr lang="uk-UA" b="1" dirty="0"/>
              <a:t>ліцензування медичної діяльності.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Контроль </a:t>
            </a:r>
            <a:r>
              <a:rPr lang="uk-UA" b="1" dirty="0"/>
              <a:t>за діяльністю </a:t>
            </a:r>
            <a:r>
              <a:rPr lang="uk-UA" b="1" dirty="0" smtClean="0"/>
              <a:t>ліцензіатів</a:t>
            </a:r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Питання для самостійного опрацювання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8568952" cy="1185223"/>
          </a:xfrm>
        </p:spPr>
        <p:txBody>
          <a:bodyPr/>
          <a:lstStyle/>
          <a:p>
            <a:r>
              <a:rPr lang="uk-UA" dirty="0" smtClean="0"/>
              <a:t>МЕДИЧНА ПРАКТИКА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, </a:t>
            </a:r>
            <a:r>
              <a:rPr lang="ru-RU" dirty="0" err="1"/>
              <a:t>пов'язана</a:t>
            </a:r>
            <a:r>
              <a:rPr lang="ru-RU" dirty="0"/>
              <a:t> з комплексом </a:t>
            </a:r>
            <a:r>
              <a:rPr lang="ru-RU" dirty="0" err="1"/>
              <a:t>спеціальних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, </a:t>
            </a:r>
            <a:r>
              <a:rPr lang="ru-RU" dirty="0" err="1"/>
              <a:t>спрямованих</a:t>
            </a:r>
            <a:r>
              <a:rPr lang="ru-RU" dirty="0"/>
              <a:t> на </a:t>
            </a:r>
            <a:r>
              <a:rPr lang="ru-RU" dirty="0" err="1"/>
              <a:t>сприяння</a:t>
            </a:r>
            <a:r>
              <a:rPr lang="ru-RU" dirty="0"/>
              <a:t> </a:t>
            </a:r>
            <a:r>
              <a:rPr lang="ru-RU" dirty="0" err="1"/>
              <a:t>поліпшенню</a:t>
            </a:r>
            <a:r>
              <a:rPr lang="ru-RU" dirty="0"/>
              <a:t> </a:t>
            </a:r>
            <a:r>
              <a:rPr lang="ru-RU" dirty="0" err="1"/>
              <a:t>здоров'я</a:t>
            </a:r>
            <a:r>
              <a:rPr lang="ru-RU" dirty="0"/>
              <a:t>,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санітарної</a:t>
            </a:r>
            <a:r>
              <a:rPr lang="ru-RU" dirty="0"/>
              <a:t> </a:t>
            </a:r>
            <a:r>
              <a:rPr lang="ru-RU" dirty="0" err="1"/>
              <a:t>культури</a:t>
            </a:r>
            <a:r>
              <a:rPr lang="ru-RU" dirty="0"/>
              <a:t>, </a:t>
            </a:r>
            <a:r>
              <a:rPr lang="ru-RU" dirty="0" err="1"/>
              <a:t>запобігання</a:t>
            </a:r>
            <a:r>
              <a:rPr lang="ru-RU" dirty="0"/>
              <a:t> </a:t>
            </a:r>
            <a:r>
              <a:rPr lang="ru-RU" dirty="0" err="1"/>
              <a:t>захворюванням</a:t>
            </a:r>
            <a:r>
              <a:rPr lang="ru-RU" dirty="0"/>
              <a:t> та </a:t>
            </a:r>
            <a:r>
              <a:rPr lang="ru-RU" dirty="0" err="1"/>
              <a:t>інвалідності</a:t>
            </a:r>
            <a:r>
              <a:rPr lang="ru-RU" dirty="0"/>
              <a:t>, на </a:t>
            </a:r>
            <a:r>
              <a:rPr lang="ru-RU" dirty="0" err="1"/>
              <a:t>діагностику</a:t>
            </a:r>
            <a:r>
              <a:rPr lang="ru-RU" dirty="0"/>
              <a:t>, </a:t>
            </a:r>
            <a:r>
              <a:rPr lang="ru-RU" dirty="0" err="1"/>
              <a:t>допомогу</a:t>
            </a:r>
            <a:r>
              <a:rPr lang="ru-RU" dirty="0"/>
              <a:t> особам з </a:t>
            </a:r>
            <a:r>
              <a:rPr lang="ru-RU" dirty="0" err="1"/>
              <a:t>гострими</a:t>
            </a:r>
            <a:r>
              <a:rPr lang="ru-RU" dirty="0"/>
              <a:t> і </a:t>
            </a:r>
            <a:r>
              <a:rPr lang="ru-RU" dirty="0" err="1"/>
              <a:t>хронічними</a:t>
            </a:r>
            <a:r>
              <a:rPr lang="ru-RU" dirty="0"/>
              <a:t> </a:t>
            </a:r>
            <a:r>
              <a:rPr lang="ru-RU" dirty="0" err="1"/>
              <a:t>захворюваннями</a:t>
            </a:r>
            <a:r>
              <a:rPr lang="ru-RU" dirty="0"/>
              <a:t> й </a:t>
            </a:r>
            <a:r>
              <a:rPr lang="ru-RU" dirty="0" err="1"/>
              <a:t>реабілітацію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 та </a:t>
            </a:r>
            <a:r>
              <a:rPr lang="ru-RU" dirty="0" err="1"/>
              <a:t>інвалідів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особами,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спеціальну</a:t>
            </a:r>
            <a:r>
              <a:rPr lang="ru-RU" dirty="0"/>
              <a:t> </a:t>
            </a:r>
            <a:r>
              <a:rPr lang="ru-RU" dirty="0" err="1"/>
              <a:t>освіту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168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8784976" cy="773887"/>
          </a:xfrm>
        </p:spPr>
        <p:txBody>
          <a:bodyPr/>
          <a:lstStyle/>
          <a:p>
            <a:r>
              <a:rPr lang="uk-UA" dirty="0" smtClean="0"/>
              <a:t>ЛІЦЕНЗУВАННЯ ЗОЗ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5688632"/>
          </a:xfrm>
        </p:spPr>
        <p:txBody>
          <a:bodyPr>
            <a:normAutofit/>
          </a:bodyPr>
          <a:lstStyle/>
          <a:p>
            <a:r>
              <a:rPr lang="ru-RU" b="1" dirty="0" err="1"/>
              <a:t>Ліцензія</a:t>
            </a:r>
            <a:r>
              <a:rPr lang="ru-RU" b="1" dirty="0"/>
              <a:t> на </a:t>
            </a:r>
            <a:r>
              <a:rPr lang="ru-RU" b="1" dirty="0" err="1"/>
              <a:t>здійснення</a:t>
            </a:r>
            <a:r>
              <a:rPr lang="ru-RU" b="1" dirty="0"/>
              <a:t> </a:t>
            </a:r>
            <a:r>
              <a:rPr lang="ru-RU" b="1" dirty="0" err="1"/>
              <a:t>медичної</a:t>
            </a:r>
            <a:r>
              <a:rPr lang="ru-RU" b="1" dirty="0"/>
              <a:t> практики </a:t>
            </a:r>
            <a:r>
              <a:rPr lang="ru-RU" dirty="0"/>
              <a:t>- </a:t>
            </a:r>
            <a:r>
              <a:rPr lang="ru-RU" dirty="0" err="1"/>
              <a:t>це</a:t>
            </a:r>
            <a:r>
              <a:rPr lang="ru-RU" dirty="0"/>
              <a:t> документ державного </a:t>
            </a:r>
            <a:r>
              <a:rPr lang="ru-RU" dirty="0" err="1"/>
              <a:t>зразка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засвідчує</a:t>
            </a:r>
            <a:r>
              <a:rPr lang="ru-RU" dirty="0"/>
              <a:t> право </a:t>
            </a:r>
            <a:r>
              <a:rPr lang="ru-RU" dirty="0" err="1"/>
              <a:t>ліцензіата</a:t>
            </a:r>
            <a:r>
              <a:rPr lang="ru-RU" dirty="0"/>
              <a:t> на </a:t>
            </a:r>
            <a:r>
              <a:rPr lang="ru-RU" dirty="0" err="1"/>
              <a:t>провадження</a:t>
            </a:r>
            <a:r>
              <a:rPr lang="ru-RU" dirty="0"/>
              <a:t> </a:t>
            </a:r>
            <a:r>
              <a:rPr lang="ru-RU" dirty="0" err="1"/>
              <a:t>зазначеного</a:t>
            </a:r>
            <a:r>
              <a:rPr lang="ru-RU" dirty="0"/>
              <a:t> в </a:t>
            </a:r>
            <a:r>
              <a:rPr lang="ru-RU" dirty="0" err="1"/>
              <a:t>ньому</a:t>
            </a:r>
            <a:r>
              <a:rPr lang="ru-RU" dirty="0"/>
              <a:t> виду </a:t>
            </a:r>
            <a:r>
              <a:rPr lang="ru-RU" dirty="0" err="1"/>
              <a:t>діяльності</a:t>
            </a:r>
            <a:r>
              <a:rPr lang="ru-RU" dirty="0"/>
              <a:t> з </a:t>
            </a:r>
            <a:r>
              <a:rPr lang="ru-RU" dirty="0" err="1"/>
              <a:t>медичної</a:t>
            </a:r>
            <a:r>
              <a:rPr lang="ru-RU" dirty="0"/>
              <a:t> практики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визначеного</a:t>
            </a:r>
            <a:r>
              <a:rPr lang="ru-RU" dirty="0"/>
              <a:t> строку та за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ним </a:t>
            </a:r>
            <a:r>
              <a:rPr lang="ru-RU" dirty="0" err="1"/>
              <a:t>ліцензійних</a:t>
            </a:r>
            <a:r>
              <a:rPr lang="ru-RU" dirty="0"/>
              <a:t> умов.</a:t>
            </a:r>
          </a:p>
          <a:p>
            <a:r>
              <a:rPr lang="ru-RU" dirty="0" err="1"/>
              <a:t>Ліцензування</a:t>
            </a:r>
            <a:r>
              <a:rPr lang="ru-RU" dirty="0"/>
              <a:t> є не </a:t>
            </a:r>
            <a:r>
              <a:rPr lang="ru-RU" dirty="0" err="1"/>
              <a:t>тільки</a:t>
            </a:r>
            <a:r>
              <a:rPr lang="ru-RU" dirty="0"/>
              <a:t> способом </a:t>
            </a:r>
            <a:r>
              <a:rPr lang="ru-RU" dirty="0" err="1"/>
              <a:t>одержання</a:t>
            </a:r>
            <a:r>
              <a:rPr lang="ru-RU" dirty="0"/>
              <a:t> </a:t>
            </a:r>
            <a:r>
              <a:rPr lang="ru-RU" dirty="0" err="1"/>
              <a:t>дозволу</a:t>
            </a:r>
            <a:r>
              <a:rPr lang="ru-RU" dirty="0"/>
              <a:t> на </a:t>
            </a:r>
            <a:r>
              <a:rPr lang="ru-RU" dirty="0" err="1"/>
              <a:t>певний</a:t>
            </a:r>
            <a:r>
              <a:rPr lang="ru-RU" dirty="0"/>
              <a:t> вид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, а й </a:t>
            </a:r>
            <a:r>
              <a:rPr lang="ru-RU" dirty="0" err="1"/>
              <a:t>проведення</a:t>
            </a:r>
            <a:r>
              <a:rPr lang="ru-RU" dirty="0"/>
              <a:t> державного контролю за </a:t>
            </a:r>
            <a:r>
              <a:rPr lang="ru-RU" dirty="0" err="1"/>
              <a:t>якістю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. 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901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8784976" cy="773887"/>
          </a:xfrm>
        </p:spPr>
        <p:txBody>
          <a:bodyPr/>
          <a:lstStyle/>
          <a:p>
            <a:r>
              <a:rPr lang="uk-UA" dirty="0" smtClean="0"/>
              <a:t>ЛІЦЕНЗУВАННЯ ЗОЗ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70" y="908720"/>
            <a:ext cx="7094030" cy="5716731"/>
          </a:xfrm>
        </p:spPr>
      </p:pic>
    </p:spTree>
    <p:extLst>
      <p:ext uri="{BB962C8B-B14F-4D97-AF65-F5344CB8AC3E}">
        <p14:creationId xmlns:p14="http://schemas.microsoft.com/office/powerpoint/2010/main" val="69465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8784976" cy="773887"/>
          </a:xfrm>
        </p:spPr>
        <p:txBody>
          <a:bodyPr/>
          <a:lstStyle/>
          <a:p>
            <a:r>
              <a:rPr lang="uk-UA" dirty="0" smtClean="0"/>
              <a:t>ЛІЦЕНЗУВАННЯ ЗОЗ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20" y="1844824"/>
            <a:ext cx="8642522" cy="2952328"/>
          </a:xfrm>
        </p:spPr>
      </p:pic>
    </p:spTree>
    <p:extLst>
      <p:ext uri="{BB962C8B-B14F-4D97-AF65-F5344CB8AC3E}">
        <p14:creationId xmlns:p14="http://schemas.microsoft.com/office/powerpoint/2010/main" val="69465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f3f97567c880f016b2ae6e3f27ad8035e51cff"/>
</p:tagLst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1812</TotalTime>
  <Words>240</Words>
  <Application>Microsoft Office PowerPoint</Application>
  <PresentationFormat>Экран (4:3)</PresentationFormat>
  <Paragraphs>21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Тема 3. Контрольно-дозвільні механізми в системі охорони здоров'я. Ліцензування медичної діяльності</vt:lpstr>
      <vt:lpstr>ПЛАН ЛЕКЦІЇ</vt:lpstr>
      <vt:lpstr>МЕДИЧНА ПРАКТИКА</vt:lpstr>
      <vt:lpstr>ЛІЦЕНЗУВАННЯ ЗОЗ</vt:lpstr>
      <vt:lpstr>ЛІЦЕНЗУВАННЯ ЗОЗ</vt:lpstr>
      <vt:lpstr>ЛІЦЕНЗУВАННЯ ЗОЗ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Синяя пульсация</dc:title>
  <dc:creator>obstinate</dc:creator>
  <dc:description>Шаблон презентации с сайта https://presentation-creation.ru/</dc:description>
  <cp:lastModifiedBy>Пользователь Windows</cp:lastModifiedBy>
  <cp:revision>506</cp:revision>
  <dcterms:created xsi:type="dcterms:W3CDTF">2018-02-25T09:09:03Z</dcterms:created>
  <dcterms:modified xsi:type="dcterms:W3CDTF">2024-02-12T13:53:43Z</dcterms:modified>
</cp:coreProperties>
</file>