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2" r:id="rId3"/>
    <p:sldId id="295" r:id="rId4"/>
    <p:sldId id="296" r:id="rId5"/>
    <p:sldId id="297" r:id="rId6"/>
    <p:sldId id="298" r:id="rId7"/>
    <p:sldId id="299" r:id="rId8"/>
    <p:sldId id="301" r:id="rId9"/>
    <p:sldId id="302" r:id="rId10"/>
    <p:sldId id="303" r:id="rId11"/>
    <p:sldId id="304" r:id="rId12"/>
    <p:sldId id="305" r:id="rId13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1893" y="629013"/>
            <a:ext cx="5455380" cy="252028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Тема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Стандартизація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медичної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допомоги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клінічні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настанови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рекомендації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),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медичні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стандарти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клінічні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протоколи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xmlns:lc="http://schemas.openxmlformats.org/drawingml/2006/lockedCanvas" id="{878638EB-49DA-E33C-C889-C291422C8D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82" y="332656"/>
            <a:ext cx="1880235" cy="1802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b="1" dirty="0"/>
              <a:t>Правові основи стандартизації.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Поняття </a:t>
            </a:r>
            <a:r>
              <a:rPr lang="uk-UA" b="1" dirty="0"/>
              <a:t>про стандарт і стандартизацію. Необхідність проведення стандартизації. Вимоги до розробки стандартів.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Об'єкти </a:t>
            </a:r>
            <a:r>
              <a:rPr lang="uk-UA" b="1" dirty="0"/>
              <a:t>стандартизації в охороні здоров'я. Класифікації медичних стандартів: стандарти на ресурси охорони здоров'я, організаційні стандарти, технологічні стандарти, стандарти програм медичної допомоги, комплексні стандарти.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Основні </a:t>
            </a:r>
            <a:r>
              <a:rPr lang="uk-UA" b="1" dirty="0"/>
              <a:t>тенденції процесів стандартизації в охороні здоров'я. Клінічні алгоритми.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Впровадження </a:t>
            </a:r>
            <a:r>
              <a:rPr lang="uk-UA" b="1" dirty="0"/>
              <a:t>клінічних рекомендацій в клінічну </a:t>
            </a:r>
            <a:r>
              <a:rPr lang="uk-UA" b="1" dirty="0" smtClean="0"/>
              <a:t>практику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Питання для самостійного опрацювання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СТАНДАРТИЗАЦІЯ В СИСТЕМІ ОХОРОНИ ЗДОРОВ’Я</a:t>
            </a:r>
            <a:r>
              <a:rPr lang="ru-RU" dirty="0">
                <a:effectLst/>
              </a:rPr>
              <a:t> 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ru-RU" dirty="0" smtClean="0"/>
              <a:t>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якісних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та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, у </a:t>
            </a:r>
            <a:r>
              <a:rPr lang="ru-RU" dirty="0" err="1"/>
              <a:t>т.ч</a:t>
            </a:r>
            <a:r>
              <a:rPr lang="ru-RU" dirty="0"/>
              <a:t>. </a:t>
            </a:r>
            <a:r>
              <a:rPr lang="ru-RU" dirty="0" err="1"/>
              <a:t>профілактичні</a:t>
            </a:r>
            <a:r>
              <a:rPr lang="ru-RU" dirty="0"/>
              <a:t> й </a:t>
            </a:r>
            <a:r>
              <a:rPr lang="ru-RU" dirty="0" err="1"/>
              <a:t>лікувально-діагностичні</a:t>
            </a:r>
            <a:r>
              <a:rPr lang="ru-RU" dirty="0"/>
              <a:t> заходи,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збереження</a:t>
            </a:r>
            <a:r>
              <a:rPr lang="ru-RU" dirty="0"/>
              <a:t> та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.</a:t>
            </a:r>
          </a:p>
          <a:p>
            <a:pPr marL="0" indent="0" fontAlgn="base">
              <a:buNone/>
            </a:pPr>
            <a:r>
              <a:rPr lang="ru-RU" dirty="0" err="1"/>
              <a:t>Упровадження</a:t>
            </a:r>
            <a:r>
              <a:rPr lang="ru-RU" dirty="0"/>
              <a:t> </a:t>
            </a:r>
            <a:r>
              <a:rPr lang="ru-RU" dirty="0" err="1"/>
              <a:t>стандартизації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якісних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у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endParaRPr lang="ru-RU" dirty="0" smtClean="0"/>
          </a:p>
          <a:p>
            <a:pPr fontAlgn="base"/>
            <a:r>
              <a:rPr lang="ru-RU" dirty="0" err="1" smtClean="0"/>
              <a:t>ефективному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економічному</a:t>
            </a:r>
            <a:r>
              <a:rPr lang="ru-RU" dirty="0"/>
              <a:t> </a:t>
            </a:r>
            <a:r>
              <a:rPr lang="ru-RU" dirty="0" err="1"/>
              <a:t>використанню</a:t>
            </a:r>
            <a:r>
              <a:rPr lang="ru-RU" dirty="0"/>
              <a:t> </a:t>
            </a:r>
            <a:r>
              <a:rPr lang="ru-RU" dirty="0" err="1"/>
              <a:t>трудових</a:t>
            </a:r>
            <a:r>
              <a:rPr lang="ru-RU" dirty="0"/>
              <a:t> і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; </a:t>
            </a:r>
            <a:endParaRPr lang="ru-RU" dirty="0" smtClean="0"/>
          </a:p>
          <a:p>
            <a:pPr fontAlgn="base"/>
            <a:r>
              <a:rPr lang="ru-RU" dirty="0" err="1" smtClean="0"/>
              <a:t>захисту</a:t>
            </a:r>
            <a:r>
              <a:rPr lang="ru-RU" dirty="0" smtClean="0"/>
              <a:t> </a:t>
            </a:r>
            <a:r>
              <a:rPr lang="ru-RU" dirty="0" err="1"/>
              <a:t>інтересів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реального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соціальних</a:t>
            </a:r>
            <a:r>
              <a:rPr lang="ru-RU" dirty="0"/>
              <a:t> </a:t>
            </a:r>
            <a:r>
              <a:rPr lang="ru-RU" dirty="0" err="1"/>
              <a:t>гарантій</a:t>
            </a:r>
            <a:r>
              <a:rPr lang="ru-RU" dirty="0"/>
              <a:t> </a:t>
            </a:r>
            <a:r>
              <a:rPr lang="ru-RU" dirty="0" err="1"/>
              <a:t>доступності</a:t>
            </a:r>
            <a:r>
              <a:rPr lang="ru-RU" dirty="0"/>
              <a:t> </a:t>
            </a:r>
            <a:r>
              <a:rPr lang="ru-RU" dirty="0" err="1"/>
              <a:t>якісної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та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населенню</a:t>
            </a:r>
            <a:r>
              <a:rPr lang="ru-RU" dirty="0"/>
              <a:t>; </a:t>
            </a:r>
            <a:endParaRPr lang="ru-RU" dirty="0" smtClean="0"/>
          </a:p>
          <a:p>
            <a:pPr fontAlgn="base"/>
            <a:r>
              <a:rPr lang="ru-RU" dirty="0" err="1" smtClean="0"/>
              <a:t>структурній</a:t>
            </a:r>
            <a:r>
              <a:rPr lang="ru-RU" dirty="0" smtClean="0"/>
              <a:t> </a:t>
            </a:r>
            <a:r>
              <a:rPr lang="ru-RU" dirty="0" err="1"/>
              <a:t>пропорційності</a:t>
            </a:r>
            <a:r>
              <a:rPr lang="ru-RU" dirty="0"/>
              <a:t> служб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; </a:t>
            </a:r>
            <a:endParaRPr lang="ru-RU" dirty="0" smtClean="0"/>
          </a:p>
          <a:p>
            <a:pPr fontAlgn="base"/>
            <a:r>
              <a:rPr lang="ru-RU" dirty="0" err="1" smtClean="0"/>
              <a:t>раціональному</a:t>
            </a:r>
            <a:r>
              <a:rPr lang="ru-RU" dirty="0" smtClean="0"/>
              <a:t> </a:t>
            </a:r>
            <a:r>
              <a:rPr lang="ru-RU" dirty="0" err="1"/>
              <a:t>розподілу</a:t>
            </a:r>
            <a:r>
              <a:rPr lang="ru-RU" dirty="0"/>
              <a:t> </a:t>
            </a:r>
            <a:r>
              <a:rPr lang="ru-RU" dirty="0" err="1"/>
              <a:t>фінансових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565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856984" cy="1185223"/>
          </a:xfrm>
        </p:spPr>
        <p:txBody>
          <a:bodyPr>
            <a:normAutofit/>
          </a:bodyPr>
          <a:lstStyle/>
          <a:p>
            <a:r>
              <a:rPr lang="uk-UA" dirty="0" smtClean="0"/>
              <a:t>ФУНКЦІЇ СТАНДАРТИЗАЦІЇ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256584"/>
          </a:xfrm>
        </p:spPr>
        <p:txBody>
          <a:bodyPr>
            <a:noAutofit/>
          </a:bodyPr>
          <a:lstStyle/>
          <a:p>
            <a:pPr marL="457200" indent="-457200" fontAlgn="base">
              <a:buFont typeface="+mj-lt"/>
              <a:buAutoNum type="arabicPeriod"/>
            </a:pPr>
            <a:r>
              <a:rPr lang="ru-RU" sz="2400" dirty="0" err="1" smtClean="0"/>
              <a:t>економічна</a:t>
            </a:r>
            <a:r>
              <a:rPr lang="ru-RU" sz="2400" dirty="0" smtClean="0"/>
              <a:t> </a:t>
            </a:r>
            <a:r>
              <a:rPr lang="ru-RU" sz="2400" dirty="0"/>
              <a:t>— </a:t>
            </a:r>
            <a:r>
              <a:rPr lang="ru-RU" sz="2400" dirty="0" err="1"/>
              <a:t>перешкоджання</a:t>
            </a:r>
            <a:r>
              <a:rPr lang="ru-RU" sz="2400" dirty="0"/>
              <a:t> </a:t>
            </a:r>
            <a:r>
              <a:rPr lang="ru-RU" sz="2400" dirty="0" err="1"/>
              <a:t>перевитраті</a:t>
            </a:r>
            <a:r>
              <a:rPr lang="ru-RU" sz="2400" dirty="0"/>
              <a:t> </a:t>
            </a:r>
            <a:r>
              <a:rPr lang="ru-RU" sz="2400" dirty="0" err="1"/>
              <a:t>фінансових</a:t>
            </a:r>
            <a:r>
              <a:rPr lang="ru-RU" sz="2400" dirty="0"/>
              <a:t> </a:t>
            </a:r>
            <a:r>
              <a:rPr lang="ru-RU" sz="2400" dirty="0" err="1"/>
              <a:t>ресурсів</a:t>
            </a:r>
            <a:r>
              <a:rPr lang="ru-RU" sz="2400" dirty="0"/>
              <a:t> </a:t>
            </a:r>
            <a:r>
              <a:rPr lang="ru-RU" sz="2400" dirty="0" err="1"/>
              <a:t>держави</a:t>
            </a:r>
            <a:r>
              <a:rPr lang="ru-RU" sz="2400" dirty="0"/>
              <a:t> на </a:t>
            </a:r>
            <a:r>
              <a:rPr lang="ru-RU" sz="2400" dirty="0" err="1"/>
              <a:t>охорону</a:t>
            </a:r>
            <a:r>
              <a:rPr lang="ru-RU" sz="2400" dirty="0"/>
              <a:t> </a:t>
            </a:r>
            <a:r>
              <a:rPr lang="ru-RU" sz="2400" dirty="0" err="1"/>
              <a:t>здоров’я</a:t>
            </a:r>
            <a:r>
              <a:rPr lang="ru-RU" sz="2400" dirty="0"/>
              <a:t> </a:t>
            </a:r>
            <a:r>
              <a:rPr lang="ru-RU" sz="2400" dirty="0" err="1"/>
              <a:t>населення</a:t>
            </a:r>
            <a:r>
              <a:rPr lang="ru-RU" sz="2400" dirty="0"/>
              <a:t> та </a:t>
            </a:r>
            <a:r>
              <a:rPr lang="ru-RU" sz="2400" dirty="0" err="1"/>
              <a:t>сприяння</a:t>
            </a:r>
            <a:r>
              <a:rPr lang="ru-RU" sz="2400" dirty="0"/>
              <a:t> </a:t>
            </a:r>
            <a:r>
              <a:rPr lang="ru-RU" sz="2400" dirty="0" err="1"/>
              <a:t>ефективному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використанню</a:t>
            </a:r>
            <a:r>
              <a:rPr lang="ru-RU" sz="2400" dirty="0"/>
              <a:t>; </a:t>
            </a:r>
            <a:endParaRPr lang="ru-RU" sz="2400" dirty="0" smtClean="0"/>
          </a:p>
          <a:p>
            <a:pPr marL="457200" indent="-457200" fontAlgn="base">
              <a:buFont typeface="+mj-lt"/>
              <a:buAutoNum type="arabicPeriod"/>
            </a:pPr>
            <a:r>
              <a:rPr lang="ru-RU" sz="2400" dirty="0" err="1" smtClean="0"/>
              <a:t>соціальна</a:t>
            </a:r>
            <a:r>
              <a:rPr lang="ru-RU" sz="2400" dirty="0" smtClean="0"/>
              <a:t> </a:t>
            </a:r>
            <a:r>
              <a:rPr lang="ru-RU" sz="2400" dirty="0"/>
              <a:t>— </a:t>
            </a:r>
            <a:r>
              <a:rPr lang="ru-RU" sz="2400" dirty="0" err="1"/>
              <a:t>включення</a:t>
            </a:r>
            <a:r>
              <a:rPr lang="ru-RU" sz="2400" dirty="0"/>
              <a:t> у стандарт </a:t>
            </a:r>
            <a:r>
              <a:rPr lang="ru-RU" sz="2400" dirty="0" err="1"/>
              <a:t>показників</a:t>
            </a:r>
            <a:r>
              <a:rPr lang="ru-RU" sz="2400" dirty="0"/>
              <a:t> </a:t>
            </a:r>
            <a:r>
              <a:rPr lang="ru-RU" sz="2400" dirty="0" err="1"/>
              <a:t>якості</a:t>
            </a:r>
            <a:r>
              <a:rPr lang="ru-RU" sz="2400" dirty="0"/>
              <a:t> </a:t>
            </a:r>
            <a:r>
              <a:rPr lang="ru-RU" sz="2400" dirty="0" err="1"/>
              <a:t>об’єкта</a:t>
            </a:r>
            <a:r>
              <a:rPr lang="ru-RU" sz="2400" dirty="0"/>
              <a:t> </a:t>
            </a:r>
            <a:r>
              <a:rPr lang="ru-RU" sz="2400" dirty="0" err="1"/>
              <a:t>стандартизації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сприяють</a:t>
            </a:r>
            <a:r>
              <a:rPr lang="ru-RU" sz="2400" dirty="0"/>
              <a:t> </a:t>
            </a:r>
            <a:r>
              <a:rPr lang="ru-RU" sz="2400" dirty="0" err="1"/>
              <a:t>підвищенню</a:t>
            </a:r>
            <a:r>
              <a:rPr lang="ru-RU" sz="2400" dirty="0"/>
              <a:t> </a:t>
            </a:r>
            <a:r>
              <a:rPr lang="ru-RU" sz="2400" dirty="0" err="1"/>
              <a:t>якості</a:t>
            </a:r>
            <a:r>
              <a:rPr lang="ru-RU" sz="2400" dirty="0"/>
              <a:t> </a:t>
            </a:r>
            <a:r>
              <a:rPr lang="ru-RU" sz="2400" dirty="0" err="1"/>
              <a:t>медичної</a:t>
            </a:r>
            <a:r>
              <a:rPr lang="ru-RU" sz="2400" dirty="0"/>
              <a:t> та </a:t>
            </a:r>
            <a:r>
              <a:rPr lang="ru-RU" sz="2400" dirty="0" err="1"/>
              <a:t>фармацевтичної</a:t>
            </a:r>
            <a:r>
              <a:rPr lang="ru-RU" sz="2400" dirty="0"/>
              <a:t> </a:t>
            </a:r>
            <a:r>
              <a:rPr lang="ru-RU" sz="2400" dirty="0" err="1"/>
              <a:t>допомоги</a:t>
            </a:r>
            <a:r>
              <a:rPr lang="ru-RU" sz="2400" dirty="0"/>
              <a:t> з </a:t>
            </a:r>
            <a:r>
              <a:rPr lang="ru-RU" sz="2400" dirty="0" err="1"/>
              <a:t>урахуванням</a:t>
            </a:r>
            <a:r>
              <a:rPr lang="ru-RU" sz="2400" dirty="0"/>
              <a:t> </a:t>
            </a:r>
            <a:r>
              <a:rPr lang="ru-RU" sz="2400" dirty="0" err="1"/>
              <a:t>сучасного</a:t>
            </a:r>
            <a:r>
              <a:rPr lang="ru-RU" sz="2400" dirty="0"/>
              <a:t> </a:t>
            </a:r>
            <a:r>
              <a:rPr lang="ru-RU" sz="2400" dirty="0" err="1"/>
              <a:t>рівня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науки; </a:t>
            </a:r>
            <a:endParaRPr lang="ru-RU" sz="2400" dirty="0" smtClean="0"/>
          </a:p>
          <a:p>
            <a:pPr marL="457200" indent="-457200" fontAlgn="base">
              <a:buFont typeface="+mj-lt"/>
              <a:buAutoNum type="arabicPeriod"/>
            </a:pPr>
            <a:r>
              <a:rPr lang="ru-RU" sz="2400" dirty="0" err="1" smtClean="0"/>
              <a:t>комунікативна</a:t>
            </a:r>
            <a:r>
              <a:rPr lang="ru-RU" sz="2400" dirty="0" smtClean="0"/>
              <a:t> </a:t>
            </a:r>
            <a:r>
              <a:rPr lang="ru-RU" sz="2400" dirty="0"/>
              <a:t>— </a:t>
            </a:r>
            <a:r>
              <a:rPr lang="ru-RU" sz="2400" dirty="0" err="1"/>
              <a:t>досягнення</a:t>
            </a:r>
            <a:r>
              <a:rPr lang="ru-RU" sz="2400" dirty="0"/>
              <a:t> </a:t>
            </a:r>
            <a:r>
              <a:rPr lang="ru-RU" sz="2400" dirty="0" err="1"/>
              <a:t>взаєморозуміння</a:t>
            </a:r>
            <a:r>
              <a:rPr lang="ru-RU" sz="2400" dirty="0"/>
              <a:t> в </a:t>
            </a:r>
            <a:r>
              <a:rPr lang="ru-RU" sz="2400" dirty="0" err="1"/>
              <a:t>суспільстві</a:t>
            </a:r>
            <a:r>
              <a:rPr lang="ru-RU" sz="2400" dirty="0"/>
              <a:t> через </a:t>
            </a:r>
            <a:r>
              <a:rPr lang="ru-RU" sz="2400" dirty="0" err="1"/>
              <a:t>обмін</a:t>
            </a:r>
            <a:r>
              <a:rPr lang="ru-RU" sz="2400" dirty="0"/>
              <a:t> </a:t>
            </a:r>
            <a:r>
              <a:rPr lang="ru-RU" sz="2400" dirty="0" err="1"/>
              <a:t>інформацією</a:t>
            </a:r>
            <a:r>
              <a:rPr lang="ru-RU" sz="2400" dirty="0"/>
              <a:t>, </a:t>
            </a:r>
            <a:r>
              <a:rPr lang="ru-RU" sz="2400" dirty="0" err="1"/>
              <a:t>вираженою</a:t>
            </a:r>
            <a:r>
              <a:rPr lang="ru-RU" sz="2400" dirty="0"/>
              <a:t> </a:t>
            </a:r>
            <a:r>
              <a:rPr lang="ru-RU" sz="2400" dirty="0" err="1"/>
              <a:t>стандартними</a:t>
            </a:r>
            <a:r>
              <a:rPr lang="ru-RU" sz="2400" dirty="0"/>
              <a:t> </a:t>
            </a:r>
            <a:r>
              <a:rPr lang="ru-RU" sz="2400" dirty="0" err="1"/>
              <a:t>термінами</a:t>
            </a:r>
            <a:r>
              <a:rPr lang="ru-RU" sz="2400" dirty="0"/>
              <a:t>, </a:t>
            </a:r>
            <a:r>
              <a:rPr lang="ru-RU" sz="2400" dirty="0" err="1"/>
              <a:t>єдиними</a:t>
            </a:r>
            <a:r>
              <a:rPr lang="ru-RU" sz="2400" dirty="0"/>
              <a:t> правилами </a:t>
            </a:r>
            <a:r>
              <a:rPr lang="ru-RU" sz="2400" dirty="0" err="1"/>
              <a:t>діяльності</a:t>
            </a:r>
            <a:r>
              <a:rPr lang="ru-RU" sz="2400" dirty="0"/>
              <a:t>, </a:t>
            </a:r>
            <a:r>
              <a:rPr lang="ru-RU" sz="2400" dirty="0" err="1"/>
              <a:t>єдиним</a:t>
            </a:r>
            <a:r>
              <a:rPr lang="ru-RU" sz="2400" dirty="0"/>
              <a:t> </a:t>
            </a:r>
            <a:r>
              <a:rPr lang="ru-RU" sz="2400" dirty="0" err="1"/>
              <a:t>трактуванням</a:t>
            </a:r>
            <a:r>
              <a:rPr lang="ru-RU" sz="2400" dirty="0"/>
              <a:t> понять.</a:t>
            </a:r>
          </a:p>
        </p:txBody>
      </p:sp>
    </p:spTree>
    <p:extLst>
      <p:ext uri="{BB962C8B-B14F-4D97-AF65-F5344CB8AC3E}">
        <p14:creationId xmlns:p14="http://schemas.microsoft.com/office/powerpoint/2010/main" val="210457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964488" cy="1185223"/>
          </a:xfrm>
        </p:spPr>
        <p:txBody>
          <a:bodyPr>
            <a:noAutofit/>
          </a:bodyPr>
          <a:lstStyle/>
          <a:p>
            <a:r>
              <a:rPr lang="ru-RU" sz="3200" b="1" dirty="0" err="1">
                <a:effectLst/>
              </a:rPr>
              <a:t>Оцінювати</a:t>
            </a:r>
            <a:r>
              <a:rPr lang="ru-RU" sz="3200" b="1" dirty="0">
                <a:effectLst/>
              </a:rPr>
              <a:t> </a:t>
            </a:r>
            <a:r>
              <a:rPr lang="ru-RU" sz="3200" b="1" dirty="0" err="1">
                <a:effectLst/>
              </a:rPr>
              <a:t>якість</a:t>
            </a:r>
            <a:r>
              <a:rPr lang="ru-RU" sz="3200" b="1" dirty="0">
                <a:effectLst/>
              </a:rPr>
              <a:t> у </a:t>
            </a:r>
            <a:r>
              <a:rPr lang="ru-RU" sz="3200" b="1" dirty="0" err="1">
                <a:effectLst/>
              </a:rPr>
              <a:t>медицині</a:t>
            </a:r>
            <a:r>
              <a:rPr lang="ru-RU" sz="3200" b="1" dirty="0">
                <a:effectLst/>
              </a:rPr>
              <a:t> </a:t>
            </a:r>
            <a:r>
              <a:rPr lang="ru-RU" sz="3200" b="1" dirty="0" err="1">
                <a:effectLst/>
              </a:rPr>
              <a:t>прийнято</a:t>
            </a:r>
            <a:r>
              <a:rPr lang="ru-RU" sz="3200" b="1" dirty="0">
                <a:effectLst/>
              </a:rPr>
              <a:t> з </a:t>
            </a:r>
            <a:r>
              <a:rPr lang="ru-RU" sz="3200" b="1" dirty="0" err="1">
                <a:effectLst/>
              </a:rPr>
              <a:t>трьох</a:t>
            </a:r>
            <a:r>
              <a:rPr lang="ru-RU" sz="3200" b="1" dirty="0">
                <a:effectLst/>
              </a:rPr>
              <a:t> </a:t>
            </a:r>
            <a:r>
              <a:rPr lang="ru-RU" sz="3200" b="1" dirty="0" err="1">
                <a:effectLst/>
              </a:rPr>
              <a:t>позицій</a:t>
            </a:r>
            <a:r>
              <a:rPr lang="ru-RU" sz="3200" b="1" dirty="0">
                <a:effectLst/>
              </a:rPr>
              <a:t> (</a:t>
            </a:r>
            <a:r>
              <a:rPr lang="ru-RU" sz="3200" b="1" dirty="0" err="1">
                <a:effectLst/>
              </a:rPr>
              <a:t>тріада</a:t>
            </a:r>
            <a:r>
              <a:rPr lang="ru-RU" sz="3200" b="1" dirty="0">
                <a:effectLst/>
              </a:rPr>
              <a:t> </a:t>
            </a:r>
            <a:r>
              <a:rPr lang="ru-RU" sz="3200" b="1" dirty="0" err="1">
                <a:effectLst/>
              </a:rPr>
              <a:t>Донабедіана</a:t>
            </a:r>
            <a:r>
              <a:rPr lang="ru-RU" sz="3200" b="1" dirty="0" smtClean="0">
                <a:effectLst/>
              </a:rPr>
              <a:t>) </a:t>
            </a:r>
            <a:r>
              <a:rPr lang="ru-RU" sz="3200" b="1" dirty="0">
                <a:effectLst/>
              </a:rPr>
              <a:t>шляхом </a:t>
            </a:r>
            <a:r>
              <a:rPr lang="ru-RU" sz="3200" b="1" dirty="0" err="1">
                <a:effectLst/>
              </a:rPr>
              <a:t>порівняння</a:t>
            </a:r>
            <a:r>
              <a:rPr lang="ru-RU" sz="3200" b="1" dirty="0">
                <a:effectLst/>
              </a:rPr>
              <a:t> </a:t>
            </a:r>
            <a:r>
              <a:rPr lang="ru-RU" sz="3200" b="1" dirty="0" err="1">
                <a:effectLst/>
              </a:rPr>
              <a:t>зі</a:t>
            </a:r>
            <a:r>
              <a:rPr lang="ru-RU" sz="3200" b="1" dirty="0">
                <a:effectLst/>
              </a:rPr>
              <a:t> стандартом 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arenR"/>
            </a:pPr>
            <a:r>
              <a:rPr lang="ru-RU" dirty="0" err="1" smtClean="0"/>
              <a:t>ресурси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медичні</a:t>
            </a:r>
            <a:r>
              <a:rPr lang="ru-RU" dirty="0"/>
              <a:t> та </a:t>
            </a:r>
            <a:r>
              <a:rPr lang="ru-RU" dirty="0" err="1"/>
              <a:t>фармацевтичні</a:t>
            </a:r>
            <a:r>
              <a:rPr lang="ru-RU" dirty="0"/>
              <a:t> </a:t>
            </a:r>
            <a:r>
              <a:rPr lang="ru-RU" dirty="0" err="1"/>
              <a:t>заклади</a:t>
            </a:r>
            <a:r>
              <a:rPr lang="ru-RU" dirty="0"/>
              <a:t>, </a:t>
            </a:r>
            <a:r>
              <a:rPr lang="ru-RU" dirty="0" err="1"/>
              <a:t>інформаційні</a:t>
            </a:r>
            <a:r>
              <a:rPr lang="ru-RU" dirty="0"/>
              <a:t> установи, кадри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кваліфікація</a:t>
            </a:r>
            <a:r>
              <a:rPr lang="ru-RU" dirty="0"/>
              <a:t>, </a:t>
            </a:r>
            <a:r>
              <a:rPr lang="ru-RU" dirty="0" err="1"/>
              <a:t>матеріально-технічне</a:t>
            </a:r>
            <a:r>
              <a:rPr lang="ru-RU" dirty="0"/>
              <a:t> </a:t>
            </a:r>
            <a:r>
              <a:rPr lang="ru-RU" dirty="0" err="1"/>
              <a:t>оснащення</a:t>
            </a:r>
            <a:r>
              <a:rPr lang="ru-RU" dirty="0"/>
              <a:t>);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 </a:t>
            </a:r>
            <a:r>
              <a:rPr lang="ru-RU" dirty="0" err="1"/>
              <a:t>процеси</a:t>
            </a:r>
            <a:r>
              <a:rPr lang="ru-RU" dirty="0"/>
              <a:t> (</a:t>
            </a:r>
            <a:r>
              <a:rPr lang="ru-RU" dirty="0" err="1"/>
              <a:t>лікувальні</a:t>
            </a:r>
            <a:r>
              <a:rPr lang="ru-RU" dirty="0"/>
              <a:t>, </a:t>
            </a:r>
            <a:r>
              <a:rPr lang="ru-RU" dirty="0" err="1"/>
              <a:t>діагностичні</a:t>
            </a:r>
            <a:r>
              <a:rPr lang="ru-RU" dirty="0"/>
              <a:t>, </a:t>
            </a:r>
            <a:r>
              <a:rPr lang="ru-RU" dirty="0" err="1"/>
              <a:t>профілактичні</a:t>
            </a:r>
            <a:r>
              <a:rPr lang="ru-RU" dirty="0"/>
              <a:t>, </a:t>
            </a:r>
            <a:r>
              <a:rPr lang="ru-RU" dirty="0" err="1"/>
              <a:t>реабілітаційні</a:t>
            </a:r>
            <a:r>
              <a:rPr lang="ru-RU" dirty="0"/>
              <a:t>, </a:t>
            </a:r>
            <a:r>
              <a:rPr lang="ru-RU" dirty="0" err="1"/>
              <a:t>організаційні</a:t>
            </a:r>
            <a:r>
              <a:rPr lang="ru-RU" dirty="0"/>
              <a:t> та </a:t>
            </a: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);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наслідки</a:t>
            </a:r>
            <a:r>
              <a:rPr lang="ru-RU" dirty="0" smtClean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втручань</a:t>
            </a:r>
            <a:r>
              <a:rPr lang="ru-RU" dirty="0"/>
              <a:t> (</a:t>
            </a:r>
            <a:r>
              <a:rPr lang="ru-RU" dirty="0" err="1"/>
              <a:t>результати</a:t>
            </a:r>
            <a:r>
              <a:rPr lang="ru-RU" dirty="0"/>
              <a:t> того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виду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ефективність</a:t>
            </a:r>
            <a:r>
              <a:rPr lang="ru-RU" dirty="0"/>
              <a:t> ЛП, </a:t>
            </a:r>
            <a:r>
              <a:rPr lang="ru-RU" dirty="0" err="1"/>
              <a:t>соціально-економічні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проведених</a:t>
            </a:r>
            <a:r>
              <a:rPr lang="ru-RU" dirty="0"/>
              <a:t>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профілактичних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 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>
                <a:solidFill>
                  <a:srgbClr val="FF0000"/>
                </a:solidFill>
              </a:rPr>
              <a:t>Для </a:t>
            </a:r>
            <a:r>
              <a:rPr lang="ru-RU" dirty="0" err="1">
                <a:solidFill>
                  <a:srgbClr val="FF0000"/>
                </a:solidFill>
              </a:rPr>
              <a:t>оцінки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ресурсів</a:t>
            </a:r>
            <a:r>
              <a:rPr lang="ru-RU" dirty="0">
                <a:solidFill>
                  <a:srgbClr val="FF0000"/>
                </a:solidFill>
              </a:rPr>
              <a:t> проводиться </a:t>
            </a:r>
            <a:r>
              <a:rPr lang="ru-RU" dirty="0" err="1">
                <a:solidFill>
                  <a:srgbClr val="FF0000"/>
                </a:solidFill>
              </a:rPr>
              <a:t>ліцензування</a:t>
            </a:r>
            <a:r>
              <a:rPr lang="ru-RU" dirty="0">
                <a:solidFill>
                  <a:srgbClr val="FF0000"/>
                </a:solidFill>
              </a:rPr>
              <a:t> та </a:t>
            </a:r>
            <a:r>
              <a:rPr lang="ru-RU" dirty="0" err="1">
                <a:solidFill>
                  <a:srgbClr val="FF0000"/>
                </a:solidFill>
              </a:rPr>
              <a:t>акредитація</a:t>
            </a:r>
            <a:r>
              <a:rPr lang="ru-RU" dirty="0">
                <a:solidFill>
                  <a:srgbClr val="FF0000"/>
                </a:solidFill>
              </a:rPr>
              <a:t>, а </a:t>
            </a:r>
            <a:r>
              <a:rPr lang="ru-RU" dirty="0" err="1">
                <a:solidFill>
                  <a:srgbClr val="FF0000"/>
                </a:solidFill>
              </a:rPr>
              <a:t>процесів</a:t>
            </a:r>
            <a:r>
              <a:rPr lang="ru-RU" dirty="0">
                <a:solidFill>
                  <a:srgbClr val="FF0000"/>
                </a:solidFill>
              </a:rPr>
              <a:t> і </a:t>
            </a:r>
            <a:r>
              <a:rPr lang="ru-RU" dirty="0" err="1">
                <a:solidFill>
                  <a:srgbClr val="FF0000"/>
                </a:solidFill>
              </a:rPr>
              <a:t>наслідків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медичних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втручань</a:t>
            </a:r>
            <a:r>
              <a:rPr lang="ru-RU" dirty="0">
                <a:solidFill>
                  <a:srgbClr val="FF0000"/>
                </a:solidFill>
              </a:rPr>
              <a:t> — </a:t>
            </a:r>
            <a:r>
              <a:rPr lang="ru-RU" dirty="0" err="1">
                <a:solidFill>
                  <a:srgbClr val="FF0000"/>
                </a:solidFill>
              </a:rPr>
              <a:t>зіставлення</a:t>
            </a:r>
            <a:r>
              <a:rPr lang="ru-RU" dirty="0">
                <a:solidFill>
                  <a:srgbClr val="FF0000"/>
                </a:solidFill>
              </a:rPr>
              <a:t> з </a:t>
            </a:r>
            <a:r>
              <a:rPr lang="ru-RU" dirty="0" err="1">
                <a:solidFill>
                  <a:srgbClr val="FF0000"/>
                </a:solidFill>
              </a:rPr>
              <a:t>медичними</a:t>
            </a:r>
            <a:r>
              <a:rPr lang="ru-RU" dirty="0">
                <a:solidFill>
                  <a:srgbClr val="FF0000"/>
                </a:solidFill>
              </a:rPr>
              <a:t> стандартами </a:t>
            </a:r>
            <a:r>
              <a:rPr lang="ru-RU" dirty="0" err="1">
                <a:solidFill>
                  <a:srgbClr val="FF0000"/>
                </a:solidFill>
              </a:rPr>
              <a:t>діагностики</a:t>
            </a:r>
            <a:r>
              <a:rPr lang="ru-RU" dirty="0">
                <a:solidFill>
                  <a:srgbClr val="FF0000"/>
                </a:solidFill>
              </a:rPr>
              <a:t> та </a:t>
            </a:r>
            <a:r>
              <a:rPr lang="ru-RU" dirty="0" err="1">
                <a:solidFill>
                  <a:srgbClr val="FF0000"/>
                </a:solidFill>
              </a:rPr>
              <a:t>лікування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хворих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5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568952" cy="773887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Стандарти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256584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Нормативно-</a:t>
            </a:r>
            <a:r>
              <a:rPr lang="ru-RU" dirty="0" err="1" smtClean="0"/>
              <a:t>технічна</a:t>
            </a:r>
            <a:r>
              <a:rPr lang="ru-RU" dirty="0" smtClean="0"/>
              <a:t> </a:t>
            </a:r>
            <a:r>
              <a:rPr lang="ru-RU" dirty="0" err="1" smtClean="0"/>
              <a:t>документація</a:t>
            </a:r>
            <a:r>
              <a:rPr lang="ru-RU" dirty="0" smtClean="0"/>
              <a:t>, </a:t>
            </a:r>
            <a:r>
              <a:rPr lang="ru-RU" dirty="0"/>
              <a:t>яка </a:t>
            </a:r>
            <a:r>
              <a:rPr lang="ru-RU" dirty="0" err="1"/>
              <a:t>встановлює</a:t>
            </a:r>
            <a:r>
              <a:rPr lang="ru-RU" dirty="0"/>
              <a:t> комплекс норм, правил,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об’єкта</a:t>
            </a:r>
            <a:r>
              <a:rPr lang="ru-RU" dirty="0"/>
              <a:t> </a:t>
            </a:r>
            <a:r>
              <a:rPr lang="ru-RU" dirty="0" err="1"/>
              <a:t>стандартизації</a:t>
            </a:r>
            <a:r>
              <a:rPr lang="ru-RU" dirty="0"/>
              <a:t> та </a:t>
            </a:r>
            <a:r>
              <a:rPr lang="ru-RU" dirty="0" err="1"/>
              <a:t>затверджується</a:t>
            </a:r>
            <a:r>
              <a:rPr lang="ru-RU" dirty="0"/>
              <a:t> </a:t>
            </a:r>
            <a:r>
              <a:rPr lang="ru-RU" dirty="0" err="1"/>
              <a:t>компетентним</a:t>
            </a:r>
            <a:r>
              <a:rPr lang="ru-RU" dirty="0"/>
              <a:t> органом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За </a:t>
            </a:r>
            <a:r>
              <a:rPr lang="ru-RU" dirty="0" err="1"/>
              <a:t>обов’язковістю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є </a:t>
            </a:r>
            <a:r>
              <a:rPr lang="ru-RU" dirty="0" err="1"/>
              <a:t>державні</a:t>
            </a:r>
            <a:r>
              <a:rPr lang="ru-RU" dirty="0"/>
              <a:t> (</a:t>
            </a:r>
            <a:r>
              <a:rPr lang="ru-RU" dirty="0" err="1"/>
              <a:t>національні</a:t>
            </a:r>
            <a:r>
              <a:rPr lang="ru-RU" dirty="0"/>
              <a:t>) </a:t>
            </a:r>
            <a:r>
              <a:rPr lang="ru-RU" dirty="0" err="1"/>
              <a:t>соціальні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, </a:t>
            </a:r>
            <a:r>
              <a:rPr lang="ru-RU" dirty="0" err="1"/>
              <a:t>соціальні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і </a:t>
            </a:r>
            <a:r>
              <a:rPr lang="ru-RU" dirty="0" err="1"/>
              <a:t>нормативи</a:t>
            </a:r>
            <a:r>
              <a:rPr lang="ru-RU" dirty="0"/>
              <a:t>, </a:t>
            </a:r>
            <a:r>
              <a:rPr lang="ru-RU" dirty="0" err="1"/>
              <a:t>стандарти-рекомендації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80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856984" cy="1185223"/>
          </a:xfrm>
        </p:spPr>
        <p:txBody>
          <a:bodyPr>
            <a:noAutofit/>
          </a:bodyPr>
          <a:lstStyle/>
          <a:p>
            <a:r>
              <a:rPr lang="ru-RU" sz="3600" dirty="0" smtClean="0"/>
              <a:t>Закон </a:t>
            </a:r>
            <a:r>
              <a:rPr lang="ru-RU" sz="3600" dirty="0" err="1"/>
              <a:t>України</a:t>
            </a:r>
            <a:r>
              <a:rPr lang="ru-RU" sz="3600" dirty="0"/>
              <a:t> "Про </a:t>
            </a:r>
            <a:r>
              <a:rPr lang="ru-RU" sz="3600" dirty="0" err="1"/>
              <a:t>державні</a:t>
            </a:r>
            <a:r>
              <a:rPr lang="ru-RU" sz="3600" dirty="0"/>
              <a:t> </a:t>
            </a:r>
            <a:r>
              <a:rPr lang="ru-RU" sz="3600" dirty="0" err="1"/>
              <a:t>соціальні</a:t>
            </a:r>
            <a:r>
              <a:rPr lang="ru-RU" sz="3600" dirty="0"/>
              <a:t> </a:t>
            </a:r>
            <a:r>
              <a:rPr lang="ru-RU" sz="3600" dirty="0" err="1"/>
              <a:t>стандарти</a:t>
            </a:r>
            <a:r>
              <a:rPr lang="ru-RU" sz="3600" dirty="0"/>
              <a:t> та </a:t>
            </a:r>
            <a:r>
              <a:rPr lang="ru-RU" sz="3600" dirty="0" err="1"/>
              <a:t>державні</a:t>
            </a:r>
            <a:r>
              <a:rPr lang="ru-RU" sz="3600" dirty="0"/>
              <a:t> </a:t>
            </a:r>
            <a:r>
              <a:rPr lang="ru-RU" sz="3600" dirty="0" err="1"/>
              <a:t>соціальні</a:t>
            </a:r>
            <a:r>
              <a:rPr lang="ru-RU" sz="3600" dirty="0"/>
              <a:t> </a:t>
            </a:r>
            <a:r>
              <a:rPr lang="ru-RU" sz="3600" dirty="0" err="1"/>
              <a:t>гарантії</a:t>
            </a:r>
            <a:r>
              <a:rPr lang="ru-RU" sz="3600" dirty="0"/>
              <a:t>"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стандарт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(</a:t>
            </a: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);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клінічний</a:t>
            </a:r>
            <a:r>
              <a:rPr lang="ru-RU" dirty="0" smtClean="0"/>
              <a:t> </a:t>
            </a:r>
            <a:r>
              <a:rPr lang="ru-RU" dirty="0"/>
              <a:t>протокол;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табель </a:t>
            </a:r>
            <a:r>
              <a:rPr lang="ru-RU" dirty="0" err="1"/>
              <a:t>матеріально-технічного</a:t>
            </a:r>
            <a:r>
              <a:rPr lang="ru-RU" dirty="0"/>
              <a:t> </a:t>
            </a:r>
            <a:r>
              <a:rPr lang="ru-RU" dirty="0" err="1"/>
              <a:t>оснащення</a:t>
            </a:r>
            <a:r>
              <a:rPr lang="ru-RU" dirty="0"/>
              <a:t>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лікарський</a:t>
            </a:r>
            <a:r>
              <a:rPr lang="ru-RU" dirty="0" smtClean="0"/>
              <a:t> </a:t>
            </a:r>
            <a:r>
              <a:rPr lang="ru-RU" dirty="0"/>
              <a:t>формуляр;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/>
              <a:t>норми</a:t>
            </a:r>
            <a:r>
              <a:rPr lang="ru-RU" dirty="0"/>
              <a:t>, правила та </a:t>
            </a:r>
            <a:r>
              <a:rPr lang="ru-RU" dirty="0" err="1"/>
              <a:t>нормативи</a:t>
            </a:r>
            <a:r>
              <a:rPr lang="ru-RU" dirty="0"/>
              <a:t>, </a:t>
            </a:r>
            <a:r>
              <a:rPr lang="ru-RU" dirty="0" err="1"/>
              <a:t>передбачені</a:t>
            </a:r>
            <a:r>
              <a:rPr lang="ru-RU" dirty="0"/>
              <a:t> законами,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Додержання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стандартів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медичної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допомоги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медичних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стандартів</a:t>
            </a:r>
            <a:r>
              <a:rPr lang="ru-RU" dirty="0">
                <a:solidFill>
                  <a:srgbClr val="FF0000"/>
                </a:solidFill>
              </a:rPr>
              <a:t>), </a:t>
            </a:r>
            <a:r>
              <a:rPr lang="ru-RU" dirty="0" err="1">
                <a:solidFill>
                  <a:srgbClr val="FF0000"/>
                </a:solidFill>
              </a:rPr>
              <a:t>клінічних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протоколів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табелів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матеріально-технічного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оснащення</a:t>
            </a:r>
            <a:r>
              <a:rPr lang="ru-RU" dirty="0">
                <a:solidFill>
                  <a:srgbClr val="FF0000"/>
                </a:solidFill>
              </a:rPr>
              <a:t> є </a:t>
            </a:r>
            <a:r>
              <a:rPr lang="ru-RU" dirty="0" err="1">
                <a:solidFill>
                  <a:srgbClr val="FF0000"/>
                </a:solidFill>
              </a:rPr>
              <a:t>обов'язковим</a:t>
            </a:r>
            <a:r>
              <a:rPr lang="ru-RU" dirty="0">
                <a:solidFill>
                  <a:srgbClr val="FF0000"/>
                </a:solidFill>
              </a:rPr>
              <a:t> для </a:t>
            </a:r>
            <a:r>
              <a:rPr lang="ru-RU" dirty="0" err="1">
                <a:solidFill>
                  <a:srgbClr val="FF0000"/>
                </a:solidFill>
              </a:rPr>
              <a:t>всіх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закладів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охорони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здоров'я</a:t>
            </a:r>
            <a:r>
              <a:rPr lang="ru-RU" dirty="0">
                <a:solidFill>
                  <a:srgbClr val="FF0000"/>
                </a:solidFill>
              </a:rPr>
              <a:t>, а </a:t>
            </a:r>
            <a:r>
              <a:rPr lang="ru-RU" dirty="0" err="1">
                <a:solidFill>
                  <a:srgbClr val="FF0000"/>
                </a:solidFill>
              </a:rPr>
              <a:t>також</a:t>
            </a:r>
            <a:r>
              <a:rPr lang="ru-RU" dirty="0">
                <a:solidFill>
                  <a:srgbClr val="FF0000"/>
                </a:solidFill>
              </a:rPr>
              <a:t> для </a:t>
            </a:r>
            <a:r>
              <a:rPr lang="ru-RU" dirty="0" err="1">
                <a:solidFill>
                  <a:srgbClr val="FF0000"/>
                </a:solidFill>
              </a:rPr>
              <a:t>фізичних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осіб</a:t>
            </a:r>
            <a:r>
              <a:rPr lang="ru-RU" dirty="0">
                <a:solidFill>
                  <a:srgbClr val="FF0000"/>
                </a:solidFill>
              </a:rPr>
              <a:t> ― </a:t>
            </a:r>
            <a:r>
              <a:rPr lang="ru-RU" dirty="0" err="1">
                <a:solidFill>
                  <a:srgbClr val="FF0000"/>
                </a:solidFill>
              </a:rPr>
              <a:t>підприємців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що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провадять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господарську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діяльність</a:t>
            </a:r>
            <a:r>
              <a:rPr lang="ru-RU" dirty="0">
                <a:solidFill>
                  <a:srgbClr val="FF0000"/>
                </a:solidFill>
              </a:rPr>
              <a:t> з </a:t>
            </a:r>
            <a:r>
              <a:rPr lang="ru-RU" dirty="0" err="1">
                <a:solidFill>
                  <a:srgbClr val="FF0000"/>
                </a:solidFill>
              </a:rPr>
              <a:t>медичної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практики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FF0000"/>
                </a:solidFill>
              </a:rPr>
              <a:t>(ч. 6 ст. 14-1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28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effectLst/>
              </a:rPr>
              <a:t>Наказ </a:t>
            </a:r>
            <a:r>
              <a:rPr lang="ru-RU" sz="2000" b="1" dirty="0">
                <a:effectLst/>
              </a:rPr>
              <a:t>МОЗ № </a:t>
            </a:r>
            <a:r>
              <a:rPr lang="ru-RU" sz="2000" b="1" dirty="0" smtClean="0">
                <a:effectLst/>
              </a:rPr>
              <a:t>751 </a:t>
            </a:r>
            <a:r>
              <a:rPr lang="ru-RU" sz="2000" dirty="0" smtClean="0">
                <a:effectLst/>
              </a:rPr>
              <a:t>«</a:t>
            </a:r>
            <a:r>
              <a:rPr lang="ru-RU" sz="2000" b="1" dirty="0">
                <a:effectLst/>
              </a:rPr>
              <a:t>Про </a:t>
            </a:r>
            <a:r>
              <a:rPr lang="ru-RU" sz="2000" b="1" dirty="0" err="1">
                <a:effectLst/>
              </a:rPr>
              <a:t>створення</a:t>
            </a:r>
            <a:r>
              <a:rPr lang="ru-RU" sz="2000" b="1" dirty="0">
                <a:effectLst/>
              </a:rPr>
              <a:t> та </a:t>
            </a:r>
            <a:r>
              <a:rPr lang="ru-RU" sz="2000" b="1" dirty="0" err="1">
                <a:effectLst/>
              </a:rPr>
              <a:t>впровадження</a:t>
            </a:r>
            <a:r>
              <a:rPr lang="ru-RU" sz="2000" b="1" dirty="0">
                <a:effectLst/>
              </a:rPr>
              <a:t> медико-</a:t>
            </a:r>
            <a:r>
              <a:rPr lang="ru-RU" sz="2000" b="1" dirty="0" err="1">
                <a:effectLst/>
              </a:rPr>
              <a:t>технологічних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документів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зі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стандартизації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медичної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допомоги</a:t>
            </a:r>
            <a:r>
              <a:rPr lang="ru-RU" sz="2000" b="1" dirty="0">
                <a:effectLst/>
              </a:rPr>
              <a:t> в </a:t>
            </a:r>
            <a:r>
              <a:rPr lang="ru-RU" sz="2000" b="1" dirty="0" err="1">
                <a:effectLst/>
              </a:rPr>
              <a:t>системі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Міністерства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охорони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>
                <a:effectLst/>
              </a:rPr>
              <a:t>здоров’я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err="1" smtClean="0">
                <a:effectLst/>
              </a:rPr>
              <a:t>України</a:t>
            </a:r>
            <a:r>
              <a:rPr lang="ru-RU" sz="2000" b="1" dirty="0" smtClean="0">
                <a:effectLst/>
              </a:rPr>
              <a:t>»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/>
              <a:t>Новим</a:t>
            </a:r>
            <a:r>
              <a:rPr lang="ru-RU" dirty="0"/>
              <a:t> </a:t>
            </a:r>
            <a:r>
              <a:rPr lang="ru-RU" dirty="0" err="1"/>
              <a:t>клінічним</a:t>
            </a:r>
            <a:r>
              <a:rPr lang="ru-RU" dirty="0"/>
              <a:t> протоколом є </a:t>
            </a:r>
            <a:r>
              <a:rPr lang="ru-RU" b="1" dirty="0" err="1"/>
              <a:t>клінічна</a:t>
            </a:r>
            <a:r>
              <a:rPr lang="ru-RU" b="1" dirty="0"/>
              <a:t> </a:t>
            </a:r>
            <a:r>
              <a:rPr lang="ru-RU" b="1" dirty="0" err="1"/>
              <a:t>настанова</a:t>
            </a:r>
            <a:r>
              <a:rPr lang="ru-RU" dirty="0"/>
              <a:t>, </a:t>
            </a:r>
            <a:r>
              <a:rPr lang="ru-RU" dirty="0" err="1"/>
              <a:t>вибрана</a:t>
            </a:r>
            <a:r>
              <a:rPr lang="ru-RU" dirty="0"/>
              <a:t> МОЗ </a:t>
            </a:r>
            <a:r>
              <a:rPr lang="ru-RU" dirty="0" err="1"/>
              <a:t>України</a:t>
            </a:r>
            <a:r>
              <a:rPr lang="ru-RU" dirty="0"/>
              <a:t> для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як </a:t>
            </a:r>
            <a:r>
              <a:rPr lang="ru-RU" dirty="0" err="1"/>
              <a:t>клінічного</a:t>
            </a:r>
            <a:r>
              <a:rPr lang="ru-RU" dirty="0"/>
              <a:t> протоколу без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адаптації</a:t>
            </a:r>
            <a:r>
              <a:rPr lang="ru-RU" dirty="0"/>
              <a:t>;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при </a:t>
            </a:r>
            <a:r>
              <a:rPr lang="ru-RU" dirty="0" err="1"/>
              <a:t>певному</a:t>
            </a:r>
            <a:r>
              <a:rPr lang="ru-RU" dirty="0"/>
              <a:t> </a:t>
            </a:r>
            <a:r>
              <a:rPr lang="ru-RU" dirty="0" err="1"/>
              <a:t>захворюванні</a:t>
            </a:r>
            <a:r>
              <a:rPr lang="ru-RU" dirty="0"/>
              <a:t>; </a:t>
            </a:r>
            <a:r>
              <a:rPr lang="ru-RU" dirty="0" err="1"/>
              <a:t>затверджується</a:t>
            </a:r>
            <a:r>
              <a:rPr lang="ru-RU" dirty="0"/>
              <a:t> МОЗ </a:t>
            </a:r>
            <a:r>
              <a:rPr lang="ru-RU" dirty="0" err="1"/>
              <a:t>України</a:t>
            </a:r>
            <a:r>
              <a:rPr lang="ru-RU" dirty="0"/>
              <a:t> як текст нового </a:t>
            </a:r>
            <a:r>
              <a:rPr lang="ru-RU" dirty="0" err="1"/>
              <a:t>клінічного</a:t>
            </a:r>
            <a:r>
              <a:rPr lang="ru-RU" dirty="0"/>
              <a:t> протоколу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посилання</a:t>
            </a:r>
            <a:r>
              <a:rPr lang="ru-RU" dirty="0"/>
              <a:t> на </a:t>
            </a:r>
            <a:r>
              <a:rPr lang="ru-RU" dirty="0" err="1"/>
              <a:t>джерело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публікації</a:t>
            </a:r>
            <a:r>
              <a:rPr lang="ru-RU" dirty="0"/>
              <a:t>.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клінічні</a:t>
            </a:r>
            <a:r>
              <a:rPr lang="ru-RU" dirty="0"/>
              <a:t> </a:t>
            </a:r>
            <a:r>
              <a:rPr lang="ru-RU" dirty="0" err="1"/>
              <a:t>протоколи</a:t>
            </a:r>
            <a:r>
              <a:rPr lang="ru-RU" dirty="0"/>
              <a:t> МОЗ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вибирає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настанов</a:t>
            </a:r>
            <a:r>
              <a:rPr lang="ru-RU" dirty="0"/>
              <a:t>, </a:t>
            </a:r>
            <a:r>
              <a:rPr lang="ru-RU" dirty="0" err="1"/>
              <a:t>затверджених</a:t>
            </a:r>
            <a:r>
              <a:rPr lang="ru-RU" dirty="0"/>
              <a:t> у </a:t>
            </a:r>
            <a:r>
              <a:rPr lang="ru-RU" dirty="0" err="1"/>
              <a:t>додатку</a:t>
            </a:r>
            <a:r>
              <a:rPr lang="ru-RU" dirty="0"/>
              <a:t> 4 до Наказу МОЗ № 751</a:t>
            </a:r>
          </a:p>
        </p:txBody>
      </p:sp>
    </p:spTree>
    <p:extLst>
      <p:ext uri="{BB962C8B-B14F-4D97-AF65-F5344CB8AC3E}">
        <p14:creationId xmlns:p14="http://schemas.microsoft.com/office/powerpoint/2010/main" val="54348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856984" cy="1185223"/>
          </a:xfrm>
        </p:spPr>
        <p:txBody>
          <a:bodyPr>
            <a:normAutofit/>
          </a:bodyPr>
          <a:lstStyle/>
          <a:p>
            <a:r>
              <a:rPr lang="uk-UA" dirty="0" smtClean="0"/>
              <a:t>НОВИЙ КЛІНІЧНИЙ ПРОТОКОЛ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184576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arenR"/>
            </a:pPr>
            <a:r>
              <a:rPr lang="ru-RU" dirty="0" err="1" smtClean="0"/>
              <a:t>новий</a:t>
            </a:r>
            <a:r>
              <a:rPr lang="ru-RU" dirty="0" smtClean="0"/>
              <a:t> </a:t>
            </a:r>
            <a:r>
              <a:rPr lang="ru-RU" dirty="0" err="1"/>
              <a:t>клінічний</a:t>
            </a:r>
            <a:r>
              <a:rPr lang="ru-RU" dirty="0"/>
              <a:t> протокол, </a:t>
            </a:r>
            <a:r>
              <a:rPr lang="ru-RU" dirty="0" err="1"/>
              <a:t>затверджений</a:t>
            </a:r>
            <a:r>
              <a:rPr lang="ru-RU" dirty="0"/>
              <a:t> МОЗ </a:t>
            </a:r>
            <a:r>
              <a:rPr lang="ru-RU" dirty="0" err="1"/>
              <a:t>України</a:t>
            </a:r>
            <a:r>
              <a:rPr lang="ru-RU" dirty="0"/>
              <a:t> (</a:t>
            </a:r>
            <a:r>
              <a:rPr lang="ru-RU" dirty="0" err="1"/>
              <a:t>клінічна</a:t>
            </a:r>
            <a:r>
              <a:rPr lang="ru-RU" dirty="0"/>
              <a:t> </a:t>
            </a:r>
            <a:r>
              <a:rPr lang="ru-RU" dirty="0" err="1"/>
              <a:t>настанова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трансформується</a:t>
            </a:r>
            <a:r>
              <a:rPr lang="ru-RU" dirty="0"/>
              <a:t> у текст нового </a:t>
            </a:r>
            <a:r>
              <a:rPr lang="ru-RU" dirty="0" err="1"/>
              <a:t>клінічного</a:t>
            </a:r>
            <a:r>
              <a:rPr lang="ru-RU" dirty="0"/>
              <a:t> протоколу);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 </a:t>
            </a:r>
            <a:r>
              <a:rPr lang="ru-RU" dirty="0" err="1"/>
              <a:t>новий</a:t>
            </a:r>
            <a:r>
              <a:rPr lang="ru-RU" dirty="0"/>
              <a:t> </a:t>
            </a:r>
            <a:r>
              <a:rPr lang="ru-RU" dirty="0" err="1"/>
              <a:t>клінічний</a:t>
            </a:r>
            <a:r>
              <a:rPr lang="ru-RU" dirty="0"/>
              <a:t> протокол, </a:t>
            </a:r>
            <a:r>
              <a:rPr lang="ru-RU" dirty="0" err="1"/>
              <a:t>затверджений</a:t>
            </a:r>
            <a:r>
              <a:rPr lang="ru-RU" dirty="0"/>
              <a:t> МОЗ </a:t>
            </a:r>
            <a:r>
              <a:rPr lang="ru-RU" dirty="0" err="1"/>
              <a:t>України</a:t>
            </a:r>
            <a:r>
              <a:rPr lang="ru-RU" dirty="0"/>
              <a:t> шляхом </a:t>
            </a:r>
            <a:r>
              <a:rPr lang="ru-RU" dirty="0" err="1"/>
              <a:t>затвердження</a:t>
            </a:r>
            <a:r>
              <a:rPr lang="ru-RU" dirty="0"/>
              <a:t> </a:t>
            </a:r>
            <a:r>
              <a:rPr lang="ru-RU" dirty="0" err="1"/>
              <a:t>посилання</a:t>
            </a:r>
            <a:r>
              <a:rPr lang="ru-RU" dirty="0"/>
              <a:t> на </a:t>
            </a:r>
            <a:r>
              <a:rPr lang="ru-RU" dirty="0" err="1"/>
              <a:t>джерело</a:t>
            </a:r>
            <a:r>
              <a:rPr lang="ru-RU" dirty="0"/>
              <a:t>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публікації</a:t>
            </a:r>
            <a:r>
              <a:rPr lang="ru-RU" dirty="0"/>
              <a:t> (</a:t>
            </a:r>
            <a:r>
              <a:rPr lang="ru-RU" dirty="0" err="1"/>
              <a:t>клінічна</a:t>
            </a:r>
            <a:r>
              <a:rPr lang="ru-RU" dirty="0"/>
              <a:t> </a:t>
            </a:r>
            <a:r>
              <a:rPr lang="ru-RU" dirty="0" err="1"/>
              <a:t>настанова</a:t>
            </a:r>
            <a:r>
              <a:rPr lang="ru-RU" dirty="0"/>
              <a:t> </a:t>
            </a:r>
            <a:r>
              <a:rPr lang="ru-RU" dirty="0" err="1"/>
              <a:t>трансформується</a:t>
            </a:r>
            <a:r>
              <a:rPr lang="ru-RU" dirty="0"/>
              <a:t> у протокол без нового тексту, а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крізь</a:t>
            </a:r>
            <a:r>
              <a:rPr lang="ru-RU" dirty="0"/>
              <a:t> призму </a:t>
            </a:r>
            <a:r>
              <a:rPr lang="ru-RU" dirty="0" err="1"/>
              <a:t>посилання</a:t>
            </a:r>
            <a:r>
              <a:rPr lang="ru-RU" dirty="0"/>
              <a:t> на </a:t>
            </a:r>
            <a:r>
              <a:rPr lang="ru-RU" dirty="0" err="1"/>
              <a:t>джерело</a:t>
            </a:r>
            <a:r>
              <a:rPr lang="ru-RU" dirty="0" smtClean="0"/>
              <a:t>). </a:t>
            </a:r>
            <a:r>
              <a:rPr lang="ru-RU" dirty="0"/>
              <a:t>У тому </a:t>
            </a:r>
            <a:r>
              <a:rPr lang="ru-RU" dirty="0" err="1"/>
              <a:t>випадку</a:t>
            </a:r>
            <a:r>
              <a:rPr lang="ru-RU" dirty="0"/>
              <a:t>, коли, </a:t>
            </a:r>
            <a:r>
              <a:rPr lang="ru-RU" dirty="0" err="1"/>
              <a:t>згідно</a:t>
            </a:r>
            <a:r>
              <a:rPr lang="ru-RU" dirty="0"/>
              <a:t> з п. 3.6. Наказу МОЗ № 751, </a:t>
            </a:r>
            <a:r>
              <a:rPr lang="ru-RU" dirty="0" err="1"/>
              <a:t>вибір</a:t>
            </a:r>
            <a:r>
              <a:rPr lang="ru-RU" dirty="0"/>
              <a:t>, переклад, </a:t>
            </a:r>
            <a:r>
              <a:rPr lang="ru-RU" dirty="0" err="1"/>
              <a:t>застосування</a:t>
            </a:r>
            <a:r>
              <a:rPr lang="ru-RU" dirty="0"/>
              <a:t> протоколу </a:t>
            </a:r>
            <a:r>
              <a:rPr lang="ru-RU" dirty="0" err="1"/>
              <a:t>здійснюються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наказів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затверджений</a:t>
            </a:r>
            <a:r>
              <a:rPr lang="ru-RU" dirty="0"/>
              <a:t> у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новий</a:t>
            </a:r>
            <a:r>
              <a:rPr lang="ru-RU" dirty="0"/>
              <a:t> </a:t>
            </a:r>
            <a:r>
              <a:rPr lang="ru-RU" dirty="0" err="1"/>
              <a:t>клінічний</a:t>
            </a:r>
            <a:r>
              <a:rPr lang="ru-RU" dirty="0"/>
              <a:t> протокол буде </a:t>
            </a:r>
            <a:r>
              <a:rPr lang="ru-RU" dirty="0" err="1"/>
              <a:t>локальним</a:t>
            </a:r>
            <a:r>
              <a:rPr lang="ru-RU" dirty="0"/>
              <a:t> актом, </a:t>
            </a:r>
            <a:r>
              <a:rPr lang="ru-RU" dirty="0" err="1"/>
              <a:t>обов’язковим</a:t>
            </a:r>
            <a:r>
              <a:rPr lang="ru-RU" dirty="0"/>
              <a:t> для конкретного закладу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803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825"/>
            <a:ext cx="9144000" cy="142195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/>
              </a:rPr>
              <a:t>З 01 </a:t>
            </a:r>
            <a:r>
              <a:rPr lang="ru-RU" sz="2800" b="1" dirty="0" err="1">
                <a:solidFill>
                  <a:srgbClr val="FF0000"/>
                </a:solidFill>
                <a:effectLst/>
              </a:rPr>
              <a:t>вересня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 2023 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року </a:t>
            </a:r>
            <a:r>
              <a:rPr lang="ru-RU" sz="2800" b="1" dirty="0" err="1" smtClean="0">
                <a:solidFill>
                  <a:srgbClr val="FF0000"/>
                </a:solidFill>
                <a:effectLst/>
              </a:rPr>
              <a:t>понад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90 </a:t>
            </a:r>
            <a:r>
              <a:rPr lang="ru-RU" sz="2800" b="1" dirty="0" err="1">
                <a:solidFill>
                  <a:srgbClr val="FF0000"/>
                </a:solidFill>
                <a:effectLst/>
              </a:rPr>
              <a:t>наказів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/>
              </a:rPr>
              <a:t>щодо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/>
              </a:rPr>
              <a:t>стандартизації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/>
              </a:rPr>
              <a:t>медичної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/>
              </a:rPr>
              <a:t>допомоги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 за </a:t>
            </a:r>
            <a:r>
              <a:rPr lang="ru-RU" sz="2800" b="1" dirty="0" err="1">
                <a:solidFill>
                  <a:srgbClr val="FF0000"/>
                </a:solidFill>
                <a:effectLst/>
              </a:rPr>
              <a:t>різними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/>
              </a:rPr>
              <a:t>напрямами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/>
              </a:rPr>
              <a:t>втратили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/>
              </a:rPr>
              <a:t>чинність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 (наказ 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МОЗУ </a:t>
            </a:r>
            <a:r>
              <a:rPr lang="ru-RU" sz="2800" b="1" dirty="0" err="1" smtClean="0">
                <a:solidFill>
                  <a:srgbClr val="FF0000"/>
                </a:solidFill>
                <a:effectLst/>
              </a:rPr>
              <a:t>від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 28.02.2020  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№ 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590)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err="1"/>
              <a:t>Верховний</a:t>
            </a:r>
            <a:r>
              <a:rPr lang="ru-RU" dirty="0"/>
              <a:t> Суд </a:t>
            </a:r>
            <a:r>
              <a:rPr lang="ru-RU" dirty="0" err="1"/>
              <a:t>роз’яснив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b="1" dirty="0" err="1"/>
              <a:t>дії</a:t>
            </a:r>
            <a:r>
              <a:rPr lang="ru-RU" b="1" dirty="0"/>
              <a:t> </a:t>
            </a:r>
            <a:r>
              <a:rPr lang="ru-RU" b="1" dirty="0" err="1"/>
              <a:t>медичного</a:t>
            </a:r>
            <a:r>
              <a:rPr lang="ru-RU" b="1" dirty="0"/>
              <a:t> </a:t>
            </a:r>
            <a:r>
              <a:rPr lang="ru-RU" b="1" dirty="0" err="1"/>
              <a:t>працівника</a:t>
            </a:r>
            <a:r>
              <a:rPr lang="ru-RU" b="1" dirty="0"/>
              <a:t> </a:t>
            </a:r>
            <a:r>
              <a:rPr lang="ru-RU" b="1" dirty="0" err="1"/>
              <a:t>протиправні</a:t>
            </a:r>
            <a:r>
              <a:rPr lang="ru-RU" b="1" dirty="0"/>
              <a:t>, </a:t>
            </a:r>
            <a:r>
              <a:rPr lang="ru-RU" b="1" dirty="0" err="1"/>
              <a:t>якщо</a:t>
            </a:r>
            <a:r>
              <a:rPr lang="ru-RU" b="1" dirty="0"/>
              <a:t> не </a:t>
            </a:r>
            <a:r>
              <a:rPr lang="ru-RU" b="1" dirty="0" err="1"/>
              <a:t>відповідають</a:t>
            </a:r>
            <a:r>
              <a:rPr lang="ru-RU" b="1" dirty="0"/>
              <a:t> </a:t>
            </a:r>
            <a:r>
              <a:rPr lang="ru-RU" b="1" dirty="0" err="1"/>
              <a:t>галузевим</a:t>
            </a:r>
            <a:r>
              <a:rPr lang="ru-RU" b="1" dirty="0"/>
              <a:t> стандартам та </a:t>
            </a:r>
            <a:r>
              <a:rPr lang="ru-RU" b="1" dirty="0" err="1"/>
              <a:t>нормативним</a:t>
            </a:r>
            <a:r>
              <a:rPr lang="ru-RU" b="1" dirty="0"/>
              <a:t> </a:t>
            </a:r>
            <a:r>
              <a:rPr lang="ru-RU" b="1" dirty="0" err="1"/>
              <a:t>локальним</a:t>
            </a:r>
            <a:r>
              <a:rPr lang="ru-RU" b="1" dirty="0"/>
              <a:t> актам</a:t>
            </a:r>
            <a:r>
              <a:rPr lang="ru-RU" dirty="0"/>
              <a:t> (постанова </a:t>
            </a:r>
            <a:r>
              <a:rPr lang="ru-RU" dirty="0" err="1"/>
              <a:t>від</a:t>
            </a:r>
            <a:r>
              <a:rPr lang="ru-RU" dirty="0"/>
              <a:t> 27.02.2019 у </a:t>
            </a:r>
            <a:r>
              <a:rPr lang="ru-RU" dirty="0" err="1"/>
              <a:t>справі</a:t>
            </a:r>
            <a:r>
              <a:rPr lang="ru-RU" dirty="0"/>
              <a:t> № 755/ 2545/15-ц</a:t>
            </a:r>
            <a:r>
              <a:rPr lang="ru-RU" dirty="0" smtClean="0"/>
              <a:t>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ЗОЗ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/>
              <a:t>право </a:t>
            </a:r>
            <a:r>
              <a:rPr lang="ru-RU" b="1" dirty="0" err="1"/>
              <a:t>самостійно</a:t>
            </a:r>
            <a:r>
              <a:rPr lang="ru-RU" b="1" dirty="0"/>
              <a:t> </a:t>
            </a:r>
            <a:r>
              <a:rPr lang="ru-RU" b="1" dirty="0" err="1"/>
              <a:t>обирати</a:t>
            </a:r>
            <a:r>
              <a:rPr lang="ru-RU" b="1" dirty="0"/>
              <a:t> та </a:t>
            </a:r>
            <a:r>
              <a:rPr lang="ru-RU" b="1" dirty="0" err="1"/>
              <a:t>перекладати</a:t>
            </a:r>
            <a:r>
              <a:rPr lang="ru-RU" dirty="0"/>
              <a:t> </a:t>
            </a:r>
            <a:r>
              <a:rPr lang="ru-RU" dirty="0" err="1"/>
              <a:t>протоколи</a:t>
            </a:r>
            <a:r>
              <a:rPr lang="ru-RU" b="1" u="sng" dirty="0"/>
              <a:t>. </a:t>
            </a:r>
            <a:r>
              <a:rPr lang="ru-RU" b="1" u="sng" dirty="0" err="1"/>
              <a:t>Єдина</a:t>
            </a:r>
            <a:r>
              <a:rPr lang="ru-RU" b="1" u="sng" dirty="0"/>
              <a:t> </a:t>
            </a:r>
            <a:r>
              <a:rPr lang="ru-RU" b="1" u="sng" dirty="0" err="1"/>
              <a:t>умова</a:t>
            </a:r>
            <a:r>
              <a:rPr lang="ru-RU" b="1" u="sng" dirty="0"/>
              <a:t> </a:t>
            </a:r>
            <a:r>
              <a:rPr lang="ru-RU" dirty="0"/>
              <a:t>— </a:t>
            </a:r>
            <a:r>
              <a:rPr lang="ru-RU" dirty="0" err="1"/>
              <a:t>керівник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затвердити</a:t>
            </a:r>
            <a:r>
              <a:rPr lang="ru-RU" dirty="0"/>
              <a:t> </a:t>
            </a:r>
            <a:r>
              <a:rPr lang="ru-RU" dirty="0" err="1"/>
              <a:t>обраний</a:t>
            </a:r>
            <a:r>
              <a:rPr lang="ru-RU" dirty="0"/>
              <a:t> </a:t>
            </a:r>
            <a:r>
              <a:rPr lang="ru-RU" dirty="0" err="1"/>
              <a:t>міжнародний</a:t>
            </a:r>
            <a:r>
              <a:rPr lang="ru-RU" dirty="0"/>
              <a:t> протокол </a:t>
            </a:r>
            <a:r>
              <a:rPr lang="ru-RU" dirty="0" err="1"/>
              <a:t>локальним</a:t>
            </a:r>
            <a:r>
              <a:rPr lang="ru-RU" dirty="0"/>
              <a:t> наказом.</a:t>
            </a:r>
          </a:p>
        </p:txBody>
      </p:sp>
    </p:spTree>
    <p:extLst>
      <p:ext uri="{BB962C8B-B14F-4D97-AF65-F5344CB8AC3E}">
        <p14:creationId xmlns:p14="http://schemas.microsoft.com/office/powerpoint/2010/main" val="312317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964488" cy="1185223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B050"/>
                </a:solidFill>
              </a:rPr>
              <a:t>ВИРІШЕННЯ ПРОБЛЕМИ</a:t>
            </a:r>
            <a:br>
              <a:rPr lang="uk-UA" dirty="0" smtClean="0">
                <a:solidFill>
                  <a:srgbClr val="00B050"/>
                </a:solidFill>
              </a:rPr>
            </a:br>
            <a:r>
              <a:rPr lang="uk-UA" dirty="0" smtClean="0">
                <a:solidFill>
                  <a:srgbClr val="00B050"/>
                </a:solidFill>
              </a:rPr>
              <a:t>(Т.ЗВ. «ЛОКАЛЬНИЙ ПРОТОКОЛ»?!)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1. </a:t>
            </a:r>
            <a:r>
              <a:rPr lang="ru-RU" b="1" dirty="0" err="1"/>
              <a:t>Хто</a:t>
            </a:r>
            <a:r>
              <a:rPr lang="ru-RU" b="1" dirty="0"/>
              <a:t> затвердив документ?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Керівник</a:t>
            </a:r>
            <a:r>
              <a:rPr lang="ru-RU" dirty="0"/>
              <a:t> закладу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ФОПу</a:t>
            </a:r>
            <a:r>
              <a:rPr lang="ru-RU" dirty="0"/>
              <a:t> </a:t>
            </a:r>
            <a:r>
              <a:rPr lang="ru-RU" dirty="0" err="1"/>
              <a:t>своїм</a:t>
            </a:r>
            <a:r>
              <a:rPr lang="ru-RU" dirty="0"/>
              <a:t> наказом.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керівництво</a:t>
            </a:r>
            <a:r>
              <a:rPr lang="ru-RU" dirty="0"/>
              <a:t> закладу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обирає</a:t>
            </a:r>
            <a:r>
              <a:rPr lang="ru-RU" dirty="0"/>
              <a:t>, </a:t>
            </a:r>
            <a:r>
              <a:rPr lang="ru-RU" dirty="0" err="1"/>
              <a:t>перекладає</a:t>
            </a:r>
            <a:r>
              <a:rPr lang="ru-RU" dirty="0"/>
              <a:t>, </a:t>
            </a:r>
            <a:r>
              <a:rPr lang="ru-RU" dirty="0" err="1"/>
              <a:t>затверджуєте</a:t>
            </a:r>
            <a:r>
              <a:rPr lang="ru-RU" dirty="0"/>
              <a:t> і </a:t>
            </a:r>
            <a:r>
              <a:rPr lang="ru-RU" dirty="0" err="1"/>
              <a:t>змінює</a:t>
            </a:r>
            <a:r>
              <a:rPr lang="ru-RU" dirty="0"/>
              <a:t> документ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2. Де </a:t>
            </a:r>
            <a:r>
              <a:rPr lang="ru-RU" b="1" dirty="0" err="1"/>
              <a:t>застосовують</a:t>
            </a:r>
            <a:r>
              <a:rPr lang="ru-RU" b="1" dirty="0"/>
              <a:t> документ?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У межах конкретного </a:t>
            </a:r>
            <a:r>
              <a:rPr lang="ru-RU" dirty="0" err="1"/>
              <a:t>лікувального</a:t>
            </a:r>
            <a:r>
              <a:rPr lang="ru-RU" dirty="0"/>
              <a:t> закладу.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керівник</a:t>
            </a:r>
            <a:r>
              <a:rPr lang="ru-RU" dirty="0"/>
              <a:t> затвердив документ для </a:t>
            </a:r>
            <a:r>
              <a:rPr lang="ru-RU" dirty="0" err="1"/>
              <a:t>міської</a:t>
            </a:r>
            <a:r>
              <a:rPr lang="ru-RU" dirty="0"/>
              <a:t> </a:t>
            </a:r>
            <a:r>
              <a:rPr lang="ru-RU" dirty="0" err="1"/>
              <a:t>лікарні</a:t>
            </a:r>
            <a:r>
              <a:rPr lang="ru-RU" dirty="0"/>
              <a:t> № 1, і 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працівники</a:t>
            </a:r>
            <a:r>
              <a:rPr lang="ru-RU" dirty="0"/>
              <a:t> </a:t>
            </a:r>
            <a:r>
              <a:rPr lang="ru-RU" dirty="0" err="1"/>
              <a:t>мусять</a:t>
            </a:r>
            <a:r>
              <a:rPr lang="ru-RU" dirty="0"/>
              <a:t> </a:t>
            </a:r>
            <a:r>
              <a:rPr lang="ru-RU" dirty="0" err="1"/>
              <a:t>дотримувати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3.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врегульовує</a:t>
            </a:r>
            <a:r>
              <a:rPr lang="ru-RU" b="1" dirty="0"/>
              <a:t> документ?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Однорідні</a:t>
            </a:r>
            <a:r>
              <a:rPr lang="ru-RU" dirty="0"/>
              <a:t> </a:t>
            </a:r>
            <a:r>
              <a:rPr lang="ru-RU" dirty="0" err="1"/>
              <a:t>правовідносини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документ </a:t>
            </a:r>
            <a:r>
              <a:rPr lang="ru-RU" dirty="0" err="1"/>
              <a:t>регламентує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конкретного </a:t>
            </a:r>
            <a:r>
              <a:rPr lang="ru-RU" dirty="0" err="1"/>
              <a:t>захворювання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4. На кого </a:t>
            </a:r>
            <a:r>
              <a:rPr lang="ru-RU" b="1" dirty="0" err="1"/>
              <a:t>поширюється</a:t>
            </a:r>
            <a:r>
              <a:rPr lang="ru-RU" b="1" dirty="0"/>
              <a:t> документ?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На </a:t>
            </a:r>
            <a:r>
              <a:rPr lang="ru-RU" dirty="0" err="1"/>
              <a:t>невизначене</a:t>
            </a:r>
            <a:r>
              <a:rPr lang="ru-RU" dirty="0"/>
              <a:t> коло </a:t>
            </a:r>
            <a:r>
              <a:rPr lang="ru-RU" dirty="0" err="1"/>
              <a:t>осіб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документ </a:t>
            </a:r>
            <a:r>
              <a:rPr lang="ru-RU" dirty="0" err="1"/>
              <a:t>поширюється</a:t>
            </a:r>
            <a:r>
              <a:rPr lang="ru-RU" dirty="0"/>
              <a:t> на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лікарів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працюють</a:t>
            </a:r>
            <a:r>
              <a:rPr lang="ru-RU" dirty="0"/>
              <a:t> і 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приймуть</a:t>
            </a:r>
            <a:r>
              <a:rPr lang="ru-RU" dirty="0"/>
              <a:t> на роботу</a:t>
            </a:r>
          </a:p>
        </p:txBody>
      </p:sp>
    </p:spTree>
    <p:extLst>
      <p:ext uri="{BB962C8B-B14F-4D97-AF65-F5344CB8AC3E}">
        <p14:creationId xmlns:p14="http://schemas.microsoft.com/office/powerpoint/2010/main" val="5017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8712968" cy="1185223"/>
          </a:xfrm>
        </p:spPr>
        <p:txBody>
          <a:bodyPr>
            <a:noAutofit/>
          </a:bodyPr>
          <a:lstStyle/>
          <a:p>
            <a:r>
              <a:rPr lang="ru-RU" sz="3200" b="1" dirty="0" err="1">
                <a:effectLst/>
              </a:rPr>
              <a:t>Клінічний</a:t>
            </a:r>
            <a:r>
              <a:rPr lang="ru-RU" sz="3200" b="1" dirty="0">
                <a:effectLst/>
              </a:rPr>
              <a:t> маршрут </a:t>
            </a:r>
            <a:r>
              <a:rPr lang="ru-RU" sz="3200" b="1" dirty="0" err="1" smtClean="0">
                <a:effectLst/>
              </a:rPr>
              <a:t>пацієнта</a:t>
            </a:r>
            <a:r>
              <a:rPr lang="ru-RU" sz="3200" b="1" dirty="0" smtClean="0">
                <a:effectLst/>
              </a:rPr>
              <a:t/>
            </a:r>
            <a:br>
              <a:rPr lang="ru-RU" sz="3200" b="1" dirty="0" smtClean="0">
                <a:effectLst/>
              </a:rPr>
            </a:br>
            <a:r>
              <a:rPr lang="ru-RU" sz="3200" b="1" dirty="0" smtClean="0">
                <a:effectLst/>
              </a:rPr>
              <a:t>(є </a:t>
            </a:r>
            <a:r>
              <a:rPr lang="ru-RU" sz="3200" b="1" dirty="0" err="1" smtClean="0">
                <a:effectLst/>
              </a:rPr>
              <a:t>обов</a:t>
            </a:r>
            <a:r>
              <a:rPr lang="en-US" sz="3200" b="1" dirty="0" smtClean="0">
                <a:effectLst/>
              </a:rPr>
              <a:t>’</a:t>
            </a:r>
            <a:r>
              <a:rPr lang="ru-RU" sz="3200" b="1" dirty="0" err="1" smtClean="0">
                <a:effectLst/>
              </a:rPr>
              <a:t>язковою</a:t>
            </a:r>
            <a:r>
              <a:rPr lang="ru-RU" sz="3200" b="1" dirty="0" smtClean="0">
                <a:effectLst/>
              </a:rPr>
              <a:t> </a:t>
            </a:r>
            <a:r>
              <a:rPr lang="ru-RU" sz="3200" b="1" dirty="0" err="1" smtClean="0">
                <a:effectLst/>
              </a:rPr>
              <a:t>умовою</a:t>
            </a:r>
            <a:r>
              <a:rPr lang="ru-RU" sz="3200" b="1" dirty="0" smtClean="0">
                <a:effectLst/>
              </a:rPr>
              <a:t> </a:t>
            </a:r>
            <a:r>
              <a:rPr lang="ru-RU" sz="3200" b="1" dirty="0" err="1" smtClean="0">
                <a:effectLst/>
              </a:rPr>
              <a:t>дотримання</a:t>
            </a:r>
            <a:r>
              <a:rPr lang="ru-RU" sz="3200" b="1" dirty="0" smtClean="0">
                <a:effectLst/>
              </a:rPr>
              <a:t> Л</a:t>
            </a:r>
            <a:r>
              <a:rPr lang="uk-UA" sz="3200" b="1" dirty="0" smtClean="0">
                <a:effectLst/>
              </a:rPr>
              <a:t>і</a:t>
            </a:r>
            <a:r>
              <a:rPr lang="ru-RU" sz="3200" b="1" dirty="0" err="1" smtClean="0">
                <a:effectLst/>
              </a:rPr>
              <a:t>цензійних</a:t>
            </a:r>
            <a:r>
              <a:rPr lang="ru-RU" sz="3200" b="1" dirty="0" smtClean="0">
                <a:effectLst/>
              </a:rPr>
              <a:t> умов)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— алгоритм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структурними</a:t>
            </a:r>
            <a:r>
              <a:rPr lang="ru-RU" dirty="0"/>
              <a:t> </a:t>
            </a:r>
            <a:r>
              <a:rPr lang="ru-RU" dirty="0" err="1"/>
              <a:t>підрозділами</a:t>
            </a:r>
            <a:r>
              <a:rPr lang="ru-RU" dirty="0"/>
              <a:t> закладу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, </a:t>
            </a:r>
            <a:r>
              <a:rPr lang="ru-RU" dirty="0" err="1"/>
              <a:t>залучених</a:t>
            </a:r>
            <a:r>
              <a:rPr lang="ru-RU" dirty="0"/>
              <a:t> до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у </a:t>
            </a:r>
            <a:r>
              <a:rPr lang="ru-RU" dirty="0" err="1"/>
              <a:t>разі</a:t>
            </a:r>
            <a:r>
              <a:rPr lang="ru-RU" dirty="0"/>
              <a:t> конкретного стану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 smtClean="0"/>
              <a:t>.</a:t>
            </a:r>
          </a:p>
          <a:p>
            <a:r>
              <a:rPr lang="ru-RU" dirty="0"/>
              <a:t> в </a:t>
            </a:r>
            <a:r>
              <a:rPr lang="ru-RU" dirty="0" err="1"/>
              <a:t>довільній</a:t>
            </a:r>
            <a:r>
              <a:rPr lang="ru-RU" dirty="0"/>
              <a:t> </a:t>
            </a:r>
            <a:r>
              <a:rPr lang="ru-RU" dirty="0" err="1" smtClean="0"/>
              <a:t>формі</a:t>
            </a:r>
            <a:r>
              <a:rPr lang="ru-RU" dirty="0" smtClean="0"/>
              <a:t> (</a:t>
            </a:r>
            <a:r>
              <a:rPr lang="ru-RU" dirty="0" err="1" smtClean="0"/>
              <a:t>м.б</a:t>
            </a:r>
            <a:r>
              <a:rPr lang="ru-RU" dirty="0" smtClean="0"/>
              <a:t>. схема</a:t>
            </a:r>
            <a:r>
              <a:rPr lang="ru-RU" dirty="0"/>
              <a:t>, де </a:t>
            </a:r>
            <a:r>
              <a:rPr lang="ru-RU" dirty="0" err="1"/>
              <a:t>стрілками</a:t>
            </a:r>
            <a:r>
              <a:rPr lang="ru-RU" dirty="0"/>
              <a:t> </a:t>
            </a:r>
            <a:r>
              <a:rPr lang="ru-RU" dirty="0" smtClean="0"/>
              <a:t>показан </a:t>
            </a:r>
            <a:r>
              <a:rPr lang="ru-RU" dirty="0"/>
              <a:t>шлях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одного </a:t>
            </a:r>
            <a:r>
              <a:rPr lang="ru-RU" dirty="0" err="1"/>
              <a:t>фахівця</a:t>
            </a:r>
            <a:r>
              <a:rPr lang="ru-RU" dirty="0"/>
              <a:t> до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 smtClean="0"/>
              <a:t>іншого</a:t>
            </a:r>
            <a:r>
              <a:rPr lang="ru-RU" dirty="0" smtClean="0"/>
              <a:t>.; у</a:t>
            </a:r>
            <a:r>
              <a:rPr lang="ru-RU" dirty="0"/>
              <a:t> </a:t>
            </a:r>
            <a:r>
              <a:rPr lang="ru-RU" dirty="0" err="1"/>
              <a:t>формі</a:t>
            </a:r>
            <a:r>
              <a:rPr lang="ru-RU" dirty="0"/>
              <a:t> текстового списку з </a:t>
            </a:r>
            <a:r>
              <a:rPr lang="ru-RU" dirty="0" err="1" smtClean="0"/>
              <a:t>булітами</a:t>
            </a:r>
            <a:r>
              <a:rPr lang="ru-RU" dirty="0" smtClean="0"/>
              <a:t> - </a:t>
            </a:r>
            <a:r>
              <a:rPr lang="ru-RU" dirty="0" err="1" smtClean="0"/>
              <a:t>зазначення</a:t>
            </a:r>
            <a:r>
              <a:rPr lang="ru-RU" dirty="0" smtClean="0"/>
              <a:t> </a:t>
            </a:r>
            <a:r>
              <a:rPr lang="ru-RU" dirty="0"/>
              <a:t>не </a:t>
            </a:r>
            <a:r>
              <a:rPr lang="ru-RU" dirty="0" err="1"/>
              <a:t>лише</a:t>
            </a:r>
            <a:r>
              <a:rPr lang="ru-RU" dirty="0"/>
              <a:t> конкретного </a:t>
            </a:r>
            <a:r>
              <a:rPr lang="ru-RU" dirty="0" err="1"/>
              <a:t>фахівця</a:t>
            </a:r>
            <a:r>
              <a:rPr lang="ru-RU" dirty="0"/>
              <a:t>, а й </a:t>
            </a:r>
            <a:r>
              <a:rPr lang="ru-RU" dirty="0" err="1"/>
              <a:t>назву</a:t>
            </a:r>
            <a:r>
              <a:rPr lang="ru-RU" dirty="0"/>
              <a:t> </a:t>
            </a:r>
            <a:r>
              <a:rPr lang="ru-RU" dirty="0" err="1"/>
              <a:t>відділення</a:t>
            </a:r>
            <a:r>
              <a:rPr lang="ru-RU" dirty="0"/>
              <a:t>, номер </a:t>
            </a:r>
            <a:r>
              <a:rPr lang="ru-RU" dirty="0" err="1" smtClean="0"/>
              <a:t>кабінету</a:t>
            </a:r>
            <a:r>
              <a:rPr lang="ru-RU" dirty="0" smtClean="0"/>
              <a:t>)</a:t>
            </a:r>
          </a:p>
          <a:p>
            <a:r>
              <a:rPr lang="ru-RU" dirty="0" err="1"/>
              <a:t>керівники</a:t>
            </a:r>
            <a:r>
              <a:rPr lang="ru-RU" dirty="0"/>
              <a:t> </a:t>
            </a:r>
            <a:r>
              <a:rPr lang="ru-RU" dirty="0" err="1"/>
              <a:t>укладають</a:t>
            </a:r>
            <a:r>
              <a:rPr lang="ru-RU" dirty="0"/>
              <a:t> </a:t>
            </a:r>
            <a:r>
              <a:rPr lang="ru-RU" dirty="0" err="1"/>
              <a:t>договір</a:t>
            </a:r>
            <a:r>
              <a:rPr lang="ru-RU" dirty="0"/>
              <a:t> про </a:t>
            </a:r>
            <a:r>
              <a:rPr lang="ru-RU" dirty="0" err="1"/>
              <a:t>співпрацю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двома</a:t>
            </a:r>
            <a:r>
              <a:rPr lang="ru-RU" dirty="0"/>
              <a:t> </a:t>
            </a:r>
            <a:r>
              <a:rPr lang="ru-RU" dirty="0" err="1"/>
              <a:t>лікувальними</a:t>
            </a:r>
            <a:r>
              <a:rPr lang="ru-RU" dirty="0"/>
              <a:t> закладами й </a:t>
            </a:r>
            <a:r>
              <a:rPr lang="ru-RU" dirty="0" err="1"/>
              <a:t>затверджують</a:t>
            </a:r>
            <a:r>
              <a:rPr lang="ru-RU" dirty="0"/>
              <a:t> </a:t>
            </a:r>
            <a:r>
              <a:rPr lang="ru-RU" dirty="0" err="1"/>
              <a:t>спільний</a:t>
            </a:r>
            <a:r>
              <a:rPr lang="ru-RU" dirty="0"/>
              <a:t> </a:t>
            </a:r>
            <a:r>
              <a:rPr lang="ru-RU" dirty="0" err="1"/>
              <a:t>клінічний</a:t>
            </a:r>
            <a:r>
              <a:rPr lang="ru-RU" dirty="0"/>
              <a:t> маршрут </a:t>
            </a:r>
            <a:r>
              <a:rPr lang="ru-RU" dirty="0" err="1"/>
              <a:t>пацієнта</a:t>
            </a:r>
            <a:r>
              <a:rPr lang="ru-RU" dirty="0" smtClean="0"/>
              <a:t>.</a:t>
            </a:r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 smtClean="0"/>
              <a:t>виписується</a:t>
            </a:r>
            <a:r>
              <a:rPr lang="ru-RU" dirty="0" smtClean="0"/>
              <a:t> </a:t>
            </a:r>
            <a:r>
              <a:rPr lang="ru-RU" dirty="0" err="1" smtClean="0"/>
              <a:t>направлення</a:t>
            </a:r>
            <a:r>
              <a:rPr lang="ru-RU" dirty="0" smtClean="0"/>
              <a:t> </a:t>
            </a:r>
            <a:r>
              <a:rPr lang="ru-RU" dirty="0" err="1"/>
              <a:t>пацієнту</a:t>
            </a:r>
            <a:r>
              <a:rPr lang="ru-RU" dirty="0"/>
              <a:t> в </a:t>
            </a:r>
            <a:r>
              <a:rPr lang="ru-RU" dirty="0" err="1"/>
              <a:t>іншу</a:t>
            </a:r>
            <a:r>
              <a:rPr lang="ru-RU" dirty="0"/>
              <a:t> </a:t>
            </a:r>
            <a:r>
              <a:rPr lang="ru-RU" dirty="0" err="1"/>
              <a:t>лікарню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до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фахівця</a:t>
            </a:r>
            <a:r>
              <a:rPr lang="ru-RU" dirty="0"/>
              <a:t>, то </a:t>
            </a:r>
            <a:r>
              <a:rPr lang="ru-RU" dirty="0" err="1"/>
              <a:t>клінічний</a:t>
            </a:r>
            <a:r>
              <a:rPr lang="ru-RU" dirty="0"/>
              <a:t> маршрут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/>
              <a:t>бути і </a:t>
            </a:r>
            <a:r>
              <a:rPr lang="ru-RU" dirty="0" err="1"/>
              <a:t>локальним</a:t>
            </a:r>
            <a:r>
              <a:rPr lang="ru-RU" dirty="0"/>
              <a:t>. Документ </a:t>
            </a:r>
            <a:r>
              <a:rPr lang="ru-RU" dirty="0" err="1"/>
              <a:t>виконуватиме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 </a:t>
            </a:r>
            <a:r>
              <a:rPr lang="ru-RU" b="1" dirty="0" err="1"/>
              <a:t>інформативну</a:t>
            </a:r>
            <a:r>
              <a:rPr lang="ru-RU" b="1" dirty="0"/>
              <a:t> </a:t>
            </a:r>
            <a:r>
              <a:rPr lang="ru-RU" b="1" dirty="0" err="1"/>
              <a:t>функцію</a:t>
            </a:r>
            <a:r>
              <a:rPr lang="ru-RU" b="1" dirty="0"/>
              <a:t>:</a:t>
            </a:r>
            <a:r>
              <a:rPr lang="ru-RU" dirty="0"/>
              <a:t> </a:t>
            </a:r>
            <a:r>
              <a:rPr lang="ru-RU" dirty="0" err="1"/>
              <a:t>медичний</a:t>
            </a:r>
            <a:r>
              <a:rPr lang="ru-RU" dirty="0"/>
              <a:t> персонал </a:t>
            </a:r>
            <a:r>
              <a:rPr lang="ru-RU" dirty="0" err="1"/>
              <a:t>знатиме</a:t>
            </a:r>
            <a:r>
              <a:rPr lang="ru-RU" dirty="0"/>
              <a:t>, </a:t>
            </a:r>
            <a:r>
              <a:rPr lang="ru-RU" dirty="0" err="1"/>
              <a:t>куди</a:t>
            </a:r>
            <a:r>
              <a:rPr lang="ru-RU" dirty="0"/>
              <a:t> </a:t>
            </a:r>
            <a:r>
              <a:rPr lang="ru-RU" dirty="0" err="1"/>
              <a:t>направляти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для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 в 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самотужки</a:t>
            </a:r>
            <a:r>
              <a:rPr lang="ru-RU" dirty="0"/>
              <a:t> </a:t>
            </a:r>
            <a:r>
              <a:rPr lang="ru-RU" dirty="0" err="1"/>
              <a:t>клініка</a:t>
            </a:r>
            <a:r>
              <a:rPr lang="ru-RU" dirty="0"/>
              <a:t> не </a:t>
            </a:r>
            <a:r>
              <a:rPr lang="ru-RU" dirty="0" err="1"/>
              <a:t>впорається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283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1815</TotalTime>
  <Words>751</Words>
  <Application>Microsoft Office PowerPoint</Application>
  <PresentationFormat>Экран (4:3)</PresentationFormat>
  <Paragraphs>56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Тема 4. Стандартизація медичної допомоги: клінічні настанови (рекомендації), медичні стандарти, клінічні протоколи</vt:lpstr>
      <vt:lpstr>ПЛАН ЛЕКЦІЇ</vt:lpstr>
      <vt:lpstr>СТАНДАРТИЗАЦІЯ В СИСТЕМІ ОХОРОНИ ЗДОРОВ’Я </vt:lpstr>
      <vt:lpstr>ФУНКЦІЇ СТАНДАРТИЗАЦІЇ</vt:lpstr>
      <vt:lpstr>Оцінювати якість у медицині прийнято з трьох позицій (тріада Донабедіана) шляхом порівняння зі стандартом </vt:lpstr>
      <vt:lpstr>Стандарти в системі охорони здоров’я</vt:lpstr>
      <vt:lpstr>Закон України "Про державні соціальні стандарти та державні соціальні гарантії"</vt:lpstr>
      <vt:lpstr>Наказ МОЗ № 751 «Про створення та впровадження медико-технологічних документів зі стандартизації медичної допомоги в системі Міністерства охорони здоров’я України»</vt:lpstr>
      <vt:lpstr>НОВИЙ КЛІНІЧНИЙ ПРОТОКОЛ</vt:lpstr>
      <vt:lpstr>З 01 вересня 2023 року понад 90 наказів щодо стандартизації медичної допомоги за різними напрямами втратили чинність (наказ МОЗУ від 28.02.2020  № 590)</vt:lpstr>
      <vt:lpstr>ВИРІШЕННЯ ПРОБЛЕМИ (Т.ЗВ. «ЛОКАЛЬНИЙ ПРОТОКОЛ»?!)</vt:lpstr>
      <vt:lpstr>Клінічний маршрут пацієнта (є обов’язковою умовою дотримання Ліцензійних умов)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508</cp:revision>
  <dcterms:created xsi:type="dcterms:W3CDTF">2018-02-25T09:09:03Z</dcterms:created>
  <dcterms:modified xsi:type="dcterms:W3CDTF">2024-02-12T13:15:18Z</dcterms:modified>
</cp:coreProperties>
</file>