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golovlikar.expertus.com.ua/?utm_medium=refer&amp;utm_source=medplatforma.com.ua&amp;utm_term=408&amp;utm_content=article&amp;utm_campaign=red_block_content_link_marker" TargetMode="External"/><Relationship Id="rId2" Type="http://schemas.openxmlformats.org/officeDocument/2006/relationships/hyperlink" Target="https://zakon.rada.gov.ua/laws/show/z1996-12#Tex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/article/567-ndikatori-yakost-medichno-dopomogi-zavdannya-ta-zastosuvannya" TargetMode="External"/><Relationship Id="rId2" Type="http://schemas.openxmlformats.org/officeDocument/2006/relationships/hyperlink" Target="/article/562-medichna-rada-ta-kontrol-yakost-medichno-dopomog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629013"/>
            <a:ext cx="5455380" cy="25202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5. Контроль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якості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допомоги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у ЗОЗ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Елементи контролю якості медичної допомоги.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Контроль </a:t>
            </a:r>
            <a:r>
              <a:rPr lang="uk-UA" b="1" dirty="0"/>
              <a:t>з боку виробника і споживача медичних послуг.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Контроль </a:t>
            </a:r>
            <a:r>
              <a:rPr lang="uk-UA" b="1" dirty="0"/>
              <a:t>з боку громадських організацій.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Державний </a:t>
            </a:r>
            <a:r>
              <a:rPr lang="uk-UA" b="1" dirty="0"/>
              <a:t>контроль.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Професійний </a:t>
            </a:r>
            <a:r>
              <a:rPr lang="uk-UA" b="1" dirty="0"/>
              <a:t>контроль: внутрішній (відомчий), зовнішній (невідомчий), незалежний (аудиторський).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Контроль </a:t>
            </a:r>
            <a:r>
              <a:rPr lang="uk-UA" b="1" dirty="0"/>
              <a:t>пацієнта. Алгоритми їх </a:t>
            </a:r>
            <a:r>
              <a:rPr lang="uk-UA" b="1" dirty="0" smtClean="0"/>
              <a:t>проведення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ВИЗНАЧЕННЯ ЯКОСТІ НАДАННЯ МД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err="1" smtClean="0"/>
              <a:t>Державна</a:t>
            </a:r>
            <a:r>
              <a:rPr lang="ru-RU" dirty="0" smtClean="0"/>
              <a:t> </a:t>
            </a:r>
            <a:r>
              <a:rPr lang="ru-RU" dirty="0" err="1"/>
              <a:t>гарантує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 </a:t>
            </a:r>
            <a:r>
              <a:rPr lang="ru-RU" dirty="0" err="1"/>
              <a:t>медичне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належної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. Закон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фінансові</a:t>
            </a:r>
            <a:r>
              <a:rPr lang="ru-RU" dirty="0"/>
              <a:t> </a:t>
            </a:r>
            <a:r>
              <a:rPr lang="ru-RU" dirty="0" err="1"/>
              <a:t>гарантії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» </a:t>
            </a:r>
            <a:r>
              <a:rPr lang="ru-RU" dirty="0" err="1"/>
              <a:t>від</a:t>
            </a:r>
            <a:r>
              <a:rPr lang="ru-RU" dirty="0"/>
              <a:t> 19.10.2017 № 2168-</a:t>
            </a:r>
            <a:r>
              <a:rPr lang="en-US" dirty="0"/>
              <a:t>VIII 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 </a:t>
            </a:r>
            <a:r>
              <a:rPr lang="ru-RU" b="1" dirty="0" err="1"/>
              <a:t>принципи</a:t>
            </a:r>
            <a:r>
              <a:rPr lang="ru-RU" b="1" dirty="0"/>
              <a:t> </a:t>
            </a:r>
            <a:r>
              <a:rPr lang="ru-RU" b="1" dirty="0" err="1"/>
              <a:t>програми</a:t>
            </a:r>
            <a:r>
              <a:rPr lang="ru-RU" b="1" dirty="0"/>
              <a:t> </a:t>
            </a:r>
            <a:r>
              <a:rPr lang="ru-RU" b="1" dirty="0" err="1"/>
              <a:t>медичних</a:t>
            </a:r>
            <a:r>
              <a:rPr lang="ru-RU" b="1" dirty="0"/>
              <a:t> </a:t>
            </a:r>
            <a:r>
              <a:rPr lang="ru-RU" b="1" dirty="0" err="1"/>
              <a:t>гарантій</a:t>
            </a:r>
            <a:r>
              <a:rPr lang="ru-RU" dirty="0"/>
              <a:t>, один </a:t>
            </a:r>
            <a:r>
              <a:rPr lang="ru-RU" dirty="0" err="1"/>
              <a:t>із</a:t>
            </a:r>
            <a:r>
              <a:rPr lang="ru-RU" dirty="0"/>
              <a:t> </a:t>
            </a:r>
            <a:r>
              <a:rPr lang="ru-RU" dirty="0" err="1"/>
              <a:t>яких</a:t>
            </a:r>
            <a:r>
              <a:rPr lang="ru-RU" dirty="0"/>
              <a:t> — </a:t>
            </a:r>
            <a:r>
              <a:rPr lang="ru-RU" dirty="0" err="1"/>
              <a:t>зберігати</a:t>
            </a:r>
            <a:r>
              <a:rPr lang="ru-RU" dirty="0"/>
              <a:t> й </a:t>
            </a:r>
            <a:r>
              <a:rPr lang="ru-RU" dirty="0" err="1"/>
              <a:t>відновлювати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послугам</a:t>
            </a:r>
            <a:r>
              <a:rPr lang="ru-RU" dirty="0"/>
              <a:t> (п. 3 ст. 5).</a:t>
            </a:r>
          </a:p>
          <a:p>
            <a:pPr marL="0" indent="0">
              <a:buNone/>
            </a:pPr>
            <a:r>
              <a:rPr lang="ru-RU" b="1" dirty="0" smtClean="0"/>
              <a:t>	</a:t>
            </a:r>
            <a:r>
              <a:rPr lang="ru-RU" b="1" dirty="0" err="1" smtClean="0"/>
              <a:t>Якість</a:t>
            </a:r>
            <a:r>
              <a:rPr lang="ru-RU" b="1" dirty="0" smtClean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</a:t>
            </a:r>
            <a:r>
              <a:rPr lang="ru-RU" b="1" dirty="0" err="1"/>
              <a:t>допомоги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закладами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стандартів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ru-RU" dirty="0">
                <a:hlinkClick r:id="rId2"/>
              </a:rPr>
              <a:t>наказ</a:t>
            </a:r>
            <a:r>
              <a:rPr lang="ru-RU" dirty="0"/>
              <a:t> МОЗ «Про порядок контролю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» </a:t>
            </a:r>
            <a:r>
              <a:rPr lang="ru-RU" dirty="0" err="1"/>
              <a:t>від</a:t>
            </a:r>
            <a:r>
              <a:rPr lang="ru-RU" dirty="0"/>
              <a:t> 28.09.2012 № 752).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err="1" smtClean="0"/>
              <a:t>Забезпечення</a:t>
            </a:r>
            <a:r>
              <a:rPr lang="ru-RU" dirty="0" smtClean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 та </a:t>
            </a:r>
            <a:r>
              <a:rPr lang="ru-RU" dirty="0" err="1"/>
              <a:t>рівнях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є </a:t>
            </a:r>
            <a:r>
              <a:rPr lang="ru-RU" dirty="0" err="1"/>
              <a:t>комплексним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, </a:t>
            </a:r>
            <a:r>
              <a:rPr lang="ru-RU" dirty="0" err="1"/>
              <a:t>важлива</a:t>
            </a:r>
            <a:r>
              <a:rPr lang="ru-RU" dirty="0"/>
              <a:t> </a:t>
            </a:r>
            <a:r>
              <a:rPr lang="ru-RU" dirty="0" err="1"/>
              <a:t>складова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— контроль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/>
              <a:t>забезпечити</a:t>
            </a:r>
            <a:r>
              <a:rPr lang="ru-RU" dirty="0"/>
              <a:t> контроль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 в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розробити</a:t>
            </a:r>
            <a:r>
              <a:rPr lang="ru-RU" dirty="0"/>
              <a:t> систему </a:t>
            </a:r>
            <a:r>
              <a:rPr lang="ru-RU" dirty="0" err="1"/>
              <a:t>безперервного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контролю </a:t>
            </a:r>
            <a:r>
              <a:rPr lang="ru-RU" dirty="0" err="1">
                <a:hlinkClick r:id="rId3"/>
              </a:rPr>
              <a:t>якості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медичної</a:t>
            </a:r>
            <a:r>
              <a:rPr lang="ru-RU" dirty="0">
                <a:hlinkClick r:id="rId3"/>
              </a:rPr>
              <a:t> </a:t>
            </a:r>
            <a:r>
              <a:rPr lang="ru-RU" dirty="0" err="1" smtClean="0">
                <a:hlinkClick r:id="rId3"/>
              </a:rPr>
              <a:t>допомог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МЕТОДИ КОНТРОЛЮ ЯКОСТІ НАДАННЯ МД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Контроль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:</a:t>
            </a:r>
          </a:p>
          <a:p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та </a:t>
            </a:r>
            <a:r>
              <a:rPr lang="ru-RU" dirty="0" err="1"/>
              <a:t>внутрішнього</a:t>
            </a:r>
            <a:r>
              <a:rPr lang="ru-RU" dirty="0"/>
              <a:t> контролю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endParaRPr lang="ru-RU" dirty="0"/>
          </a:p>
          <a:p>
            <a:r>
              <a:rPr lang="ru-RU" dirty="0" err="1"/>
              <a:t>самооцінки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endParaRPr lang="ru-RU" dirty="0"/>
          </a:p>
          <a:p>
            <a:r>
              <a:rPr lang="ru-RU" dirty="0" err="1"/>
              <a:t>експертної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endParaRPr lang="ru-RU" dirty="0"/>
          </a:p>
          <a:p>
            <a:r>
              <a:rPr lang="ru-RU" dirty="0" err="1"/>
              <a:t>клінічного</a:t>
            </a:r>
            <a:r>
              <a:rPr lang="ru-RU" dirty="0"/>
              <a:t> аудиту</a:t>
            </a:r>
          </a:p>
          <a:p>
            <a:r>
              <a:rPr lang="ru-RU" dirty="0" err="1"/>
              <a:t>моніторингу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індикаторів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endParaRPr lang="ru-RU" dirty="0"/>
          </a:p>
          <a:p>
            <a:r>
              <a:rPr lang="ru-RU" dirty="0" err="1"/>
              <a:t>атестації</a:t>
            </a:r>
            <a:r>
              <a:rPr lang="ru-RU" dirty="0"/>
              <a:t>/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smtClean="0"/>
              <a:t>ЄС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2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ВИДИ КОНТРОЛЮ ЯКОСТІ НАДАННЯ МД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57552"/>
              </p:ext>
            </p:extLst>
          </p:nvPr>
        </p:nvGraphicFramePr>
        <p:xfrm>
          <a:off x="0" y="836712"/>
          <a:ext cx="8964488" cy="4820750"/>
        </p:xfrm>
        <a:graphic>
          <a:graphicData uri="http://schemas.openxmlformats.org/drawingml/2006/table">
            <a:tbl>
              <a:tblPr/>
              <a:tblGrid>
                <a:gridCol w="1666475"/>
                <a:gridCol w="1867602"/>
                <a:gridCol w="5430411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</a:rPr>
                        <a:t>Вид</a:t>
                      </a:r>
                      <a:endParaRPr lang="ru-RU" sz="2000" dirty="0">
                        <a:effectLst/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Хто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  <a:r>
                        <a:rPr lang="ru-RU" sz="2000" b="1" dirty="0" err="1">
                          <a:effectLst/>
                        </a:rPr>
                        <a:t>здійснює</a:t>
                      </a:r>
                      <a:endParaRPr lang="ru-RU" sz="2000" dirty="0">
                        <a:effectLst/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Що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  <a:r>
                        <a:rPr lang="ru-RU" sz="2000" b="1" dirty="0" err="1">
                          <a:effectLst/>
                        </a:rPr>
                        <a:t>контролює</a:t>
                      </a:r>
                      <a:endParaRPr lang="ru-RU" sz="2000" dirty="0">
                        <a:effectLst/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5668">
                <a:tc>
                  <a:txBody>
                    <a:bodyPr/>
                    <a:lstStyle/>
                    <a:p>
                      <a:r>
                        <a:rPr lang="ru-RU" sz="2400" dirty="0" err="1"/>
                        <a:t>Внутрішній</a:t>
                      </a:r>
                      <a:r>
                        <a:rPr lang="ru-RU" sz="2400" dirty="0"/>
                        <a:t> контроль </a:t>
                      </a:r>
                      <a:r>
                        <a:rPr lang="ru-RU" sz="2400" dirty="0" err="1"/>
                        <a:t>якості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надання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медичної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допомоги</a:t>
                      </a:r>
                      <a:endParaRPr lang="ru-RU" sz="2400" dirty="0"/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/>
                        <a:t>керівництво</a:t>
                      </a:r>
                      <a:r>
                        <a:rPr lang="ru-RU" sz="2400" dirty="0"/>
                        <a:t> ЗОЗ та/</a:t>
                      </a:r>
                      <a:r>
                        <a:rPr lang="ru-RU" sz="2400" dirty="0" err="1"/>
                        <a:t>або</a:t>
                      </a:r>
                      <a:r>
                        <a:rPr lang="ru-RU" sz="2400" dirty="0"/>
                        <a:t> </a:t>
                      </a:r>
                      <a:r>
                        <a:rPr lang="ru-RU" sz="2400" b="1" dirty="0" err="1">
                          <a:hlinkClick r:id="rId2" action="ppaction://hlinkfile"/>
                        </a:rPr>
                        <a:t>медична</a:t>
                      </a:r>
                      <a:r>
                        <a:rPr lang="ru-RU" sz="2400" b="1" dirty="0">
                          <a:hlinkClick r:id="rId2" action="ppaction://hlinkfile"/>
                        </a:rPr>
                        <a:t> рада </a:t>
                      </a:r>
                      <a:r>
                        <a:rPr lang="ru-RU" sz="2400" b="1" dirty="0" err="1">
                          <a:hlinkClick r:id="rId2" action="ppaction://hlinkfile"/>
                        </a:rPr>
                        <a:t>медзакладу</a:t>
                      </a:r>
                      <a:r>
                        <a:rPr lang="ru-RU" sz="2400" dirty="0"/>
                        <a:t> в межах </a:t>
                      </a:r>
                      <a:r>
                        <a:rPr lang="ru-RU" sz="2400" dirty="0" err="1"/>
                        <a:t>повноважень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 err="1"/>
                        <a:t>визначених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законодавством</a:t>
                      </a:r>
                      <a:endParaRPr lang="ru-RU" sz="2400" dirty="0"/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кваліфікацію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лікарів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молодших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спеціалістів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з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медичною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освітою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та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професіоналів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з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вищою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немедичною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освітою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самооцінку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медичних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працівників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організації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надання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медичної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допомоги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закладі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охорони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здоров’я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моніторинг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реалізації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управлінських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рішень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моніторинг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дотримання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структурними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підрозділами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ЗОЗ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стандартів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сфері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охорони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здоров’я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клінічних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протоколів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моніторинг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системи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індикаторів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якості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медичної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hlinkClick r:id="rId3" action="ppaction://hlinkfile"/>
                        </a:rPr>
                        <a:t>допомоги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вивчення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думки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пацієнтів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щодо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наданої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медичної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допомоги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3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ВИДИ КОНТРОЛЮ ЯКОСТІ НАДАННЯ МД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062181"/>
              </p:ext>
            </p:extLst>
          </p:nvPr>
        </p:nvGraphicFramePr>
        <p:xfrm>
          <a:off x="196423" y="764703"/>
          <a:ext cx="8964488" cy="5402112"/>
        </p:xfrm>
        <a:graphic>
          <a:graphicData uri="http://schemas.openxmlformats.org/drawingml/2006/table">
            <a:tbl>
              <a:tblPr/>
              <a:tblGrid>
                <a:gridCol w="1666475"/>
                <a:gridCol w="1867602"/>
                <a:gridCol w="5430411"/>
              </a:tblGrid>
              <a:tr h="45977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</a:rPr>
                        <a:t>Вид</a:t>
                      </a:r>
                      <a:endParaRPr lang="ru-RU" sz="2000" dirty="0">
                        <a:effectLst/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Хто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  <a:r>
                        <a:rPr lang="ru-RU" sz="2000" b="1" dirty="0" err="1">
                          <a:effectLst/>
                        </a:rPr>
                        <a:t>здійснює</a:t>
                      </a:r>
                      <a:endParaRPr lang="ru-RU" sz="2000" dirty="0">
                        <a:effectLst/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effectLst/>
                        </a:rPr>
                        <a:t>Що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  <a:r>
                        <a:rPr lang="ru-RU" sz="2000" b="1" dirty="0" err="1">
                          <a:effectLst/>
                        </a:rPr>
                        <a:t>контролює</a:t>
                      </a:r>
                      <a:endParaRPr lang="ru-RU" sz="2000" dirty="0">
                        <a:effectLst/>
                      </a:endParaRPr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42337">
                <a:tc>
                  <a:txBody>
                    <a:bodyPr/>
                    <a:lstStyle/>
                    <a:p>
                      <a:r>
                        <a:rPr lang="ru-RU" sz="2400" dirty="0" err="1"/>
                        <a:t>Зовнішній</a:t>
                      </a:r>
                      <a:r>
                        <a:rPr lang="ru-RU" sz="2400" dirty="0"/>
                        <a:t> контроль </a:t>
                      </a:r>
                      <a:r>
                        <a:rPr lang="ru-RU" sz="2400" dirty="0" err="1"/>
                        <a:t>якості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надання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медичної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допомоги</a:t>
                      </a:r>
                      <a:endParaRPr lang="ru-RU" sz="2400" dirty="0"/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/>
                        <a:t>органи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державної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виконавчої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влади</a:t>
                      </a:r>
                      <a:r>
                        <a:rPr lang="ru-RU" sz="2400" dirty="0"/>
                        <a:t> в межах </a:t>
                      </a:r>
                      <a:r>
                        <a:rPr lang="ru-RU" sz="2400" dirty="0" err="1"/>
                        <a:t>повноважень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 err="1"/>
                        <a:t>визначених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законодавством</a:t>
                      </a:r>
                      <a:endParaRPr lang="ru-RU" sz="2400" dirty="0"/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2400" dirty="0" err="1"/>
                        <a:t>дотримання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ліцензійних</a:t>
                      </a:r>
                      <a:r>
                        <a:rPr lang="ru-RU" sz="2400" dirty="0"/>
                        <a:t> умов </a:t>
                      </a:r>
                      <a:r>
                        <a:rPr lang="ru-RU" sz="2400" dirty="0" err="1"/>
                        <a:t>провадження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господарської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діяльності</a:t>
                      </a:r>
                      <a:r>
                        <a:rPr lang="ru-RU" sz="2400" dirty="0"/>
                        <a:t> з </a:t>
                      </a:r>
                      <a:r>
                        <a:rPr lang="ru-RU" sz="2400" dirty="0" err="1"/>
                        <a:t>медичної</a:t>
                      </a:r>
                      <a:r>
                        <a:rPr lang="ru-RU" sz="2400" dirty="0"/>
                        <a:t> практики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400" dirty="0" err="1"/>
                        <a:t>проведення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акредитації</a:t>
                      </a:r>
                      <a:r>
                        <a:rPr lang="ru-RU" sz="2400" dirty="0"/>
                        <a:t> ЗОЗ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400" dirty="0" err="1"/>
                        <a:t>проведення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атестації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лікарів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 err="1"/>
                        <a:t>молодших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спеціалістів</a:t>
                      </a:r>
                      <a:r>
                        <a:rPr lang="ru-RU" sz="2400" dirty="0"/>
                        <a:t> з </a:t>
                      </a:r>
                      <a:r>
                        <a:rPr lang="ru-RU" sz="2400" dirty="0" err="1"/>
                        <a:t>медичною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освітою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 err="1"/>
                        <a:t>професіоналів</a:t>
                      </a:r>
                      <a:r>
                        <a:rPr lang="ru-RU" sz="2400" dirty="0"/>
                        <a:t> з </a:t>
                      </a:r>
                      <a:r>
                        <a:rPr lang="ru-RU" sz="2400" dirty="0" err="1"/>
                        <a:t>вищою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немедичною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освітою</a:t>
                      </a:r>
                      <a:endParaRPr lang="ru-RU" sz="2400" dirty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2400" dirty="0" err="1"/>
                        <a:t>проведення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клініко-експертної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оцінки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якості</a:t>
                      </a:r>
                      <a:r>
                        <a:rPr lang="ru-RU" sz="2400" dirty="0"/>
                        <a:t> та </a:t>
                      </a:r>
                      <a:r>
                        <a:rPr lang="ru-RU" sz="2400" dirty="0" err="1"/>
                        <a:t>обсягів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медичної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допомоги</a:t>
                      </a:r>
                      <a:endParaRPr lang="ru-RU" sz="2400" dirty="0"/>
                    </a:p>
                  </a:txBody>
                  <a:tcPr marL="49494" marR="49494" marT="24747" marB="2474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17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2400" dirty="0" err="1"/>
              <a:t>Складові</a:t>
            </a:r>
            <a:r>
              <a:rPr lang="ru-RU" sz="2400" dirty="0"/>
              <a:t> </a:t>
            </a:r>
            <a:r>
              <a:rPr lang="ru-RU" sz="2400" dirty="0" err="1"/>
              <a:t>частини</a:t>
            </a:r>
            <a:r>
              <a:rPr lang="ru-RU" sz="2400" dirty="0"/>
              <a:t> контролю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медичної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 за </a:t>
            </a:r>
            <a:r>
              <a:rPr lang="ru-RU" sz="2400" dirty="0" err="1"/>
              <a:t>законодавством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структура</a:t>
            </a:r>
            <a:endParaRPr lang="ru-RU" dirty="0"/>
          </a:p>
          <a:p>
            <a:r>
              <a:rPr lang="ru-RU" dirty="0" err="1"/>
              <a:t>процес</a:t>
            </a:r>
            <a:r>
              <a:rPr lang="ru-RU" dirty="0"/>
              <a:t> та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endParaRPr lang="ru-RU" dirty="0"/>
          </a:p>
          <a:p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endParaRPr lang="ru-RU" dirty="0"/>
          </a:p>
          <a:p>
            <a:r>
              <a:rPr lang="ru-RU" dirty="0"/>
              <a:t>контроль за </a:t>
            </a:r>
            <a:r>
              <a:rPr lang="ru-RU" dirty="0" err="1"/>
              <a:t>реалізацією</a:t>
            </a:r>
            <a:r>
              <a:rPr lang="ru-RU" dirty="0"/>
              <a:t> </a:t>
            </a:r>
            <a:r>
              <a:rPr lang="ru-RU" dirty="0" err="1"/>
              <a:t>управлінських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endParaRPr lang="ru-RU" dirty="0"/>
          </a:p>
          <a:p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кваліфікаційним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endParaRPr lang="ru-RU" dirty="0"/>
          </a:p>
          <a:p>
            <a:r>
              <a:rPr lang="ru-RU" dirty="0" err="1"/>
              <a:t>вивчення</a:t>
            </a:r>
            <a:r>
              <a:rPr lang="ru-RU" dirty="0"/>
              <a:t> думки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наданої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endParaRPr lang="ru-RU" dirty="0"/>
          </a:p>
          <a:p>
            <a:r>
              <a:rPr lang="ru-RU" dirty="0" err="1"/>
              <a:t>забезпечення</a:t>
            </a:r>
            <a:r>
              <a:rPr lang="ru-RU" dirty="0"/>
              <a:t> прав та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 smtClean="0"/>
              <a:t>допомоги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62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ІНДИКАТоРИ</a:t>
            </a:r>
            <a:r>
              <a:rPr lang="ru-RU" sz="2800" dirty="0" smtClean="0"/>
              <a:t> ЯКОСТІ МД</a:t>
            </a:r>
            <a:endParaRPr lang="en-US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Індикатори</a:t>
            </a:r>
            <a:r>
              <a:rPr lang="ru-RU" b="1" dirty="0"/>
              <a:t> </a:t>
            </a:r>
            <a:r>
              <a:rPr lang="ru-RU" b="1" dirty="0" err="1"/>
              <a:t>якості</a:t>
            </a:r>
            <a:r>
              <a:rPr lang="ru-RU" b="1" dirty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</a:t>
            </a:r>
            <a:r>
              <a:rPr lang="ru-RU" b="1" dirty="0" err="1"/>
              <a:t>допомоги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індикатори</a:t>
            </a:r>
            <a:r>
              <a:rPr lang="ru-RU" dirty="0"/>
              <a:t>) — </a:t>
            </a:r>
            <a:r>
              <a:rPr lang="ru-RU" dirty="0" err="1"/>
              <a:t>невід’ємна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професійного</a:t>
            </a:r>
            <a:r>
              <a:rPr lang="ru-RU" dirty="0"/>
              <a:t> менеджменту в 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практично у 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Союзу, а </a:t>
            </a:r>
            <a:r>
              <a:rPr lang="ru-RU" dirty="0" err="1"/>
              <a:t>також</a:t>
            </a:r>
            <a:r>
              <a:rPr lang="ru-RU" dirty="0"/>
              <a:t> в 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розвинених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, таких як </a:t>
            </a:r>
            <a:r>
              <a:rPr lang="ru-RU" dirty="0" err="1"/>
              <a:t>Австралія</a:t>
            </a:r>
            <a:r>
              <a:rPr lang="ru-RU" dirty="0"/>
              <a:t> та США. Вони </a:t>
            </a:r>
            <a:r>
              <a:rPr lang="ru-RU" dirty="0" err="1"/>
              <a:t>призначені</a:t>
            </a:r>
            <a:r>
              <a:rPr lang="ru-RU" dirty="0"/>
              <a:t>, перш за все, для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практикуючими</a:t>
            </a:r>
            <a:r>
              <a:rPr lang="ru-RU" dirty="0"/>
              <a:t> </a:t>
            </a:r>
            <a:r>
              <a:rPr lang="ru-RU" dirty="0" err="1"/>
              <a:t>лікарями</a:t>
            </a:r>
            <a:r>
              <a:rPr lang="ru-RU" dirty="0"/>
              <a:t>, на 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індикаторів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(</a:t>
            </a:r>
            <a:r>
              <a:rPr lang="ru-RU" dirty="0" err="1"/>
              <a:t>результативності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, перш за все,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організаціями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обидва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індикаторів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як на локальному, так і на </a:t>
            </a:r>
            <a:r>
              <a:rPr lang="ru-RU" dirty="0" err="1"/>
              <a:t>національному</a:t>
            </a:r>
            <a:r>
              <a:rPr lang="ru-RU" dirty="0"/>
              <a:t> </a:t>
            </a:r>
            <a:r>
              <a:rPr lang="ru-RU" dirty="0" err="1"/>
              <a:t>рівнях</a:t>
            </a:r>
            <a:r>
              <a:rPr lang="ru-RU" dirty="0"/>
              <a:t>.</a:t>
            </a:r>
          </a:p>
          <a:p>
            <a:r>
              <a:rPr lang="ru-RU" dirty="0"/>
              <a:t>Перш за все </a:t>
            </a:r>
            <a:r>
              <a:rPr lang="ru-RU" dirty="0" err="1"/>
              <a:t>індикатори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керування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надаються</a:t>
            </a:r>
            <a:r>
              <a:rPr lang="ru-RU" dirty="0"/>
              <a:t>, шляхом </a:t>
            </a:r>
            <a:r>
              <a:rPr lang="ru-RU" dirty="0" err="1"/>
              <a:t>порівняння</a:t>
            </a:r>
            <a:r>
              <a:rPr lang="ru-RU" dirty="0"/>
              <a:t> та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, а </a:t>
            </a:r>
            <a:r>
              <a:rPr lang="ru-RU" dirty="0" err="1"/>
              <a:t>також</a:t>
            </a:r>
            <a:r>
              <a:rPr lang="ru-RU" dirty="0"/>
              <a:t> для </a:t>
            </a:r>
            <a:r>
              <a:rPr lang="ru-RU" dirty="0" err="1"/>
              <a:t>оптимізації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на </a:t>
            </a:r>
            <a:r>
              <a:rPr lang="ru-RU" dirty="0" err="1"/>
              <a:t>місцевому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4906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370</Words>
  <Application>Microsoft Office PowerPoint</Application>
  <PresentationFormat>Экран (4:3)</PresentationFormat>
  <Paragraphs>62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Тема 5. Контроль якості медичної допомоги у ЗОЗ</vt:lpstr>
      <vt:lpstr>ПЛАН ЛЕКЦІЇ</vt:lpstr>
      <vt:lpstr>ВИЗНАЧЕННЯ ЯКОСТІ НАДАННЯ МД</vt:lpstr>
      <vt:lpstr>МЕТОДИ КОНТРОЛЮ ЯКОСТІ НАДАННЯ МД</vt:lpstr>
      <vt:lpstr>ВИДИ КОНТРОЛЮ ЯКОСТІ НАДАННЯ МД</vt:lpstr>
      <vt:lpstr>ВИДИ КОНТРОЛЮ ЯКОСТІ НАДАННЯ МД</vt:lpstr>
      <vt:lpstr>Складові частини контролю якості медичної допомоги за законодавством України</vt:lpstr>
      <vt:lpstr>ІНДИКАТоРИ ЯКОСТІ МД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511</cp:revision>
  <dcterms:created xsi:type="dcterms:W3CDTF">2018-02-25T09:09:03Z</dcterms:created>
  <dcterms:modified xsi:type="dcterms:W3CDTF">2024-02-12T13:19:55Z</dcterms:modified>
</cp:coreProperties>
</file>