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63" r:id="rId4"/>
    <p:sldId id="264" r:id="rId5"/>
    <p:sldId id="268" r:id="rId6"/>
    <p:sldId id="269" r:id="rId7"/>
    <p:sldId id="270" r:id="rId8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7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629013"/>
            <a:ext cx="5455380" cy="25202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Управління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якістю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допомоги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Поняття управління якістю медичної допомоги.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Загальні </a:t>
            </a:r>
            <a:r>
              <a:rPr lang="uk-UA" b="1" dirty="0"/>
              <a:t>характеристики управління якістю. Принципи управління якістю медичної допомоги.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Дизайн </a:t>
            </a:r>
            <a:r>
              <a:rPr lang="uk-UA" b="1" dirty="0"/>
              <a:t>якості (</a:t>
            </a:r>
            <a:r>
              <a:rPr lang="uk-UA" b="1" dirty="0" err="1"/>
              <a:t>quality</a:t>
            </a:r>
            <a:r>
              <a:rPr lang="uk-UA" b="1" dirty="0"/>
              <a:t> </a:t>
            </a:r>
            <a:r>
              <a:rPr lang="uk-UA" b="1" dirty="0" err="1"/>
              <a:t>desing</a:t>
            </a:r>
            <a:r>
              <a:rPr lang="uk-UA" b="1" dirty="0"/>
              <a:t>), забезпечення якості (</a:t>
            </a:r>
            <a:r>
              <a:rPr lang="uk-UA" b="1" dirty="0" err="1"/>
              <a:t>quality</a:t>
            </a:r>
            <a:r>
              <a:rPr lang="uk-UA" b="1" dirty="0"/>
              <a:t> </a:t>
            </a:r>
            <a:r>
              <a:rPr lang="uk-UA" b="1" dirty="0" err="1"/>
              <a:t>assessment</a:t>
            </a:r>
            <a:r>
              <a:rPr lang="uk-UA" b="1" dirty="0"/>
              <a:t>), контроль якості (</a:t>
            </a:r>
            <a:r>
              <a:rPr lang="uk-UA" b="1" dirty="0" err="1"/>
              <a:t>quality</a:t>
            </a:r>
            <a:r>
              <a:rPr lang="uk-UA" b="1" dirty="0"/>
              <a:t> </a:t>
            </a:r>
            <a:r>
              <a:rPr lang="uk-UA" b="1" dirty="0" err="1"/>
              <a:t>control</a:t>
            </a:r>
            <a:r>
              <a:rPr lang="uk-UA" b="1" dirty="0"/>
              <a:t>), безперервність підвищення якості (</a:t>
            </a:r>
            <a:r>
              <a:rPr lang="uk-UA" b="1" dirty="0" err="1"/>
              <a:t>continuous</a:t>
            </a:r>
            <a:r>
              <a:rPr lang="uk-UA" b="1" dirty="0"/>
              <a:t> </a:t>
            </a:r>
            <a:r>
              <a:rPr lang="uk-UA" b="1" dirty="0" err="1"/>
              <a:t>quality</a:t>
            </a:r>
            <a:r>
              <a:rPr lang="uk-UA" b="1" dirty="0"/>
              <a:t> </a:t>
            </a:r>
            <a:r>
              <a:rPr lang="uk-UA" b="1" dirty="0" err="1"/>
              <a:t>improvement</a:t>
            </a:r>
            <a:r>
              <a:rPr lang="uk-UA" b="1" dirty="0"/>
              <a:t>).</a:t>
            </a:r>
            <a:endParaRPr lang="ru-RU" b="1" dirty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Чинники</a:t>
            </a:r>
            <a:r>
              <a:rPr lang="ru-RU" sz="3600" dirty="0"/>
              <a:t> </a:t>
            </a:r>
            <a:r>
              <a:rPr lang="ru-RU" sz="3600" dirty="0" err="1" smtClean="0"/>
              <a:t>впливу</a:t>
            </a:r>
            <a:r>
              <a:rPr lang="ru-RU" sz="3600" dirty="0" smtClean="0"/>
              <a:t> на </a:t>
            </a:r>
            <a:r>
              <a:rPr lang="ru-RU" sz="3600" dirty="0" err="1" smtClean="0"/>
              <a:t>управління</a:t>
            </a:r>
            <a:r>
              <a:rPr lang="ru-RU" sz="3600" dirty="0" smtClean="0"/>
              <a:t> </a:t>
            </a:r>
            <a:r>
              <a:rPr lang="ru-RU" sz="3600" dirty="0" err="1" smtClean="0"/>
              <a:t>якістю</a:t>
            </a:r>
            <a:r>
              <a:rPr lang="ru-RU" sz="3600" dirty="0" smtClean="0"/>
              <a:t> 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виокремити</a:t>
            </a:r>
            <a:r>
              <a:rPr lang="ru-RU" dirty="0"/>
              <a:t> 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 — </a:t>
            </a:r>
            <a:r>
              <a:rPr lang="ru-RU" dirty="0" err="1"/>
              <a:t>внутрішні</a:t>
            </a:r>
            <a:r>
              <a:rPr lang="ru-RU" dirty="0"/>
              <a:t> та </a:t>
            </a:r>
            <a:r>
              <a:rPr lang="ru-RU" dirty="0" err="1"/>
              <a:t>зовнішні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До </a:t>
            </a:r>
            <a:r>
              <a:rPr lang="ru-RU" dirty="0"/>
              <a:t>перших належать </a:t>
            </a:r>
            <a:r>
              <a:rPr lang="ru-RU" dirty="0" err="1"/>
              <a:t>керівництво</a:t>
            </a:r>
            <a:r>
              <a:rPr lang="ru-RU" dirty="0"/>
              <a:t>,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орієнтація</a:t>
            </a:r>
            <a:r>
              <a:rPr lang="ru-RU" dirty="0"/>
              <a:t> на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співробітники</a:t>
            </a:r>
            <a:r>
              <a:rPr lang="ru-RU" dirty="0"/>
              <a:t>, </a:t>
            </a:r>
            <a:r>
              <a:rPr lang="ru-RU" dirty="0" err="1"/>
              <a:t>інформація</a:t>
            </a:r>
            <a:r>
              <a:rPr lang="ru-RU" dirty="0"/>
              <a:t> та </a:t>
            </a:r>
            <a:r>
              <a:rPr lang="ru-RU" dirty="0" err="1"/>
              <a:t>знання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. І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, на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клініка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вплинути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Але </a:t>
            </a:r>
            <a:r>
              <a:rPr lang="ru-RU" dirty="0"/>
              <a:t>є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зовнішніх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: </a:t>
            </a:r>
            <a:r>
              <a:rPr lang="ru-RU" dirty="0" err="1"/>
              <a:t>суспільство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 (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очікування</a:t>
            </a:r>
            <a:r>
              <a:rPr lang="ru-RU" dirty="0"/>
              <a:t>, </a:t>
            </a:r>
            <a:r>
              <a:rPr lang="ru-RU" dirty="0" err="1"/>
              <a:t>можливості</a:t>
            </a:r>
            <a:r>
              <a:rPr lang="ru-RU" dirty="0"/>
              <a:t>, потреби), </a:t>
            </a:r>
            <a:r>
              <a:rPr lang="ru-RU" dirty="0" err="1"/>
              <a:t>партнери</a:t>
            </a:r>
            <a:r>
              <a:rPr lang="ru-RU" dirty="0"/>
              <a:t>, </a:t>
            </a:r>
            <a:r>
              <a:rPr lang="ru-RU" dirty="0" err="1"/>
              <a:t>фінансування</a:t>
            </a:r>
            <a:r>
              <a:rPr lang="ru-RU" dirty="0"/>
              <a:t>. На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 </a:t>
            </a:r>
            <a:r>
              <a:rPr lang="ru-RU" dirty="0" err="1"/>
              <a:t>клініка</a:t>
            </a:r>
            <a:r>
              <a:rPr lang="ru-RU" dirty="0"/>
              <a:t> </a:t>
            </a:r>
            <a:r>
              <a:rPr lang="ru-RU" dirty="0" err="1"/>
              <a:t>вплинути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, тому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аналізувати</a:t>
            </a:r>
            <a:r>
              <a:rPr lang="ru-RU" dirty="0"/>
              <a:t> </a:t>
            </a:r>
            <a:r>
              <a:rPr lang="ru-RU" dirty="0" err="1"/>
              <a:t>зовнішню</a:t>
            </a:r>
            <a:r>
              <a:rPr lang="ru-RU" dirty="0"/>
              <a:t> </a:t>
            </a:r>
            <a:r>
              <a:rPr lang="ru-RU" dirty="0" err="1"/>
              <a:t>ситуацію</a:t>
            </a:r>
            <a:r>
              <a:rPr lang="ru-RU" dirty="0"/>
              <a:t> та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зовнішніх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ПРИНЦИПИ УПРАВЛІННЯ</a:t>
            </a:r>
            <a:r>
              <a:rPr lang="ru-RU" sz="3600" dirty="0" smtClean="0"/>
              <a:t> ЯКІСТЮ </a:t>
            </a:r>
            <a:r>
              <a:rPr lang="ru-RU" sz="3600" dirty="0" smtClean="0"/>
              <a:t>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b="1" dirty="0" err="1" smtClean="0"/>
              <a:t>Зосередження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пацієнтові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ідея</a:t>
            </a:r>
            <a:r>
              <a:rPr lang="ru-RU" dirty="0"/>
              <a:t>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продукту — </a:t>
            </a:r>
            <a:r>
              <a:rPr lang="ru-RU" dirty="0" err="1"/>
              <a:t>врахувати</a:t>
            </a:r>
            <a:r>
              <a:rPr lang="ru-RU" dirty="0"/>
              <a:t> потреби й </a:t>
            </a:r>
            <a:r>
              <a:rPr lang="ru-RU" dirty="0" err="1"/>
              <a:t>очікування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 </a:t>
            </a:r>
            <a:r>
              <a:rPr lang="ru-RU" dirty="0" err="1"/>
              <a:t>Послуги</a:t>
            </a:r>
            <a:r>
              <a:rPr lang="ru-RU" dirty="0"/>
              <a:t>, </a:t>
            </a:r>
            <a:r>
              <a:rPr lang="ru-RU" dirty="0" err="1"/>
              <a:t>покликані</a:t>
            </a:r>
            <a:r>
              <a:rPr lang="ru-RU" dirty="0"/>
              <a:t> </a:t>
            </a:r>
            <a:r>
              <a:rPr lang="ru-RU" dirty="0" err="1"/>
              <a:t>об’єднати</a:t>
            </a:r>
            <a:r>
              <a:rPr lang="ru-RU" dirty="0"/>
              <a:t> потреби та </a:t>
            </a:r>
            <a:r>
              <a:rPr lang="ru-RU" dirty="0" err="1"/>
              <a:t>очікування</a:t>
            </a:r>
            <a:r>
              <a:rPr lang="ru-RU" dirty="0"/>
              <a:t>,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, як:</a:t>
            </a:r>
          </a:p>
          <a:p>
            <a:pPr lvl="1"/>
            <a:r>
              <a:rPr lang="ru-RU" dirty="0" err="1"/>
              <a:t>Безпека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підтримують</a:t>
            </a:r>
            <a:r>
              <a:rPr lang="ru-RU" dirty="0"/>
              <a:t> доступ </a:t>
            </a:r>
            <a:r>
              <a:rPr lang="ru-RU" dirty="0" err="1"/>
              <a:t>пацієнтів</a:t>
            </a:r>
            <a:r>
              <a:rPr lang="ru-RU" dirty="0"/>
              <a:t> до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Доказова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Спілкування</a:t>
            </a:r>
            <a:r>
              <a:rPr lang="ru-RU" dirty="0"/>
              <a:t>, </a:t>
            </a:r>
            <a:r>
              <a:rPr lang="ru-RU" dirty="0" err="1"/>
              <a:t>орієнтоване</a:t>
            </a:r>
            <a:r>
              <a:rPr lang="ru-RU" dirty="0"/>
              <a:t> на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Санітарна</a:t>
            </a:r>
            <a:r>
              <a:rPr lang="ru-RU" dirty="0"/>
              <a:t> </a:t>
            </a:r>
            <a:r>
              <a:rPr lang="ru-RU" dirty="0" err="1"/>
              <a:t>грамотність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32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ПРИНЦИПИ УПРАВЛІННЯ</a:t>
            </a:r>
            <a:r>
              <a:rPr lang="ru-RU" sz="3600" dirty="0" smtClean="0"/>
              <a:t> ЯКІСТЮ </a:t>
            </a:r>
            <a:r>
              <a:rPr lang="ru-RU" sz="3600" dirty="0" smtClean="0"/>
              <a:t>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Робота </a:t>
            </a:r>
            <a:r>
              <a:rPr lang="ru-RU" b="1" dirty="0"/>
              <a:t>як </a:t>
            </a:r>
            <a:r>
              <a:rPr lang="ru-RU" b="1" dirty="0" err="1"/>
              <a:t>системи</a:t>
            </a:r>
            <a:r>
              <a:rPr lang="ru-RU" b="1" dirty="0"/>
              <a:t>, так і </a:t>
            </a:r>
            <a:r>
              <a:rPr lang="ru-RU" b="1" dirty="0" err="1"/>
              <a:t>процесів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 err="1"/>
              <a:t>Організація</a:t>
            </a:r>
            <a:r>
              <a:rPr lang="ru-RU" dirty="0"/>
              <a:t> повинна </a:t>
            </a:r>
            <a:r>
              <a:rPr lang="ru-RU" dirty="0" err="1"/>
              <a:t>розуміти</a:t>
            </a:r>
            <a:r>
              <a:rPr lang="ru-RU" dirty="0"/>
              <a:t> свою </a:t>
            </a:r>
            <a:r>
              <a:rPr lang="ru-RU" dirty="0" err="1"/>
              <a:t>власну</a:t>
            </a:r>
            <a:r>
              <a:rPr lang="ru-RU" dirty="0"/>
              <a:t> систему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і </a:t>
            </a:r>
            <a:r>
              <a:rPr lang="ru-RU" dirty="0" err="1"/>
              <a:t>ключові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. </a:t>
            </a:r>
            <a:r>
              <a:rPr lang="ru-RU" dirty="0" err="1"/>
              <a:t>Ключем</a:t>
            </a:r>
            <a:r>
              <a:rPr lang="ru-RU" dirty="0"/>
              <a:t> до </a:t>
            </a:r>
            <a:r>
              <a:rPr lang="ru-RU" dirty="0" err="1"/>
              <a:t>підходу</a:t>
            </a:r>
            <a:r>
              <a:rPr lang="ru-RU" dirty="0"/>
              <a:t> до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 </a:t>
            </a:r>
            <a:r>
              <a:rPr lang="ru-RU" dirty="0" err="1"/>
              <a:t>організації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впорядкування</a:t>
            </a:r>
            <a:r>
              <a:rPr lang="ru-RU" dirty="0"/>
              <a:t> «</a:t>
            </a:r>
            <a:r>
              <a:rPr lang="ru-RU" dirty="0" err="1"/>
              <a:t>Вхід</a:t>
            </a:r>
            <a:r>
              <a:rPr lang="ru-RU" dirty="0"/>
              <a:t> — </a:t>
            </a:r>
            <a:r>
              <a:rPr lang="ru-RU" dirty="0" err="1"/>
              <a:t>Процес</a:t>
            </a:r>
            <a:r>
              <a:rPr lang="ru-RU" dirty="0"/>
              <a:t> — </a:t>
            </a:r>
            <a:r>
              <a:rPr lang="ru-RU" dirty="0" err="1"/>
              <a:t>Вихід</a:t>
            </a:r>
            <a:r>
              <a:rPr lang="ru-RU" dirty="0"/>
              <a:t>» для </a:t>
            </a:r>
            <a:r>
              <a:rPr lang="ru-RU" dirty="0" err="1"/>
              <a:t>задоволення</a:t>
            </a:r>
            <a:r>
              <a:rPr lang="ru-RU" dirty="0"/>
              <a:t> потреб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конкретної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.</a:t>
            </a:r>
          </a:p>
          <a:p>
            <a:pPr marL="457200" lvl="1" indent="0">
              <a:buNone/>
            </a:pPr>
            <a:r>
              <a:rPr lang="ru-RU" b="1" dirty="0" smtClean="0"/>
              <a:t>3. </a:t>
            </a:r>
            <a:r>
              <a:rPr lang="ru-RU" b="1" dirty="0" err="1" smtClean="0"/>
              <a:t>Лідерство</a:t>
            </a:r>
            <a:r>
              <a:rPr lang="ru-RU" b="1" dirty="0" smtClean="0"/>
              <a:t> </a:t>
            </a:r>
            <a:r>
              <a:rPr lang="ru-RU" b="1" dirty="0" err="1"/>
              <a:t>керівництва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цілей</a:t>
            </a:r>
            <a:r>
              <a:rPr lang="ru-RU" dirty="0"/>
              <a:t> та </a:t>
            </a:r>
            <a:r>
              <a:rPr lang="ru-RU" dirty="0" err="1"/>
              <a:t>місії</a:t>
            </a:r>
            <a:r>
              <a:rPr lang="ru-RU" dirty="0"/>
              <a:t> </a:t>
            </a:r>
            <a:r>
              <a:rPr lang="ru-RU" dirty="0" err="1"/>
              <a:t>власників</a:t>
            </a:r>
            <a:r>
              <a:rPr lang="ru-RU" dirty="0"/>
              <a:t> і </a:t>
            </a:r>
            <a:r>
              <a:rPr lang="ru-RU" dirty="0" err="1"/>
              <a:t>керівників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корпоративна культура. Вони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атмосферу </a:t>
            </a:r>
            <a:r>
              <a:rPr lang="ru-RU" dirty="0" err="1"/>
              <a:t>піклування</a:t>
            </a:r>
            <a:r>
              <a:rPr lang="ru-RU" dirty="0"/>
              <a:t>, </a:t>
            </a:r>
            <a:r>
              <a:rPr lang="ru-RU" dirty="0" err="1"/>
              <a:t>прагнення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, </a:t>
            </a:r>
            <a:r>
              <a:rPr lang="ru-RU" dirty="0" err="1"/>
              <a:t>готовність</a:t>
            </a:r>
            <a:r>
              <a:rPr lang="ru-RU" dirty="0"/>
              <a:t> до </a:t>
            </a:r>
            <a:r>
              <a:rPr lang="ru-RU" dirty="0" err="1"/>
              <a:t>постійного</a:t>
            </a:r>
            <a:r>
              <a:rPr lang="ru-RU" dirty="0"/>
              <a:t>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 </a:t>
            </a:r>
            <a:r>
              <a:rPr lang="ru-RU" dirty="0" err="1"/>
              <a:t>Лідер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слугує</a:t>
            </a:r>
            <a:r>
              <a:rPr lang="ru-RU" dirty="0"/>
              <a:t>, — один з </a:t>
            </a:r>
            <a:r>
              <a:rPr lang="ru-RU" dirty="0" err="1"/>
              <a:t>найдоречніших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: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для </a:t>
            </a:r>
            <a:r>
              <a:rPr lang="ru-RU" dirty="0" err="1"/>
              <a:t>розвитку</a:t>
            </a:r>
            <a:r>
              <a:rPr lang="ru-RU" dirty="0"/>
              <a:t> та </a:t>
            </a:r>
            <a:r>
              <a:rPr lang="ru-RU" dirty="0" err="1"/>
              <a:t>прояву</a:t>
            </a:r>
            <a:r>
              <a:rPr lang="ru-RU" dirty="0"/>
              <a:t> </a:t>
            </a:r>
            <a:r>
              <a:rPr lang="ru-RU" dirty="0" err="1"/>
              <a:t>найкращих</a:t>
            </a:r>
            <a:r>
              <a:rPr lang="ru-RU" dirty="0"/>
              <a:t>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якостей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так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споживач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516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ПРИНЦИПИ УПРАВЛІННЯ</a:t>
            </a:r>
            <a:r>
              <a:rPr lang="ru-RU" sz="3600" dirty="0" smtClean="0"/>
              <a:t> ЯКІСТЮ </a:t>
            </a:r>
            <a:r>
              <a:rPr lang="ru-RU" sz="3600" dirty="0" smtClean="0"/>
              <a:t>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r>
              <a:rPr lang="ru-RU" b="1" dirty="0" smtClean="0"/>
              <a:t>4. </a:t>
            </a:r>
            <a:r>
              <a:rPr lang="ru-RU" b="1" dirty="0" err="1" smtClean="0"/>
              <a:t>Залучення</a:t>
            </a:r>
            <a:r>
              <a:rPr lang="ru-RU" b="1" dirty="0" smtClean="0"/>
              <a:t> </a:t>
            </a:r>
            <a:r>
              <a:rPr lang="ru-RU" b="1" dirty="0" err="1"/>
              <a:t>співробітників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/>
              <a:t>До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покращення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залучені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клініки</a:t>
            </a:r>
            <a:r>
              <a:rPr lang="ru-RU" dirty="0"/>
              <a:t>. </a:t>
            </a:r>
            <a:r>
              <a:rPr lang="ru-RU" dirty="0" err="1"/>
              <a:t>Водночас</a:t>
            </a:r>
            <a:r>
              <a:rPr lang="ru-RU" dirty="0"/>
              <a:t> вони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піклування</a:t>
            </a:r>
            <a:r>
              <a:rPr lang="ru-RU" dirty="0"/>
              <a:t> про </a:t>
            </a:r>
            <a:r>
              <a:rPr lang="ru-RU" dirty="0" err="1"/>
              <a:t>власні</a:t>
            </a:r>
            <a:r>
              <a:rPr lang="ru-RU" dirty="0"/>
              <a:t> потреби,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кар’єрних</a:t>
            </a:r>
            <a:r>
              <a:rPr lang="ru-RU" dirty="0"/>
              <a:t> </a:t>
            </a:r>
            <a:r>
              <a:rPr lang="ru-RU" dirty="0" err="1"/>
              <a:t>амбіцій</a:t>
            </a:r>
            <a:r>
              <a:rPr lang="ru-RU" dirty="0"/>
              <a:t> та </a:t>
            </a:r>
            <a:r>
              <a:rPr lang="ru-RU" dirty="0" err="1"/>
              <a:t>бажань</a:t>
            </a:r>
            <a:r>
              <a:rPr lang="ru-RU" dirty="0"/>
              <a:t>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моніторувати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їхньої</a:t>
            </a:r>
            <a:r>
              <a:rPr lang="ru-RU" dirty="0"/>
              <a:t> </a:t>
            </a:r>
            <a:r>
              <a:rPr lang="ru-RU" dirty="0" err="1"/>
              <a:t>задоволеності</a:t>
            </a:r>
            <a:r>
              <a:rPr lang="ru-RU" dirty="0"/>
              <a:t> </a:t>
            </a:r>
            <a:r>
              <a:rPr lang="ru-RU" dirty="0" err="1"/>
              <a:t>місцем</a:t>
            </a:r>
            <a:r>
              <a:rPr lang="ru-RU" dirty="0"/>
              <a:t> та </a:t>
            </a:r>
            <a:r>
              <a:rPr lang="ru-RU" dirty="0" err="1"/>
              <a:t>умовами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вивчати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очікування</a:t>
            </a:r>
            <a:r>
              <a:rPr lang="ru-RU" dirty="0"/>
              <a:t> й </a:t>
            </a:r>
            <a:r>
              <a:rPr lang="ru-RU" dirty="0" err="1"/>
              <a:t>потенціал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ефективно</a:t>
            </a:r>
            <a:r>
              <a:rPr lang="ru-RU" dirty="0"/>
              <a:t> </a:t>
            </a:r>
            <a:r>
              <a:rPr lang="ru-RU" dirty="0" err="1"/>
              <a:t>використаний</a:t>
            </a:r>
            <a:r>
              <a:rPr lang="ru-RU" dirty="0"/>
              <a:t> для </a:t>
            </a:r>
            <a:r>
              <a:rPr lang="ru-RU" dirty="0" err="1"/>
              <a:t>загального</a:t>
            </a:r>
            <a:r>
              <a:rPr lang="ru-RU" dirty="0"/>
              <a:t> результату.</a:t>
            </a:r>
          </a:p>
          <a:p>
            <a:pPr marL="457200" lvl="1" indent="0">
              <a:buNone/>
            </a:pPr>
            <a:r>
              <a:rPr lang="ru-RU" b="1" dirty="0" smtClean="0"/>
              <a:t>5. </a:t>
            </a:r>
            <a:r>
              <a:rPr lang="ru-RU" b="1" dirty="0" err="1" smtClean="0"/>
              <a:t>Зосередження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використанні</a:t>
            </a:r>
            <a:r>
              <a:rPr lang="ru-RU" b="1" dirty="0"/>
              <a:t> </a:t>
            </a:r>
            <a:r>
              <a:rPr lang="ru-RU" b="1" dirty="0" err="1"/>
              <a:t>даних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 err="1"/>
              <a:t>Дані</a:t>
            </a:r>
            <a:r>
              <a:rPr lang="ru-RU" dirty="0"/>
              <a:t> є </a:t>
            </a:r>
            <a:r>
              <a:rPr lang="ru-RU" dirty="0" err="1"/>
              <a:t>наріжним</a:t>
            </a:r>
            <a:r>
              <a:rPr lang="ru-RU" dirty="0"/>
              <a:t> </a:t>
            </a:r>
            <a:r>
              <a:rPr lang="ru-RU" dirty="0" err="1"/>
              <a:t>каменем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вони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опрацьовувати</a:t>
            </a:r>
            <a:r>
              <a:rPr lang="ru-RU" dirty="0"/>
              <a:t> </a:t>
            </a:r>
            <a:r>
              <a:rPr lang="ru-RU" dirty="0" err="1"/>
              <a:t>поточні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відстежувати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, </a:t>
            </a:r>
            <a:r>
              <a:rPr lang="ru-RU" dirty="0" err="1"/>
              <a:t>порівнювати</a:t>
            </a:r>
            <a:r>
              <a:rPr lang="ru-RU" dirty="0"/>
              <a:t> і </a:t>
            </a:r>
            <a:r>
              <a:rPr lang="ru-RU" dirty="0" err="1"/>
              <a:t>спостерігати</a:t>
            </a:r>
            <a:r>
              <a:rPr lang="ru-RU" dirty="0"/>
              <a:t> за </a:t>
            </a:r>
            <a:r>
              <a:rPr lang="ru-RU" dirty="0" err="1"/>
              <a:t>стійкими</a:t>
            </a:r>
            <a:r>
              <a:rPr lang="ru-RU" dirty="0"/>
              <a:t> </a:t>
            </a:r>
            <a:r>
              <a:rPr lang="ru-RU" dirty="0" err="1"/>
              <a:t>поліпшеннями</a:t>
            </a:r>
            <a:r>
              <a:rPr lang="ru-RU" dirty="0"/>
              <a:t>. </a:t>
            </a:r>
            <a:r>
              <a:rPr lang="ru-RU" dirty="0" err="1"/>
              <a:t>Аналітика</a:t>
            </a:r>
            <a:r>
              <a:rPr lang="ru-RU" dirty="0"/>
              <a:t>, заснована на </a:t>
            </a:r>
            <a:r>
              <a:rPr lang="ru-RU" dirty="0" err="1"/>
              <a:t>даних</a:t>
            </a:r>
            <a:r>
              <a:rPr lang="ru-RU" dirty="0"/>
              <a:t> (так званий метод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спирається</a:t>
            </a:r>
            <a:r>
              <a:rPr lang="ru-RU" dirty="0"/>
              <a:t> на </a:t>
            </a:r>
            <a:r>
              <a:rPr lang="ru-RU" dirty="0" err="1"/>
              <a:t>факти</a:t>
            </a:r>
            <a:r>
              <a:rPr lang="ru-RU" dirty="0"/>
              <a:t>),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найкращі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, </a:t>
            </a:r>
            <a:r>
              <a:rPr lang="ru-RU" dirty="0" err="1"/>
              <a:t>мінімальні</a:t>
            </a:r>
            <a:r>
              <a:rPr lang="ru-RU" dirty="0"/>
              <a:t> </a:t>
            </a:r>
            <a:r>
              <a:rPr lang="ru-RU" dirty="0" err="1"/>
              <a:t>відхилення</a:t>
            </a:r>
            <a:r>
              <a:rPr lang="ru-RU" dirty="0"/>
              <a:t>, </a:t>
            </a:r>
            <a:r>
              <a:rPr lang="ru-RU" dirty="0" err="1"/>
              <a:t>меншу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повторних</a:t>
            </a:r>
            <a:r>
              <a:rPr lang="ru-RU" dirty="0"/>
              <a:t> </a:t>
            </a:r>
            <a:r>
              <a:rPr lang="ru-RU" dirty="0" err="1"/>
              <a:t>госпіталізацій</a:t>
            </a:r>
            <a:r>
              <a:rPr lang="ru-RU" dirty="0"/>
              <a:t>, </a:t>
            </a:r>
            <a:r>
              <a:rPr lang="ru-RU" dirty="0" err="1"/>
              <a:t>нижчий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і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помилок</a:t>
            </a:r>
            <a:r>
              <a:rPr lang="ru-RU" dirty="0"/>
              <a:t>. Як </a:t>
            </a:r>
            <a:r>
              <a:rPr lang="ru-RU" dirty="0" err="1"/>
              <a:t>якісні</a:t>
            </a:r>
            <a:r>
              <a:rPr lang="ru-RU" dirty="0"/>
              <a:t>, так і </a:t>
            </a:r>
            <a:r>
              <a:rPr lang="ru-RU" dirty="0" err="1"/>
              <a:t>кількісні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збирання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175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ПРИНЦИПИ УПРАВЛІННЯ</a:t>
            </a:r>
            <a:r>
              <a:rPr lang="ru-RU" sz="3600" dirty="0" smtClean="0"/>
              <a:t> ЯКІСТЮ </a:t>
            </a:r>
            <a:r>
              <a:rPr lang="ru-RU" sz="3600" dirty="0" smtClean="0"/>
              <a:t>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ru-RU" dirty="0" smtClean="0"/>
              <a:t>6. </a:t>
            </a:r>
            <a:r>
              <a:rPr lang="ru-RU" b="1" dirty="0" err="1" smtClean="0"/>
              <a:t>Зосередження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координації</a:t>
            </a:r>
            <a:r>
              <a:rPr lang="ru-RU" b="1" dirty="0"/>
              <a:t> догляду.</a:t>
            </a:r>
            <a:endParaRPr lang="ru-RU" dirty="0"/>
          </a:p>
          <a:p>
            <a:r>
              <a:rPr lang="ru-RU" dirty="0" err="1"/>
              <a:t>Програмне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для </a:t>
            </a:r>
            <a:r>
              <a:rPr lang="ru-RU" dirty="0" err="1"/>
              <a:t>координації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є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для кожного </a:t>
            </a:r>
            <a:r>
              <a:rPr lang="ru-RU" dirty="0" err="1"/>
              <a:t>пацієнта</a:t>
            </a:r>
            <a:r>
              <a:rPr lang="ru-RU" dirty="0"/>
              <a:t>, особливо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йдеться</a:t>
            </a:r>
            <a:r>
              <a:rPr lang="ru-RU" dirty="0"/>
              <a:t> про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фрагментацію</a:t>
            </a:r>
            <a:r>
              <a:rPr lang="ru-RU" dirty="0"/>
              <a:t> догляду за </a:t>
            </a:r>
            <a:r>
              <a:rPr lang="ru-RU" dirty="0" err="1"/>
              <a:t>пацієнтом</a:t>
            </a:r>
            <a:r>
              <a:rPr lang="ru-RU" dirty="0"/>
              <a:t>, </a:t>
            </a:r>
            <a:r>
              <a:rPr lang="ru-RU" dirty="0" err="1"/>
              <a:t>створюючи</a:t>
            </a:r>
            <a:r>
              <a:rPr lang="ru-RU" dirty="0"/>
              <a:t> </a:t>
            </a:r>
            <a:r>
              <a:rPr lang="ru-RU" dirty="0" err="1"/>
              <a:t>безпечну</a:t>
            </a:r>
            <a:r>
              <a:rPr lang="ru-RU" dirty="0"/>
              <a:t> мережу </a:t>
            </a:r>
            <a:r>
              <a:rPr lang="ru-RU" dirty="0" err="1"/>
              <a:t>надійних</a:t>
            </a:r>
            <a:r>
              <a:rPr lang="ru-RU" dirty="0"/>
              <a:t> </a:t>
            </a:r>
            <a:r>
              <a:rPr lang="ru-RU" dirty="0" err="1"/>
              <a:t>постачальників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та </a:t>
            </a:r>
            <a:r>
              <a:rPr lang="ru-RU" dirty="0" err="1"/>
              <a:t>забезпечуючи</a:t>
            </a:r>
            <a:r>
              <a:rPr lang="ru-RU" dirty="0"/>
              <a:t>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напрями</a:t>
            </a:r>
            <a:r>
              <a:rPr lang="ru-RU" dirty="0"/>
              <a:t> і </a:t>
            </a:r>
            <a:r>
              <a:rPr lang="ru-RU" dirty="0" err="1"/>
              <a:t>плавний</a:t>
            </a:r>
            <a:r>
              <a:rPr lang="ru-RU" dirty="0"/>
              <a:t> </a:t>
            </a:r>
            <a:r>
              <a:rPr lang="ru-RU" dirty="0" err="1"/>
              <a:t>перехід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двома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постачальниками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</a:t>
            </a:r>
          </a:p>
          <a:p>
            <a:pPr marL="457200" lvl="1" indent="0">
              <a:buNone/>
            </a:pPr>
            <a:r>
              <a:rPr lang="ru-RU" b="1" dirty="0" smtClean="0"/>
              <a:t>7. </a:t>
            </a:r>
            <a:r>
              <a:rPr lang="ru-RU" b="1" dirty="0" err="1" smtClean="0"/>
              <a:t>Взаємовигідні</a:t>
            </a:r>
            <a:r>
              <a:rPr lang="ru-RU" b="1" dirty="0" smtClean="0"/>
              <a:t> </a:t>
            </a:r>
            <a:r>
              <a:rPr lang="ru-RU" b="1" dirty="0" err="1"/>
              <a:t>відносини</a:t>
            </a:r>
            <a:r>
              <a:rPr lang="ru-RU" b="1" dirty="0"/>
              <a:t> з </a:t>
            </a:r>
            <a:r>
              <a:rPr lang="ru-RU" b="1" dirty="0" err="1"/>
              <a:t>постачальниками</a:t>
            </a:r>
            <a:r>
              <a:rPr lang="ru-RU" b="1" dirty="0"/>
              <a:t> </a:t>
            </a:r>
            <a:r>
              <a:rPr lang="ru-RU" b="1" dirty="0" err="1"/>
              <a:t>послуг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загальних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ліків</a:t>
            </a:r>
            <a:r>
              <a:rPr lang="ru-RU" dirty="0"/>
              <a:t>, </a:t>
            </a:r>
            <a:r>
              <a:rPr lang="ru-RU" dirty="0" err="1"/>
              <a:t>інструментів</a:t>
            </a:r>
            <a:r>
              <a:rPr lang="ru-RU" dirty="0"/>
              <a:t>, </a:t>
            </a:r>
            <a:r>
              <a:rPr lang="ru-RU" dirty="0" err="1"/>
              <a:t>витратних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, </a:t>
            </a:r>
            <a:r>
              <a:rPr lang="ru-RU" dirty="0" err="1"/>
              <a:t>клінікою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постачальників</a:t>
            </a:r>
            <a:r>
              <a:rPr lang="ru-RU" dirty="0"/>
              <a:t>. У будь-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клініка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придбаних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 / 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встановленим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 до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</a:t>
            </a:r>
            <a:r>
              <a:rPr lang="ru-RU" dirty="0" err="1"/>
              <a:t>закупівлі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99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630</Words>
  <Application>Microsoft Office PowerPoint</Application>
  <PresentationFormat>Экран (4:3)</PresentationFormat>
  <Paragraphs>40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Тема 7. Управління якістю медичної допомоги</vt:lpstr>
      <vt:lpstr>ПЛАН ЛЕКЦІЇ</vt:lpstr>
      <vt:lpstr>Чинники впливу на управління якістю МД</vt:lpstr>
      <vt:lpstr>ПРИНЦИПИ УПРАВЛІННЯ ЯКІСТЮ МД</vt:lpstr>
      <vt:lpstr>ПРИНЦИПИ УПРАВЛІННЯ ЯКІСТЮ МД</vt:lpstr>
      <vt:lpstr>ПРИНЦИПИ УПРАВЛІННЯ ЯКІСТЮ МД</vt:lpstr>
      <vt:lpstr>ПРИНЦИПИ УПРАВЛІННЯ ЯКІСТЮ МД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519</cp:revision>
  <dcterms:created xsi:type="dcterms:W3CDTF">2018-02-25T09:09:03Z</dcterms:created>
  <dcterms:modified xsi:type="dcterms:W3CDTF">2024-02-12T13:38:41Z</dcterms:modified>
</cp:coreProperties>
</file>