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62" r:id="rId3"/>
    <p:sldId id="263" r:id="rId4"/>
    <p:sldId id="264" r:id="rId5"/>
    <p:sldId id="271" r:id="rId6"/>
    <p:sldId id="272" r:id="rId7"/>
  </p:sldIdLst>
  <p:sldSz cx="9144000" cy="6858000" type="screen4x3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802" autoAdjust="0"/>
  </p:normalViewPr>
  <p:slideViewPr>
    <p:cSldViewPr>
      <p:cViewPr>
        <p:scale>
          <a:sx n="61" d="100"/>
          <a:sy n="61" d="100"/>
        </p:scale>
        <p:origin x="-140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7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5517232"/>
            <a:ext cx="5508104" cy="1102022"/>
          </a:xfrm>
        </p:spPr>
        <p:txBody>
          <a:bodyPr/>
          <a:lstStyle>
            <a:lvl1pPr>
              <a:defRPr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825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1893" y="629013"/>
            <a:ext cx="5455380" cy="2520280"/>
          </a:xfrm>
        </p:spPr>
        <p:txBody>
          <a:bodyPr>
            <a:noAutofit/>
          </a:bodyPr>
          <a:lstStyle/>
          <a:p>
            <a:r>
              <a:rPr lang="ru-RU" sz="3600" smtClean="0">
                <a:solidFill>
                  <a:schemeClr val="tx2">
                    <a:lumMod val="75000"/>
                  </a:schemeClr>
                </a:solidFill>
              </a:rPr>
              <a:t>Тема </a:t>
            </a:r>
            <a:r>
              <a:rPr lang="ru-RU" sz="3600" smtClean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ru-RU" sz="360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Стратегія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безперервного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поліпшення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якості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медичної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tx2">
                    <a:lumMod val="75000"/>
                  </a:schemeClr>
                </a:solidFill>
              </a:rPr>
              <a:t>допомоги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38397"/>
            <a:ext cx="6732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Доповідач: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Валах Вікторія Володимирівна,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адвокат з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права, заступник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Голови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Комітету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фармацевтичного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та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біоетики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НААУ, член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Європейської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асоціації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права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EAHL)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кандидат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юридичних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наук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доцент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Одеського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національного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медичного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університету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9293"/>
            <a:ext cx="2320320" cy="3708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75F34DAB-C2FA-0E82-A9D8-E00294AFF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92885" cy="1951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878638EB-49DA-E33C-C889-C291422C8D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82" y="332656"/>
            <a:ext cx="1880235" cy="1802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ЛЕКЦІЇ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b="1" dirty="0"/>
              <a:t>Принципи та положення, що використовуються для безперервного забезпечення якості медичної допомоги.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Алгоритм </a:t>
            </a:r>
            <a:r>
              <a:rPr lang="uk-UA" b="1" dirty="0"/>
              <a:t>безперервного поліпшення якості медичної допомоги. Ініціативний (роз'яснювальний) етап. Етап планування. Етап організації. Етап реалізації та етап контролю. </a:t>
            </a:r>
            <a:endParaRPr lang="uk-UA" b="1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Концепції </a:t>
            </a:r>
            <a:r>
              <a:rPr lang="uk-UA" b="1" dirty="0"/>
              <a:t>безперервного забезпечення якості медичної </a:t>
            </a:r>
            <a:r>
              <a:rPr lang="uk-UA" b="1" dirty="0" smtClean="0"/>
              <a:t>допомоги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Питання для самостійного опрацювання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964488" cy="629871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C</a:t>
            </a:r>
            <a:r>
              <a:rPr lang="ru-RU" sz="2800" dirty="0" err="1" smtClean="0"/>
              <a:t>тупені</a:t>
            </a:r>
            <a:r>
              <a:rPr lang="ru-RU" sz="2800" dirty="0" smtClean="0"/>
              <a:t> </a:t>
            </a:r>
            <a:r>
              <a:rPr lang="ru-RU" sz="2800" dirty="0"/>
              <a:t>контролю </a:t>
            </a:r>
            <a:r>
              <a:rPr lang="ru-RU" sz="2800" dirty="0" err="1"/>
              <a:t>якості</a:t>
            </a:r>
            <a:r>
              <a:rPr lang="ru-RU" sz="2800" dirty="0"/>
              <a:t> </a:t>
            </a:r>
            <a:r>
              <a:rPr lang="ru-RU" sz="2800" dirty="0" err="1"/>
              <a:t>медичної</a:t>
            </a:r>
            <a:r>
              <a:rPr lang="ru-RU" sz="2800" dirty="0"/>
              <a:t> </a:t>
            </a:r>
            <a:r>
              <a:rPr lang="ru-RU" sz="2800" dirty="0" err="1" smtClean="0"/>
              <a:t>допомоги</a:t>
            </a:r>
            <a:r>
              <a:rPr lang="en-US" sz="2800" dirty="0" smtClean="0"/>
              <a:t> </a:t>
            </a:r>
            <a:r>
              <a:rPr lang="uk-UA" sz="2800" dirty="0" smtClean="0"/>
              <a:t>на рівні ЗОЗ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- перший </a:t>
            </a:r>
            <a:r>
              <a:rPr lang="ru-RU" dirty="0" err="1"/>
              <a:t>ступінь</a:t>
            </a:r>
            <a:r>
              <a:rPr lang="ru-RU" dirty="0"/>
              <a:t> контролю - </a:t>
            </a:r>
            <a:r>
              <a:rPr lang="ru-RU" dirty="0" err="1"/>
              <a:t>завідуючий</a:t>
            </a:r>
            <a:r>
              <a:rPr lang="ru-RU" dirty="0"/>
              <a:t> </a:t>
            </a:r>
            <a:r>
              <a:rPr lang="ru-RU" dirty="0" err="1"/>
              <a:t>структурним</a:t>
            </a:r>
            <a:r>
              <a:rPr lang="ru-RU" dirty="0"/>
              <a:t> </a:t>
            </a:r>
            <a:r>
              <a:rPr lang="ru-RU" dirty="0" err="1"/>
              <a:t>підрозділом</a:t>
            </a:r>
            <a:r>
              <a:rPr lang="ru-RU" dirty="0"/>
              <a:t> </a:t>
            </a:r>
            <a:r>
              <a:rPr lang="ru-RU" dirty="0" err="1"/>
              <a:t>поліклініки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стаціонару</a:t>
            </a:r>
            <a:r>
              <a:rPr lang="ru-RU" dirty="0"/>
              <a:t> </a:t>
            </a:r>
            <a:r>
              <a:rPr lang="ru-RU" dirty="0" err="1"/>
              <a:t>оцінює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, </a:t>
            </a:r>
            <a:r>
              <a:rPr lang="ru-RU" dirty="0" err="1"/>
              <a:t>наданої</a:t>
            </a:r>
            <a:r>
              <a:rPr lang="ru-RU" dirty="0"/>
              <a:t> </a:t>
            </a:r>
            <a:r>
              <a:rPr lang="ru-RU" dirty="0" err="1"/>
              <a:t>окремим</a:t>
            </a:r>
            <a:r>
              <a:rPr lang="ru-RU" dirty="0"/>
              <a:t> </a:t>
            </a:r>
            <a:r>
              <a:rPr lang="ru-RU" dirty="0" err="1"/>
              <a:t>лікарем</a:t>
            </a:r>
            <a:r>
              <a:rPr lang="ru-RU" dirty="0"/>
              <a:t> </a:t>
            </a:r>
            <a:r>
              <a:rPr lang="ru-RU" dirty="0" err="1"/>
              <a:t>пацієнтам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закінчили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в </a:t>
            </a:r>
            <a:r>
              <a:rPr lang="ru-RU" dirty="0" err="1"/>
              <a:t>поліклініці</a:t>
            </a:r>
            <a:r>
              <a:rPr lang="ru-RU" dirty="0"/>
              <a:t> (не </a:t>
            </a:r>
            <a:r>
              <a:rPr lang="ru-RU" dirty="0" err="1"/>
              <a:t>менше</a:t>
            </a:r>
            <a:r>
              <a:rPr lang="ru-RU" dirty="0"/>
              <a:t> 30 % </a:t>
            </a:r>
            <a:r>
              <a:rPr lang="ru-RU" dirty="0" err="1"/>
              <a:t>хворих</a:t>
            </a:r>
            <a:r>
              <a:rPr lang="ru-RU" dirty="0"/>
              <a:t>) і в </a:t>
            </a:r>
            <a:r>
              <a:rPr lang="ru-RU" dirty="0" err="1"/>
              <a:t>стаціонарі</a:t>
            </a:r>
            <a:r>
              <a:rPr lang="ru-RU" dirty="0"/>
              <a:t> (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хворих</a:t>
            </a:r>
            <a:r>
              <a:rPr lang="ru-RU" dirty="0"/>
              <a:t>).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другий</a:t>
            </a:r>
            <a:r>
              <a:rPr lang="ru-RU" dirty="0" smtClean="0"/>
              <a:t> </a:t>
            </a:r>
            <a:r>
              <a:rPr lang="ru-RU" dirty="0" err="1"/>
              <a:t>ступінь</a:t>
            </a:r>
            <a:r>
              <a:rPr lang="ru-RU" dirty="0"/>
              <a:t> контролю - заступники головного </a:t>
            </a:r>
            <a:r>
              <a:rPr lang="ru-RU" dirty="0" err="1"/>
              <a:t>лікаря</a:t>
            </a:r>
            <a:r>
              <a:rPr lang="ru-RU" dirty="0"/>
              <a:t> </a:t>
            </a:r>
            <a:r>
              <a:rPr lang="ru-RU" dirty="0" err="1"/>
              <a:t>лікувальнопрофілактичного</a:t>
            </a:r>
            <a:r>
              <a:rPr lang="ru-RU" dirty="0"/>
              <a:t> закладу (ЛПЗ),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за роботу </a:t>
            </a:r>
            <a:r>
              <a:rPr lang="ru-RU" dirty="0" err="1"/>
              <a:t>поліклініки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стаціонару</a:t>
            </a:r>
            <a:r>
              <a:rPr lang="ru-RU" dirty="0"/>
              <a:t>, </a:t>
            </a:r>
            <a:r>
              <a:rPr lang="ru-RU" dirty="0" err="1"/>
              <a:t>використовуючи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облікові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проводять</a:t>
            </a:r>
            <a:r>
              <a:rPr lang="ru-RU" dirty="0"/>
              <a:t> </a:t>
            </a:r>
            <a:r>
              <a:rPr lang="ru-RU" dirty="0" err="1"/>
              <a:t>щоденно</a:t>
            </a:r>
            <a:r>
              <a:rPr lang="ru-RU" dirty="0"/>
              <a:t> </a:t>
            </a:r>
            <a:r>
              <a:rPr lang="ru-RU" dirty="0" err="1"/>
              <a:t>експертну</a:t>
            </a:r>
            <a:r>
              <a:rPr lang="ru-RU" dirty="0"/>
              <a:t> </a:t>
            </a:r>
            <a:r>
              <a:rPr lang="ru-RU" dirty="0" err="1"/>
              <a:t>оцінку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10 % </a:t>
            </a:r>
            <a:r>
              <a:rPr lang="ru-RU" dirty="0" err="1"/>
              <a:t>пацієнтів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проліковані</a:t>
            </a:r>
            <a:r>
              <a:rPr lang="ru-RU" dirty="0"/>
              <a:t> у </a:t>
            </a:r>
            <a:r>
              <a:rPr lang="ru-RU" dirty="0" err="1"/>
              <a:t>поліклініці</a:t>
            </a:r>
            <a:r>
              <a:rPr lang="ru-RU" dirty="0"/>
              <a:t>, та не </a:t>
            </a:r>
            <a:r>
              <a:rPr lang="ru-RU" dirty="0" err="1"/>
              <a:t>менше</a:t>
            </a:r>
            <a:r>
              <a:rPr lang="ru-RU" dirty="0"/>
              <a:t> 20 %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закінчили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в </a:t>
            </a:r>
            <a:r>
              <a:rPr lang="ru-RU" dirty="0" err="1"/>
              <a:t>стаціонарі</a:t>
            </a:r>
            <a:r>
              <a:rPr lang="ru-RU" dirty="0"/>
              <a:t>.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err="1"/>
              <a:t>третій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контролю - </a:t>
            </a:r>
            <a:r>
              <a:rPr lang="ru-RU" dirty="0" err="1"/>
              <a:t>експертна</a:t>
            </a:r>
            <a:r>
              <a:rPr lang="ru-RU" dirty="0"/>
              <a:t> </a:t>
            </a:r>
            <a:r>
              <a:rPr lang="ru-RU" dirty="0" err="1"/>
              <a:t>комісія</a:t>
            </a:r>
            <a:r>
              <a:rPr lang="ru-RU" dirty="0"/>
              <a:t> ЛПЗ </a:t>
            </a:r>
            <a:r>
              <a:rPr lang="ru-RU" dirty="0" err="1"/>
              <a:t>оцінює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щомісячно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ВНУТРІШНІЙ КЛІНІЧНИЙ АУДИТ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Міжнародні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 контролю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ВА як «</a:t>
            </a:r>
            <a:r>
              <a:rPr lang="ru-RU" dirty="0" err="1"/>
              <a:t>оцінювальну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</a:t>
            </a:r>
            <a:r>
              <a:rPr lang="ru-RU" dirty="0" err="1"/>
              <a:t>створеної</a:t>
            </a:r>
            <a:r>
              <a:rPr lang="ru-RU" dirty="0"/>
              <a:t> </a:t>
            </a:r>
            <a:r>
              <a:rPr lang="ru-RU" dirty="0" err="1"/>
              <a:t>суб’єктом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». ВА є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організаторам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об'єктивно</a:t>
            </a:r>
            <a:r>
              <a:rPr lang="ru-RU" dirty="0"/>
              <a:t> </a:t>
            </a:r>
            <a:r>
              <a:rPr lang="ru-RU" dirty="0" err="1"/>
              <a:t>оцінити</a:t>
            </a:r>
            <a:r>
              <a:rPr lang="ru-RU" dirty="0"/>
              <a:t> </a:t>
            </a:r>
            <a:r>
              <a:rPr lang="ru-RU" dirty="0" err="1"/>
              <a:t>реальний</a:t>
            </a:r>
            <a:r>
              <a:rPr lang="ru-RU" dirty="0"/>
              <a:t> стан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в закладах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управлінські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. Метою ВА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є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необхідною</a:t>
            </a:r>
            <a:r>
              <a:rPr lang="ru-RU" dirty="0"/>
              <a:t> </a:t>
            </a:r>
            <a:r>
              <a:rPr lang="ru-RU" dirty="0" err="1"/>
              <a:t>інформацією</a:t>
            </a:r>
            <a:r>
              <a:rPr lang="ru-RU" dirty="0"/>
              <a:t> менеджменту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22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ВНУТРІШНІЙ КЛІНІЧНИЙ АУДИТ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завданнями</a:t>
            </a:r>
            <a:r>
              <a:rPr lang="ru-RU" dirty="0"/>
              <a:t> ВА є: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/>
              <a:t>проблеми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/>
              <a:t>мети і </a:t>
            </a:r>
            <a:r>
              <a:rPr lang="ru-RU" dirty="0" err="1"/>
              <a:t>розроблення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в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/>
              <a:t>причин </a:t>
            </a:r>
            <a:r>
              <a:rPr lang="ru-RU" dirty="0" err="1"/>
              <a:t>низької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err="1"/>
              <a:t>розроблення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для </a:t>
            </a:r>
            <a:r>
              <a:rPr lang="ru-RU" dirty="0" err="1"/>
              <a:t>покращення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</a:t>
            </a:r>
            <a:r>
              <a:rPr lang="ru-RU" dirty="0" err="1"/>
              <a:t>розроблених</a:t>
            </a:r>
            <a:r>
              <a:rPr lang="ru-RU" dirty="0"/>
              <a:t> у </a:t>
            </a:r>
            <a:r>
              <a:rPr lang="ru-RU" dirty="0" err="1"/>
              <a:t>процесі</a:t>
            </a:r>
            <a:r>
              <a:rPr lang="ru-RU" dirty="0"/>
              <a:t> 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8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62825"/>
            <a:ext cx="8640960" cy="629871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ВНУТРІШНІЙ КЛІНІЧНИЙ АУДИТ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61662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err="1"/>
              <a:t>Принципи</a:t>
            </a:r>
            <a:r>
              <a:rPr lang="ru-RU" dirty="0"/>
              <a:t> аудиту: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достовірність</a:t>
            </a:r>
            <a:r>
              <a:rPr lang="ru-RU" dirty="0"/>
              <a:t>.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достовірності</a:t>
            </a:r>
            <a:r>
              <a:rPr lang="ru-RU" dirty="0"/>
              <a:t> аудит проводиться </a:t>
            </a:r>
            <a:r>
              <a:rPr lang="ru-RU" dirty="0" err="1"/>
              <a:t>працівниками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не </a:t>
            </a:r>
            <a:r>
              <a:rPr lang="ru-RU" dirty="0" err="1"/>
              <a:t>зацікавлені</a:t>
            </a:r>
            <a:r>
              <a:rPr lang="ru-RU" dirty="0"/>
              <a:t> в тому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іншому</a:t>
            </a:r>
            <a:r>
              <a:rPr lang="ru-RU" dirty="0"/>
              <a:t> </a:t>
            </a:r>
            <a:r>
              <a:rPr lang="ru-RU" dirty="0" err="1"/>
              <a:t>результаті</a:t>
            </a:r>
            <a:r>
              <a:rPr lang="ru-RU" dirty="0"/>
              <a:t> аудиту;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написано» («книги не врут») – те, </a:t>
            </a:r>
            <a:r>
              <a:rPr lang="ru-RU" dirty="0" err="1"/>
              <a:t>що</a:t>
            </a:r>
            <a:r>
              <a:rPr lang="ru-RU" dirty="0"/>
              <a:t> не записано в </a:t>
            </a:r>
            <a:r>
              <a:rPr lang="ru-RU" dirty="0" err="1"/>
              <a:t>медичних</a:t>
            </a:r>
            <a:r>
              <a:rPr lang="ru-RU" dirty="0"/>
              <a:t> документах, </a:t>
            </a:r>
            <a:r>
              <a:rPr lang="ru-RU" dirty="0" err="1"/>
              <a:t>вважається</a:t>
            </a:r>
            <a:r>
              <a:rPr lang="ru-RU" dirty="0"/>
              <a:t> </a:t>
            </a:r>
            <a:r>
              <a:rPr lang="ru-RU" dirty="0" err="1" smtClean="0"/>
              <a:t>невиконаним</a:t>
            </a:r>
            <a:r>
              <a:rPr lang="ru-RU" dirty="0" smtClean="0"/>
              <a:t>; 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конфіденційність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анонімність</a:t>
            </a:r>
            <a:r>
              <a:rPr lang="ru-RU" dirty="0"/>
              <a:t>.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аудиту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конфіденційно</a:t>
            </a:r>
            <a:r>
              <a:rPr lang="ru-RU" dirty="0"/>
              <a:t> і </a:t>
            </a:r>
            <a:r>
              <a:rPr lang="ru-RU" dirty="0" err="1"/>
              <a:t>анонімно</a:t>
            </a:r>
            <a:r>
              <a:rPr lang="ru-RU" dirty="0"/>
              <a:t> як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пацієнтів</a:t>
            </a:r>
            <a:r>
              <a:rPr lang="ru-RU" dirty="0"/>
              <a:t>, так і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. Результат аудиту не повинен бути </a:t>
            </a:r>
            <a:r>
              <a:rPr lang="ru-RU" dirty="0" err="1"/>
              <a:t>покаранням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привести до </a:t>
            </a:r>
            <a:r>
              <a:rPr lang="ru-RU" dirty="0" err="1"/>
              <a:t>скарг</a:t>
            </a:r>
            <a:r>
              <a:rPr lang="ru-RU" dirty="0"/>
              <a:t>/</a:t>
            </a:r>
            <a:r>
              <a:rPr lang="ru-RU" dirty="0" err="1"/>
              <a:t>позовів</a:t>
            </a:r>
            <a:r>
              <a:rPr lang="ru-RU" dirty="0"/>
              <a:t> з боку </a:t>
            </a:r>
            <a:r>
              <a:rPr lang="ru-RU" dirty="0" err="1"/>
              <a:t>пацієнтів</a:t>
            </a:r>
            <a:r>
              <a:rPr lang="ru-RU" dirty="0"/>
              <a:t>;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об'єктивність</a:t>
            </a:r>
            <a:r>
              <a:rPr lang="ru-RU" dirty="0"/>
              <a:t>.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проводиться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заздалегідь</a:t>
            </a:r>
            <a:r>
              <a:rPr lang="ru-RU" dirty="0"/>
              <a:t> </a:t>
            </a:r>
            <a:r>
              <a:rPr lang="ru-RU" dirty="0" err="1"/>
              <a:t>погоджених</a:t>
            </a:r>
            <a:r>
              <a:rPr lang="ru-RU" dirty="0"/>
              <a:t>, точно </a:t>
            </a:r>
            <a:r>
              <a:rPr lang="ru-RU" dirty="0" err="1"/>
              <a:t>сформульованих</a:t>
            </a:r>
            <a:r>
              <a:rPr lang="ru-RU" dirty="0"/>
              <a:t> </a:t>
            </a:r>
            <a:r>
              <a:rPr lang="ru-RU" dirty="0" err="1"/>
              <a:t>критеріїв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легко </a:t>
            </a:r>
            <a:r>
              <a:rPr lang="ru-RU" dirty="0" err="1"/>
              <a:t>вимірюється</a:t>
            </a:r>
            <a:r>
              <a:rPr lang="ru-RU" dirty="0"/>
              <a:t>.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лідерство</a:t>
            </a:r>
            <a:r>
              <a:rPr lang="ru-RU" dirty="0" smtClean="0"/>
              <a:t> </a:t>
            </a:r>
            <a:r>
              <a:rPr lang="ru-RU" dirty="0" err="1"/>
              <a:t>керівництва</a:t>
            </a:r>
            <a:r>
              <a:rPr lang="ru-RU" dirty="0"/>
              <a:t>.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ініціативністю</a:t>
            </a:r>
            <a:r>
              <a:rPr lang="ru-RU" dirty="0"/>
              <a:t> </a:t>
            </a:r>
            <a:r>
              <a:rPr lang="ru-RU" dirty="0" err="1"/>
              <a:t>керівництва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05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3f97567c880f016b2ae6e3f27ad8035e51cff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464</Words>
  <Application>Microsoft Office PowerPoint</Application>
  <PresentationFormat>Экран (4:3)</PresentationFormat>
  <Paragraphs>32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Тема 8. Стратегія безперервного поліпшення якості медичної допомоги</vt:lpstr>
      <vt:lpstr>ПЛАН ЛЕКЦІЇ</vt:lpstr>
      <vt:lpstr>Cтупені контролю якості медичної допомоги на рівні ЗОЗ</vt:lpstr>
      <vt:lpstr>ВНУТРІШНІЙ КЛІНІЧНИЙ АУДИТ</vt:lpstr>
      <vt:lpstr>ВНУТРІШНІЙ КЛІНІЧНИЙ АУДИТ</vt:lpstr>
      <vt:lpstr>ВНУТРІШНІЙ КЛІНІЧНИЙ АУДИТ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пульсация</dc:title>
  <dc:creator>obstinate</dc:creator>
  <dc:description>Шаблон презентации с сайта https://presentation-creation.ru/</dc:description>
  <cp:lastModifiedBy>Пользователь Windows</cp:lastModifiedBy>
  <cp:revision>521</cp:revision>
  <dcterms:created xsi:type="dcterms:W3CDTF">2018-02-25T09:09:03Z</dcterms:created>
  <dcterms:modified xsi:type="dcterms:W3CDTF">2024-02-12T13:46:51Z</dcterms:modified>
</cp:coreProperties>
</file>