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2" r:id="rId3"/>
    <p:sldId id="263" r:id="rId4"/>
    <p:sldId id="264" r:id="rId5"/>
    <p:sldId id="265" r:id="rId6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7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9.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Сучасні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проблеми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якості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та шляхи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їх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вирішення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Відсутність ефективних механізмів фінансування в системі охорони здоров'я. Потреба в зміні нормативно-правових актів в гарантії якості медичної допомоги. </a:t>
            </a:r>
            <a:endParaRPr lang="uk-UA" b="1" dirty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Недостатнє </a:t>
            </a:r>
            <a:r>
              <a:rPr lang="uk-UA" b="1" dirty="0"/>
              <a:t>матеріально-технічне забезпечення в системі охорони здоров'я.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Відсутність </a:t>
            </a:r>
            <a:r>
              <a:rPr lang="uk-UA" b="1" dirty="0"/>
              <a:t>мотивації у медичних працівників та керівників охорони здоров'я. Проблеми професійної підготовки медичного персоналу.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Адекватність </a:t>
            </a:r>
            <a:r>
              <a:rPr lang="uk-UA" b="1" dirty="0"/>
              <a:t>в забезпеченні населення лікарськими препаратами.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Недотримання </a:t>
            </a:r>
            <a:r>
              <a:rPr lang="uk-UA" b="1" dirty="0"/>
              <a:t>частиною медичного персоналу етичних і деонтологічних норм поведінки.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Недостатня </a:t>
            </a:r>
            <a:r>
              <a:rPr lang="uk-UA" b="1" dirty="0"/>
              <a:t>медична і санітарна грамотність </a:t>
            </a:r>
            <a:r>
              <a:rPr lang="uk-UA" b="1" dirty="0" smtClean="0"/>
              <a:t>населення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629871"/>
          </a:xfrm>
        </p:spPr>
        <p:txBody>
          <a:bodyPr>
            <a:noAutofit/>
          </a:bodyPr>
          <a:lstStyle/>
          <a:p>
            <a:r>
              <a:rPr lang="uk-UA" sz="2800" dirty="0" smtClean="0"/>
              <a:t>НЕДОЛІКИ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А</a:t>
            </a:r>
            <a:r>
              <a:rPr lang="ru-RU" dirty="0" err="1" smtClean="0"/>
              <a:t>наліз</a:t>
            </a:r>
            <a:r>
              <a:rPr lang="ru-RU" dirty="0" smtClean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світових</a:t>
            </a:r>
            <a:r>
              <a:rPr lang="ru-RU" dirty="0"/>
              <a:t> практик з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засвідчив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надмірний</a:t>
            </a:r>
            <a:r>
              <a:rPr lang="ru-RU" dirty="0" smtClean="0"/>
              <a:t> </a:t>
            </a:r>
            <a:r>
              <a:rPr lang="ru-RU" dirty="0" err="1"/>
              <a:t>адміністративний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ліцензування</a:t>
            </a:r>
            <a:r>
              <a:rPr lang="ru-RU" dirty="0"/>
              <a:t>, </a:t>
            </a:r>
            <a:r>
              <a:rPr lang="ru-RU" dirty="0" err="1"/>
              <a:t>акредитації</a:t>
            </a:r>
            <a:r>
              <a:rPr lang="ru-RU" dirty="0"/>
              <a:t>, </a:t>
            </a:r>
            <a:r>
              <a:rPr lang="ru-RU" dirty="0" err="1"/>
              <a:t>сертифікації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призупинення</a:t>
            </a:r>
            <a:r>
              <a:rPr lang="ru-RU" dirty="0" smtClean="0"/>
              <a:t> </a:t>
            </a:r>
            <a:r>
              <a:rPr lang="ru-RU" dirty="0"/>
              <a:t>з 2018 року </a:t>
            </a:r>
            <a:r>
              <a:rPr lang="ru-RU" dirty="0" err="1"/>
              <a:t>руху</a:t>
            </a:r>
            <a:r>
              <a:rPr lang="ru-RU" dirty="0"/>
              <a:t> на шляху до </a:t>
            </a:r>
            <a:r>
              <a:rPr lang="ru-RU" dirty="0" err="1"/>
              <a:t>запровадження</a:t>
            </a:r>
            <a:r>
              <a:rPr lang="ru-RU" dirty="0"/>
              <a:t> </a:t>
            </a:r>
            <a:r>
              <a:rPr lang="ru-RU" dirty="0" err="1"/>
              <a:t>ліцензування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практики </a:t>
            </a:r>
            <a:r>
              <a:rPr lang="ru-RU" dirty="0" err="1"/>
              <a:t>лікарів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уповільнення</a:t>
            </a:r>
            <a:r>
              <a:rPr lang="ru-RU" dirty="0" smtClean="0"/>
              <a:t> </a:t>
            </a:r>
            <a:r>
              <a:rPr lang="ru-RU" dirty="0" err="1"/>
              <a:t>після</a:t>
            </a:r>
            <a:r>
              <a:rPr lang="ru-RU" dirty="0"/>
              <a:t> 2015 року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застарілість</a:t>
            </a:r>
            <a:r>
              <a:rPr lang="ru-RU" dirty="0"/>
              <a:t>, </a:t>
            </a:r>
            <a:r>
              <a:rPr lang="ru-RU" dirty="0" err="1"/>
              <a:t>низьку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 за </a:t>
            </a:r>
            <a:r>
              <a:rPr lang="ru-RU" dirty="0" err="1"/>
              <a:t>змістом</a:t>
            </a:r>
            <a:r>
              <a:rPr lang="ru-RU" dirty="0"/>
              <a:t>, </a:t>
            </a:r>
            <a:r>
              <a:rPr lang="ru-RU" dirty="0" err="1"/>
              <a:t>обсягом</a:t>
            </a:r>
            <a:r>
              <a:rPr lang="ru-RU" dirty="0"/>
              <a:t>, </a:t>
            </a:r>
            <a:r>
              <a:rPr lang="ru-RU" dirty="0" err="1"/>
              <a:t>методологією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й </a:t>
            </a:r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;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формальний</a:t>
            </a:r>
            <a:r>
              <a:rPr lang="ru-RU" dirty="0"/>
              <a:t> характер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мотивації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до </a:t>
            </a:r>
            <a:r>
              <a:rPr lang="ru-RU" dirty="0" err="1"/>
              <a:t>постійного</a:t>
            </a:r>
            <a:r>
              <a:rPr lang="ru-RU" dirty="0"/>
              <a:t> </a:t>
            </a:r>
            <a:r>
              <a:rPr lang="ru-RU" dirty="0" err="1"/>
              <a:t>поліпшення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шляхом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 та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якістю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ПРОБЛЕМИ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err="1"/>
              <a:t>Складність</a:t>
            </a:r>
            <a:r>
              <a:rPr lang="ru-RU" dirty="0"/>
              <a:t> 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композиційними</a:t>
            </a:r>
            <a:r>
              <a:rPr lang="ru-RU" dirty="0"/>
              <a:t> та </a:t>
            </a:r>
            <a:r>
              <a:rPr lang="ru-RU" dirty="0" err="1"/>
              <a:t>динамічними</a:t>
            </a:r>
            <a:r>
              <a:rPr lang="ru-RU" dirty="0"/>
              <a:t> аспектами. </a:t>
            </a:r>
            <a:r>
              <a:rPr lang="ru-RU" dirty="0" err="1"/>
              <a:t>Композиційна</a:t>
            </a:r>
            <a:r>
              <a:rPr lang="ru-RU" dirty="0"/>
              <a:t> </a:t>
            </a:r>
            <a:r>
              <a:rPr lang="ru-RU" dirty="0" err="1"/>
              <a:t>складність</a:t>
            </a:r>
            <a:r>
              <a:rPr lang="ru-RU" dirty="0"/>
              <a:t> </a:t>
            </a:r>
            <a:r>
              <a:rPr lang="ru-RU" dirty="0" err="1"/>
              <a:t>пов’язана</a:t>
            </a:r>
            <a:r>
              <a:rPr lang="ru-RU" dirty="0"/>
              <a:t> з 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, а </a:t>
            </a:r>
            <a:r>
              <a:rPr lang="ru-RU" dirty="0" err="1"/>
              <a:t>саме</a:t>
            </a:r>
            <a:r>
              <a:rPr lang="ru-RU" dirty="0"/>
              <a:t>: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споруд</a:t>
            </a:r>
            <a:r>
              <a:rPr lang="ru-RU" dirty="0"/>
              <a:t>,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інструментарію</a:t>
            </a:r>
            <a:r>
              <a:rPr lang="ru-RU" dirty="0"/>
              <a:t>, транспорту, </a:t>
            </a:r>
            <a:r>
              <a:rPr lang="ru-RU" dirty="0" err="1"/>
              <a:t>комунікацій</a:t>
            </a:r>
            <a:r>
              <a:rPr lang="ru-RU" dirty="0"/>
              <a:t>. На 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галузей</a:t>
            </a:r>
            <a:r>
              <a:rPr lang="ru-RU" dirty="0"/>
              <a:t>, у 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найголовніше</a:t>
            </a:r>
            <a:r>
              <a:rPr lang="ru-RU" dirty="0"/>
              <a:t> — </a:t>
            </a:r>
            <a:r>
              <a:rPr lang="ru-RU" dirty="0" err="1"/>
              <a:t>технології</a:t>
            </a:r>
            <a:r>
              <a:rPr lang="ru-RU" dirty="0"/>
              <a:t> та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 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високовартісне</a:t>
            </a:r>
            <a:r>
              <a:rPr lang="ru-RU" dirty="0"/>
              <a:t>. Тому </a:t>
            </a:r>
            <a:r>
              <a:rPr lang="ru-RU" dirty="0" err="1"/>
              <a:t>обсяги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галузі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фінансування</a:t>
            </a:r>
            <a:r>
              <a:rPr lang="ru-RU" dirty="0"/>
              <a:t> оборони США становить </a:t>
            </a:r>
            <a:r>
              <a:rPr lang="ru-RU" dirty="0" err="1"/>
              <a:t>лише</a:t>
            </a:r>
            <a:r>
              <a:rPr lang="ru-RU" dirty="0"/>
              <a:t> 5–6% ВВП, в той час, як на </a:t>
            </a:r>
            <a:r>
              <a:rPr lang="ru-RU" dirty="0" err="1"/>
              <a:t>охорону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витрачається</a:t>
            </a:r>
            <a:r>
              <a:rPr lang="ru-RU" dirty="0"/>
              <a:t> 16–17%. </a:t>
            </a:r>
            <a:r>
              <a:rPr lang="ru-RU" dirty="0" err="1"/>
              <a:t>Динамічна</a:t>
            </a:r>
            <a:r>
              <a:rPr lang="ru-RU" dirty="0"/>
              <a:t> </a:t>
            </a:r>
            <a:r>
              <a:rPr lang="ru-RU" dirty="0" err="1"/>
              <a:t>складність</a:t>
            </a:r>
            <a:r>
              <a:rPr lang="ru-RU" dirty="0"/>
              <a:t> </a:t>
            </a:r>
            <a:r>
              <a:rPr lang="ru-RU" dirty="0" err="1"/>
              <a:t>викликана</a:t>
            </a:r>
            <a:r>
              <a:rPr lang="ru-RU" dirty="0"/>
              <a:t> великою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існуючих</a:t>
            </a:r>
            <a:r>
              <a:rPr lang="ru-RU" dirty="0"/>
              <a:t> і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зв’язків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рівнями</a:t>
            </a:r>
            <a:r>
              <a:rPr lang="ru-RU" dirty="0"/>
              <a:t>, </a:t>
            </a:r>
            <a:r>
              <a:rPr lang="ru-RU" dirty="0" err="1"/>
              <a:t>частинами</a:t>
            </a:r>
            <a:r>
              <a:rPr lang="ru-RU" dirty="0"/>
              <a:t>, </a:t>
            </a:r>
            <a:r>
              <a:rPr lang="ru-RU" dirty="0" err="1"/>
              <a:t>складовими</a:t>
            </a:r>
            <a:r>
              <a:rPr lang="ru-RU" dirty="0"/>
              <a:t>, а 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багатокомпонентністю</a:t>
            </a:r>
            <a:r>
              <a:rPr lang="ru-RU" dirty="0"/>
              <a:t> </a:t>
            </a:r>
            <a:r>
              <a:rPr lang="ru-RU" dirty="0" err="1"/>
              <a:t>взаємозв’язків</a:t>
            </a:r>
            <a:r>
              <a:rPr lang="ru-RU" dirty="0"/>
              <a:t> на 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рівнях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32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ПРОБЛЕМИ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Консерватизм</a:t>
            </a:r>
            <a:r>
              <a:rPr lang="ru-RU" dirty="0"/>
              <a:t> </a:t>
            </a:r>
            <a:r>
              <a:rPr lang="ru-RU" dirty="0" err="1"/>
              <a:t>зумовлений</a:t>
            </a:r>
            <a:r>
              <a:rPr lang="ru-RU" dirty="0"/>
              <a:t> </a:t>
            </a:r>
            <a:r>
              <a:rPr lang="ru-RU" dirty="0" err="1"/>
              <a:t>значущістю</a:t>
            </a:r>
            <a:r>
              <a:rPr lang="ru-RU" dirty="0"/>
              <a:t> і </a:t>
            </a:r>
            <a:r>
              <a:rPr lang="ru-RU" dirty="0" err="1"/>
              <a:t>відповідальністю</a:t>
            </a:r>
            <a:r>
              <a:rPr lang="ru-RU" dirty="0"/>
              <a:t> за 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складністю</a:t>
            </a:r>
            <a:r>
              <a:rPr lang="ru-RU" dirty="0"/>
              <a:t> і </a:t>
            </a:r>
            <a:r>
              <a:rPr lang="ru-RU" dirty="0" err="1"/>
              <a:t>специфічністю</a:t>
            </a:r>
            <a:r>
              <a:rPr lang="ru-RU" dirty="0"/>
              <a:t>, у 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ієрархічною</a:t>
            </a:r>
            <a:r>
              <a:rPr lang="ru-RU" dirty="0"/>
              <a:t> </a:t>
            </a:r>
            <a:r>
              <a:rPr lang="ru-RU" dirty="0" err="1"/>
              <a:t>багатокомпонентністю</a:t>
            </a:r>
            <a:r>
              <a:rPr lang="ru-RU" dirty="0"/>
              <a:t>, </a:t>
            </a:r>
            <a:r>
              <a:rPr lang="ru-RU" dirty="0" err="1"/>
              <a:t>безліччю</a:t>
            </a:r>
            <a:r>
              <a:rPr lang="ru-RU" dirty="0"/>
              <a:t> </a:t>
            </a:r>
            <a:r>
              <a:rPr lang="ru-RU" dirty="0" err="1"/>
              <a:t>взаємозв’язків</a:t>
            </a:r>
            <a:r>
              <a:rPr lang="ru-RU" dirty="0"/>
              <a:t>, великою </a:t>
            </a:r>
            <a:r>
              <a:rPr lang="ru-RU" dirty="0" err="1"/>
              <a:t>чисельністю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</a:t>
            </a:r>
            <a:r>
              <a:rPr lang="ru-RU" dirty="0" err="1"/>
              <a:t>потенційним</a:t>
            </a:r>
            <a:r>
              <a:rPr lang="ru-RU" dirty="0"/>
              <a:t> </a:t>
            </a:r>
            <a:r>
              <a:rPr lang="ru-RU" dirty="0" err="1"/>
              <a:t>професійним</a:t>
            </a:r>
            <a:r>
              <a:rPr lang="ru-RU" dirty="0"/>
              <a:t> авторитетом і </a:t>
            </a:r>
            <a:r>
              <a:rPr lang="ru-RU" dirty="0" err="1"/>
              <a:t>затребуваністю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та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опором </a:t>
            </a:r>
            <a:r>
              <a:rPr lang="ru-RU" dirty="0" err="1"/>
              <a:t>нововведенням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спричинений</a:t>
            </a:r>
            <a:r>
              <a:rPr lang="ru-RU" dirty="0"/>
              <a:t> </a:t>
            </a:r>
            <a:r>
              <a:rPr lang="ru-RU" dirty="0" err="1"/>
              <a:t>небажанням</a:t>
            </a:r>
            <a:r>
              <a:rPr lang="ru-RU" dirty="0"/>
              <a:t> </a:t>
            </a:r>
            <a:r>
              <a:rPr lang="ru-RU" dirty="0" err="1"/>
              <a:t>можливої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важелів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,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, </a:t>
            </a:r>
            <a:r>
              <a:rPr lang="ru-RU" dirty="0" err="1"/>
              <a:t>необхідністю</a:t>
            </a:r>
            <a:r>
              <a:rPr lang="ru-RU" dirty="0"/>
              <a:t> </a:t>
            </a:r>
            <a:r>
              <a:rPr lang="ru-RU" dirty="0" err="1"/>
              <a:t>освоєння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,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на </a:t>
            </a:r>
            <a:r>
              <a:rPr lang="ru-RU" dirty="0" err="1"/>
              <a:t>формування</a:t>
            </a:r>
            <a:r>
              <a:rPr lang="ru-RU" dirty="0"/>
              <a:t> консерватизму </a:t>
            </a:r>
            <a:r>
              <a:rPr lang="ru-RU" dirty="0" err="1"/>
              <a:t>впливає</a:t>
            </a:r>
            <a:r>
              <a:rPr lang="ru-RU" dirty="0"/>
              <a:t> </a:t>
            </a:r>
            <a:r>
              <a:rPr lang="ru-RU" dirty="0" err="1"/>
              <a:t>опір</a:t>
            </a:r>
            <a:r>
              <a:rPr lang="ru-RU" dirty="0"/>
              <a:t> реформам з боку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, </a:t>
            </a:r>
            <a:r>
              <a:rPr lang="ru-RU" dirty="0" err="1"/>
              <a:t>скорочення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Чим </a:t>
            </a:r>
            <a:r>
              <a:rPr lang="ru-RU" dirty="0" err="1"/>
              <a:t>більша</a:t>
            </a:r>
            <a:r>
              <a:rPr lang="ru-RU" dirty="0"/>
              <a:t> система, </a:t>
            </a:r>
            <a:r>
              <a:rPr lang="ru-RU" dirty="0" err="1"/>
              <a:t>тим</a:t>
            </a:r>
            <a:r>
              <a:rPr lang="ru-RU" dirty="0"/>
              <a:t> вона </a:t>
            </a:r>
            <a:r>
              <a:rPr lang="ru-RU" dirty="0" err="1"/>
              <a:t>консервативніша</a:t>
            </a:r>
            <a:r>
              <a:rPr lang="ru-RU" dirty="0"/>
              <a:t>. І тому </a:t>
            </a:r>
            <a:r>
              <a:rPr lang="ru-RU" dirty="0" err="1"/>
              <a:t>реформи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прицілом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6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240</Words>
  <Application>Microsoft Office PowerPoint</Application>
  <PresentationFormat>Экран 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9. Сучасні проблеми якості медичної допомоги та шляхи їх вирішення</vt:lpstr>
      <vt:lpstr>ПЛАН ЛЕКЦІЇ</vt:lpstr>
      <vt:lpstr>НЕДОЛІКИ</vt:lpstr>
      <vt:lpstr>ПРОБЛЕМИ</vt:lpstr>
      <vt:lpstr>ПРОБЛЕМИ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523</cp:revision>
  <dcterms:created xsi:type="dcterms:W3CDTF">2018-02-25T09:09:03Z</dcterms:created>
  <dcterms:modified xsi:type="dcterms:W3CDTF">2024-02-12T13:52:40Z</dcterms:modified>
</cp:coreProperties>
</file>