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
<Relationships xmlns="http://schemas.openxmlformats.org/package/2006/relationships"><Relationship Id="rId1" Type="http://schemas.openxmlformats.org/officeDocument/2006/relationships/officeDocument" Target="ppt/presentation.xml"></Relationship><Relationship Id="rId2" Type="http://schemas.openxmlformats.org/package/2006/relationships/metadata/core-properties" Target="docProps/core.xml"></Relationship><Relationship Id="rId3" Type="http://schemas.openxmlformats.org/officeDocument/2006/relationships/extended-properties" Target="docProps/app.xml"></Relationship><Relationship Id="rId4" Type="http://schemas.openxmlformats.org/package/2006/relationships/metadata/thumbnail" Target="docProps/thumbnail.jpeg"></Relationship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autoCompressPictures="0">
  <p:sldMasterIdLst>
    <p:sldMasterId id="2147483670" r:id="rId19"/>
  </p:sldMasterIdLst>
  <p:sldIdLst>
    <p:sldId id="256" r:id="rId21"/>
    <p:sldId id="257" r:id="rId22"/>
    <p:sldId id="258" r:id="rId23"/>
    <p:sldId id="259" r:id="rId24"/>
    <p:sldId id="260" r:id="rId25"/>
    <p:sldId id="261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</p:extLst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View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590" y="5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?>
<Relationships xmlns="http://schemas.openxmlformats.org/package/2006/relationships"><Relationship Id="rId1" Type="http://schemas.openxmlformats.org/officeDocument/2006/relationships/tableStyles" Target="tableStyles.xml"></Relationship><Relationship Id="rId19" Type="http://schemas.openxmlformats.org/officeDocument/2006/relationships/slideMaster" Target="slideMasters/slideMaster1.xml"></Relationship><Relationship Id="rId20" Type="http://schemas.openxmlformats.org/officeDocument/2006/relationships/theme" Target="theme/theme1.xml"></Relationship><Relationship Id="rId21" Type="http://schemas.openxmlformats.org/officeDocument/2006/relationships/slide" Target="slides/slide1.xml"></Relationship><Relationship Id="rId22" Type="http://schemas.openxmlformats.org/officeDocument/2006/relationships/slide" Target="slides/slide2.xml"></Relationship><Relationship Id="rId23" Type="http://schemas.openxmlformats.org/officeDocument/2006/relationships/slide" Target="slides/slide3.xml"></Relationship><Relationship Id="rId24" Type="http://schemas.openxmlformats.org/officeDocument/2006/relationships/slide" Target="slides/slide4.xml"></Relationship><Relationship Id="rId25" Type="http://schemas.openxmlformats.org/officeDocument/2006/relationships/slide" Target="slides/slide5.xml"></Relationship><Relationship Id="rId26" Type="http://schemas.openxmlformats.org/officeDocument/2006/relationships/slide" Target="slides/slide6.xml"></Relationship><Relationship Id="rId27" Type="http://schemas.openxmlformats.org/officeDocument/2006/relationships/viewProps" Target="viewProps.xml"></Relationship><Relationship Id="rId28" Type="http://schemas.openxmlformats.org/officeDocument/2006/relationships/presProps" Target="presProps.xml"></Relationship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.xml"></Relationship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>
            <a:off x="1348105" y="2637155"/>
            <a:ext cx="8691245" cy="2510790"/>
          </a:xfrm>
          <a:prstGeom prst="rect"/>
        </p:spPr>
        <p:txBody>
          <a:bodyPr wrap="square" lIns="91440" tIns="45720" rIns="91440" bIns="45720" numCol="1" vert="horz" anchor="b">
            <a:normAutofit fontScale="90000" lnSpcReduction="0"/>
          </a:bodyPr>
          <a:lstStyle/>
          <a:p>
            <a:pPr marL="0" indent="0" latinLnBrk="0">
              <a:buFontTx/>
              <a:buNone/>
            </a:pPr>
            <a:r>
              <a:rPr lang="uk-UA" sz="6000"/>
              <a:t/>
            </a:r>
            <a:br>
              <a:rPr lang="uk-UA" sz="6000"/>
            </a:br>
            <a:r>
              <a:rPr lang="uk-UA" sz="6000"/>
              <a:t/>
            </a:r>
            <a:br>
              <a:rPr lang="uk-UA" sz="6000"/>
            </a:br>
            <a:r>
              <a:rPr lang="uk-UA" sz="6000"/>
              <a:t/>
            </a:r>
            <a:br>
              <a:rPr lang="uk-UA" sz="6000"/>
            </a:br>
            <a:r>
              <a:rPr lang="uk-UA" sz="6000"/>
              <a:t/>
            </a:r>
            <a:br>
              <a:rPr lang="uk-UA" sz="6000"/>
            </a:br>
            <a:r>
              <a:rPr lang="uk-UA" sz="6000"/>
              <a:t/>
            </a:r>
            <a:br>
              <a:rPr lang="uk-UA" sz="6000"/>
            </a:br>
            <a:r>
              <a:rPr lang="uk-UA" sz="6000"/>
              <a:t/>
            </a:r>
            <a:br>
              <a:rPr lang="uk-UA" sz="6000"/>
            </a:br>
            <a:r>
              <a:rPr lang="uk-UA" sz="6000"/>
              <a:t/>
            </a:r>
            <a:br>
              <a:rPr lang="uk-UA" sz="6000"/>
            </a:br>
            <a:r>
              <a:rPr lang="uk-UA" sz="6000"/>
              <a:t>ТЕМА 2. Актуальні питання маркетингу медичних послуг</a:t>
            </a:r>
            <a:r>
              <a:rPr lang="uk-UA" sz="3600"/>
              <a:t/>
            </a:r>
            <a:br>
              <a:rPr lang="uk-UA" sz="3600"/>
            </a:br>
            <a:r>
              <a:rPr lang="uk-UA" sz="3600"/>
              <a:t/>
            </a:r>
            <a:br>
              <a:rPr lang="uk-UA" sz="3600"/>
            </a:br>
            <a:r>
              <a:rPr lang="uk-UA"/>
              <a:t> </a:t>
            </a:r>
            <a:r>
              <a:rPr lang="uk-UA" sz="4800" i="1" b="1">
                <a:solidFill>
                  <a:schemeClr val="accent4">
                    <a:lumMod val="75000"/>
                  </a:schemeClr>
                </a:solidFill>
              </a:rPr>
              <a:t>Ефективний бренд і                              брендінг</a:t>
            </a:r>
            <a:r>
              <a:rPr lang="uk-UA" sz="5400"/>
              <a:t/>
            </a:r>
            <a:br>
              <a:rPr lang="uk-UA" sz="5400"/>
            </a:br>
            <a:endParaRPr lang="ko-KR" altLang="en-US" sz="5400"/>
          </a:p>
        </p:txBody>
      </p:sp>
    </p:spTree>
    <p:extLst>
      <p:ext uri="{BB962C8B-B14F-4D97-AF65-F5344CB8AC3E}">
        <p14:creationId xmlns:p14="http://schemas.microsoft.com/office/powerpoint/2010/main" val="743265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D242258-0D43-4E64-BE43-ACCCC91D2C6A}"/>
              </a:ext>
            </a:extLst>
          </p:cNvPr>
          <p:cNvSpPr txBox="1"/>
          <p:nvPr/>
        </p:nvSpPr>
        <p:spPr>
          <a:xfrm>
            <a:off x="4661647" y="7082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/>
              <a:t>Визначення понять</a:t>
            </a:r>
            <a:endParaRPr lang="de-DE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74F178-7BC6-4B75-89BA-071FB62327CB}"/>
              </a:ext>
            </a:extLst>
          </p:cNvPr>
          <p:cNvSpPr txBox="1"/>
          <p:nvPr/>
        </p:nvSpPr>
        <p:spPr>
          <a:xfrm>
            <a:off x="-98613" y="824753"/>
            <a:ext cx="906331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800" b="1" dirty="0"/>
              <a:t>Бренд</a:t>
            </a:r>
            <a:r>
              <a:rPr lang="uk-UA" sz="1800" dirty="0"/>
              <a:t>  - відображений споживачами образ виробника товару (послуги), який включає його символіку, а також позитивні почуття і асоціації, викликані досвідом взаємодії з ним або інформацією про його діяльність.</a:t>
            </a:r>
          </a:p>
          <a:p>
            <a:pPr marL="0" indent="0">
              <a:buNone/>
            </a:pPr>
            <a:r>
              <a:rPr lang="ru-RU" sz="1800" b="1" dirty="0"/>
              <a:t>Брендинг</a:t>
            </a:r>
            <a:r>
              <a:rPr lang="ru-RU" sz="1800" dirty="0"/>
              <a:t> - </a:t>
            </a:r>
            <a:r>
              <a:rPr lang="ru-RU" sz="1800" dirty="0" err="1"/>
              <a:t>це</a:t>
            </a:r>
            <a:r>
              <a:rPr lang="ru-RU" sz="1800" dirty="0"/>
              <a:t> </a:t>
            </a:r>
            <a:r>
              <a:rPr lang="ru-RU" sz="1800" dirty="0" err="1"/>
              <a:t>сукупність</a:t>
            </a:r>
            <a:r>
              <a:rPr lang="ru-RU" sz="1800" dirty="0"/>
              <a:t> </a:t>
            </a:r>
            <a:r>
              <a:rPr lang="ru-RU" sz="1800" dirty="0" err="1"/>
              <a:t>заходів</a:t>
            </a:r>
            <a:r>
              <a:rPr lang="ru-RU" sz="1800" dirty="0"/>
              <a:t> </a:t>
            </a:r>
            <a:r>
              <a:rPr lang="ru-RU" sz="1800" dirty="0" err="1"/>
              <a:t>зовнішнього</a:t>
            </a:r>
            <a:r>
              <a:rPr lang="ru-RU" sz="1800" dirty="0"/>
              <a:t>, </a:t>
            </a:r>
            <a:r>
              <a:rPr lang="ru-RU" sz="1800" dirty="0" err="1"/>
              <a:t>внутрішнього</a:t>
            </a:r>
            <a:r>
              <a:rPr lang="ru-RU" sz="1800" dirty="0"/>
              <a:t> та </a:t>
            </a:r>
            <a:r>
              <a:rPr lang="ru-RU" sz="1800" dirty="0" err="1"/>
              <a:t>інтерактивного</a:t>
            </a:r>
            <a:r>
              <a:rPr lang="ru-RU" sz="1800" dirty="0"/>
              <a:t> маркетингу по </a:t>
            </a:r>
            <a:r>
              <a:rPr lang="ru-RU" sz="1800" dirty="0" err="1"/>
              <a:t>створенню</a:t>
            </a:r>
            <a:r>
              <a:rPr lang="ru-RU" sz="1800" dirty="0"/>
              <a:t> </a:t>
            </a:r>
            <a:r>
              <a:rPr lang="ru-RU" sz="1800" dirty="0" err="1"/>
              <a:t>торгової</a:t>
            </a:r>
            <a:r>
              <a:rPr lang="ru-RU" sz="1800" dirty="0"/>
              <a:t> марки, </a:t>
            </a:r>
            <a:r>
              <a:rPr lang="ru-RU" sz="1800" dirty="0" err="1"/>
              <a:t>збереження</a:t>
            </a:r>
            <a:r>
              <a:rPr lang="ru-RU" sz="1800" dirty="0"/>
              <a:t> та </a:t>
            </a:r>
            <a:r>
              <a:rPr lang="ru-RU" sz="1800" dirty="0" err="1"/>
              <a:t>збільшення</a:t>
            </a:r>
            <a:r>
              <a:rPr lang="ru-RU" sz="1800" dirty="0"/>
              <a:t> </a:t>
            </a:r>
            <a:r>
              <a:rPr lang="ru-RU" sz="1800" dirty="0" err="1"/>
              <a:t>її</a:t>
            </a:r>
            <a:r>
              <a:rPr lang="ru-RU" sz="1800" dirty="0"/>
              <a:t> </a:t>
            </a:r>
            <a:r>
              <a:rPr lang="ru-RU" sz="1800" dirty="0" err="1"/>
              <a:t>дієвої</a:t>
            </a:r>
            <a:r>
              <a:rPr lang="ru-RU" sz="1800" dirty="0"/>
              <a:t> </a:t>
            </a:r>
            <a:r>
              <a:rPr lang="ru-RU" sz="1800" dirty="0" err="1"/>
              <a:t>сили</a:t>
            </a:r>
            <a:r>
              <a:rPr lang="ru-RU" sz="1800" dirty="0"/>
              <a:t>.</a:t>
            </a:r>
          </a:p>
          <a:p>
            <a:pPr marL="0" indent="0">
              <a:buNone/>
            </a:pPr>
            <a:r>
              <a:rPr lang="uk-UA" sz="1800" dirty="0"/>
              <a:t>Ефективність або дієвість бренду залежить від двох обставин: </a:t>
            </a:r>
          </a:p>
          <a:p>
            <a:pPr marL="0" indent="0">
              <a:buNone/>
            </a:pPr>
            <a:r>
              <a:rPr lang="uk-UA" sz="1800" dirty="0"/>
              <a:t>- по-перше, від того, наскільки його змістовні компоненти відповідають потребам, запитам і очікуванням клієнтів; </a:t>
            </a:r>
          </a:p>
          <a:p>
            <a:pPr marL="0" indent="0">
              <a:buNone/>
            </a:pPr>
            <a:r>
              <a:rPr lang="uk-UA" sz="1800" dirty="0"/>
              <a:t>- по-друге, від того, які емоції та асоціації викликають у Споживача комунікативні заходи Виробника, пов'язані з створенням і підтримкою бренду.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CA205E6-A380-4C2B-AB59-3F60C1B9E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9979" y="3687075"/>
            <a:ext cx="7621736" cy="310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63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8D5A4D-684A-4EC8-B5F1-62901C308B5D}"/>
              </a:ext>
            </a:extLst>
          </p:cNvPr>
          <p:cNvSpPr txBox="1"/>
          <p:nvPr/>
        </p:nvSpPr>
        <p:spPr>
          <a:xfrm>
            <a:off x="3048000" y="151180"/>
            <a:ext cx="609600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800" dirty="0"/>
              <a:t>Як було зазначено вище, бренд - це обіцянка, що видається Споживачу. Природно, бренд повинен «обіцяти» клієнтові те, в чому він потребує, що задовольняє його потреби і відповідає його запитам і очікуванням. Зазвичай вважають, що бренд покликаний асоціюватися з якістю послуг (у контексті стоматології - з якістю лікування і сервісу). Мабуть, така точка зору застаріла, вірніше, вона обмежена.</a:t>
            </a:r>
          </a:p>
          <a:p>
            <a:pPr marL="0" indent="0">
              <a:buNone/>
            </a:pPr>
            <a:r>
              <a:rPr lang="uk-UA" sz="1800" dirty="0"/>
              <a:t>Подумайте самі: кого сьогодні влаштує розрекламована стоматологічна фірма, відома тим, що в її складі кількох </a:t>
            </a:r>
            <a:r>
              <a:rPr lang="uk-UA" sz="1800" dirty="0" err="1"/>
              <a:t>клінік</a:t>
            </a:r>
            <a:r>
              <a:rPr lang="uk-UA" sz="1800" dirty="0"/>
              <a:t> , супер майстри, що опанували сучасними технологіями. Ще 6-7 років тому цього було достатньо. Сучасний Споживач стоматологічних послуг очікує більшого. Гарантуйте якість лікування. Поважайте особистість і права Споживача. Подавайте висококласний сервіс.</a:t>
            </a:r>
          </a:p>
          <a:p>
            <a:pPr marL="0" indent="0">
              <a:buNone/>
            </a:pPr>
            <a:r>
              <a:rPr lang="uk-UA" sz="2000" dirty="0"/>
              <a:t>Ефективний бренд сьогодні включає такі компоненти, цінні для вимогливого клієнта: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uk-UA" sz="2000" b="1" dirty="0"/>
              <a:t>- </a:t>
            </a:r>
            <a:r>
              <a:rPr lang="uk-UA" sz="1800" b="1" dirty="0"/>
              <a:t>Можливості організації.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uk-UA" sz="1800" b="1" dirty="0"/>
              <a:t>- Вигоди.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uk-UA" sz="1800" b="1" dirty="0"/>
              <a:t>- Персоніфіковані відносини.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uk-UA" sz="1800" b="1" dirty="0"/>
              <a:t>- Зручності при отриманні послуг.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uk-UA" sz="1800" b="1" dirty="0"/>
              <a:t>- Захист прав Споживача.</a:t>
            </a:r>
          </a:p>
        </p:txBody>
      </p:sp>
    </p:spTree>
    <p:extLst>
      <p:ext uri="{BB962C8B-B14F-4D97-AF65-F5344CB8AC3E}">
        <p14:creationId xmlns:p14="http://schemas.microsoft.com/office/powerpoint/2010/main" val="3935338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8FFE7C-4A88-4CBC-8180-BBC72A6FF075}"/>
              </a:ext>
            </a:extLst>
          </p:cNvPr>
          <p:cNvSpPr txBox="1"/>
          <p:nvPr/>
        </p:nvSpPr>
        <p:spPr>
          <a:xfrm>
            <a:off x="3048000" y="178405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dirty="0"/>
              <a:t>Позитивні емоції й асоціації</a:t>
            </a:r>
            <a:endParaRPr lang="de-DE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D6B78B-4431-40B8-A1C0-74C165A4BB8F}"/>
              </a:ext>
            </a:extLst>
          </p:cNvPr>
          <p:cNvSpPr txBox="1"/>
          <p:nvPr/>
        </p:nvSpPr>
        <p:spPr>
          <a:xfrm>
            <a:off x="1264024" y="905436"/>
            <a:ext cx="778136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2000" dirty="0" err="1"/>
              <a:t>Емоційно</a:t>
            </a:r>
            <a:r>
              <a:rPr lang="uk-UA" sz="2000" dirty="0"/>
              <a:t>-асоціативний фон бренду - невід'ємна його частина, психологічний контекст його сприйняття та оцінки з боку громадської думки, громадськості і цільових аудиторій</a:t>
            </a:r>
            <a:r>
              <a:rPr lang="en-US" sz="2000" dirty="0"/>
              <a:t>, </a:t>
            </a:r>
            <a:r>
              <a:rPr lang="uk-UA" sz="2000" dirty="0"/>
              <a:t>насамперед потенційних і реальних Споживачів.</a:t>
            </a:r>
          </a:p>
          <a:p>
            <a:pPr marL="0" indent="0">
              <a:buNone/>
            </a:pPr>
            <a:r>
              <a:rPr lang="uk-UA" sz="2000" dirty="0"/>
              <a:t>На емоційний контекст сприйняття і оцінку бренду впливають:</a:t>
            </a:r>
          </a:p>
          <a:p>
            <a:pPr marL="0" indent="0">
              <a:buNone/>
            </a:pPr>
            <a:r>
              <a:rPr lang="uk-UA" sz="2000" dirty="0"/>
              <a:t>- Задоволеність якістю лікування.</a:t>
            </a:r>
          </a:p>
          <a:p>
            <a:pPr marL="0" indent="0">
              <a:buNone/>
            </a:pPr>
            <a:r>
              <a:rPr lang="uk-UA" sz="2000" dirty="0"/>
              <a:t>- Задоволеність сервісом.</a:t>
            </a:r>
          </a:p>
          <a:p>
            <a:pPr marL="0" indent="0">
              <a:buNone/>
            </a:pPr>
            <a:r>
              <a:rPr lang="uk-UA" sz="2000" dirty="0"/>
              <a:t>- Приємна психологічна атмосфера в клініці.</a:t>
            </a:r>
          </a:p>
          <a:p>
            <a:pPr marL="0" indent="0">
              <a:buNone/>
            </a:pPr>
            <a:r>
              <a:rPr lang="uk-UA" sz="2000" dirty="0"/>
              <a:t>- Заявлені цінності компанії.</a:t>
            </a:r>
          </a:p>
          <a:p>
            <a:pPr marL="0" indent="0">
              <a:buNone/>
            </a:pPr>
            <a:r>
              <a:rPr lang="uk-UA" sz="2000" dirty="0"/>
              <a:t>- Зміст і форма маркетингових комунікацій з клієнтами.</a:t>
            </a:r>
          </a:p>
          <a:p>
            <a:pPr marL="0" indent="0">
              <a:buNone/>
            </a:pPr>
            <a:r>
              <a:rPr lang="uk-UA" sz="2000" dirty="0"/>
              <a:t>- Зміст і форма інформаційного супроводу клієнтів від «входу» до «виходу» з клініки.</a:t>
            </a:r>
          </a:p>
          <a:p>
            <a:pPr marL="0" indent="0">
              <a:buNone/>
            </a:pPr>
            <a:r>
              <a:rPr lang="uk-UA" sz="2000" dirty="0"/>
              <a:t>- Поведінка персоналу.</a:t>
            </a:r>
          </a:p>
          <a:p>
            <a:pPr marL="0" indent="0">
              <a:buNone/>
            </a:pPr>
            <a:r>
              <a:rPr lang="uk-UA" sz="2000" dirty="0"/>
              <a:t>- Якість використовуваної символіки.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575F91A-4F52-465F-9C42-76477DDBE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8802" y="4169477"/>
            <a:ext cx="3417078" cy="251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123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18E1929-2FF7-4186-9ECA-91276AB7AD76}"/>
              </a:ext>
            </a:extLst>
          </p:cNvPr>
          <p:cNvSpPr txBox="1"/>
          <p:nvPr/>
        </p:nvSpPr>
        <p:spPr>
          <a:xfrm>
            <a:off x="5486400" y="124616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002060"/>
                </a:solidFill>
              </a:rPr>
              <a:t>Логотип</a:t>
            </a:r>
            <a:endParaRPr lang="de-DE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729CB-4133-4823-BF43-FC37E3AFFB71}"/>
              </a:ext>
            </a:extLst>
          </p:cNvPr>
          <p:cNvSpPr txBox="1"/>
          <p:nvPr/>
        </p:nvSpPr>
        <p:spPr>
          <a:xfrm>
            <a:off x="1183341" y="735106"/>
            <a:ext cx="796065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1800" dirty="0" err="1"/>
              <a:t>Символіка</a:t>
            </a:r>
            <a:r>
              <a:rPr lang="ru-RU" sz="1800" dirty="0"/>
              <a:t> - </a:t>
            </a:r>
            <a:r>
              <a:rPr lang="ru-RU" sz="1800" dirty="0" err="1"/>
              <a:t>частина</a:t>
            </a:r>
            <a:r>
              <a:rPr lang="ru-RU" sz="1800" dirty="0"/>
              <a:t> бренду. Вона повинна бути легко </a:t>
            </a:r>
            <a:r>
              <a:rPr lang="ru-RU" sz="1800" dirty="0" err="1"/>
              <a:t>впізнаваною</a:t>
            </a:r>
            <a:r>
              <a:rPr lang="ru-RU" sz="1800" dirty="0"/>
              <a:t>, </a:t>
            </a:r>
            <a:r>
              <a:rPr lang="ru-RU" sz="1800" dirty="0" err="1"/>
              <a:t>що</a:t>
            </a:r>
            <a:r>
              <a:rPr lang="ru-RU" sz="1800" dirty="0"/>
              <a:t> </a:t>
            </a:r>
            <a:r>
              <a:rPr lang="ru-RU" sz="1800" dirty="0" err="1"/>
              <a:t>запам'ятовується</a:t>
            </a:r>
            <a:r>
              <a:rPr lang="ru-RU" sz="1800" dirty="0"/>
              <a:t>, </a:t>
            </a:r>
            <a:r>
              <a:rPr lang="ru-RU" sz="1800" dirty="0" err="1"/>
              <a:t>привабливою</a:t>
            </a:r>
            <a:r>
              <a:rPr lang="ru-RU" sz="1800" dirty="0"/>
              <a:t> і </a:t>
            </a:r>
            <a:r>
              <a:rPr lang="ru-RU" sz="1800" dirty="0" err="1"/>
              <a:t>викликає</a:t>
            </a:r>
            <a:r>
              <a:rPr lang="ru-RU" sz="1800" dirty="0"/>
              <a:t> </a:t>
            </a:r>
            <a:r>
              <a:rPr lang="ru-RU" sz="1800" dirty="0" err="1"/>
              <a:t>приємні</a:t>
            </a:r>
            <a:r>
              <a:rPr lang="ru-RU" sz="1800" dirty="0"/>
              <a:t> </a:t>
            </a:r>
            <a:r>
              <a:rPr lang="ru-RU" sz="1800" dirty="0" err="1"/>
              <a:t>емоції</a:t>
            </a:r>
            <a:r>
              <a:rPr lang="ru-RU" sz="1800" dirty="0"/>
              <a:t>.</a:t>
            </a:r>
            <a:endParaRPr lang="uk-UA" sz="1800" dirty="0"/>
          </a:p>
          <a:p>
            <a:pPr marL="0" indent="0">
              <a:buNone/>
            </a:pPr>
            <a:r>
              <a:rPr lang="uk-UA" sz="1800" dirty="0"/>
              <a:t>Логотипом стоматологічного кабінету здебільшого обирають графічне зображення зуба, яке доповнюють фотографіями щасливих на кшталт американських сімей або моделей, які радіють яблукам та апельсинам. Досить банальна тема…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47A4B76-F6A2-4B8C-943E-7BF39E595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1953" y="257313"/>
            <a:ext cx="2858151" cy="209694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4859BB4-2A6E-4F7B-A5C2-DAFB54F02B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11" y="2489432"/>
            <a:ext cx="4039520" cy="201976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71AB9DA-D952-4CA4-A033-CF4F820C7A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2028" y="2419120"/>
            <a:ext cx="3048695" cy="201976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AFDBA9D-A734-499E-8BFB-71B5E787DE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3710" y="4701933"/>
            <a:ext cx="3348318" cy="223567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427914C-C8A4-4F56-868A-C2C4B75ECD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5150" y="4650114"/>
            <a:ext cx="2858151" cy="208327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337DA77-617D-4FFA-90C7-8F3E07E24E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01952" y="2441529"/>
            <a:ext cx="2858151" cy="175432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E7D7AB2-CC70-4407-B4C7-6BFF1D3BF5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66296" y="4497721"/>
            <a:ext cx="2858151" cy="223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951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411B49E-52AB-44E1-97DC-F4B6F4AA37B1}"/>
              </a:ext>
            </a:extLst>
          </p:cNvPr>
          <p:cNvSpPr txBox="1"/>
          <p:nvPr/>
        </p:nvSpPr>
        <p:spPr>
          <a:xfrm>
            <a:off x="197224" y="15151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b="1" dirty="0"/>
              <a:t>Передумови успішного бренду</a:t>
            </a:r>
            <a:endParaRPr lang="de-D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4A38CC-5290-4FF3-8D1F-54B994375ADB}"/>
              </a:ext>
            </a:extLst>
          </p:cNvPr>
          <p:cNvSpPr txBox="1"/>
          <p:nvPr/>
        </p:nvSpPr>
        <p:spPr>
          <a:xfrm>
            <a:off x="134471" y="645459"/>
            <a:ext cx="573741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uk-UA" sz="1800" dirty="0"/>
              <a:t>Довготривала присутність на ринку.</a:t>
            </a:r>
          </a:p>
          <a:p>
            <a:pPr marL="457200" indent="-457200">
              <a:buAutoNum type="arabicPeriod"/>
            </a:pPr>
            <a:r>
              <a:rPr lang="uk-UA" sz="1800" dirty="0"/>
              <a:t>Відомість (популярність).</a:t>
            </a:r>
          </a:p>
          <a:p>
            <a:pPr marL="457200" indent="-457200">
              <a:buAutoNum type="arabicPeriod"/>
            </a:pPr>
            <a:r>
              <a:rPr lang="uk-UA" sz="1800" dirty="0"/>
              <a:t>Інформаційне забезпечення. </a:t>
            </a:r>
          </a:p>
          <a:p>
            <a:pPr marL="457200" indent="-457200">
              <a:buAutoNum type="arabicPeriod"/>
            </a:pPr>
            <a:r>
              <a:rPr lang="uk-UA" sz="1800" dirty="0" err="1"/>
              <a:t>Односпрямованість</a:t>
            </a:r>
            <a:r>
              <a:rPr lang="uk-UA" sz="1800" dirty="0"/>
              <a:t> потреб споживачів (</a:t>
            </a:r>
            <a:r>
              <a:rPr lang="uk-UA" sz="1800" dirty="0" err="1"/>
              <a:t>суб</a:t>
            </a:r>
            <a:r>
              <a:rPr lang="en-US" sz="1800" dirty="0"/>
              <a:t>’</a:t>
            </a:r>
            <a:r>
              <a:rPr lang="uk-UA" sz="1800" dirty="0" err="1"/>
              <a:t>єктивний</a:t>
            </a:r>
            <a:r>
              <a:rPr lang="uk-UA" sz="1800" dirty="0"/>
              <a:t> аспект) і медичних канонів</a:t>
            </a:r>
            <a:r>
              <a:rPr lang="en-US" sz="1800" dirty="0"/>
              <a:t>/</a:t>
            </a:r>
            <a:r>
              <a:rPr lang="uk-UA" sz="1800" dirty="0"/>
              <a:t>стандартів якості</a:t>
            </a:r>
            <a:r>
              <a:rPr lang="en-US" sz="1800" dirty="0"/>
              <a:t> </a:t>
            </a:r>
            <a:r>
              <a:rPr lang="uk-UA" sz="1800" dirty="0"/>
              <a:t>(об</a:t>
            </a:r>
            <a:r>
              <a:rPr lang="en-US" sz="1800" dirty="0"/>
              <a:t>’</a:t>
            </a:r>
            <a:r>
              <a:rPr lang="uk-UA" sz="1800" dirty="0" err="1"/>
              <a:t>єктивний</a:t>
            </a:r>
            <a:r>
              <a:rPr lang="uk-UA" sz="1800" dirty="0"/>
              <a:t> аспект).</a:t>
            </a:r>
          </a:p>
          <a:p>
            <a:pPr marL="457200" indent="-457200">
              <a:buAutoNum type="arabicPeriod"/>
            </a:pPr>
            <a:r>
              <a:rPr lang="uk-UA" sz="1800" dirty="0"/>
              <a:t>Досвід безпосередньої взаємодії Споживача (Пацієнта) і Виконавця послуги (Лікаря).</a:t>
            </a:r>
          </a:p>
          <a:p>
            <a:pPr marL="457200" indent="-457200">
              <a:buAutoNum type="arabicPeriod"/>
            </a:pPr>
            <a:r>
              <a:rPr lang="uk-UA" sz="1800" dirty="0"/>
              <a:t>Індивідуальність бренду.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462F33-A4F7-4715-A33C-5D7247688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5019" y="0"/>
            <a:ext cx="3956647" cy="9754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22826B8-842D-4797-B38E-DCE542CB8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9459" y="860612"/>
            <a:ext cx="5381703" cy="349044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39512D-1C85-4B24-B1FF-B9ED97B480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613" y="3387771"/>
            <a:ext cx="3010586" cy="270571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4672499-2362-42CF-8D9D-6054F77A50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9840" y="4371586"/>
            <a:ext cx="3239238" cy="206507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EE81BDC-9A0E-41FB-A58D-9E9518B504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6523" y="4351057"/>
            <a:ext cx="3582216" cy="208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04129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Polaris Office Slide</Application>
  <AppVersion>12.000</AppVersion>
  <Characters>0</Characters>
  <CharactersWithSpaces>0</CharactersWithSpaces>
  <DocSecurity>0</DocSecurity>
  <HyperlinksChanged>false</HyperlinksChanged>
  <Lines>0</Lines>
  <LinksUpToDate>false</LinksUpToDate>
  <Pages>6</Pages>
  <Paragraphs>40</Paragraphs>
  <Words>503</Words>
  <TotalTime>0</TotalTime>
  <MMClips>0</MMClips>
  <ScaleCrop>false</ScaleCrop>
  <HeadingPairs>
    <vt:vector size="2" baseType="variant">
      <vt:variant>
        <vt:lpstr>Title</vt:lpstr>
      </vt:variant>
      <vt:variant>
        <vt:i4>1</vt:i4>
      </vt:variant>
    </vt:vector>
  </HeadingPairs>
  <TitlesOfParts>
    <vt:vector size="1" baseType="lpstr">
      <vt:lpstr>Title text</vt:lpstr>
    </vt:vector>
  </TitlesOfParts>
  <SharedDoc>false</SharedDoc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3</cp:revision>
  <dc:creator>lilija3455@gmail.com</dc:creator>
  <cp:lastModifiedBy>Hp</cp:lastModifiedBy>
  <dc:title>Актуальні питання менеджменту в стоматології   Ефективний бренд і                              брендінг</dc:title>
  <cp:version>9.114.101.46484</cp:version>
  <dcterms:modified xsi:type="dcterms:W3CDTF">2022-10-15T15:05:53Z</dcterms:modified>
</cp:coreProperties>
</file>