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690" r:id="rId13"/>
  </p:sldMasterIdLst>
  <p:sldIdLst>
    <p:sldId id="256" r:id="rId15"/>
    <p:sldId id="257" r:id="rId16"/>
    <p:sldId id="259" r:id="rId17"/>
    <p:sldId id="260" r:id="rId18"/>
    <p:sldId id="263" r:id="rId19"/>
    <p:sldId id="261" r:id="rId20"/>
    <p:sldId id="266" r:id="rId21"/>
    <p:sldId id="262" r:id="rId22"/>
    <p:sldId id="265" r:id="rId23"/>
    <p:sldId id="264" r:id="rId24"/>
    <p:sldId id="258" r:id="rId25"/>
    <p:sldId id="26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800000"/>
    <a:srgbClr val="A30527"/>
    <a:srgbClr val="FFD5D5"/>
    <a:srgbClr val="75B0DD"/>
    <a:srgbClr val="FF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76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slide" Target="slides/slide1.xml"></Relationship><Relationship Id="rId16" Type="http://schemas.openxmlformats.org/officeDocument/2006/relationships/slide" Target="slides/slide2.xml"></Relationship><Relationship Id="rId17" Type="http://schemas.openxmlformats.org/officeDocument/2006/relationships/slide" Target="slides/slide3.xml"></Relationship><Relationship Id="rId18" Type="http://schemas.openxmlformats.org/officeDocument/2006/relationships/slide" Target="slides/slide4.xml"></Relationship><Relationship Id="rId19" Type="http://schemas.openxmlformats.org/officeDocument/2006/relationships/slide" Target="slides/slide5.xml"></Relationship><Relationship Id="rId20" Type="http://schemas.openxmlformats.org/officeDocument/2006/relationships/slide" Target="slides/slide6.xml"></Relationship><Relationship Id="rId21" Type="http://schemas.openxmlformats.org/officeDocument/2006/relationships/slide" Target="slides/slide7.xml"></Relationship><Relationship Id="rId22" Type="http://schemas.openxmlformats.org/officeDocument/2006/relationships/slide" Target="slides/slide8.xml"></Relationship><Relationship Id="rId23" Type="http://schemas.openxmlformats.org/officeDocument/2006/relationships/slide" Target="slides/slide9.xml"></Relationship><Relationship Id="rId24" Type="http://schemas.openxmlformats.org/officeDocument/2006/relationships/slide" Target="slides/slide10.xml"></Relationship><Relationship Id="rId25" Type="http://schemas.openxmlformats.org/officeDocument/2006/relationships/slide" Target="slides/slide11.xml"></Relationship><Relationship Id="rId26" Type="http://schemas.openxmlformats.org/officeDocument/2006/relationships/slide" Target="slides/slide12.xml"></Relationship><Relationship Id="rId27" Type="http://schemas.openxmlformats.org/officeDocument/2006/relationships/viewProps" Target="viewProps.xml"></Relationship><Relationship Id="rId28" Type="http://schemas.openxmlformats.org/officeDocument/2006/relationships/presProps" Target="presProps.xml"></Relationship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2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69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7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97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9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8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2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4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00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0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94B5D-1B3B-4286-8E48-9A81D43BDD1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675A1-E699-4F68-A223-0F15501FE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8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3" Type="http://schemas.openxmlformats.org/officeDocument/2006/relationships/image" Target="../media/image2.png"></Relationship><Relationship Id="rId2" Type="http://schemas.openxmlformats.org/officeDocument/2006/relationships/image" Target="../media/image1.png"></Relationship><Relationship Id="rId5" Type="http://schemas.openxmlformats.org/officeDocument/2006/relationships/image" Target="../media/image4.png"></Relationship><Relationship Id="rId4" Type="http://schemas.openxmlformats.org/officeDocument/2006/relationships/image" Target="../media/image3.png"></Relationship><Relationship Id="rId6" Type="http://schemas.openxmlformats.org/officeDocument/2006/relationships/slideLayout" Target="../slideLayouts/slideLayout7.xml"></Relationship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0" y="2828925"/>
            <a:ext cx="6096000" cy="36957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0695" y="-133350"/>
            <a:ext cx="8041640" cy="2554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>
              <a:latin typeface="Candara Light" panose="020E0502030303020204" pitchFamily="34" charset="0"/>
            </a:endParaRPr>
          </a:p>
          <a:p>
            <a:r>
              <a:rPr lang="ru-RU" sz="4000" dirty="0" err="1">
                <a:latin typeface="Candara Light" panose="020E0502030303020204" pitchFamily="34" charset="0"/>
              </a:rPr>
              <a:t>О</a:t>
            </a:r>
            <a:r>
              <a:rPr lang="ru-RU" sz="4000" dirty="0" err="1" smtClean="0">
                <a:latin typeface="Candara Light" panose="020E0502030303020204" pitchFamily="34" charset="0"/>
              </a:rPr>
              <a:t>собливості</a:t>
            </a:r>
            <a:r>
              <a:rPr lang="ru-RU" sz="4000" dirty="0" smtClean="0">
                <a:latin typeface="Candara Light" panose="020E0502030303020204" pitchFamily="34" charset="0"/>
              </a:rPr>
              <a:t> </a:t>
            </a:r>
            <a:r>
              <a:rPr lang="ru-RU" sz="4000" dirty="0" err="1" smtClean="0">
                <a:latin typeface="Candara Light" panose="020E0502030303020204" pitchFamily="34" charset="0"/>
              </a:rPr>
              <a:t>системи</a:t>
            </a:r>
            <a:r>
              <a:rPr lang="ru-RU" sz="4000" dirty="0" smtClean="0">
                <a:latin typeface="Candara Light" panose="020E0502030303020204" pitchFamily="34" charset="0"/>
              </a:rPr>
              <a:t> </a:t>
            </a:r>
            <a:r>
              <a:rPr lang="ru-RU" sz="40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4000" dirty="0" smtClean="0">
                <a:latin typeface="Candara Light" panose="020E0502030303020204" pitchFamily="34" charset="0"/>
              </a:rPr>
              <a:t> </a:t>
            </a:r>
            <a:r>
              <a:rPr lang="ru-RU" sz="40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4000" dirty="0" smtClean="0">
                <a:latin typeface="Candara Light" panose="020E0502030303020204" pitchFamily="34" charset="0"/>
              </a:rPr>
              <a:t> </a:t>
            </a:r>
          </a:p>
          <a:p>
            <a:r>
              <a:rPr lang="ru-RU" sz="4000" dirty="0" smtClean="0">
                <a:latin typeface="Candara Light" panose="020E0502030303020204" pitchFamily="34" charset="0"/>
              </a:rPr>
              <a:t>в </a:t>
            </a:r>
            <a:r>
              <a:rPr lang="ru-RU" sz="4000" dirty="0" err="1">
                <a:latin typeface="Candara Light" panose="020E0502030303020204" pitchFamily="34" charset="0"/>
              </a:rPr>
              <a:t>С</a:t>
            </a:r>
            <a:r>
              <a:rPr lang="ru-RU" sz="4000" dirty="0" err="1" smtClean="0">
                <a:latin typeface="Candara Light" panose="020E0502030303020204" pitchFamily="34" charset="0"/>
              </a:rPr>
              <a:t>аудівській</a:t>
            </a:r>
            <a:r>
              <a:rPr lang="ru-RU" sz="4000" dirty="0" smtClean="0">
                <a:latin typeface="Candara Light" panose="020E0502030303020204" pitchFamily="34" charset="0"/>
              </a:rPr>
              <a:t> </a:t>
            </a:r>
            <a:r>
              <a:rPr lang="ru-RU" sz="4000" dirty="0" err="1">
                <a:latin typeface="Candara Light" panose="020E0502030303020204" pitchFamily="34" charset="0"/>
              </a:rPr>
              <a:t>А</a:t>
            </a:r>
            <a:r>
              <a:rPr lang="ru-RU" sz="4000" dirty="0" err="1" smtClean="0">
                <a:latin typeface="Candara Light" panose="020E0502030303020204" pitchFamily="34" charset="0"/>
              </a:rPr>
              <a:t>равії</a:t>
            </a:r>
            <a:endParaRPr lang="ru-RU" sz="4000" dirty="0">
              <a:latin typeface="Candara Light" panose="020E0502030303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510" y="2371725"/>
            <a:ext cx="6436995" cy="42913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0655"/>
            <a:ext cx="1306195" cy="172656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77590" y="-18415"/>
            <a:ext cx="4810125" cy="3695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+mj-lt"/>
              </a:rPr>
              <a:t>Одеський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національний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медичний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університет</a:t>
            </a:r>
            <a:endParaRPr lang="ru-RU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4990" y="80010"/>
            <a:ext cx="1456055" cy="19818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r="1443" b="2101"/>
          <a:stretch/>
        </p:blipFill>
        <p:spPr>
          <a:xfrm>
            <a:off x="9257030" y="80010"/>
            <a:ext cx="1295400" cy="180784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105140" y="5510530"/>
            <a:ext cx="310515" cy="584200"/>
          </a:xfrm>
          <a:prstGeom prst="rect">
            <a:avLst/>
          </a:prstGeom>
        </p:spPr>
        <p:txBody>
          <a:bodyPr wrap="non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endParaRPr lang="ko-KR" altLang="en-US" sz="3200">
              <a:solidFill>
                <a:schemeClr val="tx1">
                  <a:lumMod val="95000"/>
                  <a:lumOff val="5000"/>
                </a:schemeClr>
              </a:solidFill>
              <a:latin typeface="Calibri Light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479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74920" y="4412512"/>
            <a:ext cx="10519146" cy="2002691"/>
          </a:xfrm>
          <a:prstGeom prst="roundRect">
            <a:avLst/>
          </a:prstGeom>
          <a:solidFill>
            <a:srgbClr val="A30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Candara Light" panose="020E0502030303020204" pitchFamily="34" charset="0"/>
              </a:rPr>
              <a:t>Центрами </a:t>
            </a:r>
            <a:r>
              <a:rPr lang="ru-RU" sz="2400" dirty="0" err="1" smtClean="0">
                <a:latin typeface="Candara Light" panose="020E0502030303020204" pitchFamily="34" charset="0"/>
              </a:rPr>
              <a:t>первинної</a:t>
            </a:r>
            <a:r>
              <a:rPr lang="ru-RU" sz="2400" dirty="0" smtClean="0">
                <a:latin typeface="Candara Light" panose="020E0502030303020204" pitchFamily="34" charset="0"/>
              </a:rPr>
              <a:t> медико-</a:t>
            </a:r>
            <a:r>
              <a:rPr lang="ru-RU" sz="2400" dirty="0" err="1" smtClean="0">
                <a:latin typeface="Candara Light" panose="020E0502030303020204" pitchFamily="34" charset="0"/>
              </a:rPr>
              <a:t>санітарної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допомоги</a:t>
            </a:r>
            <a:r>
              <a:rPr lang="ru-RU" sz="2400" dirty="0" smtClean="0">
                <a:latin typeface="Candara Light" panose="020E0502030303020204" pitchFamily="34" charset="0"/>
              </a:rPr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>
                <a:latin typeface="Candara Light" panose="020E0502030303020204" pitchFamily="34" charset="0"/>
              </a:rPr>
              <a:t>Лікарнями</a:t>
            </a:r>
            <a:r>
              <a:rPr lang="ru-RU" sz="2400" dirty="0" smtClean="0">
                <a:latin typeface="Candara Light" panose="020E0502030303020204" pitchFamily="34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>
                <a:latin typeface="Candara Light" panose="020E0502030303020204" pitchFamily="34" charset="0"/>
              </a:rPr>
              <a:t>Спеціалізованими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клініками</a:t>
            </a:r>
            <a:r>
              <a:rPr lang="ru-RU" sz="2400" dirty="0" smtClean="0">
                <a:latin typeface="Candara Light" panose="020E0502030303020204" pitchFamily="34" charset="0"/>
              </a:rPr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Candara Light" panose="020E0502030303020204" pitchFamily="34" charset="0"/>
              </a:rPr>
              <a:t>Закладами, </a:t>
            </a:r>
            <a:r>
              <a:rPr lang="ru-RU" sz="2400" dirty="0" err="1" smtClean="0">
                <a:latin typeface="Candara Light" panose="020E0502030303020204" pitchFamily="34" charset="0"/>
              </a:rPr>
              <a:t>що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надають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амбулаторне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лікування</a:t>
            </a:r>
            <a:r>
              <a:rPr lang="ru-RU" sz="2400" dirty="0" smtClean="0">
                <a:latin typeface="Candara Light" panose="020E0502030303020204" pitchFamily="34" charset="0"/>
              </a:rPr>
              <a:t>.</a:t>
            </a:r>
            <a:endParaRPr lang="ru-RU" sz="2400" dirty="0">
              <a:latin typeface="Candara Light" panose="020E0502030303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4920" y="1265275"/>
            <a:ext cx="1078141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400" dirty="0" smtClean="0">
                <a:latin typeface="Candara Light" panose="020E0502030303020204" pitchFamily="34" charset="0"/>
              </a:rPr>
              <a:t>Система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складається</a:t>
            </a:r>
            <a:r>
              <a:rPr lang="ru-RU" sz="2400" dirty="0" smtClean="0">
                <a:latin typeface="Candara Light" panose="020E0502030303020204" pitchFamily="34" charset="0"/>
              </a:rPr>
              <a:t> з державного та приватного </a:t>
            </a:r>
            <a:r>
              <a:rPr lang="ru-RU" sz="2400" dirty="0" err="1" smtClean="0">
                <a:latin typeface="Candara Light" panose="020E0502030303020204" pitchFamily="34" charset="0"/>
              </a:rPr>
              <a:t>секторів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кожен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із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яких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високої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якості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endParaRPr lang="ru-RU" sz="2400" dirty="0">
              <a:latin typeface="Candara Light" panose="020E0502030303020204" pitchFamily="34" charset="0"/>
            </a:endParaRPr>
          </a:p>
          <a:p>
            <a:r>
              <a:rPr lang="ru-RU" sz="2400" dirty="0" err="1" smtClean="0">
                <a:latin typeface="Candara Light" panose="020E0502030303020204" pitchFamily="34" charset="0"/>
              </a:rPr>
              <a:t>Близько</a:t>
            </a:r>
            <a:r>
              <a:rPr lang="ru-RU" sz="2400" dirty="0" smtClean="0">
                <a:latin typeface="Candara Light" panose="020E0502030303020204" pitchFamily="34" charset="0"/>
              </a:rPr>
              <a:t> 60%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надається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державними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установами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які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перебувають</a:t>
            </a:r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віданні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Міністерства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зокрема</a:t>
            </a:r>
            <a:r>
              <a:rPr lang="ru-RU" sz="2400" dirty="0" smtClean="0">
                <a:latin typeface="Candara Light" panose="020E0502030303020204" pitchFamily="34" charset="0"/>
              </a:rPr>
              <a:t>: </a:t>
            </a:r>
          </a:p>
          <a:p>
            <a:endParaRPr lang="ru-RU" sz="2400" dirty="0" smtClean="0">
              <a:latin typeface="Candara Light" panose="020E0502030303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4920" y="0"/>
            <a:ext cx="10742428" cy="16004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Система </a:t>
            </a:r>
            <a:r>
              <a:rPr lang="ru-RU" sz="32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охорони</a:t>
            </a:r>
            <a:r>
              <a:rPr lang="ru-RU" sz="32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здоров'я</a:t>
            </a:r>
            <a:r>
              <a:rPr lang="ru-RU" sz="32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Саудівської</a:t>
            </a:r>
            <a:r>
              <a:rPr lang="ru-RU" sz="32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Аравії</a:t>
            </a:r>
            <a:r>
              <a:rPr lang="ru-RU" sz="32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складається</a:t>
            </a:r>
            <a:r>
              <a:rPr lang="ru-RU" sz="32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з: </a:t>
            </a:r>
            <a:r>
              <a:rPr lang="ru-RU" sz="2400" i="1" u="sng" dirty="0" smtClean="0">
                <a:latin typeface="Candara Light" panose="020E0502030303020204" pitchFamily="34" charset="0"/>
              </a:rPr>
              <a:t>державного та приватного </a:t>
            </a:r>
            <a:r>
              <a:rPr lang="ru-RU" sz="2400" i="1" u="sng" dirty="0" err="1" smtClean="0">
                <a:latin typeface="Candara Light" panose="020E0502030303020204" pitchFamily="34" charset="0"/>
              </a:rPr>
              <a:t>секторів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кожен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із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яких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високої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якості</a:t>
            </a:r>
            <a:r>
              <a:rPr lang="ru-RU" sz="24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22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86" t="14265" r="27444" b="11627"/>
          <a:stretch/>
        </p:blipFill>
        <p:spPr>
          <a:xfrm>
            <a:off x="1" y="2977115"/>
            <a:ext cx="6763138" cy="38808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177" t="15041" r="44622" b="15350"/>
          <a:stretch/>
        </p:blipFill>
        <p:spPr>
          <a:xfrm>
            <a:off x="5436809" y="2066403"/>
            <a:ext cx="6755191" cy="479159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24045" y="127411"/>
            <a:ext cx="11635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Candara Light" panose="020E0502030303020204" pitchFamily="34" charset="0"/>
              </a:rPr>
              <a:t>Згідно</a:t>
            </a:r>
            <a:r>
              <a:rPr lang="ru-RU" sz="2400" dirty="0" smtClean="0">
                <a:latin typeface="Candara Light" panose="020E0502030303020204" pitchFamily="34" charset="0"/>
              </a:rPr>
              <a:t> з </a:t>
            </a:r>
            <a:r>
              <a:rPr lang="ru-RU" sz="2400" dirty="0" err="1" smtClean="0">
                <a:latin typeface="Candara Light" panose="020E0502030303020204" pitchFamily="34" charset="0"/>
              </a:rPr>
              <a:t>останніми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статистичними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даними</a:t>
            </a:r>
            <a:r>
              <a:rPr lang="ru-RU" sz="2400" dirty="0" smtClean="0">
                <a:latin typeface="Candara Light" panose="020E0502030303020204" pitchFamily="34" charset="0"/>
              </a:rPr>
              <a:t>, в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щорічно</a:t>
            </a:r>
            <a:r>
              <a:rPr lang="ru-RU" sz="2400" dirty="0" smtClean="0">
                <a:latin typeface="Candara Light" panose="020E0502030303020204" pitchFamily="34" charset="0"/>
              </a:rPr>
              <a:t> 2,4 млрд </a:t>
            </a:r>
            <a:r>
              <a:rPr lang="ru-RU" sz="2400" dirty="0" err="1" smtClean="0">
                <a:latin typeface="Candara Light" panose="020E0502030303020204" pitchFamily="34" charset="0"/>
              </a:rPr>
              <a:t>доларів</a:t>
            </a:r>
            <a:r>
              <a:rPr lang="ru-RU" sz="2400" dirty="0" smtClean="0">
                <a:latin typeface="Candara Light" panose="020E0502030303020204" pitchFamily="34" charset="0"/>
              </a:rPr>
              <a:t> (4,7% ВВП) </a:t>
            </a:r>
            <a:r>
              <a:rPr lang="ru-RU" sz="2400" dirty="0" err="1" smtClean="0">
                <a:latin typeface="Candara Light" panose="020E0502030303020204" pitchFamily="34" charset="0"/>
              </a:rPr>
              <a:t>прямує</a:t>
            </a:r>
            <a:r>
              <a:rPr lang="ru-RU" sz="2400" dirty="0" smtClean="0">
                <a:latin typeface="Candara Light" panose="020E0502030303020204" pitchFamily="34" charset="0"/>
              </a:rPr>
              <a:t> на </a:t>
            </a:r>
            <a:r>
              <a:rPr lang="ru-RU" sz="2400" dirty="0" err="1" smtClean="0">
                <a:latin typeface="Candara Light" panose="020E0502030303020204" pitchFamily="34" charset="0"/>
              </a:rPr>
              <a:t>розвиток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.</a:t>
            </a:r>
          </a:p>
          <a:p>
            <a:endParaRPr lang="ru-RU" sz="2400" dirty="0" smtClean="0">
              <a:latin typeface="Candara Light" panose="020E0502030303020204" pitchFamily="34" charset="0"/>
            </a:endParaRPr>
          </a:p>
          <a:p>
            <a:r>
              <a:rPr lang="ru-RU" sz="2400" dirty="0" err="1" smtClean="0">
                <a:latin typeface="Candara Light" panose="020E0502030303020204" pitchFamily="34" charset="0"/>
              </a:rPr>
              <a:t>Також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Саудівська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посідає</a:t>
            </a:r>
            <a:r>
              <a:rPr lang="ru-RU" sz="2400" dirty="0" smtClean="0">
                <a:latin typeface="Candara Light" panose="020E0502030303020204" pitchFamily="34" charset="0"/>
              </a:rPr>
              <a:t> 54 </a:t>
            </a:r>
            <a:r>
              <a:rPr lang="ru-RU" sz="2400" dirty="0" err="1" smtClean="0">
                <a:latin typeface="Candara Light" panose="020E0502030303020204" pitchFamily="34" charset="0"/>
              </a:rPr>
              <a:t>місце</a:t>
            </a:r>
            <a:r>
              <a:rPr lang="ru-RU" sz="2400" dirty="0" smtClean="0">
                <a:latin typeface="Candara Light" panose="020E0502030303020204" pitchFamily="34" charset="0"/>
              </a:rPr>
              <a:t> в рейтингу </a:t>
            </a:r>
            <a:r>
              <a:rPr lang="ru-RU" sz="2400" dirty="0" err="1" smtClean="0">
                <a:latin typeface="Candara Light" panose="020E0502030303020204" pitchFamily="34" charset="0"/>
              </a:rPr>
              <a:t>країн</a:t>
            </a:r>
            <a:r>
              <a:rPr lang="ru-RU" sz="2400" dirty="0" smtClean="0">
                <a:latin typeface="Candara Light" panose="020E0502030303020204" pitchFamily="34" charset="0"/>
              </a:rPr>
              <a:t> за </a:t>
            </a:r>
            <a:r>
              <a:rPr lang="ru-RU" sz="2400" dirty="0" err="1" smtClean="0">
                <a:latin typeface="Candara Light" panose="020E0502030303020204" pitchFamily="34" charset="0"/>
              </a:rPr>
              <a:t>рівнем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розвитку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025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678" y="1921678"/>
            <a:ext cx="751013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Candara Light" panose="020E0502030303020204" pitchFamily="34" charset="0"/>
              </a:rPr>
              <a:t>Міністерство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заявив, </a:t>
            </a:r>
            <a:r>
              <a:rPr lang="ru-RU" sz="2400" dirty="0" err="1" smtClean="0">
                <a:latin typeface="Candara Light" panose="020E0502030303020204" pitchFamily="34" charset="0"/>
              </a:rPr>
              <a:t>що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крок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щодо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приватизації</a:t>
            </a:r>
            <a:r>
              <a:rPr lang="ru-RU" sz="2400" dirty="0" smtClean="0">
                <a:latin typeface="Candara Light" panose="020E0502030303020204" pitchFamily="34" charset="0"/>
              </a:rPr>
              <a:t> сектору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та </a:t>
            </a:r>
            <a:r>
              <a:rPr lang="ru-RU" sz="2400" dirty="0" err="1" smtClean="0">
                <a:latin typeface="Candara Light" panose="020E0502030303020204" pitchFamily="34" charset="0"/>
              </a:rPr>
              <a:t>впровадження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комплексної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громадян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було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спрямовано</a:t>
            </a:r>
            <a:r>
              <a:rPr lang="ru-RU" sz="2400" dirty="0" smtClean="0">
                <a:latin typeface="Candara Light" panose="020E0502030303020204" pitchFamily="34" charset="0"/>
              </a:rPr>
              <a:t> на </a:t>
            </a:r>
            <a:r>
              <a:rPr lang="ru-RU" sz="2400" dirty="0" err="1" smtClean="0">
                <a:latin typeface="Candara Light" panose="020E0502030303020204" pitchFamily="34" charset="0"/>
              </a:rPr>
              <a:t>реструктуризацію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національної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економіки</a:t>
            </a:r>
            <a:r>
              <a:rPr lang="ru-RU" sz="2400" dirty="0" smtClean="0">
                <a:latin typeface="Candara Light" panose="020E0502030303020204" pitchFamily="34" charset="0"/>
              </a:rPr>
              <a:t> та державного сектору для </a:t>
            </a:r>
            <a:r>
              <a:rPr lang="ru-RU" sz="2400" dirty="0" err="1" smtClean="0">
                <a:latin typeface="Candara Light" panose="020E0502030303020204" pitchFamily="34" charset="0"/>
              </a:rPr>
              <a:t>підвищення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якості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400" dirty="0" smtClean="0">
                <a:latin typeface="Candara Light" panose="020E0502030303020204" pitchFamily="34" charset="0"/>
              </a:rPr>
              <a:t>.</a:t>
            </a:r>
          </a:p>
          <a:p>
            <a:endParaRPr lang="ru-RU" sz="2400" dirty="0" smtClean="0">
              <a:latin typeface="Candara Light" panose="020E0502030303020204" pitchFamily="34" charset="0"/>
            </a:endParaRPr>
          </a:p>
          <a:p>
            <a:r>
              <a:rPr lang="ru-RU" sz="2400" dirty="0" smtClean="0">
                <a:latin typeface="Candara Light" panose="020E0502030303020204" pitchFamily="34" charset="0"/>
              </a:rPr>
              <a:t>Доктор </a:t>
            </a:r>
            <a:r>
              <a:rPr lang="ru-RU" sz="2400" dirty="0" err="1" smtClean="0">
                <a:latin typeface="Candara Light" panose="020E0502030303020204" pitchFamily="34" charset="0"/>
              </a:rPr>
              <a:t>Тарік</a:t>
            </a:r>
            <a:r>
              <a:rPr lang="ru-RU" sz="2400" dirty="0" smtClean="0">
                <a:latin typeface="Candara Light" panose="020E0502030303020204" pitchFamily="34" charset="0"/>
              </a:rPr>
              <a:t> Аль-</a:t>
            </a:r>
            <a:r>
              <a:rPr lang="ru-RU" sz="2400" dirty="0" err="1" smtClean="0">
                <a:latin typeface="Candara Light" panose="020E0502030303020204" pitchFamily="34" charset="0"/>
              </a:rPr>
              <a:t>Файєз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експерт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із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, сказав, </a:t>
            </a:r>
            <a:r>
              <a:rPr lang="ru-RU" sz="2400" dirty="0" err="1" smtClean="0">
                <a:latin typeface="Candara Light" panose="020E0502030303020204" pitchFamily="34" charset="0"/>
              </a:rPr>
              <a:t>що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приватизація</a:t>
            </a:r>
            <a:r>
              <a:rPr lang="ru-RU" sz="2400" dirty="0" smtClean="0">
                <a:latin typeface="Candara Light" panose="020E0502030303020204" pitchFamily="34" charset="0"/>
              </a:rPr>
              <a:t> сектору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сприятиме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реструктуризації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економіки</a:t>
            </a:r>
            <a:r>
              <a:rPr lang="ru-RU" sz="2400" dirty="0" smtClean="0">
                <a:latin typeface="Candara Light" panose="020E0502030303020204" pitchFamily="34" charset="0"/>
              </a:rPr>
              <a:t> та державного сектору, «</a:t>
            </a:r>
            <a:r>
              <a:rPr lang="ru-RU" sz="2400" dirty="0" err="1" smtClean="0">
                <a:latin typeface="Candara Light" panose="020E0502030303020204" pitchFamily="34" charset="0"/>
              </a:rPr>
              <a:t>Гарне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управління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лікарнями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сприятиме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покращенню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400" dirty="0" smtClean="0">
                <a:latin typeface="Candara Light" panose="020E0502030303020204" pitchFamily="34" charset="0"/>
              </a:rPr>
              <a:t>».</a:t>
            </a:r>
            <a:endParaRPr lang="en-US" sz="2400" dirty="0">
              <a:latin typeface="Candara Light" panose="020E0502030303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28002"/>
          <a:stretch/>
        </p:blipFill>
        <p:spPr>
          <a:xfrm>
            <a:off x="9042400" y="1378865"/>
            <a:ext cx="3149600" cy="29152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4677" y="105795"/>
            <a:ext cx="122309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Candara Light" panose="020E0502030303020204" pitchFamily="34" charset="0"/>
              </a:rPr>
              <a:t>Протягом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кількох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наступних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років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планується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приватизація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окремих</a:t>
            </a:r>
            <a:r>
              <a:rPr lang="ru-RU" sz="2800" dirty="0" smtClean="0">
                <a:latin typeface="Candara Light" panose="020E0502030303020204" pitchFamily="34" charset="0"/>
              </a:rPr>
              <a:t> сфер </a:t>
            </a:r>
            <a:r>
              <a:rPr lang="ru-RU" sz="28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800" dirty="0" smtClean="0">
                <a:latin typeface="Candara Light" panose="020E0502030303020204" pitchFamily="34" charset="0"/>
              </a:rPr>
              <a:t>, </a:t>
            </a:r>
            <a:r>
              <a:rPr lang="ru-RU" sz="2800" dirty="0" err="1" smtClean="0">
                <a:latin typeface="Candara Light" panose="020E0502030303020204" pitchFamily="34" charset="0"/>
              </a:rPr>
              <a:t>що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надаються</a:t>
            </a:r>
            <a:r>
              <a:rPr lang="ru-RU" sz="2800" dirty="0" smtClean="0">
                <a:latin typeface="Candara Light" panose="020E0502030303020204" pitchFamily="34" charset="0"/>
              </a:rPr>
              <a:t> в рамках державного сектору, </a:t>
            </a:r>
            <a:r>
              <a:rPr lang="ru-RU" sz="2800" dirty="0" err="1" smtClean="0">
                <a:latin typeface="Candara Light" panose="020E0502030303020204" pitchFamily="34" charset="0"/>
              </a:rPr>
              <a:t>проте</a:t>
            </a:r>
            <a:r>
              <a:rPr lang="ru-RU" sz="2800" dirty="0" smtClean="0">
                <a:latin typeface="Candara Light" panose="020E0502030303020204" pitchFamily="34" charset="0"/>
              </a:rPr>
              <a:t>, на </a:t>
            </a:r>
            <a:r>
              <a:rPr lang="ru-RU" sz="2800" dirty="0" err="1" smtClean="0">
                <a:latin typeface="Candara Light" panose="020E0502030303020204" pitchFamily="34" charset="0"/>
              </a:rPr>
              <a:t>вимогу</a:t>
            </a:r>
            <a:r>
              <a:rPr lang="ru-RU" sz="2800" dirty="0" smtClean="0">
                <a:latin typeface="Candara Light" panose="020E0502030303020204" pitchFamily="34" charset="0"/>
              </a:rPr>
              <a:t> Уряду, </a:t>
            </a:r>
            <a:r>
              <a:rPr lang="ru-RU" sz="2800" dirty="0" err="1" smtClean="0">
                <a:latin typeface="Candara Light" panose="020E0502030303020204" pitchFamily="34" charset="0"/>
              </a:rPr>
              <a:t>ці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послуги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залишаться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безкоштовними</a:t>
            </a:r>
            <a:r>
              <a:rPr lang="ru-RU" sz="2800" dirty="0" smtClean="0">
                <a:latin typeface="Candara Light" panose="020E0502030303020204" pitchFamily="34" charset="0"/>
              </a:rPr>
              <a:t> для </a:t>
            </a:r>
            <a:r>
              <a:rPr lang="ru-RU" sz="2800" dirty="0" err="1" smtClean="0">
                <a:latin typeface="Candara Light" panose="020E0502030303020204" pitchFamily="34" charset="0"/>
              </a:rPr>
              <a:t>громадян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800" dirty="0" smtClean="0"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800" dirty="0" smtClean="0">
                <a:latin typeface="Candara Light" panose="020E0502030303020204" pitchFamily="34" charset="0"/>
              </a:rPr>
              <a:t>.</a:t>
            </a:r>
            <a:endParaRPr lang="en-US" sz="2800" dirty="0">
              <a:latin typeface="Candara Light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117" y="3731884"/>
            <a:ext cx="3083441" cy="308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0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5944" y="3373120"/>
            <a:ext cx="11771896" cy="197453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55944" y="149591"/>
            <a:ext cx="1186947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Candara Light" panose="020E0502030303020204" pitchFamily="34" charset="0"/>
              </a:rPr>
              <a:t>Діяльність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усіх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працівників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перебуває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під</a:t>
            </a:r>
            <a:r>
              <a:rPr lang="ru-RU" sz="2400" dirty="0" smtClean="0">
                <a:latin typeface="Candara Light" panose="020E0502030303020204" pitchFamily="34" charset="0"/>
              </a:rPr>
              <a:t> контролем </a:t>
            </a:r>
            <a:r>
              <a:rPr lang="ru-RU" sz="2400" dirty="0" err="1" smtClean="0">
                <a:latin typeface="Candara Light" panose="020E0502030303020204" pitchFamily="34" charset="0"/>
              </a:rPr>
              <a:t>спеціального</a:t>
            </a:r>
            <a:r>
              <a:rPr lang="ru-RU" sz="2400" dirty="0" smtClean="0">
                <a:latin typeface="Candara Light" panose="020E0502030303020204" pitchFamily="34" charset="0"/>
              </a:rPr>
              <a:t> органу – </a:t>
            </a:r>
            <a:r>
              <a:rPr lang="ru-RU" sz="2400" b="1" u="sng" dirty="0" err="1" smtClean="0">
                <a:latin typeface="Candara Light" panose="020E0502030303020204" pitchFamily="34" charset="0"/>
              </a:rPr>
              <a:t>Комісії</a:t>
            </a:r>
            <a:r>
              <a:rPr lang="ru-RU" sz="2400" b="1" u="sng" dirty="0" smtClean="0">
                <a:latin typeface="Candara Light" panose="020E0502030303020204" pitchFamily="34" charset="0"/>
              </a:rPr>
              <a:t> з </a:t>
            </a:r>
            <a:r>
              <a:rPr lang="ru-RU" sz="2400" b="1" u="sng" dirty="0" err="1" smtClean="0">
                <a:latin typeface="Candara Light" panose="020E0502030303020204" pitchFamily="34" charset="0"/>
              </a:rPr>
              <a:t>питань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пов'язаних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із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спеціальностями</a:t>
            </a:r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галузі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endParaRPr lang="ru-RU" sz="2000" dirty="0" smtClean="0">
              <a:latin typeface="Candara Light" panose="020E0502030303020204" pitchFamily="34" charset="0"/>
            </a:endParaRPr>
          </a:p>
          <a:p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Хто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може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отримати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доступ до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системи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?</a:t>
            </a:r>
          </a:p>
          <a:p>
            <a:endParaRPr lang="ru-RU" sz="2400" dirty="0" smtClean="0">
              <a:solidFill>
                <a:srgbClr val="C00000"/>
              </a:solidFill>
              <a:latin typeface="Candara Light" panose="020E0502030303020204" pitchFamily="34" charset="0"/>
            </a:endParaRPr>
          </a:p>
          <a:p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Громадяни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, а </a:t>
            </a:r>
            <a:r>
              <a:rPr lang="ru-RU" sz="2400" dirty="0" err="1" smtClean="0">
                <a:latin typeface="Candara Light" panose="020E0502030303020204" pitchFamily="34" charset="0"/>
              </a:rPr>
              <a:t>також</a:t>
            </a:r>
            <a:r>
              <a:rPr lang="ru-RU" sz="2400" dirty="0" smtClean="0">
                <a:latin typeface="Candara Light" panose="020E0502030303020204" pitchFamily="34" charset="0"/>
              </a:rPr>
              <a:t> особи, </a:t>
            </a:r>
            <a:r>
              <a:rPr lang="ru-RU" sz="2400" dirty="0" err="1" smtClean="0">
                <a:latin typeface="Candara Light" panose="020E0502030303020204" pitchFamily="34" charset="0"/>
              </a:rPr>
              <a:t>які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працюють</a:t>
            </a:r>
            <a:r>
              <a:rPr lang="ru-RU" sz="2400" dirty="0" smtClean="0">
                <a:latin typeface="Candara Light" panose="020E0502030303020204" pitchFamily="34" charset="0"/>
              </a:rPr>
              <a:t> у державному </a:t>
            </a:r>
            <a:r>
              <a:rPr lang="ru-RU" sz="2400" dirty="0" err="1" smtClean="0">
                <a:latin typeface="Candara Light" panose="020E0502030303020204" pitchFamily="34" charset="0"/>
              </a:rPr>
              <a:t>секторі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мають</a:t>
            </a:r>
            <a:r>
              <a:rPr lang="ru-RU" sz="2400" dirty="0" smtClean="0">
                <a:latin typeface="Candara Light" panose="020E0502030303020204" pitchFamily="34" charset="0"/>
              </a:rPr>
              <a:t> доступ до </a:t>
            </a:r>
            <a:r>
              <a:rPr lang="ru-RU" sz="2400" dirty="0" err="1" smtClean="0">
                <a:latin typeface="Candara Light" panose="020E0502030303020204" pitchFamily="34" charset="0"/>
              </a:rPr>
              <a:t>державної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програми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, яка </a:t>
            </a:r>
            <a:r>
              <a:rPr lang="ru-RU" sz="2400" dirty="0" err="1" smtClean="0">
                <a:latin typeface="Candara Light" panose="020E0502030303020204" pitchFamily="34" charset="0"/>
              </a:rPr>
              <a:t>включає</a:t>
            </a:r>
            <a:r>
              <a:rPr lang="ru-RU" sz="2400" dirty="0" smtClean="0">
                <a:latin typeface="Candara Light" panose="020E0502030303020204" pitchFamily="34" charset="0"/>
              </a:rPr>
              <a:t>:</a:t>
            </a:r>
          </a:p>
          <a:p>
            <a:endParaRPr lang="ru-RU" sz="2400" dirty="0" smtClean="0">
              <a:solidFill>
                <a:srgbClr val="800000"/>
              </a:solidFill>
              <a:latin typeface="Candara Light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Послуги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терапевта;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Лікування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у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лікарні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rgbClr val="800000"/>
                </a:solidFill>
                <a:latin typeface="Candara Light" panose="020E0502030303020204" pitchFamily="34" charset="0"/>
              </a:rPr>
              <a:t>П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ослуги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стоматолога;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Рецептурні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препарати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 </a:t>
            </a:r>
          </a:p>
          <a:p>
            <a:endParaRPr lang="ru-RU" sz="2400" dirty="0">
              <a:latin typeface="Candara Light" panose="020E0502030303020204" pitchFamily="34" charset="0"/>
            </a:endParaRPr>
          </a:p>
          <a:p>
            <a:r>
              <a:rPr lang="ru-RU" sz="2400" b="1" dirty="0" err="1" smtClean="0">
                <a:latin typeface="Candara Light" panose="020E0502030303020204" pitchFamily="34" charset="0"/>
              </a:rPr>
              <a:t>Експати</a:t>
            </a:r>
            <a:r>
              <a:rPr lang="ru-RU" sz="2400" b="1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які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проживають</a:t>
            </a:r>
            <a:r>
              <a:rPr lang="ru-RU" sz="2400" dirty="0" smtClean="0">
                <a:latin typeface="Candara Light" panose="020E0502030303020204" pitchFamily="34" charset="0"/>
              </a:rPr>
              <a:t> на </a:t>
            </a:r>
            <a:r>
              <a:rPr lang="ru-RU" sz="2400" dirty="0" err="1" smtClean="0">
                <a:latin typeface="Candara Light" panose="020E0502030303020204" pitchFamily="34" charset="0"/>
              </a:rPr>
              <a:t>території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користуються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послугами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що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надаються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приватними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медичними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установами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зокрема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лікарнями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клініками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медичними</a:t>
            </a:r>
            <a:r>
              <a:rPr lang="ru-RU" sz="2400" dirty="0" smtClean="0">
                <a:latin typeface="Candara Light" panose="020E0502030303020204" pitchFamily="34" charset="0"/>
              </a:rPr>
              <a:t> центрами.</a:t>
            </a:r>
            <a:endParaRPr lang="en-US" sz="2400" dirty="0">
              <a:latin typeface="Candara Light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9123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andara Light" panose="020E0502030303020204" pitchFamily="34" charset="0"/>
              </a:rPr>
              <a:t>До 2005 року система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фінансувалася</a:t>
            </a:r>
            <a:r>
              <a:rPr lang="ru-RU" sz="2400" dirty="0" smtClean="0">
                <a:latin typeface="Candara Light" panose="020E0502030303020204" pitchFamily="34" charset="0"/>
              </a:rPr>
              <a:t> за </a:t>
            </a:r>
            <a:r>
              <a:rPr lang="ru-RU" sz="2400" dirty="0" err="1" smtClean="0">
                <a:latin typeface="Candara Light" panose="020E0502030303020204" pitchFamily="34" charset="0"/>
              </a:rPr>
              <a:t>рахунок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державних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субсидій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  <a:r>
              <a:rPr lang="ru-RU" sz="2400" dirty="0" err="1" smtClean="0">
                <a:latin typeface="Candara Light" panose="020E0502030303020204" pitchFamily="34" charset="0"/>
              </a:rPr>
              <a:t>Пізніше</a:t>
            </a:r>
            <a:r>
              <a:rPr lang="ru-RU" sz="2400" dirty="0" smtClean="0">
                <a:latin typeface="Candara Light" panose="020E0502030303020204" pitchFamily="34" charset="0"/>
              </a:rPr>
              <a:t> урядом </a:t>
            </a:r>
            <a:r>
              <a:rPr lang="ru-RU" sz="2400" dirty="0" err="1" smtClean="0">
                <a:latin typeface="Candara Light" panose="020E0502030303020204" pitchFamily="34" charset="0"/>
              </a:rPr>
              <a:t>країни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було</a:t>
            </a:r>
            <a:r>
              <a:rPr lang="ru-RU" sz="2400" dirty="0" smtClean="0">
                <a:latin typeface="Candara Light" panose="020E0502030303020204" pitchFamily="34" charset="0"/>
              </a:rPr>
              <a:t> видано </a:t>
            </a:r>
            <a:r>
              <a:rPr lang="ru-RU" sz="2400" dirty="0" err="1" smtClean="0">
                <a:latin typeface="Candara Light" panose="020E0502030303020204" pitchFamily="34" charset="0"/>
              </a:rPr>
              <a:t>розпорядження</a:t>
            </a:r>
            <a:r>
              <a:rPr lang="ru-RU" sz="2400" dirty="0" smtClean="0">
                <a:latin typeface="Candara Light" panose="020E0502030303020204" pitchFamily="34" charset="0"/>
              </a:rPr>
              <a:t> про </a:t>
            </a:r>
            <a:r>
              <a:rPr lang="ru-RU" sz="2400" dirty="0" err="1" smtClean="0">
                <a:latin typeface="Candara Light" panose="020E0502030303020204" pitchFamily="34" charset="0"/>
              </a:rPr>
              <a:t>необхідність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оформлення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полісу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 особами</a:t>
            </a:r>
            <a:r>
              <a:rPr lang="ru-RU" sz="2400" b="1" u="sng" dirty="0" smtClean="0">
                <a:solidFill>
                  <a:srgbClr val="A30527"/>
                </a:solidFill>
                <a:latin typeface="Candara Light" panose="020E0502030303020204" pitchFamily="34" charset="0"/>
              </a:rPr>
              <a:t>,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які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не є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громадянами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країни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, яке у 2016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році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було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поширене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на </a:t>
            </a:r>
            <a:r>
              <a:rPr lang="ru-RU" sz="2400" b="1" u="sng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працівників</a:t>
            </a:r>
            <a:r>
              <a:rPr lang="ru-RU" sz="2400" b="1" u="sng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приватного сектору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.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Крім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цього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існують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плани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щодо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подальшого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поширення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цієї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системи</a:t>
            </a:r>
            <a:r>
              <a:rPr lang="ru-RU" sz="2400" dirty="0" smtClean="0">
                <a:latin typeface="Candara Light" panose="020E0502030303020204" pitchFamily="34" charset="0"/>
              </a:rPr>
              <a:t> на </a:t>
            </a:r>
            <a:r>
              <a:rPr lang="ru-RU" sz="2400" dirty="0" err="1" smtClean="0">
                <a:latin typeface="Candara Light" panose="020E0502030303020204" pitchFamily="34" charset="0"/>
              </a:rPr>
              <a:t>інші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категорії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жителів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endParaRPr lang="ru-RU" sz="2400" dirty="0" smtClean="0">
              <a:latin typeface="Candara Light" panose="020E0502030303020204" pitchFamily="34" charset="0"/>
            </a:endParaRPr>
          </a:p>
          <a:p>
            <a:r>
              <a:rPr lang="ru-RU" sz="2400" dirty="0" err="1" smtClean="0">
                <a:latin typeface="Candara Light" panose="020E0502030303020204" pitchFamily="34" charset="0"/>
              </a:rPr>
              <a:t>Вартість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індивідуального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експату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залежить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</a:t>
            </a:r>
            <a:r>
              <a:rPr lang="ru-RU" sz="2400" dirty="0" smtClean="0">
                <a:latin typeface="Candara Light" panose="020E0502030303020204" pitchFamily="34" charset="0"/>
              </a:rPr>
              <a:t> характеру </a:t>
            </a:r>
            <a:r>
              <a:rPr lang="ru-RU" sz="2400" dirty="0" err="1" smtClean="0">
                <a:latin typeface="Candara Light" panose="020E0502030303020204" pitchFamily="34" charset="0"/>
              </a:rPr>
              <a:t>поліса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, виду </a:t>
            </a:r>
            <a:r>
              <a:rPr lang="ru-RU" sz="2400" dirty="0" err="1" smtClean="0">
                <a:latin typeface="Candara Light" panose="020E0502030303020204" pitchFamily="34" charset="0"/>
              </a:rPr>
              <a:t>необхідного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лікування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r>
              <a:rPr lang="ru-RU" sz="2400" dirty="0" err="1" smtClean="0">
                <a:latin typeface="Candara Light" panose="020E0502030303020204" pitchFamily="34" charset="0"/>
              </a:rPr>
              <a:t>Медичне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 в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Особам, </a:t>
            </a:r>
            <a:r>
              <a:rPr lang="ru-RU" sz="2400" dirty="0" err="1" smtClean="0">
                <a:latin typeface="Candara Light" panose="020E0502030303020204" pitchFamily="34" charset="0"/>
              </a:rPr>
              <a:t>які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переїжджають</a:t>
            </a:r>
            <a:r>
              <a:rPr lang="ru-RU" sz="2400" dirty="0" smtClean="0">
                <a:latin typeface="Candara Light" panose="020E0502030303020204" pitchFamily="34" charset="0"/>
              </a:rPr>
              <a:t> до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на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постійне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місце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проживання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необхідно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мати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медичну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страховку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якої</a:t>
            </a:r>
            <a:r>
              <a:rPr lang="ru-RU" sz="2400" dirty="0" smtClean="0">
                <a:latin typeface="Candara Light" panose="020E0502030303020204" pitchFamily="34" charset="0"/>
              </a:rPr>
              <a:t> є </a:t>
            </a:r>
            <a:r>
              <a:rPr lang="ru-RU" sz="2400" dirty="0" err="1" smtClean="0">
                <a:latin typeface="Candara Light" panose="020E0502030303020204" pitchFamily="34" charset="0"/>
              </a:rPr>
              <a:t>обов'язком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роботодавця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експату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endParaRPr lang="ru-RU" sz="2400" dirty="0" smtClean="0">
              <a:latin typeface="Candara Light" panose="020E0502030303020204" pitchFamily="34" charset="0"/>
            </a:endParaRPr>
          </a:p>
          <a:p>
            <a:r>
              <a:rPr lang="ru-RU" sz="2400" dirty="0" err="1" smtClean="0">
                <a:latin typeface="Candara Light" panose="020E0502030303020204" pitchFamily="34" charset="0"/>
              </a:rPr>
              <a:t>Наразі</a:t>
            </a:r>
            <a:r>
              <a:rPr lang="ru-RU" sz="2400" dirty="0" smtClean="0">
                <a:latin typeface="Candara Light" panose="020E0502030303020204" pitchFamily="34" charset="0"/>
              </a:rPr>
              <a:t> в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діють</a:t>
            </a:r>
            <a:r>
              <a:rPr lang="ru-RU" sz="2400" dirty="0" smtClean="0">
                <a:latin typeface="Candara Light" panose="020E0502030303020204" pitchFamily="34" charset="0"/>
              </a:rPr>
              <a:t> 26 </a:t>
            </a:r>
            <a:r>
              <a:rPr lang="ru-RU" sz="2400" dirty="0" err="1" smtClean="0">
                <a:latin typeface="Candara Light" panose="020E0502030303020204" pitchFamily="34" charset="0"/>
              </a:rPr>
              <a:t>компаній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із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  <a:r>
              <a:rPr lang="ru-RU" sz="2400" dirty="0" err="1" smtClean="0">
                <a:latin typeface="Candara Light" panose="020E0502030303020204" pitchFamily="34" charset="0"/>
              </a:rPr>
              <a:t>Середній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розмір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страхової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премії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складає</a:t>
            </a:r>
            <a:r>
              <a:rPr lang="ru-RU" sz="2400" dirty="0" smtClean="0">
                <a:latin typeface="Candara Light" panose="020E0502030303020204" pitchFamily="34" charset="0"/>
              </a:rPr>
              <a:t> 1759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ріалів</a:t>
            </a:r>
            <a:r>
              <a:rPr lang="ru-RU" sz="2400" dirty="0" smtClean="0">
                <a:latin typeface="Candara Light" panose="020E0502030303020204" pitchFamily="34" charset="0"/>
              </a:rPr>
              <a:t> (469$). </a:t>
            </a:r>
            <a:r>
              <a:rPr lang="ru-RU" sz="2400" dirty="0" err="1" smtClean="0">
                <a:latin typeface="Candara Light" panose="020E0502030303020204" pitchFamily="34" charset="0"/>
              </a:rPr>
              <a:t>Поліси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що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надаються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роботодавцями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зазвичай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передбачає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обмежене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базове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покриття</a:t>
            </a:r>
            <a:r>
              <a:rPr lang="ru-RU" sz="2400" dirty="0" smtClean="0">
                <a:latin typeface="Candara Light" panose="020E0502030303020204" pitchFamily="34" charset="0"/>
              </a:rPr>
              <a:t> (</a:t>
            </a:r>
            <a:r>
              <a:rPr lang="ru-RU" sz="2400" dirty="0" err="1" smtClean="0">
                <a:latin typeface="Candara Light" panose="020E0502030303020204" pitchFamily="34" charset="0"/>
              </a:rPr>
              <a:t>наприклад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може</a:t>
            </a:r>
            <a:r>
              <a:rPr lang="ru-RU" sz="2400" dirty="0" smtClean="0">
                <a:latin typeface="Candara Light" panose="020E0502030303020204" pitchFamily="34" charset="0"/>
              </a:rPr>
              <a:t> бути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відсутнім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стоматологічне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400" dirty="0" smtClean="0">
                <a:latin typeface="Candara Light" panose="020E0502030303020204" pitchFamily="34" charset="0"/>
              </a:rPr>
              <a:t>).</a:t>
            </a:r>
          </a:p>
          <a:p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зв'язку</a:t>
            </a:r>
            <a:r>
              <a:rPr lang="ru-RU" sz="2400" dirty="0" smtClean="0">
                <a:latin typeface="Candara Light" panose="020E0502030303020204" pitchFamily="34" charset="0"/>
              </a:rPr>
              <a:t> з </a:t>
            </a:r>
            <a:r>
              <a:rPr lang="ru-RU" sz="2400" dirty="0" err="1" smtClean="0">
                <a:latin typeface="Candara Light" panose="020E0502030303020204" pitchFamily="34" charset="0"/>
              </a:rPr>
              <a:t>цим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багато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експатів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воліють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додатково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оформляти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поліси</a:t>
            </a:r>
            <a:r>
              <a:rPr lang="ru-RU" sz="2400" dirty="0" smtClean="0">
                <a:latin typeface="Candara Light" panose="020E0502030303020204" pitchFamily="34" charset="0"/>
              </a:rPr>
              <a:t> приватного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.</a:t>
            </a:r>
            <a:endParaRPr lang="en-US" sz="2400" dirty="0">
              <a:latin typeface="Candara Light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18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14" y="0"/>
            <a:ext cx="119864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Порядок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реєстрації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іноземців</a:t>
            </a:r>
            <a:r>
              <a:rPr lang="ru-RU" sz="2400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smtClean="0">
                <a:latin typeface="Candara Light" panose="020E0502030303020204" pitchFamily="34" charset="0"/>
              </a:rPr>
              <a:t>- </a:t>
            </a:r>
            <a:r>
              <a:rPr lang="ru-RU" sz="2400" dirty="0" err="1" smtClean="0">
                <a:latin typeface="Candara Light" panose="020E0502030303020204" pitchFamily="34" charset="0"/>
              </a:rPr>
              <a:t>експатів</a:t>
            </a:r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Експати</a:t>
            </a:r>
            <a:r>
              <a:rPr lang="ru-RU" sz="2400" dirty="0" smtClean="0">
                <a:latin typeface="Candara Light" panose="020E0502030303020204" pitchFamily="34" charset="0"/>
              </a:rPr>
              <a:t> не </a:t>
            </a:r>
            <a:r>
              <a:rPr lang="ru-RU" sz="2400" dirty="0" err="1" smtClean="0">
                <a:latin typeface="Candara Light" panose="020E0502030303020204" pitchFamily="34" charset="0"/>
              </a:rPr>
              <a:t>мають</a:t>
            </a:r>
            <a:r>
              <a:rPr lang="ru-RU" sz="2400" dirty="0" smtClean="0">
                <a:latin typeface="Candara Light" panose="020E0502030303020204" pitchFamily="34" charset="0"/>
              </a:rPr>
              <a:t> права на </a:t>
            </a:r>
            <a:r>
              <a:rPr lang="ru-RU" sz="2400" dirty="0" err="1" smtClean="0">
                <a:latin typeface="Candara Light" panose="020E0502030303020204" pitchFamily="34" charset="0"/>
              </a:rPr>
              <a:t>державне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400" dirty="0" smtClean="0">
                <a:latin typeface="Candara Light" panose="020E0502030303020204" pitchFamily="34" charset="0"/>
              </a:rPr>
              <a:t> в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, у </a:t>
            </a:r>
            <a:r>
              <a:rPr lang="ru-RU" sz="2400" dirty="0" err="1" smtClean="0">
                <a:latin typeface="Candara Light" panose="020E0502030303020204" pitchFamily="34" charset="0"/>
              </a:rPr>
              <a:t>зв'язку</a:t>
            </a:r>
            <a:r>
              <a:rPr lang="ru-RU" sz="2400" dirty="0" smtClean="0">
                <a:latin typeface="Candara Light" panose="020E0502030303020204" pitchFamily="34" charset="0"/>
              </a:rPr>
              <a:t> з </a:t>
            </a:r>
            <a:r>
              <a:rPr lang="ru-RU" sz="2400" dirty="0" err="1" smtClean="0">
                <a:latin typeface="Candara Light" panose="020E0502030303020204" pitchFamily="34" charset="0"/>
              </a:rPr>
              <a:t>чим</a:t>
            </a:r>
            <a:r>
              <a:rPr lang="ru-RU" sz="2400" dirty="0" smtClean="0">
                <a:latin typeface="Candara Light" panose="020E0502030303020204" pitchFamily="34" charset="0"/>
              </a:rPr>
              <a:t> не </a:t>
            </a:r>
            <a:r>
              <a:rPr lang="ru-RU" sz="2400" dirty="0" err="1" smtClean="0">
                <a:latin typeface="Candara Light" panose="020E0502030303020204" pitchFamily="34" charset="0"/>
              </a:rPr>
              <a:t>існує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стандартизованої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процедури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реєстрації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r>
              <a:rPr lang="ru-RU" sz="2400" dirty="0" smtClean="0">
                <a:latin typeface="Candara Light" panose="020E0502030303020204" pitchFamily="34" charset="0"/>
              </a:rPr>
              <a:t>Як правило, </a:t>
            </a:r>
            <a:r>
              <a:rPr lang="ru-RU" sz="2400" dirty="0" err="1" smtClean="0">
                <a:latin typeface="Candara Light" panose="020E0502030303020204" pitchFamily="34" charset="0"/>
              </a:rPr>
              <a:t>роботодавець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реєструє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іноземного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працівника</a:t>
            </a:r>
            <a:r>
              <a:rPr lang="ru-RU" sz="2400" dirty="0" smtClean="0">
                <a:latin typeface="Candara Light" panose="020E0502030303020204" pitchFamily="34" charset="0"/>
              </a:rPr>
              <a:t> в рамках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системи</a:t>
            </a:r>
            <a:r>
              <a:rPr lang="ru-RU" sz="2400" dirty="0" smtClean="0">
                <a:latin typeface="Candara Light" panose="020E0502030303020204" pitchFamily="34" charset="0"/>
              </a:rPr>
              <a:t> приватного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після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чого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працівнику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видається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картка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страхування</a:t>
            </a:r>
            <a:r>
              <a:rPr lang="ru-RU" sz="2400" dirty="0" smtClean="0">
                <a:latin typeface="Candara Light" panose="020E0502030303020204" pitchFamily="34" charset="0"/>
              </a:rPr>
              <a:t>, яка </a:t>
            </a:r>
            <a:r>
              <a:rPr lang="ru-RU" sz="2400" dirty="0" err="1" smtClean="0">
                <a:latin typeface="Candara Light" panose="020E0502030303020204" pitchFamily="34" charset="0"/>
              </a:rPr>
              <a:t>може</a:t>
            </a:r>
            <a:r>
              <a:rPr lang="ru-RU" sz="2400" dirty="0" smtClean="0">
                <a:latin typeface="Candara Light" panose="020E0502030303020204" pitchFamily="34" charset="0"/>
              </a:rPr>
              <a:t> бути </a:t>
            </a:r>
            <a:r>
              <a:rPr lang="ru-RU" sz="2400" dirty="0" err="1" smtClean="0">
                <a:latin typeface="Candara Light" panose="020E0502030303020204" pitchFamily="34" charset="0"/>
              </a:rPr>
              <a:t>використана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застрахованим</a:t>
            </a:r>
            <a:r>
              <a:rPr lang="ru-RU" sz="2400" dirty="0" smtClean="0">
                <a:latin typeface="Candara Light" panose="020E0502030303020204" pitchFamily="34" charset="0"/>
              </a:rPr>
              <a:t> для </a:t>
            </a:r>
            <a:r>
              <a:rPr lang="ru-RU" sz="2400" dirty="0" err="1" smtClean="0">
                <a:latin typeface="Candara Light" panose="020E0502030303020204" pitchFamily="34" charset="0"/>
              </a:rPr>
              <a:t>отримання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приватних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400" dirty="0" smtClean="0">
                <a:latin typeface="Candara Light" panose="020E0502030303020204" pitchFamily="34" charset="0"/>
              </a:rPr>
              <a:t>, таких як: </a:t>
            </a:r>
            <a:r>
              <a:rPr lang="ru-RU" sz="2400" dirty="0" err="1" smtClean="0">
                <a:latin typeface="Candara Light" panose="020E0502030303020204" pitchFamily="34" charset="0"/>
              </a:rPr>
              <a:t>консультація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лікаря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лікування</a:t>
            </a:r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лікарні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терапевтичне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лікування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</a:p>
          <a:p>
            <a:r>
              <a:rPr lang="ru-RU" sz="2400" u="sng" dirty="0" smtClean="0">
                <a:latin typeface="Candara Light" panose="020E0502030303020204" pitchFamily="34" charset="0"/>
              </a:rPr>
              <a:t>Процедура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реєстрації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залежить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від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обраного</a:t>
            </a:r>
            <a:r>
              <a:rPr lang="ru-RU" sz="2400" u="sng" dirty="0" smtClean="0">
                <a:latin typeface="Candara Light" panose="020E0502030303020204" pitchFamily="34" charset="0"/>
              </a:rPr>
              <a:t> страховика,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однак</a:t>
            </a:r>
            <a:r>
              <a:rPr lang="ru-RU" sz="2400" u="sng" dirty="0" smtClean="0">
                <a:latin typeface="Candara Light" panose="020E0502030303020204" pitchFamily="34" charset="0"/>
              </a:rPr>
              <a:t> у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більшості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випадків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потрібні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такі</a:t>
            </a:r>
            <a:r>
              <a:rPr lang="ru-RU" sz="2400" u="sng" dirty="0" smtClean="0">
                <a:latin typeface="Candara Light" panose="020E0502030303020204" pitchFamily="34" charset="0"/>
              </a:rPr>
              <a:t> </a:t>
            </a:r>
            <a:r>
              <a:rPr lang="ru-RU" sz="2400" u="sng" dirty="0" err="1" smtClean="0">
                <a:latin typeface="Candara Light" panose="020E0502030303020204" pitchFamily="34" charset="0"/>
              </a:rPr>
              <a:t>документи</a:t>
            </a:r>
            <a:r>
              <a:rPr lang="ru-RU" sz="2400" u="sng" dirty="0" smtClean="0">
                <a:latin typeface="Candara Light" panose="020E0502030303020204" pitchFamily="34" charset="0"/>
              </a:rPr>
              <a:t>: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476" y="3081092"/>
            <a:ext cx="5433562" cy="36280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3556290"/>
            <a:ext cx="67552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rgbClr val="800000"/>
              </a:solidFill>
              <a:latin typeface="Candara Light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Паспорт/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справжнє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посвідчення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особи з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фотографією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Вид на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проживання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чи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віза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Документи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,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що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підтверджують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адресу </a:t>
            </a:r>
            <a:r>
              <a:rPr lang="ru-RU" sz="28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проживання</a:t>
            </a:r>
            <a:r>
              <a:rPr lang="ru-RU" sz="28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.</a:t>
            </a:r>
            <a:endParaRPr lang="ru-RU" sz="2800" dirty="0">
              <a:solidFill>
                <a:srgbClr val="800000"/>
              </a:solidFill>
              <a:latin typeface="Candara Light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2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42530"/>
            <a:ext cx="1208921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Приватне</a:t>
            </a:r>
            <a:r>
              <a:rPr lang="ru-RU" sz="2400" b="1" u="sng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b="1" u="sng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медичне</a:t>
            </a:r>
            <a:r>
              <a:rPr lang="ru-RU" sz="2400" b="1" u="sng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b="1" u="sng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страхування</a:t>
            </a:r>
            <a:r>
              <a:rPr lang="ru-RU" sz="2400" b="1" u="sng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відіграє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важливу</a:t>
            </a:r>
            <a:r>
              <a:rPr lang="ru-RU" sz="2400" dirty="0" smtClean="0">
                <a:latin typeface="Candara Light" panose="020E0502030303020204" pitchFamily="34" charset="0"/>
              </a:rPr>
              <a:t> роль у </a:t>
            </a:r>
            <a:r>
              <a:rPr lang="ru-RU" sz="2400" dirty="0" err="1" smtClean="0">
                <a:latin typeface="Candara Light" panose="020E0502030303020204" pitchFamily="34" charset="0"/>
              </a:rPr>
              <a:t>системі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охорони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Саудівської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. Уряд </a:t>
            </a:r>
            <a:r>
              <a:rPr lang="ru-RU" sz="2400" dirty="0" err="1" smtClean="0">
                <a:latin typeface="Candara Light" panose="020E0502030303020204" pitchFamily="34" charset="0"/>
              </a:rPr>
              <a:t>країни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залучає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інвестиції</a:t>
            </a:r>
            <a:r>
              <a:rPr lang="ru-RU" sz="2400" dirty="0" smtClean="0">
                <a:latin typeface="Candara Light" panose="020E0502030303020204" pitchFamily="34" charset="0"/>
              </a:rPr>
              <a:t> приватного сектора у </a:t>
            </a:r>
            <a:r>
              <a:rPr lang="ru-RU" sz="2400" dirty="0" err="1" smtClean="0">
                <a:latin typeface="Candara Light" panose="020E0502030303020204" pitchFamily="34" charset="0"/>
              </a:rPr>
              <a:t>вигляді</a:t>
            </a:r>
            <a:r>
              <a:rPr lang="ru-RU" sz="2400" dirty="0" smtClean="0">
                <a:latin typeface="Candara Light" panose="020E0502030303020204" pitchFamily="34" charset="0"/>
              </a:rPr>
              <a:t> державно-приватного партнерства (ДПП). </a:t>
            </a:r>
            <a:r>
              <a:rPr lang="ru-RU" sz="2400" dirty="0" err="1" smtClean="0">
                <a:latin typeface="Candara Light" panose="020E0502030303020204" pitchFamily="34" charset="0"/>
              </a:rPr>
              <a:t>Крім</a:t>
            </a:r>
            <a:r>
              <a:rPr lang="ru-RU" sz="2400" dirty="0" smtClean="0">
                <a:latin typeface="Candara Light" panose="020E0502030303020204" pitchFamily="34" charset="0"/>
              </a:rPr>
              <a:t> того, у 2020 </a:t>
            </a:r>
            <a:r>
              <a:rPr lang="ru-RU" sz="2400" dirty="0" err="1" smtClean="0">
                <a:latin typeface="Candara Light" panose="020E0502030303020204" pitchFamily="34" charset="0"/>
              </a:rPr>
              <a:t>році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планується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збільшити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обсяг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400" dirty="0" smtClean="0"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latin typeface="Candara Light" panose="020E0502030303020204" pitchFamily="34" charset="0"/>
              </a:rPr>
              <a:t>які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надають</a:t>
            </a:r>
            <a:r>
              <a:rPr lang="ru-RU" sz="2400" dirty="0" smtClean="0">
                <a:latin typeface="Candara Light" panose="020E0502030303020204" pitchFamily="34" charset="0"/>
              </a:rPr>
              <a:t> установи приватного сектору, до 35%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загального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обсягу</a:t>
            </a:r>
            <a:r>
              <a:rPr lang="ru-RU" sz="2400" dirty="0" smtClean="0">
                <a:latin typeface="Candara Light" panose="020E0502030303020204" pitchFamily="34" charset="0"/>
              </a:rPr>
              <a:t>.</a:t>
            </a:r>
          </a:p>
          <a:p>
            <a:endParaRPr lang="ru-RU" dirty="0">
              <a:latin typeface="Candara Light" panose="020E0502030303020204" pitchFamily="34" charset="0"/>
            </a:endParaRPr>
          </a:p>
          <a:p>
            <a:r>
              <a:rPr lang="ru-RU" sz="2400" dirty="0" err="1" smtClean="0">
                <a:latin typeface="Candara Light" panose="020E0502030303020204" pitchFamily="34" charset="0"/>
              </a:rPr>
              <a:t>Деякі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місцеві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жителі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також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віддають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перевагу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приватним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клінікам</a:t>
            </a:r>
            <a:r>
              <a:rPr lang="ru-RU" sz="2400" dirty="0" smtClean="0">
                <a:latin typeface="Candara Light" panose="020E0502030303020204" pitchFamily="34" charset="0"/>
              </a:rPr>
              <a:t>. </a:t>
            </a:r>
            <a:r>
              <a:rPr lang="ru-RU" sz="2400" dirty="0" err="1" smtClean="0">
                <a:latin typeface="Candara Light" panose="020E0502030303020204" pitchFamily="34" charset="0"/>
              </a:rPr>
              <a:t>Однак</a:t>
            </a:r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рівень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400" dirty="0" smtClean="0">
                <a:latin typeface="Candara Light" panose="020E0502030303020204" pitchFamily="34" charset="0"/>
              </a:rPr>
              <a:t> у </a:t>
            </a:r>
            <a:r>
              <a:rPr lang="ru-RU" sz="2400" dirty="0" err="1" smtClean="0">
                <a:latin typeface="Candara Light" panose="020E0502030303020204" pitchFamily="34" charset="0"/>
              </a:rPr>
              <a:t>державних</a:t>
            </a:r>
            <a:r>
              <a:rPr lang="ru-RU" sz="2400" dirty="0" smtClean="0">
                <a:latin typeface="Candara Light" panose="020E0502030303020204" pitchFamily="34" charset="0"/>
              </a:rPr>
              <a:t> та </a:t>
            </a:r>
            <a:r>
              <a:rPr lang="ru-RU" sz="2400" dirty="0" err="1" smtClean="0">
                <a:latin typeface="Candara Light" panose="020E0502030303020204" pitchFamily="34" charset="0"/>
              </a:rPr>
              <a:t>приватних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лікарнях</a:t>
            </a:r>
            <a:r>
              <a:rPr lang="ru-RU" sz="2400" dirty="0" smtClean="0">
                <a:latin typeface="Candara Light" panose="020E0502030303020204" pitchFamily="34" charset="0"/>
              </a:rPr>
              <a:t> не </a:t>
            </a:r>
            <a:r>
              <a:rPr lang="ru-RU" sz="2400" dirty="0" err="1" smtClean="0">
                <a:latin typeface="Candara Light" panose="020E0502030303020204" pitchFamily="34" charset="0"/>
              </a:rPr>
              <a:t>має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суттєвих</a:t>
            </a:r>
            <a:r>
              <a:rPr lang="ru-RU" sz="2400" dirty="0" smtClean="0"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latin typeface="Candara Light" panose="020E0502030303020204" pitchFamily="34" charset="0"/>
              </a:rPr>
              <a:t>відмінностей</a:t>
            </a:r>
            <a:r>
              <a:rPr lang="ru-RU" dirty="0" smtClean="0">
                <a:latin typeface="Candara Light" panose="020E0502030303020204" pitchFamily="34" charset="0"/>
              </a:rPr>
              <a:t>. </a:t>
            </a:r>
          </a:p>
          <a:p>
            <a:endParaRPr lang="ru-RU" dirty="0" smtClean="0">
              <a:latin typeface="Candara Light" panose="020E0502030303020204" pitchFamily="34" charset="0"/>
            </a:endParaRPr>
          </a:p>
          <a:p>
            <a:endParaRPr lang="ru-RU" dirty="0">
              <a:latin typeface="Candara Light" panose="020E0502030303020204" pitchFamily="34" charset="0"/>
            </a:endParaRPr>
          </a:p>
          <a:p>
            <a:endParaRPr lang="ru-RU" dirty="0" smtClean="0">
              <a:latin typeface="Candara Light" panose="020E0502030303020204" pitchFamily="34" charset="0"/>
            </a:endParaRPr>
          </a:p>
          <a:p>
            <a:endParaRPr lang="ru-RU" dirty="0">
              <a:latin typeface="Candara Light" panose="020E0502030303020204" pitchFamily="34" charset="0"/>
            </a:endParaRPr>
          </a:p>
          <a:p>
            <a:endParaRPr lang="ru-RU" dirty="0">
              <a:latin typeface="Candara Light" panose="020E0502030303020204" pitchFamily="34" charset="0"/>
            </a:endParaRPr>
          </a:p>
          <a:p>
            <a:endParaRPr lang="ru-RU" dirty="0" smtClean="0">
              <a:latin typeface="Candara Light" panose="020E0502030303020204" pitchFamily="34" charset="0"/>
            </a:endParaRPr>
          </a:p>
          <a:p>
            <a:endParaRPr lang="ru-RU" dirty="0">
              <a:latin typeface="Candara Light" panose="020E0502030303020204" pitchFamily="34" charset="0"/>
            </a:endParaRPr>
          </a:p>
          <a:p>
            <a:endParaRPr lang="ru-RU" dirty="0" smtClean="0">
              <a:latin typeface="Candara Light" panose="020E0502030303020204" pitchFamily="34" charset="0"/>
            </a:endParaRPr>
          </a:p>
          <a:p>
            <a:r>
              <a:rPr lang="ru-RU" sz="2000" dirty="0" err="1" smtClean="0">
                <a:latin typeface="Candara Light" panose="020E0502030303020204" pitchFamily="34" charset="0"/>
              </a:rPr>
              <a:t>Незважаючи</a:t>
            </a:r>
            <a:r>
              <a:rPr lang="ru-RU" sz="2000" dirty="0" smtClean="0">
                <a:latin typeface="Candara Light" panose="020E0502030303020204" pitchFamily="34" charset="0"/>
              </a:rPr>
              <a:t> на те, </a:t>
            </a:r>
            <a:r>
              <a:rPr lang="ru-RU" sz="2000" dirty="0" err="1" smtClean="0">
                <a:latin typeface="Candara Light" panose="020E0502030303020204" pitchFamily="34" charset="0"/>
              </a:rPr>
              <a:t>що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вартість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приватних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медичних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послуг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суттєво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вища</a:t>
            </a:r>
            <a:r>
              <a:rPr lang="ru-RU" sz="2000" dirty="0" smtClean="0">
                <a:latin typeface="Candara Light" panose="020E0502030303020204" pitchFamily="34" charset="0"/>
              </a:rPr>
              <a:t>, </a:t>
            </a:r>
            <a:r>
              <a:rPr lang="ru-RU" sz="2000" dirty="0" err="1" smtClean="0">
                <a:latin typeface="Candara Light" panose="020E0502030303020204" pitchFamily="34" charset="0"/>
              </a:rPr>
              <a:t>існує</a:t>
            </a:r>
            <a:r>
              <a:rPr lang="ru-RU" sz="2000" dirty="0" smtClean="0">
                <a:latin typeface="Candara Light" panose="020E0502030303020204" pitchFamily="34" charset="0"/>
              </a:rPr>
              <a:t> низка </a:t>
            </a:r>
            <a:r>
              <a:rPr lang="ru-RU" sz="2000" dirty="0" err="1" smtClean="0">
                <a:latin typeface="Candara Light" panose="020E0502030303020204" pitchFamily="34" charset="0"/>
              </a:rPr>
              <a:t>переваг</a:t>
            </a:r>
            <a:r>
              <a:rPr lang="ru-RU" sz="2000" dirty="0" smtClean="0">
                <a:latin typeface="Candara Light" panose="020E0502030303020204" pitchFamily="34" charset="0"/>
              </a:rPr>
              <a:t>, у тому </a:t>
            </a:r>
            <a:r>
              <a:rPr lang="ru-RU" sz="2000" dirty="0" err="1" smtClean="0">
                <a:latin typeface="Candara Light" panose="020E0502030303020204" pitchFamily="34" charset="0"/>
              </a:rPr>
              <a:t>числі</a:t>
            </a:r>
            <a:r>
              <a:rPr lang="ru-RU" sz="2000" dirty="0" smtClean="0">
                <a:latin typeface="Candara Light" panose="020E0502030303020204" pitchFamily="34" charset="0"/>
              </a:rPr>
              <a:t>: </a:t>
            </a:r>
          </a:p>
          <a:p>
            <a:endParaRPr lang="ru-RU" dirty="0" smtClean="0">
              <a:latin typeface="Candara Light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Н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етривалий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період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очікування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прийому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спеціаліста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Доступ до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англомовного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персоналу,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включаючи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британських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та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американських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лікарів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доступ до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деяких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видів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лікування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,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які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недоступні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в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інших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4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країнах</a:t>
            </a:r>
            <a:r>
              <a:rPr lang="ru-RU" sz="24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093" y="2488018"/>
            <a:ext cx="6113722" cy="249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6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823" y="0"/>
            <a:ext cx="740026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Медичні</a:t>
            </a:r>
            <a:r>
              <a:rPr lang="ru-RU" sz="2000" b="1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послуги</a:t>
            </a:r>
            <a:r>
              <a:rPr lang="ru-RU" sz="2000" b="1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для </a:t>
            </a:r>
            <a:r>
              <a:rPr lang="ru-RU" sz="2000" b="1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жінок</a:t>
            </a:r>
            <a:r>
              <a:rPr lang="ru-RU" sz="2000" b="1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у </a:t>
            </a:r>
            <a:r>
              <a:rPr lang="ru-RU" sz="2000" b="1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Саудівській</a:t>
            </a:r>
            <a:r>
              <a:rPr lang="ru-RU" sz="2000" b="1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Candara Light" panose="020E0502030303020204" pitchFamily="34" charset="0"/>
              </a:rPr>
              <a:t>Аравії</a:t>
            </a:r>
            <a:r>
              <a:rPr lang="ru-RU" sz="2000" b="1" dirty="0" smtClean="0">
                <a:solidFill>
                  <a:srgbClr val="C00000"/>
                </a:solidFill>
                <a:latin typeface="Candara Light" panose="020E0502030303020204" pitchFamily="34" charset="0"/>
              </a:rPr>
              <a:t> </a:t>
            </a:r>
          </a:p>
          <a:p>
            <a:endParaRPr lang="ru-RU" sz="2000" b="1" dirty="0" smtClean="0">
              <a:solidFill>
                <a:srgbClr val="C00000"/>
              </a:solidFill>
              <a:latin typeface="Candara Light" panose="020E0502030303020204" pitchFamily="34" charset="0"/>
            </a:endParaRPr>
          </a:p>
          <a:p>
            <a:r>
              <a:rPr lang="ru-RU" sz="2000" dirty="0" err="1" smtClean="0">
                <a:latin typeface="Candara Light" panose="020E0502030303020204" pitchFamily="34" charset="0"/>
              </a:rPr>
              <a:t>Рівень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медичного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обслуговування</a:t>
            </a:r>
            <a:r>
              <a:rPr lang="ru-RU" sz="2000" dirty="0" smtClean="0">
                <a:latin typeface="Candara Light" panose="020E0502030303020204" pitchFamily="34" charset="0"/>
              </a:rPr>
              <a:t> в </a:t>
            </a:r>
            <a:r>
              <a:rPr lang="ru-RU" sz="2000" dirty="0" err="1" smtClean="0">
                <a:latin typeface="Candara Light" panose="020E0502030303020204" pitchFamily="34" charset="0"/>
              </a:rPr>
              <a:t>галузі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жіночого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000" dirty="0" smtClean="0">
                <a:latin typeface="Candara Light" panose="020E0502030303020204" pitchFamily="34" charset="0"/>
              </a:rPr>
              <a:t> у </a:t>
            </a:r>
            <a:r>
              <a:rPr lang="ru-RU" sz="20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досить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високий</a:t>
            </a:r>
            <a:r>
              <a:rPr lang="ru-RU" sz="2000" dirty="0" smtClean="0">
                <a:latin typeface="Candara Light" panose="020E0502030303020204" pitchFamily="34" charset="0"/>
              </a:rPr>
              <a:t>. </a:t>
            </a:r>
            <a:r>
              <a:rPr lang="ru-RU" sz="2000" dirty="0" err="1" smtClean="0">
                <a:latin typeface="Candara Light" panose="020E0502030303020204" pitchFamily="34" charset="0"/>
              </a:rPr>
              <a:t>Однак</a:t>
            </a:r>
            <a:r>
              <a:rPr lang="ru-RU" sz="2000" dirty="0" smtClean="0">
                <a:latin typeface="Candara Light" panose="020E0502030303020204" pitchFamily="34" charset="0"/>
              </a:rPr>
              <a:t> через </a:t>
            </a:r>
            <a:r>
              <a:rPr lang="ru-RU" sz="2000" dirty="0" err="1" smtClean="0">
                <a:latin typeface="Candara Light" panose="020E0502030303020204" pitchFamily="34" charset="0"/>
              </a:rPr>
              <a:t>існуючу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історичну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традицію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залежності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жінки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від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волі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чоловіка</a:t>
            </a:r>
            <a:r>
              <a:rPr lang="ru-RU" sz="2000" dirty="0" smtClean="0">
                <a:latin typeface="Candara Light" panose="020E0502030303020204" pitchFamily="34" charset="0"/>
              </a:rPr>
              <a:t>, перш </a:t>
            </a:r>
            <a:r>
              <a:rPr lang="ru-RU" sz="2000" dirty="0" err="1" smtClean="0">
                <a:latin typeface="Candara Light" panose="020E0502030303020204" pitchFamily="34" charset="0"/>
              </a:rPr>
              <a:t>ніж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проходити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певні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види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лікування</a:t>
            </a:r>
            <a:r>
              <a:rPr lang="ru-RU" sz="2000" dirty="0" smtClean="0">
                <a:latin typeface="Candara Light" panose="020E0502030303020204" pitchFamily="34" charset="0"/>
              </a:rPr>
              <a:t>, </a:t>
            </a:r>
            <a:r>
              <a:rPr lang="ru-RU" sz="2000" dirty="0" err="1" smtClean="0">
                <a:latin typeface="Candara Light" panose="020E0502030303020204" pitchFamily="34" charset="0"/>
              </a:rPr>
              <a:t>жінці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було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необхідно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отримати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відповідну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згоду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чоловіка</a:t>
            </a:r>
            <a:r>
              <a:rPr lang="ru-RU" sz="2000" dirty="0" smtClean="0">
                <a:latin typeface="Candara Light" panose="020E0502030303020204" pitchFamily="34" charset="0"/>
              </a:rPr>
              <a:t>. </a:t>
            </a:r>
          </a:p>
          <a:p>
            <a:r>
              <a:rPr lang="ru-RU" sz="2000" dirty="0" smtClean="0">
                <a:latin typeface="Candara Light" panose="020E0502030303020204" pitchFamily="34" charset="0"/>
              </a:rPr>
              <a:t>В </a:t>
            </a:r>
            <a:r>
              <a:rPr lang="ru-RU" sz="2000" dirty="0" err="1" smtClean="0">
                <a:latin typeface="Candara Light" panose="020E0502030303020204" pitchFamily="34" charset="0"/>
              </a:rPr>
              <a:t>останні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кілька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років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відзначається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пом'якшення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цих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вимог</a:t>
            </a:r>
            <a:r>
              <a:rPr lang="ru-RU" sz="2000" dirty="0" smtClean="0">
                <a:latin typeface="Candara Light" panose="020E0502030303020204" pitchFamily="34" charset="0"/>
              </a:rPr>
              <a:t> та </a:t>
            </a:r>
            <a:r>
              <a:rPr lang="ru-RU" sz="2000" dirty="0" err="1" smtClean="0">
                <a:latin typeface="Candara Light" panose="020E0502030303020204" pitchFamily="34" charset="0"/>
              </a:rPr>
              <a:t>визнається</a:t>
            </a:r>
            <a:r>
              <a:rPr lang="ru-RU" sz="2000" dirty="0" smtClean="0">
                <a:latin typeface="Candara Light" panose="020E0502030303020204" pitchFamily="34" charset="0"/>
              </a:rPr>
              <a:t> право </a:t>
            </a:r>
            <a:r>
              <a:rPr lang="ru-RU" sz="2000" dirty="0" err="1" smtClean="0">
                <a:latin typeface="Candara Light" panose="020E0502030303020204" pitchFamily="34" charset="0"/>
              </a:rPr>
              <a:t>жінки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самостійно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обирати</a:t>
            </a:r>
            <a:r>
              <a:rPr lang="ru-RU" sz="2000" dirty="0" smtClean="0">
                <a:latin typeface="Candara Light" panose="020E0502030303020204" pitchFamily="34" charset="0"/>
              </a:rPr>
              <a:t> та </a:t>
            </a:r>
            <a:r>
              <a:rPr lang="ru-RU" sz="2000" dirty="0" err="1" smtClean="0">
                <a:latin typeface="Candara Light" panose="020E0502030303020204" pitchFamily="34" charset="0"/>
              </a:rPr>
              <a:t>погоджуватися</a:t>
            </a:r>
            <a:r>
              <a:rPr lang="ru-RU" sz="2000" dirty="0" smtClean="0">
                <a:latin typeface="Candara Light" panose="020E0502030303020204" pitchFamily="34" charset="0"/>
              </a:rPr>
              <a:t> на </a:t>
            </a:r>
            <a:r>
              <a:rPr lang="ru-RU" sz="2000" dirty="0" err="1" smtClean="0">
                <a:latin typeface="Candara Light" panose="020E0502030303020204" pitchFamily="34" charset="0"/>
              </a:rPr>
              <a:t>проведення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різних</a:t>
            </a:r>
            <a:r>
              <a:rPr lang="ru-RU" sz="2000" dirty="0" smtClean="0">
                <a:latin typeface="Candara Light" panose="020E0502030303020204" pitchFamily="34" charset="0"/>
              </a:rPr>
              <a:t> процедур.</a:t>
            </a:r>
          </a:p>
          <a:p>
            <a:endParaRPr lang="ru-RU" sz="2000" dirty="0">
              <a:latin typeface="Candara Light" panose="020E0502030303020204" pitchFamily="34" charset="0"/>
            </a:endParaRPr>
          </a:p>
          <a:p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Незважаючи</a:t>
            </a:r>
            <a:r>
              <a:rPr lang="ru-RU" sz="2000" dirty="0" smtClean="0">
                <a:latin typeface="Candara Light" panose="020E0502030303020204" pitchFamily="34" charset="0"/>
              </a:rPr>
              <a:t> на </a:t>
            </a:r>
            <a:r>
              <a:rPr lang="ru-RU" sz="2000" dirty="0" err="1" smtClean="0">
                <a:latin typeface="Candara Light" panose="020E0502030303020204" pitchFamily="34" charset="0"/>
              </a:rPr>
              <a:t>це</a:t>
            </a:r>
            <a:r>
              <a:rPr lang="ru-RU" sz="2000" dirty="0" smtClean="0">
                <a:latin typeface="Candara Light" panose="020E0502030303020204" pitchFamily="34" charset="0"/>
              </a:rPr>
              <a:t>, </a:t>
            </a:r>
            <a:r>
              <a:rPr lang="ru-RU" sz="2000" dirty="0" err="1" smtClean="0">
                <a:latin typeface="Candara Light" panose="020E0502030303020204" pitchFamily="34" charset="0"/>
              </a:rPr>
              <a:t>медичні</a:t>
            </a:r>
            <a:r>
              <a:rPr lang="ru-RU" sz="2000" dirty="0" smtClean="0">
                <a:latin typeface="Candara Light" panose="020E0502030303020204" pitchFamily="34" charset="0"/>
              </a:rPr>
              <a:t> установи в </a:t>
            </a:r>
            <a:r>
              <a:rPr lang="ru-RU" sz="2000" dirty="0" err="1" smtClean="0">
                <a:latin typeface="Candara Light" panose="020E0502030303020204" pitchFamily="34" charset="0"/>
              </a:rPr>
              <a:t>галузі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</a:p>
          <a:p>
            <a:r>
              <a:rPr lang="ru-RU" sz="2000" dirty="0" err="1" smtClean="0">
                <a:latin typeface="Candara Light" panose="020E0502030303020204" pitchFamily="34" charset="0"/>
              </a:rPr>
              <a:t>жіночого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здоров'я</a:t>
            </a:r>
            <a:r>
              <a:rPr lang="ru-RU" sz="2000" dirty="0" smtClean="0">
                <a:latin typeface="Candara Light" panose="020E0502030303020204" pitchFamily="34" charset="0"/>
              </a:rPr>
              <a:t> в </a:t>
            </a:r>
            <a:r>
              <a:rPr lang="ru-RU" sz="2000" dirty="0" err="1" smtClean="0">
                <a:latin typeface="Candara Light" panose="020E0502030303020204" pitchFamily="34" charset="0"/>
              </a:rPr>
              <a:t>Саудівській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Аравії</a:t>
            </a:r>
            <a:r>
              <a:rPr lang="ru-RU" sz="2000" dirty="0" smtClean="0">
                <a:latin typeface="Candara Light" panose="020E0502030303020204" pitchFamily="34" charset="0"/>
              </a:rPr>
              <a:t> не </a:t>
            </a:r>
            <a:r>
              <a:rPr lang="ru-RU" sz="2000" dirty="0" err="1" smtClean="0">
                <a:latin typeface="Candara Light" panose="020E0502030303020204" pitchFamily="34" charset="0"/>
              </a:rPr>
              <a:t>такі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розвинені</a:t>
            </a:r>
            <a:r>
              <a:rPr lang="ru-RU" sz="2000" dirty="0" smtClean="0">
                <a:latin typeface="Candara Light" panose="020E0502030303020204" pitchFamily="34" charset="0"/>
              </a:rPr>
              <a:t>, як у </a:t>
            </a:r>
            <a:r>
              <a:rPr lang="ru-RU" sz="2000" dirty="0" err="1" smtClean="0">
                <a:latin typeface="Candara Light" panose="020E0502030303020204" pitchFamily="34" charset="0"/>
              </a:rPr>
              <a:t>сусідніх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країнах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Перської</a:t>
            </a:r>
            <a:r>
              <a:rPr lang="ru-RU" sz="2000" dirty="0" smtClean="0">
                <a:latin typeface="Candara Light" panose="020E0502030303020204" pitchFamily="34" charset="0"/>
              </a:rPr>
              <a:t> затоки.</a:t>
            </a:r>
          </a:p>
          <a:p>
            <a:endParaRPr lang="ru-RU" sz="2000" dirty="0" smtClean="0">
              <a:latin typeface="Candara Light" panose="020E0502030303020204" pitchFamily="34" charset="0"/>
            </a:endParaRPr>
          </a:p>
          <a:p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Багато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засобів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особистої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гігієни</a:t>
            </a:r>
            <a:r>
              <a:rPr lang="ru-RU" sz="2000" dirty="0" smtClean="0">
                <a:latin typeface="Candara Light" panose="020E0502030303020204" pitchFamily="34" charset="0"/>
              </a:rPr>
              <a:t>, а </a:t>
            </a:r>
            <a:r>
              <a:rPr lang="ru-RU" sz="2000" dirty="0" err="1" smtClean="0">
                <a:latin typeface="Candara Light" panose="020E0502030303020204" pitchFamily="34" charset="0"/>
              </a:rPr>
              <a:t>також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контрацептиви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знаходяться</a:t>
            </a:r>
            <a:r>
              <a:rPr lang="ru-RU" sz="2000" dirty="0" smtClean="0">
                <a:latin typeface="Candara Light" panose="020E0502030303020204" pitchFamily="34" charset="0"/>
              </a:rPr>
              <a:t> у </a:t>
            </a:r>
            <a:r>
              <a:rPr lang="ru-RU" sz="2000" dirty="0" err="1" smtClean="0">
                <a:latin typeface="Candara Light" panose="020E0502030303020204" pitchFamily="34" charset="0"/>
              </a:rPr>
              <a:t>вільному</a:t>
            </a:r>
            <a:r>
              <a:rPr lang="ru-RU" sz="2000" dirty="0" smtClean="0"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latin typeface="Candara Light" panose="020E0502030303020204" pitchFamily="34" charset="0"/>
              </a:rPr>
              <a:t>доступі</a:t>
            </a:r>
            <a:r>
              <a:rPr lang="ru-RU" sz="2000" dirty="0" smtClean="0">
                <a:latin typeface="Candara Light" panose="020E0502030303020204" pitchFamily="34" charset="0"/>
              </a:rPr>
              <a:t> в аптеках та </a:t>
            </a:r>
            <a:r>
              <a:rPr lang="ru-RU" sz="2000" dirty="0" err="1" smtClean="0">
                <a:latin typeface="Candara Light" panose="020E0502030303020204" pitchFamily="34" charset="0"/>
              </a:rPr>
              <a:t>деяких</a:t>
            </a:r>
            <a:r>
              <a:rPr lang="ru-RU" sz="2000" dirty="0" smtClean="0">
                <a:latin typeface="Candara Light" panose="020E0502030303020204" pitchFamily="34" charset="0"/>
              </a:rPr>
              <a:t> магазинах </a:t>
            </a:r>
          </a:p>
          <a:p>
            <a:r>
              <a:rPr lang="ru-RU" sz="2000" dirty="0" smtClean="0">
                <a:latin typeface="Candara Light" panose="020E0502030303020204" pitchFamily="34" charset="0"/>
              </a:rPr>
              <a:t>(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за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винятком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засобів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екстреної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контрацепції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,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які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заборонені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у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Саудівській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 </a:t>
            </a:r>
            <a:r>
              <a:rPr lang="ru-RU" sz="2000" dirty="0" err="1" smtClean="0">
                <a:solidFill>
                  <a:srgbClr val="800000"/>
                </a:solidFill>
                <a:latin typeface="Candara Light" panose="020E0502030303020204" pitchFamily="34" charset="0"/>
              </a:rPr>
              <a:t>Аравії</a:t>
            </a:r>
            <a:r>
              <a:rPr lang="ru-RU" sz="2000" dirty="0" smtClean="0">
                <a:solidFill>
                  <a:srgbClr val="800000"/>
                </a:solidFill>
                <a:latin typeface="Candara Light" panose="020E0502030303020204" pitchFamily="34" charset="0"/>
              </a:rPr>
              <a:t>). </a:t>
            </a:r>
          </a:p>
          <a:p>
            <a:endParaRPr lang="ru-RU" sz="2000" dirty="0" smtClean="0">
              <a:solidFill>
                <a:srgbClr val="800000"/>
              </a:solidFill>
              <a:latin typeface="Candara Light" panose="020E0502030303020204" pitchFamily="34" charset="0"/>
            </a:endParaRPr>
          </a:p>
          <a:p>
            <a:r>
              <a:rPr lang="ru-RU" i="1" dirty="0" err="1" smtClean="0">
                <a:latin typeface="Candara Light" panose="020E0502030303020204" pitchFamily="34" charset="0"/>
              </a:rPr>
              <a:t>Доступні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різні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способи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лікування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безплідності</a:t>
            </a:r>
            <a:r>
              <a:rPr lang="ru-RU" i="1" dirty="0" smtClean="0">
                <a:latin typeface="Candara Light" panose="020E0502030303020204" pitchFamily="34" charset="0"/>
              </a:rPr>
              <a:t>. При </a:t>
            </a:r>
            <a:r>
              <a:rPr lang="ru-RU" i="1" dirty="0" err="1" smtClean="0">
                <a:latin typeface="Candara Light" panose="020E0502030303020204" pitchFamily="34" charset="0"/>
              </a:rPr>
              <a:t>цьому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слід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мати</a:t>
            </a:r>
            <a:r>
              <a:rPr lang="ru-RU" i="1" dirty="0" smtClean="0">
                <a:latin typeface="Candara Light" panose="020E0502030303020204" pitchFamily="34" charset="0"/>
              </a:rPr>
              <a:t> на </a:t>
            </a:r>
            <a:r>
              <a:rPr lang="ru-RU" i="1" dirty="0" err="1" smtClean="0">
                <a:latin typeface="Candara Light" panose="020E0502030303020204" pitchFamily="34" charset="0"/>
              </a:rPr>
              <a:t>увазі</a:t>
            </a:r>
            <a:r>
              <a:rPr lang="ru-RU" i="1" dirty="0" smtClean="0">
                <a:latin typeface="Candara Light" panose="020E0502030303020204" pitchFamily="34" charset="0"/>
              </a:rPr>
              <a:t>, </a:t>
            </a:r>
            <a:r>
              <a:rPr lang="ru-RU" i="1" dirty="0" err="1" smtClean="0">
                <a:latin typeface="Candara Light" panose="020E0502030303020204" pitchFamily="34" charset="0"/>
              </a:rPr>
              <a:t>що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позашлюбна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вагітність</a:t>
            </a:r>
            <a:r>
              <a:rPr lang="ru-RU" i="1" dirty="0" smtClean="0">
                <a:latin typeface="Candara Light" panose="020E0502030303020204" pitchFamily="34" charset="0"/>
              </a:rPr>
              <a:t> заборонена </a:t>
            </a:r>
            <a:r>
              <a:rPr lang="ru-RU" i="1" dirty="0" err="1" smtClean="0">
                <a:latin typeface="Candara Light" panose="020E0502030303020204" pitchFamily="34" charset="0"/>
              </a:rPr>
              <a:t>згідно</a:t>
            </a:r>
            <a:r>
              <a:rPr lang="ru-RU" i="1" dirty="0" smtClean="0">
                <a:latin typeface="Candara Light" panose="020E0502030303020204" pitchFamily="34" charset="0"/>
              </a:rPr>
              <a:t> </a:t>
            </a:r>
            <a:r>
              <a:rPr lang="ru-RU" i="1" dirty="0" err="1" smtClean="0">
                <a:latin typeface="Candara Light" panose="020E0502030303020204" pitchFamily="34" charset="0"/>
              </a:rPr>
              <a:t>із</a:t>
            </a:r>
            <a:r>
              <a:rPr lang="ru-RU" i="1" dirty="0" smtClean="0">
                <a:latin typeface="Candara Light" panose="020E0502030303020204" pitchFamily="34" charset="0"/>
              </a:rPr>
              <a:t> законом.</a:t>
            </a:r>
            <a:endParaRPr lang="en-US" i="1" dirty="0">
              <a:latin typeface="Candara Light" panose="020E0502030303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084" y="140984"/>
            <a:ext cx="4702915" cy="3137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9691"/>
          <a:stretch/>
        </p:blipFill>
        <p:spPr>
          <a:xfrm>
            <a:off x="7489085" y="3278499"/>
            <a:ext cx="4702915" cy="345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" y="0"/>
            <a:ext cx="121005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Дитяча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</a:t>
            </a:r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охорона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</a:t>
            </a:r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здоров'я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в </a:t>
            </a:r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Саудівській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</a:t>
            </a:r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Аравії</a:t>
            </a:r>
            <a:endParaRPr lang="ru-RU" sz="2400" u="sng" dirty="0" smtClean="0">
              <a:solidFill>
                <a:srgbClr val="800000"/>
              </a:solidFill>
              <a:latin typeface="+mj-lt"/>
            </a:endParaRPr>
          </a:p>
          <a:p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Міністерство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охорони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здоров'я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Саудівської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Аравії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заохочує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програму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охорони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здоров'я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дітей</a:t>
            </a:r>
            <a:r>
              <a:rPr lang="ru-RU" sz="2400" dirty="0" smtClean="0">
                <a:latin typeface="+mj-lt"/>
              </a:rPr>
              <a:t>, яка </a:t>
            </a:r>
            <a:r>
              <a:rPr lang="ru-RU" sz="2400" dirty="0" err="1" smtClean="0">
                <a:latin typeface="+mj-lt"/>
              </a:rPr>
              <a:t>включає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такі</a:t>
            </a:r>
            <a:r>
              <a:rPr lang="ru-RU" sz="2400" dirty="0" smtClean="0">
                <a:latin typeface="+mj-lt"/>
              </a:rPr>
              <a:t> напрямки, як: </a:t>
            </a:r>
            <a:endParaRPr lang="ru-RU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latin typeface="+mj-lt"/>
              </a:rPr>
              <a:t>здорове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харчування</a:t>
            </a:r>
            <a:r>
              <a:rPr lang="ru-RU" sz="2400" dirty="0" smtClean="0">
                <a:latin typeface="+mj-lt"/>
              </a:rPr>
              <a:t> та </a:t>
            </a:r>
            <a:r>
              <a:rPr lang="ru-RU" sz="2400" dirty="0" err="1" smtClean="0">
                <a:latin typeface="+mj-lt"/>
              </a:rPr>
              <a:t>зростання</a:t>
            </a:r>
            <a:r>
              <a:rPr lang="ru-RU" sz="2400" dirty="0" smtClean="0">
                <a:latin typeface="+mj-lt"/>
              </a:rPr>
              <a:t>; </a:t>
            </a:r>
            <a:endParaRPr lang="ru-RU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latin typeface="+mj-lt"/>
              </a:rPr>
              <a:t>грудне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годування</a:t>
            </a:r>
            <a:r>
              <a:rPr lang="ru-RU" sz="2400" dirty="0" smtClean="0">
                <a:latin typeface="+mj-lt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гігієна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порожнини</a:t>
            </a:r>
            <a:r>
              <a:rPr lang="ru-RU" sz="2400" dirty="0" smtClean="0">
                <a:latin typeface="+mj-lt"/>
              </a:rPr>
              <a:t> рота; </a:t>
            </a:r>
            <a:endParaRPr lang="ru-RU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latin typeface="+mj-lt"/>
              </a:rPr>
              <a:t>профілактика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хвороб. </a:t>
            </a:r>
            <a:endParaRPr lang="ru-RU" sz="2400" dirty="0" smtClean="0">
              <a:latin typeface="+mj-lt"/>
            </a:endParaRPr>
          </a:p>
          <a:p>
            <a:r>
              <a:rPr lang="ru-RU" sz="2400" dirty="0" err="1" smtClean="0">
                <a:latin typeface="+mj-lt"/>
              </a:rPr>
              <a:t>Експати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можуть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користуватись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послугами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педіатрів</a:t>
            </a:r>
            <a:r>
              <a:rPr lang="ru-RU" sz="2400" dirty="0" smtClean="0">
                <a:latin typeface="+mj-lt"/>
              </a:rPr>
              <a:t> та </a:t>
            </a:r>
            <a:r>
              <a:rPr lang="ru-RU" sz="2400" dirty="0" err="1" smtClean="0">
                <a:latin typeface="+mj-lt"/>
              </a:rPr>
              <a:t>інших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дитячих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фахівців</a:t>
            </a:r>
            <a:r>
              <a:rPr lang="ru-RU" sz="2400" dirty="0" smtClean="0">
                <a:latin typeface="+mj-lt"/>
              </a:rPr>
              <a:t> у </a:t>
            </a:r>
            <a:r>
              <a:rPr lang="ru-RU" sz="2400" dirty="0" err="1" smtClean="0">
                <a:latin typeface="+mj-lt"/>
              </a:rPr>
              <a:t>приватних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клініках</a:t>
            </a:r>
            <a:r>
              <a:rPr lang="ru-RU" sz="2400" dirty="0" smtClean="0">
                <a:latin typeface="+mj-lt"/>
              </a:rPr>
              <a:t> на </a:t>
            </a:r>
            <a:r>
              <a:rPr lang="ru-RU" sz="2400" dirty="0" err="1" smtClean="0">
                <a:latin typeface="+mj-lt"/>
              </a:rPr>
              <a:t>території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всієї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країни</a:t>
            </a:r>
            <a:r>
              <a:rPr lang="ru-RU" sz="2400" dirty="0" smtClean="0">
                <a:latin typeface="+mj-lt"/>
              </a:rPr>
              <a:t>. </a:t>
            </a:r>
            <a:endParaRPr lang="en-US" sz="2400" dirty="0">
              <a:latin typeface="+mj-lt"/>
            </a:endParaRPr>
          </a:p>
          <a:p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Існує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національний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графік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імунізації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, в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якому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пропонуються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вакцини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для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профілактики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 15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захворювань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+mj-lt"/>
              </a:rPr>
              <a:t>зокрема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: </a:t>
            </a:r>
            <a:endParaRPr lang="ru-RU" sz="2400" dirty="0" smtClean="0">
              <a:solidFill>
                <a:srgbClr val="C00000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+mj-lt"/>
              </a:rPr>
              <a:t>туберкульоз</a:t>
            </a:r>
            <a:r>
              <a:rPr lang="ru-RU" sz="2400" dirty="0" smtClean="0">
                <a:latin typeface="+mj-lt"/>
              </a:rPr>
              <a:t>; 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+mj-lt"/>
              </a:rPr>
              <a:t>гепатити</a:t>
            </a:r>
            <a:r>
              <a:rPr lang="ru-RU" sz="2400" dirty="0" smtClean="0">
                <a:latin typeface="+mj-lt"/>
              </a:rPr>
              <a:t> А та В; 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+mj-lt"/>
              </a:rPr>
              <a:t>поліомієліт</a:t>
            </a:r>
            <a:r>
              <a:rPr lang="ru-RU" sz="2400" dirty="0" smtClean="0">
                <a:latin typeface="+mj-lt"/>
              </a:rPr>
              <a:t>; 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+mj-lt"/>
              </a:rPr>
              <a:t>кашлюк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кір</a:t>
            </a:r>
            <a:r>
              <a:rPr lang="ru-RU" sz="2400" dirty="0" smtClean="0">
                <a:latin typeface="+mj-lt"/>
              </a:rPr>
              <a:t>; 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свинка; 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краснуха; 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+mj-lt"/>
              </a:rPr>
              <a:t>вітрянка</a:t>
            </a:r>
            <a:endParaRPr lang="en-US" sz="24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112" y="3727571"/>
            <a:ext cx="4632007" cy="304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2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18668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Медичні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установи </a:t>
            </a:r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Саудівської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</a:t>
            </a:r>
            <a:r>
              <a:rPr lang="ru-RU" sz="2400" u="sng" dirty="0" err="1" smtClean="0">
                <a:solidFill>
                  <a:srgbClr val="800000"/>
                </a:solidFill>
                <a:latin typeface="+mj-lt"/>
              </a:rPr>
              <a:t>Аравії</a:t>
            </a:r>
            <a:r>
              <a:rPr lang="ru-RU" sz="2400" u="sng" dirty="0" smtClean="0">
                <a:solidFill>
                  <a:srgbClr val="800000"/>
                </a:solidFill>
                <a:latin typeface="+mj-lt"/>
              </a:rPr>
              <a:t> </a:t>
            </a:r>
            <a:endParaRPr lang="ru-RU" sz="2400" u="sng" dirty="0" smtClean="0">
              <a:solidFill>
                <a:srgbClr val="800000"/>
              </a:solidFill>
              <a:latin typeface="+mj-lt"/>
            </a:endParaRPr>
          </a:p>
          <a:p>
            <a:r>
              <a:rPr lang="ru-RU" dirty="0" smtClean="0">
                <a:latin typeface="+mj-lt"/>
              </a:rPr>
              <a:t>У </a:t>
            </a:r>
            <a:r>
              <a:rPr lang="ru-RU" dirty="0" err="1" smtClean="0">
                <a:latin typeface="+mj-lt"/>
              </a:rPr>
              <a:t>Саудівській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Аравії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понад</a:t>
            </a:r>
            <a:r>
              <a:rPr lang="ru-RU" dirty="0" smtClean="0">
                <a:latin typeface="+mj-lt"/>
              </a:rPr>
              <a:t> 450 </a:t>
            </a:r>
            <a:r>
              <a:rPr lang="ru-RU" dirty="0" err="1" smtClean="0">
                <a:latin typeface="+mj-lt"/>
              </a:rPr>
              <a:t>лікарень</a:t>
            </a:r>
            <a:r>
              <a:rPr lang="ru-RU" dirty="0" smtClean="0">
                <a:latin typeface="+mj-lt"/>
              </a:rPr>
              <a:t>, </a:t>
            </a:r>
            <a:r>
              <a:rPr lang="ru-RU" dirty="0" err="1" smtClean="0">
                <a:latin typeface="+mj-lt"/>
              </a:rPr>
              <a:t>зокрема</a:t>
            </a:r>
            <a:r>
              <a:rPr lang="ru-RU" dirty="0" smtClean="0">
                <a:latin typeface="+mj-lt"/>
              </a:rPr>
              <a:t>: </a:t>
            </a:r>
            <a:endParaRPr lang="ru-RU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+mj-lt"/>
              </a:rPr>
              <a:t>58</a:t>
            </a:r>
            <a:r>
              <a:rPr lang="ru-RU" dirty="0" smtClean="0">
                <a:latin typeface="+mj-lt"/>
              </a:rPr>
              <a:t>% </a:t>
            </a:r>
            <a:r>
              <a:rPr lang="ru-RU" dirty="0" err="1" smtClean="0">
                <a:latin typeface="+mj-lt"/>
              </a:rPr>
              <a:t>державних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установ</a:t>
            </a:r>
            <a:r>
              <a:rPr lang="ru-RU" dirty="0" smtClean="0">
                <a:latin typeface="+mj-lt"/>
              </a:rPr>
              <a:t>; </a:t>
            </a:r>
            <a:endParaRPr lang="ru-RU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+mj-lt"/>
              </a:rPr>
              <a:t>33</a:t>
            </a:r>
            <a:r>
              <a:rPr lang="ru-RU" dirty="0" smtClean="0">
                <a:latin typeface="+mj-lt"/>
              </a:rPr>
              <a:t>% </a:t>
            </a:r>
            <a:r>
              <a:rPr lang="ru-RU" dirty="0" err="1" smtClean="0">
                <a:latin typeface="+mj-lt"/>
              </a:rPr>
              <a:t>приватних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установ</a:t>
            </a:r>
            <a:r>
              <a:rPr lang="ru-RU" dirty="0" smtClean="0">
                <a:latin typeface="+mj-lt"/>
              </a:rPr>
              <a:t>; </a:t>
            </a:r>
            <a:endParaRPr lang="ru-RU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+mj-lt"/>
              </a:rPr>
              <a:t>9</a:t>
            </a:r>
            <a:r>
              <a:rPr lang="ru-RU" dirty="0" smtClean="0">
                <a:latin typeface="+mj-lt"/>
              </a:rPr>
              <a:t>% </a:t>
            </a:r>
            <a:r>
              <a:rPr lang="ru-RU" dirty="0" err="1" smtClean="0">
                <a:latin typeface="+mj-lt"/>
              </a:rPr>
              <a:t>військові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госпіталі</a:t>
            </a:r>
            <a:r>
              <a:rPr lang="ru-RU" dirty="0" smtClean="0">
                <a:latin typeface="+mj-lt"/>
              </a:rPr>
              <a:t> </a:t>
            </a:r>
            <a:endParaRPr lang="ru-RU" dirty="0" smtClean="0">
              <a:latin typeface="+mj-lt"/>
            </a:endParaRPr>
          </a:p>
          <a:p>
            <a:r>
              <a:rPr lang="ru-RU" dirty="0" err="1" smtClean="0">
                <a:latin typeface="+mj-lt"/>
              </a:rPr>
              <a:t>Рівень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медичного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обслуговування</a:t>
            </a:r>
            <a:r>
              <a:rPr lang="ru-RU" dirty="0" smtClean="0">
                <a:latin typeface="+mj-lt"/>
              </a:rPr>
              <a:t> у </a:t>
            </a:r>
            <a:r>
              <a:rPr lang="ru-RU" dirty="0" err="1" smtClean="0">
                <a:latin typeface="+mj-lt"/>
              </a:rPr>
              <a:t>державних</a:t>
            </a:r>
            <a:r>
              <a:rPr lang="ru-RU" dirty="0" smtClean="0">
                <a:latin typeface="+mj-lt"/>
              </a:rPr>
              <a:t> та </a:t>
            </a:r>
            <a:r>
              <a:rPr lang="ru-RU" dirty="0" err="1" smtClean="0">
                <a:latin typeface="+mj-lt"/>
              </a:rPr>
              <a:t>приватних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лікарнях</a:t>
            </a:r>
            <a:r>
              <a:rPr lang="ru-RU" dirty="0" smtClean="0">
                <a:latin typeface="+mj-lt"/>
              </a:rPr>
              <a:t> практично </a:t>
            </a:r>
            <a:r>
              <a:rPr lang="ru-RU" dirty="0" err="1" smtClean="0">
                <a:latin typeface="+mj-lt"/>
              </a:rPr>
              <a:t>однаковий</a:t>
            </a:r>
            <a:r>
              <a:rPr lang="ru-RU" dirty="0" smtClean="0">
                <a:latin typeface="+mj-lt"/>
              </a:rPr>
              <a:t>. </a:t>
            </a:r>
            <a:r>
              <a:rPr lang="ru-RU" dirty="0" err="1" smtClean="0">
                <a:latin typeface="+mj-lt"/>
              </a:rPr>
              <a:t>Приватний</a:t>
            </a:r>
            <a:r>
              <a:rPr lang="ru-RU" dirty="0" smtClean="0">
                <a:latin typeface="+mj-lt"/>
              </a:rPr>
              <a:t> сектор </a:t>
            </a:r>
            <a:r>
              <a:rPr lang="ru-RU" dirty="0" err="1" smtClean="0">
                <a:latin typeface="+mj-lt"/>
              </a:rPr>
              <a:t>пропонує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ширший</a:t>
            </a:r>
            <a:r>
              <a:rPr lang="ru-RU" dirty="0" smtClean="0">
                <a:latin typeface="+mj-lt"/>
              </a:rPr>
              <a:t> спектр </a:t>
            </a:r>
            <a:r>
              <a:rPr lang="ru-RU" dirty="0" err="1" smtClean="0">
                <a:latin typeface="+mj-lt"/>
              </a:rPr>
              <a:t>лікування</a:t>
            </a:r>
            <a:r>
              <a:rPr lang="ru-RU" dirty="0" smtClean="0">
                <a:latin typeface="+mj-lt"/>
              </a:rPr>
              <a:t>, </a:t>
            </a:r>
            <a:r>
              <a:rPr lang="ru-RU" dirty="0" err="1" smtClean="0">
                <a:latin typeface="+mj-lt"/>
              </a:rPr>
              <a:t>проте</a:t>
            </a:r>
            <a:r>
              <a:rPr lang="ru-RU" dirty="0" smtClean="0">
                <a:latin typeface="+mj-lt"/>
              </a:rPr>
              <a:t> за </a:t>
            </a:r>
            <a:r>
              <a:rPr lang="ru-RU" dirty="0" err="1" smtClean="0">
                <a:latin typeface="+mj-lt"/>
              </a:rPr>
              <a:t>досить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високою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ціною</a:t>
            </a:r>
            <a:r>
              <a:rPr lang="ru-RU" dirty="0" smtClean="0">
                <a:latin typeface="+mj-lt"/>
              </a:rPr>
              <a:t>, у </a:t>
            </a:r>
            <a:r>
              <a:rPr lang="ru-RU" dirty="0" err="1" smtClean="0">
                <a:latin typeface="+mj-lt"/>
              </a:rPr>
              <a:t>зв'язку</a:t>
            </a:r>
            <a:r>
              <a:rPr lang="ru-RU" dirty="0" smtClean="0">
                <a:latin typeface="+mj-lt"/>
              </a:rPr>
              <a:t> з </a:t>
            </a:r>
            <a:r>
              <a:rPr lang="ru-RU" dirty="0" err="1" smtClean="0">
                <a:latin typeface="+mj-lt"/>
              </a:rPr>
              <a:t>чим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експатам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необхідна</a:t>
            </a:r>
            <a:r>
              <a:rPr lang="ru-RU" dirty="0" smtClean="0">
                <a:latin typeface="+mj-lt"/>
              </a:rPr>
              <a:t> страховка</a:t>
            </a:r>
            <a:r>
              <a:rPr lang="ru-RU" dirty="0" smtClean="0">
                <a:latin typeface="+mj-lt"/>
              </a:rPr>
              <a:t>.</a:t>
            </a:r>
          </a:p>
          <a:p>
            <a:r>
              <a:rPr lang="ru-RU" sz="2000" b="1" dirty="0" err="1" smtClean="0">
                <a:latin typeface="+mj-lt"/>
              </a:rPr>
              <a:t>Державні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лікарні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надають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громадянам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Саудівської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Аравії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безоплатне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лікування</a:t>
            </a:r>
            <a:r>
              <a:rPr lang="ru-RU" sz="2000" b="1" dirty="0" smtClean="0">
                <a:latin typeface="+mj-lt"/>
              </a:rPr>
              <a:t>. </a:t>
            </a:r>
            <a:endParaRPr lang="ru-RU" sz="2000" b="1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r>
              <a:rPr lang="ru-RU" sz="2000" dirty="0" err="1" smtClean="0">
                <a:latin typeface="+mj-lt"/>
              </a:rPr>
              <a:t>Існує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безліч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спеціалізованих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державних</a:t>
            </a:r>
            <a:r>
              <a:rPr lang="ru-RU" sz="2000" dirty="0" smtClean="0">
                <a:latin typeface="+mj-lt"/>
              </a:rPr>
              <a:t> та </a:t>
            </a:r>
            <a:r>
              <a:rPr lang="ru-RU" sz="2000" dirty="0" err="1" smtClean="0">
                <a:latin typeface="+mj-lt"/>
              </a:rPr>
              <a:t>приватних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клінік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наприклад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Королівська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офтальмологічна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клініка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імені</a:t>
            </a:r>
            <a:r>
              <a:rPr lang="ru-RU" sz="2000" dirty="0" smtClean="0">
                <a:latin typeface="+mj-lt"/>
              </a:rPr>
              <a:t> короля </a:t>
            </a:r>
            <a:r>
              <a:rPr lang="ru-RU" sz="2000" dirty="0" err="1" smtClean="0">
                <a:latin typeface="+mj-lt"/>
              </a:rPr>
              <a:t>Халеда</a:t>
            </a:r>
            <a:r>
              <a:rPr lang="ru-RU" sz="2000" dirty="0" smtClean="0">
                <a:latin typeface="+mj-lt"/>
              </a:rPr>
              <a:t>, яка є </a:t>
            </a:r>
            <a:r>
              <a:rPr lang="ru-RU" sz="2000" dirty="0" err="1" smtClean="0">
                <a:latin typeface="+mj-lt"/>
              </a:rPr>
              <a:t>однією</a:t>
            </a:r>
            <a:r>
              <a:rPr lang="ru-RU" sz="2000" dirty="0" smtClean="0">
                <a:latin typeface="+mj-lt"/>
              </a:rPr>
              <a:t> з </a:t>
            </a:r>
            <a:r>
              <a:rPr lang="ru-RU" sz="2000" dirty="0" err="1" smtClean="0">
                <a:latin typeface="+mj-lt"/>
              </a:rPr>
              <a:t>найбільших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офтальмологічних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клінік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світу</a:t>
            </a:r>
            <a:r>
              <a:rPr lang="ru-RU" sz="2000" dirty="0" smtClean="0">
                <a:latin typeface="+mj-lt"/>
              </a:rPr>
              <a:t>. У </a:t>
            </a:r>
            <a:r>
              <a:rPr lang="ru-RU" sz="2000" dirty="0" err="1" smtClean="0">
                <a:latin typeface="+mj-lt"/>
              </a:rPr>
              <a:t>лікарнях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загального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профілю</a:t>
            </a:r>
            <a:r>
              <a:rPr lang="ru-RU" sz="2000" dirty="0" smtClean="0">
                <a:latin typeface="+mj-lt"/>
              </a:rPr>
              <a:t> в </a:t>
            </a:r>
            <a:r>
              <a:rPr lang="ru-RU" sz="2000" dirty="0" err="1" smtClean="0">
                <a:latin typeface="+mj-lt"/>
              </a:rPr>
              <a:t>Саудівській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Аравії</a:t>
            </a:r>
            <a:r>
              <a:rPr lang="ru-RU" sz="2000" dirty="0" smtClean="0">
                <a:latin typeface="+mj-lt"/>
              </a:rPr>
              <a:t> є </a:t>
            </a:r>
            <a:r>
              <a:rPr lang="ru-RU" sz="2000" dirty="0" err="1" smtClean="0">
                <a:latin typeface="+mj-lt"/>
              </a:rPr>
              <a:t>відділення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невідкладної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допомоги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пологові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відділення</a:t>
            </a:r>
            <a:r>
              <a:rPr lang="ru-RU" sz="2000" dirty="0" smtClean="0">
                <a:latin typeface="+mj-lt"/>
              </a:rPr>
              <a:t> та </a:t>
            </a:r>
            <a:r>
              <a:rPr lang="ru-RU" sz="2000" dirty="0" err="1" smtClean="0">
                <a:latin typeface="+mj-lt"/>
              </a:rPr>
              <a:t>спеціалізовані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відділення</a:t>
            </a:r>
            <a:r>
              <a:rPr lang="ru-RU" sz="2000" dirty="0" smtClean="0">
                <a:latin typeface="+mj-lt"/>
              </a:rPr>
              <a:t>. </a:t>
            </a:r>
            <a:r>
              <a:rPr lang="ru-RU" sz="2000" dirty="0" err="1" smtClean="0">
                <a:latin typeface="+mj-lt"/>
              </a:rPr>
              <a:t>Усі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пацієнти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які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надійшли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лікування</a:t>
            </a:r>
            <a:r>
              <a:rPr lang="ru-RU" sz="2000" dirty="0" smtClean="0">
                <a:latin typeface="+mj-lt"/>
              </a:rPr>
              <a:t> у </a:t>
            </a:r>
            <a:r>
              <a:rPr lang="ru-RU" sz="2000" dirty="0" err="1" smtClean="0">
                <a:latin typeface="+mj-lt"/>
              </a:rPr>
              <a:t>відділення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екстреної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допомоги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обов'язково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проходять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лікування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000" dirty="0" err="1" smtClean="0">
                <a:latin typeface="+mj-lt"/>
              </a:rPr>
              <a:t>вартість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якого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оплачується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рахунок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пацієнта</a:t>
            </a:r>
            <a:r>
              <a:rPr lang="ru-RU" sz="2000" dirty="0" smtClean="0">
                <a:latin typeface="+mj-lt"/>
              </a:rPr>
              <a:t> у </a:t>
            </a:r>
            <a:r>
              <a:rPr lang="ru-RU" sz="2000" dirty="0" err="1" smtClean="0">
                <a:latin typeface="+mj-lt"/>
              </a:rPr>
              <a:t>разі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відсутності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поліса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медичного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страхування</a:t>
            </a:r>
            <a:r>
              <a:rPr lang="ru-RU" sz="2000" dirty="0" smtClean="0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995" r="17911"/>
          <a:stretch/>
        </p:blipFill>
        <p:spPr>
          <a:xfrm>
            <a:off x="303446" y="2396314"/>
            <a:ext cx="3625616" cy="26891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7941"/>
          <a:stretch/>
        </p:blipFill>
        <p:spPr>
          <a:xfrm>
            <a:off x="8625841" y="2063969"/>
            <a:ext cx="3342712" cy="30925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735" y="2410595"/>
            <a:ext cx="4493433" cy="267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5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851" y="276447"/>
            <a:ext cx="75328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800" dirty="0" smtClean="0">
                <a:solidFill>
                  <a:schemeClr val="bg1"/>
                </a:solidFill>
                <a:latin typeface="+mj-lt"/>
              </a:rPr>
              <a:t>Дякую за увагу!</a:t>
            </a:r>
            <a:endParaRPr lang="en-US" sz="8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439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12</Pages>
  <Paragraphs>110</Paragraphs>
  <Words>1121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380503939377</dc:creator>
  <cp:lastModifiedBy>Hp</cp:lastModifiedBy>
  <dc:title>Презентация PowerPoint</dc:title>
  <cp:version>9.114.101.46484</cp:version>
  <dcterms:modified xsi:type="dcterms:W3CDTF">2022-10-23T11:46:24Z</dcterms:modified>
</cp:coreProperties>
</file>