
<file path=[Content_Types].xml><?xml version="1.0" encoding="utf-8"?>
<Types xmlns="http://schemas.openxmlformats.org/package/2006/content-types">
  <Default Extension="jpeg" ContentType="image/jpeg"/>
  <Default Extension="JPG" ContentType="image/.jp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handoutMasterIdLst>
    <p:handoutMasterId r:id="rId21"/>
  </p:handoutMasterIdLst>
  <p:sldIdLst>
    <p:sldId id="258" r:id="rId3"/>
    <p:sldId id="263" r:id="rId4"/>
    <p:sldId id="283" r:id="rId5"/>
    <p:sldId id="284" r:id="rId6"/>
    <p:sldId id="264" r:id="rId7"/>
    <p:sldId id="259" r:id="rId8"/>
    <p:sldId id="286" r:id="rId9"/>
    <p:sldId id="287" r:id="rId10"/>
    <p:sldId id="288" r:id="rId11"/>
    <p:sldId id="289" r:id="rId12"/>
    <p:sldId id="310" r:id="rId13"/>
    <p:sldId id="319" r:id="rId14"/>
    <p:sldId id="313" r:id="rId15"/>
    <p:sldId id="314" r:id="rId16"/>
    <p:sldId id="316" r:id="rId17"/>
    <p:sldId id="311" r:id="rId18"/>
    <p:sldId id="325" r:id="rId1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33"/>
    <a:srgbClr val="FFFFFF"/>
    <a:srgbClr val="03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4338" autoAdjust="0"/>
    <p:restoredTop sz="94660"/>
  </p:normalViewPr>
  <p:slideViewPr>
    <p:cSldViewPr snapToGrid="0">
      <p:cViewPr varScale="1">
        <p:scale>
          <a:sx n="67" d="100"/>
          <a:sy n="67" d="100"/>
        </p:scale>
        <p:origin x="72" y="4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handoutMaster" Target="handoutMasters/handoutMaster1.xml"/><Relationship Id="rId20" Type="http://schemas.openxmlformats.org/officeDocument/2006/relationships/notesMaster" Target="notesMasters/notesMaster1.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Arial" panose="020B0604020202020204" pitchFamily="34" charset="0"/>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Arial" panose="020B0604020202020204" pitchFamily="34" charset="0"/>
              </a:defRPr>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Arial" panose="020B0604020202020204" pitchFamily="34" charset="0"/>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Arial" panose="020B0604020202020204" pitchFamily="34" charset="0"/>
              </a:defRPr>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Arial" panose="020B0604020202020204" pitchFamily="34" charset="0"/>
        <a:cs typeface="+mn-cs"/>
      </a:defRPr>
    </a:lvl1pPr>
    <a:lvl2pPr marL="457200" algn="l" defTabSz="914400" rtl="0" eaLnBrk="1" latinLnBrk="0" hangingPunct="1">
      <a:defRPr sz="1200" kern="1200">
        <a:solidFill>
          <a:schemeClr val="tx1"/>
        </a:solidFill>
        <a:latin typeface="+mn-lt"/>
        <a:ea typeface="Arial" panose="020B0604020202020204" pitchFamily="34" charset="0"/>
        <a:cs typeface="+mn-cs"/>
      </a:defRPr>
    </a:lvl2pPr>
    <a:lvl3pPr marL="914400" algn="l" defTabSz="914400" rtl="0" eaLnBrk="1" latinLnBrk="0" hangingPunct="1">
      <a:defRPr sz="1200" kern="1200">
        <a:solidFill>
          <a:schemeClr val="tx1"/>
        </a:solidFill>
        <a:latin typeface="+mn-lt"/>
        <a:ea typeface="Arial" panose="020B0604020202020204" pitchFamily="34" charset="0"/>
        <a:cs typeface="+mn-cs"/>
      </a:defRPr>
    </a:lvl3pPr>
    <a:lvl4pPr marL="1371600" algn="l" defTabSz="914400" rtl="0" eaLnBrk="1" latinLnBrk="0" hangingPunct="1">
      <a:defRPr sz="1200" kern="1200">
        <a:solidFill>
          <a:schemeClr val="tx1"/>
        </a:solidFill>
        <a:latin typeface="+mn-lt"/>
        <a:ea typeface="Arial" panose="020B0604020202020204" pitchFamily="34" charset="0"/>
        <a:cs typeface="+mn-cs"/>
      </a:defRPr>
    </a:lvl4pPr>
    <a:lvl5pPr marL="1828800" algn="l" defTabSz="914400" rtl="0" eaLnBrk="1" latinLnBrk="0" hangingPunct="1">
      <a:defRPr sz="1200" kern="1200">
        <a:solidFill>
          <a:schemeClr val="tx1"/>
        </a:solidFill>
        <a:latin typeface="+mn-lt"/>
        <a:ea typeface="Arial" panose="020B0604020202020204" pitchFamily="34"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A9F870D1-2918-4862-BF05-54AC3040F8D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8E7AAA1-2B6D-44C1-A6CB-927B761BD882}"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F870D1-2918-4862-BF05-54AC3040F8D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8E7AAA1-2B6D-44C1-A6CB-927B761BD882}"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A9F870D1-2918-4862-BF05-54AC3040F8D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8E7AAA1-2B6D-44C1-A6CB-927B761BD88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A9F870D1-2918-4862-BF05-54AC3040F8D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8E7AAA1-2B6D-44C1-A6CB-927B761BD882}"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A9F870D1-2918-4862-BF05-54AC3040F8D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8E7AAA1-2B6D-44C1-A6CB-927B761BD88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9F870D1-2918-4862-BF05-54AC3040F8D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8E7AAA1-2B6D-44C1-A6CB-927B761BD88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9F870D1-2918-4862-BF05-54AC3040F8D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8E7AAA1-2B6D-44C1-A6CB-927B761BD88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A9F870D1-2918-4862-BF05-54AC3040F8D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8E7AAA1-2B6D-44C1-A6CB-927B761BD88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A9F870D1-2918-4862-BF05-54AC3040F8D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8E7AAA1-2B6D-44C1-A6CB-927B761BD88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F870D1-2918-4862-BF05-54AC3040F8D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8E7AAA1-2B6D-44C1-A6CB-927B761BD88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F870D1-2918-4862-BF05-54AC3040F8D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8E7AAA1-2B6D-44C1-A6CB-927B761BD882}"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ea typeface="Arial" panose="020B0604020202020204" pitchFamily="34" charset="0"/>
              </a:defRPr>
            </a:lvl1pPr>
          </a:lstStyle>
          <a:p>
            <a:fld id="{A9F870D1-2918-4862-BF05-54AC3040F8D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ea typeface="Arial" panose="020B0604020202020204" pitchFamily="34" charset="0"/>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ea typeface="Arial" panose="020B0604020202020204" pitchFamily="34" charset="0"/>
              </a:defRPr>
            </a:lvl1pPr>
          </a:lstStyle>
          <a:p>
            <a:fld id="{28E7AAA1-2B6D-44C1-A6CB-927B761BD88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Arial" panose="020B0604020202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Arial" panose="020B0604020202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Arial" panose="020B0604020202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Arial" panose="020B0604020202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Arial" panose="020B0604020202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2.xml"/><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jpe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9.png"/><Relationship Id="rId3" Type="http://schemas.openxmlformats.org/officeDocument/2006/relationships/tags" Target="../tags/tag17.xml"/><Relationship Id="rId2" Type="http://schemas.microsoft.com/office/2007/relationships/media" Target="../media/media1.mp4"/><Relationship Id="rId1" Type="http://schemas.openxmlformats.org/officeDocument/2006/relationships/video" Target="../media/media1.mp4"/></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445125" y="2397125"/>
            <a:ext cx="6241415" cy="1568450"/>
          </a:xfrm>
          <a:prstGeom prst="rect">
            <a:avLst/>
          </a:prstGeom>
          <a:noFill/>
        </p:spPr>
        <p:txBody>
          <a:bodyPr wrap="square" rtlCol="0">
            <a:spAutoFit/>
          </a:bodyPr>
          <a:lstStyle/>
          <a:p>
            <a:pPr algn="ctr"/>
            <a:r>
              <a:rPr lang="en-US" altLang="zh-CN" sz="4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ea typeface="Arial" panose="020B0604020202020204" pitchFamily="34" charset="0"/>
              </a:rPr>
              <a:t>Basic principles of pricing in healthcare</a:t>
            </a:r>
            <a:endParaRPr lang="en-US" altLang="zh-CN" sz="4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ea typeface="Arial" panose="020B0604020202020204" pitchFamily="34" charset="0"/>
            </a:endParaRPr>
          </a:p>
        </p:txBody>
      </p:sp>
      <p:cxnSp>
        <p:nvCxnSpPr>
          <p:cNvPr id="7" name="直接连接符 6" descr="e7d195523061f1c0deeec63e560781cfd59afb0ea006f2a87ABB68BF51EA6619813959095094C18C62A12F549504892A4AAA8C1554C6663626E05CA27F281A14E6983772AFC3FB97135759321DEA3D7047B2D20B121D4E05A6D0F227958A32026FEBB3ABD36322023181A2FF8EA235E789B1C6FF9A70CDD2C90B48B40EB7806F7806DF616AB3CE63"/>
          <p:cNvCxnSpPr/>
          <p:nvPr/>
        </p:nvCxnSpPr>
        <p:spPr>
          <a:xfrm flipH="1">
            <a:off x="5667563" y="4253038"/>
            <a:ext cx="5796000" cy="2"/>
          </a:xfrm>
          <a:prstGeom prst="line">
            <a:avLst/>
          </a:prstGeom>
          <a:ln w="19050">
            <a:solidFill>
              <a:srgbClr val="333333"/>
            </a:solidFill>
          </a:ln>
        </p:spPr>
        <p:style>
          <a:lnRef idx="1">
            <a:schemeClr val="accent1"/>
          </a:lnRef>
          <a:fillRef idx="0">
            <a:schemeClr val="accent1"/>
          </a:fillRef>
          <a:effectRef idx="0">
            <a:schemeClr val="accent1"/>
          </a:effectRef>
          <a:fontRef idx="minor">
            <a:schemeClr val="tx1"/>
          </a:fontRef>
        </p:style>
      </p:cxnSp>
      <p:sp>
        <p:nvSpPr>
          <p:cNvPr id="2" name="矩形 7"/>
          <p:cNvSpPr/>
          <p:nvPr/>
        </p:nvSpPr>
        <p:spPr>
          <a:xfrm>
            <a:off x="849257" y="1803959"/>
            <a:ext cx="3586892" cy="3586892"/>
          </a:xfrm>
          <a:prstGeom prst="rect">
            <a:avLst/>
          </a:prstGeom>
          <a:noFill/>
          <a:ln w="50800">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3" name="Group 65"/>
          <p:cNvGrpSpPr/>
          <p:nvPr/>
        </p:nvGrpSpPr>
        <p:grpSpPr>
          <a:xfrm>
            <a:off x="1029335" y="2574925"/>
            <a:ext cx="3226435" cy="2289175"/>
            <a:chOff x="550885" y="1190671"/>
            <a:chExt cx="3840309" cy="2892537"/>
          </a:xfrm>
          <a:solidFill>
            <a:srgbClr val="333333"/>
          </a:solidFill>
        </p:grpSpPr>
        <p:sp>
          <p:nvSpPr>
            <p:cNvPr id="14" name="Freeform 14"/>
            <p:cNvSpPr>
              <a:spLocks noEditPoints="1"/>
            </p:cNvSpPr>
            <p:nvPr/>
          </p:nvSpPr>
          <p:spPr bwMode="auto">
            <a:xfrm>
              <a:off x="2425794" y="2978264"/>
              <a:ext cx="149229" cy="239723"/>
            </a:xfrm>
            <a:custGeom>
              <a:avLst/>
              <a:gdLst/>
              <a:ahLst/>
              <a:cxnLst>
                <a:cxn ang="0">
                  <a:pos x="65" y="30"/>
                </a:cxn>
                <a:cxn ang="0">
                  <a:pos x="46" y="17"/>
                </a:cxn>
                <a:cxn ang="0">
                  <a:pos x="0" y="0"/>
                </a:cxn>
                <a:cxn ang="0">
                  <a:pos x="0" y="122"/>
                </a:cxn>
                <a:cxn ang="0">
                  <a:pos x="69" y="86"/>
                </a:cxn>
                <a:cxn ang="0">
                  <a:pos x="74" y="48"/>
                </a:cxn>
                <a:cxn ang="0">
                  <a:pos x="65" y="30"/>
                </a:cxn>
                <a:cxn ang="0">
                  <a:pos x="65" y="30"/>
                </a:cxn>
                <a:cxn ang="0">
                  <a:pos x="65" y="30"/>
                </a:cxn>
              </a:cxnLst>
              <a:rect l="0" t="0" r="r" b="b"/>
              <a:pathLst>
                <a:path w="76" h="122">
                  <a:moveTo>
                    <a:pt x="65" y="30"/>
                  </a:moveTo>
                  <a:cubicBezTo>
                    <a:pt x="59" y="24"/>
                    <a:pt x="53" y="20"/>
                    <a:pt x="46" y="17"/>
                  </a:cubicBezTo>
                  <a:cubicBezTo>
                    <a:pt x="32" y="9"/>
                    <a:pt x="16" y="4"/>
                    <a:pt x="0" y="0"/>
                  </a:cubicBezTo>
                  <a:cubicBezTo>
                    <a:pt x="0" y="122"/>
                    <a:pt x="0" y="122"/>
                    <a:pt x="0" y="122"/>
                  </a:cubicBezTo>
                  <a:cubicBezTo>
                    <a:pt x="26" y="119"/>
                    <a:pt x="55" y="110"/>
                    <a:pt x="69" y="86"/>
                  </a:cubicBezTo>
                  <a:cubicBezTo>
                    <a:pt x="75" y="75"/>
                    <a:pt x="76" y="61"/>
                    <a:pt x="74" y="48"/>
                  </a:cubicBezTo>
                  <a:cubicBezTo>
                    <a:pt x="72" y="41"/>
                    <a:pt x="69" y="35"/>
                    <a:pt x="65" y="30"/>
                  </a:cubicBezTo>
                  <a:close/>
                  <a:moveTo>
                    <a:pt x="65" y="30"/>
                  </a:moveTo>
                  <a:cubicBezTo>
                    <a:pt x="65" y="30"/>
                    <a:pt x="65" y="30"/>
                    <a:pt x="65" y="30"/>
                  </a:cubicBezTo>
                </a:path>
              </a:pathLst>
            </a:custGeom>
            <a:grpFill/>
            <a:ln w="9525">
              <a:noFill/>
              <a:round/>
            </a:ln>
          </p:spPr>
          <p:txBody>
            <a:bodyPr vert="horz" wrap="square" lIns="91440" tIns="45720" rIns="91440" bIns="45720" numCol="1" anchor="t" anchorCtr="0" compatLnSpc="1"/>
            <a:p>
              <a:endParaRPr lang="en-US"/>
            </a:p>
          </p:txBody>
        </p:sp>
        <p:sp>
          <p:nvSpPr>
            <p:cNvPr id="15" name="Freeform 15"/>
            <p:cNvSpPr>
              <a:spLocks noEditPoints="1"/>
            </p:cNvSpPr>
            <p:nvPr/>
          </p:nvSpPr>
          <p:spPr bwMode="auto">
            <a:xfrm>
              <a:off x="2559149" y="3148136"/>
              <a:ext cx="1587" cy="1587"/>
            </a:xfrm>
            <a:custGeom>
              <a:avLst/>
              <a:gdLst/>
              <a:ahLst/>
              <a:cxnLst>
                <a:cxn ang="0">
                  <a:pos x="0" y="0"/>
                </a:cxn>
                <a:cxn ang="0">
                  <a:pos x="1" y="0"/>
                </a:cxn>
                <a:cxn ang="0">
                  <a:pos x="0" y="0"/>
                </a:cxn>
                <a:cxn ang="0">
                  <a:pos x="0" y="0"/>
                </a:cxn>
                <a:cxn ang="0">
                  <a:pos x="0" y="0"/>
                </a:cxn>
              </a:cxnLst>
              <a:rect l="0" t="0" r="r" b="b"/>
              <a:pathLst>
                <a:path w="1">
                  <a:moveTo>
                    <a:pt x="0" y="0"/>
                  </a:moveTo>
                  <a:cubicBezTo>
                    <a:pt x="0" y="0"/>
                    <a:pt x="0" y="0"/>
                    <a:pt x="1" y="0"/>
                  </a:cubicBezTo>
                  <a:cubicBezTo>
                    <a:pt x="0" y="0"/>
                    <a:pt x="0" y="0"/>
                    <a:pt x="0" y="0"/>
                  </a:cubicBezTo>
                  <a:close/>
                  <a:moveTo>
                    <a:pt x="0" y="0"/>
                  </a:moveTo>
                  <a:cubicBezTo>
                    <a:pt x="0" y="0"/>
                    <a:pt x="0" y="0"/>
                    <a:pt x="0" y="0"/>
                  </a:cubicBezTo>
                </a:path>
              </a:pathLst>
            </a:custGeom>
            <a:grpFill/>
            <a:ln w="9525">
              <a:noFill/>
              <a:round/>
            </a:ln>
          </p:spPr>
          <p:txBody>
            <a:bodyPr vert="horz" wrap="square" lIns="91440" tIns="45720" rIns="91440" bIns="45720" numCol="1" anchor="t" anchorCtr="0" compatLnSpc="1"/>
            <a:p>
              <a:endParaRPr lang="en-US"/>
            </a:p>
          </p:txBody>
        </p:sp>
        <p:sp>
          <p:nvSpPr>
            <p:cNvPr id="16" name="Freeform 16"/>
            <p:cNvSpPr>
              <a:spLocks noEditPoints="1"/>
            </p:cNvSpPr>
            <p:nvPr/>
          </p:nvSpPr>
          <p:spPr bwMode="auto">
            <a:xfrm>
              <a:off x="2174958" y="2597251"/>
              <a:ext cx="120655" cy="214319"/>
            </a:xfrm>
            <a:custGeom>
              <a:avLst/>
              <a:gdLst/>
              <a:ahLst/>
              <a:cxnLst>
                <a:cxn ang="0">
                  <a:pos x="9" y="30"/>
                </a:cxn>
                <a:cxn ang="0">
                  <a:pos x="1" y="52"/>
                </a:cxn>
                <a:cxn ang="0">
                  <a:pos x="4" y="75"/>
                </a:cxn>
                <a:cxn ang="0">
                  <a:pos x="18" y="92"/>
                </a:cxn>
                <a:cxn ang="0">
                  <a:pos x="40" y="103"/>
                </a:cxn>
                <a:cxn ang="0">
                  <a:pos x="61" y="110"/>
                </a:cxn>
                <a:cxn ang="0">
                  <a:pos x="61" y="0"/>
                </a:cxn>
                <a:cxn ang="0">
                  <a:pos x="9" y="30"/>
                </a:cxn>
                <a:cxn ang="0">
                  <a:pos x="9" y="30"/>
                </a:cxn>
                <a:cxn ang="0">
                  <a:pos x="9" y="30"/>
                </a:cxn>
              </a:cxnLst>
              <a:rect l="0" t="0" r="r" b="b"/>
              <a:pathLst>
                <a:path w="61" h="110">
                  <a:moveTo>
                    <a:pt x="9" y="30"/>
                  </a:moveTo>
                  <a:cubicBezTo>
                    <a:pt x="4" y="37"/>
                    <a:pt x="2" y="44"/>
                    <a:pt x="1" y="52"/>
                  </a:cubicBezTo>
                  <a:cubicBezTo>
                    <a:pt x="0" y="59"/>
                    <a:pt x="1" y="68"/>
                    <a:pt x="4" y="75"/>
                  </a:cubicBezTo>
                  <a:cubicBezTo>
                    <a:pt x="6" y="82"/>
                    <a:pt x="12" y="87"/>
                    <a:pt x="18" y="92"/>
                  </a:cubicBezTo>
                  <a:cubicBezTo>
                    <a:pt x="25" y="96"/>
                    <a:pt x="33" y="100"/>
                    <a:pt x="40" y="103"/>
                  </a:cubicBezTo>
                  <a:cubicBezTo>
                    <a:pt x="47" y="105"/>
                    <a:pt x="54" y="108"/>
                    <a:pt x="61" y="110"/>
                  </a:cubicBezTo>
                  <a:cubicBezTo>
                    <a:pt x="61" y="0"/>
                    <a:pt x="61" y="0"/>
                    <a:pt x="61" y="0"/>
                  </a:cubicBezTo>
                  <a:cubicBezTo>
                    <a:pt x="42" y="4"/>
                    <a:pt x="21" y="13"/>
                    <a:pt x="9" y="30"/>
                  </a:cubicBezTo>
                  <a:close/>
                  <a:moveTo>
                    <a:pt x="9" y="30"/>
                  </a:moveTo>
                  <a:cubicBezTo>
                    <a:pt x="9" y="30"/>
                    <a:pt x="9" y="30"/>
                    <a:pt x="9" y="30"/>
                  </a:cubicBezTo>
                </a:path>
              </a:pathLst>
            </a:custGeom>
            <a:grpFill/>
            <a:ln w="9525">
              <a:noFill/>
              <a:round/>
            </a:ln>
          </p:spPr>
          <p:txBody>
            <a:bodyPr vert="horz" wrap="square" lIns="91440" tIns="45720" rIns="91440" bIns="45720" numCol="1" anchor="t" anchorCtr="0" compatLnSpc="1"/>
            <a:p>
              <a:endParaRPr lang="en-US"/>
            </a:p>
          </p:txBody>
        </p:sp>
        <p:sp>
          <p:nvSpPr>
            <p:cNvPr id="17" name="Freeform 17"/>
            <p:cNvSpPr>
              <a:spLocks noEditPoints="1"/>
            </p:cNvSpPr>
            <p:nvPr/>
          </p:nvSpPr>
          <p:spPr bwMode="auto">
            <a:xfrm>
              <a:off x="2560736" y="3144958"/>
              <a:ext cx="1587" cy="3174"/>
            </a:xfrm>
            <a:custGeom>
              <a:avLst/>
              <a:gdLst/>
              <a:ahLst/>
              <a:cxnLst>
                <a:cxn ang="0">
                  <a:pos x="0" y="0"/>
                </a:cxn>
                <a:cxn ang="0">
                  <a:pos x="0" y="1"/>
                </a:cxn>
                <a:cxn ang="0">
                  <a:pos x="0" y="0"/>
                </a:cxn>
                <a:cxn ang="0">
                  <a:pos x="0" y="0"/>
                </a:cxn>
                <a:cxn ang="0">
                  <a:pos x="0" y="0"/>
                </a:cxn>
              </a:cxnLst>
              <a:rect l="0" t="0" r="r" b="b"/>
              <a:pathLst>
                <a:path h="1">
                  <a:moveTo>
                    <a:pt x="0" y="0"/>
                  </a:moveTo>
                  <a:cubicBezTo>
                    <a:pt x="0" y="0"/>
                    <a:pt x="0" y="1"/>
                    <a:pt x="0" y="1"/>
                  </a:cubicBezTo>
                  <a:cubicBezTo>
                    <a:pt x="0" y="1"/>
                    <a:pt x="0" y="0"/>
                    <a:pt x="0" y="0"/>
                  </a:cubicBezTo>
                  <a:close/>
                  <a:moveTo>
                    <a:pt x="0" y="0"/>
                  </a:moveTo>
                  <a:cubicBezTo>
                    <a:pt x="0" y="0"/>
                    <a:pt x="0" y="0"/>
                    <a:pt x="0" y="0"/>
                  </a:cubicBezTo>
                </a:path>
              </a:pathLst>
            </a:custGeom>
            <a:grpFill/>
            <a:ln w="9525">
              <a:noFill/>
              <a:round/>
            </a:ln>
          </p:spPr>
          <p:txBody>
            <a:bodyPr vert="horz" wrap="square" lIns="91440" tIns="45720" rIns="91440" bIns="45720" numCol="1" anchor="t" anchorCtr="0" compatLnSpc="1"/>
            <a:p>
              <a:endParaRPr lang="en-US"/>
            </a:p>
          </p:txBody>
        </p:sp>
        <p:sp>
          <p:nvSpPr>
            <p:cNvPr id="18" name="Freeform 18"/>
            <p:cNvSpPr>
              <a:spLocks noEditPoints="1"/>
            </p:cNvSpPr>
            <p:nvPr/>
          </p:nvSpPr>
          <p:spPr bwMode="auto">
            <a:xfrm>
              <a:off x="550885" y="1190671"/>
              <a:ext cx="3840309" cy="2892537"/>
            </a:xfrm>
            <a:custGeom>
              <a:avLst/>
              <a:gdLst/>
              <a:ahLst/>
              <a:cxnLst>
                <a:cxn ang="0">
                  <a:pos x="1000" y="335"/>
                </a:cxn>
                <a:cxn ang="0">
                  <a:pos x="1130" y="44"/>
                </a:cxn>
                <a:cxn ang="0">
                  <a:pos x="892" y="91"/>
                </a:cxn>
                <a:cxn ang="0">
                  <a:pos x="664" y="57"/>
                </a:cxn>
                <a:cxn ang="0">
                  <a:pos x="807" y="343"/>
                </a:cxn>
                <a:cxn ang="0">
                  <a:pos x="822" y="1394"/>
                </a:cxn>
                <a:cxn ang="0">
                  <a:pos x="1000" y="335"/>
                </a:cxn>
                <a:cxn ang="0">
                  <a:pos x="1098" y="988"/>
                </a:cxn>
                <a:cxn ang="0">
                  <a:pos x="1052" y="1069"/>
                </a:cxn>
                <a:cxn ang="0">
                  <a:pos x="957" y="1102"/>
                </a:cxn>
                <a:cxn ang="0">
                  <a:pos x="957" y="1138"/>
                </a:cxn>
                <a:cxn ang="0">
                  <a:pos x="946" y="1163"/>
                </a:cxn>
                <a:cxn ang="0">
                  <a:pos x="910" y="1168"/>
                </a:cxn>
                <a:cxn ang="0">
                  <a:pos x="890" y="1138"/>
                </a:cxn>
                <a:cxn ang="0">
                  <a:pos x="890" y="1099"/>
                </a:cxn>
                <a:cxn ang="0">
                  <a:pos x="873" y="1095"/>
                </a:cxn>
                <a:cxn ang="0">
                  <a:pos x="792" y="1045"/>
                </a:cxn>
                <a:cxn ang="0">
                  <a:pos x="766" y="1003"/>
                </a:cxn>
                <a:cxn ang="0">
                  <a:pos x="762" y="991"/>
                </a:cxn>
                <a:cxn ang="0">
                  <a:pos x="759" y="979"/>
                </a:cxn>
                <a:cxn ang="0">
                  <a:pos x="763" y="961"/>
                </a:cxn>
                <a:cxn ang="0">
                  <a:pos x="796" y="943"/>
                </a:cxn>
                <a:cxn ang="0">
                  <a:pos x="825" y="966"/>
                </a:cxn>
                <a:cxn ang="0">
                  <a:pos x="828" y="977"/>
                </a:cxn>
                <a:cxn ang="0">
                  <a:pos x="833" y="988"/>
                </a:cxn>
                <a:cxn ang="0">
                  <a:pos x="848" y="1007"/>
                </a:cxn>
                <a:cxn ang="0">
                  <a:pos x="890" y="1030"/>
                </a:cxn>
                <a:cxn ang="0">
                  <a:pos x="890" y="898"/>
                </a:cxn>
                <a:cxn ang="0">
                  <a:pos x="803" y="860"/>
                </a:cxn>
                <a:cxn ang="0">
                  <a:pos x="773" y="824"/>
                </a:cxn>
                <a:cxn ang="0">
                  <a:pos x="763" y="776"/>
                </a:cxn>
                <a:cxn ang="0">
                  <a:pos x="773" y="728"/>
                </a:cxn>
                <a:cxn ang="0">
                  <a:pos x="800" y="690"/>
                </a:cxn>
                <a:cxn ang="0">
                  <a:pos x="890" y="650"/>
                </a:cxn>
                <a:cxn ang="0">
                  <a:pos x="890" y="613"/>
                </a:cxn>
                <a:cxn ang="0">
                  <a:pos x="902" y="588"/>
                </a:cxn>
                <a:cxn ang="0">
                  <a:pos x="938" y="583"/>
                </a:cxn>
                <a:cxn ang="0">
                  <a:pos x="957" y="613"/>
                </a:cxn>
                <a:cxn ang="0">
                  <a:pos x="957" y="650"/>
                </a:cxn>
                <a:cxn ang="0">
                  <a:pos x="970" y="652"/>
                </a:cxn>
                <a:cxn ang="0">
                  <a:pos x="1058" y="694"/>
                </a:cxn>
                <a:cxn ang="0">
                  <a:pos x="1085" y="733"/>
                </a:cxn>
                <a:cxn ang="0">
                  <a:pos x="1089" y="745"/>
                </a:cxn>
                <a:cxn ang="0">
                  <a:pos x="1092" y="757"/>
                </a:cxn>
                <a:cxn ang="0">
                  <a:pos x="1090" y="776"/>
                </a:cxn>
                <a:cxn ang="0">
                  <a:pos x="1058" y="795"/>
                </a:cxn>
                <a:cxn ang="0">
                  <a:pos x="1028" y="774"/>
                </a:cxn>
                <a:cxn ang="0">
                  <a:pos x="1025" y="763"/>
                </a:cxn>
                <a:cxn ang="0">
                  <a:pos x="1019" y="752"/>
                </a:cxn>
                <a:cxn ang="0">
                  <a:pos x="1003" y="736"/>
                </a:cxn>
                <a:cxn ang="0">
                  <a:pos x="957" y="718"/>
                </a:cxn>
                <a:cxn ang="0">
                  <a:pos x="957" y="844"/>
                </a:cxn>
                <a:cxn ang="0">
                  <a:pos x="1015" y="861"/>
                </a:cxn>
                <a:cxn ang="0">
                  <a:pos x="1084" y="916"/>
                </a:cxn>
                <a:cxn ang="0">
                  <a:pos x="1084" y="916"/>
                </a:cxn>
                <a:cxn ang="0">
                  <a:pos x="1084" y="916"/>
                </a:cxn>
                <a:cxn ang="0">
                  <a:pos x="1098" y="988"/>
                </a:cxn>
                <a:cxn ang="0">
                  <a:pos x="1098" y="988"/>
                </a:cxn>
                <a:cxn ang="0">
                  <a:pos x="1098" y="988"/>
                </a:cxn>
              </a:cxnLst>
              <a:rect l="0" t="0" r="r" b="b"/>
              <a:pathLst>
                <a:path w="1960" h="1477">
                  <a:moveTo>
                    <a:pt x="1000" y="335"/>
                  </a:moveTo>
                  <a:cubicBezTo>
                    <a:pt x="1104" y="248"/>
                    <a:pt x="1173" y="53"/>
                    <a:pt x="1130" y="44"/>
                  </a:cubicBezTo>
                  <a:cubicBezTo>
                    <a:pt x="1074" y="33"/>
                    <a:pt x="951" y="83"/>
                    <a:pt x="892" y="91"/>
                  </a:cubicBezTo>
                  <a:cubicBezTo>
                    <a:pt x="808" y="102"/>
                    <a:pt x="716" y="0"/>
                    <a:pt x="664" y="57"/>
                  </a:cubicBezTo>
                  <a:cubicBezTo>
                    <a:pt x="623" y="103"/>
                    <a:pt x="694" y="270"/>
                    <a:pt x="807" y="343"/>
                  </a:cubicBezTo>
                  <a:cubicBezTo>
                    <a:pt x="472" y="507"/>
                    <a:pt x="0" y="1334"/>
                    <a:pt x="822" y="1394"/>
                  </a:cubicBezTo>
                  <a:cubicBezTo>
                    <a:pt x="1960" y="1477"/>
                    <a:pt x="1390" y="496"/>
                    <a:pt x="1000" y="335"/>
                  </a:cubicBezTo>
                  <a:close/>
                  <a:moveTo>
                    <a:pt x="1098" y="988"/>
                  </a:moveTo>
                  <a:cubicBezTo>
                    <a:pt x="1094" y="1020"/>
                    <a:pt x="1077" y="1049"/>
                    <a:pt x="1052" y="1069"/>
                  </a:cubicBezTo>
                  <a:cubicBezTo>
                    <a:pt x="1025" y="1090"/>
                    <a:pt x="991" y="1099"/>
                    <a:pt x="957" y="1102"/>
                  </a:cubicBezTo>
                  <a:cubicBezTo>
                    <a:pt x="957" y="1138"/>
                    <a:pt x="957" y="1138"/>
                    <a:pt x="957" y="1138"/>
                  </a:cubicBezTo>
                  <a:cubicBezTo>
                    <a:pt x="957" y="1147"/>
                    <a:pt x="953" y="1156"/>
                    <a:pt x="946" y="1163"/>
                  </a:cubicBezTo>
                  <a:cubicBezTo>
                    <a:pt x="936" y="1171"/>
                    <a:pt x="922" y="1174"/>
                    <a:pt x="910" y="1168"/>
                  </a:cubicBezTo>
                  <a:cubicBezTo>
                    <a:pt x="898" y="1163"/>
                    <a:pt x="890" y="1151"/>
                    <a:pt x="890" y="1138"/>
                  </a:cubicBezTo>
                  <a:cubicBezTo>
                    <a:pt x="890" y="1099"/>
                    <a:pt x="890" y="1099"/>
                    <a:pt x="890" y="1099"/>
                  </a:cubicBezTo>
                  <a:cubicBezTo>
                    <a:pt x="885" y="1098"/>
                    <a:pt x="879" y="1096"/>
                    <a:pt x="873" y="1095"/>
                  </a:cubicBezTo>
                  <a:cubicBezTo>
                    <a:pt x="842" y="1086"/>
                    <a:pt x="813" y="1069"/>
                    <a:pt x="792" y="1045"/>
                  </a:cubicBezTo>
                  <a:cubicBezTo>
                    <a:pt x="781" y="1032"/>
                    <a:pt x="772" y="1018"/>
                    <a:pt x="766" y="1003"/>
                  </a:cubicBezTo>
                  <a:cubicBezTo>
                    <a:pt x="765" y="999"/>
                    <a:pt x="763" y="995"/>
                    <a:pt x="762" y="991"/>
                  </a:cubicBezTo>
                  <a:cubicBezTo>
                    <a:pt x="761" y="987"/>
                    <a:pt x="760" y="983"/>
                    <a:pt x="759" y="979"/>
                  </a:cubicBezTo>
                  <a:cubicBezTo>
                    <a:pt x="759" y="973"/>
                    <a:pt x="760" y="966"/>
                    <a:pt x="763" y="961"/>
                  </a:cubicBezTo>
                  <a:cubicBezTo>
                    <a:pt x="769" y="949"/>
                    <a:pt x="782" y="942"/>
                    <a:pt x="796" y="943"/>
                  </a:cubicBezTo>
                  <a:cubicBezTo>
                    <a:pt x="809" y="944"/>
                    <a:pt x="820" y="953"/>
                    <a:pt x="825" y="966"/>
                  </a:cubicBezTo>
                  <a:cubicBezTo>
                    <a:pt x="826" y="969"/>
                    <a:pt x="827" y="973"/>
                    <a:pt x="828" y="977"/>
                  </a:cubicBezTo>
                  <a:cubicBezTo>
                    <a:pt x="830" y="981"/>
                    <a:pt x="831" y="985"/>
                    <a:pt x="833" y="988"/>
                  </a:cubicBezTo>
                  <a:cubicBezTo>
                    <a:pt x="837" y="995"/>
                    <a:pt x="842" y="1001"/>
                    <a:pt x="848" y="1007"/>
                  </a:cubicBezTo>
                  <a:cubicBezTo>
                    <a:pt x="860" y="1018"/>
                    <a:pt x="875" y="1026"/>
                    <a:pt x="890" y="1030"/>
                  </a:cubicBezTo>
                  <a:cubicBezTo>
                    <a:pt x="890" y="898"/>
                    <a:pt x="890" y="898"/>
                    <a:pt x="890" y="898"/>
                  </a:cubicBezTo>
                  <a:cubicBezTo>
                    <a:pt x="860" y="890"/>
                    <a:pt x="828" y="880"/>
                    <a:pt x="803" y="860"/>
                  </a:cubicBezTo>
                  <a:cubicBezTo>
                    <a:pt x="790" y="850"/>
                    <a:pt x="780" y="838"/>
                    <a:pt x="773" y="824"/>
                  </a:cubicBezTo>
                  <a:cubicBezTo>
                    <a:pt x="766" y="809"/>
                    <a:pt x="763" y="793"/>
                    <a:pt x="763" y="776"/>
                  </a:cubicBezTo>
                  <a:cubicBezTo>
                    <a:pt x="763" y="760"/>
                    <a:pt x="766" y="743"/>
                    <a:pt x="773" y="728"/>
                  </a:cubicBezTo>
                  <a:cubicBezTo>
                    <a:pt x="779" y="714"/>
                    <a:pt x="789" y="701"/>
                    <a:pt x="800" y="690"/>
                  </a:cubicBezTo>
                  <a:cubicBezTo>
                    <a:pt x="825" y="668"/>
                    <a:pt x="858" y="655"/>
                    <a:pt x="890" y="650"/>
                  </a:cubicBezTo>
                  <a:cubicBezTo>
                    <a:pt x="890" y="613"/>
                    <a:pt x="890" y="613"/>
                    <a:pt x="890" y="613"/>
                  </a:cubicBezTo>
                  <a:cubicBezTo>
                    <a:pt x="890" y="604"/>
                    <a:pt x="895" y="595"/>
                    <a:pt x="902" y="588"/>
                  </a:cubicBezTo>
                  <a:cubicBezTo>
                    <a:pt x="912" y="580"/>
                    <a:pt x="926" y="577"/>
                    <a:pt x="938" y="583"/>
                  </a:cubicBezTo>
                  <a:cubicBezTo>
                    <a:pt x="950" y="588"/>
                    <a:pt x="957" y="600"/>
                    <a:pt x="957" y="613"/>
                  </a:cubicBezTo>
                  <a:cubicBezTo>
                    <a:pt x="957" y="650"/>
                    <a:pt x="957" y="650"/>
                    <a:pt x="957" y="650"/>
                  </a:cubicBezTo>
                  <a:cubicBezTo>
                    <a:pt x="962" y="651"/>
                    <a:pt x="966" y="651"/>
                    <a:pt x="970" y="652"/>
                  </a:cubicBezTo>
                  <a:cubicBezTo>
                    <a:pt x="1003" y="658"/>
                    <a:pt x="1034" y="671"/>
                    <a:pt x="1058" y="694"/>
                  </a:cubicBezTo>
                  <a:cubicBezTo>
                    <a:pt x="1069" y="705"/>
                    <a:pt x="1078" y="719"/>
                    <a:pt x="1085" y="733"/>
                  </a:cubicBezTo>
                  <a:cubicBezTo>
                    <a:pt x="1086" y="737"/>
                    <a:pt x="1088" y="741"/>
                    <a:pt x="1089" y="745"/>
                  </a:cubicBezTo>
                  <a:cubicBezTo>
                    <a:pt x="1091" y="749"/>
                    <a:pt x="1092" y="753"/>
                    <a:pt x="1092" y="757"/>
                  </a:cubicBezTo>
                  <a:cubicBezTo>
                    <a:pt x="1093" y="763"/>
                    <a:pt x="1092" y="770"/>
                    <a:pt x="1090" y="776"/>
                  </a:cubicBezTo>
                  <a:cubicBezTo>
                    <a:pt x="1084" y="788"/>
                    <a:pt x="1071" y="796"/>
                    <a:pt x="1058" y="795"/>
                  </a:cubicBezTo>
                  <a:cubicBezTo>
                    <a:pt x="1045" y="795"/>
                    <a:pt x="1033" y="786"/>
                    <a:pt x="1028" y="774"/>
                  </a:cubicBezTo>
                  <a:cubicBezTo>
                    <a:pt x="1027" y="770"/>
                    <a:pt x="1026" y="766"/>
                    <a:pt x="1025" y="763"/>
                  </a:cubicBezTo>
                  <a:cubicBezTo>
                    <a:pt x="1023" y="759"/>
                    <a:pt x="1021" y="756"/>
                    <a:pt x="1019" y="752"/>
                  </a:cubicBezTo>
                  <a:cubicBezTo>
                    <a:pt x="1015" y="746"/>
                    <a:pt x="1010" y="740"/>
                    <a:pt x="1003" y="736"/>
                  </a:cubicBezTo>
                  <a:cubicBezTo>
                    <a:pt x="990" y="726"/>
                    <a:pt x="974" y="721"/>
                    <a:pt x="957" y="718"/>
                  </a:cubicBezTo>
                  <a:cubicBezTo>
                    <a:pt x="957" y="844"/>
                    <a:pt x="957" y="844"/>
                    <a:pt x="957" y="844"/>
                  </a:cubicBezTo>
                  <a:cubicBezTo>
                    <a:pt x="977" y="849"/>
                    <a:pt x="996" y="854"/>
                    <a:pt x="1015" y="861"/>
                  </a:cubicBezTo>
                  <a:cubicBezTo>
                    <a:pt x="1043" y="872"/>
                    <a:pt x="1069" y="889"/>
                    <a:pt x="1084" y="916"/>
                  </a:cubicBezTo>
                  <a:cubicBezTo>
                    <a:pt x="1082" y="912"/>
                    <a:pt x="1080" y="908"/>
                    <a:pt x="1084" y="916"/>
                  </a:cubicBezTo>
                  <a:cubicBezTo>
                    <a:pt x="1089" y="924"/>
                    <a:pt x="1087" y="920"/>
                    <a:pt x="1084" y="916"/>
                  </a:cubicBezTo>
                  <a:cubicBezTo>
                    <a:pt x="1097" y="938"/>
                    <a:pt x="1101" y="963"/>
                    <a:pt x="1098" y="988"/>
                  </a:cubicBezTo>
                  <a:close/>
                  <a:moveTo>
                    <a:pt x="1098" y="988"/>
                  </a:moveTo>
                  <a:cubicBezTo>
                    <a:pt x="1098" y="988"/>
                    <a:pt x="1098" y="988"/>
                    <a:pt x="1098" y="988"/>
                  </a:cubicBezTo>
                </a:path>
              </a:pathLst>
            </a:custGeom>
            <a:grpFill/>
            <a:ln w="9525">
              <a:noFill/>
              <a:round/>
            </a:ln>
          </p:spPr>
          <p:txBody>
            <a:bodyPr vert="horz" wrap="square" lIns="91440" tIns="45720" rIns="91440" bIns="45720" numCol="1" anchor="t" anchorCtr="0" compatLnSpc="1"/>
            <a:p>
              <a:endParaRPr lang="en-US"/>
            </a:p>
          </p:txBody>
        </p:sp>
        <p:sp>
          <p:nvSpPr>
            <p:cNvPr id="19" name="Freeform 19"/>
            <p:cNvSpPr>
              <a:spLocks noEditPoints="1"/>
            </p:cNvSpPr>
            <p:nvPr/>
          </p:nvSpPr>
          <p:spPr bwMode="auto">
            <a:xfrm>
              <a:off x="2559051" y="3149601"/>
              <a:ext cx="1587" cy="1587"/>
            </a:xfrm>
            <a:custGeom>
              <a:avLst/>
              <a:gdLst/>
              <a:ahLst/>
              <a:cxnLst>
                <a:cxn ang="0">
                  <a:pos x="0" y="0"/>
                </a:cxn>
                <a:cxn ang="0">
                  <a:pos x="0" y="1"/>
                </a:cxn>
                <a:cxn ang="0">
                  <a:pos x="0" y="0"/>
                </a:cxn>
                <a:cxn ang="0">
                  <a:pos x="0" y="0"/>
                </a:cxn>
                <a:cxn ang="0">
                  <a:pos x="0" y="0"/>
                </a:cxn>
              </a:cxnLst>
              <a:rect l="0" t="0" r="r" b="b"/>
              <a:pathLst>
                <a:path h="1">
                  <a:moveTo>
                    <a:pt x="0" y="0"/>
                  </a:moveTo>
                  <a:cubicBezTo>
                    <a:pt x="0" y="0"/>
                    <a:pt x="0" y="1"/>
                    <a:pt x="0" y="1"/>
                  </a:cubicBezTo>
                  <a:cubicBezTo>
                    <a:pt x="0" y="1"/>
                    <a:pt x="0" y="0"/>
                    <a:pt x="0" y="0"/>
                  </a:cubicBezTo>
                  <a:close/>
                  <a:moveTo>
                    <a:pt x="0" y="0"/>
                  </a:moveTo>
                  <a:cubicBezTo>
                    <a:pt x="0" y="0"/>
                    <a:pt x="0" y="0"/>
                    <a:pt x="0" y="0"/>
                  </a:cubicBezTo>
                </a:path>
              </a:pathLst>
            </a:custGeom>
            <a:grpFill/>
            <a:ln w="9525">
              <a:noFill/>
              <a:round/>
            </a:ln>
          </p:spPr>
          <p:txBody>
            <a:bodyPr vert="horz" wrap="square" lIns="91440" tIns="45720" rIns="91440" bIns="45720" numCol="1" anchor="t" anchorCtr="0" compatLnSpc="1"/>
            <a:p>
              <a:endParaRPr lang="en-US"/>
            </a:p>
          </p:txBody>
        </p:sp>
      </p:grpSp>
      <p:sp>
        <p:nvSpPr>
          <p:cNvPr id="20" name="Text Box 19"/>
          <p:cNvSpPr txBox="1"/>
          <p:nvPr/>
        </p:nvSpPr>
        <p:spPr>
          <a:xfrm>
            <a:off x="10304780" y="1526540"/>
            <a:ext cx="309880" cy="368300"/>
          </a:xfrm>
          <a:prstGeom prst="rect">
            <a:avLst/>
          </a:prstGeom>
          <a:noFill/>
        </p:spPr>
        <p:txBody>
          <a:bodyPr wrap="none" rtlCol="0">
            <a:spAutoFit/>
          </a:bodyPr>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1+#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750" fill="hold"/>
                                        <p:tgtEl>
                                          <p:spTgt spid="13"/>
                                        </p:tgtEl>
                                        <p:attrNameLst>
                                          <p:attrName>ppt_x</p:attrName>
                                        </p:attrNameLst>
                                      </p:cBhvr>
                                      <p:tavLst>
                                        <p:tav tm="0">
                                          <p:val>
                                            <p:strVal val="1+#ppt_w/2"/>
                                          </p:val>
                                        </p:tav>
                                        <p:tav tm="100000">
                                          <p:val>
                                            <p:strVal val="#ppt_x"/>
                                          </p:val>
                                        </p:tav>
                                      </p:tavLst>
                                    </p:anim>
                                    <p:anim calcmode="lin" valueType="num">
                                      <p:cBhvr additive="base">
                                        <p:cTn id="12"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descr="e7d195523061f1c0deeec63e560781cfd59afb0ea006f2a87ABB68BF51EA6619813959095094C18C62A12F549504892A4AAA8C1554C6663626E05CA27F281A14E6983772AFC3FB97135759321DEA3D7047B2D20B121D4E05A6D0F227958A32026FEBB3ABD36322023181A2FF8EA235E789B1C6FF9A70CDD2C90B48B40EB7806F7806DF616AB3CE63"/>
          <p:cNvCxnSpPr/>
          <p:nvPr/>
        </p:nvCxnSpPr>
        <p:spPr>
          <a:xfrm flipH="1" flipV="1">
            <a:off x="1276985" y="1245870"/>
            <a:ext cx="4679950" cy="18415"/>
          </a:xfrm>
          <a:prstGeom prst="line">
            <a:avLst/>
          </a:prstGeom>
          <a:ln w="63500">
            <a:solidFill>
              <a:srgbClr val="333333"/>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103975" y="417492"/>
            <a:ext cx="4979670" cy="706755"/>
          </a:xfrm>
          <a:prstGeom prst="rect">
            <a:avLst/>
          </a:prstGeom>
          <a:noFill/>
        </p:spPr>
        <p:txBody>
          <a:bodyPr wrap="none" rtlCol="0">
            <a:spAutoFit/>
          </a:bodyPr>
          <a:lstStyle/>
          <a:p>
            <a:pPr algn="ctr"/>
            <a:r>
              <a:rPr lang="en-US" altLang="zh-CN"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ea typeface="Arial" panose="020B0604020202020204" pitchFamily="34" charset="0"/>
              </a:rPr>
              <a:t>Definition of pricing</a:t>
            </a:r>
            <a:endParaRPr lang="en-US" altLang="zh-CN"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ea typeface="Arial" panose="020B0604020202020204" pitchFamily="34" charset="0"/>
            </a:endParaRPr>
          </a:p>
        </p:txBody>
      </p:sp>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580878" y="2346248"/>
            <a:ext cx="4799524" cy="3599643"/>
          </a:xfrm>
          <a:prstGeom prst="rect">
            <a:avLst/>
          </a:prstGeom>
        </p:spPr>
      </p:pic>
      <p:sp>
        <p:nvSpPr>
          <p:cNvPr id="8" name="矩形 7"/>
          <p:cNvSpPr/>
          <p:nvPr/>
        </p:nvSpPr>
        <p:spPr>
          <a:xfrm>
            <a:off x="869315" y="2346325"/>
            <a:ext cx="5412105" cy="3587115"/>
          </a:xfrm>
          <a:prstGeom prst="rect">
            <a:avLst/>
          </a:prstGeom>
          <a:noFill/>
          <a:ln w="50800">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986154" y="2619375"/>
            <a:ext cx="5295265" cy="1727476"/>
            <a:chOff x="1597836" y="771647"/>
            <a:chExt cx="2563752" cy="1699642"/>
          </a:xfrm>
        </p:grpSpPr>
        <p:sp>
          <p:nvSpPr>
            <p:cNvPr id="21" name="文本框 20"/>
            <p:cNvSpPr txBox="1"/>
            <p:nvPr/>
          </p:nvSpPr>
          <p:spPr>
            <a:xfrm>
              <a:off x="1861400" y="771647"/>
              <a:ext cx="2133781" cy="574162"/>
            </a:xfrm>
            <a:prstGeom prst="rect">
              <a:avLst/>
            </a:prstGeom>
            <a:noFill/>
          </p:spPr>
          <p:txBody>
            <a:bodyPr wrap="square" rtlCol="0">
              <a:spAutoFit/>
              <a:scene3d>
                <a:camera prst="orthographicFront"/>
                <a:lightRig rig="threePt" dir="t"/>
              </a:scene3d>
              <a:sp3d contourW="12700"/>
            </a:bodyPr>
            <a:lstStyle/>
            <a:p>
              <a:pPr algn="ctr"/>
              <a:r>
                <a:rPr lang="en-US" altLang="zh-CN" sz="3200" b="1" dirty="0" smtClean="0">
                  <a:solidFill>
                    <a:srgbClr val="333333"/>
                  </a:solidFill>
                  <a:latin typeface="Arial" panose="020B0604020202020204" pitchFamily="34" charset="0"/>
                </a:rPr>
                <a:t>Pricing </a:t>
              </a:r>
              <a:endParaRPr lang="zh-CN" altLang="en-US" sz="3200" b="1" dirty="0">
                <a:solidFill>
                  <a:srgbClr val="333333"/>
                </a:solidFill>
                <a:latin typeface="Arial" panose="020B0604020202020204" pitchFamily="34" charset="0"/>
              </a:endParaRPr>
            </a:p>
          </p:txBody>
        </p:sp>
        <p:sp>
          <p:nvSpPr>
            <p:cNvPr id="22" name="文本框 21"/>
            <p:cNvSpPr txBox="1"/>
            <p:nvPr/>
          </p:nvSpPr>
          <p:spPr>
            <a:xfrm>
              <a:off x="1597836" y="1346081"/>
              <a:ext cx="2563752" cy="112520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000" b="1" i="1" dirty="0">
                  <a:solidFill>
                    <a:schemeClr val="tx1"/>
                  </a:solidFill>
                  <a:latin typeface="Arial" panose="020B0604020202020204" pitchFamily="34" charset="0"/>
                  <a:ea typeface="+mj-ea"/>
                  <a:cs typeface="Arial" panose="020B0604020202020204" pitchFamily="34" charset="0"/>
                </a:rPr>
                <a:t>A pricing strategy is an approach taken by businesses to decide how much to charge for their goods and services. </a:t>
              </a:r>
              <a:endParaRPr lang="en-US" altLang="zh-CN" sz="2000" b="1" i="1" dirty="0">
                <a:solidFill>
                  <a:schemeClr val="tx1"/>
                </a:solidFill>
                <a:latin typeface="Arial" panose="020B0604020202020204" pitchFamily="34" charset="0"/>
                <a:ea typeface="+mj-ea"/>
                <a:cs typeface="Arial" panose="020B0604020202020204" pitchFamily="34" charset="0"/>
              </a:endParaRPr>
            </a:p>
          </p:txBody>
        </p:sp>
      </p:grpSp>
      <p:sp>
        <p:nvSpPr>
          <p:cNvPr id="3" name="Text Box 2"/>
          <p:cNvSpPr txBox="1"/>
          <p:nvPr/>
        </p:nvSpPr>
        <p:spPr>
          <a:xfrm>
            <a:off x="1104265" y="4698365"/>
            <a:ext cx="4980305" cy="922020"/>
          </a:xfrm>
          <a:prstGeom prst="rect">
            <a:avLst/>
          </a:prstGeom>
          <a:noFill/>
        </p:spPr>
        <p:txBody>
          <a:bodyPr wrap="square" rtlCol="0">
            <a:spAutoFit/>
          </a:bodyPr>
          <a:p>
            <a:pPr algn="ctr"/>
            <a:r>
              <a:rPr lang="en-US" b="1">
                <a:solidFill>
                  <a:srgbClr val="0070C0"/>
                </a:solidFill>
              </a:rPr>
              <a:t>The interaction between </a:t>
            </a:r>
            <a:r>
              <a:rPr lang="en-US" b="1">
                <a:solidFill>
                  <a:srgbClr val="002060"/>
                </a:solidFill>
              </a:rPr>
              <a:t>margin</a:t>
            </a:r>
            <a:r>
              <a:rPr lang="en-US" b="1">
                <a:solidFill>
                  <a:srgbClr val="0070C0"/>
                </a:solidFill>
              </a:rPr>
              <a:t>, </a:t>
            </a:r>
            <a:r>
              <a:rPr lang="en-US" b="1">
                <a:solidFill>
                  <a:srgbClr val="002060"/>
                </a:solidFill>
              </a:rPr>
              <a:t>price</a:t>
            </a:r>
            <a:r>
              <a:rPr lang="en-US" b="1">
                <a:solidFill>
                  <a:srgbClr val="0070C0"/>
                </a:solidFill>
              </a:rPr>
              <a:t>, and </a:t>
            </a:r>
            <a:r>
              <a:rPr lang="en-US" b="1">
                <a:solidFill>
                  <a:srgbClr val="002060"/>
                </a:solidFill>
              </a:rPr>
              <a:t>selling level</a:t>
            </a:r>
            <a:r>
              <a:rPr lang="en-US" b="1">
                <a:solidFill>
                  <a:srgbClr val="0070C0"/>
                </a:solidFill>
              </a:rPr>
              <a:t> is given specific consideration while pricing products.</a:t>
            </a:r>
            <a:endParaRPr lang="en-US" b="1">
              <a:solidFill>
                <a:srgbClr val="0070C0"/>
              </a:solidFill>
            </a:endParaRPr>
          </a:p>
        </p:txBody>
      </p:sp>
    </p:spTree>
  </p:cSld>
  <p:clrMapOvr>
    <a:masterClrMapping/>
  </p:clrMapOvr>
  <mc:AlternateContent xmlns:mc="http://schemas.openxmlformats.org/markup-compatibility/2006">
    <mc:Choice xmlns:p14="http://schemas.microsoft.com/office/powerpoint/2010/main" Requires="p14">
      <p:transition spd="slow" p14:dur="1000">
        <p:cover dir="d"/>
      </p:transition>
    </mc:Choice>
    <mc:Fallback>
      <p:transition spd="slow">
        <p:cover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3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1+#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1+#ppt_w/2"/>
                                          </p:val>
                                        </p:tav>
                                        <p:tav tm="100000">
                                          <p:val>
                                            <p:strVal val="#ppt_x"/>
                                          </p:val>
                                        </p:tav>
                                      </p:tavLst>
                                    </p:anim>
                                    <p:anim calcmode="lin" valueType="num">
                                      <p:cBhvr additive="base">
                                        <p:cTn id="12" dur="75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1300"/>
                            </p:stCondLst>
                            <p:childTnLst>
                              <p:par>
                                <p:cTn id="14" presetID="10" presetClass="entr" presetSubtype="0"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descr="e7d195523061f1c0deeec63e560781cfd59afb0ea006f2a87ABB68BF51EA6619813959095094C18C62A12F549504892A4AAA8C1554C6663626E05CA27F281A14E6983772AFC3FB97135759321DEA3D7047B2D20B121D4E05A6D0F227958A32026FEBB3ABD36322023181A2FF8EA235E789B1C6FF9A70CDD2C90B48B40EB7806F7806DF616AB3CE63"/>
          <p:cNvCxnSpPr/>
          <p:nvPr/>
        </p:nvCxnSpPr>
        <p:spPr>
          <a:xfrm flipH="1">
            <a:off x="1360170" y="1263650"/>
            <a:ext cx="4347845" cy="0"/>
          </a:xfrm>
          <a:prstGeom prst="line">
            <a:avLst/>
          </a:prstGeom>
          <a:ln w="63500">
            <a:solidFill>
              <a:srgbClr val="333333"/>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370992" y="417492"/>
            <a:ext cx="4445635" cy="706755"/>
          </a:xfrm>
          <a:prstGeom prst="rect">
            <a:avLst/>
          </a:prstGeom>
          <a:noFill/>
        </p:spPr>
        <p:txBody>
          <a:bodyPr wrap="none" rtlCol="0">
            <a:spAutoFit/>
            <a:scene3d>
              <a:camera prst="orthographicFront"/>
              <a:lightRig rig="threePt" dir="t"/>
            </a:scene3d>
          </a:bodyPr>
          <a:lstStyle/>
          <a:p>
            <a:pPr algn="ctr"/>
            <a:r>
              <a:rPr lang="en-US" altLang="zh-CN"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ea typeface="Arial" panose="020B0604020202020204" pitchFamily="34" charset="0"/>
              </a:rPr>
              <a:t>Pricing strategies</a:t>
            </a:r>
            <a:endParaRPr lang="en-US" altLang="zh-CN"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ea typeface="Arial" panose="020B0604020202020204" pitchFamily="34" charset="0"/>
            </a:endParaRPr>
          </a:p>
        </p:txBody>
      </p:sp>
      <p:sp>
        <p:nvSpPr>
          <p:cNvPr id="5" name="矩形 4"/>
          <p:cNvSpPr/>
          <p:nvPr/>
        </p:nvSpPr>
        <p:spPr>
          <a:xfrm>
            <a:off x="1470809" y="-2156254"/>
            <a:ext cx="970486" cy="1731477"/>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81"/>
          <p:cNvSpPr/>
          <p:nvPr/>
        </p:nvSpPr>
        <p:spPr>
          <a:xfrm rot="2539609">
            <a:off x="7156684" y="4928528"/>
            <a:ext cx="641231" cy="106841"/>
          </a:xfrm>
          <a:custGeom>
            <a:avLst/>
            <a:gdLst/>
            <a:ahLst/>
            <a:cxnLst/>
            <a:rect l="0" t="0" r="0" b="0"/>
            <a:pathLst>
              <a:path>
                <a:moveTo>
                  <a:pt x="0" y="32211"/>
                </a:moveTo>
                <a:lnTo>
                  <a:pt x="386650" y="32211"/>
                </a:lnTo>
              </a:path>
            </a:pathLst>
          </a:custGeom>
          <a:noFill/>
          <a:ln w="12700">
            <a:solidFill>
              <a:srgbClr val="333333"/>
            </a:solidFill>
            <a:headEnd type="oval"/>
            <a:tailEnd type="ova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9" name="Freeform 82"/>
          <p:cNvSpPr/>
          <p:nvPr/>
        </p:nvSpPr>
        <p:spPr>
          <a:xfrm>
            <a:off x="7351785" y="4140703"/>
            <a:ext cx="701893" cy="106841"/>
          </a:xfrm>
          <a:custGeom>
            <a:avLst/>
            <a:gdLst/>
            <a:ahLst/>
            <a:cxnLst/>
            <a:rect l="0" t="0" r="0" b="0"/>
            <a:pathLst>
              <a:path>
                <a:moveTo>
                  <a:pt x="0" y="32211"/>
                </a:moveTo>
                <a:lnTo>
                  <a:pt x="423229" y="32211"/>
                </a:lnTo>
              </a:path>
            </a:pathLst>
          </a:custGeom>
          <a:noFill/>
          <a:ln w="12700">
            <a:solidFill>
              <a:srgbClr val="333333"/>
            </a:solidFill>
            <a:headEnd type="oval"/>
            <a:tailEnd type="ova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0" name="Freeform 83"/>
          <p:cNvSpPr/>
          <p:nvPr/>
        </p:nvSpPr>
        <p:spPr>
          <a:xfrm rot="19060391">
            <a:off x="7156684" y="3353513"/>
            <a:ext cx="641231" cy="106841"/>
          </a:xfrm>
          <a:custGeom>
            <a:avLst/>
            <a:gdLst/>
            <a:ahLst/>
            <a:cxnLst/>
            <a:rect l="0" t="0" r="0" b="0"/>
            <a:pathLst>
              <a:path>
                <a:moveTo>
                  <a:pt x="0" y="32211"/>
                </a:moveTo>
                <a:lnTo>
                  <a:pt x="386650" y="32211"/>
                </a:lnTo>
              </a:path>
            </a:pathLst>
          </a:custGeom>
          <a:noFill/>
          <a:ln w="12700">
            <a:solidFill>
              <a:srgbClr val="333333"/>
            </a:solidFill>
            <a:headEnd type="oval"/>
            <a:tailEnd type="ova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4" name="Freeform 109"/>
          <p:cNvSpPr/>
          <p:nvPr/>
        </p:nvSpPr>
        <p:spPr>
          <a:xfrm>
            <a:off x="5267218" y="3324204"/>
            <a:ext cx="1717173" cy="171716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noFill/>
          <a:ln w="38100">
            <a:solidFill>
              <a:srgbClr val="33333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39" tIns="141839" rIns="141839" bIns="141839" numCol="1" spcCol="1270" anchor="ctr" anchorCtr="0">
            <a:noAutofit/>
          </a:bodyPr>
          <a:lstStyle/>
          <a:p>
            <a:pPr algn="ctr" defTabSz="889000">
              <a:lnSpc>
                <a:spcPct val="90000"/>
              </a:lnSpc>
              <a:spcBef>
                <a:spcPct val="0"/>
              </a:spcBef>
              <a:spcAft>
                <a:spcPct val="35000"/>
              </a:spcAft>
            </a:pPr>
            <a:endParaRPr lang="en-US" sz="4800" dirty="0"/>
          </a:p>
        </p:txBody>
      </p:sp>
      <p:sp>
        <p:nvSpPr>
          <p:cNvPr id="15" name="Freeform 28"/>
          <p:cNvSpPr/>
          <p:nvPr/>
        </p:nvSpPr>
        <p:spPr>
          <a:xfrm rot="19060391" flipH="1">
            <a:off x="4517229" y="4923448"/>
            <a:ext cx="641231" cy="106841"/>
          </a:xfrm>
          <a:custGeom>
            <a:avLst/>
            <a:gdLst/>
            <a:ahLst/>
            <a:cxnLst/>
            <a:rect l="0" t="0" r="0" b="0"/>
            <a:pathLst>
              <a:path>
                <a:moveTo>
                  <a:pt x="0" y="32211"/>
                </a:moveTo>
                <a:lnTo>
                  <a:pt x="386650" y="32211"/>
                </a:lnTo>
              </a:path>
            </a:pathLst>
          </a:custGeom>
          <a:noFill/>
          <a:ln w="12700">
            <a:solidFill>
              <a:srgbClr val="333333"/>
            </a:solidFill>
            <a:headEnd type="oval"/>
            <a:tailEnd type="ova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6" name="Freeform 29"/>
          <p:cNvSpPr/>
          <p:nvPr/>
        </p:nvSpPr>
        <p:spPr>
          <a:xfrm flipH="1">
            <a:off x="4130412" y="4124193"/>
            <a:ext cx="701893" cy="106841"/>
          </a:xfrm>
          <a:custGeom>
            <a:avLst/>
            <a:gdLst/>
            <a:ahLst/>
            <a:cxnLst/>
            <a:rect l="0" t="0" r="0" b="0"/>
            <a:pathLst>
              <a:path>
                <a:moveTo>
                  <a:pt x="0" y="32211"/>
                </a:moveTo>
                <a:lnTo>
                  <a:pt x="423229" y="32211"/>
                </a:lnTo>
              </a:path>
            </a:pathLst>
          </a:custGeom>
          <a:noFill/>
          <a:ln w="12700">
            <a:solidFill>
              <a:srgbClr val="333333"/>
            </a:solidFill>
            <a:headEnd type="oval"/>
            <a:tailEnd type="ova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7" name="Freeform 30"/>
          <p:cNvSpPr/>
          <p:nvPr/>
        </p:nvSpPr>
        <p:spPr>
          <a:xfrm rot="2539609" flipH="1">
            <a:off x="4453729" y="3325573"/>
            <a:ext cx="641231" cy="106841"/>
          </a:xfrm>
          <a:custGeom>
            <a:avLst/>
            <a:gdLst/>
            <a:ahLst/>
            <a:cxnLst/>
            <a:rect l="0" t="0" r="0" b="0"/>
            <a:pathLst>
              <a:path>
                <a:moveTo>
                  <a:pt x="0" y="32211"/>
                </a:moveTo>
                <a:lnTo>
                  <a:pt x="386650" y="32211"/>
                </a:lnTo>
              </a:path>
            </a:pathLst>
          </a:custGeom>
          <a:noFill/>
          <a:ln w="12700">
            <a:solidFill>
              <a:srgbClr val="333333"/>
            </a:solidFill>
            <a:headEnd type="oval"/>
            <a:tailEnd type="ova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28" name="组合 27"/>
          <p:cNvGrpSpPr/>
          <p:nvPr/>
        </p:nvGrpSpPr>
        <p:grpSpPr>
          <a:xfrm>
            <a:off x="1700146" y="2055550"/>
            <a:ext cx="2801722" cy="1102610"/>
            <a:chOff x="1626835" y="2349127"/>
            <a:chExt cx="2492110" cy="980763"/>
          </a:xfrm>
        </p:grpSpPr>
        <p:sp>
          <p:nvSpPr>
            <p:cNvPr id="29" name="文本框 28"/>
            <p:cNvSpPr txBox="1"/>
            <p:nvPr/>
          </p:nvSpPr>
          <p:spPr>
            <a:xfrm>
              <a:off x="1806000" y="2349127"/>
              <a:ext cx="2133781" cy="299923"/>
            </a:xfrm>
            <a:prstGeom prst="rect">
              <a:avLst/>
            </a:prstGeom>
            <a:noFill/>
          </p:spPr>
          <p:txBody>
            <a:bodyPr wrap="square" rtlCol="0">
              <a:spAutoFit/>
              <a:scene3d>
                <a:camera prst="orthographicFront"/>
                <a:lightRig rig="threePt" dir="t"/>
              </a:scene3d>
              <a:sp3d contourW="12700"/>
            </a:bodyPr>
            <a:lstStyle/>
            <a:p>
              <a:pPr algn="ctr"/>
              <a:r>
                <a:rPr lang="en-US" altLang="zh-CN" sz="1600" b="1" smtClean="0">
                  <a:solidFill>
                    <a:schemeClr val="tx1"/>
                  </a:solidFill>
                  <a:latin typeface="Arial" panose="020B0604020202020204" pitchFamily="34" charset="0"/>
                </a:rPr>
                <a:t>Value-based pricing</a:t>
              </a:r>
              <a:endParaRPr lang="en-US" altLang="zh-CN" sz="1600" b="1" smtClean="0">
                <a:solidFill>
                  <a:schemeClr val="tx1"/>
                </a:solidFill>
                <a:latin typeface="Arial" panose="020B0604020202020204" pitchFamily="34" charset="0"/>
              </a:endParaRPr>
            </a:p>
          </p:txBody>
        </p:sp>
        <p:sp>
          <p:nvSpPr>
            <p:cNvPr id="30" name="文本框 29"/>
            <p:cNvSpPr txBox="1"/>
            <p:nvPr/>
          </p:nvSpPr>
          <p:spPr>
            <a:xfrm>
              <a:off x="1626835" y="2687681"/>
              <a:ext cx="2492110" cy="64220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b="1" dirty="0">
                  <a:solidFill>
                    <a:schemeClr val="tx1"/>
                  </a:solidFill>
                  <a:latin typeface="Arial" panose="020B0604020202020204" pitchFamily="34" charset="0"/>
                  <a:ea typeface="+mj-ea"/>
                </a:rPr>
                <a:t>the practice of setting the price of a product or service at its perceived value to the customer</a:t>
              </a:r>
              <a:endParaRPr lang="en-US" altLang="zh-CN" sz="1200" b="1" dirty="0">
                <a:solidFill>
                  <a:schemeClr val="tx1"/>
                </a:solidFill>
                <a:latin typeface="Arial" panose="020B0604020202020204" pitchFamily="34" charset="0"/>
                <a:ea typeface="+mj-ea"/>
              </a:endParaRPr>
            </a:p>
          </p:txBody>
        </p:sp>
      </p:grpSp>
      <p:grpSp>
        <p:nvGrpSpPr>
          <p:cNvPr id="31" name="组合 30"/>
          <p:cNvGrpSpPr/>
          <p:nvPr/>
        </p:nvGrpSpPr>
        <p:grpSpPr>
          <a:xfrm>
            <a:off x="732356" y="3521358"/>
            <a:ext cx="2801722" cy="1312795"/>
            <a:chOff x="1626835" y="2349127"/>
            <a:chExt cx="2492110" cy="1167721"/>
          </a:xfrm>
        </p:grpSpPr>
        <p:sp>
          <p:nvSpPr>
            <p:cNvPr id="32" name="文本框 31"/>
            <p:cNvSpPr txBox="1"/>
            <p:nvPr/>
          </p:nvSpPr>
          <p:spPr>
            <a:xfrm>
              <a:off x="1806000" y="2349127"/>
              <a:ext cx="2133781" cy="299923"/>
            </a:xfrm>
            <a:prstGeom prst="rect">
              <a:avLst/>
            </a:prstGeom>
            <a:noFill/>
          </p:spPr>
          <p:txBody>
            <a:bodyPr wrap="square" rtlCol="0">
              <a:spAutoFit/>
              <a:scene3d>
                <a:camera prst="orthographicFront"/>
                <a:lightRig rig="threePt" dir="t"/>
              </a:scene3d>
              <a:sp3d contourW="12700"/>
            </a:bodyPr>
            <a:lstStyle/>
            <a:p>
              <a:pPr algn="ctr"/>
              <a:r>
                <a:rPr lang="en-US" altLang="zh-CN" sz="1600" b="1" dirty="0" smtClean="0">
                  <a:solidFill>
                    <a:schemeClr val="tx1"/>
                  </a:solidFill>
                  <a:latin typeface="Arial" panose="020B0604020202020204" pitchFamily="34" charset="0"/>
                  <a:sym typeface="+mn-ea"/>
                </a:rPr>
                <a:t>Cost-based pricing</a:t>
              </a:r>
              <a:endParaRPr lang="en-US" altLang="zh-CN" sz="1600" b="1" dirty="0" smtClean="0">
                <a:solidFill>
                  <a:schemeClr val="tx1"/>
                </a:solidFill>
                <a:latin typeface="Arial" panose="020B0604020202020204" pitchFamily="34" charset="0"/>
                <a:sym typeface="+mn-ea"/>
              </a:endParaRPr>
            </a:p>
          </p:txBody>
        </p:sp>
        <p:sp>
          <p:nvSpPr>
            <p:cNvPr id="33" name="文本框 32"/>
            <p:cNvSpPr txBox="1"/>
            <p:nvPr/>
          </p:nvSpPr>
          <p:spPr>
            <a:xfrm>
              <a:off x="1626835" y="2687681"/>
              <a:ext cx="2492110" cy="82916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b="1" dirty="0">
                  <a:solidFill>
                    <a:schemeClr val="tx1"/>
                  </a:solidFill>
                  <a:latin typeface="Arial" panose="020B0604020202020204" pitchFamily="34" charset="0"/>
                  <a:ea typeface="+mj-ea"/>
                </a:rPr>
                <a:t>a pricing method that is based on the cost of production, manufacturing, and distribution of a product.</a:t>
              </a:r>
              <a:endParaRPr lang="en-US" altLang="zh-CN" sz="1200" b="1" dirty="0">
                <a:solidFill>
                  <a:schemeClr val="tx1"/>
                </a:solidFill>
                <a:latin typeface="Arial" panose="020B0604020202020204" pitchFamily="34" charset="0"/>
                <a:ea typeface="+mj-ea"/>
              </a:endParaRPr>
            </a:p>
          </p:txBody>
        </p:sp>
      </p:grpSp>
      <p:grpSp>
        <p:nvGrpSpPr>
          <p:cNvPr id="34" name="组合 33"/>
          <p:cNvGrpSpPr/>
          <p:nvPr/>
        </p:nvGrpSpPr>
        <p:grpSpPr>
          <a:xfrm>
            <a:off x="1911876" y="5041141"/>
            <a:ext cx="2801722" cy="1313430"/>
            <a:chOff x="1626835" y="2348562"/>
            <a:chExt cx="2492110" cy="1168286"/>
          </a:xfrm>
        </p:grpSpPr>
        <p:sp>
          <p:nvSpPr>
            <p:cNvPr id="35" name="文本框 34"/>
            <p:cNvSpPr txBox="1"/>
            <p:nvPr/>
          </p:nvSpPr>
          <p:spPr>
            <a:xfrm>
              <a:off x="1824074" y="2348562"/>
              <a:ext cx="2133781" cy="299923"/>
            </a:xfrm>
            <a:prstGeom prst="rect">
              <a:avLst/>
            </a:prstGeom>
            <a:noFill/>
          </p:spPr>
          <p:txBody>
            <a:bodyPr wrap="square" rtlCol="0">
              <a:spAutoFit/>
              <a:scene3d>
                <a:camera prst="orthographicFront"/>
                <a:lightRig rig="threePt" dir="t"/>
              </a:scene3d>
              <a:sp3d contourW="12700"/>
            </a:bodyPr>
            <a:lstStyle/>
            <a:p>
              <a:pPr algn="ctr"/>
              <a:r>
                <a:rPr lang="en-US" altLang="zh-CN" sz="1600" b="1" dirty="0" smtClean="0">
                  <a:solidFill>
                    <a:schemeClr val="tx1"/>
                  </a:solidFill>
                  <a:latin typeface="Arial" panose="020B0604020202020204" pitchFamily="34" charset="0"/>
                </a:rPr>
                <a:t>Competitive pricing </a:t>
              </a:r>
              <a:endParaRPr lang="en-US" altLang="zh-CN" sz="1600" b="1" dirty="0" smtClean="0">
                <a:solidFill>
                  <a:schemeClr val="tx1"/>
                </a:solidFill>
                <a:latin typeface="Arial" panose="020B0604020202020204" pitchFamily="34" charset="0"/>
              </a:endParaRPr>
            </a:p>
          </p:txBody>
        </p:sp>
        <p:sp>
          <p:nvSpPr>
            <p:cNvPr id="36" name="文本框 35"/>
            <p:cNvSpPr txBox="1"/>
            <p:nvPr/>
          </p:nvSpPr>
          <p:spPr>
            <a:xfrm>
              <a:off x="1626835" y="2687681"/>
              <a:ext cx="2492110" cy="82916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b="1" dirty="0">
                  <a:solidFill>
                    <a:schemeClr val="tx1"/>
                  </a:solidFill>
                  <a:latin typeface="Arial" panose="020B0604020202020204" pitchFamily="34" charset="0"/>
                  <a:ea typeface="+mj-ea"/>
                </a:rPr>
                <a:t>a strategy in which competitors’ prices are taken as a basis for determining the prices of products and services.</a:t>
              </a:r>
              <a:endParaRPr lang="en-US" altLang="zh-CN" sz="1200" b="1" dirty="0">
                <a:solidFill>
                  <a:schemeClr val="tx1"/>
                </a:solidFill>
                <a:latin typeface="Arial" panose="020B0604020202020204" pitchFamily="34" charset="0"/>
                <a:ea typeface="+mj-ea"/>
              </a:endParaRPr>
            </a:p>
          </p:txBody>
        </p:sp>
      </p:grpSp>
      <p:grpSp>
        <p:nvGrpSpPr>
          <p:cNvPr id="37" name="组合 36"/>
          <p:cNvGrpSpPr/>
          <p:nvPr/>
        </p:nvGrpSpPr>
        <p:grpSpPr>
          <a:xfrm>
            <a:off x="7718859" y="2061319"/>
            <a:ext cx="2801722" cy="1312795"/>
            <a:chOff x="1626835" y="2349127"/>
            <a:chExt cx="2492110" cy="1167721"/>
          </a:xfrm>
        </p:grpSpPr>
        <p:sp>
          <p:nvSpPr>
            <p:cNvPr id="38" name="文本框 37"/>
            <p:cNvSpPr txBox="1"/>
            <p:nvPr/>
          </p:nvSpPr>
          <p:spPr>
            <a:xfrm>
              <a:off x="1806000" y="2349127"/>
              <a:ext cx="2133781" cy="299923"/>
            </a:xfrm>
            <a:prstGeom prst="rect">
              <a:avLst/>
            </a:prstGeom>
            <a:noFill/>
          </p:spPr>
          <p:txBody>
            <a:bodyPr wrap="square" rtlCol="0">
              <a:spAutoFit/>
              <a:scene3d>
                <a:camera prst="orthographicFront"/>
                <a:lightRig rig="threePt" dir="t"/>
              </a:scene3d>
              <a:sp3d contourW="12700"/>
            </a:bodyPr>
            <a:lstStyle/>
            <a:p>
              <a:pPr algn="ctr"/>
              <a:r>
                <a:rPr lang="en-US" altLang="zh-CN" sz="1600" b="1" smtClean="0">
                  <a:solidFill>
                    <a:schemeClr val="tx1"/>
                  </a:solidFill>
                  <a:latin typeface="Arial" panose="020B0604020202020204" pitchFamily="34" charset="0"/>
                </a:rPr>
                <a:t>Price skimming</a:t>
              </a:r>
              <a:endParaRPr lang="en-US" altLang="zh-CN" sz="1600" b="1" smtClean="0">
                <a:solidFill>
                  <a:schemeClr val="tx1"/>
                </a:solidFill>
                <a:latin typeface="Arial" panose="020B0604020202020204" pitchFamily="34" charset="0"/>
              </a:endParaRPr>
            </a:p>
          </p:txBody>
        </p:sp>
        <p:sp>
          <p:nvSpPr>
            <p:cNvPr id="39" name="文本框 38"/>
            <p:cNvSpPr txBox="1"/>
            <p:nvPr/>
          </p:nvSpPr>
          <p:spPr>
            <a:xfrm>
              <a:off x="1626835" y="2687681"/>
              <a:ext cx="2492110" cy="82916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b="1" dirty="0">
                  <a:solidFill>
                    <a:schemeClr val="tx1"/>
                  </a:solidFill>
                  <a:latin typeface="Arial" panose="020B0604020202020204" pitchFamily="34" charset="0"/>
                  <a:ea typeface="+mj-ea"/>
                </a:rPr>
                <a:t>a pricing strategy in which a firm charges a high initial price and then gradually lowers the price to attract more price-sensitive customers.</a:t>
              </a:r>
              <a:endParaRPr lang="en-US" altLang="zh-CN" sz="1200" b="1" dirty="0">
                <a:solidFill>
                  <a:schemeClr val="tx1"/>
                </a:solidFill>
                <a:latin typeface="Arial" panose="020B0604020202020204" pitchFamily="34" charset="0"/>
                <a:ea typeface="+mj-ea"/>
              </a:endParaRPr>
            </a:p>
          </p:txBody>
        </p:sp>
      </p:grpSp>
      <p:grpSp>
        <p:nvGrpSpPr>
          <p:cNvPr id="40" name="组合 39"/>
          <p:cNvGrpSpPr/>
          <p:nvPr/>
        </p:nvGrpSpPr>
        <p:grpSpPr>
          <a:xfrm>
            <a:off x="8758305" y="3520777"/>
            <a:ext cx="2801722" cy="1523615"/>
            <a:chOff x="1608761" y="2255366"/>
            <a:chExt cx="2492110" cy="1355243"/>
          </a:xfrm>
        </p:grpSpPr>
        <p:sp>
          <p:nvSpPr>
            <p:cNvPr id="41" name="文本框 40"/>
            <p:cNvSpPr txBox="1"/>
            <p:nvPr/>
          </p:nvSpPr>
          <p:spPr>
            <a:xfrm>
              <a:off x="1798092" y="2255366"/>
              <a:ext cx="2133781" cy="299923"/>
            </a:xfrm>
            <a:prstGeom prst="rect">
              <a:avLst/>
            </a:prstGeom>
            <a:noFill/>
          </p:spPr>
          <p:txBody>
            <a:bodyPr wrap="square" rtlCol="0">
              <a:spAutoFit/>
              <a:scene3d>
                <a:camera prst="orthographicFront"/>
                <a:lightRig rig="threePt" dir="t"/>
              </a:scene3d>
              <a:sp3d contourW="12700"/>
            </a:bodyPr>
            <a:lstStyle/>
            <a:p>
              <a:pPr algn="ctr"/>
              <a:r>
                <a:rPr lang="en-US" altLang="zh-CN" sz="1600" b="1" dirty="0" smtClean="0">
                  <a:solidFill>
                    <a:schemeClr val="tx1"/>
                  </a:solidFill>
                  <a:latin typeface="Arial" panose="020B0604020202020204" pitchFamily="34" charset="0"/>
                </a:rPr>
                <a:t>Penetration pricing</a:t>
              </a:r>
              <a:endParaRPr lang="en-US" altLang="zh-CN" sz="1600" b="1" dirty="0" smtClean="0">
                <a:solidFill>
                  <a:schemeClr val="tx1"/>
                </a:solidFill>
                <a:latin typeface="Arial" panose="020B0604020202020204" pitchFamily="34" charset="0"/>
              </a:endParaRPr>
            </a:p>
          </p:txBody>
        </p:sp>
        <p:sp>
          <p:nvSpPr>
            <p:cNvPr id="42" name="文本框 41"/>
            <p:cNvSpPr txBox="1"/>
            <p:nvPr/>
          </p:nvSpPr>
          <p:spPr>
            <a:xfrm>
              <a:off x="1608761" y="2593920"/>
              <a:ext cx="2492110" cy="101668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b="1" dirty="0">
                  <a:solidFill>
                    <a:schemeClr val="tx1"/>
                  </a:solidFill>
                  <a:latin typeface="Arial" panose="020B0604020202020204" pitchFamily="34" charset="0"/>
                  <a:ea typeface="+mj-ea"/>
                </a:rPr>
                <a:t>a marketing strategy used by businesses to attract customers to a new product or service by offering a lower price during its initial offering.</a:t>
              </a:r>
              <a:endParaRPr lang="en-US" altLang="zh-CN" sz="1200" b="1" dirty="0">
                <a:solidFill>
                  <a:schemeClr val="tx1"/>
                </a:solidFill>
                <a:latin typeface="Arial" panose="020B0604020202020204" pitchFamily="34" charset="0"/>
                <a:ea typeface="+mj-ea"/>
              </a:endParaRPr>
            </a:p>
          </p:txBody>
        </p:sp>
      </p:grpSp>
      <p:grpSp>
        <p:nvGrpSpPr>
          <p:cNvPr id="43" name="组合 42"/>
          <p:cNvGrpSpPr/>
          <p:nvPr/>
        </p:nvGrpSpPr>
        <p:grpSpPr>
          <a:xfrm>
            <a:off x="7651189" y="5191690"/>
            <a:ext cx="2801722" cy="1102610"/>
            <a:chOff x="1626835" y="2349127"/>
            <a:chExt cx="2492110" cy="980763"/>
          </a:xfrm>
        </p:grpSpPr>
        <p:sp>
          <p:nvSpPr>
            <p:cNvPr id="44" name="文本框 43"/>
            <p:cNvSpPr txBox="1"/>
            <p:nvPr/>
          </p:nvSpPr>
          <p:spPr>
            <a:xfrm>
              <a:off x="1806000" y="2349127"/>
              <a:ext cx="2133781" cy="299923"/>
            </a:xfrm>
            <a:prstGeom prst="rect">
              <a:avLst/>
            </a:prstGeom>
            <a:noFill/>
          </p:spPr>
          <p:txBody>
            <a:bodyPr wrap="square" rtlCol="0">
              <a:spAutoFit/>
              <a:scene3d>
                <a:camera prst="orthographicFront"/>
                <a:lightRig rig="threePt" dir="t"/>
              </a:scene3d>
              <a:sp3d contourW="12700"/>
            </a:bodyPr>
            <a:lstStyle/>
            <a:p>
              <a:pPr algn="ctr"/>
              <a:r>
                <a:rPr lang="en-US" altLang="zh-CN" sz="1600" b="1" dirty="0" smtClean="0">
                  <a:solidFill>
                    <a:schemeClr val="tx1"/>
                  </a:solidFill>
                  <a:latin typeface="Arial" panose="020B0604020202020204" pitchFamily="34" charset="0"/>
                </a:rPr>
                <a:t>Dynamic pricing</a:t>
              </a:r>
              <a:endParaRPr lang="en-US" altLang="zh-CN" sz="1600" b="1" dirty="0" smtClean="0">
                <a:solidFill>
                  <a:schemeClr val="tx1"/>
                </a:solidFill>
                <a:latin typeface="Arial" panose="020B0604020202020204" pitchFamily="34" charset="0"/>
              </a:endParaRPr>
            </a:p>
          </p:txBody>
        </p:sp>
        <p:sp>
          <p:nvSpPr>
            <p:cNvPr id="45" name="文本框 44"/>
            <p:cNvSpPr txBox="1"/>
            <p:nvPr/>
          </p:nvSpPr>
          <p:spPr>
            <a:xfrm>
              <a:off x="1626835" y="2687681"/>
              <a:ext cx="2492110" cy="64220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b="1" dirty="0">
                  <a:solidFill>
                    <a:schemeClr val="tx1"/>
                  </a:solidFill>
                  <a:latin typeface="Arial" panose="020B0604020202020204" pitchFamily="34" charset="0"/>
                  <a:ea typeface="+mj-ea"/>
                </a:rPr>
                <a:t>a pricing strategy that utilizes variable prices instead of fixed ones. </a:t>
              </a:r>
              <a:endParaRPr lang="en-US" altLang="zh-CN" sz="1200" b="1" dirty="0">
                <a:solidFill>
                  <a:schemeClr val="tx1"/>
                </a:solidFill>
                <a:latin typeface="Arial" panose="020B0604020202020204" pitchFamily="34" charset="0"/>
                <a:ea typeface="+mj-ea"/>
              </a:endParaRPr>
            </a:p>
          </p:txBody>
        </p:sp>
      </p:grpSp>
      <p:grpSp>
        <p:nvGrpSpPr>
          <p:cNvPr id="50" name="Group 65"/>
          <p:cNvGrpSpPr/>
          <p:nvPr/>
        </p:nvGrpSpPr>
        <p:grpSpPr>
          <a:xfrm>
            <a:off x="5537835" y="3634105"/>
            <a:ext cx="1216660" cy="1024255"/>
            <a:chOff x="-370905" y="669200"/>
            <a:chExt cx="5536518" cy="4380903"/>
          </a:xfrm>
          <a:solidFill>
            <a:srgbClr val="333333"/>
          </a:solidFill>
        </p:grpSpPr>
        <p:sp>
          <p:nvSpPr>
            <p:cNvPr id="51" name="Freeform 14"/>
            <p:cNvSpPr>
              <a:spLocks noEditPoints="1"/>
            </p:cNvSpPr>
            <p:nvPr/>
          </p:nvSpPr>
          <p:spPr bwMode="auto">
            <a:xfrm>
              <a:off x="2425794" y="2978264"/>
              <a:ext cx="149229" cy="239723"/>
            </a:xfrm>
            <a:custGeom>
              <a:avLst/>
              <a:gdLst/>
              <a:ahLst/>
              <a:cxnLst>
                <a:cxn ang="0">
                  <a:pos x="65" y="30"/>
                </a:cxn>
                <a:cxn ang="0">
                  <a:pos x="46" y="17"/>
                </a:cxn>
                <a:cxn ang="0">
                  <a:pos x="0" y="0"/>
                </a:cxn>
                <a:cxn ang="0">
                  <a:pos x="0" y="122"/>
                </a:cxn>
                <a:cxn ang="0">
                  <a:pos x="69" y="86"/>
                </a:cxn>
                <a:cxn ang="0">
                  <a:pos x="74" y="48"/>
                </a:cxn>
                <a:cxn ang="0">
                  <a:pos x="65" y="30"/>
                </a:cxn>
                <a:cxn ang="0">
                  <a:pos x="65" y="30"/>
                </a:cxn>
                <a:cxn ang="0">
                  <a:pos x="65" y="30"/>
                </a:cxn>
              </a:cxnLst>
              <a:rect l="0" t="0" r="r" b="b"/>
              <a:pathLst>
                <a:path w="76" h="122">
                  <a:moveTo>
                    <a:pt x="65" y="30"/>
                  </a:moveTo>
                  <a:cubicBezTo>
                    <a:pt x="59" y="24"/>
                    <a:pt x="53" y="20"/>
                    <a:pt x="46" y="17"/>
                  </a:cubicBezTo>
                  <a:cubicBezTo>
                    <a:pt x="32" y="9"/>
                    <a:pt x="16" y="4"/>
                    <a:pt x="0" y="0"/>
                  </a:cubicBezTo>
                  <a:cubicBezTo>
                    <a:pt x="0" y="122"/>
                    <a:pt x="0" y="122"/>
                    <a:pt x="0" y="122"/>
                  </a:cubicBezTo>
                  <a:cubicBezTo>
                    <a:pt x="26" y="119"/>
                    <a:pt x="55" y="110"/>
                    <a:pt x="69" y="86"/>
                  </a:cubicBezTo>
                  <a:cubicBezTo>
                    <a:pt x="75" y="75"/>
                    <a:pt x="76" y="61"/>
                    <a:pt x="74" y="48"/>
                  </a:cubicBezTo>
                  <a:cubicBezTo>
                    <a:pt x="72" y="41"/>
                    <a:pt x="69" y="35"/>
                    <a:pt x="65" y="30"/>
                  </a:cubicBezTo>
                  <a:close/>
                  <a:moveTo>
                    <a:pt x="65" y="30"/>
                  </a:moveTo>
                  <a:cubicBezTo>
                    <a:pt x="65" y="30"/>
                    <a:pt x="65" y="30"/>
                    <a:pt x="65" y="30"/>
                  </a:cubicBezTo>
                </a:path>
              </a:pathLst>
            </a:custGeom>
            <a:grpFill/>
            <a:ln w="9525">
              <a:noFill/>
              <a:round/>
            </a:ln>
          </p:spPr>
          <p:txBody>
            <a:bodyPr vert="horz" wrap="square" lIns="91440" tIns="45720" rIns="91440" bIns="45720" numCol="1" anchor="t" anchorCtr="0" compatLnSpc="1"/>
            <a:p>
              <a:endParaRPr lang="en-US"/>
            </a:p>
          </p:txBody>
        </p:sp>
        <p:sp>
          <p:nvSpPr>
            <p:cNvPr id="52" name="Freeform 15"/>
            <p:cNvSpPr>
              <a:spLocks noEditPoints="1"/>
            </p:cNvSpPr>
            <p:nvPr/>
          </p:nvSpPr>
          <p:spPr bwMode="auto">
            <a:xfrm>
              <a:off x="2559149" y="3148136"/>
              <a:ext cx="1587" cy="1587"/>
            </a:xfrm>
            <a:custGeom>
              <a:avLst/>
              <a:gdLst/>
              <a:ahLst/>
              <a:cxnLst>
                <a:cxn ang="0">
                  <a:pos x="0" y="0"/>
                </a:cxn>
                <a:cxn ang="0">
                  <a:pos x="1" y="0"/>
                </a:cxn>
                <a:cxn ang="0">
                  <a:pos x="0" y="0"/>
                </a:cxn>
                <a:cxn ang="0">
                  <a:pos x="0" y="0"/>
                </a:cxn>
                <a:cxn ang="0">
                  <a:pos x="0" y="0"/>
                </a:cxn>
              </a:cxnLst>
              <a:rect l="0" t="0" r="r" b="b"/>
              <a:pathLst>
                <a:path w="1">
                  <a:moveTo>
                    <a:pt x="0" y="0"/>
                  </a:moveTo>
                  <a:cubicBezTo>
                    <a:pt x="0" y="0"/>
                    <a:pt x="0" y="0"/>
                    <a:pt x="1" y="0"/>
                  </a:cubicBezTo>
                  <a:cubicBezTo>
                    <a:pt x="0" y="0"/>
                    <a:pt x="0" y="0"/>
                    <a:pt x="0" y="0"/>
                  </a:cubicBezTo>
                  <a:close/>
                  <a:moveTo>
                    <a:pt x="0" y="0"/>
                  </a:moveTo>
                  <a:cubicBezTo>
                    <a:pt x="0" y="0"/>
                    <a:pt x="0" y="0"/>
                    <a:pt x="0" y="0"/>
                  </a:cubicBezTo>
                </a:path>
              </a:pathLst>
            </a:custGeom>
            <a:grpFill/>
            <a:ln w="9525">
              <a:noFill/>
              <a:round/>
            </a:ln>
          </p:spPr>
          <p:txBody>
            <a:bodyPr vert="horz" wrap="square" lIns="91440" tIns="45720" rIns="91440" bIns="45720" numCol="1" anchor="t" anchorCtr="0" compatLnSpc="1"/>
            <a:p>
              <a:endParaRPr lang="en-US"/>
            </a:p>
          </p:txBody>
        </p:sp>
        <p:sp>
          <p:nvSpPr>
            <p:cNvPr id="53" name="Freeform 16"/>
            <p:cNvSpPr>
              <a:spLocks noEditPoints="1"/>
            </p:cNvSpPr>
            <p:nvPr/>
          </p:nvSpPr>
          <p:spPr bwMode="auto">
            <a:xfrm>
              <a:off x="2174958" y="2597251"/>
              <a:ext cx="120655" cy="214319"/>
            </a:xfrm>
            <a:custGeom>
              <a:avLst/>
              <a:gdLst/>
              <a:ahLst/>
              <a:cxnLst>
                <a:cxn ang="0">
                  <a:pos x="9" y="30"/>
                </a:cxn>
                <a:cxn ang="0">
                  <a:pos x="1" y="52"/>
                </a:cxn>
                <a:cxn ang="0">
                  <a:pos x="4" y="75"/>
                </a:cxn>
                <a:cxn ang="0">
                  <a:pos x="18" y="92"/>
                </a:cxn>
                <a:cxn ang="0">
                  <a:pos x="40" y="103"/>
                </a:cxn>
                <a:cxn ang="0">
                  <a:pos x="61" y="110"/>
                </a:cxn>
                <a:cxn ang="0">
                  <a:pos x="61" y="0"/>
                </a:cxn>
                <a:cxn ang="0">
                  <a:pos x="9" y="30"/>
                </a:cxn>
                <a:cxn ang="0">
                  <a:pos x="9" y="30"/>
                </a:cxn>
                <a:cxn ang="0">
                  <a:pos x="9" y="30"/>
                </a:cxn>
              </a:cxnLst>
              <a:rect l="0" t="0" r="r" b="b"/>
              <a:pathLst>
                <a:path w="61" h="110">
                  <a:moveTo>
                    <a:pt x="9" y="30"/>
                  </a:moveTo>
                  <a:cubicBezTo>
                    <a:pt x="4" y="37"/>
                    <a:pt x="2" y="44"/>
                    <a:pt x="1" y="52"/>
                  </a:cubicBezTo>
                  <a:cubicBezTo>
                    <a:pt x="0" y="59"/>
                    <a:pt x="1" y="68"/>
                    <a:pt x="4" y="75"/>
                  </a:cubicBezTo>
                  <a:cubicBezTo>
                    <a:pt x="6" y="82"/>
                    <a:pt x="12" y="87"/>
                    <a:pt x="18" y="92"/>
                  </a:cubicBezTo>
                  <a:cubicBezTo>
                    <a:pt x="25" y="96"/>
                    <a:pt x="33" y="100"/>
                    <a:pt x="40" y="103"/>
                  </a:cubicBezTo>
                  <a:cubicBezTo>
                    <a:pt x="47" y="105"/>
                    <a:pt x="54" y="108"/>
                    <a:pt x="61" y="110"/>
                  </a:cubicBezTo>
                  <a:cubicBezTo>
                    <a:pt x="61" y="0"/>
                    <a:pt x="61" y="0"/>
                    <a:pt x="61" y="0"/>
                  </a:cubicBezTo>
                  <a:cubicBezTo>
                    <a:pt x="42" y="4"/>
                    <a:pt x="21" y="13"/>
                    <a:pt x="9" y="30"/>
                  </a:cubicBezTo>
                  <a:close/>
                  <a:moveTo>
                    <a:pt x="9" y="30"/>
                  </a:moveTo>
                  <a:cubicBezTo>
                    <a:pt x="9" y="30"/>
                    <a:pt x="9" y="30"/>
                    <a:pt x="9" y="30"/>
                  </a:cubicBezTo>
                </a:path>
              </a:pathLst>
            </a:custGeom>
            <a:grpFill/>
            <a:ln w="9525">
              <a:noFill/>
              <a:round/>
            </a:ln>
          </p:spPr>
          <p:txBody>
            <a:bodyPr vert="horz" wrap="square" lIns="91440" tIns="45720" rIns="91440" bIns="45720" numCol="1" anchor="t" anchorCtr="0" compatLnSpc="1"/>
            <a:p>
              <a:endParaRPr lang="en-US"/>
            </a:p>
          </p:txBody>
        </p:sp>
        <p:sp>
          <p:nvSpPr>
            <p:cNvPr id="54" name="Freeform 17"/>
            <p:cNvSpPr>
              <a:spLocks noEditPoints="1"/>
            </p:cNvSpPr>
            <p:nvPr/>
          </p:nvSpPr>
          <p:spPr bwMode="auto">
            <a:xfrm>
              <a:off x="2560736" y="3144958"/>
              <a:ext cx="1587" cy="3174"/>
            </a:xfrm>
            <a:custGeom>
              <a:avLst/>
              <a:gdLst/>
              <a:ahLst/>
              <a:cxnLst>
                <a:cxn ang="0">
                  <a:pos x="0" y="0"/>
                </a:cxn>
                <a:cxn ang="0">
                  <a:pos x="0" y="1"/>
                </a:cxn>
                <a:cxn ang="0">
                  <a:pos x="0" y="0"/>
                </a:cxn>
                <a:cxn ang="0">
                  <a:pos x="0" y="0"/>
                </a:cxn>
                <a:cxn ang="0">
                  <a:pos x="0" y="0"/>
                </a:cxn>
              </a:cxnLst>
              <a:rect l="0" t="0" r="r" b="b"/>
              <a:pathLst>
                <a:path h="1">
                  <a:moveTo>
                    <a:pt x="0" y="0"/>
                  </a:moveTo>
                  <a:cubicBezTo>
                    <a:pt x="0" y="0"/>
                    <a:pt x="0" y="1"/>
                    <a:pt x="0" y="1"/>
                  </a:cubicBezTo>
                  <a:cubicBezTo>
                    <a:pt x="0" y="1"/>
                    <a:pt x="0" y="0"/>
                    <a:pt x="0" y="0"/>
                  </a:cubicBezTo>
                  <a:close/>
                  <a:moveTo>
                    <a:pt x="0" y="0"/>
                  </a:moveTo>
                  <a:cubicBezTo>
                    <a:pt x="0" y="0"/>
                    <a:pt x="0" y="0"/>
                    <a:pt x="0" y="0"/>
                  </a:cubicBezTo>
                </a:path>
              </a:pathLst>
            </a:custGeom>
            <a:grpFill/>
            <a:ln w="9525">
              <a:noFill/>
              <a:round/>
            </a:ln>
          </p:spPr>
          <p:txBody>
            <a:bodyPr vert="horz" wrap="square" lIns="91440" tIns="45720" rIns="91440" bIns="45720" numCol="1" anchor="t" anchorCtr="0" compatLnSpc="1"/>
            <a:p>
              <a:endParaRPr lang="en-US"/>
            </a:p>
          </p:txBody>
        </p:sp>
        <p:sp>
          <p:nvSpPr>
            <p:cNvPr id="55" name="Freeform 18"/>
            <p:cNvSpPr>
              <a:spLocks noEditPoints="1"/>
            </p:cNvSpPr>
            <p:nvPr/>
          </p:nvSpPr>
          <p:spPr bwMode="auto">
            <a:xfrm>
              <a:off x="-370905" y="669200"/>
              <a:ext cx="5536518" cy="4380903"/>
            </a:xfrm>
            <a:custGeom>
              <a:avLst/>
              <a:gdLst/>
              <a:ahLst/>
              <a:cxnLst>
                <a:cxn ang="0">
                  <a:pos x="1000" y="335"/>
                </a:cxn>
                <a:cxn ang="0">
                  <a:pos x="1130" y="44"/>
                </a:cxn>
                <a:cxn ang="0">
                  <a:pos x="892" y="91"/>
                </a:cxn>
                <a:cxn ang="0">
                  <a:pos x="664" y="57"/>
                </a:cxn>
                <a:cxn ang="0">
                  <a:pos x="807" y="343"/>
                </a:cxn>
                <a:cxn ang="0">
                  <a:pos x="822" y="1394"/>
                </a:cxn>
                <a:cxn ang="0">
                  <a:pos x="1000" y="335"/>
                </a:cxn>
                <a:cxn ang="0">
                  <a:pos x="1098" y="988"/>
                </a:cxn>
                <a:cxn ang="0">
                  <a:pos x="1052" y="1069"/>
                </a:cxn>
                <a:cxn ang="0">
                  <a:pos x="957" y="1102"/>
                </a:cxn>
                <a:cxn ang="0">
                  <a:pos x="957" y="1138"/>
                </a:cxn>
                <a:cxn ang="0">
                  <a:pos x="946" y="1163"/>
                </a:cxn>
                <a:cxn ang="0">
                  <a:pos x="910" y="1168"/>
                </a:cxn>
                <a:cxn ang="0">
                  <a:pos x="890" y="1138"/>
                </a:cxn>
                <a:cxn ang="0">
                  <a:pos x="890" y="1099"/>
                </a:cxn>
                <a:cxn ang="0">
                  <a:pos x="873" y="1095"/>
                </a:cxn>
                <a:cxn ang="0">
                  <a:pos x="792" y="1045"/>
                </a:cxn>
                <a:cxn ang="0">
                  <a:pos x="766" y="1003"/>
                </a:cxn>
                <a:cxn ang="0">
                  <a:pos x="762" y="991"/>
                </a:cxn>
                <a:cxn ang="0">
                  <a:pos x="759" y="979"/>
                </a:cxn>
                <a:cxn ang="0">
                  <a:pos x="763" y="961"/>
                </a:cxn>
                <a:cxn ang="0">
                  <a:pos x="796" y="943"/>
                </a:cxn>
                <a:cxn ang="0">
                  <a:pos x="825" y="966"/>
                </a:cxn>
                <a:cxn ang="0">
                  <a:pos x="828" y="977"/>
                </a:cxn>
                <a:cxn ang="0">
                  <a:pos x="833" y="988"/>
                </a:cxn>
                <a:cxn ang="0">
                  <a:pos x="848" y="1007"/>
                </a:cxn>
                <a:cxn ang="0">
                  <a:pos x="890" y="1030"/>
                </a:cxn>
                <a:cxn ang="0">
                  <a:pos x="890" y="898"/>
                </a:cxn>
                <a:cxn ang="0">
                  <a:pos x="803" y="860"/>
                </a:cxn>
                <a:cxn ang="0">
                  <a:pos x="773" y="824"/>
                </a:cxn>
                <a:cxn ang="0">
                  <a:pos x="763" y="776"/>
                </a:cxn>
                <a:cxn ang="0">
                  <a:pos x="773" y="728"/>
                </a:cxn>
                <a:cxn ang="0">
                  <a:pos x="800" y="690"/>
                </a:cxn>
                <a:cxn ang="0">
                  <a:pos x="890" y="650"/>
                </a:cxn>
                <a:cxn ang="0">
                  <a:pos x="890" y="613"/>
                </a:cxn>
                <a:cxn ang="0">
                  <a:pos x="902" y="588"/>
                </a:cxn>
                <a:cxn ang="0">
                  <a:pos x="938" y="583"/>
                </a:cxn>
                <a:cxn ang="0">
                  <a:pos x="957" y="613"/>
                </a:cxn>
                <a:cxn ang="0">
                  <a:pos x="957" y="650"/>
                </a:cxn>
                <a:cxn ang="0">
                  <a:pos x="970" y="652"/>
                </a:cxn>
                <a:cxn ang="0">
                  <a:pos x="1058" y="694"/>
                </a:cxn>
                <a:cxn ang="0">
                  <a:pos x="1085" y="733"/>
                </a:cxn>
                <a:cxn ang="0">
                  <a:pos x="1089" y="745"/>
                </a:cxn>
                <a:cxn ang="0">
                  <a:pos x="1092" y="757"/>
                </a:cxn>
                <a:cxn ang="0">
                  <a:pos x="1090" y="776"/>
                </a:cxn>
                <a:cxn ang="0">
                  <a:pos x="1058" y="795"/>
                </a:cxn>
                <a:cxn ang="0">
                  <a:pos x="1028" y="774"/>
                </a:cxn>
                <a:cxn ang="0">
                  <a:pos x="1025" y="763"/>
                </a:cxn>
                <a:cxn ang="0">
                  <a:pos x="1019" y="752"/>
                </a:cxn>
                <a:cxn ang="0">
                  <a:pos x="1003" y="736"/>
                </a:cxn>
                <a:cxn ang="0">
                  <a:pos x="957" y="718"/>
                </a:cxn>
                <a:cxn ang="0">
                  <a:pos x="957" y="844"/>
                </a:cxn>
                <a:cxn ang="0">
                  <a:pos x="1015" y="861"/>
                </a:cxn>
                <a:cxn ang="0">
                  <a:pos x="1084" y="916"/>
                </a:cxn>
                <a:cxn ang="0">
                  <a:pos x="1084" y="916"/>
                </a:cxn>
                <a:cxn ang="0">
                  <a:pos x="1084" y="916"/>
                </a:cxn>
                <a:cxn ang="0">
                  <a:pos x="1098" y="988"/>
                </a:cxn>
                <a:cxn ang="0">
                  <a:pos x="1098" y="988"/>
                </a:cxn>
                <a:cxn ang="0">
                  <a:pos x="1098" y="988"/>
                </a:cxn>
              </a:cxnLst>
              <a:rect l="0" t="0" r="r" b="b"/>
              <a:pathLst>
                <a:path w="1960" h="1477">
                  <a:moveTo>
                    <a:pt x="1000" y="335"/>
                  </a:moveTo>
                  <a:cubicBezTo>
                    <a:pt x="1104" y="248"/>
                    <a:pt x="1173" y="53"/>
                    <a:pt x="1130" y="44"/>
                  </a:cubicBezTo>
                  <a:cubicBezTo>
                    <a:pt x="1074" y="33"/>
                    <a:pt x="951" y="83"/>
                    <a:pt x="892" y="91"/>
                  </a:cubicBezTo>
                  <a:cubicBezTo>
                    <a:pt x="808" y="102"/>
                    <a:pt x="716" y="0"/>
                    <a:pt x="664" y="57"/>
                  </a:cubicBezTo>
                  <a:cubicBezTo>
                    <a:pt x="623" y="103"/>
                    <a:pt x="694" y="270"/>
                    <a:pt x="807" y="343"/>
                  </a:cubicBezTo>
                  <a:cubicBezTo>
                    <a:pt x="472" y="507"/>
                    <a:pt x="0" y="1334"/>
                    <a:pt x="822" y="1394"/>
                  </a:cubicBezTo>
                  <a:cubicBezTo>
                    <a:pt x="1960" y="1477"/>
                    <a:pt x="1390" y="496"/>
                    <a:pt x="1000" y="335"/>
                  </a:cubicBezTo>
                  <a:close/>
                  <a:moveTo>
                    <a:pt x="1098" y="988"/>
                  </a:moveTo>
                  <a:cubicBezTo>
                    <a:pt x="1094" y="1020"/>
                    <a:pt x="1077" y="1049"/>
                    <a:pt x="1052" y="1069"/>
                  </a:cubicBezTo>
                  <a:cubicBezTo>
                    <a:pt x="1025" y="1090"/>
                    <a:pt x="991" y="1099"/>
                    <a:pt x="957" y="1102"/>
                  </a:cubicBezTo>
                  <a:cubicBezTo>
                    <a:pt x="957" y="1138"/>
                    <a:pt x="957" y="1138"/>
                    <a:pt x="957" y="1138"/>
                  </a:cubicBezTo>
                  <a:cubicBezTo>
                    <a:pt x="957" y="1147"/>
                    <a:pt x="953" y="1156"/>
                    <a:pt x="946" y="1163"/>
                  </a:cubicBezTo>
                  <a:cubicBezTo>
                    <a:pt x="936" y="1171"/>
                    <a:pt x="922" y="1174"/>
                    <a:pt x="910" y="1168"/>
                  </a:cubicBezTo>
                  <a:cubicBezTo>
                    <a:pt x="898" y="1163"/>
                    <a:pt x="890" y="1151"/>
                    <a:pt x="890" y="1138"/>
                  </a:cubicBezTo>
                  <a:cubicBezTo>
                    <a:pt x="890" y="1099"/>
                    <a:pt x="890" y="1099"/>
                    <a:pt x="890" y="1099"/>
                  </a:cubicBezTo>
                  <a:cubicBezTo>
                    <a:pt x="885" y="1098"/>
                    <a:pt x="879" y="1096"/>
                    <a:pt x="873" y="1095"/>
                  </a:cubicBezTo>
                  <a:cubicBezTo>
                    <a:pt x="842" y="1086"/>
                    <a:pt x="813" y="1069"/>
                    <a:pt x="792" y="1045"/>
                  </a:cubicBezTo>
                  <a:cubicBezTo>
                    <a:pt x="781" y="1032"/>
                    <a:pt x="772" y="1018"/>
                    <a:pt x="766" y="1003"/>
                  </a:cubicBezTo>
                  <a:cubicBezTo>
                    <a:pt x="765" y="999"/>
                    <a:pt x="763" y="995"/>
                    <a:pt x="762" y="991"/>
                  </a:cubicBezTo>
                  <a:cubicBezTo>
                    <a:pt x="761" y="987"/>
                    <a:pt x="760" y="983"/>
                    <a:pt x="759" y="979"/>
                  </a:cubicBezTo>
                  <a:cubicBezTo>
                    <a:pt x="759" y="973"/>
                    <a:pt x="760" y="966"/>
                    <a:pt x="763" y="961"/>
                  </a:cubicBezTo>
                  <a:cubicBezTo>
                    <a:pt x="769" y="949"/>
                    <a:pt x="782" y="942"/>
                    <a:pt x="796" y="943"/>
                  </a:cubicBezTo>
                  <a:cubicBezTo>
                    <a:pt x="809" y="944"/>
                    <a:pt x="820" y="953"/>
                    <a:pt x="825" y="966"/>
                  </a:cubicBezTo>
                  <a:cubicBezTo>
                    <a:pt x="826" y="969"/>
                    <a:pt x="827" y="973"/>
                    <a:pt x="828" y="977"/>
                  </a:cubicBezTo>
                  <a:cubicBezTo>
                    <a:pt x="830" y="981"/>
                    <a:pt x="831" y="985"/>
                    <a:pt x="833" y="988"/>
                  </a:cubicBezTo>
                  <a:cubicBezTo>
                    <a:pt x="837" y="995"/>
                    <a:pt x="842" y="1001"/>
                    <a:pt x="848" y="1007"/>
                  </a:cubicBezTo>
                  <a:cubicBezTo>
                    <a:pt x="860" y="1018"/>
                    <a:pt x="875" y="1026"/>
                    <a:pt x="890" y="1030"/>
                  </a:cubicBezTo>
                  <a:cubicBezTo>
                    <a:pt x="890" y="898"/>
                    <a:pt x="890" y="898"/>
                    <a:pt x="890" y="898"/>
                  </a:cubicBezTo>
                  <a:cubicBezTo>
                    <a:pt x="860" y="890"/>
                    <a:pt x="828" y="880"/>
                    <a:pt x="803" y="860"/>
                  </a:cubicBezTo>
                  <a:cubicBezTo>
                    <a:pt x="790" y="850"/>
                    <a:pt x="780" y="838"/>
                    <a:pt x="773" y="824"/>
                  </a:cubicBezTo>
                  <a:cubicBezTo>
                    <a:pt x="766" y="809"/>
                    <a:pt x="763" y="793"/>
                    <a:pt x="763" y="776"/>
                  </a:cubicBezTo>
                  <a:cubicBezTo>
                    <a:pt x="763" y="760"/>
                    <a:pt x="766" y="743"/>
                    <a:pt x="773" y="728"/>
                  </a:cubicBezTo>
                  <a:cubicBezTo>
                    <a:pt x="779" y="714"/>
                    <a:pt x="789" y="701"/>
                    <a:pt x="800" y="690"/>
                  </a:cubicBezTo>
                  <a:cubicBezTo>
                    <a:pt x="825" y="668"/>
                    <a:pt x="858" y="655"/>
                    <a:pt x="890" y="650"/>
                  </a:cubicBezTo>
                  <a:cubicBezTo>
                    <a:pt x="890" y="613"/>
                    <a:pt x="890" y="613"/>
                    <a:pt x="890" y="613"/>
                  </a:cubicBezTo>
                  <a:cubicBezTo>
                    <a:pt x="890" y="604"/>
                    <a:pt x="895" y="595"/>
                    <a:pt x="902" y="588"/>
                  </a:cubicBezTo>
                  <a:cubicBezTo>
                    <a:pt x="912" y="580"/>
                    <a:pt x="926" y="577"/>
                    <a:pt x="938" y="583"/>
                  </a:cubicBezTo>
                  <a:cubicBezTo>
                    <a:pt x="950" y="588"/>
                    <a:pt x="957" y="600"/>
                    <a:pt x="957" y="613"/>
                  </a:cubicBezTo>
                  <a:cubicBezTo>
                    <a:pt x="957" y="650"/>
                    <a:pt x="957" y="650"/>
                    <a:pt x="957" y="650"/>
                  </a:cubicBezTo>
                  <a:cubicBezTo>
                    <a:pt x="962" y="651"/>
                    <a:pt x="966" y="651"/>
                    <a:pt x="970" y="652"/>
                  </a:cubicBezTo>
                  <a:cubicBezTo>
                    <a:pt x="1003" y="658"/>
                    <a:pt x="1034" y="671"/>
                    <a:pt x="1058" y="694"/>
                  </a:cubicBezTo>
                  <a:cubicBezTo>
                    <a:pt x="1069" y="705"/>
                    <a:pt x="1078" y="719"/>
                    <a:pt x="1085" y="733"/>
                  </a:cubicBezTo>
                  <a:cubicBezTo>
                    <a:pt x="1086" y="737"/>
                    <a:pt x="1088" y="741"/>
                    <a:pt x="1089" y="745"/>
                  </a:cubicBezTo>
                  <a:cubicBezTo>
                    <a:pt x="1091" y="749"/>
                    <a:pt x="1092" y="753"/>
                    <a:pt x="1092" y="757"/>
                  </a:cubicBezTo>
                  <a:cubicBezTo>
                    <a:pt x="1093" y="763"/>
                    <a:pt x="1092" y="770"/>
                    <a:pt x="1090" y="776"/>
                  </a:cubicBezTo>
                  <a:cubicBezTo>
                    <a:pt x="1084" y="788"/>
                    <a:pt x="1071" y="796"/>
                    <a:pt x="1058" y="795"/>
                  </a:cubicBezTo>
                  <a:cubicBezTo>
                    <a:pt x="1045" y="795"/>
                    <a:pt x="1033" y="786"/>
                    <a:pt x="1028" y="774"/>
                  </a:cubicBezTo>
                  <a:cubicBezTo>
                    <a:pt x="1027" y="770"/>
                    <a:pt x="1026" y="766"/>
                    <a:pt x="1025" y="763"/>
                  </a:cubicBezTo>
                  <a:cubicBezTo>
                    <a:pt x="1023" y="759"/>
                    <a:pt x="1021" y="756"/>
                    <a:pt x="1019" y="752"/>
                  </a:cubicBezTo>
                  <a:cubicBezTo>
                    <a:pt x="1015" y="746"/>
                    <a:pt x="1010" y="740"/>
                    <a:pt x="1003" y="736"/>
                  </a:cubicBezTo>
                  <a:cubicBezTo>
                    <a:pt x="990" y="726"/>
                    <a:pt x="974" y="721"/>
                    <a:pt x="957" y="718"/>
                  </a:cubicBezTo>
                  <a:cubicBezTo>
                    <a:pt x="957" y="844"/>
                    <a:pt x="957" y="844"/>
                    <a:pt x="957" y="844"/>
                  </a:cubicBezTo>
                  <a:cubicBezTo>
                    <a:pt x="977" y="849"/>
                    <a:pt x="996" y="854"/>
                    <a:pt x="1015" y="861"/>
                  </a:cubicBezTo>
                  <a:cubicBezTo>
                    <a:pt x="1043" y="872"/>
                    <a:pt x="1069" y="889"/>
                    <a:pt x="1084" y="916"/>
                  </a:cubicBezTo>
                  <a:cubicBezTo>
                    <a:pt x="1082" y="912"/>
                    <a:pt x="1080" y="908"/>
                    <a:pt x="1084" y="916"/>
                  </a:cubicBezTo>
                  <a:cubicBezTo>
                    <a:pt x="1089" y="924"/>
                    <a:pt x="1087" y="920"/>
                    <a:pt x="1084" y="916"/>
                  </a:cubicBezTo>
                  <a:cubicBezTo>
                    <a:pt x="1097" y="938"/>
                    <a:pt x="1101" y="963"/>
                    <a:pt x="1098" y="988"/>
                  </a:cubicBezTo>
                  <a:close/>
                  <a:moveTo>
                    <a:pt x="1098" y="988"/>
                  </a:moveTo>
                  <a:cubicBezTo>
                    <a:pt x="1098" y="988"/>
                    <a:pt x="1098" y="988"/>
                    <a:pt x="1098" y="988"/>
                  </a:cubicBezTo>
                </a:path>
              </a:pathLst>
            </a:custGeom>
            <a:grpFill/>
            <a:ln w="9525">
              <a:noFill/>
              <a:round/>
            </a:ln>
          </p:spPr>
          <p:txBody>
            <a:bodyPr vert="horz" wrap="square" lIns="91440" tIns="45720" rIns="91440" bIns="45720" numCol="1" anchor="t" anchorCtr="0" compatLnSpc="1"/>
            <a:p>
              <a:endParaRPr lang="en-US"/>
            </a:p>
          </p:txBody>
        </p:sp>
        <p:sp>
          <p:nvSpPr>
            <p:cNvPr id="56" name="Freeform 19"/>
            <p:cNvSpPr>
              <a:spLocks noEditPoints="1"/>
            </p:cNvSpPr>
            <p:nvPr/>
          </p:nvSpPr>
          <p:spPr bwMode="auto">
            <a:xfrm>
              <a:off x="2559051" y="3149601"/>
              <a:ext cx="1587" cy="1587"/>
            </a:xfrm>
            <a:custGeom>
              <a:avLst/>
              <a:gdLst/>
              <a:ahLst/>
              <a:cxnLst>
                <a:cxn ang="0">
                  <a:pos x="0" y="0"/>
                </a:cxn>
                <a:cxn ang="0">
                  <a:pos x="0" y="1"/>
                </a:cxn>
                <a:cxn ang="0">
                  <a:pos x="0" y="0"/>
                </a:cxn>
                <a:cxn ang="0">
                  <a:pos x="0" y="0"/>
                </a:cxn>
                <a:cxn ang="0">
                  <a:pos x="0" y="0"/>
                </a:cxn>
              </a:cxnLst>
              <a:rect l="0" t="0" r="r" b="b"/>
              <a:pathLst>
                <a:path h="1">
                  <a:moveTo>
                    <a:pt x="0" y="0"/>
                  </a:moveTo>
                  <a:cubicBezTo>
                    <a:pt x="0" y="0"/>
                    <a:pt x="0" y="1"/>
                    <a:pt x="0" y="1"/>
                  </a:cubicBezTo>
                  <a:cubicBezTo>
                    <a:pt x="0" y="1"/>
                    <a:pt x="0" y="0"/>
                    <a:pt x="0" y="0"/>
                  </a:cubicBezTo>
                  <a:close/>
                  <a:moveTo>
                    <a:pt x="0" y="0"/>
                  </a:moveTo>
                  <a:cubicBezTo>
                    <a:pt x="0" y="0"/>
                    <a:pt x="0" y="0"/>
                    <a:pt x="0" y="0"/>
                  </a:cubicBezTo>
                </a:path>
              </a:pathLst>
            </a:custGeom>
            <a:grpFill/>
            <a:ln w="9525">
              <a:noFill/>
              <a:round/>
            </a:ln>
          </p:spPr>
          <p:txBody>
            <a:bodyPr vert="horz" wrap="square" lIns="91440" tIns="45720" rIns="91440" bIns="45720" numCol="1" anchor="t" anchorCtr="0" compatLnSpc="1"/>
            <a:p>
              <a:endParaRPr lang="en-US"/>
            </a:p>
          </p:txBody>
        </p:sp>
      </p:gr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18" presetClass="entr" presetSubtype="9"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strips(upLeft)">
                                      <p:cBhvr>
                                        <p:cTn id="13" dur="500"/>
                                        <p:tgtEl>
                                          <p:spTgt spid="17"/>
                                        </p:tgtEl>
                                      </p:cBhvr>
                                    </p:animEffect>
                                  </p:childTnLst>
                                </p:cTn>
                              </p:par>
                            </p:childTnLst>
                          </p:cTn>
                        </p:par>
                        <p:par>
                          <p:cTn id="14" fill="hold">
                            <p:stCondLst>
                              <p:cond delay="1000"/>
                            </p:stCondLst>
                            <p:childTnLst>
                              <p:par>
                                <p:cTn id="15" presetID="18" presetClass="entr" presetSubtype="12"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strips(downLeft)">
                                      <p:cBhvr>
                                        <p:cTn id="17" dur="500"/>
                                        <p:tgtEl>
                                          <p:spTgt spid="16"/>
                                        </p:tgtEl>
                                      </p:cBhvr>
                                    </p:animEffect>
                                  </p:childTnLst>
                                </p:cTn>
                              </p:par>
                            </p:childTnLst>
                          </p:cTn>
                        </p:par>
                        <p:par>
                          <p:cTn id="18" fill="hold">
                            <p:stCondLst>
                              <p:cond delay="1500"/>
                            </p:stCondLst>
                            <p:childTnLst>
                              <p:par>
                                <p:cTn id="19" presetID="18" presetClass="entr" presetSubtype="12"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strips(downLeft)">
                                      <p:cBhvr>
                                        <p:cTn id="21" dur="500"/>
                                        <p:tgtEl>
                                          <p:spTgt spid="15"/>
                                        </p:tgtEl>
                                      </p:cBhvr>
                                    </p:animEffect>
                                  </p:childTnLst>
                                </p:cTn>
                              </p:par>
                            </p:childTnLst>
                          </p:cTn>
                        </p:par>
                        <p:par>
                          <p:cTn id="22" fill="hold">
                            <p:stCondLst>
                              <p:cond delay="2000"/>
                            </p:stCondLst>
                            <p:childTnLst>
                              <p:par>
                                <p:cTn id="23" presetID="18" presetClass="entr" presetSubtype="3"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upRight)">
                                      <p:cBhvr>
                                        <p:cTn id="25" dur="500"/>
                                        <p:tgtEl>
                                          <p:spTgt spid="10"/>
                                        </p:tgtEl>
                                      </p:cBhvr>
                                    </p:animEffect>
                                  </p:childTnLst>
                                </p:cTn>
                              </p:par>
                            </p:childTnLst>
                          </p:cTn>
                        </p:par>
                        <p:par>
                          <p:cTn id="26" fill="hold">
                            <p:stCondLst>
                              <p:cond delay="2500"/>
                            </p:stCondLst>
                            <p:childTnLst>
                              <p:par>
                                <p:cTn id="27" presetID="18" presetClass="entr" presetSubtype="6"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strips(downRight)">
                                      <p:cBhvr>
                                        <p:cTn id="29" dur="500"/>
                                        <p:tgtEl>
                                          <p:spTgt spid="9"/>
                                        </p:tgtEl>
                                      </p:cBhvr>
                                    </p:animEffect>
                                  </p:childTnLst>
                                </p:cTn>
                              </p:par>
                            </p:childTnLst>
                          </p:cTn>
                        </p:par>
                        <p:par>
                          <p:cTn id="30" fill="hold">
                            <p:stCondLst>
                              <p:cond delay="3000"/>
                            </p:stCondLst>
                            <p:childTnLst>
                              <p:par>
                                <p:cTn id="31" presetID="18" presetClass="entr" presetSubtype="6"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strips(downRight)">
                                      <p:cBhvr>
                                        <p:cTn id="33" dur="500"/>
                                        <p:tgtEl>
                                          <p:spTgt spid="7"/>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500"/>
                                        <p:tgtEl>
                                          <p:spTgt spid="31"/>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fade">
                                      <p:cBhvr>
                                        <p:cTn id="45" dur="500"/>
                                        <p:tgtEl>
                                          <p:spTgt spid="34"/>
                                        </p:tgtEl>
                                      </p:cBhvr>
                                    </p:animEffect>
                                  </p:childTnLst>
                                </p:cTn>
                              </p:par>
                            </p:childTnLst>
                          </p:cTn>
                        </p:par>
                        <p:par>
                          <p:cTn id="46" fill="hold">
                            <p:stCondLst>
                              <p:cond delay="5000"/>
                            </p:stCondLst>
                            <p:childTnLst>
                              <p:par>
                                <p:cTn id="47" presetID="10" presetClass="entr" presetSubtype="0" fill="hold"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500"/>
                                        <p:tgtEl>
                                          <p:spTgt spid="37"/>
                                        </p:tgtEl>
                                      </p:cBhvr>
                                    </p:animEffect>
                                  </p:childTnLst>
                                </p:cTn>
                              </p:par>
                            </p:childTnLst>
                          </p:cTn>
                        </p:par>
                        <p:par>
                          <p:cTn id="50" fill="hold">
                            <p:stCondLst>
                              <p:cond delay="5500"/>
                            </p:stCondLst>
                            <p:childTnLst>
                              <p:par>
                                <p:cTn id="51" presetID="10" presetClass="entr" presetSubtype="0"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fade">
                                      <p:cBhvr>
                                        <p:cTn id="53" dur="500"/>
                                        <p:tgtEl>
                                          <p:spTgt spid="40"/>
                                        </p:tgtEl>
                                      </p:cBhvr>
                                    </p:animEffect>
                                  </p:childTnLst>
                                </p:cTn>
                              </p:par>
                            </p:childTnLst>
                          </p:cTn>
                        </p:par>
                        <p:par>
                          <p:cTn id="54" fill="hold">
                            <p:stCondLst>
                              <p:cond delay="6000"/>
                            </p:stCondLst>
                            <p:childTnLst>
                              <p:par>
                                <p:cTn id="55" presetID="10" presetClass="entr" presetSubtype="0"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fade">
                                      <p:cBhvr>
                                        <p:cTn id="57" dur="500"/>
                                        <p:tgtEl>
                                          <p:spTgt spid="43"/>
                                        </p:tgtEl>
                                      </p:cBhvr>
                                    </p:animEffect>
                                  </p:childTnLst>
                                </p:cTn>
                              </p:par>
                              <p:par>
                                <p:cTn id="58" presetID="2" presetClass="entr" presetSubtype="2" decel="100000" fill="hold" nodeType="withEffect">
                                  <p:stCondLst>
                                    <p:cond delay="0"/>
                                  </p:stCondLst>
                                  <p:childTnLst>
                                    <p:set>
                                      <p:cBhvr>
                                        <p:cTn id="59" dur="1" fill="hold">
                                          <p:stCondLst>
                                            <p:cond delay="0"/>
                                          </p:stCondLst>
                                        </p:cTn>
                                        <p:tgtEl>
                                          <p:spTgt spid="50"/>
                                        </p:tgtEl>
                                        <p:attrNameLst>
                                          <p:attrName>style.visibility</p:attrName>
                                        </p:attrNameLst>
                                      </p:cBhvr>
                                      <p:to>
                                        <p:strVal val="visible"/>
                                      </p:to>
                                    </p:set>
                                    <p:anim calcmode="lin" valueType="num">
                                      <p:cBhvr additive="base">
                                        <p:cTn id="60" dur="750" fill="hold"/>
                                        <p:tgtEl>
                                          <p:spTgt spid="50"/>
                                        </p:tgtEl>
                                        <p:attrNameLst>
                                          <p:attrName>ppt_x</p:attrName>
                                        </p:attrNameLst>
                                      </p:cBhvr>
                                      <p:tavLst>
                                        <p:tav tm="0">
                                          <p:val>
                                            <p:strVal val="1+#ppt_w/2"/>
                                          </p:val>
                                        </p:tav>
                                        <p:tav tm="100000">
                                          <p:val>
                                            <p:strVal val="#ppt_x"/>
                                          </p:val>
                                        </p:tav>
                                      </p:tavLst>
                                    </p:anim>
                                    <p:anim calcmode="lin" valueType="num">
                                      <p:cBhvr additive="base">
                                        <p:cTn id="61" dur="75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descr="e7d195523061f1c0deeec63e560781cfd59afb0ea006f2a87ABB68BF51EA6619813959095094C18C62A12F549504892A4AAA8C1554C6663626E05CA27F281A14E6983772AFC3FB97135759321DEA3D7047B2D20B121D4E05A6D0F227958A32026FEBB3ABD36322023181A2FF8EA235E789B1C6FF9A70CDD2C90B48B40EB7806F7806DF616AB3CE63"/>
          <p:cNvCxnSpPr/>
          <p:nvPr/>
        </p:nvCxnSpPr>
        <p:spPr>
          <a:xfrm flipH="1" flipV="1">
            <a:off x="1793875" y="1256030"/>
            <a:ext cx="3830955" cy="1905"/>
          </a:xfrm>
          <a:prstGeom prst="line">
            <a:avLst/>
          </a:prstGeom>
          <a:ln w="63500">
            <a:solidFill>
              <a:srgbClr val="333333"/>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640867" y="576242"/>
            <a:ext cx="4068445" cy="583565"/>
          </a:xfrm>
          <a:prstGeom prst="rect">
            <a:avLst/>
          </a:prstGeom>
          <a:noFill/>
        </p:spPr>
        <p:txBody>
          <a:bodyPr wrap="none" rtlCol="0">
            <a:spAutoFit/>
          </a:bodyPr>
          <a:lstStyle/>
          <a:p>
            <a:pPr algn="ctr"/>
            <a:r>
              <a:rPr lang="en-US" altLang="zh-CN" sz="3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ea typeface="Arial" panose="020B0604020202020204" pitchFamily="34" charset="0"/>
              </a:rPr>
              <a:t>Value Based Pricing</a:t>
            </a:r>
            <a:endParaRPr lang="en-US" altLang="zh-CN" sz="3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ea typeface="Arial" panose="020B0604020202020204" pitchFamily="34" charset="0"/>
            </a:endParaRPr>
          </a:p>
        </p:txBody>
      </p:sp>
      <p:sp>
        <p:nvSpPr>
          <p:cNvPr id="7" name="PA_任意多边形 12"/>
          <p:cNvSpPr/>
          <p:nvPr>
            <p:custDataLst>
              <p:tags r:id="rId1"/>
            </p:custDataLst>
          </p:nvPr>
        </p:nvSpPr>
        <p:spPr bwMode="auto">
          <a:xfrm>
            <a:off x="3623688" y="4156901"/>
            <a:ext cx="1935163" cy="2719387"/>
          </a:xfrm>
          <a:custGeom>
            <a:avLst/>
            <a:gdLst>
              <a:gd name="T0" fmla="*/ 2757 w 2757"/>
              <a:gd name="T1" fmla="*/ 3864 h 3864"/>
              <a:gd name="T2" fmla="*/ 2757 w 2757"/>
              <a:gd name="T3" fmla="*/ 3056 h 3864"/>
              <a:gd name="T4" fmla="*/ 1462 w 2757"/>
              <a:gd name="T5" fmla="*/ 661 h 3864"/>
              <a:gd name="T6" fmla="*/ 722 w 2757"/>
              <a:gd name="T7" fmla="*/ 202 h 3864"/>
              <a:gd name="T8" fmla="*/ 805 w 2757"/>
              <a:gd name="T9" fmla="*/ 67 h 3864"/>
              <a:gd name="T10" fmla="*/ 759 w 2757"/>
              <a:gd name="T11" fmla="*/ 2 h 3864"/>
              <a:gd name="T12" fmla="*/ 51 w 2757"/>
              <a:gd name="T13" fmla="*/ 34 h 3864"/>
              <a:gd name="T14" fmla="*/ 12 w 2757"/>
              <a:gd name="T15" fmla="*/ 97 h 3864"/>
              <a:gd name="T16" fmla="*/ 307 w 2757"/>
              <a:gd name="T17" fmla="*/ 737 h 3864"/>
              <a:gd name="T18" fmla="*/ 384 w 2757"/>
              <a:gd name="T19" fmla="*/ 752 h 3864"/>
              <a:gd name="T20" fmla="*/ 480 w 2757"/>
              <a:gd name="T21" fmla="*/ 595 h 3864"/>
              <a:gd name="T22" fmla="*/ 1161 w 2757"/>
              <a:gd name="T23" fmla="*/ 1018 h 3864"/>
              <a:gd name="T24" fmla="*/ 2295 w 2757"/>
              <a:gd name="T25" fmla="*/ 3002 h 3864"/>
              <a:gd name="T26" fmla="*/ 2295 w 2757"/>
              <a:gd name="T27" fmla="*/ 3864 h 3864"/>
              <a:gd name="T28" fmla="*/ 2757 w 2757"/>
              <a:gd name="T29" fmla="*/ 3864 h 3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7" h="3864">
                <a:moveTo>
                  <a:pt x="2757" y="3864"/>
                </a:moveTo>
                <a:lnTo>
                  <a:pt x="2757" y="3056"/>
                </a:lnTo>
                <a:cubicBezTo>
                  <a:pt x="2757" y="2031"/>
                  <a:pt x="2444" y="1270"/>
                  <a:pt x="1462" y="661"/>
                </a:cubicBezTo>
                <a:lnTo>
                  <a:pt x="722" y="202"/>
                </a:lnTo>
                <a:lnTo>
                  <a:pt x="805" y="67"/>
                </a:lnTo>
                <a:cubicBezTo>
                  <a:pt x="825" y="36"/>
                  <a:pt x="802" y="0"/>
                  <a:pt x="759" y="2"/>
                </a:cubicBezTo>
                <a:lnTo>
                  <a:pt x="51" y="34"/>
                </a:lnTo>
                <a:cubicBezTo>
                  <a:pt x="22" y="35"/>
                  <a:pt x="0" y="71"/>
                  <a:pt x="12" y="97"/>
                </a:cubicBezTo>
                <a:lnTo>
                  <a:pt x="307" y="737"/>
                </a:lnTo>
                <a:cubicBezTo>
                  <a:pt x="322" y="770"/>
                  <a:pt x="364" y="785"/>
                  <a:pt x="384" y="752"/>
                </a:cubicBezTo>
                <a:lnTo>
                  <a:pt x="480" y="595"/>
                </a:lnTo>
                <a:lnTo>
                  <a:pt x="1161" y="1018"/>
                </a:lnTo>
                <a:cubicBezTo>
                  <a:pt x="1976" y="1522"/>
                  <a:pt x="2295" y="2037"/>
                  <a:pt x="2295" y="3002"/>
                </a:cubicBezTo>
                <a:lnTo>
                  <a:pt x="2295" y="3864"/>
                </a:lnTo>
                <a:lnTo>
                  <a:pt x="2757" y="3864"/>
                </a:lnTo>
                <a:close/>
              </a:path>
            </a:pathLst>
          </a:custGeom>
          <a:noFill/>
          <a:ln w="38100">
            <a:solidFill>
              <a:srgbClr val="333333"/>
            </a:solidFill>
          </a:ln>
        </p:spPr>
        <p:txBody>
          <a:bodyPr vert="horz" wrap="square" lIns="91440" tIns="45720" rIns="91440" bIns="45720" numCol="1" anchor="t" anchorCtr="0" compatLnSpc="1"/>
          <a:lstStyle/>
          <a:p>
            <a:endParaRPr lang="zh-CN" altLang="en-US"/>
          </a:p>
        </p:txBody>
      </p:sp>
      <p:sp>
        <p:nvSpPr>
          <p:cNvPr id="8" name="PA_任意多边形 13"/>
          <p:cNvSpPr/>
          <p:nvPr>
            <p:custDataLst>
              <p:tags r:id="rId2"/>
            </p:custDataLst>
          </p:nvPr>
        </p:nvSpPr>
        <p:spPr bwMode="auto">
          <a:xfrm>
            <a:off x="4811138" y="3102801"/>
            <a:ext cx="1216025" cy="3773487"/>
          </a:xfrm>
          <a:custGeom>
            <a:avLst/>
            <a:gdLst>
              <a:gd name="T0" fmla="*/ 1270 w 1732"/>
              <a:gd name="T1" fmla="*/ 5362 h 5362"/>
              <a:gd name="T2" fmla="*/ 1732 w 1732"/>
              <a:gd name="T3" fmla="*/ 5362 h 5362"/>
              <a:gd name="T4" fmla="*/ 1732 w 1732"/>
              <a:gd name="T5" fmla="*/ 4676 h 5362"/>
              <a:gd name="T6" fmla="*/ 1128 w 1732"/>
              <a:gd name="T7" fmla="*/ 1513 h 5362"/>
              <a:gd name="T8" fmla="*/ 647 w 1732"/>
              <a:gd name="T9" fmla="*/ 526 h 5362"/>
              <a:gd name="T10" fmla="*/ 791 w 1732"/>
              <a:gd name="T11" fmla="*/ 459 h 5362"/>
              <a:gd name="T12" fmla="*/ 789 w 1732"/>
              <a:gd name="T13" fmla="*/ 379 h 5362"/>
              <a:gd name="T14" fmla="*/ 181 w 1732"/>
              <a:gd name="T15" fmla="*/ 14 h 5362"/>
              <a:gd name="T16" fmla="*/ 114 w 1732"/>
              <a:gd name="T17" fmla="*/ 45 h 5362"/>
              <a:gd name="T18" fmla="*/ 5 w 1732"/>
              <a:gd name="T19" fmla="*/ 742 h 5362"/>
              <a:gd name="T20" fmla="*/ 61 w 1732"/>
              <a:gd name="T21" fmla="*/ 797 h 5362"/>
              <a:gd name="T22" fmla="*/ 227 w 1732"/>
              <a:gd name="T23" fmla="*/ 720 h 5362"/>
              <a:gd name="T24" fmla="*/ 734 w 1732"/>
              <a:gd name="T25" fmla="*/ 1758 h 5362"/>
              <a:gd name="T26" fmla="*/ 1270 w 1732"/>
              <a:gd name="T27" fmla="*/ 4472 h 5362"/>
              <a:gd name="T28" fmla="*/ 1270 w 1732"/>
              <a:gd name="T29" fmla="*/ 5362 h 5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32" h="5362">
                <a:moveTo>
                  <a:pt x="1270" y="5362"/>
                </a:moveTo>
                <a:lnTo>
                  <a:pt x="1732" y="5362"/>
                </a:lnTo>
                <a:lnTo>
                  <a:pt x="1732" y="4676"/>
                </a:lnTo>
                <a:cubicBezTo>
                  <a:pt x="1732" y="3345"/>
                  <a:pt x="1631" y="2545"/>
                  <a:pt x="1128" y="1513"/>
                </a:cubicBezTo>
                <a:lnTo>
                  <a:pt x="647" y="526"/>
                </a:lnTo>
                <a:lnTo>
                  <a:pt x="791" y="459"/>
                </a:lnTo>
                <a:cubicBezTo>
                  <a:pt x="825" y="443"/>
                  <a:pt x="825" y="401"/>
                  <a:pt x="789" y="379"/>
                </a:cubicBezTo>
                <a:lnTo>
                  <a:pt x="181" y="14"/>
                </a:lnTo>
                <a:cubicBezTo>
                  <a:pt x="156" y="0"/>
                  <a:pt x="118" y="17"/>
                  <a:pt x="114" y="45"/>
                </a:cubicBezTo>
                <a:lnTo>
                  <a:pt x="5" y="742"/>
                </a:lnTo>
                <a:cubicBezTo>
                  <a:pt x="0" y="777"/>
                  <a:pt x="26" y="813"/>
                  <a:pt x="61" y="797"/>
                </a:cubicBezTo>
                <a:lnTo>
                  <a:pt x="227" y="720"/>
                </a:lnTo>
                <a:lnTo>
                  <a:pt x="734" y="1758"/>
                </a:lnTo>
                <a:cubicBezTo>
                  <a:pt x="1167" y="2647"/>
                  <a:pt x="1270" y="3321"/>
                  <a:pt x="1270" y="4472"/>
                </a:cubicBezTo>
                <a:lnTo>
                  <a:pt x="1270" y="5362"/>
                </a:lnTo>
                <a:close/>
              </a:path>
            </a:pathLst>
          </a:custGeom>
          <a:noFill/>
          <a:ln w="38100">
            <a:solidFill>
              <a:srgbClr val="333333"/>
            </a:solidFill>
          </a:ln>
        </p:spPr>
        <p:txBody>
          <a:bodyPr vert="horz" wrap="square" lIns="91440" tIns="45720" rIns="91440" bIns="45720" numCol="1" anchor="t" anchorCtr="0" compatLnSpc="1"/>
          <a:lstStyle/>
          <a:p>
            <a:endParaRPr lang="zh-CN" altLang="en-US"/>
          </a:p>
        </p:txBody>
      </p:sp>
      <p:sp>
        <p:nvSpPr>
          <p:cNvPr id="9" name="PA_任意多边形 14"/>
          <p:cNvSpPr/>
          <p:nvPr>
            <p:custDataLst>
              <p:tags r:id="rId3"/>
            </p:custDataLst>
          </p:nvPr>
        </p:nvSpPr>
        <p:spPr bwMode="auto">
          <a:xfrm>
            <a:off x="6676451" y="4156901"/>
            <a:ext cx="1933575" cy="2719387"/>
          </a:xfrm>
          <a:custGeom>
            <a:avLst/>
            <a:gdLst>
              <a:gd name="T0" fmla="*/ 0 w 2757"/>
              <a:gd name="T1" fmla="*/ 3864 h 3864"/>
              <a:gd name="T2" fmla="*/ 0 w 2757"/>
              <a:gd name="T3" fmla="*/ 3056 h 3864"/>
              <a:gd name="T4" fmla="*/ 1295 w 2757"/>
              <a:gd name="T5" fmla="*/ 661 h 3864"/>
              <a:gd name="T6" fmla="*/ 2035 w 2757"/>
              <a:gd name="T7" fmla="*/ 202 h 3864"/>
              <a:gd name="T8" fmla="*/ 1952 w 2757"/>
              <a:gd name="T9" fmla="*/ 67 h 3864"/>
              <a:gd name="T10" fmla="*/ 1998 w 2757"/>
              <a:gd name="T11" fmla="*/ 2 h 3864"/>
              <a:gd name="T12" fmla="*/ 2706 w 2757"/>
              <a:gd name="T13" fmla="*/ 34 h 3864"/>
              <a:gd name="T14" fmla="*/ 2745 w 2757"/>
              <a:gd name="T15" fmla="*/ 97 h 3864"/>
              <a:gd name="T16" fmla="*/ 2450 w 2757"/>
              <a:gd name="T17" fmla="*/ 737 h 3864"/>
              <a:gd name="T18" fmla="*/ 2373 w 2757"/>
              <a:gd name="T19" fmla="*/ 752 h 3864"/>
              <a:gd name="T20" fmla="*/ 2277 w 2757"/>
              <a:gd name="T21" fmla="*/ 595 h 3864"/>
              <a:gd name="T22" fmla="*/ 1596 w 2757"/>
              <a:gd name="T23" fmla="*/ 1018 h 3864"/>
              <a:gd name="T24" fmla="*/ 462 w 2757"/>
              <a:gd name="T25" fmla="*/ 3002 h 3864"/>
              <a:gd name="T26" fmla="*/ 462 w 2757"/>
              <a:gd name="T27" fmla="*/ 3864 h 3864"/>
              <a:gd name="T28" fmla="*/ 0 w 2757"/>
              <a:gd name="T29" fmla="*/ 3864 h 3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7" h="3864">
                <a:moveTo>
                  <a:pt x="0" y="3864"/>
                </a:moveTo>
                <a:lnTo>
                  <a:pt x="0" y="3056"/>
                </a:lnTo>
                <a:cubicBezTo>
                  <a:pt x="0" y="2031"/>
                  <a:pt x="313" y="1270"/>
                  <a:pt x="1295" y="661"/>
                </a:cubicBezTo>
                <a:lnTo>
                  <a:pt x="2035" y="202"/>
                </a:lnTo>
                <a:lnTo>
                  <a:pt x="1952" y="67"/>
                </a:lnTo>
                <a:cubicBezTo>
                  <a:pt x="1933" y="36"/>
                  <a:pt x="1955" y="0"/>
                  <a:pt x="1998" y="2"/>
                </a:cubicBezTo>
                <a:lnTo>
                  <a:pt x="2706" y="34"/>
                </a:lnTo>
                <a:cubicBezTo>
                  <a:pt x="2735" y="35"/>
                  <a:pt x="2757" y="71"/>
                  <a:pt x="2745" y="97"/>
                </a:cubicBezTo>
                <a:lnTo>
                  <a:pt x="2450" y="737"/>
                </a:lnTo>
                <a:cubicBezTo>
                  <a:pt x="2435" y="770"/>
                  <a:pt x="2394" y="785"/>
                  <a:pt x="2373" y="752"/>
                </a:cubicBezTo>
                <a:lnTo>
                  <a:pt x="2277" y="595"/>
                </a:lnTo>
                <a:lnTo>
                  <a:pt x="1596" y="1018"/>
                </a:lnTo>
                <a:cubicBezTo>
                  <a:pt x="781" y="1522"/>
                  <a:pt x="462" y="2037"/>
                  <a:pt x="462" y="3002"/>
                </a:cubicBezTo>
                <a:lnTo>
                  <a:pt x="462" y="3864"/>
                </a:lnTo>
                <a:lnTo>
                  <a:pt x="0" y="3864"/>
                </a:lnTo>
                <a:close/>
              </a:path>
            </a:pathLst>
          </a:custGeom>
          <a:noFill/>
          <a:ln w="38100">
            <a:solidFill>
              <a:srgbClr val="333333"/>
            </a:solidFill>
          </a:ln>
        </p:spPr>
        <p:txBody>
          <a:bodyPr vert="horz" wrap="square" lIns="91440" tIns="45720" rIns="91440" bIns="45720" numCol="1" anchor="t" anchorCtr="0" compatLnSpc="1"/>
          <a:lstStyle/>
          <a:p>
            <a:endParaRPr lang="zh-CN" altLang="en-US"/>
          </a:p>
        </p:txBody>
      </p:sp>
      <p:sp>
        <p:nvSpPr>
          <p:cNvPr id="10" name="PA_任意多边形 15"/>
          <p:cNvSpPr/>
          <p:nvPr>
            <p:custDataLst>
              <p:tags r:id="rId4"/>
            </p:custDataLst>
          </p:nvPr>
        </p:nvSpPr>
        <p:spPr bwMode="auto">
          <a:xfrm>
            <a:off x="6208138" y="3102801"/>
            <a:ext cx="1214438" cy="3773487"/>
          </a:xfrm>
          <a:custGeom>
            <a:avLst/>
            <a:gdLst>
              <a:gd name="T0" fmla="*/ 462 w 1732"/>
              <a:gd name="T1" fmla="*/ 5362 h 5362"/>
              <a:gd name="T2" fmla="*/ 0 w 1732"/>
              <a:gd name="T3" fmla="*/ 5362 h 5362"/>
              <a:gd name="T4" fmla="*/ 0 w 1732"/>
              <a:gd name="T5" fmla="*/ 4676 h 5362"/>
              <a:gd name="T6" fmla="*/ 604 w 1732"/>
              <a:gd name="T7" fmla="*/ 1513 h 5362"/>
              <a:gd name="T8" fmla="*/ 1086 w 1732"/>
              <a:gd name="T9" fmla="*/ 526 h 5362"/>
              <a:gd name="T10" fmla="*/ 941 w 1732"/>
              <a:gd name="T11" fmla="*/ 459 h 5362"/>
              <a:gd name="T12" fmla="*/ 944 w 1732"/>
              <a:gd name="T13" fmla="*/ 379 h 5362"/>
              <a:gd name="T14" fmla="*/ 1552 w 1732"/>
              <a:gd name="T15" fmla="*/ 14 h 5362"/>
              <a:gd name="T16" fmla="*/ 1618 w 1732"/>
              <a:gd name="T17" fmla="*/ 45 h 5362"/>
              <a:gd name="T18" fmla="*/ 1727 w 1732"/>
              <a:gd name="T19" fmla="*/ 742 h 5362"/>
              <a:gd name="T20" fmla="*/ 1671 w 1732"/>
              <a:gd name="T21" fmla="*/ 797 h 5362"/>
              <a:gd name="T22" fmla="*/ 1505 w 1732"/>
              <a:gd name="T23" fmla="*/ 720 h 5362"/>
              <a:gd name="T24" fmla="*/ 999 w 1732"/>
              <a:gd name="T25" fmla="*/ 1758 h 5362"/>
              <a:gd name="T26" fmla="*/ 462 w 1732"/>
              <a:gd name="T27" fmla="*/ 4472 h 5362"/>
              <a:gd name="T28" fmla="*/ 462 w 1732"/>
              <a:gd name="T29" fmla="*/ 5362 h 5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32" h="5362">
                <a:moveTo>
                  <a:pt x="462" y="5362"/>
                </a:moveTo>
                <a:lnTo>
                  <a:pt x="0" y="5362"/>
                </a:lnTo>
                <a:lnTo>
                  <a:pt x="0" y="4676"/>
                </a:lnTo>
                <a:cubicBezTo>
                  <a:pt x="0" y="3345"/>
                  <a:pt x="101" y="2545"/>
                  <a:pt x="604" y="1513"/>
                </a:cubicBezTo>
                <a:lnTo>
                  <a:pt x="1086" y="526"/>
                </a:lnTo>
                <a:lnTo>
                  <a:pt x="941" y="459"/>
                </a:lnTo>
                <a:cubicBezTo>
                  <a:pt x="908" y="443"/>
                  <a:pt x="907" y="401"/>
                  <a:pt x="944" y="379"/>
                </a:cubicBezTo>
                <a:lnTo>
                  <a:pt x="1552" y="14"/>
                </a:lnTo>
                <a:cubicBezTo>
                  <a:pt x="1576" y="0"/>
                  <a:pt x="1614" y="17"/>
                  <a:pt x="1618" y="45"/>
                </a:cubicBezTo>
                <a:lnTo>
                  <a:pt x="1727" y="742"/>
                </a:lnTo>
                <a:cubicBezTo>
                  <a:pt x="1732" y="777"/>
                  <a:pt x="1706" y="813"/>
                  <a:pt x="1671" y="797"/>
                </a:cubicBezTo>
                <a:lnTo>
                  <a:pt x="1505" y="720"/>
                </a:lnTo>
                <a:lnTo>
                  <a:pt x="999" y="1758"/>
                </a:lnTo>
                <a:cubicBezTo>
                  <a:pt x="565" y="2647"/>
                  <a:pt x="462" y="3321"/>
                  <a:pt x="462" y="4472"/>
                </a:cubicBezTo>
                <a:lnTo>
                  <a:pt x="462" y="5362"/>
                </a:lnTo>
                <a:close/>
              </a:path>
            </a:pathLst>
          </a:custGeom>
          <a:noFill/>
          <a:ln w="38100">
            <a:solidFill>
              <a:srgbClr val="333333"/>
            </a:solidFill>
          </a:ln>
        </p:spPr>
        <p:txBody>
          <a:bodyPr vert="horz" wrap="square" lIns="91440" tIns="45720" rIns="91440" bIns="45720" numCol="1" anchor="t" anchorCtr="0" compatLnSpc="1"/>
          <a:lstStyle/>
          <a:p>
            <a:endParaRPr lang="zh-CN" altLang="en-US"/>
          </a:p>
        </p:txBody>
      </p:sp>
      <p:grpSp>
        <p:nvGrpSpPr>
          <p:cNvPr id="11" name="组合 10"/>
          <p:cNvGrpSpPr/>
          <p:nvPr/>
        </p:nvGrpSpPr>
        <p:grpSpPr>
          <a:xfrm>
            <a:off x="718847" y="1983495"/>
            <a:ext cx="4257040" cy="1480185"/>
            <a:chOff x="341492" y="2049204"/>
            <a:chExt cx="3786604" cy="1316612"/>
          </a:xfrm>
        </p:grpSpPr>
        <p:sp>
          <p:nvSpPr>
            <p:cNvPr id="12" name="文本框 11"/>
            <p:cNvSpPr txBox="1"/>
            <p:nvPr/>
          </p:nvSpPr>
          <p:spPr>
            <a:xfrm>
              <a:off x="1831982" y="2049204"/>
              <a:ext cx="2133781" cy="299923"/>
            </a:xfrm>
            <a:prstGeom prst="rect">
              <a:avLst/>
            </a:prstGeom>
            <a:noFill/>
          </p:spPr>
          <p:txBody>
            <a:bodyPr wrap="square" rtlCol="0">
              <a:spAutoFit/>
              <a:scene3d>
                <a:camera prst="orthographicFront"/>
                <a:lightRig rig="threePt" dir="t"/>
              </a:scene3d>
              <a:sp3d contourW="12700"/>
            </a:bodyPr>
            <a:lstStyle/>
            <a:p>
              <a:pPr algn="l"/>
              <a:r>
                <a:rPr lang="en-US" altLang="zh-CN" sz="1600" b="1" smtClean="0">
                  <a:solidFill>
                    <a:schemeClr val="accent5">
                      <a:lumMod val="75000"/>
                    </a:schemeClr>
                  </a:solidFill>
                  <a:latin typeface="Arial" panose="020B0604020202020204" pitchFamily="34" charset="0"/>
                </a:rPr>
                <a:t>Principles </a:t>
              </a:r>
              <a:endParaRPr lang="en-US" altLang="zh-CN" sz="1600" b="1" dirty="0" smtClean="0">
                <a:solidFill>
                  <a:schemeClr val="accent5">
                    <a:lumMod val="75000"/>
                  </a:schemeClr>
                </a:solidFill>
                <a:latin typeface="Arial" panose="020B0604020202020204" pitchFamily="34" charset="0"/>
              </a:endParaRPr>
            </a:p>
          </p:txBody>
        </p:sp>
        <p:sp>
          <p:nvSpPr>
            <p:cNvPr id="13" name="文本框 12"/>
            <p:cNvSpPr txBox="1"/>
            <p:nvPr/>
          </p:nvSpPr>
          <p:spPr>
            <a:xfrm>
              <a:off x="341492" y="2349127"/>
              <a:ext cx="3786604" cy="1016689"/>
            </a:xfrm>
            <a:prstGeom prst="rect">
              <a:avLst/>
            </a:prstGeom>
            <a:noFill/>
          </p:spPr>
          <p:txBody>
            <a:bodyPr wrap="square" rtlCol="0">
              <a:spAutoFit/>
              <a:scene3d>
                <a:camera prst="orthographicFront"/>
                <a:lightRig rig="threePt" dir="t"/>
              </a:scene3d>
              <a:sp3d contourW="12700"/>
            </a:bodyPr>
            <a:lstStyle/>
            <a:p>
              <a:pPr algn="l">
                <a:lnSpc>
                  <a:spcPct val="114000"/>
                </a:lnSpc>
              </a:pPr>
              <a:r>
                <a:rPr lang="en-US" altLang="zh-CN" sz="1200" dirty="0">
                  <a:solidFill>
                    <a:schemeClr val="tx1"/>
                  </a:solidFill>
                  <a:latin typeface="Arial" panose="020B0604020202020204" pitchFamily="34" charset="0"/>
                  <a:ea typeface="+mj-ea"/>
                </a:rPr>
                <a:t>* It does not take into account the cost of the product or service, nor existing market prices.</a:t>
              </a:r>
              <a:endParaRPr lang="en-US" altLang="zh-CN" sz="1200" dirty="0">
                <a:solidFill>
                  <a:schemeClr val="tx1"/>
                </a:solidFill>
                <a:latin typeface="Arial" panose="020B0604020202020204" pitchFamily="34" charset="0"/>
                <a:ea typeface="+mj-ea"/>
              </a:endParaRPr>
            </a:p>
            <a:p>
              <a:pPr algn="l">
                <a:lnSpc>
                  <a:spcPct val="114000"/>
                </a:lnSpc>
              </a:pPr>
              <a:r>
                <a:rPr lang="en-US" altLang="zh-CN" sz="1200" dirty="0">
                  <a:solidFill>
                    <a:schemeClr val="tx1"/>
                  </a:solidFill>
                  <a:latin typeface="Arial" panose="020B0604020202020204" pitchFamily="34" charset="0"/>
                  <a:ea typeface="+mj-ea"/>
                </a:rPr>
                <a:t>* Value based pricing is usually applied to very specialized services.</a:t>
              </a:r>
              <a:endParaRPr lang="en-US" altLang="zh-CN" sz="1200" dirty="0">
                <a:solidFill>
                  <a:schemeClr val="tx1"/>
                </a:solidFill>
                <a:latin typeface="Arial" panose="020B0604020202020204" pitchFamily="34" charset="0"/>
                <a:ea typeface="+mj-ea"/>
              </a:endParaRPr>
            </a:p>
            <a:p>
              <a:pPr algn="l">
                <a:lnSpc>
                  <a:spcPct val="114000"/>
                </a:lnSpc>
              </a:pPr>
              <a:endParaRPr lang="en-US" altLang="zh-CN" sz="1200" dirty="0">
                <a:solidFill>
                  <a:schemeClr val="tx1"/>
                </a:solidFill>
                <a:latin typeface="Arial" panose="020B0604020202020204" pitchFamily="34" charset="0"/>
                <a:ea typeface="+mj-ea"/>
              </a:endParaRPr>
            </a:p>
          </p:txBody>
        </p:sp>
      </p:grpSp>
      <p:grpSp>
        <p:nvGrpSpPr>
          <p:cNvPr id="14" name="组合 13"/>
          <p:cNvGrpSpPr/>
          <p:nvPr/>
        </p:nvGrpSpPr>
        <p:grpSpPr>
          <a:xfrm>
            <a:off x="7670108" y="1983786"/>
            <a:ext cx="4352290" cy="1880871"/>
            <a:chOff x="2013857" y="2019268"/>
            <a:chExt cx="3871328" cy="1673019"/>
          </a:xfrm>
        </p:grpSpPr>
        <p:sp>
          <p:nvSpPr>
            <p:cNvPr id="15" name="文本框 14"/>
            <p:cNvSpPr txBox="1"/>
            <p:nvPr/>
          </p:nvSpPr>
          <p:spPr>
            <a:xfrm>
              <a:off x="2280456" y="2019268"/>
              <a:ext cx="1754919" cy="299923"/>
            </a:xfrm>
            <a:prstGeom prst="rect">
              <a:avLst/>
            </a:prstGeom>
            <a:noFill/>
          </p:spPr>
          <p:txBody>
            <a:bodyPr wrap="square" rtlCol="0">
              <a:spAutoFit/>
              <a:scene3d>
                <a:camera prst="orthographicFront"/>
                <a:lightRig rig="threePt" dir="t"/>
              </a:scene3d>
              <a:sp3d contourW="12700"/>
            </a:bodyPr>
            <a:lstStyle/>
            <a:p>
              <a:pPr algn="ctr"/>
              <a:r>
                <a:rPr lang="en-US" altLang="zh-CN" sz="1600" b="1" dirty="0" smtClean="0">
                  <a:solidFill>
                    <a:schemeClr val="accent5">
                      <a:lumMod val="75000"/>
                    </a:schemeClr>
                  </a:solidFill>
                  <a:latin typeface="Arial" panose="020B0604020202020204" pitchFamily="34" charset="0"/>
                </a:rPr>
                <a:t>Advantages</a:t>
              </a:r>
              <a:endParaRPr lang="en-US" altLang="zh-CN" sz="1600" b="1" dirty="0" smtClean="0">
                <a:solidFill>
                  <a:schemeClr val="accent5">
                    <a:lumMod val="75000"/>
                  </a:schemeClr>
                </a:solidFill>
                <a:latin typeface="Arial" panose="020B0604020202020204" pitchFamily="34" charset="0"/>
              </a:endParaRPr>
            </a:p>
          </p:txBody>
        </p:sp>
        <p:sp>
          <p:nvSpPr>
            <p:cNvPr id="16" name="文本框 15"/>
            <p:cNvSpPr txBox="1"/>
            <p:nvPr/>
          </p:nvSpPr>
          <p:spPr>
            <a:xfrm>
              <a:off x="2013857" y="2301682"/>
              <a:ext cx="3871328" cy="1390605"/>
            </a:xfrm>
            <a:prstGeom prst="rect">
              <a:avLst/>
            </a:prstGeom>
            <a:noFill/>
          </p:spPr>
          <p:txBody>
            <a:bodyPr wrap="square" rtlCol="0">
              <a:spAutoFit/>
              <a:scene3d>
                <a:camera prst="orthographicFront"/>
                <a:lightRig rig="threePt" dir="t"/>
              </a:scene3d>
              <a:sp3d contourW="12700"/>
            </a:bodyPr>
            <a:lstStyle/>
            <a:p>
              <a:pPr algn="l">
                <a:lnSpc>
                  <a:spcPct val="114000"/>
                </a:lnSpc>
              </a:pPr>
              <a:r>
                <a:rPr lang="en-US" altLang="zh-CN" sz="1200" u="sng" dirty="0">
                  <a:solidFill>
                    <a:schemeClr val="tx1"/>
                  </a:solidFill>
                  <a:latin typeface="Arial" panose="020B0604020202020204" pitchFamily="34" charset="0"/>
                  <a:ea typeface="+mj-ea"/>
                </a:rPr>
                <a:t>Increases Profits</a:t>
              </a:r>
              <a:endParaRPr lang="en-US" altLang="zh-CN" sz="1200" u="sng" dirty="0">
                <a:solidFill>
                  <a:schemeClr val="tx1"/>
                </a:solidFill>
                <a:latin typeface="Arial" panose="020B0604020202020204" pitchFamily="34" charset="0"/>
                <a:ea typeface="+mj-ea"/>
              </a:endParaRPr>
            </a:p>
            <a:p>
              <a:pPr algn="l">
                <a:lnSpc>
                  <a:spcPct val="114000"/>
                </a:lnSpc>
              </a:pPr>
              <a:r>
                <a:rPr lang="en-US" altLang="zh-CN" sz="1200" dirty="0">
                  <a:solidFill>
                    <a:schemeClr val="tx1"/>
                  </a:solidFill>
                  <a:latin typeface="Arial" panose="020B0604020202020204" pitchFamily="34" charset="0"/>
                  <a:ea typeface="+mj-ea"/>
                </a:rPr>
                <a:t>Value based pricing results in the highest possible price that you can charge, and so maximizes profits.</a:t>
              </a:r>
              <a:endParaRPr lang="en-US" altLang="zh-CN" sz="1200" dirty="0">
                <a:solidFill>
                  <a:schemeClr val="tx1"/>
                </a:solidFill>
                <a:latin typeface="Arial" panose="020B0604020202020204" pitchFamily="34" charset="0"/>
                <a:ea typeface="+mj-ea"/>
              </a:endParaRPr>
            </a:p>
            <a:p>
              <a:pPr algn="l">
                <a:lnSpc>
                  <a:spcPct val="114000"/>
                </a:lnSpc>
              </a:pPr>
              <a:r>
                <a:rPr lang="en-US" altLang="zh-CN" sz="1200" u="sng" dirty="0">
                  <a:solidFill>
                    <a:schemeClr val="tx1"/>
                  </a:solidFill>
                  <a:latin typeface="Arial" panose="020B0604020202020204" pitchFamily="34" charset="0"/>
                  <a:ea typeface="+mj-ea"/>
                </a:rPr>
                <a:t>Increased Customer Loyalty</a:t>
              </a:r>
              <a:endParaRPr lang="en-US" altLang="zh-CN" sz="1200" u="sng" dirty="0">
                <a:solidFill>
                  <a:schemeClr val="tx1"/>
                </a:solidFill>
                <a:latin typeface="Arial" panose="020B0604020202020204" pitchFamily="34" charset="0"/>
                <a:ea typeface="+mj-ea"/>
              </a:endParaRPr>
            </a:p>
            <a:p>
              <a:pPr algn="l">
                <a:lnSpc>
                  <a:spcPct val="114000"/>
                </a:lnSpc>
              </a:pPr>
              <a:r>
                <a:rPr lang="en-US" altLang="zh-CN" sz="1200" dirty="0">
                  <a:solidFill>
                    <a:schemeClr val="tx1"/>
                  </a:solidFill>
                  <a:latin typeface="Arial" panose="020B0604020202020204" pitchFamily="34" charset="0"/>
                  <a:ea typeface="+mj-ea"/>
                </a:rPr>
                <a:t>Despite the high prices charged, you can achieve extremely high customer loyalty for repeat business and referrals, but only if the service or product provided justifies the high price. </a:t>
              </a:r>
              <a:endParaRPr lang="en-US" altLang="zh-CN" sz="1200" dirty="0">
                <a:solidFill>
                  <a:schemeClr val="tx1"/>
                </a:solidFill>
                <a:latin typeface="Arial" panose="020B0604020202020204" pitchFamily="34" charset="0"/>
                <a:ea typeface="+mj-ea"/>
              </a:endParaRPr>
            </a:p>
          </p:txBody>
        </p:sp>
      </p:grpSp>
      <p:grpSp>
        <p:nvGrpSpPr>
          <p:cNvPr id="17" name="组合 16"/>
          <p:cNvGrpSpPr/>
          <p:nvPr/>
        </p:nvGrpSpPr>
        <p:grpSpPr>
          <a:xfrm>
            <a:off x="8329929" y="4090035"/>
            <a:ext cx="3791585" cy="2240915"/>
            <a:chOff x="1546199" y="2588614"/>
            <a:chExt cx="2780342" cy="1993342"/>
          </a:xfrm>
        </p:grpSpPr>
        <p:sp>
          <p:nvSpPr>
            <p:cNvPr id="18" name="文本框 17"/>
            <p:cNvSpPr txBox="1"/>
            <p:nvPr/>
          </p:nvSpPr>
          <p:spPr>
            <a:xfrm>
              <a:off x="1822945" y="2588614"/>
              <a:ext cx="2133781" cy="299933"/>
            </a:xfrm>
            <a:prstGeom prst="rect">
              <a:avLst/>
            </a:prstGeom>
            <a:noFill/>
          </p:spPr>
          <p:txBody>
            <a:bodyPr wrap="square" rtlCol="0">
              <a:spAutoFit/>
              <a:scene3d>
                <a:camera prst="orthographicFront"/>
                <a:lightRig rig="threePt" dir="t"/>
              </a:scene3d>
              <a:sp3d contourW="12700"/>
            </a:bodyPr>
            <a:lstStyle/>
            <a:p>
              <a:pPr algn="ctr"/>
              <a:r>
                <a:rPr lang="en-US" altLang="zh-CN" sz="1600" b="1" smtClean="0">
                  <a:solidFill>
                    <a:srgbClr val="C00000"/>
                  </a:solidFill>
                  <a:latin typeface="Arial" panose="020B0604020202020204" pitchFamily="34" charset="0"/>
                </a:rPr>
                <a:t>Disadvantages</a:t>
              </a:r>
              <a:endParaRPr lang="en-US" altLang="zh-CN" sz="1600" b="1" smtClean="0">
                <a:solidFill>
                  <a:srgbClr val="C00000"/>
                </a:solidFill>
                <a:latin typeface="Arial" panose="020B0604020202020204" pitchFamily="34" charset="0"/>
              </a:endParaRPr>
            </a:p>
          </p:txBody>
        </p:sp>
        <p:sp>
          <p:nvSpPr>
            <p:cNvPr id="19" name="文本框 18"/>
            <p:cNvSpPr txBox="1"/>
            <p:nvPr/>
          </p:nvSpPr>
          <p:spPr>
            <a:xfrm>
              <a:off x="1546199" y="3004341"/>
              <a:ext cx="2780342" cy="1577615"/>
            </a:xfrm>
            <a:prstGeom prst="rect">
              <a:avLst/>
            </a:prstGeom>
            <a:noFill/>
          </p:spPr>
          <p:txBody>
            <a:bodyPr wrap="square" rtlCol="0">
              <a:spAutoFit/>
              <a:scene3d>
                <a:camera prst="orthographicFront"/>
                <a:lightRig rig="threePt" dir="t"/>
              </a:scene3d>
              <a:sp3d contourW="12700"/>
            </a:bodyPr>
            <a:lstStyle/>
            <a:p>
              <a:pPr algn="l">
                <a:lnSpc>
                  <a:spcPct val="114000"/>
                </a:lnSpc>
              </a:pPr>
              <a:r>
                <a:rPr lang="en-US" altLang="zh-CN" sz="1200" u="sng" dirty="0">
                  <a:solidFill>
                    <a:schemeClr val="tx1"/>
                  </a:solidFill>
                  <a:latin typeface="Arial" panose="020B0604020202020204" pitchFamily="34" charset="0"/>
                  <a:ea typeface="+mj-ea"/>
                </a:rPr>
                <a:t>Only Applies to Niche Markets</a:t>
              </a:r>
              <a:endParaRPr lang="en-US" altLang="zh-CN" sz="1200" u="sng" dirty="0">
                <a:solidFill>
                  <a:schemeClr val="tx1"/>
                </a:solidFill>
                <a:latin typeface="Arial" panose="020B0604020202020204" pitchFamily="34" charset="0"/>
                <a:ea typeface="+mj-ea"/>
              </a:endParaRPr>
            </a:p>
            <a:p>
              <a:pPr algn="l">
                <a:lnSpc>
                  <a:spcPct val="114000"/>
                </a:lnSpc>
              </a:pPr>
              <a:r>
                <a:rPr lang="en-US" altLang="zh-CN" sz="1200" dirty="0">
                  <a:solidFill>
                    <a:schemeClr val="tx1"/>
                  </a:solidFill>
                  <a:latin typeface="Arial" panose="020B0604020202020204" pitchFamily="34" charset="0"/>
                  <a:ea typeface="+mj-ea"/>
                </a:rPr>
                <a:t>The high prices to be expected under this method will only be acceptable to a small number of customers. </a:t>
              </a:r>
              <a:endParaRPr lang="en-US" altLang="zh-CN" sz="1200" dirty="0">
                <a:solidFill>
                  <a:schemeClr val="tx1"/>
                </a:solidFill>
                <a:latin typeface="Arial" panose="020B0604020202020204" pitchFamily="34" charset="0"/>
                <a:ea typeface="+mj-ea"/>
              </a:endParaRPr>
            </a:p>
            <a:p>
              <a:pPr algn="l">
                <a:lnSpc>
                  <a:spcPct val="114000"/>
                </a:lnSpc>
              </a:pPr>
              <a:r>
                <a:rPr lang="en-US" altLang="zh-CN" sz="1200" u="sng" dirty="0">
                  <a:solidFill>
                    <a:schemeClr val="tx1"/>
                  </a:solidFill>
                  <a:latin typeface="Arial" panose="020B0604020202020204" pitchFamily="34" charset="0"/>
                  <a:ea typeface="+mj-ea"/>
                </a:rPr>
                <a:t>Not Scalable</a:t>
              </a:r>
              <a:endParaRPr lang="en-US" altLang="zh-CN" sz="1200" u="sng" dirty="0">
                <a:solidFill>
                  <a:schemeClr val="tx1"/>
                </a:solidFill>
                <a:latin typeface="Arial" panose="020B0604020202020204" pitchFamily="34" charset="0"/>
                <a:ea typeface="+mj-ea"/>
              </a:endParaRPr>
            </a:p>
            <a:p>
              <a:pPr algn="l">
                <a:lnSpc>
                  <a:spcPct val="114000"/>
                </a:lnSpc>
              </a:pPr>
              <a:r>
                <a:rPr lang="en-US" altLang="zh-CN" sz="1200" dirty="0">
                  <a:solidFill>
                    <a:schemeClr val="tx1"/>
                  </a:solidFill>
                  <a:latin typeface="Arial" panose="020B0604020202020204" pitchFamily="34" charset="0"/>
                  <a:ea typeface="+mj-ea"/>
                </a:rPr>
                <a:t>This method tends to work best for smaller organizations that are highly specialized.</a:t>
              </a:r>
              <a:endParaRPr lang="en-US" altLang="zh-CN" sz="1200" dirty="0">
                <a:solidFill>
                  <a:schemeClr val="tx1"/>
                </a:solidFill>
                <a:latin typeface="Arial" panose="020B0604020202020204" pitchFamily="34" charset="0"/>
                <a:ea typeface="+mj-ea"/>
              </a:endParaRPr>
            </a:p>
            <a:p>
              <a:pPr algn="l">
                <a:lnSpc>
                  <a:spcPct val="114000"/>
                </a:lnSpc>
              </a:pPr>
              <a:r>
                <a:rPr lang="en-US" altLang="zh-CN" sz="1200" u="sng" dirty="0">
                  <a:solidFill>
                    <a:schemeClr val="tx1"/>
                  </a:solidFill>
                  <a:latin typeface="Arial" panose="020B0604020202020204" pitchFamily="34" charset="0"/>
                  <a:ea typeface="+mj-ea"/>
                </a:rPr>
                <a:t>Increased Competition</a:t>
              </a:r>
              <a:endParaRPr lang="en-US" altLang="zh-CN" sz="1200" u="sng" dirty="0">
                <a:solidFill>
                  <a:schemeClr val="tx1"/>
                </a:solidFill>
                <a:latin typeface="Arial" panose="020B0604020202020204" pitchFamily="34" charset="0"/>
                <a:ea typeface="+mj-ea"/>
              </a:endParaRPr>
            </a:p>
            <a:p>
              <a:pPr algn="l">
                <a:lnSpc>
                  <a:spcPct val="114000"/>
                </a:lnSpc>
              </a:pPr>
              <a:r>
                <a:rPr lang="en-US" altLang="zh-CN" sz="1200" u="sng" dirty="0">
                  <a:solidFill>
                    <a:schemeClr val="tx1"/>
                  </a:solidFill>
                  <a:latin typeface="Arial" panose="020B0604020202020204" pitchFamily="34" charset="0"/>
                  <a:ea typeface="+mj-ea"/>
                </a:rPr>
                <a:t>Increased Labor Costs</a:t>
              </a:r>
              <a:endParaRPr lang="en-US" altLang="zh-CN" sz="1200" u="sng" dirty="0">
                <a:solidFill>
                  <a:schemeClr val="tx1"/>
                </a:solidFill>
                <a:latin typeface="Arial" panose="020B0604020202020204" pitchFamily="34" charset="0"/>
                <a:ea typeface="+mj-ea"/>
              </a:endParaRPr>
            </a:p>
          </p:txBody>
        </p:sp>
      </p:grpSp>
      <p:grpSp>
        <p:nvGrpSpPr>
          <p:cNvPr id="20" name="组合 19"/>
          <p:cNvGrpSpPr/>
          <p:nvPr/>
        </p:nvGrpSpPr>
        <p:grpSpPr>
          <a:xfrm>
            <a:off x="91439" y="3864609"/>
            <a:ext cx="3532505" cy="2572384"/>
            <a:chOff x="1513068" y="2388136"/>
            <a:chExt cx="2694055" cy="2287702"/>
          </a:xfrm>
        </p:grpSpPr>
        <p:sp>
          <p:nvSpPr>
            <p:cNvPr id="21" name="文本框 20"/>
            <p:cNvSpPr txBox="1"/>
            <p:nvPr/>
          </p:nvSpPr>
          <p:spPr>
            <a:xfrm>
              <a:off x="1815037" y="2388136"/>
              <a:ext cx="2133781" cy="518983"/>
            </a:xfrm>
            <a:prstGeom prst="rect">
              <a:avLst/>
            </a:prstGeom>
            <a:noFill/>
          </p:spPr>
          <p:txBody>
            <a:bodyPr wrap="square" rtlCol="0">
              <a:spAutoFit/>
              <a:scene3d>
                <a:camera prst="orthographicFront"/>
                <a:lightRig rig="threePt" dir="t"/>
              </a:scene3d>
              <a:sp3d contourW="12700"/>
            </a:bodyPr>
            <a:lstStyle/>
            <a:p>
              <a:pPr algn="ctr"/>
              <a:r>
                <a:rPr lang="en-US" altLang="zh-CN" sz="1600" b="1" dirty="0" smtClean="0">
                  <a:solidFill>
                    <a:schemeClr val="accent5">
                      <a:lumMod val="75000"/>
                    </a:schemeClr>
                  </a:solidFill>
                  <a:latin typeface="Arial" panose="020B0604020202020204" pitchFamily="34" charset="0"/>
                </a:rPr>
                <a:t>Evaluation of Value Based Pricing</a:t>
              </a:r>
              <a:endParaRPr lang="en-US" altLang="zh-CN" sz="1600" b="1" dirty="0" smtClean="0">
                <a:solidFill>
                  <a:schemeClr val="accent5">
                    <a:lumMod val="75000"/>
                  </a:schemeClr>
                </a:solidFill>
                <a:latin typeface="Arial" panose="020B0604020202020204" pitchFamily="34" charset="0"/>
              </a:endParaRPr>
            </a:p>
          </p:txBody>
        </p:sp>
        <p:sp>
          <p:nvSpPr>
            <p:cNvPr id="22" name="文本框 21"/>
            <p:cNvSpPr txBox="1"/>
            <p:nvPr/>
          </p:nvSpPr>
          <p:spPr>
            <a:xfrm>
              <a:off x="1513068" y="2911636"/>
              <a:ext cx="2694055" cy="1764202"/>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solidFill>
                  <a:latin typeface="Arial" panose="020B0604020202020204" pitchFamily="34" charset="0"/>
                  <a:ea typeface="+mj-ea"/>
                </a:rPr>
                <a:t>This method is exceptionally profitable in those niche areas where a company can offer premium services that are highly valued by their customers. Many attorneys and investment bankers have engaged in value based pricing for decades, so it is clearly a viable method. However, it is not applicable in most businesses, where normal competitive pressures make it impossible to use value based pricing.</a:t>
              </a:r>
              <a:endParaRPr lang="en-US" altLang="zh-CN" sz="1200" dirty="0">
                <a:solidFill>
                  <a:schemeClr val="tx1"/>
                </a:solidFill>
                <a:latin typeface="Arial" panose="020B0604020202020204" pitchFamily="34" charset="0"/>
                <a:ea typeface="+mj-ea"/>
              </a:endParaRPr>
            </a:p>
          </p:txBody>
        </p:sp>
      </p:grpSp>
      <p:sp>
        <p:nvSpPr>
          <p:cNvPr id="23" name="矩形 22"/>
          <p:cNvSpPr/>
          <p:nvPr/>
        </p:nvSpPr>
        <p:spPr>
          <a:xfrm>
            <a:off x="1470809" y="-2156254"/>
            <a:ext cx="970486" cy="1731477"/>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 Box 1"/>
          <p:cNvSpPr txBox="1"/>
          <p:nvPr/>
        </p:nvSpPr>
        <p:spPr>
          <a:xfrm>
            <a:off x="6208395" y="778510"/>
            <a:ext cx="5360670" cy="829945"/>
          </a:xfrm>
          <a:prstGeom prst="rect">
            <a:avLst/>
          </a:prstGeom>
          <a:noFill/>
        </p:spPr>
        <p:txBody>
          <a:bodyPr wrap="square" rtlCol="0">
            <a:spAutoFit/>
          </a:bodyPr>
          <a:p>
            <a:r>
              <a:rPr lang="en-US" sz="1600" b="1" i="1">
                <a:latin typeface="Arial" panose="020B0604020202020204" pitchFamily="34" charset="0"/>
                <a:cs typeface="Arial" panose="020B0604020202020204" pitchFamily="34" charset="0"/>
              </a:rPr>
              <a:t>tends to result in very high prices and correspondingly high profits for those companies that can persuade their customers to agree to it. </a:t>
            </a:r>
            <a:endParaRPr lang="en-US" sz="1600" b="1" i="1">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50">
        <p:pull/>
      </p:transition>
    </mc:Choice>
    <mc:Fallback>
      <p:transition spd="med">
        <p:pull/>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descr="e7d195523061f1c0deeec63e560781cfd59afb0ea006f2a87ABB68BF51EA6619813959095094C18C62A12F549504892A4AAA8C1554C6663626E05CA27F281A14E6983772AFC3FB97135759321DEA3D7047B2D20B121D4E05A6D0F227958A32026FEBB3ABD36322023181A2FF8EA235E789B1C6FF9A70CDD2C90B48B40EB7806F7806DF616AB3CE63"/>
          <p:cNvCxnSpPr/>
          <p:nvPr/>
        </p:nvCxnSpPr>
        <p:spPr>
          <a:xfrm flipH="1" flipV="1">
            <a:off x="1793875" y="1256030"/>
            <a:ext cx="3766185" cy="16510"/>
          </a:xfrm>
          <a:prstGeom prst="line">
            <a:avLst/>
          </a:prstGeom>
          <a:ln w="63500">
            <a:solidFill>
              <a:srgbClr val="333333"/>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720242" y="576242"/>
            <a:ext cx="3909695" cy="583565"/>
          </a:xfrm>
          <a:prstGeom prst="rect">
            <a:avLst/>
          </a:prstGeom>
          <a:noFill/>
        </p:spPr>
        <p:txBody>
          <a:bodyPr wrap="none" rtlCol="0">
            <a:spAutoFit/>
            <a:scene3d>
              <a:camera prst="orthographicFront"/>
              <a:lightRig rig="threePt" dir="t"/>
            </a:scene3d>
          </a:bodyPr>
          <a:lstStyle/>
          <a:p>
            <a:pPr algn="ctr"/>
            <a:r>
              <a:rPr lang="en-US" altLang="zh-CN" sz="3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ea typeface="Arial" panose="020B0604020202020204" pitchFamily="34" charset="0"/>
              </a:rPr>
              <a:t>Cost Based Pricing</a:t>
            </a:r>
            <a:endParaRPr lang="en-US" altLang="zh-CN" sz="3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ea typeface="Arial" panose="020B0604020202020204" pitchFamily="34" charset="0"/>
            </a:endParaRPr>
          </a:p>
        </p:txBody>
      </p:sp>
      <p:sp>
        <p:nvSpPr>
          <p:cNvPr id="7" name="PA_任意多边形 12"/>
          <p:cNvSpPr/>
          <p:nvPr>
            <p:custDataLst>
              <p:tags r:id="rId1"/>
            </p:custDataLst>
          </p:nvPr>
        </p:nvSpPr>
        <p:spPr bwMode="auto">
          <a:xfrm>
            <a:off x="3623688" y="4156901"/>
            <a:ext cx="1935163" cy="2719387"/>
          </a:xfrm>
          <a:custGeom>
            <a:avLst/>
            <a:gdLst>
              <a:gd name="T0" fmla="*/ 2757 w 2757"/>
              <a:gd name="T1" fmla="*/ 3864 h 3864"/>
              <a:gd name="T2" fmla="*/ 2757 w 2757"/>
              <a:gd name="T3" fmla="*/ 3056 h 3864"/>
              <a:gd name="T4" fmla="*/ 1462 w 2757"/>
              <a:gd name="T5" fmla="*/ 661 h 3864"/>
              <a:gd name="T6" fmla="*/ 722 w 2757"/>
              <a:gd name="T7" fmla="*/ 202 h 3864"/>
              <a:gd name="T8" fmla="*/ 805 w 2757"/>
              <a:gd name="T9" fmla="*/ 67 h 3864"/>
              <a:gd name="T10" fmla="*/ 759 w 2757"/>
              <a:gd name="T11" fmla="*/ 2 h 3864"/>
              <a:gd name="T12" fmla="*/ 51 w 2757"/>
              <a:gd name="T13" fmla="*/ 34 h 3864"/>
              <a:gd name="T14" fmla="*/ 12 w 2757"/>
              <a:gd name="T15" fmla="*/ 97 h 3864"/>
              <a:gd name="T16" fmla="*/ 307 w 2757"/>
              <a:gd name="T17" fmla="*/ 737 h 3864"/>
              <a:gd name="T18" fmla="*/ 384 w 2757"/>
              <a:gd name="T19" fmla="*/ 752 h 3864"/>
              <a:gd name="T20" fmla="*/ 480 w 2757"/>
              <a:gd name="T21" fmla="*/ 595 h 3864"/>
              <a:gd name="T22" fmla="*/ 1161 w 2757"/>
              <a:gd name="T23" fmla="*/ 1018 h 3864"/>
              <a:gd name="T24" fmla="*/ 2295 w 2757"/>
              <a:gd name="T25" fmla="*/ 3002 h 3864"/>
              <a:gd name="T26" fmla="*/ 2295 w 2757"/>
              <a:gd name="T27" fmla="*/ 3864 h 3864"/>
              <a:gd name="T28" fmla="*/ 2757 w 2757"/>
              <a:gd name="T29" fmla="*/ 3864 h 3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7" h="3864">
                <a:moveTo>
                  <a:pt x="2757" y="3864"/>
                </a:moveTo>
                <a:lnTo>
                  <a:pt x="2757" y="3056"/>
                </a:lnTo>
                <a:cubicBezTo>
                  <a:pt x="2757" y="2031"/>
                  <a:pt x="2444" y="1270"/>
                  <a:pt x="1462" y="661"/>
                </a:cubicBezTo>
                <a:lnTo>
                  <a:pt x="722" y="202"/>
                </a:lnTo>
                <a:lnTo>
                  <a:pt x="805" y="67"/>
                </a:lnTo>
                <a:cubicBezTo>
                  <a:pt x="825" y="36"/>
                  <a:pt x="802" y="0"/>
                  <a:pt x="759" y="2"/>
                </a:cubicBezTo>
                <a:lnTo>
                  <a:pt x="51" y="34"/>
                </a:lnTo>
                <a:cubicBezTo>
                  <a:pt x="22" y="35"/>
                  <a:pt x="0" y="71"/>
                  <a:pt x="12" y="97"/>
                </a:cubicBezTo>
                <a:lnTo>
                  <a:pt x="307" y="737"/>
                </a:lnTo>
                <a:cubicBezTo>
                  <a:pt x="322" y="770"/>
                  <a:pt x="364" y="785"/>
                  <a:pt x="384" y="752"/>
                </a:cubicBezTo>
                <a:lnTo>
                  <a:pt x="480" y="595"/>
                </a:lnTo>
                <a:lnTo>
                  <a:pt x="1161" y="1018"/>
                </a:lnTo>
                <a:cubicBezTo>
                  <a:pt x="1976" y="1522"/>
                  <a:pt x="2295" y="2037"/>
                  <a:pt x="2295" y="3002"/>
                </a:cubicBezTo>
                <a:lnTo>
                  <a:pt x="2295" y="3864"/>
                </a:lnTo>
                <a:lnTo>
                  <a:pt x="2757" y="3864"/>
                </a:lnTo>
                <a:close/>
              </a:path>
            </a:pathLst>
          </a:custGeom>
          <a:noFill/>
          <a:ln w="38100">
            <a:solidFill>
              <a:srgbClr val="333333"/>
            </a:solidFill>
          </a:ln>
        </p:spPr>
        <p:txBody>
          <a:bodyPr vert="horz" wrap="square" lIns="91440" tIns="45720" rIns="91440" bIns="45720" numCol="1" anchor="t" anchorCtr="0" compatLnSpc="1"/>
          <a:lstStyle/>
          <a:p>
            <a:endParaRPr lang="zh-CN" altLang="en-US"/>
          </a:p>
        </p:txBody>
      </p:sp>
      <p:sp>
        <p:nvSpPr>
          <p:cNvPr id="8" name="PA_任意多边形 13"/>
          <p:cNvSpPr/>
          <p:nvPr>
            <p:custDataLst>
              <p:tags r:id="rId2"/>
            </p:custDataLst>
          </p:nvPr>
        </p:nvSpPr>
        <p:spPr bwMode="auto">
          <a:xfrm>
            <a:off x="4811138" y="3102801"/>
            <a:ext cx="1216025" cy="3773487"/>
          </a:xfrm>
          <a:custGeom>
            <a:avLst/>
            <a:gdLst>
              <a:gd name="T0" fmla="*/ 1270 w 1732"/>
              <a:gd name="T1" fmla="*/ 5362 h 5362"/>
              <a:gd name="T2" fmla="*/ 1732 w 1732"/>
              <a:gd name="T3" fmla="*/ 5362 h 5362"/>
              <a:gd name="T4" fmla="*/ 1732 w 1732"/>
              <a:gd name="T5" fmla="*/ 4676 h 5362"/>
              <a:gd name="T6" fmla="*/ 1128 w 1732"/>
              <a:gd name="T7" fmla="*/ 1513 h 5362"/>
              <a:gd name="T8" fmla="*/ 647 w 1732"/>
              <a:gd name="T9" fmla="*/ 526 h 5362"/>
              <a:gd name="T10" fmla="*/ 791 w 1732"/>
              <a:gd name="T11" fmla="*/ 459 h 5362"/>
              <a:gd name="T12" fmla="*/ 789 w 1732"/>
              <a:gd name="T13" fmla="*/ 379 h 5362"/>
              <a:gd name="T14" fmla="*/ 181 w 1732"/>
              <a:gd name="T15" fmla="*/ 14 h 5362"/>
              <a:gd name="T16" fmla="*/ 114 w 1732"/>
              <a:gd name="T17" fmla="*/ 45 h 5362"/>
              <a:gd name="T18" fmla="*/ 5 w 1732"/>
              <a:gd name="T19" fmla="*/ 742 h 5362"/>
              <a:gd name="T20" fmla="*/ 61 w 1732"/>
              <a:gd name="T21" fmla="*/ 797 h 5362"/>
              <a:gd name="T22" fmla="*/ 227 w 1732"/>
              <a:gd name="T23" fmla="*/ 720 h 5362"/>
              <a:gd name="T24" fmla="*/ 734 w 1732"/>
              <a:gd name="T25" fmla="*/ 1758 h 5362"/>
              <a:gd name="T26" fmla="*/ 1270 w 1732"/>
              <a:gd name="T27" fmla="*/ 4472 h 5362"/>
              <a:gd name="T28" fmla="*/ 1270 w 1732"/>
              <a:gd name="T29" fmla="*/ 5362 h 5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32" h="5362">
                <a:moveTo>
                  <a:pt x="1270" y="5362"/>
                </a:moveTo>
                <a:lnTo>
                  <a:pt x="1732" y="5362"/>
                </a:lnTo>
                <a:lnTo>
                  <a:pt x="1732" y="4676"/>
                </a:lnTo>
                <a:cubicBezTo>
                  <a:pt x="1732" y="3345"/>
                  <a:pt x="1631" y="2545"/>
                  <a:pt x="1128" y="1513"/>
                </a:cubicBezTo>
                <a:lnTo>
                  <a:pt x="647" y="526"/>
                </a:lnTo>
                <a:lnTo>
                  <a:pt x="791" y="459"/>
                </a:lnTo>
                <a:cubicBezTo>
                  <a:pt x="825" y="443"/>
                  <a:pt x="825" y="401"/>
                  <a:pt x="789" y="379"/>
                </a:cubicBezTo>
                <a:lnTo>
                  <a:pt x="181" y="14"/>
                </a:lnTo>
                <a:cubicBezTo>
                  <a:pt x="156" y="0"/>
                  <a:pt x="118" y="17"/>
                  <a:pt x="114" y="45"/>
                </a:cubicBezTo>
                <a:lnTo>
                  <a:pt x="5" y="742"/>
                </a:lnTo>
                <a:cubicBezTo>
                  <a:pt x="0" y="777"/>
                  <a:pt x="26" y="813"/>
                  <a:pt x="61" y="797"/>
                </a:cubicBezTo>
                <a:lnTo>
                  <a:pt x="227" y="720"/>
                </a:lnTo>
                <a:lnTo>
                  <a:pt x="734" y="1758"/>
                </a:lnTo>
                <a:cubicBezTo>
                  <a:pt x="1167" y="2647"/>
                  <a:pt x="1270" y="3321"/>
                  <a:pt x="1270" y="4472"/>
                </a:cubicBezTo>
                <a:lnTo>
                  <a:pt x="1270" y="5362"/>
                </a:lnTo>
                <a:close/>
              </a:path>
            </a:pathLst>
          </a:custGeom>
          <a:noFill/>
          <a:ln w="38100">
            <a:solidFill>
              <a:srgbClr val="333333"/>
            </a:solidFill>
          </a:ln>
        </p:spPr>
        <p:txBody>
          <a:bodyPr vert="horz" wrap="square" lIns="91440" tIns="45720" rIns="91440" bIns="45720" numCol="1" anchor="t" anchorCtr="0" compatLnSpc="1"/>
          <a:lstStyle/>
          <a:p>
            <a:endParaRPr lang="zh-CN" altLang="en-US"/>
          </a:p>
        </p:txBody>
      </p:sp>
      <p:sp>
        <p:nvSpPr>
          <p:cNvPr id="9" name="PA_任意多边形 14"/>
          <p:cNvSpPr/>
          <p:nvPr>
            <p:custDataLst>
              <p:tags r:id="rId3"/>
            </p:custDataLst>
          </p:nvPr>
        </p:nvSpPr>
        <p:spPr bwMode="auto">
          <a:xfrm>
            <a:off x="6676451" y="4156901"/>
            <a:ext cx="1933575" cy="2719387"/>
          </a:xfrm>
          <a:custGeom>
            <a:avLst/>
            <a:gdLst>
              <a:gd name="T0" fmla="*/ 0 w 2757"/>
              <a:gd name="T1" fmla="*/ 3864 h 3864"/>
              <a:gd name="T2" fmla="*/ 0 w 2757"/>
              <a:gd name="T3" fmla="*/ 3056 h 3864"/>
              <a:gd name="T4" fmla="*/ 1295 w 2757"/>
              <a:gd name="T5" fmla="*/ 661 h 3864"/>
              <a:gd name="T6" fmla="*/ 2035 w 2757"/>
              <a:gd name="T7" fmla="*/ 202 h 3864"/>
              <a:gd name="T8" fmla="*/ 1952 w 2757"/>
              <a:gd name="T9" fmla="*/ 67 h 3864"/>
              <a:gd name="T10" fmla="*/ 1998 w 2757"/>
              <a:gd name="T11" fmla="*/ 2 h 3864"/>
              <a:gd name="T12" fmla="*/ 2706 w 2757"/>
              <a:gd name="T13" fmla="*/ 34 h 3864"/>
              <a:gd name="T14" fmla="*/ 2745 w 2757"/>
              <a:gd name="T15" fmla="*/ 97 h 3864"/>
              <a:gd name="T16" fmla="*/ 2450 w 2757"/>
              <a:gd name="T17" fmla="*/ 737 h 3864"/>
              <a:gd name="T18" fmla="*/ 2373 w 2757"/>
              <a:gd name="T19" fmla="*/ 752 h 3864"/>
              <a:gd name="T20" fmla="*/ 2277 w 2757"/>
              <a:gd name="T21" fmla="*/ 595 h 3864"/>
              <a:gd name="T22" fmla="*/ 1596 w 2757"/>
              <a:gd name="T23" fmla="*/ 1018 h 3864"/>
              <a:gd name="T24" fmla="*/ 462 w 2757"/>
              <a:gd name="T25" fmla="*/ 3002 h 3864"/>
              <a:gd name="T26" fmla="*/ 462 w 2757"/>
              <a:gd name="T27" fmla="*/ 3864 h 3864"/>
              <a:gd name="T28" fmla="*/ 0 w 2757"/>
              <a:gd name="T29" fmla="*/ 3864 h 3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7" h="3864">
                <a:moveTo>
                  <a:pt x="0" y="3864"/>
                </a:moveTo>
                <a:lnTo>
                  <a:pt x="0" y="3056"/>
                </a:lnTo>
                <a:cubicBezTo>
                  <a:pt x="0" y="2031"/>
                  <a:pt x="313" y="1270"/>
                  <a:pt x="1295" y="661"/>
                </a:cubicBezTo>
                <a:lnTo>
                  <a:pt x="2035" y="202"/>
                </a:lnTo>
                <a:lnTo>
                  <a:pt x="1952" y="67"/>
                </a:lnTo>
                <a:cubicBezTo>
                  <a:pt x="1933" y="36"/>
                  <a:pt x="1955" y="0"/>
                  <a:pt x="1998" y="2"/>
                </a:cubicBezTo>
                <a:lnTo>
                  <a:pt x="2706" y="34"/>
                </a:lnTo>
                <a:cubicBezTo>
                  <a:pt x="2735" y="35"/>
                  <a:pt x="2757" y="71"/>
                  <a:pt x="2745" y="97"/>
                </a:cubicBezTo>
                <a:lnTo>
                  <a:pt x="2450" y="737"/>
                </a:lnTo>
                <a:cubicBezTo>
                  <a:pt x="2435" y="770"/>
                  <a:pt x="2394" y="785"/>
                  <a:pt x="2373" y="752"/>
                </a:cubicBezTo>
                <a:lnTo>
                  <a:pt x="2277" y="595"/>
                </a:lnTo>
                <a:lnTo>
                  <a:pt x="1596" y="1018"/>
                </a:lnTo>
                <a:cubicBezTo>
                  <a:pt x="781" y="1522"/>
                  <a:pt x="462" y="2037"/>
                  <a:pt x="462" y="3002"/>
                </a:cubicBezTo>
                <a:lnTo>
                  <a:pt x="462" y="3864"/>
                </a:lnTo>
                <a:lnTo>
                  <a:pt x="0" y="3864"/>
                </a:lnTo>
                <a:close/>
              </a:path>
            </a:pathLst>
          </a:custGeom>
          <a:noFill/>
          <a:ln w="38100">
            <a:solidFill>
              <a:srgbClr val="333333"/>
            </a:solidFill>
          </a:ln>
        </p:spPr>
        <p:txBody>
          <a:bodyPr vert="horz" wrap="square" lIns="91440" tIns="45720" rIns="91440" bIns="45720" numCol="1" anchor="t" anchorCtr="0" compatLnSpc="1"/>
          <a:lstStyle/>
          <a:p>
            <a:endParaRPr lang="zh-CN" altLang="en-US"/>
          </a:p>
        </p:txBody>
      </p:sp>
      <p:sp>
        <p:nvSpPr>
          <p:cNvPr id="10" name="PA_任意多边形 15"/>
          <p:cNvSpPr/>
          <p:nvPr>
            <p:custDataLst>
              <p:tags r:id="rId4"/>
            </p:custDataLst>
          </p:nvPr>
        </p:nvSpPr>
        <p:spPr bwMode="auto">
          <a:xfrm>
            <a:off x="6208138" y="3102801"/>
            <a:ext cx="1214438" cy="3773487"/>
          </a:xfrm>
          <a:custGeom>
            <a:avLst/>
            <a:gdLst>
              <a:gd name="T0" fmla="*/ 462 w 1732"/>
              <a:gd name="T1" fmla="*/ 5362 h 5362"/>
              <a:gd name="T2" fmla="*/ 0 w 1732"/>
              <a:gd name="T3" fmla="*/ 5362 h 5362"/>
              <a:gd name="T4" fmla="*/ 0 w 1732"/>
              <a:gd name="T5" fmla="*/ 4676 h 5362"/>
              <a:gd name="T6" fmla="*/ 604 w 1732"/>
              <a:gd name="T7" fmla="*/ 1513 h 5362"/>
              <a:gd name="T8" fmla="*/ 1086 w 1732"/>
              <a:gd name="T9" fmla="*/ 526 h 5362"/>
              <a:gd name="T10" fmla="*/ 941 w 1732"/>
              <a:gd name="T11" fmla="*/ 459 h 5362"/>
              <a:gd name="T12" fmla="*/ 944 w 1732"/>
              <a:gd name="T13" fmla="*/ 379 h 5362"/>
              <a:gd name="T14" fmla="*/ 1552 w 1732"/>
              <a:gd name="T15" fmla="*/ 14 h 5362"/>
              <a:gd name="T16" fmla="*/ 1618 w 1732"/>
              <a:gd name="T17" fmla="*/ 45 h 5362"/>
              <a:gd name="T18" fmla="*/ 1727 w 1732"/>
              <a:gd name="T19" fmla="*/ 742 h 5362"/>
              <a:gd name="T20" fmla="*/ 1671 w 1732"/>
              <a:gd name="T21" fmla="*/ 797 h 5362"/>
              <a:gd name="T22" fmla="*/ 1505 w 1732"/>
              <a:gd name="T23" fmla="*/ 720 h 5362"/>
              <a:gd name="T24" fmla="*/ 999 w 1732"/>
              <a:gd name="T25" fmla="*/ 1758 h 5362"/>
              <a:gd name="T26" fmla="*/ 462 w 1732"/>
              <a:gd name="T27" fmla="*/ 4472 h 5362"/>
              <a:gd name="T28" fmla="*/ 462 w 1732"/>
              <a:gd name="T29" fmla="*/ 5362 h 5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32" h="5362">
                <a:moveTo>
                  <a:pt x="462" y="5362"/>
                </a:moveTo>
                <a:lnTo>
                  <a:pt x="0" y="5362"/>
                </a:lnTo>
                <a:lnTo>
                  <a:pt x="0" y="4676"/>
                </a:lnTo>
                <a:cubicBezTo>
                  <a:pt x="0" y="3345"/>
                  <a:pt x="101" y="2545"/>
                  <a:pt x="604" y="1513"/>
                </a:cubicBezTo>
                <a:lnTo>
                  <a:pt x="1086" y="526"/>
                </a:lnTo>
                <a:lnTo>
                  <a:pt x="941" y="459"/>
                </a:lnTo>
                <a:cubicBezTo>
                  <a:pt x="908" y="443"/>
                  <a:pt x="907" y="401"/>
                  <a:pt x="944" y="379"/>
                </a:cubicBezTo>
                <a:lnTo>
                  <a:pt x="1552" y="14"/>
                </a:lnTo>
                <a:cubicBezTo>
                  <a:pt x="1576" y="0"/>
                  <a:pt x="1614" y="17"/>
                  <a:pt x="1618" y="45"/>
                </a:cubicBezTo>
                <a:lnTo>
                  <a:pt x="1727" y="742"/>
                </a:lnTo>
                <a:cubicBezTo>
                  <a:pt x="1732" y="777"/>
                  <a:pt x="1706" y="813"/>
                  <a:pt x="1671" y="797"/>
                </a:cubicBezTo>
                <a:lnTo>
                  <a:pt x="1505" y="720"/>
                </a:lnTo>
                <a:lnTo>
                  <a:pt x="999" y="1758"/>
                </a:lnTo>
                <a:cubicBezTo>
                  <a:pt x="565" y="2647"/>
                  <a:pt x="462" y="3321"/>
                  <a:pt x="462" y="4472"/>
                </a:cubicBezTo>
                <a:lnTo>
                  <a:pt x="462" y="5362"/>
                </a:lnTo>
                <a:close/>
              </a:path>
            </a:pathLst>
          </a:custGeom>
          <a:noFill/>
          <a:ln w="38100">
            <a:solidFill>
              <a:srgbClr val="333333"/>
            </a:solidFill>
          </a:ln>
        </p:spPr>
        <p:txBody>
          <a:bodyPr vert="horz" wrap="square" lIns="91440" tIns="45720" rIns="91440" bIns="45720" numCol="1" anchor="t" anchorCtr="0" compatLnSpc="1"/>
          <a:lstStyle/>
          <a:p>
            <a:endParaRPr lang="zh-CN" altLang="en-US"/>
          </a:p>
        </p:txBody>
      </p:sp>
      <p:grpSp>
        <p:nvGrpSpPr>
          <p:cNvPr id="11" name="组合 10"/>
          <p:cNvGrpSpPr/>
          <p:nvPr/>
        </p:nvGrpSpPr>
        <p:grpSpPr>
          <a:xfrm>
            <a:off x="554383" y="2320680"/>
            <a:ext cx="4257040" cy="1538606"/>
            <a:chOff x="195202" y="2349127"/>
            <a:chExt cx="3786604" cy="1368577"/>
          </a:xfrm>
        </p:grpSpPr>
        <p:sp>
          <p:nvSpPr>
            <p:cNvPr id="12" name="文本框 11"/>
            <p:cNvSpPr txBox="1"/>
            <p:nvPr/>
          </p:nvSpPr>
          <p:spPr>
            <a:xfrm>
              <a:off x="1831982" y="2349127"/>
              <a:ext cx="2133781" cy="299923"/>
            </a:xfrm>
            <a:prstGeom prst="rect">
              <a:avLst/>
            </a:prstGeom>
            <a:noFill/>
          </p:spPr>
          <p:txBody>
            <a:bodyPr wrap="square" rtlCol="0">
              <a:spAutoFit/>
              <a:scene3d>
                <a:camera prst="orthographicFront"/>
                <a:lightRig rig="threePt" dir="t"/>
              </a:scene3d>
              <a:sp3d contourW="12700"/>
            </a:bodyPr>
            <a:lstStyle/>
            <a:p>
              <a:pPr algn="l"/>
              <a:r>
                <a:rPr lang="en-US" altLang="zh-CN" sz="1600" b="1" smtClean="0">
                  <a:solidFill>
                    <a:schemeClr val="accent5">
                      <a:lumMod val="75000"/>
                    </a:schemeClr>
                  </a:solidFill>
                  <a:latin typeface="Arial" panose="020B0604020202020204" pitchFamily="34" charset="0"/>
                </a:rPr>
                <a:t>Principles </a:t>
              </a:r>
              <a:endParaRPr lang="en-US" altLang="zh-CN" sz="1600" b="1" dirty="0" smtClean="0">
                <a:solidFill>
                  <a:schemeClr val="accent5">
                    <a:lumMod val="75000"/>
                  </a:schemeClr>
                </a:solidFill>
                <a:latin typeface="Arial" panose="020B0604020202020204" pitchFamily="34" charset="0"/>
              </a:endParaRPr>
            </a:p>
          </p:txBody>
        </p:sp>
        <p:sp>
          <p:nvSpPr>
            <p:cNvPr id="13" name="文本框 12"/>
            <p:cNvSpPr txBox="1"/>
            <p:nvPr/>
          </p:nvSpPr>
          <p:spPr>
            <a:xfrm>
              <a:off x="195202" y="2701015"/>
              <a:ext cx="3786604" cy="1016689"/>
            </a:xfrm>
            <a:prstGeom prst="rect">
              <a:avLst/>
            </a:prstGeom>
            <a:noFill/>
          </p:spPr>
          <p:txBody>
            <a:bodyPr wrap="square" rtlCol="0">
              <a:spAutoFit/>
              <a:scene3d>
                <a:camera prst="orthographicFront"/>
                <a:lightRig rig="threePt" dir="t"/>
              </a:scene3d>
              <a:sp3d contourW="12700"/>
            </a:bodyPr>
            <a:lstStyle/>
            <a:p>
              <a:pPr algn="l">
                <a:lnSpc>
                  <a:spcPct val="114000"/>
                </a:lnSpc>
              </a:pPr>
              <a:r>
                <a:rPr lang="en-US" altLang="zh-CN" sz="1200" dirty="0">
                  <a:solidFill>
                    <a:schemeClr val="tx1"/>
                  </a:solidFill>
                  <a:latin typeface="Arial" panose="020B0604020202020204" pitchFamily="34" charset="0"/>
                  <a:ea typeface="+mj-ea"/>
                </a:rPr>
                <a:t>* Types: cost-plus pricing, mark-up pricing, break-even cost pricing, target profit pricing</a:t>
              </a:r>
              <a:endParaRPr lang="en-US" altLang="zh-CN" sz="1200" dirty="0">
                <a:solidFill>
                  <a:schemeClr val="tx1"/>
                </a:solidFill>
                <a:latin typeface="Arial" panose="020B0604020202020204" pitchFamily="34" charset="0"/>
                <a:ea typeface="+mj-ea"/>
              </a:endParaRPr>
            </a:p>
            <a:p>
              <a:pPr algn="l">
                <a:lnSpc>
                  <a:spcPct val="114000"/>
                </a:lnSpc>
              </a:pPr>
              <a:r>
                <a:rPr lang="en-US" altLang="zh-CN" sz="1200" dirty="0">
                  <a:solidFill>
                    <a:schemeClr val="tx1"/>
                  </a:solidFill>
                  <a:latin typeface="Arial" panose="020B0604020202020204" pitchFamily="34" charset="0"/>
                  <a:ea typeface="+mj-ea"/>
                </a:rPr>
                <a:t>* This method generally uses manufacturing or production costs and distributing and selling costs for setting the price.</a:t>
              </a:r>
              <a:endParaRPr lang="en-US" altLang="zh-CN" sz="1200" dirty="0">
                <a:solidFill>
                  <a:schemeClr val="tx1"/>
                </a:solidFill>
                <a:latin typeface="Arial" panose="020B0604020202020204" pitchFamily="34" charset="0"/>
                <a:ea typeface="+mj-ea"/>
              </a:endParaRPr>
            </a:p>
            <a:p>
              <a:pPr algn="l">
                <a:lnSpc>
                  <a:spcPct val="114000"/>
                </a:lnSpc>
              </a:pPr>
              <a:endParaRPr lang="en-US" altLang="zh-CN" sz="1200" dirty="0">
                <a:solidFill>
                  <a:schemeClr val="tx1"/>
                </a:solidFill>
                <a:latin typeface="Arial" panose="020B0604020202020204" pitchFamily="34" charset="0"/>
                <a:ea typeface="+mj-ea"/>
              </a:endParaRPr>
            </a:p>
          </p:txBody>
        </p:sp>
      </p:grpSp>
      <p:grpSp>
        <p:nvGrpSpPr>
          <p:cNvPr id="14" name="组合 13"/>
          <p:cNvGrpSpPr/>
          <p:nvPr/>
        </p:nvGrpSpPr>
        <p:grpSpPr>
          <a:xfrm>
            <a:off x="7603433" y="2320971"/>
            <a:ext cx="4352290" cy="1143001"/>
            <a:chOff x="1954550" y="2319191"/>
            <a:chExt cx="3871328" cy="1016690"/>
          </a:xfrm>
        </p:grpSpPr>
        <p:sp>
          <p:nvSpPr>
            <p:cNvPr id="15" name="文本框 14"/>
            <p:cNvSpPr txBox="1"/>
            <p:nvPr/>
          </p:nvSpPr>
          <p:spPr>
            <a:xfrm>
              <a:off x="2220584" y="2319191"/>
              <a:ext cx="1754919" cy="299923"/>
            </a:xfrm>
            <a:prstGeom prst="rect">
              <a:avLst/>
            </a:prstGeom>
            <a:noFill/>
          </p:spPr>
          <p:txBody>
            <a:bodyPr wrap="square" rtlCol="0">
              <a:spAutoFit/>
              <a:scene3d>
                <a:camera prst="orthographicFront"/>
                <a:lightRig rig="threePt" dir="t"/>
              </a:scene3d>
              <a:sp3d contourW="12700"/>
            </a:bodyPr>
            <a:lstStyle/>
            <a:p>
              <a:pPr algn="ctr"/>
              <a:r>
                <a:rPr lang="en-US" altLang="zh-CN" sz="1600" b="1" dirty="0" smtClean="0">
                  <a:solidFill>
                    <a:srgbClr val="0070C0"/>
                  </a:solidFill>
                  <a:latin typeface="Arial" panose="020B0604020202020204" pitchFamily="34" charset="0"/>
                </a:rPr>
                <a:t>Advantages</a:t>
              </a:r>
              <a:endParaRPr lang="en-US" altLang="zh-CN" sz="1600" b="1" dirty="0" smtClean="0">
                <a:solidFill>
                  <a:srgbClr val="0070C0"/>
                </a:solidFill>
                <a:latin typeface="Arial" panose="020B0604020202020204" pitchFamily="34" charset="0"/>
              </a:endParaRPr>
            </a:p>
          </p:txBody>
        </p:sp>
        <p:sp>
          <p:nvSpPr>
            <p:cNvPr id="16" name="文本框 15"/>
            <p:cNvSpPr txBox="1"/>
            <p:nvPr/>
          </p:nvSpPr>
          <p:spPr>
            <a:xfrm>
              <a:off x="1954550" y="2693672"/>
              <a:ext cx="3871328" cy="642209"/>
            </a:xfrm>
            <a:prstGeom prst="rect">
              <a:avLst/>
            </a:prstGeom>
            <a:noFill/>
          </p:spPr>
          <p:txBody>
            <a:bodyPr wrap="square" rtlCol="0">
              <a:spAutoFit/>
              <a:scene3d>
                <a:camera prst="orthographicFront"/>
                <a:lightRig rig="threePt" dir="t"/>
              </a:scene3d>
              <a:sp3d contourW="12700"/>
            </a:bodyPr>
            <a:lstStyle/>
            <a:p>
              <a:pPr algn="l">
                <a:lnSpc>
                  <a:spcPct val="114000"/>
                </a:lnSpc>
              </a:pPr>
              <a:r>
                <a:rPr lang="en-US" altLang="zh-CN" sz="1200" dirty="0">
                  <a:solidFill>
                    <a:schemeClr val="tx1"/>
                  </a:solidFill>
                  <a:latin typeface="Arial" panose="020B0604020202020204" pitchFamily="34" charset="0"/>
                  <a:ea typeface="+mj-ea"/>
                </a:rPr>
                <a:t>* A company always generates profit.</a:t>
              </a:r>
              <a:endParaRPr lang="en-US" altLang="zh-CN" sz="1200" dirty="0">
                <a:solidFill>
                  <a:schemeClr val="tx1"/>
                </a:solidFill>
                <a:latin typeface="Arial" panose="020B0604020202020204" pitchFamily="34" charset="0"/>
                <a:ea typeface="+mj-ea"/>
              </a:endParaRPr>
            </a:p>
            <a:p>
              <a:pPr algn="l">
                <a:lnSpc>
                  <a:spcPct val="114000"/>
                </a:lnSpc>
              </a:pPr>
              <a:r>
                <a:rPr lang="en-US" altLang="zh-CN" sz="1200" dirty="0">
                  <a:solidFill>
                    <a:schemeClr val="tx1"/>
                  </a:solidFill>
                  <a:latin typeface="Arial" panose="020B0604020202020204" pitchFamily="34" charset="0"/>
                  <a:ea typeface="+mj-ea"/>
                </a:rPr>
                <a:t>* It is simple to understand and easy to apply.</a:t>
              </a:r>
              <a:endParaRPr lang="en-US" altLang="zh-CN" sz="1200" dirty="0">
                <a:solidFill>
                  <a:schemeClr val="tx1"/>
                </a:solidFill>
                <a:latin typeface="Arial" panose="020B0604020202020204" pitchFamily="34" charset="0"/>
                <a:ea typeface="+mj-ea"/>
              </a:endParaRPr>
            </a:p>
            <a:p>
              <a:pPr algn="l">
                <a:lnSpc>
                  <a:spcPct val="114000"/>
                </a:lnSpc>
              </a:pPr>
              <a:r>
                <a:rPr lang="en-US" altLang="zh-CN" sz="1200" dirty="0">
                  <a:solidFill>
                    <a:schemeClr val="tx1"/>
                  </a:solidFill>
                  <a:latin typeface="Arial" panose="020B0604020202020204" pitchFamily="34" charset="0"/>
                  <a:ea typeface="+mj-ea"/>
                </a:rPr>
                <a:t>* It covers all the production and overhead costs.</a:t>
              </a:r>
              <a:endParaRPr lang="en-US" altLang="zh-CN" sz="1200" dirty="0">
                <a:solidFill>
                  <a:schemeClr val="tx1"/>
                </a:solidFill>
                <a:latin typeface="Arial" panose="020B0604020202020204" pitchFamily="34" charset="0"/>
                <a:ea typeface="+mj-ea"/>
              </a:endParaRPr>
            </a:p>
          </p:txBody>
        </p:sp>
      </p:grpSp>
      <p:grpSp>
        <p:nvGrpSpPr>
          <p:cNvPr id="17" name="组合 16"/>
          <p:cNvGrpSpPr/>
          <p:nvPr/>
        </p:nvGrpSpPr>
        <p:grpSpPr>
          <a:xfrm>
            <a:off x="8613774" y="3819524"/>
            <a:ext cx="3467100" cy="2531744"/>
            <a:chOff x="1754340" y="2347989"/>
            <a:chExt cx="2542399" cy="2252041"/>
          </a:xfrm>
        </p:grpSpPr>
        <p:sp>
          <p:nvSpPr>
            <p:cNvPr id="18" name="文本框 17"/>
            <p:cNvSpPr txBox="1"/>
            <p:nvPr/>
          </p:nvSpPr>
          <p:spPr>
            <a:xfrm>
              <a:off x="1784762" y="2347989"/>
              <a:ext cx="2133781" cy="299933"/>
            </a:xfrm>
            <a:prstGeom prst="rect">
              <a:avLst/>
            </a:prstGeom>
            <a:noFill/>
          </p:spPr>
          <p:txBody>
            <a:bodyPr wrap="square" rtlCol="0">
              <a:spAutoFit/>
              <a:scene3d>
                <a:camera prst="orthographicFront"/>
                <a:lightRig rig="threePt" dir="t"/>
              </a:scene3d>
              <a:sp3d contourW="12700"/>
            </a:bodyPr>
            <a:lstStyle/>
            <a:p>
              <a:pPr algn="ctr"/>
              <a:r>
                <a:rPr lang="en-US" altLang="zh-CN" sz="1600" b="1" smtClean="0">
                  <a:solidFill>
                    <a:srgbClr val="C00000"/>
                  </a:solidFill>
                  <a:latin typeface="Arial" panose="020B0604020202020204" pitchFamily="34" charset="0"/>
                </a:rPr>
                <a:t>Disadvantages</a:t>
              </a:r>
              <a:endParaRPr lang="en-US" altLang="zh-CN" sz="1600" b="1" smtClean="0">
                <a:solidFill>
                  <a:srgbClr val="C00000"/>
                </a:solidFill>
                <a:latin typeface="Arial" panose="020B0604020202020204" pitchFamily="34" charset="0"/>
              </a:endParaRPr>
            </a:p>
          </p:txBody>
        </p:sp>
        <p:sp>
          <p:nvSpPr>
            <p:cNvPr id="19" name="文本框 18"/>
            <p:cNvSpPr txBox="1"/>
            <p:nvPr/>
          </p:nvSpPr>
          <p:spPr>
            <a:xfrm>
              <a:off x="1754340" y="2647922"/>
              <a:ext cx="2542399" cy="1952108"/>
            </a:xfrm>
            <a:prstGeom prst="rect">
              <a:avLst/>
            </a:prstGeom>
            <a:noFill/>
          </p:spPr>
          <p:txBody>
            <a:bodyPr wrap="square" rtlCol="0">
              <a:spAutoFit/>
              <a:scene3d>
                <a:camera prst="orthographicFront"/>
                <a:lightRig rig="threePt" dir="t"/>
              </a:scene3d>
              <a:sp3d contourW="12700"/>
            </a:bodyPr>
            <a:lstStyle/>
            <a:p>
              <a:pPr algn="l">
                <a:lnSpc>
                  <a:spcPct val="114000"/>
                </a:lnSpc>
              </a:pPr>
              <a:r>
                <a:rPr lang="en-US" altLang="zh-CN" sz="1200" dirty="0">
                  <a:solidFill>
                    <a:schemeClr val="tx1"/>
                  </a:solidFill>
                  <a:latin typeface="Arial" panose="020B0604020202020204" pitchFamily="34" charset="0"/>
                  <a:ea typeface="+mj-ea"/>
                </a:rPr>
                <a:t>* It may result in prices to be different from the market rate. Either the price could be much high to discourage buyers or too low to result in a loss.</a:t>
              </a:r>
              <a:endParaRPr lang="en-US" altLang="zh-CN" sz="1200" dirty="0">
                <a:solidFill>
                  <a:schemeClr val="tx1"/>
                </a:solidFill>
                <a:latin typeface="Arial" panose="020B0604020202020204" pitchFamily="34" charset="0"/>
                <a:ea typeface="+mj-ea"/>
              </a:endParaRPr>
            </a:p>
            <a:p>
              <a:pPr algn="l">
                <a:lnSpc>
                  <a:spcPct val="114000"/>
                </a:lnSpc>
              </a:pPr>
              <a:r>
                <a:rPr lang="en-US" altLang="zh-CN" sz="1200" dirty="0">
                  <a:solidFill>
                    <a:schemeClr val="tx1"/>
                  </a:solidFill>
                  <a:latin typeface="Arial" panose="020B0604020202020204" pitchFamily="34" charset="0"/>
                  <a:ea typeface="+mj-ea"/>
                </a:rPr>
                <a:t>* It does not encourage business to make efforts to control their cost.</a:t>
              </a:r>
              <a:endParaRPr lang="en-US" altLang="zh-CN" sz="1200" dirty="0">
                <a:solidFill>
                  <a:schemeClr val="tx1"/>
                </a:solidFill>
                <a:latin typeface="Arial" panose="020B0604020202020204" pitchFamily="34" charset="0"/>
                <a:ea typeface="+mj-ea"/>
              </a:endParaRPr>
            </a:p>
            <a:p>
              <a:pPr algn="l">
                <a:lnSpc>
                  <a:spcPct val="114000"/>
                </a:lnSpc>
              </a:pPr>
              <a:r>
                <a:rPr lang="en-US" altLang="zh-CN" sz="1200" dirty="0">
                  <a:solidFill>
                    <a:schemeClr val="tx1"/>
                  </a:solidFill>
                  <a:latin typeface="Arial" panose="020B0604020202020204" pitchFamily="34" charset="0"/>
                  <a:ea typeface="+mj-ea"/>
                </a:rPr>
                <a:t>* It may sometime ignore the importance of customers.</a:t>
              </a:r>
              <a:endParaRPr lang="en-US" altLang="zh-CN" sz="1200" dirty="0">
                <a:solidFill>
                  <a:schemeClr val="tx1"/>
                </a:solidFill>
                <a:latin typeface="Arial" panose="020B0604020202020204" pitchFamily="34" charset="0"/>
                <a:ea typeface="+mj-ea"/>
              </a:endParaRPr>
            </a:p>
            <a:p>
              <a:pPr algn="l">
                <a:lnSpc>
                  <a:spcPct val="114000"/>
                </a:lnSpc>
              </a:pPr>
              <a:r>
                <a:rPr lang="en-US" altLang="zh-CN" sz="1200" dirty="0">
                  <a:solidFill>
                    <a:schemeClr val="tx1"/>
                  </a:solidFill>
                  <a:latin typeface="Arial" panose="020B0604020202020204" pitchFamily="34" charset="0"/>
                  <a:ea typeface="+mj-ea"/>
                </a:rPr>
                <a:t>* It does not take into account the demand and competition.</a:t>
              </a:r>
              <a:endParaRPr lang="en-US" altLang="zh-CN" sz="1200" dirty="0">
                <a:solidFill>
                  <a:schemeClr val="tx1"/>
                </a:solidFill>
                <a:latin typeface="Arial" panose="020B0604020202020204" pitchFamily="34" charset="0"/>
                <a:ea typeface="+mj-ea"/>
              </a:endParaRPr>
            </a:p>
          </p:txBody>
        </p:sp>
      </p:grpSp>
      <p:grpSp>
        <p:nvGrpSpPr>
          <p:cNvPr id="20" name="组合 19"/>
          <p:cNvGrpSpPr/>
          <p:nvPr/>
        </p:nvGrpSpPr>
        <p:grpSpPr>
          <a:xfrm>
            <a:off x="91439" y="3864609"/>
            <a:ext cx="3532505" cy="2152014"/>
            <a:chOff x="1513068" y="2388136"/>
            <a:chExt cx="2694055" cy="1913854"/>
          </a:xfrm>
        </p:grpSpPr>
        <p:sp>
          <p:nvSpPr>
            <p:cNvPr id="21" name="文本框 20"/>
            <p:cNvSpPr txBox="1"/>
            <p:nvPr/>
          </p:nvSpPr>
          <p:spPr>
            <a:xfrm>
              <a:off x="1815037" y="2388136"/>
              <a:ext cx="2133781" cy="518983"/>
            </a:xfrm>
            <a:prstGeom prst="rect">
              <a:avLst/>
            </a:prstGeom>
            <a:noFill/>
          </p:spPr>
          <p:txBody>
            <a:bodyPr wrap="square" rtlCol="0">
              <a:spAutoFit/>
              <a:scene3d>
                <a:camera prst="orthographicFront"/>
                <a:lightRig rig="threePt" dir="t"/>
              </a:scene3d>
              <a:sp3d contourW="12700"/>
            </a:bodyPr>
            <a:lstStyle/>
            <a:p>
              <a:pPr algn="ctr"/>
              <a:r>
                <a:rPr lang="en-US" altLang="zh-CN" sz="1600" b="1" dirty="0" smtClean="0">
                  <a:solidFill>
                    <a:schemeClr val="accent5">
                      <a:lumMod val="75000"/>
                    </a:schemeClr>
                  </a:solidFill>
                  <a:latin typeface="Arial" panose="020B0604020202020204" pitchFamily="34" charset="0"/>
                </a:rPr>
                <a:t>Cost-Based Pricing vs. Market-Based Pricing</a:t>
              </a:r>
              <a:endParaRPr lang="en-US" altLang="zh-CN" sz="1600" b="1" dirty="0" smtClean="0">
                <a:solidFill>
                  <a:schemeClr val="accent5">
                    <a:lumMod val="75000"/>
                  </a:schemeClr>
                </a:solidFill>
                <a:latin typeface="Arial" panose="020B0604020202020204" pitchFamily="34" charset="0"/>
              </a:endParaRPr>
            </a:p>
          </p:txBody>
        </p:sp>
        <p:sp>
          <p:nvSpPr>
            <p:cNvPr id="22" name="文本框 21"/>
            <p:cNvSpPr txBox="1"/>
            <p:nvPr/>
          </p:nvSpPr>
          <p:spPr>
            <a:xfrm>
              <a:off x="1513068" y="2911636"/>
              <a:ext cx="2694055" cy="139035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solidFill>
                  <a:latin typeface="Arial" panose="020B0604020202020204" pitchFamily="34" charset="0"/>
                  <a:ea typeface="+mj-ea"/>
                </a:rPr>
                <a:t>A better approach is to adopt market-based pricing, where the firm sets its prices in accordance with the prices being charged by competitors for similar products and services. This form of pricing ensures that a business maximizes its potential profits and also does not price too high, thereby driving away customers</a:t>
              </a:r>
              <a:endParaRPr lang="en-US" altLang="zh-CN" sz="1200" dirty="0">
                <a:solidFill>
                  <a:schemeClr val="tx1"/>
                </a:solidFill>
                <a:latin typeface="Arial" panose="020B0604020202020204" pitchFamily="34" charset="0"/>
                <a:ea typeface="+mj-ea"/>
              </a:endParaRPr>
            </a:p>
          </p:txBody>
        </p:sp>
      </p:grpSp>
      <p:sp>
        <p:nvSpPr>
          <p:cNvPr id="23" name="矩形 22"/>
          <p:cNvSpPr/>
          <p:nvPr/>
        </p:nvSpPr>
        <p:spPr>
          <a:xfrm>
            <a:off x="1470809" y="-2156254"/>
            <a:ext cx="970486" cy="1731477"/>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 Box 1"/>
          <p:cNvSpPr txBox="1"/>
          <p:nvPr/>
        </p:nvSpPr>
        <p:spPr>
          <a:xfrm>
            <a:off x="6208395" y="656590"/>
            <a:ext cx="5360670" cy="1076325"/>
          </a:xfrm>
          <a:prstGeom prst="rect">
            <a:avLst/>
          </a:prstGeom>
          <a:noFill/>
        </p:spPr>
        <p:txBody>
          <a:bodyPr wrap="square" rtlCol="0">
            <a:spAutoFit/>
          </a:bodyPr>
          <a:p>
            <a:r>
              <a:rPr lang="en-US" sz="1600" b="1" i="1">
                <a:latin typeface="Arial" panose="020B0604020202020204" pitchFamily="34" charset="0"/>
                <a:cs typeface="Arial" panose="020B0604020202020204" pitchFamily="34" charset="0"/>
              </a:rPr>
              <a:t>setting prices based on the </a:t>
            </a:r>
            <a:r>
              <a:rPr lang="en-US" sz="1600" b="1" i="1">
                <a:solidFill>
                  <a:srgbClr val="0070C0"/>
                </a:solidFill>
                <a:latin typeface="Arial" panose="020B0604020202020204" pitchFamily="34" charset="0"/>
                <a:cs typeface="Arial" panose="020B0604020202020204" pitchFamily="34" charset="0"/>
              </a:rPr>
              <a:t>cost of the goods or services</a:t>
            </a:r>
            <a:r>
              <a:rPr lang="en-US" sz="1600" b="1" i="1">
                <a:latin typeface="Arial" panose="020B0604020202020204" pitchFamily="34" charset="0"/>
                <a:cs typeface="Arial" panose="020B0604020202020204" pitchFamily="34" charset="0"/>
              </a:rPr>
              <a:t> being sold. A </a:t>
            </a:r>
            <a:r>
              <a:rPr lang="en-US" sz="1600" b="1" i="1">
                <a:solidFill>
                  <a:srgbClr val="0070C0"/>
                </a:solidFill>
                <a:latin typeface="Arial" panose="020B0604020202020204" pitchFamily="34" charset="0"/>
                <a:cs typeface="Arial" panose="020B0604020202020204" pitchFamily="34" charset="0"/>
              </a:rPr>
              <a:t>profit percentage</a:t>
            </a:r>
            <a:r>
              <a:rPr lang="en-US" sz="1600" b="1" i="1">
                <a:latin typeface="Arial" panose="020B0604020202020204" pitchFamily="34" charset="0"/>
                <a:cs typeface="Arial" panose="020B0604020202020204" pitchFamily="34" charset="0"/>
              </a:rPr>
              <a:t> or </a:t>
            </a:r>
            <a:r>
              <a:rPr lang="en-US" sz="1600" b="1" i="1">
                <a:solidFill>
                  <a:srgbClr val="0070C0"/>
                </a:solidFill>
                <a:latin typeface="Arial" panose="020B0604020202020204" pitchFamily="34" charset="0"/>
                <a:cs typeface="Arial" panose="020B0604020202020204" pitchFamily="34" charset="0"/>
              </a:rPr>
              <a:t>fixed profit figure</a:t>
            </a:r>
            <a:r>
              <a:rPr lang="en-US" sz="1600" b="1" i="1">
                <a:latin typeface="Arial" panose="020B0604020202020204" pitchFamily="34" charset="0"/>
                <a:cs typeface="Arial" panose="020B0604020202020204" pitchFamily="34" charset="0"/>
              </a:rPr>
              <a:t> is added to the cost of an item, which results in the price at which it will be sold. </a:t>
            </a:r>
            <a:endParaRPr lang="en-US" sz="1600" b="1" i="1">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470809" y="-2156254"/>
            <a:ext cx="970486" cy="1731477"/>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Picture 4" descr="Cost-Based-Pricing"/>
          <p:cNvPicPr>
            <a:picLocks noChangeAspect="1"/>
          </p:cNvPicPr>
          <p:nvPr/>
        </p:nvPicPr>
        <p:blipFill>
          <a:blip r:embed="rId1"/>
          <a:stretch>
            <a:fillRect/>
          </a:stretch>
        </p:blipFill>
        <p:spPr>
          <a:xfrm>
            <a:off x="2379345" y="0"/>
            <a:ext cx="743331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descr="e7d195523061f1c0deeec63e560781cfd59afb0ea006f2a87ABB68BF51EA6619813959095094C18C62A12F549504892A4AAA8C1554C6663626E05CA27F281A14E6983772AFC3FB97135759321DEA3D7047B2D20B121D4E05A6D0F227958A32026FEBB3ABD36322023181A2FF8EA235E789B1C6FF9A70CDD2C90B48B40EB7806F7806DF616AB3CE63"/>
          <p:cNvCxnSpPr/>
          <p:nvPr/>
        </p:nvCxnSpPr>
        <p:spPr>
          <a:xfrm flipH="1" flipV="1">
            <a:off x="908050" y="1259205"/>
            <a:ext cx="5085715" cy="9525"/>
          </a:xfrm>
          <a:prstGeom prst="line">
            <a:avLst/>
          </a:prstGeom>
          <a:ln w="63500">
            <a:solidFill>
              <a:srgbClr val="333333"/>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554990" y="530860"/>
            <a:ext cx="5786120" cy="583565"/>
          </a:xfrm>
          <a:prstGeom prst="rect">
            <a:avLst/>
          </a:prstGeom>
          <a:noFill/>
        </p:spPr>
        <p:txBody>
          <a:bodyPr wrap="square" rtlCol="0">
            <a:spAutoFit/>
            <a:scene3d>
              <a:camera prst="orthographicFront"/>
              <a:lightRig rig="threePt" dir="t"/>
            </a:scene3d>
          </a:bodyPr>
          <a:lstStyle/>
          <a:p>
            <a:pPr algn="ctr"/>
            <a:r>
              <a:rPr lang="en-US" altLang="zh-CN" sz="3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ea typeface="Arial" panose="020B0604020202020204" pitchFamily="34" charset="0"/>
              </a:rPr>
              <a:t>Competition Based Pricing</a:t>
            </a:r>
            <a:endParaRPr lang="en-US" altLang="zh-CN" sz="3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ea typeface="Arial" panose="020B0604020202020204" pitchFamily="34" charset="0"/>
            </a:endParaRPr>
          </a:p>
        </p:txBody>
      </p:sp>
      <p:sp>
        <p:nvSpPr>
          <p:cNvPr id="7" name="PA_任意多边形 12"/>
          <p:cNvSpPr/>
          <p:nvPr>
            <p:custDataLst>
              <p:tags r:id="rId1"/>
            </p:custDataLst>
          </p:nvPr>
        </p:nvSpPr>
        <p:spPr bwMode="auto">
          <a:xfrm>
            <a:off x="3623688" y="4156901"/>
            <a:ext cx="1935163" cy="2719387"/>
          </a:xfrm>
          <a:custGeom>
            <a:avLst/>
            <a:gdLst>
              <a:gd name="T0" fmla="*/ 2757 w 2757"/>
              <a:gd name="T1" fmla="*/ 3864 h 3864"/>
              <a:gd name="T2" fmla="*/ 2757 w 2757"/>
              <a:gd name="T3" fmla="*/ 3056 h 3864"/>
              <a:gd name="T4" fmla="*/ 1462 w 2757"/>
              <a:gd name="T5" fmla="*/ 661 h 3864"/>
              <a:gd name="T6" fmla="*/ 722 w 2757"/>
              <a:gd name="T7" fmla="*/ 202 h 3864"/>
              <a:gd name="T8" fmla="*/ 805 w 2757"/>
              <a:gd name="T9" fmla="*/ 67 h 3864"/>
              <a:gd name="T10" fmla="*/ 759 w 2757"/>
              <a:gd name="T11" fmla="*/ 2 h 3864"/>
              <a:gd name="T12" fmla="*/ 51 w 2757"/>
              <a:gd name="T13" fmla="*/ 34 h 3864"/>
              <a:gd name="T14" fmla="*/ 12 w 2757"/>
              <a:gd name="T15" fmla="*/ 97 h 3864"/>
              <a:gd name="T16" fmla="*/ 307 w 2757"/>
              <a:gd name="T17" fmla="*/ 737 h 3864"/>
              <a:gd name="T18" fmla="*/ 384 w 2757"/>
              <a:gd name="T19" fmla="*/ 752 h 3864"/>
              <a:gd name="T20" fmla="*/ 480 w 2757"/>
              <a:gd name="T21" fmla="*/ 595 h 3864"/>
              <a:gd name="T22" fmla="*/ 1161 w 2757"/>
              <a:gd name="T23" fmla="*/ 1018 h 3864"/>
              <a:gd name="T24" fmla="*/ 2295 w 2757"/>
              <a:gd name="T25" fmla="*/ 3002 h 3864"/>
              <a:gd name="T26" fmla="*/ 2295 w 2757"/>
              <a:gd name="T27" fmla="*/ 3864 h 3864"/>
              <a:gd name="T28" fmla="*/ 2757 w 2757"/>
              <a:gd name="T29" fmla="*/ 3864 h 3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7" h="3864">
                <a:moveTo>
                  <a:pt x="2757" y="3864"/>
                </a:moveTo>
                <a:lnTo>
                  <a:pt x="2757" y="3056"/>
                </a:lnTo>
                <a:cubicBezTo>
                  <a:pt x="2757" y="2031"/>
                  <a:pt x="2444" y="1270"/>
                  <a:pt x="1462" y="661"/>
                </a:cubicBezTo>
                <a:lnTo>
                  <a:pt x="722" y="202"/>
                </a:lnTo>
                <a:lnTo>
                  <a:pt x="805" y="67"/>
                </a:lnTo>
                <a:cubicBezTo>
                  <a:pt x="825" y="36"/>
                  <a:pt x="802" y="0"/>
                  <a:pt x="759" y="2"/>
                </a:cubicBezTo>
                <a:lnTo>
                  <a:pt x="51" y="34"/>
                </a:lnTo>
                <a:cubicBezTo>
                  <a:pt x="22" y="35"/>
                  <a:pt x="0" y="71"/>
                  <a:pt x="12" y="97"/>
                </a:cubicBezTo>
                <a:lnTo>
                  <a:pt x="307" y="737"/>
                </a:lnTo>
                <a:cubicBezTo>
                  <a:pt x="322" y="770"/>
                  <a:pt x="364" y="785"/>
                  <a:pt x="384" y="752"/>
                </a:cubicBezTo>
                <a:lnTo>
                  <a:pt x="480" y="595"/>
                </a:lnTo>
                <a:lnTo>
                  <a:pt x="1161" y="1018"/>
                </a:lnTo>
                <a:cubicBezTo>
                  <a:pt x="1976" y="1522"/>
                  <a:pt x="2295" y="2037"/>
                  <a:pt x="2295" y="3002"/>
                </a:cubicBezTo>
                <a:lnTo>
                  <a:pt x="2295" y="3864"/>
                </a:lnTo>
                <a:lnTo>
                  <a:pt x="2757" y="3864"/>
                </a:lnTo>
                <a:close/>
              </a:path>
            </a:pathLst>
          </a:custGeom>
          <a:noFill/>
          <a:ln w="38100">
            <a:solidFill>
              <a:srgbClr val="333333"/>
            </a:solidFill>
          </a:ln>
        </p:spPr>
        <p:txBody>
          <a:bodyPr vert="horz" wrap="square" lIns="91440" tIns="45720" rIns="91440" bIns="45720" numCol="1" anchor="t" anchorCtr="0" compatLnSpc="1"/>
          <a:lstStyle/>
          <a:p>
            <a:endParaRPr lang="zh-CN" altLang="en-US"/>
          </a:p>
        </p:txBody>
      </p:sp>
      <p:sp>
        <p:nvSpPr>
          <p:cNvPr id="8" name="PA_任意多边形 13"/>
          <p:cNvSpPr/>
          <p:nvPr>
            <p:custDataLst>
              <p:tags r:id="rId2"/>
            </p:custDataLst>
          </p:nvPr>
        </p:nvSpPr>
        <p:spPr bwMode="auto">
          <a:xfrm>
            <a:off x="4811138" y="3102801"/>
            <a:ext cx="1216025" cy="3773487"/>
          </a:xfrm>
          <a:custGeom>
            <a:avLst/>
            <a:gdLst>
              <a:gd name="T0" fmla="*/ 1270 w 1732"/>
              <a:gd name="T1" fmla="*/ 5362 h 5362"/>
              <a:gd name="T2" fmla="*/ 1732 w 1732"/>
              <a:gd name="T3" fmla="*/ 5362 h 5362"/>
              <a:gd name="T4" fmla="*/ 1732 w 1732"/>
              <a:gd name="T5" fmla="*/ 4676 h 5362"/>
              <a:gd name="T6" fmla="*/ 1128 w 1732"/>
              <a:gd name="T7" fmla="*/ 1513 h 5362"/>
              <a:gd name="T8" fmla="*/ 647 w 1732"/>
              <a:gd name="T9" fmla="*/ 526 h 5362"/>
              <a:gd name="T10" fmla="*/ 791 w 1732"/>
              <a:gd name="T11" fmla="*/ 459 h 5362"/>
              <a:gd name="T12" fmla="*/ 789 w 1732"/>
              <a:gd name="T13" fmla="*/ 379 h 5362"/>
              <a:gd name="T14" fmla="*/ 181 w 1732"/>
              <a:gd name="T15" fmla="*/ 14 h 5362"/>
              <a:gd name="T16" fmla="*/ 114 w 1732"/>
              <a:gd name="T17" fmla="*/ 45 h 5362"/>
              <a:gd name="T18" fmla="*/ 5 w 1732"/>
              <a:gd name="T19" fmla="*/ 742 h 5362"/>
              <a:gd name="T20" fmla="*/ 61 w 1732"/>
              <a:gd name="T21" fmla="*/ 797 h 5362"/>
              <a:gd name="T22" fmla="*/ 227 w 1732"/>
              <a:gd name="T23" fmla="*/ 720 h 5362"/>
              <a:gd name="T24" fmla="*/ 734 w 1732"/>
              <a:gd name="T25" fmla="*/ 1758 h 5362"/>
              <a:gd name="T26" fmla="*/ 1270 w 1732"/>
              <a:gd name="T27" fmla="*/ 4472 h 5362"/>
              <a:gd name="T28" fmla="*/ 1270 w 1732"/>
              <a:gd name="T29" fmla="*/ 5362 h 5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32" h="5362">
                <a:moveTo>
                  <a:pt x="1270" y="5362"/>
                </a:moveTo>
                <a:lnTo>
                  <a:pt x="1732" y="5362"/>
                </a:lnTo>
                <a:lnTo>
                  <a:pt x="1732" y="4676"/>
                </a:lnTo>
                <a:cubicBezTo>
                  <a:pt x="1732" y="3345"/>
                  <a:pt x="1631" y="2545"/>
                  <a:pt x="1128" y="1513"/>
                </a:cubicBezTo>
                <a:lnTo>
                  <a:pt x="647" y="526"/>
                </a:lnTo>
                <a:lnTo>
                  <a:pt x="791" y="459"/>
                </a:lnTo>
                <a:cubicBezTo>
                  <a:pt x="825" y="443"/>
                  <a:pt x="825" y="401"/>
                  <a:pt x="789" y="379"/>
                </a:cubicBezTo>
                <a:lnTo>
                  <a:pt x="181" y="14"/>
                </a:lnTo>
                <a:cubicBezTo>
                  <a:pt x="156" y="0"/>
                  <a:pt x="118" y="17"/>
                  <a:pt x="114" y="45"/>
                </a:cubicBezTo>
                <a:lnTo>
                  <a:pt x="5" y="742"/>
                </a:lnTo>
                <a:cubicBezTo>
                  <a:pt x="0" y="777"/>
                  <a:pt x="26" y="813"/>
                  <a:pt x="61" y="797"/>
                </a:cubicBezTo>
                <a:lnTo>
                  <a:pt x="227" y="720"/>
                </a:lnTo>
                <a:lnTo>
                  <a:pt x="734" y="1758"/>
                </a:lnTo>
                <a:cubicBezTo>
                  <a:pt x="1167" y="2647"/>
                  <a:pt x="1270" y="3321"/>
                  <a:pt x="1270" y="4472"/>
                </a:cubicBezTo>
                <a:lnTo>
                  <a:pt x="1270" y="5362"/>
                </a:lnTo>
                <a:close/>
              </a:path>
            </a:pathLst>
          </a:custGeom>
          <a:noFill/>
          <a:ln w="38100">
            <a:solidFill>
              <a:srgbClr val="333333"/>
            </a:solidFill>
          </a:ln>
        </p:spPr>
        <p:txBody>
          <a:bodyPr vert="horz" wrap="square" lIns="91440" tIns="45720" rIns="91440" bIns="45720" numCol="1" anchor="t" anchorCtr="0" compatLnSpc="1"/>
          <a:lstStyle/>
          <a:p>
            <a:endParaRPr lang="zh-CN" altLang="en-US"/>
          </a:p>
        </p:txBody>
      </p:sp>
      <p:sp>
        <p:nvSpPr>
          <p:cNvPr id="9" name="PA_任意多边形 14"/>
          <p:cNvSpPr/>
          <p:nvPr>
            <p:custDataLst>
              <p:tags r:id="rId3"/>
            </p:custDataLst>
          </p:nvPr>
        </p:nvSpPr>
        <p:spPr bwMode="auto">
          <a:xfrm>
            <a:off x="6676451" y="4156901"/>
            <a:ext cx="1933575" cy="2719387"/>
          </a:xfrm>
          <a:custGeom>
            <a:avLst/>
            <a:gdLst>
              <a:gd name="T0" fmla="*/ 0 w 2757"/>
              <a:gd name="T1" fmla="*/ 3864 h 3864"/>
              <a:gd name="T2" fmla="*/ 0 w 2757"/>
              <a:gd name="T3" fmla="*/ 3056 h 3864"/>
              <a:gd name="T4" fmla="*/ 1295 w 2757"/>
              <a:gd name="T5" fmla="*/ 661 h 3864"/>
              <a:gd name="T6" fmla="*/ 2035 w 2757"/>
              <a:gd name="T7" fmla="*/ 202 h 3864"/>
              <a:gd name="T8" fmla="*/ 1952 w 2757"/>
              <a:gd name="T9" fmla="*/ 67 h 3864"/>
              <a:gd name="T10" fmla="*/ 1998 w 2757"/>
              <a:gd name="T11" fmla="*/ 2 h 3864"/>
              <a:gd name="T12" fmla="*/ 2706 w 2757"/>
              <a:gd name="T13" fmla="*/ 34 h 3864"/>
              <a:gd name="T14" fmla="*/ 2745 w 2757"/>
              <a:gd name="T15" fmla="*/ 97 h 3864"/>
              <a:gd name="T16" fmla="*/ 2450 w 2757"/>
              <a:gd name="T17" fmla="*/ 737 h 3864"/>
              <a:gd name="T18" fmla="*/ 2373 w 2757"/>
              <a:gd name="T19" fmla="*/ 752 h 3864"/>
              <a:gd name="T20" fmla="*/ 2277 w 2757"/>
              <a:gd name="T21" fmla="*/ 595 h 3864"/>
              <a:gd name="T22" fmla="*/ 1596 w 2757"/>
              <a:gd name="T23" fmla="*/ 1018 h 3864"/>
              <a:gd name="T24" fmla="*/ 462 w 2757"/>
              <a:gd name="T25" fmla="*/ 3002 h 3864"/>
              <a:gd name="T26" fmla="*/ 462 w 2757"/>
              <a:gd name="T27" fmla="*/ 3864 h 3864"/>
              <a:gd name="T28" fmla="*/ 0 w 2757"/>
              <a:gd name="T29" fmla="*/ 3864 h 3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7" h="3864">
                <a:moveTo>
                  <a:pt x="0" y="3864"/>
                </a:moveTo>
                <a:lnTo>
                  <a:pt x="0" y="3056"/>
                </a:lnTo>
                <a:cubicBezTo>
                  <a:pt x="0" y="2031"/>
                  <a:pt x="313" y="1270"/>
                  <a:pt x="1295" y="661"/>
                </a:cubicBezTo>
                <a:lnTo>
                  <a:pt x="2035" y="202"/>
                </a:lnTo>
                <a:lnTo>
                  <a:pt x="1952" y="67"/>
                </a:lnTo>
                <a:cubicBezTo>
                  <a:pt x="1933" y="36"/>
                  <a:pt x="1955" y="0"/>
                  <a:pt x="1998" y="2"/>
                </a:cubicBezTo>
                <a:lnTo>
                  <a:pt x="2706" y="34"/>
                </a:lnTo>
                <a:cubicBezTo>
                  <a:pt x="2735" y="35"/>
                  <a:pt x="2757" y="71"/>
                  <a:pt x="2745" y="97"/>
                </a:cubicBezTo>
                <a:lnTo>
                  <a:pt x="2450" y="737"/>
                </a:lnTo>
                <a:cubicBezTo>
                  <a:pt x="2435" y="770"/>
                  <a:pt x="2394" y="785"/>
                  <a:pt x="2373" y="752"/>
                </a:cubicBezTo>
                <a:lnTo>
                  <a:pt x="2277" y="595"/>
                </a:lnTo>
                <a:lnTo>
                  <a:pt x="1596" y="1018"/>
                </a:lnTo>
                <a:cubicBezTo>
                  <a:pt x="781" y="1522"/>
                  <a:pt x="462" y="2037"/>
                  <a:pt x="462" y="3002"/>
                </a:cubicBezTo>
                <a:lnTo>
                  <a:pt x="462" y="3864"/>
                </a:lnTo>
                <a:lnTo>
                  <a:pt x="0" y="3864"/>
                </a:lnTo>
                <a:close/>
              </a:path>
            </a:pathLst>
          </a:custGeom>
          <a:noFill/>
          <a:ln w="38100">
            <a:solidFill>
              <a:srgbClr val="333333"/>
            </a:solidFill>
          </a:ln>
        </p:spPr>
        <p:txBody>
          <a:bodyPr vert="horz" wrap="square" lIns="91440" tIns="45720" rIns="91440" bIns="45720" numCol="1" anchor="t" anchorCtr="0" compatLnSpc="1"/>
          <a:lstStyle/>
          <a:p>
            <a:endParaRPr lang="zh-CN" altLang="en-US"/>
          </a:p>
        </p:txBody>
      </p:sp>
      <p:sp>
        <p:nvSpPr>
          <p:cNvPr id="10" name="PA_任意多边形 15"/>
          <p:cNvSpPr/>
          <p:nvPr>
            <p:custDataLst>
              <p:tags r:id="rId4"/>
            </p:custDataLst>
          </p:nvPr>
        </p:nvSpPr>
        <p:spPr bwMode="auto">
          <a:xfrm>
            <a:off x="6208138" y="3102801"/>
            <a:ext cx="1214438" cy="3773487"/>
          </a:xfrm>
          <a:custGeom>
            <a:avLst/>
            <a:gdLst>
              <a:gd name="T0" fmla="*/ 462 w 1732"/>
              <a:gd name="T1" fmla="*/ 5362 h 5362"/>
              <a:gd name="T2" fmla="*/ 0 w 1732"/>
              <a:gd name="T3" fmla="*/ 5362 h 5362"/>
              <a:gd name="T4" fmla="*/ 0 w 1732"/>
              <a:gd name="T5" fmla="*/ 4676 h 5362"/>
              <a:gd name="T6" fmla="*/ 604 w 1732"/>
              <a:gd name="T7" fmla="*/ 1513 h 5362"/>
              <a:gd name="T8" fmla="*/ 1086 w 1732"/>
              <a:gd name="T9" fmla="*/ 526 h 5362"/>
              <a:gd name="T10" fmla="*/ 941 w 1732"/>
              <a:gd name="T11" fmla="*/ 459 h 5362"/>
              <a:gd name="T12" fmla="*/ 944 w 1732"/>
              <a:gd name="T13" fmla="*/ 379 h 5362"/>
              <a:gd name="T14" fmla="*/ 1552 w 1732"/>
              <a:gd name="T15" fmla="*/ 14 h 5362"/>
              <a:gd name="T16" fmla="*/ 1618 w 1732"/>
              <a:gd name="T17" fmla="*/ 45 h 5362"/>
              <a:gd name="T18" fmla="*/ 1727 w 1732"/>
              <a:gd name="T19" fmla="*/ 742 h 5362"/>
              <a:gd name="T20" fmla="*/ 1671 w 1732"/>
              <a:gd name="T21" fmla="*/ 797 h 5362"/>
              <a:gd name="T22" fmla="*/ 1505 w 1732"/>
              <a:gd name="T23" fmla="*/ 720 h 5362"/>
              <a:gd name="T24" fmla="*/ 999 w 1732"/>
              <a:gd name="T25" fmla="*/ 1758 h 5362"/>
              <a:gd name="T26" fmla="*/ 462 w 1732"/>
              <a:gd name="T27" fmla="*/ 4472 h 5362"/>
              <a:gd name="T28" fmla="*/ 462 w 1732"/>
              <a:gd name="T29" fmla="*/ 5362 h 5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32" h="5362">
                <a:moveTo>
                  <a:pt x="462" y="5362"/>
                </a:moveTo>
                <a:lnTo>
                  <a:pt x="0" y="5362"/>
                </a:lnTo>
                <a:lnTo>
                  <a:pt x="0" y="4676"/>
                </a:lnTo>
                <a:cubicBezTo>
                  <a:pt x="0" y="3345"/>
                  <a:pt x="101" y="2545"/>
                  <a:pt x="604" y="1513"/>
                </a:cubicBezTo>
                <a:lnTo>
                  <a:pt x="1086" y="526"/>
                </a:lnTo>
                <a:lnTo>
                  <a:pt x="941" y="459"/>
                </a:lnTo>
                <a:cubicBezTo>
                  <a:pt x="908" y="443"/>
                  <a:pt x="907" y="401"/>
                  <a:pt x="944" y="379"/>
                </a:cubicBezTo>
                <a:lnTo>
                  <a:pt x="1552" y="14"/>
                </a:lnTo>
                <a:cubicBezTo>
                  <a:pt x="1576" y="0"/>
                  <a:pt x="1614" y="17"/>
                  <a:pt x="1618" y="45"/>
                </a:cubicBezTo>
                <a:lnTo>
                  <a:pt x="1727" y="742"/>
                </a:lnTo>
                <a:cubicBezTo>
                  <a:pt x="1732" y="777"/>
                  <a:pt x="1706" y="813"/>
                  <a:pt x="1671" y="797"/>
                </a:cubicBezTo>
                <a:lnTo>
                  <a:pt x="1505" y="720"/>
                </a:lnTo>
                <a:lnTo>
                  <a:pt x="999" y="1758"/>
                </a:lnTo>
                <a:cubicBezTo>
                  <a:pt x="565" y="2647"/>
                  <a:pt x="462" y="3321"/>
                  <a:pt x="462" y="4472"/>
                </a:cubicBezTo>
                <a:lnTo>
                  <a:pt x="462" y="5362"/>
                </a:lnTo>
                <a:close/>
              </a:path>
            </a:pathLst>
          </a:custGeom>
          <a:noFill/>
          <a:ln w="38100">
            <a:solidFill>
              <a:srgbClr val="333333"/>
            </a:solidFill>
          </a:ln>
        </p:spPr>
        <p:txBody>
          <a:bodyPr vert="horz" wrap="square" lIns="91440" tIns="45720" rIns="91440" bIns="45720" numCol="1" anchor="t" anchorCtr="0" compatLnSpc="1"/>
          <a:lstStyle/>
          <a:p>
            <a:endParaRPr lang="zh-CN" altLang="en-US"/>
          </a:p>
        </p:txBody>
      </p:sp>
      <p:sp>
        <p:nvSpPr>
          <p:cNvPr id="12" name="文本框 11"/>
          <p:cNvSpPr txBox="1"/>
          <p:nvPr/>
        </p:nvSpPr>
        <p:spPr>
          <a:xfrm>
            <a:off x="2536190" y="1922145"/>
            <a:ext cx="2399030" cy="337185"/>
          </a:xfrm>
          <a:prstGeom prst="rect">
            <a:avLst/>
          </a:prstGeom>
          <a:noFill/>
        </p:spPr>
        <p:txBody>
          <a:bodyPr wrap="square" rtlCol="0">
            <a:spAutoFit/>
            <a:scene3d>
              <a:camera prst="orthographicFront"/>
              <a:lightRig rig="threePt" dir="t"/>
            </a:scene3d>
            <a:sp3d contourW="12700"/>
          </a:bodyPr>
          <a:lstStyle/>
          <a:p>
            <a:pPr algn="l"/>
            <a:r>
              <a:rPr lang="en-US" altLang="zh-CN" sz="1600" b="1" smtClean="0">
                <a:solidFill>
                  <a:schemeClr val="accent5">
                    <a:lumMod val="75000"/>
                  </a:schemeClr>
                </a:solidFill>
                <a:latin typeface="Arial" panose="020B0604020202020204" pitchFamily="34" charset="0"/>
              </a:rPr>
              <a:t>Principles </a:t>
            </a:r>
            <a:endParaRPr lang="en-US" altLang="zh-CN" sz="1600" b="1" dirty="0" smtClean="0">
              <a:solidFill>
                <a:schemeClr val="accent5">
                  <a:lumMod val="75000"/>
                </a:schemeClr>
              </a:solidFill>
              <a:latin typeface="Arial" panose="020B0604020202020204" pitchFamily="34" charset="0"/>
            </a:endParaRPr>
          </a:p>
        </p:txBody>
      </p:sp>
      <p:sp>
        <p:nvSpPr>
          <p:cNvPr id="13" name="文本框 12"/>
          <p:cNvSpPr txBox="1"/>
          <p:nvPr/>
        </p:nvSpPr>
        <p:spPr>
          <a:xfrm>
            <a:off x="695960" y="2259330"/>
            <a:ext cx="4257040" cy="1353185"/>
          </a:xfrm>
          <a:prstGeom prst="rect">
            <a:avLst/>
          </a:prstGeom>
          <a:noFill/>
        </p:spPr>
        <p:txBody>
          <a:bodyPr wrap="square" rtlCol="0">
            <a:spAutoFit/>
            <a:scene3d>
              <a:camera prst="orthographicFront"/>
              <a:lightRig rig="threePt" dir="t"/>
            </a:scene3d>
            <a:sp3d contourW="12700"/>
          </a:bodyPr>
          <a:lstStyle/>
          <a:p>
            <a:pPr algn="l">
              <a:lnSpc>
                <a:spcPct val="114000"/>
              </a:lnSpc>
            </a:pPr>
            <a:r>
              <a:rPr lang="en-US" altLang="zh-CN" sz="1200" dirty="0">
                <a:solidFill>
                  <a:schemeClr val="tx1"/>
                </a:solidFill>
                <a:latin typeface="Arial" panose="020B0604020202020204" pitchFamily="34" charset="0"/>
                <a:ea typeface="+mj-ea"/>
              </a:rPr>
              <a:t>* other name: market based pricing</a:t>
            </a:r>
            <a:endParaRPr lang="en-US" altLang="zh-CN" sz="1200" dirty="0">
              <a:solidFill>
                <a:schemeClr val="tx1"/>
              </a:solidFill>
              <a:latin typeface="Arial" panose="020B0604020202020204" pitchFamily="34" charset="0"/>
              <a:ea typeface="+mj-ea"/>
            </a:endParaRPr>
          </a:p>
          <a:p>
            <a:pPr algn="l">
              <a:lnSpc>
                <a:spcPct val="114000"/>
              </a:lnSpc>
            </a:pPr>
            <a:r>
              <a:rPr lang="en-US" altLang="zh-CN" sz="1200" dirty="0">
                <a:solidFill>
                  <a:schemeClr val="tx1"/>
                </a:solidFill>
                <a:latin typeface="Arial" panose="020B0604020202020204" pitchFamily="34" charset="0"/>
                <a:ea typeface="+mj-ea"/>
              </a:rPr>
              <a:t>* </a:t>
            </a:r>
            <a:r>
              <a:rPr lang="en-US" sz="1200">
                <a:latin typeface="Arial" panose="020B0604020202020204" pitchFamily="34" charset="0"/>
                <a:cs typeface="Arial" panose="020B0604020202020204" pitchFamily="34" charset="0"/>
                <a:sym typeface="+mn-ea"/>
              </a:rPr>
              <a:t>Factors such as production costs, product value, and consumer demand are not taken into consideration when setting prices.</a:t>
            </a:r>
            <a:endParaRPr lang="en-US" sz="1200">
              <a:latin typeface="Arial" panose="020B0604020202020204" pitchFamily="34" charset="0"/>
              <a:cs typeface="Arial" panose="020B0604020202020204" pitchFamily="34" charset="0"/>
            </a:endParaRPr>
          </a:p>
          <a:p>
            <a:pPr algn="l">
              <a:lnSpc>
                <a:spcPct val="114000"/>
              </a:lnSpc>
            </a:pPr>
            <a:r>
              <a:rPr lang="en-US" altLang="zh-CN" sz="1200" dirty="0">
                <a:solidFill>
                  <a:schemeClr val="tx1"/>
                </a:solidFill>
                <a:latin typeface="Arial" panose="020B0604020202020204" pitchFamily="34" charset="0"/>
                <a:ea typeface="+mj-ea"/>
              </a:rPr>
              <a:t>* This method is often used in highly competitive markets consisting of businesses that sell similar products. </a:t>
            </a:r>
            <a:endParaRPr lang="en-US" altLang="zh-CN" sz="1200" dirty="0">
              <a:solidFill>
                <a:schemeClr val="tx1"/>
              </a:solidFill>
              <a:latin typeface="Arial" panose="020B0604020202020204" pitchFamily="34" charset="0"/>
              <a:ea typeface="+mj-ea"/>
            </a:endParaRPr>
          </a:p>
        </p:txBody>
      </p:sp>
      <p:grpSp>
        <p:nvGrpSpPr>
          <p:cNvPr id="14" name="组合 13"/>
          <p:cNvGrpSpPr/>
          <p:nvPr/>
        </p:nvGrpSpPr>
        <p:grpSpPr>
          <a:xfrm>
            <a:off x="7423094" y="1922190"/>
            <a:ext cx="4657725" cy="1541780"/>
            <a:chOff x="1794140" y="1964479"/>
            <a:chExt cx="4143010" cy="1371401"/>
          </a:xfrm>
        </p:grpSpPr>
        <p:sp>
          <p:nvSpPr>
            <p:cNvPr id="15" name="文本框 14"/>
            <p:cNvSpPr txBox="1"/>
            <p:nvPr/>
          </p:nvSpPr>
          <p:spPr>
            <a:xfrm>
              <a:off x="2220584" y="1964479"/>
              <a:ext cx="1754919" cy="299923"/>
            </a:xfrm>
            <a:prstGeom prst="rect">
              <a:avLst/>
            </a:prstGeom>
            <a:noFill/>
          </p:spPr>
          <p:txBody>
            <a:bodyPr wrap="square" rtlCol="0">
              <a:spAutoFit/>
              <a:scene3d>
                <a:camera prst="orthographicFront"/>
                <a:lightRig rig="threePt" dir="t"/>
              </a:scene3d>
              <a:sp3d contourW="12700"/>
            </a:bodyPr>
            <a:lstStyle/>
            <a:p>
              <a:pPr algn="ctr"/>
              <a:r>
                <a:rPr lang="en-US" altLang="zh-CN" sz="1600" b="1" dirty="0" smtClean="0">
                  <a:solidFill>
                    <a:srgbClr val="0070C0"/>
                  </a:solidFill>
                  <a:latin typeface="Arial" panose="020B0604020202020204" pitchFamily="34" charset="0"/>
                </a:rPr>
                <a:t>Advantages</a:t>
              </a:r>
              <a:endParaRPr lang="en-US" altLang="zh-CN" sz="1600" b="1" dirty="0" smtClean="0">
                <a:solidFill>
                  <a:srgbClr val="0070C0"/>
                </a:solidFill>
                <a:latin typeface="Arial" panose="020B0604020202020204" pitchFamily="34" charset="0"/>
              </a:endParaRPr>
            </a:p>
          </p:txBody>
        </p:sp>
        <p:sp>
          <p:nvSpPr>
            <p:cNvPr id="16" name="文本框 15"/>
            <p:cNvSpPr txBox="1"/>
            <p:nvPr/>
          </p:nvSpPr>
          <p:spPr>
            <a:xfrm>
              <a:off x="1794140" y="2319191"/>
              <a:ext cx="4143010" cy="1016689"/>
            </a:xfrm>
            <a:prstGeom prst="rect">
              <a:avLst/>
            </a:prstGeom>
            <a:noFill/>
          </p:spPr>
          <p:txBody>
            <a:bodyPr wrap="square" rtlCol="0">
              <a:spAutoFit/>
              <a:scene3d>
                <a:camera prst="orthographicFront"/>
                <a:lightRig rig="threePt" dir="t"/>
              </a:scene3d>
              <a:sp3d contourW="12700"/>
            </a:bodyPr>
            <a:lstStyle/>
            <a:p>
              <a:pPr algn="l">
                <a:lnSpc>
                  <a:spcPct val="114000"/>
                </a:lnSpc>
              </a:pPr>
              <a:r>
                <a:rPr lang="en-US" altLang="zh-CN" sz="1200" dirty="0">
                  <a:solidFill>
                    <a:schemeClr val="tx1"/>
                  </a:solidFill>
                  <a:latin typeface="Arial" panose="020B0604020202020204" pitchFamily="34" charset="0"/>
                  <a:ea typeface="+mj-ea"/>
                </a:rPr>
                <a:t>1. Simplicity</a:t>
              </a:r>
              <a:endParaRPr lang="en-US" altLang="zh-CN" sz="1200" dirty="0">
                <a:solidFill>
                  <a:schemeClr val="tx1"/>
                </a:solidFill>
                <a:latin typeface="Arial" panose="020B0604020202020204" pitchFamily="34" charset="0"/>
                <a:ea typeface="+mj-ea"/>
              </a:endParaRPr>
            </a:p>
            <a:p>
              <a:pPr algn="l">
                <a:lnSpc>
                  <a:spcPct val="114000"/>
                </a:lnSpc>
              </a:pPr>
              <a:r>
                <a:rPr lang="en-US" altLang="zh-CN" sz="1200" dirty="0">
                  <a:solidFill>
                    <a:schemeClr val="tx1"/>
                  </a:solidFill>
                  <a:latin typeface="Arial" panose="020B0604020202020204" pitchFamily="34" charset="0"/>
                  <a:ea typeface="+mj-ea"/>
                </a:rPr>
                <a:t>2. Low-risk</a:t>
              </a:r>
              <a:endParaRPr lang="en-US" altLang="zh-CN" sz="1200" dirty="0">
                <a:solidFill>
                  <a:schemeClr val="tx1"/>
                </a:solidFill>
                <a:latin typeface="Arial" panose="020B0604020202020204" pitchFamily="34" charset="0"/>
                <a:ea typeface="+mj-ea"/>
              </a:endParaRPr>
            </a:p>
            <a:p>
              <a:pPr algn="l">
                <a:lnSpc>
                  <a:spcPct val="114000"/>
                </a:lnSpc>
              </a:pPr>
              <a:r>
                <a:rPr lang="en-US" altLang="zh-CN" sz="1200" dirty="0">
                  <a:solidFill>
                    <a:schemeClr val="tx1"/>
                  </a:solidFill>
                  <a:latin typeface="Arial" panose="020B0604020202020204" pitchFamily="34" charset="0"/>
                  <a:ea typeface="+mj-ea"/>
                </a:rPr>
                <a:t>3. Moderate Pricing</a:t>
              </a:r>
              <a:endParaRPr lang="en-US" altLang="zh-CN" sz="1200" dirty="0">
                <a:solidFill>
                  <a:schemeClr val="tx1"/>
                </a:solidFill>
                <a:latin typeface="Arial" panose="020B0604020202020204" pitchFamily="34" charset="0"/>
                <a:ea typeface="+mj-ea"/>
              </a:endParaRPr>
            </a:p>
            <a:p>
              <a:pPr algn="l">
                <a:lnSpc>
                  <a:spcPct val="114000"/>
                </a:lnSpc>
              </a:pPr>
              <a:r>
                <a:rPr lang="en-US" altLang="zh-CN" sz="1200" dirty="0">
                  <a:solidFill>
                    <a:schemeClr val="tx1"/>
                  </a:solidFill>
                  <a:latin typeface="Arial" panose="020B0604020202020204" pitchFamily="34" charset="0"/>
                  <a:ea typeface="+mj-ea"/>
                </a:rPr>
                <a:t>4. Reduces chances of stakeholder rejection</a:t>
              </a:r>
              <a:endParaRPr lang="en-US" altLang="zh-CN" sz="1200" dirty="0">
                <a:solidFill>
                  <a:schemeClr val="tx1"/>
                </a:solidFill>
                <a:latin typeface="Arial" panose="020B0604020202020204" pitchFamily="34" charset="0"/>
                <a:ea typeface="+mj-ea"/>
              </a:endParaRPr>
            </a:p>
            <a:p>
              <a:pPr algn="l">
                <a:lnSpc>
                  <a:spcPct val="114000"/>
                </a:lnSpc>
              </a:pPr>
              <a:r>
                <a:rPr lang="en-US" altLang="zh-CN" sz="1200" dirty="0">
                  <a:solidFill>
                    <a:schemeClr val="tx1"/>
                  </a:solidFill>
                  <a:latin typeface="Arial" panose="020B0604020202020204" pitchFamily="34" charset="0"/>
                  <a:ea typeface="+mj-ea"/>
                </a:rPr>
                <a:t>5. Can be used with other pricing strategies</a:t>
              </a:r>
              <a:endParaRPr lang="en-US" altLang="zh-CN" sz="1200" dirty="0">
                <a:solidFill>
                  <a:schemeClr val="tx1"/>
                </a:solidFill>
                <a:latin typeface="Arial" panose="020B0604020202020204" pitchFamily="34" charset="0"/>
                <a:ea typeface="+mj-ea"/>
              </a:endParaRPr>
            </a:p>
          </p:txBody>
        </p:sp>
      </p:grpSp>
      <p:grpSp>
        <p:nvGrpSpPr>
          <p:cNvPr id="17" name="组合 16"/>
          <p:cNvGrpSpPr/>
          <p:nvPr/>
        </p:nvGrpSpPr>
        <p:grpSpPr>
          <a:xfrm>
            <a:off x="8613774" y="3819524"/>
            <a:ext cx="3467100" cy="2110739"/>
            <a:chOff x="1754340" y="2347989"/>
            <a:chExt cx="2542399" cy="1877548"/>
          </a:xfrm>
        </p:grpSpPr>
        <p:sp>
          <p:nvSpPr>
            <p:cNvPr id="18" name="文本框 17"/>
            <p:cNvSpPr txBox="1"/>
            <p:nvPr/>
          </p:nvSpPr>
          <p:spPr>
            <a:xfrm>
              <a:off x="1784762" y="2347989"/>
              <a:ext cx="2133781" cy="299933"/>
            </a:xfrm>
            <a:prstGeom prst="rect">
              <a:avLst/>
            </a:prstGeom>
            <a:noFill/>
          </p:spPr>
          <p:txBody>
            <a:bodyPr wrap="square" rtlCol="0">
              <a:spAutoFit/>
              <a:scene3d>
                <a:camera prst="orthographicFront"/>
                <a:lightRig rig="threePt" dir="t"/>
              </a:scene3d>
              <a:sp3d contourW="12700"/>
            </a:bodyPr>
            <a:lstStyle/>
            <a:p>
              <a:pPr algn="ctr"/>
              <a:r>
                <a:rPr lang="en-US" altLang="zh-CN" sz="1600" b="1" smtClean="0">
                  <a:solidFill>
                    <a:srgbClr val="C00000"/>
                  </a:solidFill>
                  <a:latin typeface="Arial" panose="020B0604020202020204" pitchFamily="34" charset="0"/>
                </a:rPr>
                <a:t>Disadvantages</a:t>
              </a:r>
              <a:endParaRPr lang="en-US" altLang="zh-CN" sz="1600" b="1" smtClean="0">
                <a:solidFill>
                  <a:srgbClr val="C00000"/>
                </a:solidFill>
                <a:latin typeface="Arial" panose="020B0604020202020204" pitchFamily="34" charset="0"/>
              </a:endParaRPr>
            </a:p>
          </p:txBody>
        </p:sp>
        <p:sp>
          <p:nvSpPr>
            <p:cNvPr id="19" name="文本框 18"/>
            <p:cNvSpPr txBox="1"/>
            <p:nvPr/>
          </p:nvSpPr>
          <p:spPr>
            <a:xfrm>
              <a:off x="1754340" y="2647922"/>
              <a:ext cx="2542399" cy="1577615"/>
            </a:xfrm>
            <a:prstGeom prst="rect">
              <a:avLst/>
            </a:prstGeom>
            <a:noFill/>
          </p:spPr>
          <p:txBody>
            <a:bodyPr wrap="square" rtlCol="0">
              <a:spAutoFit/>
              <a:scene3d>
                <a:camera prst="orthographicFront"/>
                <a:lightRig rig="threePt" dir="t"/>
              </a:scene3d>
              <a:sp3d contourW="12700"/>
            </a:bodyPr>
            <a:lstStyle/>
            <a:p>
              <a:pPr algn="l">
                <a:lnSpc>
                  <a:spcPct val="114000"/>
                </a:lnSpc>
              </a:pPr>
              <a:r>
                <a:rPr lang="en-US" altLang="zh-CN" sz="1200" dirty="0">
                  <a:solidFill>
                    <a:schemeClr val="tx1"/>
                  </a:solidFill>
                  <a:latin typeface="Arial" panose="020B0604020202020204" pitchFamily="34" charset="0"/>
                  <a:ea typeface="+mj-ea"/>
                </a:rPr>
                <a:t>1. Limited flexibility</a:t>
              </a:r>
              <a:endParaRPr lang="en-US" altLang="zh-CN" sz="1200" dirty="0">
                <a:solidFill>
                  <a:schemeClr val="tx1"/>
                </a:solidFill>
                <a:latin typeface="Arial" panose="020B0604020202020204" pitchFamily="34" charset="0"/>
                <a:ea typeface="+mj-ea"/>
              </a:endParaRPr>
            </a:p>
            <a:p>
              <a:pPr algn="l">
                <a:lnSpc>
                  <a:spcPct val="114000"/>
                </a:lnSpc>
              </a:pPr>
              <a:r>
                <a:rPr lang="en-US" altLang="zh-CN" sz="1200" dirty="0">
                  <a:solidFill>
                    <a:schemeClr val="tx1"/>
                  </a:solidFill>
                  <a:latin typeface="Arial" panose="020B0604020202020204" pitchFamily="34" charset="0"/>
                  <a:ea typeface="+mj-ea"/>
                </a:rPr>
                <a:t>2. Ignores consumer demand</a:t>
              </a:r>
              <a:endParaRPr lang="en-US" altLang="zh-CN" sz="1200" dirty="0">
                <a:solidFill>
                  <a:schemeClr val="tx1"/>
                </a:solidFill>
                <a:latin typeface="Arial" panose="020B0604020202020204" pitchFamily="34" charset="0"/>
                <a:ea typeface="+mj-ea"/>
              </a:endParaRPr>
            </a:p>
            <a:p>
              <a:pPr algn="l">
                <a:lnSpc>
                  <a:spcPct val="114000"/>
                </a:lnSpc>
              </a:pPr>
              <a:r>
                <a:rPr lang="en-US" altLang="zh-CN" sz="1200" dirty="0">
                  <a:solidFill>
                    <a:schemeClr val="tx1"/>
                  </a:solidFill>
                  <a:latin typeface="Arial" panose="020B0604020202020204" pitchFamily="34" charset="0"/>
                  <a:ea typeface="+mj-ea"/>
                </a:rPr>
                <a:t>3. Perception of being ordinary</a:t>
              </a:r>
              <a:endParaRPr lang="en-US" altLang="zh-CN" sz="1200" dirty="0">
                <a:solidFill>
                  <a:schemeClr val="tx1"/>
                </a:solidFill>
                <a:latin typeface="Arial" panose="020B0604020202020204" pitchFamily="34" charset="0"/>
                <a:ea typeface="+mj-ea"/>
              </a:endParaRPr>
            </a:p>
            <a:p>
              <a:pPr algn="l">
                <a:lnSpc>
                  <a:spcPct val="114000"/>
                </a:lnSpc>
              </a:pPr>
              <a:r>
                <a:rPr lang="en-US" altLang="zh-CN" sz="1200" dirty="0">
                  <a:solidFill>
                    <a:schemeClr val="tx1"/>
                  </a:solidFill>
                  <a:latin typeface="Arial" panose="020B0604020202020204" pitchFamily="34" charset="0"/>
                  <a:ea typeface="+mj-ea"/>
                </a:rPr>
                <a:t>4. Long-term inefficiency</a:t>
              </a:r>
              <a:endParaRPr lang="en-US" altLang="zh-CN" sz="1200" dirty="0">
                <a:solidFill>
                  <a:schemeClr val="tx1"/>
                </a:solidFill>
                <a:latin typeface="Arial" panose="020B0604020202020204" pitchFamily="34" charset="0"/>
                <a:ea typeface="+mj-ea"/>
              </a:endParaRPr>
            </a:p>
            <a:p>
              <a:pPr algn="l">
                <a:lnSpc>
                  <a:spcPct val="114000"/>
                </a:lnSpc>
              </a:pPr>
              <a:r>
                <a:rPr lang="en-US" altLang="zh-CN" sz="1200" dirty="0">
                  <a:solidFill>
                    <a:schemeClr val="tx1"/>
                  </a:solidFill>
                  <a:latin typeface="Arial" panose="020B0604020202020204" pitchFamily="34" charset="0"/>
                  <a:ea typeface="+mj-ea"/>
                </a:rPr>
                <a:t>5. Wrong reference point (It can be the case that the competitor has set ineffective prices, so taking their price as a reference would be the repetition of a mistake)</a:t>
              </a:r>
              <a:endParaRPr lang="en-US" altLang="zh-CN" sz="1200" dirty="0">
                <a:solidFill>
                  <a:schemeClr val="tx1"/>
                </a:solidFill>
                <a:latin typeface="Arial" panose="020B0604020202020204" pitchFamily="34" charset="0"/>
                <a:ea typeface="+mj-ea"/>
              </a:endParaRPr>
            </a:p>
          </p:txBody>
        </p:sp>
      </p:grpSp>
      <p:grpSp>
        <p:nvGrpSpPr>
          <p:cNvPr id="20" name="组合 19"/>
          <p:cNvGrpSpPr/>
          <p:nvPr/>
        </p:nvGrpSpPr>
        <p:grpSpPr>
          <a:xfrm>
            <a:off x="91439" y="3864609"/>
            <a:ext cx="3532505" cy="2362199"/>
            <a:chOff x="1513068" y="2388136"/>
            <a:chExt cx="2694055" cy="2100778"/>
          </a:xfrm>
        </p:grpSpPr>
        <p:sp>
          <p:nvSpPr>
            <p:cNvPr id="21" name="文本框 20"/>
            <p:cNvSpPr txBox="1"/>
            <p:nvPr/>
          </p:nvSpPr>
          <p:spPr>
            <a:xfrm>
              <a:off x="1815037" y="2388136"/>
              <a:ext cx="2133781" cy="518983"/>
            </a:xfrm>
            <a:prstGeom prst="rect">
              <a:avLst/>
            </a:prstGeom>
            <a:noFill/>
          </p:spPr>
          <p:txBody>
            <a:bodyPr wrap="square" rtlCol="0">
              <a:spAutoFit/>
              <a:scene3d>
                <a:camera prst="orthographicFront"/>
                <a:lightRig rig="threePt" dir="t"/>
              </a:scene3d>
              <a:sp3d contourW="12700"/>
            </a:bodyPr>
            <a:lstStyle/>
            <a:p>
              <a:pPr algn="ctr"/>
              <a:r>
                <a:rPr lang="en-US" altLang="zh-CN" sz="1600" b="1" dirty="0" smtClean="0">
                  <a:solidFill>
                    <a:srgbClr val="0070C0"/>
                  </a:solidFill>
                  <a:latin typeface="Arial" panose="020B0604020202020204" pitchFamily="34" charset="0"/>
                </a:rPr>
                <a:t>Evaluation of Competition Based Pricing</a:t>
              </a:r>
              <a:endParaRPr lang="en-US" altLang="zh-CN" sz="1600" b="1" dirty="0" smtClean="0">
                <a:solidFill>
                  <a:srgbClr val="0070C0"/>
                </a:solidFill>
                <a:latin typeface="Arial" panose="020B0604020202020204" pitchFamily="34" charset="0"/>
              </a:endParaRPr>
            </a:p>
          </p:txBody>
        </p:sp>
        <p:sp>
          <p:nvSpPr>
            <p:cNvPr id="22" name="文本框 21"/>
            <p:cNvSpPr txBox="1"/>
            <p:nvPr/>
          </p:nvSpPr>
          <p:spPr>
            <a:xfrm>
              <a:off x="1513068" y="2911636"/>
              <a:ext cx="2694055" cy="157727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solidFill>
                  <a:latin typeface="Arial" panose="020B0604020202020204" pitchFamily="34" charset="0"/>
                  <a:ea typeface="+mj-ea"/>
                </a:rPr>
                <a:t>Using competition-based pricing can be a good idea at the early stages of your business when you haven’t yet attracted enough users to be able to evaluate your pricing model. With the assumption that competitors already have pricing intelligence, using their pricing as a reference can be a low-risk strategy to begin competing in the market. </a:t>
              </a:r>
              <a:endParaRPr lang="en-US" altLang="zh-CN" sz="1200" dirty="0">
                <a:solidFill>
                  <a:schemeClr val="tx1"/>
                </a:solidFill>
                <a:latin typeface="Arial" panose="020B0604020202020204" pitchFamily="34" charset="0"/>
                <a:ea typeface="+mj-ea"/>
              </a:endParaRPr>
            </a:p>
          </p:txBody>
        </p:sp>
      </p:grpSp>
      <p:sp>
        <p:nvSpPr>
          <p:cNvPr id="23" name="矩形 22"/>
          <p:cNvSpPr/>
          <p:nvPr/>
        </p:nvSpPr>
        <p:spPr>
          <a:xfrm>
            <a:off x="1470809" y="-2156254"/>
            <a:ext cx="970486" cy="1731477"/>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 Box 1"/>
          <p:cNvSpPr txBox="1"/>
          <p:nvPr/>
        </p:nvSpPr>
        <p:spPr>
          <a:xfrm>
            <a:off x="6208395" y="656590"/>
            <a:ext cx="5746750" cy="583565"/>
          </a:xfrm>
          <a:prstGeom prst="rect">
            <a:avLst/>
          </a:prstGeom>
          <a:noFill/>
        </p:spPr>
        <p:txBody>
          <a:bodyPr wrap="square" rtlCol="0">
            <a:spAutoFit/>
          </a:bodyPr>
          <a:p>
            <a:r>
              <a:rPr lang="en-US" sz="1600" b="1" i="1">
                <a:latin typeface="Arial" panose="020B0604020202020204" pitchFamily="34" charset="0"/>
                <a:cs typeface="Arial" panose="020B0604020202020204" pitchFamily="34" charset="0"/>
              </a:rPr>
              <a:t>a strategy in which competitors’ prices are taken as a basis for determining the prices of products and services. </a:t>
            </a:r>
            <a:endParaRPr lang="en-US" sz="1600" b="1" i="1">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470809" y="-2156254"/>
            <a:ext cx="970486" cy="1731477"/>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Picture 2" descr="IMG_256"/>
          <p:cNvPicPr>
            <a:picLocks noChangeAspect="1"/>
          </p:cNvPicPr>
          <p:nvPr/>
        </p:nvPicPr>
        <p:blipFill>
          <a:blip r:embed="rId1"/>
          <a:stretch>
            <a:fillRect/>
          </a:stretch>
        </p:blipFill>
        <p:spPr>
          <a:xfrm>
            <a:off x="1470660" y="229235"/>
            <a:ext cx="9462770" cy="5993765"/>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000">
        <p:comb/>
      </p:transition>
    </mc:Choice>
    <mc:Fallback>
      <p:transition spd="slow">
        <p:comb/>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descr="e7d195523061f1c0deeec63e560781cfd59afb0ea006f2a87ABB68BF51EA6619813959095094C18C62A12F549504892A4AAA8C1554C6663626E05CA27F281A14E6983772AFC3FB97135759321DEA3D7047B2D20B121D4E05A6D0F227958A32026FEBB3ABD36322023181A2FF8EA235E789B1C6FF9A70CDD2C90B48B40EB7806F7806DF616AB3CE63"/>
          <p:cNvCxnSpPr/>
          <p:nvPr/>
        </p:nvCxnSpPr>
        <p:spPr>
          <a:xfrm flipH="1" flipV="1">
            <a:off x="908050" y="1259205"/>
            <a:ext cx="5085715" cy="9525"/>
          </a:xfrm>
          <a:prstGeom prst="line">
            <a:avLst/>
          </a:prstGeom>
          <a:ln w="63500">
            <a:solidFill>
              <a:srgbClr val="333333"/>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554990" y="530860"/>
            <a:ext cx="5786120" cy="583565"/>
          </a:xfrm>
          <a:prstGeom prst="rect">
            <a:avLst/>
          </a:prstGeom>
          <a:noFill/>
        </p:spPr>
        <p:txBody>
          <a:bodyPr wrap="square" rtlCol="0">
            <a:spAutoFit/>
            <a:scene3d>
              <a:camera prst="orthographicFront"/>
              <a:lightRig rig="threePt" dir="t"/>
            </a:scene3d>
          </a:bodyPr>
          <a:lstStyle/>
          <a:p>
            <a:pPr algn="ctr"/>
            <a:r>
              <a:rPr lang="en-US" altLang="zh-CN" sz="3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ea typeface="Arial" panose="020B0604020202020204" pitchFamily="34" charset="0"/>
              </a:rPr>
              <a:t>Dynamic Pricing</a:t>
            </a:r>
            <a:endParaRPr lang="en-US" altLang="zh-CN" sz="3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ea typeface="Arial" panose="020B0604020202020204" pitchFamily="34" charset="0"/>
            </a:endParaRPr>
          </a:p>
        </p:txBody>
      </p:sp>
      <p:sp>
        <p:nvSpPr>
          <p:cNvPr id="7" name="PA_任意多边形 12"/>
          <p:cNvSpPr/>
          <p:nvPr>
            <p:custDataLst>
              <p:tags r:id="rId1"/>
            </p:custDataLst>
          </p:nvPr>
        </p:nvSpPr>
        <p:spPr bwMode="auto">
          <a:xfrm>
            <a:off x="3623688" y="4156901"/>
            <a:ext cx="1935163" cy="2719387"/>
          </a:xfrm>
          <a:custGeom>
            <a:avLst/>
            <a:gdLst>
              <a:gd name="T0" fmla="*/ 2757 w 2757"/>
              <a:gd name="T1" fmla="*/ 3864 h 3864"/>
              <a:gd name="T2" fmla="*/ 2757 w 2757"/>
              <a:gd name="T3" fmla="*/ 3056 h 3864"/>
              <a:gd name="T4" fmla="*/ 1462 w 2757"/>
              <a:gd name="T5" fmla="*/ 661 h 3864"/>
              <a:gd name="T6" fmla="*/ 722 w 2757"/>
              <a:gd name="T7" fmla="*/ 202 h 3864"/>
              <a:gd name="T8" fmla="*/ 805 w 2757"/>
              <a:gd name="T9" fmla="*/ 67 h 3864"/>
              <a:gd name="T10" fmla="*/ 759 w 2757"/>
              <a:gd name="T11" fmla="*/ 2 h 3864"/>
              <a:gd name="T12" fmla="*/ 51 w 2757"/>
              <a:gd name="T13" fmla="*/ 34 h 3864"/>
              <a:gd name="T14" fmla="*/ 12 w 2757"/>
              <a:gd name="T15" fmla="*/ 97 h 3864"/>
              <a:gd name="T16" fmla="*/ 307 w 2757"/>
              <a:gd name="T17" fmla="*/ 737 h 3864"/>
              <a:gd name="T18" fmla="*/ 384 w 2757"/>
              <a:gd name="T19" fmla="*/ 752 h 3864"/>
              <a:gd name="T20" fmla="*/ 480 w 2757"/>
              <a:gd name="T21" fmla="*/ 595 h 3864"/>
              <a:gd name="T22" fmla="*/ 1161 w 2757"/>
              <a:gd name="T23" fmla="*/ 1018 h 3864"/>
              <a:gd name="T24" fmla="*/ 2295 w 2757"/>
              <a:gd name="T25" fmla="*/ 3002 h 3864"/>
              <a:gd name="T26" fmla="*/ 2295 w 2757"/>
              <a:gd name="T27" fmla="*/ 3864 h 3864"/>
              <a:gd name="T28" fmla="*/ 2757 w 2757"/>
              <a:gd name="T29" fmla="*/ 3864 h 3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7" h="3864">
                <a:moveTo>
                  <a:pt x="2757" y="3864"/>
                </a:moveTo>
                <a:lnTo>
                  <a:pt x="2757" y="3056"/>
                </a:lnTo>
                <a:cubicBezTo>
                  <a:pt x="2757" y="2031"/>
                  <a:pt x="2444" y="1270"/>
                  <a:pt x="1462" y="661"/>
                </a:cubicBezTo>
                <a:lnTo>
                  <a:pt x="722" y="202"/>
                </a:lnTo>
                <a:lnTo>
                  <a:pt x="805" y="67"/>
                </a:lnTo>
                <a:cubicBezTo>
                  <a:pt x="825" y="36"/>
                  <a:pt x="802" y="0"/>
                  <a:pt x="759" y="2"/>
                </a:cubicBezTo>
                <a:lnTo>
                  <a:pt x="51" y="34"/>
                </a:lnTo>
                <a:cubicBezTo>
                  <a:pt x="22" y="35"/>
                  <a:pt x="0" y="71"/>
                  <a:pt x="12" y="97"/>
                </a:cubicBezTo>
                <a:lnTo>
                  <a:pt x="307" y="737"/>
                </a:lnTo>
                <a:cubicBezTo>
                  <a:pt x="322" y="770"/>
                  <a:pt x="364" y="785"/>
                  <a:pt x="384" y="752"/>
                </a:cubicBezTo>
                <a:lnTo>
                  <a:pt x="480" y="595"/>
                </a:lnTo>
                <a:lnTo>
                  <a:pt x="1161" y="1018"/>
                </a:lnTo>
                <a:cubicBezTo>
                  <a:pt x="1976" y="1522"/>
                  <a:pt x="2295" y="2037"/>
                  <a:pt x="2295" y="3002"/>
                </a:cubicBezTo>
                <a:lnTo>
                  <a:pt x="2295" y="3864"/>
                </a:lnTo>
                <a:lnTo>
                  <a:pt x="2757" y="3864"/>
                </a:lnTo>
                <a:close/>
              </a:path>
            </a:pathLst>
          </a:custGeom>
          <a:noFill/>
          <a:ln w="38100">
            <a:solidFill>
              <a:srgbClr val="333333"/>
            </a:solidFill>
          </a:ln>
        </p:spPr>
        <p:txBody>
          <a:bodyPr vert="horz" wrap="square" lIns="91440" tIns="45720" rIns="91440" bIns="45720" numCol="1" anchor="t" anchorCtr="0" compatLnSpc="1"/>
          <a:lstStyle/>
          <a:p>
            <a:endParaRPr lang="zh-CN" altLang="en-US"/>
          </a:p>
        </p:txBody>
      </p:sp>
      <p:sp>
        <p:nvSpPr>
          <p:cNvPr id="8" name="PA_任意多边形 13"/>
          <p:cNvSpPr/>
          <p:nvPr>
            <p:custDataLst>
              <p:tags r:id="rId2"/>
            </p:custDataLst>
          </p:nvPr>
        </p:nvSpPr>
        <p:spPr bwMode="auto">
          <a:xfrm>
            <a:off x="4811138" y="3102801"/>
            <a:ext cx="1216025" cy="3773487"/>
          </a:xfrm>
          <a:custGeom>
            <a:avLst/>
            <a:gdLst>
              <a:gd name="T0" fmla="*/ 1270 w 1732"/>
              <a:gd name="T1" fmla="*/ 5362 h 5362"/>
              <a:gd name="T2" fmla="*/ 1732 w 1732"/>
              <a:gd name="T3" fmla="*/ 5362 h 5362"/>
              <a:gd name="T4" fmla="*/ 1732 w 1732"/>
              <a:gd name="T5" fmla="*/ 4676 h 5362"/>
              <a:gd name="T6" fmla="*/ 1128 w 1732"/>
              <a:gd name="T7" fmla="*/ 1513 h 5362"/>
              <a:gd name="T8" fmla="*/ 647 w 1732"/>
              <a:gd name="T9" fmla="*/ 526 h 5362"/>
              <a:gd name="T10" fmla="*/ 791 w 1732"/>
              <a:gd name="T11" fmla="*/ 459 h 5362"/>
              <a:gd name="T12" fmla="*/ 789 w 1732"/>
              <a:gd name="T13" fmla="*/ 379 h 5362"/>
              <a:gd name="T14" fmla="*/ 181 w 1732"/>
              <a:gd name="T15" fmla="*/ 14 h 5362"/>
              <a:gd name="T16" fmla="*/ 114 w 1732"/>
              <a:gd name="T17" fmla="*/ 45 h 5362"/>
              <a:gd name="T18" fmla="*/ 5 w 1732"/>
              <a:gd name="T19" fmla="*/ 742 h 5362"/>
              <a:gd name="T20" fmla="*/ 61 w 1732"/>
              <a:gd name="T21" fmla="*/ 797 h 5362"/>
              <a:gd name="T22" fmla="*/ 227 w 1732"/>
              <a:gd name="T23" fmla="*/ 720 h 5362"/>
              <a:gd name="T24" fmla="*/ 734 w 1732"/>
              <a:gd name="T25" fmla="*/ 1758 h 5362"/>
              <a:gd name="T26" fmla="*/ 1270 w 1732"/>
              <a:gd name="T27" fmla="*/ 4472 h 5362"/>
              <a:gd name="T28" fmla="*/ 1270 w 1732"/>
              <a:gd name="T29" fmla="*/ 5362 h 5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32" h="5362">
                <a:moveTo>
                  <a:pt x="1270" y="5362"/>
                </a:moveTo>
                <a:lnTo>
                  <a:pt x="1732" y="5362"/>
                </a:lnTo>
                <a:lnTo>
                  <a:pt x="1732" y="4676"/>
                </a:lnTo>
                <a:cubicBezTo>
                  <a:pt x="1732" y="3345"/>
                  <a:pt x="1631" y="2545"/>
                  <a:pt x="1128" y="1513"/>
                </a:cubicBezTo>
                <a:lnTo>
                  <a:pt x="647" y="526"/>
                </a:lnTo>
                <a:lnTo>
                  <a:pt x="791" y="459"/>
                </a:lnTo>
                <a:cubicBezTo>
                  <a:pt x="825" y="443"/>
                  <a:pt x="825" y="401"/>
                  <a:pt x="789" y="379"/>
                </a:cubicBezTo>
                <a:lnTo>
                  <a:pt x="181" y="14"/>
                </a:lnTo>
                <a:cubicBezTo>
                  <a:pt x="156" y="0"/>
                  <a:pt x="118" y="17"/>
                  <a:pt x="114" y="45"/>
                </a:cubicBezTo>
                <a:lnTo>
                  <a:pt x="5" y="742"/>
                </a:lnTo>
                <a:cubicBezTo>
                  <a:pt x="0" y="777"/>
                  <a:pt x="26" y="813"/>
                  <a:pt x="61" y="797"/>
                </a:cubicBezTo>
                <a:lnTo>
                  <a:pt x="227" y="720"/>
                </a:lnTo>
                <a:lnTo>
                  <a:pt x="734" y="1758"/>
                </a:lnTo>
                <a:cubicBezTo>
                  <a:pt x="1167" y="2647"/>
                  <a:pt x="1270" y="3321"/>
                  <a:pt x="1270" y="4472"/>
                </a:cubicBezTo>
                <a:lnTo>
                  <a:pt x="1270" y="5362"/>
                </a:lnTo>
                <a:close/>
              </a:path>
            </a:pathLst>
          </a:custGeom>
          <a:noFill/>
          <a:ln w="38100">
            <a:solidFill>
              <a:srgbClr val="333333"/>
            </a:solidFill>
          </a:ln>
        </p:spPr>
        <p:txBody>
          <a:bodyPr vert="horz" wrap="square" lIns="91440" tIns="45720" rIns="91440" bIns="45720" numCol="1" anchor="t" anchorCtr="0" compatLnSpc="1"/>
          <a:lstStyle/>
          <a:p>
            <a:endParaRPr lang="zh-CN" altLang="en-US"/>
          </a:p>
        </p:txBody>
      </p:sp>
      <p:sp>
        <p:nvSpPr>
          <p:cNvPr id="9" name="PA_任意多边形 14"/>
          <p:cNvSpPr/>
          <p:nvPr>
            <p:custDataLst>
              <p:tags r:id="rId3"/>
            </p:custDataLst>
          </p:nvPr>
        </p:nvSpPr>
        <p:spPr bwMode="auto">
          <a:xfrm>
            <a:off x="6676451" y="4156901"/>
            <a:ext cx="1933575" cy="2719387"/>
          </a:xfrm>
          <a:custGeom>
            <a:avLst/>
            <a:gdLst>
              <a:gd name="T0" fmla="*/ 0 w 2757"/>
              <a:gd name="T1" fmla="*/ 3864 h 3864"/>
              <a:gd name="T2" fmla="*/ 0 w 2757"/>
              <a:gd name="T3" fmla="*/ 3056 h 3864"/>
              <a:gd name="T4" fmla="*/ 1295 w 2757"/>
              <a:gd name="T5" fmla="*/ 661 h 3864"/>
              <a:gd name="T6" fmla="*/ 2035 w 2757"/>
              <a:gd name="T7" fmla="*/ 202 h 3864"/>
              <a:gd name="T8" fmla="*/ 1952 w 2757"/>
              <a:gd name="T9" fmla="*/ 67 h 3864"/>
              <a:gd name="T10" fmla="*/ 1998 w 2757"/>
              <a:gd name="T11" fmla="*/ 2 h 3864"/>
              <a:gd name="T12" fmla="*/ 2706 w 2757"/>
              <a:gd name="T13" fmla="*/ 34 h 3864"/>
              <a:gd name="T14" fmla="*/ 2745 w 2757"/>
              <a:gd name="T15" fmla="*/ 97 h 3864"/>
              <a:gd name="T16" fmla="*/ 2450 w 2757"/>
              <a:gd name="T17" fmla="*/ 737 h 3864"/>
              <a:gd name="T18" fmla="*/ 2373 w 2757"/>
              <a:gd name="T19" fmla="*/ 752 h 3864"/>
              <a:gd name="T20" fmla="*/ 2277 w 2757"/>
              <a:gd name="T21" fmla="*/ 595 h 3864"/>
              <a:gd name="T22" fmla="*/ 1596 w 2757"/>
              <a:gd name="T23" fmla="*/ 1018 h 3864"/>
              <a:gd name="T24" fmla="*/ 462 w 2757"/>
              <a:gd name="T25" fmla="*/ 3002 h 3864"/>
              <a:gd name="T26" fmla="*/ 462 w 2757"/>
              <a:gd name="T27" fmla="*/ 3864 h 3864"/>
              <a:gd name="T28" fmla="*/ 0 w 2757"/>
              <a:gd name="T29" fmla="*/ 3864 h 3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7" h="3864">
                <a:moveTo>
                  <a:pt x="0" y="3864"/>
                </a:moveTo>
                <a:lnTo>
                  <a:pt x="0" y="3056"/>
                </a:lnTo>
                <a:cubicBezTo>
                  <a:pt x="0" y="2031"/>
                  <a:pt x="313" y="1270"/>
                  <a:pt x="1295" y="661"/>
                </a:cubicBezTo>
                <a:lnTo>
                  <a:pt x="2035" y="202"/>
                </a:lnTo>
                <a:lnTo>
                  <a:pt x="1952" y="67"/>
                </a:lnTo>
                <a:cubicBezTo>
                  <a:pt x="1933" y="36"/>
                  <a:pt x="1955" y="0"/>
                  <a:pt x="1998" y="2"/>
                </a:cubicBezTo>
                <a:lnTo>
                  <a:pt x="2706" y="34"/>
                </a:lnTo>
                <a:cubicBezTo>
                  <a:pt x="2735" y="35"/>
                  <a:pt x="2757" y="71"/>
                  <a:pt x="2745" y="97"/>
                </a:cubicBezTo>
                <a:lnTo>
                  <a:pt x="2450" y="737"/>
                </a:lnTo>
                <a:cubicBezTo>
                  <a:pt x="2435" y="770"/>
                  <a:pt x="2394" y="785"/>
                  <a:pt x="2373" y="752"/>
                </a:cubicBezTo>
                <a:lnTo>
                  <a:pt x="2277" y="595"/>
                </a:lnTo>
                <a:lnTo>
                  <a:pt x="1596" y="1018"/>
                </a:lnTo>
                <a:cubicBezTo>
                  <a:pt x="781" y="1522"/>
                  <a:pt x="462" y="2037"/>
                  <a:pt x="462" y="3002"/>
                </a:cubicBezTo>
                <a:lnTo>
                  <a:pt x="462" y="3864"/>
                </a:lnTo>
                <a:lnTo>
                  <a:pt x="0" y="3864"/>
                </a:lnTo>
                <a:close/>
              </a:path>
            </a:pathLst>
          </a:custGeom>
          <a:noFill/>
          <a:ln w="38100">
            <a:solidFill>
              <a:srgbClr val="333333"/>
            </a:solidFill>
          </a:ln>
        </p:spPr>
        <p:txBody>
          <a:bodyPr vert="horz" wrap="square" lIns="91440" tIns="45720" rIns="91440" bIns="45720" numCol="1" anchor="t" anchorCtr="0" compatLnSpc="1"/>
          <a:lstStyle/>
          <a:p>
            <a:endParaRPr lang="zh-CN" altLang="en-US"/>
          </a:p>
        </p:txBody>
      </p:sp>
      <p:sp>
        <p:nvSpPr>
          <p:cNvPr id="10" name="PA_任意多边形 15"/>
          <p:cNvSpPr/>
          <p:nvPr>
            <p:custDataLst>
              <p:tags r:id="rId4"/>
            </p:custDataLst>
          </p:nvPr>
        </p:nvSpPr>
        <p:spPr bwMode="auto">
          <a:xfrm>
            <a:off x="6208138" y="3102801"/>
            <a:ext cx="1214438" cy="3773487"/>
          </a:xfrm>
          <a:custGeom>
            <a:avLst/>
            <a:gdLst>
              <a:gd name="T0" fmla="*/ 462 w 1732"/>
              <a:gd name="T1" fmla="*/ 5362 h 5362"/>
              <a:gd name="T2" fmla="*/ 0 w 1732"/>
              <a:gd name="T3" fmla="*/ 5362 h 5362"/>
              <a:gd name="T4" fmla="*/ 0 w 1732"/>
              <a:gd name="T5" fmla="*/ 4676 h 5362"/>
              <a:gd name="T6" fmla="*/ 604 w 1732"/>
              <a:gd name="T7" fmla="*/ 1513 h 5362"/>
              <a:gd name="T8" fmla="*/ 1086 w 1732"/>
              <a:gd name="T9" fmla="*/ 526 h 5362"/>
              <a:gd name="T10" fmla="*/ 941 w 1732"/>
              <a:gd name="T11" fmla="*/ 459 h 5362"/>
              <a:gd name="T12" fmla="*/ 944 w 1732"/>
              <a:gd name="T13" fmla="*/ 379 h 5362"/>
              <a:gd name="T14" fmla="*/ 1552 w 1732"/>
              <a:gd name="T15" fmla="*/ 14 h 5362"/>
              <a:gd name="T16" fmla="*/ 1618 w 1732"/>
              <a:gd name="T17" fmla="*/ 45 h 5362"/>
              <a:gd name="T18" fmla="*/ 1727 w 1732"/>
              <a:gd name="T19" fmla="*/ 742 h 5362"/>
              <a:gd name="T20" fmla="*/ 1671 w 1732"/>
              <a:gd name="T21" fmla="*/ 797 h 5362"/>
              <a:gd name="T22" fmla="*/ 1505 w 1732"/>
              <a:gd name="T23" fmla="*/ 720 h 5362"/>
              <a:gd name="T24" fmla="*/ 999 w 1732"/>
              <a:gd name="T25" fmla="*/ 1758 h 5362"/>
              <a:gd name="T26" fmla="*/ 462 w 1732"/>
              <a:gd name="T27" fmla="*/ 4472 h 5362"/>
              <a:gd name="T28" fmla="*/ 462 w 1732"/>
              <a:gd name="T29" fmla="*/ 5362 h 5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32" h="5362">
                <a:moveTo>
                  <a:pt x="462" y="5362"/>
                </a:moveTo>
                <a:lnTo>
                  <a:pt x="0" y="5362"/>
                </a:lnTo>
                <a:lnTo>
                  <a:pt x="0" y="4676"/>
                </a:lnTo>
                <a:cubicBezTo>
                  <a:pt x="0" y="3345"/>
                  <a:pt x="101" y="2545"/>
                  <a:pt x="604" y="1513"/>
                </a:cubicBezTo>
                <a:lnTo>
                  <a:pt x="1086" y="526"/>
                </a:lnTo>
                <a:lnTo>
                  <a:pt x="941" y="459"/>
                </a:lnTo>
                <a:cubicBezTo>
                  <a:pt x="908" y="443"/>
                  <a:pt x="907" y="401"/>
                  <a:pt x="944" y="379"/>
                </a:cubicBezTo>
                <a:lnTo>
                  <a:pt x="1552" y="14"/>
                </a:lnTo>
                <a:cubicBezTo>
                  <a:pt x="1576" y="0"/>
                  <a:pt x="1614" y="17"/>
                  <a:pt x="1618" y="45"/>
                </a:cubicBezTo>
                <a:lnTo>
                  <a:pt x="1727" y="742"/>
                </a:lnTo>
                <a:cubicBezTo>
                  <a:pt x="1732" y="777"/>
                  <a:pt x="1706" y="813"/>
                  <a:pt x="1671" y="797"/>
                </a:cubicBezTo>
                <a:lnTo>
                  <a:pt x="1505" y="720"/>
                </a:lnTo>
                <a:lnTo>
                  <a:pt x="999" y="1758"/>
                </a:lnTo>
                <a:cubicBezTo>
                  <a:pt x="565" y="2647"/>
                  <a:pt x="462" y="3321"/>
                  <a:pt x="462" y="4472"/>
                </a:cubicBezTo>
                <a:lnTo>
                  <a:pt x="462" y="5362"/>
                </a:lnTo>
                <a:close/>
              </a:path>
            </a:pathLst>
          </a:custGeom>
          <a:noFill/>
          <a:ln w="38100">
            <a:solidFill>
              <a:srgbClr val="333333"/>
            </a:solidFill>
          </a:ln>
        </p:spPr>
        <p:txBody>
          <a:bodyPr vert="horz" wrap="square" lIns="91440" tIns="45720" rIns="91440" bIns="45720" numCol="1" anchor="t" anchorCtr="0" compatLnSpc="1"/>
          <a:lstStyle/>
          <a:p>
            <a:endParaRPr lang="zh-CN" altLang="en-US"/>
          </a:p>
        </p:txBody>
      </p:sp>
      <p:sp>
        <p:nvSpPr>
          <p:cNvPr id="12" name="文本框 11"/>
          <p:cNvSpPr txBox="1"/>
          <p:nvPr/>
        </p:nvSpPr>
        <p:spPr>
          <a:xfrm>
            <a:off x="2536190" y="1922145"/>
            <a:ext cx="2399030" cy="337185"/>
          </a:xfrm>
          <a:prstGeom prst="rect">
            <a:avLst/>
          </a:prstGeom>
          <a:noFill/>
        </p:spPr>
        <p:txBody>
          <a:bodyPr wrap="square" rtlCol="0">
            <a:spAutoFit/>
            <a:scene3d>
              <a:camera prst="orthographicFront"/>
              <a:lightRig rig="threePt" dir="t"/>
            </a:scene3d>
            <a:sp3d contourW="12700"/>
          </a:bodyPr>
          <a:lstStyle/>
          <a:p>
            <a:pPr algn="l"/>
            <a:r>
              <a:rPr lang="en-US" altLang="zh-CN" sz="1600" b="1" smtClean="0">
                <a:solidFill>
                  <a:schemeClr val="accent5">
                    <a:lumMod val="75000"/>
                  </a:schemeClr>
                </a:solidFill>
                <a:latin typeface="Arial" panose="020B0604020202020204" pitchFamily="34" charset="0"/>
              </a:rPr>
              <a:t>Principles </a:t>
            </a:r>
            <a:endParaRPr lang="en-US" altLang="zh-CN" sz="1600" b="1" dirty="0" smtClean="0">
              <a:solidFill>
                <a:schemeClr val="accent5">
                  <a:lumMod val="75000"/>
                </a:schemeClr>
              </a:solidFill>
              <a:latin typeface="Arial" panose="020B0604020202020204" pitchFamily="34" charset="0"/>
            </a:endParaRPr>
          </a:p>
        </p:txBody>
      </p:sp>
      <p:sp>
        <p:nvSpPr>
          <p:cNvPr id="13" name="文本框 12"/>
          <p:cNvSpPr txBox="1"/>
          <p:nvPr/>
        </p:nvSpPr>
        <p:spPr>
          <a:xfrm>
            <a:off x="695960" y="2259330"/>
            <a:ext cx="4257040" cy="1353185"/>
          </a:xfrm>
          <a:prstGeom prst="rect">
            <a:avLst/>
          </a:prstGeom>
          <a:noFill/>
        </p:spPr>
        <p:txBody>
          <a:bodyPr wrap="square" rtlCol="0">
            <a:spAutoFit/>
            <a:scene3d>
              <a:camera prst="orthographicFront"/>
              <a:lightRig rig="threePt" dir="t"/>
            </a:scene3d>
            <a:sp3d contourW="12700"/>
          </a:bodyPr>
          <a:lstStyle/>
          <a:p>
            <a:pPr algn="l">
              <a:lnSpc>
                <a:spcPct val="114000"/>
              </a:lnSpc>
            </a:pPr>
            <a:r>
              <a:rPr lang="en-US" altLang="zh-CN" sz="1200" dirty="0">
                <a:solidFill>
                  <a:schemeClr val="tx1"/>
                </a:solidFill>
                <a:latin typeface="Arial" panose="020B0604020202020204" pitchFamily="34" charset="0"/>
                <a:ea typeface="+mj-ea"/>
              </a:rPr>
              <a:t>* </a:t>
            </a:r>
            <a:r>
              <a:rPr lang="en-US" sz="1200">
                <a:latin typeface="Arial" panose="020B0604020202020204" pitchFamily="34" charset="0"/>
                <a:cs typeface="Arial" panose="020B0604020202020204" pitchFamily="34" charset="0"/>
                <a:sym typeface="+mn-ea"/>
              </a:rPr>
              <a:t>Dynamic pricing seeks to maximize profit by changing the price at times of peak usage. If the demand for a product or service goes up, so does the price.</a:t>
            </a:r>
            <a:endParaRPr lang="en-US" sz="1200">
              <a:latin typeface="Arial" panose="020B0604020202020204" pitchFamily="34" charset="0"/>
              <a:cs typeface="Arial" panose="020B0604020202020204" pitchFamily="34" charset="0"/>
              <a:sym typeface="+mn-ea"/>
            </a:endParaRPr>
          </a:p>
          <a:p>
            <a:pPr algn="l">
              <a:lnSpc>
                <a:spcPct val="114000"/>
              </a:lnSpc>
            </a:pPr>
            <a:r>
              <a:rPr lang="en-US" altLang="zh-CN" sz="1200" dirty="0">
                <a:solidFill>
                  <a:schemeClr val="tx1"/>
                </a:solidFill>
                <a:latin typeface="Arial" panose="020B0604020202020204" pitchFamily="34" charset="0"/>
                <a:ea typeface="+mj-ea"/>
              </a:rPr>
              <a:t>* Opposed to static pricing, dynamic pricing helps a business maximize profit by operating at multiple price points.</a:t>
            </a:r>
            <a:endParaRPr lang="en-US" altLang="zh-CN" sz="1200" dirty="0">
              <a:solidFill>
                <a:schemeClr val="tx1"/>
              </a:solidFill>
              <a:latin typeface="Arial" panose="020B0604020202020204" pitchFamily="34" charset="0"/>
              <a:ea typeface="+mj-ea"/>
            </a:endParaRPr>
          </a:p>
        </p:txBody>
      </p:sp>
      <p:grpSp>
        <p:nvGrpSpPr>
          <p:cNvPr id="14" name="组合 13"/>
          <p:cNvGrpSpPr/>
          <p:nvPr/>
        </p:nvGrpSpPr>
        <p:grpSpPr>
          <a:xfrm>
            <a:off x="7423094" y="1922190"/>
            <a:ext cx="4657725" cy="1541780"/>
            <a:chOff x="1794140" y="1964479"/>
            <a:chExt cx="4143010" cy="1371401"/>
          </a:xfrm>
        </p:grpSpPr>
        <p:sp>
          <p:nvSpPr>
            <p:cNvPr id="15" name="文本框 14"/>
            <p:cNvSpPr txBox="1"/>
            <p:nvPr/>
          </p:nvSpPr>
          <p:spPr>
            <a:xfrm>
              <a:off x="2220584" y="1964479"/>
              <a:ext cx="1754919" cy="299923"/>
            </a:xfrm>
            <a:prstGeom prst="rect">
              <a:avLst/>
            </a:prstGeom>
            <a:noFill/>
          </p:spPr>
          <p:txBody>
            <a:bodyPr wrap="square" rtlCol="0">
              <a:spAutoFit/>
              <a:scene3d>
                <a:camera prst="orthographicFront"/>
                <a:lightRig rig="threePt" dir="t"/>
              </a:scene3d>
              <a:sp3d contourW="12700"/>
            </a:bodyPr>
            <a:lstStyle/>
            <a:p>
              <a:pPr algn="ctr"/>
              <a:r>
                <a:rPr lang="en-US" altLang="zh-CN" sz="1600" b="1" dirty="0" smtClean="0">
                  <a:solidFill>
                    <a:srgbClr val="0070C0"/>
                  </a:solidFill>
                  <a:latin typeface="Arial" panose="020B0604020202020204" pitchFamily="34" charset="0"/>
                </a:rPr>
                <a:t>Advantages</a:t>
              </a:r>
              <a:endParaRPr lang="en-US" altLang="zh-CN" sz="1600" b="1" dirty="0" smtClean="0">
                <a:solidFill>
                  <a:srgbClr val="0070C0"/>
                </a:solidFill>
                <a:latin typeface="Arial" panose="020B0604020202020204" pitchFamily="34" charset="0"/>
              </a:endParaRPr>
            </a:p>
          </p:txBody>
        </p:sp>
        <p:sp>
          <p:nvSpPr>
            <p:cNvPr id="16" name="文本框 15"/>
            <p:cNvSpPr txBox="1"/>
            <p:nvPr/>
          </p:nvSpPr>
          <p:spPr>
            <a:xfrm>
              <a:off x="1794140" y="2319191"/>
              <a:ext cx="4143010" cy="1016689"/>
            </a:xfrm>
            <a:prstGeom prst="rect">
              <a:avLst/>
            </a:prstGeom>
            <a:noFill/>
          </p:spPr>
          <p:txBody>
            <a:bodyPr wrap="square" rtlCol="0">
              <a:spAutoFit/>
              <a:scene3d>
                <a:camera prst="orthographicFront"/>
                <a:lightRig rig="threePt" dir="t"/>
              </a:scene3d>
              <a:sp3d contourW="12700"/>
            </a:bodyPr>
            <a:lstStyle/>
            <a:p>
              <a:pPr algn="l">
                <a:lnSpc>
                  <a:spcPct val="114000"/>
                </a:lnSpc>
              </a:pPr>
              <a:r>
                <a:rPr lang="en-US" altLang="zh-CN" sz="1200" u="sng" dirty="0">
                  <a:solidFill>
                    <a:schemeClr val="tx1"/>
                  </a:solidFill>
                  <a:latin typeface="Arial" panose="020B0604020202020204" pitchFamily="34" charset="0"/>
                  <a:ea typeface="+mj-ea"/>
                </a:rPr>
                <a:t>* Employees get a higher wage during busier times.</a:t>
              </a:r>
              <a:endParaRPr lang="en-US" altLang="zh-CN" sz="1200" u="sng" dirty="0">
                <a:solidFill>
                  <a:schemeClr val="tx1"/>
                </a:solidFill>
                <a:latin typeface="Arial" panose="020B0604020202020204" pitchFamily="34" charset="0"/>
                <a:ea typeface="+mj-ea"/>
              </a:endParaRPr>
            </a:p>
            <a:p>
              <a:pPr algn="l">
                <a:lnSpc>
                  <a:spcPct val="114000"/>
                </a:lnSpc>
              </a:pPr>
              <a:r>
                <a:rPr lang="en-US" altLang="zh-CN" sz="1200" u="sng" dirty="0">
                  <a:solidFill>
                    <a:schemeClr val="tx1"/>
                  </a:solidFill>
                  <a:latin typeface="Arial" panose="020B0604020202020204" pitchFamily="34" charset="0"/>
                  <a:ea typeface="+mj-ea"/>
                </a:rPr>
                <a:t>* Buisinesses can still sell in downtimes</a:t>
              </a:r>
              <a:r>
                <a:rPr lang="en-US" altLang="zh-CN" sz="1200" dirty="0">
                  <a:solidFill>
                    <a:schemeClr val="tx1"/>
                  </a:solidFill>
                  <a:latin typeface="Arial" panose="020B0604020202020204" pitchFamily="34" charset="0"/>
                  <a:ea typeface="+mj-ea"/>
                </a:rPr>
                <a:t> (with dynamic pricing, you can salvage some business </a:t>
              </a:r>
              <a:r>
                <a:rPr lang="en-US" altLang="zh-CN" sz="1200" dirty="0">
                  <a:latin typeface="Arial" panose="020B0604020202020204" pitchFamily="34" charset="0"/>
                  <a:ea typeface="+mj-ea"/>
                  <a:sym typeface="+mn-ea"/>
                </a:rPr>
                <a:t>in times of low demand.</a:t>
              </a:r>
              <a:r>
                <a:rPr lang="en-US" altLang="zh-CN" sz="1200" dirty="0">
                  <a:solidFill>
                    <a:schemeClr val="tx1"/>
                  </a:solidFill>
                  <a:latin typeface="Arial" panose="020B0604020202020204" pitchFamily="34" charset="0"/>
                  <a:ea typeface="+mj-ea"/>
                </a:rPr>
                <a:t> Offering sales and discounts can help you appeal to a broader base of consumers who aren't willing to pay full price.)</a:t>
              </a:r>
              <a:endParaRPr lang="en-US" altLang="zh-CN" sz="1200" dirty="0">
                <a:solidFill>
                  <a:schemeClr val="tx1"/>
                </a:solidFill>
                <a:latin typeface="Arial" panose="020B0604020202020204" pitchFamily="34" charset="0"/>
                <a:ea typeface="+mj-ea"/>
              </a:endParaRPr>
            </a:p>
          </p:txBody>
        </p:sp>
      </p:grpSp>
      <p:grpSp>
        <p:nvGrpSpPr>
          <p:cNvPr id="17" name="组合 16"/>
          <p:cNvGrpSpPr/>
          <p:nvPr/>
        </p:nvGrpSpPr>
        <p:grpSpPr>
          <a:xfrm>
            <a:off x="8613774" y="3819524"/>
            <a:ext cx="3467100" cy="1269364"/>
            <a:chOff x="1754340" y="2347989"/>
            <a:chExt cx="2542399" cy="1129127"/>
          </a:xfrm>
        </p:grpSpPr>
        <p:sp>
          <p:nvSpPr>
            <p:cNvPr id="18" name="文本框 17"/>
            <p:cNvSpPr txBox="1"/>
            <p:nvPr/>
          </p:nvSpPr>
          <p:spPr>
            <a:xfrm>
              <a:off x="1784762" y="2347989"/>
              <a:ext cx="2133781" cy="299933"/>
            </a:xfrm>
            <a:prstGeom prst="rect">
              <a:avLst/>
            </a:prstGeom>
            <a:noFill/>
          </p:spPr>
          <p:txBody>
            <a:bodyPr wrap="square" rtlCol="0">
              <a:spAutoFit/>
              <a:scene3d>
                <a:camera prst="orthographicFront"/>
                <a:lightRig rig="threePt" dir="t"/>
              </a:scene3d>
              <a:sp3d contourW="12700"/>
            </a:bodyPr>
            <a:lstStyle/>
            <a:p>
              <a:pPr algn="ctr"/>
              <a:r>
                <a:rPr lang="en-US" altLang="zh-CN" sz="1600" b="1" smtClean="0">
                  <a:solidFill>
                    <a:srgbClr val="C00000"/>
                  </a:solidFill>
                  <a:latin typeface="Arial" panose="020B0604020202020204" pitchFamily="34" charset="0"/>
                </a:rPr>
                <a:t>Disadvantages</a:t>
              </a:r>
              <a:endParaRPr lang="en-US" altLang="zh-CN" sz="1600" b="1" smtClean="0">
                <a:solidFill>
                  <a:srgbClr val="C00000"/>
                </a:solidFill>
                <a:latin typeface="Arial" panose="020B0604020202020204" pitchFamily="34" charset="0"/>
              </a:endParaRPr>
            </a:p>
          </p:txBody>
        </p:sp>
        <p:sp>
          <p:nvSpPr>
            <p:cNvPr id="19" name="文本框 18"/>
            <p:cNvSpPr txBox="1"/>
            <p:nvPr/>
          </p:nvSpPr>
          <p:spPr>
            <a:xfrm>
              <a:off x="1754340" y="2647922"/>
              <a:ext cx="2542399" cy="829194"/>
            </a:xfrm>
            <a:prstGeom prst="rect">
              <a:avLst/>
            </a:prstGeom>
            <a:noFill/>
          </p:spPr>
          <p:txBody>
            <a:bodyPr wrap="square" rtlCol="0">
              <a:spAutoFit/>
              <a:scene3d>
                <a:camera prst="orthographicFront"/>
                <a:lightRig rig="threePt" dir="t"/>
              </a:scene3d>
              <a:sp3d contourW="12700"/>
            </a:bodyPr>
            <a:lstStyle/>
            <a:p>
              <a:pPr algn="l">
                <a:lnSpc>
                  <a:spcPct val="114000"/>
                </a:lnSpc>
              </a:pPr>
              <a:r>
                <a:rPr lang="en-US" altLang="zh-CN" sz="1200" dirty="0">
                  <a:solidFill>
                    <a:schemeClr val="tx1"/>
                  </a:solidFill>
                  <a:latin typeface="Arial" panose="020B0604020202020204" pitchFamily="34" charset="0"/>
                  <a:ea typeface="+mj-ea"/>
                </a:rPr>
                <a:t>* </a:t>
              </a:r>
              <a:r>
                <a:rPr lang="en-US" altLang="zh-CN" sz="1200" u="sng" dirty="0">
                  <a:solidFill>
                    <a:schemeClr val="tx1"/>
                  </a:solidFill>
                  <a:latin typeface="Arial" panose="020B0604020202020204" pitchFamily="34" charset="0"/>
                  <a:ea typeface="+mj-ea"/>
                </a:rPr>
                <a:t>Customers might feel cheated and trust you less</a:t>
              </a:r>
              <a:r>
                <a:rPr lang="en-US" altLang="zh-CN" sz="1200" dirty="0">
                  <a:solidFill>
                    <a:schemeClr val="tx1"/>
                  </a:solidFill>
                  <a:latin typeface="Arial" panose="020B0604020202020204" pitchFamily="34" charset="0"/>
                  <a:ea typeface="+mj-ea"/>
                </a:rPr>
                <a:t>.</a:t>
              </a:r>
              <a:endParaRPr lang="en-US" altLang="zh-CN" sz="1200" dirty="0">
                <a:solidFill>
                  <a:schemeClr val="tx1"/>
                </a:solidFill>
                <a:latin typeface="Arial" panose="020B0604020202020204" pitchFamily="34" charset="0"/>
                <a:ea typeface="+mj-ea"/>
              </a:endParaRPr>
            </a:p>
            <a:p>
              <a:pPr algn="l">
                <a:lnSpc>
                  <a:spcPct val="114000"/>
                </a:lnSpc>
              </a:pPr>
              <a:r>
                <a:rPr lang="en-US" altLang="zh-CN" sz="1200" dirty="0">
                  <a:solidFill>
                    <a:schemeClr val="tx1"/>
                  </a:solidFill>
                  <a:latin typeface="Arial" panose="020B0604020202020204" pitchFamily="34" charset="0"/>
                  <a:ea typeface="+mj-ea"/>
                </a:rPr>
                <a:t>* </a:t>
              </a:r>
              <a:r>
                <a:rPr lang="en-US" altLang="zh-CN" sz="1200" u="sng" dirty="0">
                  <a:solidFill>
                    <a:schemeClr val="tx1"/>
                  </a:solidFill>
                  <a:latin typeface="Arial" panose="020B0604020202020204" pitchFamily="34" charset="0"/>
                  <a:ea typeface="+mj-ea"/>
                </a:rPr>
                <a:t>Overdoing dynamic pricing could make you lose some customers and reduce your returns.</a:t>
              </a:r>
              <a:endParaRPr lang="en-US" altLang="zh-CN" sz="1200" u="sng" dirty="0">
                <a:solidFill>
                  <a:schemeClr val="tx1"/>
                </a:solidFill>
                <a:latin typeface="Arial" panose="020B0604020202020204" pitchFamily="34" charset="0"/>
                <a:ea typeface="+mj-ea"/>
              </a:endParaRPr>
            </a:p>
          </p:txBody>
        </p:sp>
      </p:grpSp>
      <p:grpSp>
        <p:nvGrpSpPr>
          <p:cNvPr id="20" name="组合 19"/>
          <p:cNvGrpSpPr/>
          <p:nvPr/>
        </p:nvGrpSpPr>
        <p:grpSpPr>
          <a:xfrm>
            <a:off x="120649" y="3864609"/>
            <a:ext cx="3532505" cy="2741929"/>
            <a:chOff x="1535345" y="2388136"/>
            <a:chExt cx="2694055" cy="2438484"/>
          </a:xfrm>
        </p:grpSpPr>
        <p:sp>
          <p:nvSpPr>
            <p:cNvPr id="21" name="文本框 20"/>
            <p:cNvSpPr txBox="1"/>
            <p:nvPr/>
          </p:nvSpPr>
          <p:spPr>
            <a:xfrm>
              <a:off x="1815037" y="2388136"/>
              <a:ext cx="2133781" cy="299869"/>
            </a:xfrm>
            <a:prstGeom prst="rect">
              <a:avLst/>
            </a:prstGeom>
            <a:noFill/>
          </p:spPr>
          <p:txBody>
            <a:bodyPr wrap="square" rtlCol="0">
              <a:spAutoFit/>
              <a:scene3d>
                <a:camera prst="orthographicFront"/>
                <a:lightRig rig="threePt" dir="t"/>
              </a:scene3d>
              <a:sp3d contourW="12700"/>
            </a:bodyPr>
            <a:lstStyle/>
            <a:p>
              <a:pPr algn="ctr"/>
              <a:r>
                <a:rPr lang="en-US" altLang="zh-CN" sz="1600" b="1" dirty="0" smtClean="0">
                  <a:solidFill>
                    <a:srgbClr val="0070C0"/>
                  </a:solidFill>
                  <a:latin typeface="Arial" panose="020B0604020202020204" pitchFamily="34" charset="0"/>
                </a:rPr>
                <a:t>Types of Dynamic Pricing</a:t>
              </a:r>
              <a:endParaRPr lang="en-US" altLang="zh-CN" sz="1600" b="1" dirty="0" smtClean="0">
                <a:solidFill>
                  <a:srgbClr val="0070C0"/>
                </a:solidFill>
                <a:latin typeface="Arial" panose="020B0604020202020204" pitchFamily="34" charset="0"/>
              </a:endParaRPr>
            </a:p>
          </p:txBody>
        </p:sp>
        <p:sp>
          <p:nvSpPr>
            <p:cNvPr id="22" name="文本框 21"/>
            <p:cNvSpPr txBox="1"/>
            <p:nvPr/>
          </p:nvSpPr>
          <p:spPr>
            <a:xfrm>
              <a:off x="1535345" y="2688005"/>
              <a:ext cx="2694055" cy="2138615"/>
            </a:xfrm>
            <a:prstGeom prst="rect">
              <a:avLst/>
            </a:prstGeom>
            <a:noFill/>
          </p:spPr>
          <p:txBody>
            <a:bodyPr wrap="square" rtlCol="0">
              <a:spAutoFit/>
              <a:scene3d>
                <a:camera prst="orthographicFront"/>
                <a:lightRig rig="threePt" dir="t"/>
              </a:scene3d>
              <a:sp3d contourW="12700"/>
            </a:bodyPr>
            <a:lstStyle/>
            <a:p>
              <a:pPr algn="l">
                <a:lnSpc>
                  <a:spcPct val="114000"/>
                </a:lnSpc>
              </a:pPr>
              <a:r>
                <a:rPr lang="en-US" altLang="zh-CN" sz="1200" u="sng" dirty="0">
                  <a:solidFill>
                    <a:schemeClr val="tx1"/>
                  </a:solidFill>
                  <a:latin typeface="Arial" panose="020B0604020202020204" pitchFamily="34" charset="0"/>
                  <a:ea typeface="+mj-ea"/>
                </a:rPr>
                <a:t>Time-based Pricing</a:t>
              </a:r>
              <a:endParaRPr lang="en-US" altLang="zh-CN" sz="1200" u="sng" dirty="0">
                <a:solidFill>
                  <a:schemeClr val="tx1"/>
                </a:solidFill>
                <a:latin typeface="Arial" panose="020B0604020202020204" pitchFamily="34" charset="0"/>
                <a:ea typeface="+mj-ea"/>
              </a:endParaRPr>
            </a:p>
            <a:p>
              <a:pPr algn="l">
                <a:lnSpc>
                  <a:spcPct val="114000"/>
                </a:lnSpc>
              </a:pPr>
              <a:r>
                <a:rPr lang="en-US" altLang="zh-CN" sz="1200" dirty="0">
                  <a:solidFill>
                    <a:schemeClr val="tx1"/>
                  </a:solidFill>
                  <a:latin typeface="Arial" panose="020B0604020202020204" pitchFamily="34" charset="0"/>
                  <a:ea typeface="+mj-ea"/>
                </a:rPr>
                <a:t>The time-based pricing occurs when a surge or reduction in demand is linked to a particular time (e.g. Booking airline tickets months in advance, which costs less)</a:t>
              </a:r>
              <a:endParaRPr lang="en-US" altLang="zh-CN" sz="1200" dirty="0">
                <a:solidFill>
                  <a:schemeClr val="tx1"/>
                </a:solidFill>
                <a:latin typeface="Arial" panose="020B0604020202020204" pitchFamily="34" charset="0"/>
                <a:ea typeface="+mj-ea"/>
              </a:endParaRPr>
            </a:p>
            <a:p>
              <a:pPr algn="l">
                <a:lnSpc>
                  <a:spcPct val="114000"/>
                </a:lnSpc>
              </a:pPr>
              <a:r>
                <a:rPr lang="en-US" altLang="zh-CN" sz="1200" u="sng" dirty="0">
                  <a:solidFill>
                    <a:schemeClr val="tx1"/>
                  </a:solidFill>
                  <a:latin typeface="Arial" panose="020B0604020202020204" pitchFamily="34" charset="0"/>
                  <a:ea typeface="+mj-ea"/>
                </a:rPr>
                <a:t>Segmented Pricing</a:t>
              </a:r>
              <a:endParaRPr lang="en-US" altLang="zh-CN" sz="1200" u="sng" dirty="0">
                <a:solidFill>
                  <a:schemeClr val="tx1"/>
                </a:solidFill>
                <a:latin typeface="Arial" panose="020B0604020202020204" pitchFamily="34" charset="0"/>
                <a:ea typeface="+mj-ea"/>
              </a:endParaRPr>
            </a:p>
            <a:p>
              <a:pPr algn="l">
                <a:lnSpc>
                  <a:spcPct val="114000"/>
                </a:lnSpc>
              </a:pPr>
              <a:r>
                <a:rPr lang="en-US" altLang="zh-CN" sz="1200" dirty="0">
                  <a:solidFill>
                    <a:schemeClr val="tx1"/>
                  </a:solidFill>
                  <a:latin typeface="Arial" panose="020B0604020202020204" pitchFamily="34" charset="0"/>
                  <a:ea typeface="+mj-ea"/>
                </a:rPr>
                <a:t>Segmented pricing is a model where you establish two or more prices for the same product.</a:t>
              </a:r>
              <a:endParaRPr lang="en-US" altLang="zh-CN" sz="1200" dirty="0">
                <a:solidFill>
                  <a:schemeClr val="tx1"/>
                </a:solidFill>
                <a:latin typeface="Arial" panose="020B0604020202020204" pitchFamily="34" charset="0"/>
                <a:ea typeface="+mj-ea"/>
              </a:endParaRPr>
            </a:p>
            <a:p>
              <a:pPr algn="l">
                <a:lnSpc>
                  <a:spcPct val="114000"/>
                </a:lnSpc>
              </a:pPr>
              <a:r>
                <a:rPr lang="en-US" altLang="zh-CN" sz="1200" u="sng" dirty="0">
                  <a:solidFill>
                    <a:schemeClr val="tx1"/>
                  </a:solidFill>
                  <a:latin typeface="Arial" panose="020B0604020202020204" pitchFamily="34" charset="0"/>
                  <a:ea typeface="+mj-ea"/>
                </a:rPr>
                <a:t>Peak Pricing</a:t>
              </a:r>
              <a:endParaRPr lang="en-US" altLang="zh-CN" sz="1200" u="sng" dirty="0">
                <a:solidFill>
                  <a:schemeClr val="tx1"/>
                </a:solidFill>
                <a:latin typeface="Arial" panose="020B0604020202020204" pitchFamily="34" charset="0"/>
                <a:ea typeface="+mj-ea"/>
              </a:endParaRPr>
            </a:p>
            <a:p>
              <a:pPr algn="l">
                <a:lnSpc>
                  <a:spcPct val="114000"/>
                </a:lnSpc>
              </a:pPr>
              <a:r>
                <a:rPr lang="en-US" altLang="zh-CN" sz="1200" dirty="0">
                  <a:solidFill>
                    <a:schemeClr val="tx1"/>
                  </a:solidFill>
                  <a:latin typeface="Arial" panose="020B0604020202020204" pitchFamily="34" charset="0"/>
                  <a:ea typeface="+mj-ea"/>
                </a:rPr>
                <a:t>If demand increases during a certain month or season, prices increase.</a:t>
              </a:r>
              <a:endParaRPr lang="en-US" altLang="zh-CN" sz="1200" dirty="0">
                <a:solidFill>
                  <a:schemeClr val="tx1"/>
                </a:solidFill>
                <a:latin typeface="Arial" panose="020B0604020202020204" pitchFamily="34" charset="0"/>
                <a:ea typeface="+mj-ea"/>
              </a:endParaRPr>
            </a:p>
          </p:txBody>
        </p:sp>
      </p:grpSp>
      <p:sp>
        <p:nvSpPr>
          <p:cNvPr id="23" name="矩形 22"/>
          <p:cNvSpPr/>
          <p:nvPr/>
        </p:nvSpPr>
        <p:spPr>
          <a:xfrm>
            <a:off x="1470809" y="-2156254"/>
            <a:ext cx="970486" cy="1731477"/>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 Box 1"/>
          <p:cNvSpPr txBox="1"/>
          <p:nvPr/>
        </p:nvSpPr>
        <p:spPr>
          <a:xfrm>
            <a:off x="6208395" y="656590"/>
            <a:ext cx="5746750" cy="583565"/>
          </a:xfrm>
          <a:prstGeom prst="rect">
            <a:avLst/>
          </a:prstGeom>
          <a:noFill/>
        </p:spPr>
        <p:txBody>
          <a:bodyPr wrap="square" rtlCol="0">
            <a:spAutoFit/>
          </a:bodyPr>
          <a:p>
            <a:r>
              <a:rPr lang="en-US" sz="1600" b="1" i="1">
                <a:latin typeface="Arial" panose="020B0604020202020204" pitchFamily="34" charset="0"/>
                <a:cs typeface="Arial" panose="020B0604020202020204" pitchFamily="34" charset="0"/>
              </a:rPr>
              <a:t>is a strategy where businesses adjust the prices of their offerings to account for changing demand. </a:t>
            </a:r>
            <a:endParaRPr lang="en-US" sz="1600" b="1" i="1">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The Plain English Guide to Dynamic Pricing"/>
          <p:cNvPicPr>
            <a:picLocks noChangeAspect="1"/>
          </p:cNvPicPr>
          <p:nvPr/>
        </p:nvPicPr>
        <p:blipFill>
          <a:blip r:embed="rId1"/>
          <a:stretch>
            <a:fillRect/>
          </a:stretch>
        </p:blipFill>
        <p:spPr>
          <a:xfrm>
            <a:off x="309245" y="1193800"/>
            <a:ext cx="12176125" cy="4704080"/>
          </a:xfrm>
          <a:prstGeom prst="rect">
            <a:avLst/>
          </a:prstGeom>
        </p:spPr>
      </p:pic>
      <p:sp>
        <p:nvSpPr>
          <p:cNvPr id="5" name="Text Box 4"/>
          <p:cNvSpPr txBox="1"/>
          <p:nvPr/>
        </p:nvSpPr>
        <p:spPr>
          <a:xfrm>
            <a:off x="3061970" y="599440"/>
            <a:ext cx="6762750" cy="583565"/>
          </a:xfrm>
          <a:prstGeom prst="rect">
            <a:avLst/>
          </a:prstGeom>
          <a:noFill/>
        </p:spPr>
        <p:txBody>
          <a:bodyPr wrap="square" rtlCol="0">
            <a:spAutoFit/>
          </a:bodyPr>
          <a:p>
            <a:r>
              <a:rPr lang="en-US" sz="3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rPr>
              <a:t>Static pricing vs Dynamic pricing</a:t>
            </a:r>
            <a:endParaRPr lang="en-US" sz="3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000">
        <p:comb/>
      </p:transition>
    </mc:Choice>
    <mc:Fallback>
      <p:transition spd="slow">
        <p:comb/>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cc"/>
          <p:cNvPicPr>
            <a:picLocks noChangeAspect="1"/>
          </p:cNvPicPr>
          <p:nvPr/>
        </p:nvPicPr>
        <p:blipFill>
          <a:blip r:embed="rId1"/>
          <a:stretch>
            <a:fillRect/>
          </a:stretch>
        </p:blipFill>
        <p:spPr>
          <a:xfrm>
            <a:off x="2304415" y="0"/>
            <a:ext cx="7612380" cy="6858000"/>
          </a:xfrm>
          <a:prstGeom prst="rect">
            <a:avLst/>
          </a:prstGeom>
        </p:spPr>
      </p:pic>
      <p:sp>
        <p:nvSpPr>
          <p:cNvPr id="7" name="Text Box 6"/>
          <p:cNvSpPr txBox="1"/>
          <p:nvPr/>
        </p:nvSpPr>
        <p:spPr>
          <a:xfrm>
            <a:off x="968375" y="0"/>
            <a:ext cx="551815" cy="6858635"/>
          </a:xfrm>
          <a:prstGeom prst="rect">
            <a:avLst/>
          </a:prstGeom>
          <a:noFill/>
        </p:spPr>
        <p:txBody>
          <a:bodyPr vert="eaVert" wrap="square" rtlCol="0">
            <a:spAutoFit/>
          </a:bodyPr>
          <a:p>
            <a:r>
              <a:rPr lang="en-US" sz="2400">
                <a:latin typeface="Arial" panose="020B0604020202020204" pitchFamily="34" charset="0"/>
                <a:cs typeface="Arial" panose="020B0604020202020204" pitchFamily="34" charset="0"/>
              </a:rPr>
              <a:t>strategic pricing  strategic pricing strategic pricing</a:t>
            </a:r>
            <a:endParaRPr lang="en-US" sz="2400">
              <a:latin typeface="Arial" panose="020B0604020202020204" pitchFamily="34" charset="0"/>
              <a:cs typeface="Arial" panose="020B0604020202020204" pitchFamily="34" charset="0"/>
            </a:endParaRPr>
          </a:p>
        </p:txBody>
      </p:sp>
      <p:sp>
        <p:nvSpPr>
          <p:cNvPr id="8" name="Text Box 7"/>
          <p:cNvSpPr txBox="1"/>
          <p:nvPr/>
        </p:nvSpPr>
        <p:spPr>
          <a:xfrm>
            <a:off x="10701020" y="0"/>
            <a:ext cx="551815" cy="6858635"/>
          </a:xfrm>
          <a:prstGeom prst="rect">
            <a:avLst/>
          </a:prstGeom>
          <a:noFill/>
        </p:spPr>
        <p:txBody>
          <a:bodyPr vert="eaVert" wrap="square" rtlCol="0">
            <a:spAutoFit/>
          </a:bodyPr>
          <a:p>
            <a:r>
              <a:rPr lang="en-US" sz="2400">
                <a:latin typeface="Arial" panose="020B0604020202020204" pitchFamily="34" charset="0"/>
                <a:cs typeface="Arial" panose="020B0604020202020204" pitchFamily="34" charset="0"/>
              </a:rPr>
              <a:t>strategic pricing  strategic pricing strategic pricing</a:t>
            </a:r>
            <a:endParaRPr lang="en-US" sz="240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470809" y="-2156254"/>
            <a:ext cx="970486" cy="1731477"/>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3" descr="IMG_256"/>
          <p:cNvPicPr>
            <a:picLocks noChangeAspect="1"/>
          </p:cNvPicPr>
          <p:nvPr/>
        </p:nvPicPr>
        <p:blipFill>
          <a:blip r:embed="rId1"/>
          <a:stretch>
            <a:fillRect/>
          </a:stretch>
        </p:blipFill>
        <p:spPr>
          <a:xfrm>
            <a:off x="5440680" y="1458595"/>
            <a:ext cx="6666865" cy="5098415"/>
          </a:xfrm>
          <a:prstGeom prst="rect">
            <a:avLst/>
          </a:prstGeom>
          <a:noFill/>
          <a:ln w="9525">
            <a:noFill/>
          </a:ln>
        </p:spPr>
      </p:pic>
      <p:sp>
        <p:nvSpPr>
          <p:cNvPr id="2" name="Text Box 1"/>
          <p:cNvSpPr txBox="1"/>
          <p:nvPr/>
        </p:nvSpPr>
        <p:spPr>
          <a:xfrm>
            <a:off x="4290060" y="589280"/>
            <a:ext cx="4920615" cy="645160"/>
          </a:xfrm>
          <a:prstGeom prst="rect">
            <a:avLst/>
          </a:prstGeom>
          <a:noFill/>
        </p:spPr>
        <p:txBody>
          <a:bodyPr wrap="square" rtlCol="0">
            <a:spAutoFit/>
          </a:bodyPr>
          <a:p>
            <a:r>
              <a:rPr lang="en-US" sz="3600" b="1">
                <a:solidFill>
                  <a:schemeClr val="accent1"/>
                </a:solidFill>
                <a:effectLst>
                  <a:outerShdw blurRad="38100" dist="25400" dir="5400000" algn="ctr" rotWithShape="0">
                    <a:srgbClr val="6E747A">
                      <a:alpha val="43000"/>
                    </a:srgbClr>
                  </a:outerShdw>
                </a:effectLst>
              </a:rPr>
              <a:t>The Pricing Pyramid</a:t>
            </a:r>
            <a:endParaRPr lang="en-US" sz="3600" b="1">
              <a:solidFill>
                <a:schemeClr val="accent1"/>
              </a:solidFill>
              <a:effectLst>
                <a:outerShdw blurRad="38100" dist="25400" dir="5400000" algn="ctr" rotWithShape="0">
                  <a:srgbClr val="6E747A">
                    <a:alpha val="43000"/>
                  </a:srgbClr>
                </a:outerShdw>
              </a:effectLst>
            </a:endParaRPr>
          </a:p>
        </p:txBody>
      </p:sp>
      <p:sp>
        <p:nvSpPr>
          <p:cNvPr id="6" name="Text Box 5"/>
          <p:cNvSpPr txBox="1"/>
          <p:nvPr/>
        </p:nvSpPr>
        <p:spPr>
          <a:xfrm>
            <a:off x="528955" y="1558925"/>
            <a:ext cx="6591300" cy="1476375"/>
          </a:xfrm>
          <a:prstGeom prst="rect">
            <a:avLst/>
          </a:prstGeom>
          <a:noFill/>
        </p:spPr>
        <p:txBody>
          <a:bodyPr wrap="square" rtlCol="0">
            <a:spAutoFit/>
          </a:bodyPr>
          <a:p>
            <a:r>
              <a:rPr lang="en-US" b="1" i="1">
                <a:solidFill>
                  <a:schemeClr val="accent5">
                    <a:lumMod val="75000"/>
                  </a:schemeClr>
                </a:solidFill>
              </a:rPr>
              <a:t>A comprehensive pricing strategy</a:t>
            </a:r>
            <a:r>
              <a:rPr lang="en-US"/>
              <a:t> is comprised of many layers creating a foundation for price setting that minimises erosion and maximises profits over time.</a:t>
            </a:r>
            <a:r>
              <a:rPr lang="uk-UA" altLang="en-US"/>
              <a:t> </a:t>
            </a:r>
            <a:r>
              <a:rPr lang="en-US"/>
              <a:t>These layers combine to form a </a:t>
            </a:r>
            <a:r>
              <a:rPr lang="en-US" b="1" i="1">
                <a:solidFill>
                  <a:schemeClr val="accent5">
                    <a:lumMod val="75000"/>
                  </a:schemeClr>
                </a:solidFill>
              </a:rPr>
              <a:t>strategic pricing pyramid</a:t>
            </a:r>
            <a:r>
              <a:rPr lang="en-US"/>
              <a:t>. Value creation forms the foundation of the pyramid. </a:t>
            </a:r>
            <a:endParaRPr lang="en-US"/>
          </a:p>
        </p:txBody>
      </p:sp>
      <p:sp>
        <p:nvSpPr>
          <p:cNvPr id="7" name="Text Box 6"/>
          <p:cNvSpPr txBox="1"/>
          <p:nvPr/>
        </p:nvSpPr>
        <p:spPr>
          <a:xfrm>
            <a:off x="528955" y="3418840"/>
            <a:ext cx="5269230" cy="3138170"/>
          </a:xfrm>
          <a:prstGeom prst="rect">
            <a:avLst/>
          </a:prstGeom>
          <a:noFill/>
        </p:spPr>
        <p:txBody>
          <a:bodyPr wrap="square" rtlCol="0">
            <a:spAutoFit/>
          </a:bodyPr>
          <a:p>
            <a:r>
              <a:rPr lang="en-US" b="1">
                <a:solidFill>
                  <a:srgbClr val="C00000"/>
                </a:solidFill>
              </a:rPr>
              <a:t>Tips for Strategic Pricing</a:t>
            </a:r>
            <a:endParaRPr lang="en-US" b="1">
              <a:solidFill>
                <a:srgbClr val="C00000"/>
              </a:solidFill>
            </a:endParaRPr>
          </a:p>
          <a:p>
            <a:r>
              <a:rPr lang="en-US"/>
              <a:t>- </a:t>
            </a:r>
            <a:r>
              <a:rPr lang="en-US" b="1"/>
              <a:t>Strategic pricing</a:t>
            </a:r>
            <a:r>
              <a:rPr lang="en-US"/>
              <a:t> is a marketing decision, which means it should be informed by dialogue with your customers.</a:t>
            </a:r>
            <a:endParaRPr lang="en-US"/>
          </a:p>
          <a:p>
            <a:r>
              <a:rPr lang="en-US"/>
              <a:t>- Keeping a close eye on your competitors is important, but remember they are not the ones purchasing your product, and they may be making mistakes in their own pricing.</a:t>
            </a:r>
            <a:endParaRPr lang="en-US"/>
          </a:p>
          <a:p>
            <a:r>
              <a:rPr lang="en-US"/>
              <a:t>- Recognise what your customers value and charge them accordingly rather than going head to head on price with competitors.</a:t>
            </a:r>
            <a:endParaRPr lang="en-US"/>
          </a:p>
        </p:txBody>
      </p:sp>
    </p:spTree>
  </p:cSld>
  <p:clrMapOvr>
    <a:masterClrMapping/>
  </p:clrMapOvr>
  <mc:AlternateContent xmlns:mc="http://schemas.openxmlformats.org/markup-compatibility/2006">
    <mc:Choice xmlns:p14="http://schemas.microsoft.com/office/powerpoint/2010/main" Requires="p14">
      <p:transition spd="med" p14:dur="750">
        <p:newsflash/>
      </p:transition>
    </mc:Choice>
    <mc:Fallback>
      <p:transition spd="med">
        <p:newsflash/>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descr="e7d195523061f1c0deeec63e560781cfd59afb0ea006f2a87ABB68BF51EA6619813959095094C18C62A12F549504892A4AAA8C1554C6663626E05CA27F281A14E6983772AFC3FB97135759321DEA3D7047B2D20B121D4E05A6D0F227958A32026FEBB3ABD36322023181A2FF8EA235E789B1C6FF9A70CDD2C90B48B40EB7806F7806DF616AB3CE63"/>
          <p:cNvCxnSpPr/>
          <p:nvPr/>
        </p:nvCxnSpPr>
        <p:spPr>
          <a:xfrm flipH="1" flipV="1">
            <a:off x="486410" y="1242695"/>
            <a:ext cx="8641715" cy="30480"/>
          </a:xfrm>
          <a:prstGeom prst="line">
            <a:avLst/>
          </a:prstGeom>
          <a:ln w="63500">
            <a:solidFill>
              <a:srgbClr val="333333"/>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96520" y="417195"/>
            <a:ext cx="9460230" cy="706755"/>
          </a:xfrm>
          <a:prstGeom prst="rect">
            <a:avLst/>
          </a:prstGeom>
          <a:noFill/>
        </p:spPr>
        <p:txBody>
          <a:bodyPr wrap="square" rtlCol="0">
            <a:spAutoFit/>
          </a:bodyPr>
          <a:lstStyle/>
          <a:p>
            <a:pPr algn="ctr"/>
            <a:r>
              <a:rPr lang="en-US" altLang="zh-CN"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ea typeface="Arial" panose="020B0604020202020204" pitchFamily="34" charset="0"/>
              </a:rPr>
              <a:t>Pricing in healthcare: some issues</a:t>
            </a:r>
            <a:endParaRPr lang="en-US" altLang="zh-CN"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ea typeface="Arial" panose="020B0604020202020204" pitchFamily="34" charset="0"/>
            </a:endParaRPr>
          </a:p>
        </p:txBody>
      </p:sp>
      <p:sp>
        <p:nvSpPr>
          <p:cNvPr id="8" name="矩形 7"/>
          <p:cNvSpPr/>
          <p:nvPr/>
        </p:nvSpPr>
        <p:spPr>
          <a:xfrm>
            <a:off x="869315" y="2346325"/>
            <a:ext cx="5412105" cy="3587115"/>
          </a:xfrm>
          <a:prstGeom prst="rect">
            <a:avLst/>
          </a:prstGeom>
          <a:noFill/>
          <a:ln w="50800">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986155" y="2573655"/>
            <a:ext cx="5295265" cy="184467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000" b="1" i="1" dirty="0">
                <a:solidFill>
                  <a:schemeClr val="accent5">
                    <a:lumMod val="75000"/>
                  </a:schemeClr>
                </a:solidFill>
                <a:latin typeface="Arial" panose="020B0604020202020204" pitchFamily="34" charset="0"/>
                <a:ea typeface="+mj-ea"/>
                <a:cs typeface="Arial" panose="020B0604020202020204" pitchFamily="34" charset="0"/>
              </a:rPr>
              <a:t>The price not only ensures that the costs of delivering services are covered. Price adjustments are made to ensure coverage and access, for example, to health care providers in rural and remote areas</a:t>
            </a:r>
            <a:r>
              <a:rPr lang="en-US" altLang="zh-CN" sz="2000" b="1" i="1" dirty="0">
                <a:solidFill>
                  <a:schemeClr val="tx1"/>
                </a:solidFill>
                <a:latin typeface="Arial" panose="020B0604020202020204" pitchFamily="34" charset="0"/>
                <a:ea typeface="+mj-ea"/>
                <a:cs typeface="Arial" panose="020B0604020202020204" pitchFamily="34" charset="0"/>
              </a:rPr>
              <a:t> - WHO</a:t>
            </a:r>
            <a:endParaRPr lang="en-US" altLang="zh-CN" sz="2000" b="1" i="1" dirty="0">
              <a:solidFill>
                <a:schemeClr val="tx1"/>
              </a:solidFill>
              <a:latin typeface="Arial" panose="020B0604020202020204" pitchFamily="34" charset="0"/>
              <a:ea typeface="+mj-ea"/>
              <a:cs typeface="Arial" panose="020B0604020202020204" pitchFamily="34" charset="0"/>
            </a:endParaRPr>
          </a:p>
        </p:txBody>
      </p:sp>
      <p:sp>
        <p:nvSpPr>
          <p:cNvPr id="3" name="Text Box 2"/>
          <p:cNvSpPr txBox="1"/>
          <p:nvPr/>
        </p:nvSpPr>
        <p:spPr>
          <a:xfrm>
            <a:off x="1104265" y="4698365"/>
            <a:ext cx="4980305" cy="922020"/>
          </a:xfrm>
          <a:prstGeom prst="rect">
            <a:avLst/>
          </a:prstGeom>
          <a:noFill/>
        </p:spPr>
        <p:txBody>
          <a:bodyPr wrap="square" rtlCol="0">
            <a:spAutoFit/>
          </a:bodyPr>
          <a:p>
            <a:pPr algn="ctr"/>
            <a:r>
              <a:rPr lang="en-US" b="1" i="1"/>
              <a:t>Prices are also adjusted to attain broader health-related goals</a:t>
            </a:r>
            <a:endParaRPr lang="en-US" b="1" i="1"/>
          </a:p>
          <a:p>
            <a:pPr algn="ctr"/>
            <a:endParaRPr lang="en-US" b="1" i="1"/>
          </a:p>
        </p:txBody>
      </p:sp>
      <p:pic>
        <p:nvPicPr>
          <p:cNvPr id="13" name="Picture 13" descr="555"/>
          <p:cNvPicPr>
            <a:picLocks noChangeAspect="1"/>
          </p:cNvPicPr>
          <p:nvPr/>
        </p:nvPicPr>
        <p:blipFill>
          <a:blip r:embed="rId1"/>
          <a:stretch>
            <a:fillRect/>
          </a:stretch>
        </p:blipFill>
        <p:spPr>
          <a:xfrm>
            <a:off x="6679248" y="1500188"/>
            <a:ext cx="4919345" cy="51136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cover dir="d"/>
      </p:transition>
    </mc:Choice>
    <mc:Fallback>
      <p:transition spd="slow">
        <p:cover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1+#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p:nvPr/>
        </p:nvSpPr>
        <p:spPr>
          <a:xfrm>
            <a:off x="1409065" y="2205990"/>
            <a:ext cx="9976485" cy="368300"/>
          </a:xfrm>
          <a:prstGeom prst="rect">
            <a:avLst/>
          </a:prstGeom>
          <a:noFill/>
        </p:spPr>
        <p:txBody>
          <a:bodyPr wrap="square" rtlCol="0">
            <a:spAutoFit/>
          </a:bodyPr>
          <a:p>
            <a:endParaRPr lang="en-US"/>
          </a:p>
        </p:txBody>
      </p:sp>
      <p:sp>
        <p:nvSpPr>
          <p:cNvPr id="4" name="文本框 2"/>
          <p:cNvSpPr txBox="1"/>
          <p:nvPr/>
        </p:nvSpPr>
        <p:spPr>
          <a:xfrm>
            <a:off x="745490" y="2036445"/>
            <a:ext cx="10999470" cy="3784600"/>
          </a:xfrm>
          <a:prstGeom prst="rect">
            <a:avLst/>
          </a:prstGeom>
          <a:noFill/>
        </p:spPr>
        <p:txBody>
          <a:bodyPr wrap="square" rtlCol="0">
            <a:spAutoFit/>
          </a:bodyPr>
          <a:p>
            <a:pPr algn="l"/>
            <a:r>
              <a:rPr lang="zh-CN" altLang="en-US" sz="2400" b="1" i="1" dirty="0">
                <a:solidFill>
                  <a:schemeClr val="accent5">
                    <a:lumMod val="75000"/>
                  </a:schemeClr>
                </a:solidFill>
                <a:latin typeface="Arial" panose="020B0604020202020204" pitchFamily="34" charset="0"/>
                <a:ea typeface="Arial" panose="020B0604020202020204" pitchFamily="34" charset="0"/>
              </a:rPr>
              <a:t>All payment models have strengths and weaknesses</a:t>
            </a:r>
            <a:r>
              <a:rPr lang="zh-CN" altLang="en-US" sz="2400" b="1" dirty="0">
                <a:solidFill>
                  <a:srgbClr val="333333"/>
                </a:solidFill>
                <a:latin typeface="Arial" panose="020B0604020202020204" pitchFamily="34" charset="0"/>
                <a:ea typeface="Arial" panose="020B0604020202020204" pitchFamily="34" charset="0"/>
              </a:rPr>
              <a:t>; </a:t>
            </a:r>
            <a:r>
              <a:rPr lang="zh-CN" altLang="en-US" sz="2400" dirty="0">
                <a:solidFill>
                  <a:srgbClr val="333333"/>
                </a:solidFill>
                <a:latin typeface="Arial" panose="020B0604020202020204" pitchFamily="34" charset="0"/>
                <a:ea typeface="Arial" panose="020B0604020202020204" pitchFamily="34" charset="0"/>
              </a:rPr>
              <a:t>therefore, the impact of each depends not only on the method chosen but also the price paid. </a:t>
            </a:r>
            <a:endParaRPr lang="zh-CN" altLang="en-US" sz="2400" dirty="0">
              <a:solidFill>
                <a:srgbClr val="333333"/>
              </a:solidFill>
              <a:latin typeface="Arial" panose="020B0604020202020204" pitchFamily="34" charset="0"/>
              <a:ea typeface="Arial" panose="020B0604020202020204" pitchFamily="34" charset="0"/>
            </a:endParaRPr>
          </a:p>
          <a:p>
            <a:pPr algn="l"/>
            <a:endParaRPr lang="zh-CN" altLang="en-US" sz="2400" b="1" i="1" dirty="0">
              <a:solidFill>
                <a:schemeClr val="accent5">
                  <a:lumMod val="75000"/>
                </a:schemeClr>
              </a:solidFill>
              <a:latin typeface="Arial" panose="020B0604020202020204" pitchFamily="34" charset="0"/>
              <a:ea typeface="Arial" panose="020B0604020202020204" pitchFamily="34" charset="0"/>
            </a:endParaRPr>
          </a:p>
          <a:p>
            <a:pPr algn="l"/>
            <a:r>
              <a:rPr lang="zh-CN" altLang="en-US" sz="2400" dirty="0">
                <a:solidFill>
                  <a:schemeClr val="tx1"/>
                </a:solidFill>
                <a:latin typeface="Arial" panose="020B0604020202020204" pitchFamily="34" charset="0"/>
                <a:ea typeface="Arial" panose="020B0604020202020204" pitchFamily="34" charset="0"/>
              </a:rPr>
              <a:t>The price not only ensures that the</a:t>
            </a:r>
            <a:r>
              <a:rPr lang="zh-CN" altLang="en-US" sz="2400" b="1" i="1" dirty="0">
                <a:solidFill>
                  <a:schemeClr val="accent5">
                    <a:lumMod val="75000"/>
                  </a:schemeClr>
                </a:solidFill>
                <a:latin typeface="Arial" panose="020B0604020202020204" pitchFamily="34" charset="0"/>
                <a:ea typeface="Arial" panose="020B0604020202020204" pitchFamily="34" charset="0"/>
              </a:rPr>
              <a:t> costs </a:t>
            </a:r>
            <a:r>
              <a:rPr lang="zh-CN" altLang="en-US" sz="2400" b="1" i="1" dirty="0">
                <a:solidFill>
                  <a:schemeClr val="accent5">
                    <a:lumMod val="75000"/>
                  </a:schemeClr>
                </a:solidFill>
                <a:latin typeface="Arial" panose="020B0604020202020204" pitchFamily="34" charset="0"/>
                <a:ea typeface="Arial" panose="020B0604020202020204" pitchFamily="34" charset="0"/>
              </a:rPr>
              <a:t>of delivering services are covered, </a:t>
            </a:r>
            <a:r>
              <a:rPr lang="zh-CN" altLang="en-US" sz="2400" dirty="0">
                <a:solidFill>
                  <a:schemeClr val="tx1"/>
                </a:solidFill>
                <a:latin typeface="Arial" panose="020B0604020202020204" pitchFamily="34" charset="0"/>
                <a:ea typeface="Arial" panose="020B0604020202020204" pitchFamily="34" charset="0"/>
              </a:rPr>
              <a:t>but also provides</a:t>
            </a:r>
            <a:r>
              <a:rPr lang="zh-CN" altLang="en-US" sz="2400" b="1" i="1" dirty="0">
                <a:solidFill>
                  <a:schemeClr val="accent5">
                    <a:lumMod val="75000"/>
                  </a:schemeClr>
                </a:solidFill>
                <a:latin typeface="Arial" panose="020B0604020202020204" pitchFamily="34" charset="0"/>
                <a:ea typeface="Arial" panose="020B0604020202020204" pitchFamily="34" charset="0"/>
              </a:rPr>
              <a:t> incentives for health care providers</a:t>
            </a:r>
            <a:r>
              <a:rPr lang="zh-CN" altLang="en-US" sz="2400" dirty="0">
                <a:solidFill>
                  <a:srgbClr val="333333"/>
                </a:solidFill>
                <a:latin typeface="Arial" panose="020B0604020202020204" pitchFamily="34" charset="0"/>
                <a:ea typeface="Arial" panose="020B0604020202020204" pitchFamily="34" charset="0"/>
              </a:rPr>
              <a:t>. </a:t>
            </a:r>
            <a:endParaRPr lang="zh-CN" altLang="en-US" sz="2400" dirty="0">
              <a:solidFill>
                <a:srgbClr val="333333"/>
              </a:solidFill>
              <a:latin typeface="Arial" panose="020B0604020202020204" pitchFamily="34" charset="0"/>
              <a:ea typeface="Arial" panose="020B0604020202020204" pitchFamily="34" charset="0"/>
            </a:endParaRPr>
          </a:p>
          <a:p>
            <a:pPr algn="l"/>
            <a:endParaRPr lang="zh-CN" altLang="en-US" sz="2400" b="1" i="1" dirty="0">
              <a:solidFill>
                <a:srgbClr val="C00000"/>
              </a:solidFill>
              <a:latin typeface="Arial" panose="020B0604020202020204" pitchFamily="34" charset="0"/>
              <a:ea typeface="Arial" panose="020B0604020202020204" pitchFamily="34" charset="0"/>
            </a:endParaRPr>
          </a:p>
          <a:p>
            <a:pPr algn="l"/>
            <a:r>
              <a:rPr lang="zh-CN" altLang="en-US" sz="2400" b="1" i="1" dirty="0">
                <a:solidFill>
                  <a:schemeClr val="accent5">
                    <a:lumMod val="75000"/>
                  </a:schemeClr>
                </a:solidFill>
                <a:latin typeface="Arial" panose="020B0604020202020204" pitchFamily="34" charset="0"/>
                <a:ea typeface="Arial" panose="020B0604020202020204" pitchFamily="34" charset="0"/>
              </a:rPr>
              <a:t>Price adjustments are typically made to ensure coverage and access</a:t>
            </a:r>
            <a:r>
              <a:rPr lang="zh-CN" altLang="en-US" sz="2400" dirty="0">
                <a:solidFill>
                  <a:srgbClr val="333333"/>
                </a:solidFill>
                <a:latin typeface="Arial" panose="020B0604020202020204" pitchFamily="34" charset="0"/>
                <a:ea typeface="Arial" panose="020B0604020202020204" pitchFamily="34" charset="0"/>
              </a:rPr>
              <a:t>, for example, to health care providers in rural and remote areas; those treating disproportionately high numbers of low-income or high-cost patients to ensure coverage and quality; and for facilities providing medical education. </a:t>
            </a:r>
            <a:endParaRPr lang="zh-CN" altLang="en-US" sz="2400" dirty="0">
              <a:solidFill>
                <a:srgbClr val="333333"/>
              </a:solidFill>
              <a:latin typeface="Arial" panose="020B0604020202020204" pitchFamily="34" charset="0"/>
              <a:ea typeface="Arial" panose="020B0604020202020204" pitchFamily="34" charset="0"/>
            </a:endParaRPr>
          </a:p>
        </p:txBody>
      </p:sp>
      <p:sp>
        <p:nvSpPr>
          <p:cNvPr id="6" name="Text Box 5"/>
          <p:cNvSpPr txBox="1"/>
          <p:nvPr/>
        </p:nvSpPr>
        <p:spPr>
          <a:xfrm>
            <a:off x="882015" y="725170"/>
            <a:ext cx="2298065" cy="768350"/>
          </a:xfrm>
          <a:prstGeom prst="rect">
            <a:avLst/>
          </a:prstGeom>
          <a:noFill/>
        </p:spPr>
        <p:txBody>
          <a:bodyPr wrap="square" rtlCol="0">
            <a:spAutoFit/>
          </a:bodyPr>
          <a:p>
            <a:r>
              <a:rPr lang="en-US" sz="4400" b="1">
                <a:ln w="22225">
                  <a:solidFill>
                    <a:schemeClr val="accent2"/>
                  </a:solidFill>
                  <a:prstDash val="solid"/>
                </a:ln>
                <a:solidFill>
                  <a:schemeClr val="accent2">
                    <a:lumMod val="40000"/>
                    <a:lumOff val="60000"/>
                  </a:schemeClr>
                </a:solidFill>
                <a:effectLst/>
                <a:latin typeface="Arial" panose="020B0604020202020204" pitchFamily="34" charset="0"/>
                <a:cs typeface="Arial" panose="020B0604020202020204" pitchFamily="34" charset="0"/>
              </a:rPr>
              <a:t>WHO:</a:t>
            </a:r>
            <a:endParaRPr lang="en-US" sz="4400" b="1">
              <a:ln w="22225">
                <a:solidFill>
                  <a:schemeClr val="accent2"/>
                </a:solidFill>
                <a:prstDash val="solid"/>
              </a:ln>
              <a:solidFill>
                <a:schemeClr val="accent2">
                  <a:lumMod val="40000"/>
                  <a:lumOff val="60000"/>
                </a:schemeClr>
              </a:solidFill>
              <a:effectLst/>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descr="e7d195523061f1c0deeec63e560781cfd59afb0ea006f2a87ABB68BF51EA6619813959095094C18C62A12F549504892A4AAA8C1554C6663626E05CA27F281A14E6983772AFC3FB97135759321DEA3D7047B2D20B121D4E05A6D0F227958A32026FEBB3ABD36322023181A2FF8EA235E789B1C6FF9A70CDD2C90B48B40EB7806F7806DF616AB3CE63"/>
          <p:cNvCxnSpPr/>
          <p:nvPr/>
        </p:nvCxnSpPr>
        <p:spPr>
          <a:xfrm flipH="1">
            <a:off x="1164590" y="1237615"/>
            <a:ext cx="1713865" cy="0"/>
          </a:xfrm>
          <a:prstGeom prst="line">
            <a:avLst/>
          </a:prstGeom>
          <a:ln w="63500">
            <a:solidFill>
              <a:srgbClr val="333333"/>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302411" y="427017"/>
            <a:ext cx="1593215" cy="706755"/>
          </a:xfrm>
          <a:prstGeom prst="rect">
            <a:avLst/>
          </a:prstGeom>
          <a:noFill/>
        </p:spPr>
        <p:txBody>
          <a:bodyPr wrap="none" rtlCol="0">
            <a:spAutoFit/>
          </a:bodyPr>
          <a:lstStyle/>
          <a:p>
            <a:pPr algn="ctr"/>
            <a:r>
              <a:rPr lang="en-US" sz="4000" b="1">
                <a:latin typeface="Arial" panose="020B0604020202020204" pitchFamily="34" charset="0"/>
                <a:cs typeface="Arial" panose="020B0604020202020204" pitchFamily="34" charset="0"/>
                <a:sym typeface="+mn-ea"/>
              </a:rPr>
              <a:t>WHO:</a:t>
            </a:r>
            <a:endParaRPr lang="zh-CN" altLang="en-US" sz="4000" b="1" dirty="0">
              <a:solidFill>
                <a:srgbClr val="333333"/>
              </a:solidFill>
              <a:latin typeface="Arial" panose="020B0604020202020204" pitchFamily="34" charset="0"/>
              <a:ea typeface="Arial" panose="020B0604020202020204" pitchFamily="34" charset="0"/>
            </a:endParaRPr>
          </a:p>
        </p:txBody>
      </p:sp>
      <p:sp>
        <p:nvSpPr>
          <p:cNvPr id="5" name="矩形 4"/>
          <p:cNvSpPr/>
          <p:nvPr/>
        </p:nvSpPr>
        <p:spPr>
          <a:xfrm>
            <a:off x="1470809" y="-2156254"/>
            <a:ext cx="970486" cy="1731477"/>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Shape 2610"/>
          <p:cNvSpPr/>
          <p:nvPr/>
        </p:nvSpPr>
        <p:spPr>
          <a:xfrm>
            <a:off x="3951132" y="2625255"/>
            <a:ext cx="3456276" cy="3038649"/>
          </a:xfrm>
          <a:custGeom>
            <a:avLst/>
            <a:gdLst/>
            <a:ahLst/>
            <a:cxnLst/>
            <a:rect l="0" t="0" r="0" b="0"/>
            <a:pathLst>
              <a:path w="120000" h="120000" extrusionOk="0">
                <a:moveTo>
                  <a:pt x="107640" y="57619"/>
                </a:moveTo>
                <a:lnTo>
                  <a:pt x="105609" y="57619"/>
                </a:lnTo>
                <a:lnTo>
                  <a:pt x="105449" y="55320"/>
                </a:lnTo>
                <a:lnTo>
                  <a:pt x="105340" y="53917"/>
                </a:lnTo>
                <a:lnTo>
                  <a:pt x="105206" y="52524"/>
                </a:lnTo>
                <a:lnTo>
                  <a:pt x="105030" y="51131"/>
                </a:lnTo>
                <a:lnTo>
                  <a:pt x="104837" y="49757"/>
                </a:lnTo>
                <a:lnTo>
                  <a:pt x="104610" y="48374"/>
                </a:lnTo>
                <a:lnTo>
                  <a:pt x="104367" y="47019"/>
                </a:lnTo>
                <a:lnTo>
                  <a:pt x="104082" y="45664"/>
                </a:lnTo>
                <a:lnTo>
                  <a:pt x="103771" y="44318"/>
                </a:lnTo>
                <a:lnTo>
                  <a:pt x="103444" y="42973"/>
                </a:lnTo>
                <a:lnTo>
                  <a:pt x="103083" y="41647"/>
                </a:lnTo>
                <a:lnTo>
                  <a:pt x="102697" y="40330"/>
                </a:lnTo>
                <a:lnTo>
                  <a:pt x="102278" y="39033"/>
                </a:lnTo>
                <a:lnTo>
                  <a:pt x="101841" y="37745"/>
                </a:lnTo>
                <a:lnTo>
                  <a:pt x="101380" y="36457"/>
                </a:lnTo>
                <a:lnTo>
                  <a:pt x="100885" y="35197"/>
                </a:lnTo>
                <a:lnTo>
                  <a:pt x="100365" y="33938"/>
                </a:lnTo>
                <a:lnTo>
                  <a:pt x="99819" y="32697"/>
                </a:lnTo>
                <a:lnTo>
                  <a:pt x="99257" y="31476"/>
                </a:lnTo>
                <a:lnTo>
                  <a:pt x="98661" y="30264"/>
                </a:lnTo>
                <a:lnTo>
                  <a:pt x="98040" y="29072"/>
                </a:lnTo>
                <a:lnTo>
                  <a:pt x="97394" y="27889"/>
                </a:lnTo>
                <a:lnTo>
                  <a:pt x="96731" y="26724"/>
                </a:lnTo>
                <a:lnTo>
                  <a:pt x="96026" y="25580"/>
                </a:lnTo>
                <a:lnTo>
                  <a:pt x="95313" y="24444"/>
                </a:lnTo>
                <a:lnTo>
                  <a:pt x="94566" y="23328"/>
                </a:lnTo>
                <a:lnTo>
                  <a:pt x="93803" y="22240"/>
                </a:lnTo>
                <a:lnTo>
                  <a:pt x="93022" y="21162"/>
                </a:lnTo>
                <a:lnTo>
                  <a:pt x="92208" y="20103"/>
                </a:lnTo>
                <a:lnTo>
                  <a:pt x="91369" y="19072"/>
                </a:lnTo>
                <a:lnTo>
                  <a:pt x="90513" y="18042"/>
                </a:lnTo>
                <a:lnTo>
                  <a:pt x="89632" y="17050"/>
                </a:lnTo>
                <a:lnTo>
                  <a:pt x="88726" y="16076"/>
                </a:lnTo>
                <a:lnTo>
                  <a:pt x="87795" y="15113"/>
                </a:lnTo>
                <a:lnTo>
                  <a:pt x="86855" y="14187"/>
                </a:lnTo>
                <a:lnTo>
                  <a:pt x="85890" y="13281"/>
                </a:lnTo>
                <a:lnTo>
                  <a:pt x="84917" y="12403"/>
                </a:lnTo>
                <a:lnTo>
                  <a:pt x="83926" y="11554"/>
                </a:lnTo>
                <a:lnTo>
                  <a:pt x="82911" y="10733"/>
                </a:lnTo>
                <a:lnTo>
                  <a:pt x="81887" y="9951"/>
                </a:lnTo>
                <a:lnTo>
                  <a:pt x="80855" y="9188"/>
                </a:lnTo>
                <a:lnTo>
                  <a:pt x="79807" y="8453"/>
                </a:lnTo>
                <a:lnTo>
                  <a:pt x="78741" y="7747"/>
                </a:lnTo>
                <a:lnTo>
                  <a:pt x="77658" y="7079"/>
                </a:lnTo>
                <a:lnTo>
                  <a:pt x="76568" y="6440"/>
                </a:lnTo>
                <a:lnTo>
                  <a:pt x="75468" y="5810"/>
                </a:lnTo>
                <a:lnTo>
                  <a:pt x="74352" y="5238"/>
                </a:lnTo>
                <a:lnTo>
                  <a:pt x="73220" y="4675"/>
                </a:lnTo>
                <a:lnTo>
                  <a:pt x="72095" y="4140"/>
                </a:lnTo>
                <a:lnTo>
                  <a:pt x="70946" y="3654"/>
                </a:lnTo>
                <a:lnTo>
                  <a:pt x="69788" y="3196"/>
                </a:lnTo>
                <a:lnTo>
                  <a:pt x="68621" y="2757"/>
                </a:lnTo>
                <a:lnTo>
                  <a:pt x="67447" y="2356"/>
                </a:lnTo>
                <a:lnTo>
                  <a:pt x="66263" y="1975"/>
                </a:lnTo>
                <a:lnTo>
                  <a:pt x="65063" y="1641"/>
                </a:lnTo>
                <a:lnTo>
                  <a:pt x="63872" y="1326"/>
                </a:lnTo>
                <a:lnTo>
                  <a:pt x="62664" y="1059"/>
                </a:lnTo>
                <a:lnTo>
                  <a:pt x="61447" y="811"/>
                </a:lnTo>
                <a:lnTo>
                  <a:pt x="60230" y="591"/>
                </a:lnTo>
                <a:lnTo>
                  <a:pt x="58997" y="410"/>
                </a:lnTo>
                <a:lnTo>
                  <a:pt x="57763" y="267"/>
                </a:lnTo>
                <a:lnTo>
                  <a:pt x="56530" y="143"/>
                </a:lnTo>
                <a:lnTo>
                  <a:pt x="55288" y="66"/>
                </a:lnTo>
                <a:lnTo>
                  <a:pt x="54038" y="19"/>
                </a:lnTo>
                <a:lnTo>
                  <a:pt x="52779" y="0"/>
                </a:lnTo>
                <a:lnTo>
                  <a:pt x="50077" y="85"/>
                </a:lnTo>
                <a:lnTo>
                  <a:pt x="47392" y="314"/>
                </a:lnTo>
                <a:lnTo>
                  <a:pt x="44757" y="696"/>
                </a:lnTo>
                <a:lnTo>
                  <a:pt x="42164" y="1221"/>
                </a:lnTo>
                <a:lnTo>
                  <a:pt x="39614" y="1898"/>
                </a:lnTo>
                <a:lnTo>
                  <a:pt x="37105" y="2700"/>
                </a:lnTo>
                <a:lnTo>
                  <a:pt x="34654" y="3644"/>
                </a:lnTo>
                <a:lnTo>
                  <a:pt x="32255" y="4722"/>
                </a:lnTo>
                <a:lnTo>
                  <a:pt x="29922" y="5925"/>
                </a:lnTo>
                <a:lnTo>
                  <a:pt x="27640" y="7251"/>
                </a:lnTo>
                <a:lnTo>
                  <a:pt x="25441" y="8701"/>
                </a:lnTo>
                <a:lnTo>
                  <a:pt x="23293" y="10266"/>
                </a:lnTo>
                <a:lnTo>
                  <a:pt x="21220" y="11936"/>
                </a:lnTo>
                <a:lnTo>
                  <a:pt x="19232" y="13720"/>
                </a:lnTo>
                <a:lnTo>
                  <a:pt x="17310" y="15618"/>
                </a:lnTo>
                <a:lnTo>
                  <a:pt x="15473" y="17594"/>
                </a:lnTo>
                <a:lnTo>
                  <a:pt x="13727" y="19693"/>
                </a:lnTo>
                <a:lnTo>
                  <a:pt x="12066" y="21868"/>
                </a:lnTo>
                <a:lnTo>
                  <a:pt x="10497" y="24139"/>
                </a:lnTo>
                <a:lnTo>
                  <a:pt x="9020" y="26486"/>
                </a:lnTo>
                <a:lnTo>
                  <a:pt x="7652" y="28928"/>
                </a:lnTo>
                <a:lnTo>
                  <a:pt x="6377" y="31428"/>
                </a:lnTo>
                <a:lnTo>
                  <a:pt x="5210" y="34024"/>
                </a:lnTo>
                <a:lnTo>
                  <a:pt x="4153" y="36686"/>
                </a:lnTo>
                <a:lnTo>
                  <a:pt x="3205" y="39414"/>
                </a:lnTo>
                <a:lnTo>
                  <a:pt x="2374" y="42200"/>
                </a:lnTo>
                <a:lnTo>
                  <a:pt x="1669" y="45044"/>
                </a:lnTo>
                <a:lnTo>
                  <a:pt x="1074" y="47944"/>
                </a:lnTo>
                <a:lnTo>
                  <a:pt x="612" y="50892"/>
                </a:lnTo>
                <a:lnTo>
                  <a:pt x="276" y="53898"/>
                </a:lnTo>
                <a:lnTo>
                  <a:pt x="75" y="56932"/>
                </a:lnTo>
                <a:lnTo>
                  <a:pt x="0" y="60023"/>
                </a:lnTo>
                <a:lnTo>
                  <a:pt x="67" y="63029"/>
                </a:lnTo>
                <a:lnTo>
                  <a:pt x="251" y="66006"/>
                </a:lnTo>
                <a:lnTo>
                  <a:pt x="587" y="68925"/>
                </a:lnTo>
                <a:lnTo>
                  <a:pt x="1023" y="71807"/>
                </a:lnTo>
                <a:lnTo>
                  <a:pt x="1585" y="74650"/>
                </a:lnTo>
                <a:lnTo>
                  <a:pt x="2257" y="77427"/>
                </a:lnTo>
                <a:lnTo>
                  <a:pt x="3054" y="80155"/>
                </a:lnTo>
                <a:lnTo>
                  <a:pt x="3952" y="82827"/>
                </a:lnTo>
                <a:lnTo>
                  <a:pt x="4967" y="85422"/>
                </a:lnTo>
                <a:lnTo>
                  <a:pt x="6075" y="87970"/>
                </a:lnTo>
                <a:lnTo>
                  <a:pt x="7291" y="90431"/>
                </a:lnTo>
                <a:lnTo>
                  <a:pt x="8600" y="92836"/>
                </a:lnTo>
                <a:lnTo>
                  <a:pt x="10010" y="95154"/>
                </a:lnTo>
                <a:lnTo>
                  <a:pt x="11504" y="97396"/>
                </a:lnTo>
                <a:lnTo>
                  <a:pt x="13089" y="99553"/>
                </a:lnTo>
                <a:lnTo>
                  <a:pt x="14768" y="101614"/>
                </a:lnTo>
                <a:lnTo>
                  <a:pt x="16513" y="103589"/>
                </a:lnTo>
                <a:lnTo>
                  <a:pt x="18342" y="105478"/>
                </a:lnTo>
                <a:lnTo>
                  <a:pt x="20264" y="107262"/>
                </a:lnTo>
                <a:lnTo>
                  <a:pt x="22236" y="108951"/>
                </a:lnTo>
                <a:lnTo>
                  <a:pt x="24292" y="110535"/>
                </a:lnTo>
                <a:lnTo>
                  <a:pt x="26414" y="112004"/>
                </a:lnTo>
                <a:lnTo>
                  <a:pt x="28588" y="113368"/>
                </a:lnTo>
                <a:lnTo>
                  <a:pt x="30837" y="114609"/>
                </a:lnTo>
                <a:lnTo>
                  <a:pt x="33136" y="115735"/>
                </a:lnTo>
                <a:lnTo>
                  <a:pt x="35494" y="116746"/>
                </a:lnTo>
                <a:lnTo>
                  <a:pt x="37893" y="117614"/>
                </a:lnTo>
                <a:lnTo>
                  <a:pt x="40360" y="118358"/>
                </a:lnTo>
                <a:lnTo>
                  <a:pt x="42852" y="118979"/>
                </a:lnTo>
                <a:lnTo>
                  <a:pt x="45395" y="119456"/>
                </a:lnTo>
                <a:lnTo>
                  <a:pt x="47979" y="119799"/>
                </a:lnTo>
                <a:lnTo>
                  <a:pt x="50589" y="120000"/>
                </a:lnTo>
                <a:lnTo>
                  <a:pt x="50589" y="103617"/>
                </a:lnTo>
                <a:lnTo>
                  <a:pt x="48718" y="103436"/>
                </a:lnTo>
                <a:lnTo>
                  <a:pt x="46863" y="103169"/>
                </a:lnTo>
                <a:lnTo>
                  <a:pt x="45043" y="102797"/>
                </a:lnTo>
                <a:lnTo>
                  <a:pt x="43255" y="102320"/>
                </a:lnTo>
                <a:lnTo>
                  <a:pt x="41493" y="101757"/>
                </a:lnTo>
                <a:lnTo>
                  <a:pt x="39765" y="101108"/>
                </a:lnTo>
                <a:lnTo>
                  <a:pt x="38078" y="100364"/>
                </a:lnTo>
                <a:lnTo>
                  <a:pt x="36442" y="99524"/>
                </a:lnTo>
                <a:lnTo>
                  <a:pt x="34822" y="98608"/>
                </a:lnTo>
                <a:lnTo>
                  <a:pt x="33270" y="97616"/>
                </a:lnTo>
                <a:lnTo>
                  <a:pt x="31751" y="96538"/>
                </a:lnTo>
                <a:lnTo>
                  <a:pt x="30283" y="95383"/>
                </a:lnTo>
                <a:lnTo>
                  <a:pt x="28865" y="94152"/>
                </a:lnTo>
                <a:lnTo>
                  <a:pt x="27497" y="92855"/>
                </a:lnTo>
                <a:lnTo>
                  <a:pt x="26188" y="91490"/>
                </a:lnTo>
                <a:lnTo>
                  <a:pt x="24938" y="90050"/>
                </a:lnTo>
                <a:lnTo>
                  <a:pt x="23746" y="88542"/>
                </a:lnTo>
                <a:lnTo>
                  <a:pt x="22605" y="86987"/>
                </a:lnTo>
                <a:lnTo>
                  <a:pt x="21539" y="85365"/>
                </a:lnTo>
                <a:lnTo>
                  <a:pt x="20532" y="83686"/>
                </a:lnTo>
                <a:lnTo>
                  <a:pt x="19593" y="81959"/>
                </a:lnTo>
                <a:lnTo>
                  <a:pt x="18728" y="80174"/>
                </a:lnTo>
                <a:lnTo>
                  <a:pt x="17940" y="78333"/>
                </a:lnTo>
                <a:lnTo>
                  <a:pt x="17218" y="76463"/>
                </a:lnTo>
                <a:lnTo>
                  <a:pt x="16572" y="74536"/>
                </a:lnTo>
                <a:lnTo>
                  <a:pt x="16001" y="72561"/>
                </a:lnTo>
                <a:lnTo>
                  <a:pt x="15523" y="70566"/>
                </a:lnTo>
                <a:lnTo>
                  <a:pt x="15120" y="68515"/>
                </a:lnTo>
                <a:lnTo>
                  <a:pt x="14801" y="66445"/>
                </a:lnTo>
                <a:lnTo>
                  <a:pt x="14575" y="64326"/>
                </a:lnTo>
                <a:lnTo>
                  <a:pt x="14440" y="62189"/>
                </a:lnTo>
                <a:lnTo>
                  <a:pt x="14390" y="60023"/>
                </a:lnTo>
                <a:lnTo>
                  <a:pt x="14449" y="57791"/>
                </a:lnTo>
                <a:lnTo>
                  <a:pt x="14591" y="55568"/>
                </a:lnTo>
                <a:lnTo>
                  <a:pt x="14835" y="53383"/>
                </a:lnTo>
                <a:lnTo>
                  <a:pt x="15179" y="51236"/>
                </a:lnTo>
                <a:lnTo>
                  <a:pt x="15607" y="49118"/>
                </a:lnTo>
                <a:lnTo>
                  <a:pt x="16119" y="47057"/>
                </a:lnTo>
                <a:lnTo>
                  <a:pt x="16723" y="45025"/>
                </a:lnTo>
                <a:lnTo>
                  <a:pt x="17419" y="43050"/>
                </a:lnTo>
                <a:lnTo>
                  <a:pt x="18183" y="41113"/>
                </a:lnTo>
                <a:lnTo>
                  <a:pt x="19030" y="39223"/>
                </a:lnTo>
                <a:lnTo>
                  <a:pt x="19962" y="37401"/>
                </a:lnTo>
                <a:lnTo>
                  <a:pt x="20960" y="35626"/>
                </a:lnTo>
                <a:lnTo>
                  <a:pt x="22026" y="33919"/>
                </a:lnTo>
                <a:lnTo>
                  <a:pt x="23167" y="32268"/>
                </a:lnTo>
                <a:lnTo>
                  <a:pt x="24384" y="30684"/>
                </a:lnTo>
                <a:lnTo>
                  <a:pt x="25651" y="29167"/>
                </a:lnTo>
                <a:lnTo>
                  <a:pt x="26985" y="27726"/>
                </a:lnTo>
                <a:lnTo>
                  <a:pt x="28378" y="26343"/>
                </a:lnTo>
                <a:lnTo>
                  <a:pt x="29830" y="25045"/>
                </a:lnTo>
                <a:lnTo>
                  <a:pt x="31332" y="23824"/>
                </a:lnTo>
                <a:lnTo>
                  <a:pt x="32892" y="22698"/>
                </a:lnTo>
                <a:lnTo>
                  <a:pt x="34495" y="21639"/>
                </a:lnTo>
                <a:lnTo>
                  <a:pt x="36156" y="20675"/>
                </a:lnTo>
                <a:lnTo>
                  <a:pt x="37851" y="19798"/>
                </a:lnTo>
                <a:lnTo>
                  <a:pt x="39597" y="19015"/>
                </a:lnTo>
                <a:lnTo>
                  <a:pt x="41376" y="18328"/>
                </a:lnTo>
                <a:lnTo>
                  <a:pt x="43205" y="17746"/>
                </a:lnTo>
                <a:lnTo>
                  <a:pt x="45059" y="17250"/>
                </a:lnTo>
                <a:lnTo>
                  <a:pt x="46947" y="16859"/>
                </a:lnTo>
                <a:lnTo>
                  <a:pt x="48860" y="16592"/>
                </a:lnTo>
                <a:lnTo>
                  <a:pt x="50807" y="16420"/>
                </a:lnTo>
                <a:lnTo>
                  <a:pt x="52779" y="16363"/>
                </a:lnTo>
                <a:lnTo>
                  <a:pt x="54600" y="16401"/>
                </a:lnTo>
                <a:lnTo>
                  <a:pt x="56396" y="16554"/>
                </a:lnTo>
                <a:lnTo>
                  <a:pt x="58166" y="16792"/>
                </a:lnTo>
                <a:lnTo>
                  <a:pt x="59920" y="17107"/>
                </a:lnTo>
                <a:lnTo>
                  <a:pt x="61640" y="17536"/>
                </a:lnTo>
                <a:lnTo>
                  <a:pt x="63335" y="18032"/>
                </a:lnTo>
                <a:lnTo>
                  <a:pt x="65005" y="18624"/>
                </a:lnTo>
                <a:lnTo>
                  <a:pt x="66633" y="19282"/>
                </a:lnTo>
                <a:lnTo>
                  <a:pt x="68227" y="20046"/>
                </a:lnTo>
                <a:lnTo>
                  <a:pt x="69796" y="20876"/>
                </a:lnTo>
                <a:lnTo>
                  <a:pt x="71315" y="21773"/>
                </a:lnTo>
                <a:lnTo>
                  <a:pt x="72800" y="22746"/>
                </a:lnTo>
                <a:lnTo>
                  <a:pt x="74243" y="23805"/>
                </a:lnTo>
                <a:lnTo>
                  <a:pt x="75645" y="24921"/>
                </a:lnTo>
                <a:lnTo>
                  <a:pt x="76996" y="26114"/>
                </a:lnTo>
                <a:lnTo>
                  <a:pt x="78296" y="27373"/>
                </a:lnTo>
                <a:lnTo>
                  <a:pt x="79555" y="28700"/>
                </a:lnTo>
                <a:lnTo>
                  <a:pt x="80755" y="30073"/>
                </a:lnTo>
                <a:lnTo>
                  <a:pt x="81896" y="31524"/>
                </a:lnTo>
                <a:lnTo>
                  <a:pt x="82995" y="33031"/>
                </a:lnTo>
                <a:lnTo>
                  <a:pt x="84027" y="34586"/>
                </a:lnTo>
                <a:lnTo>
                  <a:pt x="85001" y="36189"/>
                </a:lnTo>
                <a:lnTo>
                  <a:pt x="85898" y="37859"/>
                </a:lnTo>
                <a:lnTo>
                  <a:pt x="86746" y="39567"/>
                </a:lnTo>
                <a:lnTo>
                  <a:pt x="87535" y="41332"/>
                </a:lnTo>
                <a:lnTo>
                  <a:pt x="88231" y="43145"/>
                </a:lnTo>
                <a:lnTo>
                  <a:pt x="88869" y="44996"/>
                </a:lnTo>
                <a:lnTo>
                  <a:pt x="89448" y="46885"/>
                </a:lnTo>
                <a:lnTo>
                  <a:pt x="89934" y="48822"/>
                </a:lnTo>
                <a:lnTo>
                  <a:pt x="90346" y="50787"/>
                </a:lnTo>
                <a:lnTo>
                  <a:pt x="90690" y="52801"/>
                </a:lnTo>
                <a:lnTo>
                  <a:pt x="90941" y="54833"/>
                </a:lnTo>
                <a:lnTo>
                  <a:pt x="91235" y="57619"/>
                </a:lnTo>
                <a:lnTo>
                  <a:pt x="88760" y="57619"/>
                </a:lnTo>
                <a:lnTo>
                  <a:pt x="73480" y="57619"/>
                </a:lnTo>
                <a:lnTo>
                  <a:pt x="98300" y="95202"/>
                </a:lnTo>
                <a:lnTo>
                  <a:pt x="120000" y="57619"/>
                </a:lnTo>
                <a:lnTo>
                  <a:pt x="107640" y="57619"/>
                </a:lnTo>
                <a:close/>
              </a:path>
            </a:pathLst>
          </a:custGeom>
          <a:noFill/>
          <a:ln w="38100">
            <a:solidFill>
              <a:srgbClr val="333333"/>
            </a:solidFill>
          </a:ln>
        </p:spPr>
        <p:txBody>
          <a:bodyPr lIns="60941" tIns="30462" rIns="60941" bIns="30462" anchor="t" anchorCtr="0">
            <a:noAutofit/>
          </a:bodyPr>
          <a:lstStyle/>
          <a:p>
            <a:endParaRPr sz="12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9" name="Shape 2611"/>
          <p:cNvSpPr/>
          <p:nvPr/>
        </p:nvSpPr>
        <p:spPr>
          <a:xfrm>
            <a:off x="4753870" y="2695671"/>
            <a:ext cx="3456276" cy="3038649"/>
          </a:xfrm>
          <a:custGeom>
            <a:avLst/>
            <a:gdLst/>
            <a:ahLst/>
            <a:cxnLst/>
            <a:rect l="0" t="0" r="0" b="0"/>
            <a:pathLst>
              <a:path w="120000" h="120000" extrusionOk="0">
                <a:moveTo>
                  <a:pt x="69410" y="0"/>
                </a:moveTo>
                <a:lnTo>
                  <a:pt x="69410" y="16382"/>
                </a:lnTo>
                <a:lnTo>
                  <a:pt x="71281" y="16563"/>
                </a:lnTo>
                <a:lnTo>
                  <a:pt x="73136" y="16830"/>
                </a:lnTo>
                <a:lnTo>
                  <a:pt x="74956" y="17202"/>
                </a:lnTo>
                <a:lnTo>
                  <a:pt x="76744" y="17679"/>
                </a:lnTo>
                <a:lnTo>
                  <a:pt x="78506" y="18242"/>
                </a:lnTo>
                <a:lnTo>
                  <a:pt x="80234" y="18891"/>
                </a:lnTo>
                <a:lnTo>
                  <a:pt x="81921" y="19635"/>
                </a:lnTo>
                <a:lnTo>
                  <a:pt x="83557" y="20475"/>
                </a:lnTo>
                <a:lnTo>
                  <a:pt x="85177" y="21391"/>
                </a:lnTo>
                <a:lnTo>
                  <a:pt x="86729" y="22383"/>
                </a:lnTo>
                <a:lnTo>
                  <a:pt x="88248" y="23461"/>
                </a:lnTo>
                <a:lnTo>
                  <a:pt x="89716" y="24616"/>
                </a:lnTo>
                <a:lnTo>
                  <a:pt x="91134" y="25847"/>
                </a:lnTo>
                <a:lnTo>
                  <a:pt x="92502" y="27144"/>
                </a:lnTo>
                <a:lnTo>
                  <a:pt x="93811" y="28509"/>
                </a:lnTo>
                <a:lnTo>
                  <a:pt x="95061" y="29949"/>
                </a:lnTo>
                <a:lnTo>
                  <a:pt x="96253" y="31457"/>
                </a:lnTo>
                <a:lnTo>
                  <a:pt x="97394" y="33012"/>
                </a:lnTo>
                <a:lnTo>
                  <a:pt x="98460" y="34634"/>
                </a:lnTo>
                <a:lnTo>
                  <a:pt x="99467" y="36313"/>
                </a:lnTo>
                <a:lnTo>
                  <a:pt x="100406" y="38040"/>
                </a:lnTo>
                <a:lnTo>
                  <a:pt x="101271" y="39825"/>
                </a:lnTo>
                <a:lnTo>
                  <a:pt x="102059" y="41666"/>
                </a:lnTo>
                <a:lnTo>
                  <a:pt x="102781" y="43536"/>
                </a:lnTo>
                <a:lnTo>
                  <a:pt x="103427" y="45463"/>
                </a:lnTo>
                <a:lnTo>
                  <a:pt x="103998" y="47438"/>
                </a:lnTo>
                <a:lnTo>
                  <a:pt x="104476" y="49442"/>
                </a:lnTo>
                <a:lnTo>
                  <a:pt x="104879" y="51484"/>
                </a:lnTo>
                <a:lnTo>
                  <a:pt x="105189" y="53554"/>
                </a:lnTo>
                <a:lnTo>
                  <a:pt x="105424" y="55673"/>
                </a:lnTo>
                <a:lnTo>
                  <a:pt x="105559" y="57810"/>
                </a:lnTo>
                <a:lnTo>
                  <a:pt x="105609" y="59976"/>
                </a:lnTo>
                <a:lnTo>
                  <a:pt x="105550" y="62227"/>
                </a:lnTo>
                <a:lnTo>
                  <a:pt x="105408" y="64431"/>
                </a:lnTo>
                <a:lnTo>
                  <a:pt x="105164" y="66616"/>
                </a:lnTo>
                <a:lnTo>
                  <a:pt x="104820" y="68763"/>
                </a:lnTo>
                <a:lnTo>
                  <a:pt x="104392" y="70881"/>
                </a:lnTo>
                <a:lnTo>
                  <a:pt x="103880" y="72952"/>
                </a:lnTo>
                <a:lnTo>
                  <a:pt x="103276" y="74974"/>
                </a:lnTo>
                <a:lnTo>
                  <a:pt x="102580" y="76949"/>
                </a:lnTo>
                <a:lnTo>
                  <a:pt x="101816" y="78886"/>
                </a:lnTo>
                <a:lnTo>
                  <a:pt x="100969" y="80776"/>
                </a:lnTo>
                <a:lnTo>
                  <a:pt x="100037" y="82598"/>
                </a:lnTo>
                <a:lnTo>
                  <a:pt x="99039" y="84373"/>
                </a:lnTo>
                <a:lnTo>
                  <a:pt x="97973" y="86080"/>
                </a:lnTo>
                <a:lnTo>
                  <a:pt x="96832" y="87741"/>
                </a:lnTo>
                <a:lnTo>
                  <a:pt x="95615" y="89315"/>
                </a:lnTo>
                <a:lnTo>
                  <a:pt x="94348" y="90832"/>
                </a:lnTo>
                <a:lnTo>
                  <a:pt x="93014" y="92273"/>
                </a:lnTo>
                <a:lnTo>
                  <a:pt x="91621" y="93656"/>
                </a:lnTo>
                <a:lnTo>
                  <a:pt x="90169" y="94954"/>
                </a:lnTo>
                <a:lnTo>
                  <a:pt x="88667" y="96175"/>
                </a:lnTo>
                <a:lnTo>
                  <a:pt x="87107" y="97301"/>
                </a:lnTo>
                <a:lnTo>
                  <a:pt x="85504" y="98360"/>
                </a:lnTo>
                <a:lnTo>
                  <a:pt x="83843" y="99324"/>
                </a:lnTo>
                <a:lnTo>
                  <a:pt x="82139" y="100201"/>
                </a:lnTo>
                <a:lnTo>
                  <a:pt x="80402" y="100984"/>
                </a:lnTo>
                <a:lnTo>
                  <a:pt x="78623" y="101680"/>
                </a:lnTo>
                <a:lnTo>
                  <a:pt x="76794" y="102253"/>
                </a:lnTo>
                <a:lnTo>
                  <a:pt x="74940" y="102759"/>
                </a:lnTo>
                <a:lnTo>
                  <a:pt x="73052" y="103140"/>
                </a:lnTo>
                <a:lnTo>
                  <a:pt x="71139" y="103407"/>
                </a:lnTo>
                <a:lnTo>
                  <a:pt x="69192" y="103579"/>
                </a:lnTo>
                <a:lnTo>
                  <a:pt x="67212" y="103636"/>
                </a:lnTo>
                <a:lnTo>
                  <a:pt x="65399" y="103598"/>
                </a:lnTo>
                <a:lnTo>
                  <a:pt x="63603" y="103445"/>
                </a:lnTo>
                <a:lnTo>
                  <a:pt x="61833" y="103207"/>
                </a:lnTo>
                <a:lnTo>
                  <a:pt x="60079" y="102892"/>
                </a:lnTo>
                <a:lnTo>
                  <a:pt x="58359" y="102463"/>
                </a:lnTo>
                <a:lnTo>
                  <a:pt x="56664" y="101967"/>
                </a:lnTo>
                <a:lnTo>
                  <a:pt x="54994" y="101375"/>
                </a:lnTo>
                <a:lnTo>
                  <a:pt x="53366" y="100717"/>
                </a:lnTo>
                <a:lnTo>
                  <a:pt x="51764" y="99953"/>
                </a:lnTo>
                <a:lnTo>
                  <a:pt x="50203" y="99123"/>
                </a:lnTo>
                <a:lnTo>
                  <a:pt x="48684" y="98226"/>
                </a:lnTo>
                <a:lnTo>
                  <a:pt x="47199" y="97253"/>
                </a:lnTo>
                <a:lnTo>
                  <a:pt x="45756" y="96194"/>
                </a:lnTo>
                <a:lnTo>
                  <a:pt x="44354" y="95078"/>
                </a:lnTo>
                <a:lnTo>
                  <a:pt x="43003" y="93885"/>
                </a:lnTo>
                <a:lnTo>
                  <a:pt x="41703" y="92626"/>
                </a:lnTo>
                <a:lnTo>
                  <a:pt x="40444" y="91299"/>
                </a:lnTo>
                <a:lnTo>
                  <a:pt x="39236" y="89926"/>
                </a:lnTo>
                <a:lnTo>
                  <a:pt x="38103" y="88475"/>
                </a:lnTo>
                <a:lnTo>
                  <a:pt x="37004" y="86968"/>
                </a:lnTo>
                <a:lnTo>
                  <a:pt x="35972" y="85413"/>
                </a:lnTo>
                <a:lnTo>
                  <a:pt x="34998" y="83810"/>
                </a:lnTo>
                <a:lnTo>
                  <a:pt x="34092" y="82140"/>
                </a:lnTo>
                <a:lnTo>
                  <a:pt x="33253" y="80432"/>
                </a:lnTo>
                <a:lnTo>
                  <a:pt x="32464" y="78667"/>
                </a:lnTo>
                <a:lnTo>
                  <a:pt x="31768" y="76854"/>
                </a:lnTo>
                <a:lnTo>
                  <a:pt x="31113" y="75013"/>
                </a:lnTo>
                <a:lnTo>
                  <a:pt x="30551" y="73114"/>
                </a:lnTo>
                <a:lnTo>
                  <a:pt x="30065" y="71177"/>
                </a:lnTo>
                <a:lnTo>
                  <a:pt x="29653" y="69212"/>
                </a:lnTo>
                <a:lnTo>
                  <a:pt x="29309" y="67208"/>
                </a:lnTo>
                <a:lnTo>
                  <a:pt x="29058" y="65166"/>
                </a:lnTo>
                <a:lnTo>
                  <a:pt x="28764" y="62380"/>
                </a:lnTo>
                <a:lnTo>
                  <a:pt x="31231" y="62380"/>
                </a:lnTo>
                <a:lnTo>
                  <a:pt x="46519" y="62380"/>
                </a:lnTo>
                <a:lnTo>
                  <a:pt x="21690" y="24797"/>
                </a:lnTo>
                <a:lnTo>
                  <a:pt x="0" y="62380"/>
                </a:lnTo>
                <a:lnTo>
                  <a:pt x="12359" y="62380"/>
                </a:lnTo>
                <a:lnTo>
                  <a:pt x="14390" y="62380"/>
                </a:lnTo>
                <a:lnTo>
                  <a:pt x="14550" y="64679"/>
                </a:lnTo>
                <a:lnTo>
                  <a:pt x="14659" y="66082"/>
                </a:lnTo>
                <a:lnTo>
                  <a:pt x="14793" y="67475"/>
                </a:lnTo>
                <a:lnTo>
                  <a:pt x="14969" y="68868"/>
                </a:lnTo>
                <a:lnTo>
                  <a:pt x="15162" y="70242"/>
                </a:lnTo>
                <a:lnTo>
                  <a:pt x="15389" y="71625"/>
                </a:lnTo>
                <a:lnTo>
                  <a:pt x="15632" y="72980"/>
                </a:lnTo>
                <a:lnTo>
                  <a:pt x="15917" y="74335"/>
                </a:lnTo>
                <a:lnTo>
                  <a:pt x="16219" y="75681"/>
                </a:lnTo>
                <a:lnTo>
                  <a:pt x="16555" y="77026"/>
                </a:lnTo>
                <a:lnTo>
                  <a:pt x="16916" y="78352"/>
                </a:lnTo>
                <a:lnTo>
                  <a:pt x="17302" y="79669"/>
                </a:lnTo>
                <a:lnTo>
                  <a:pt x="17713" y="80966"/>
                </a:lnTo>
                <a:lnTo>
                  <a:pt x="18158" y="82264"/>
                </a:lnTo>
                <a:lnTo>
                  <a:pt x="18619" y="83542"/>
                </a:lnTo>
                <a:lnTo>
                  <a:pt x="19114" y="84802"/>
                </a:lnTo>
                <a:lnTo>
                  <a:pt x="19634" y="86061"/>
                </a:lnTo>
                <a:lnTo>
                  <a:pt x="20180" y="87302"/>
                </a:lnTo>
                <a:lnTo>
                  <a:pt x="20742" y="88523"/>
                </a:lnTo>
                <a:lnTo>
                  <a:pt x="21338" y="89735"/>
                </a:lnTo>
                <a:lnTo>
                  <a:pt x="21959" y="90927"/>
                </a:lnTo>
                <a:lnTo>
                  <a:pt x="22605" y="92110"/>
                </a:lnTo>
                <a:lnTo>
                  <a:pt x="23268" y="93275"/>
                </a:lnTo>
                <a:lnTo>
                  <a:pt x="23964" y="94419"/>
                </a:lnTo>
                <a:lnTo>
                  <a:pt x="24686" y="95555"/>
                </a:lnTo>
                <a:lnTo>
                  <a:pt x="25424" y="96671"/>
                </a:lnTo>
                <a:lnTo>
                  <a:pt x="26188" y="97759"/>
                </a:lnTo>
                <a:lnTo>
                  <a:pt x="26977" y="98837"/>
                </a:lnTo>
                <a:lnTo>
                  <a:pt x="27791" y="99896"/>
                </a:lnTo>
                <a:lnTo>
                  <a:pt x="28630" y="100927"/>
                </a:lnTo>
                <a:lnTo>
                  <a:pt x="29486" y="101957"/>
                </a:lnTo>
                <a:lnTo>
                  <a:pt x="30358" y="102949"/>
                </a:lnTo>
                <a:lnTo>
                  <a:pt x="31273" y="103923"/>
                </a:lnTo>
                <a:lnTo>
                  <a:pt x="32204" y="104886"/>
                </a:lnTo>
                <a:lnTo>
                  <a:pt x="33144" y="105812"/>
                </a:lnTo>
                <a:lnTo>
                  <a:pt x="34109" y="106728"/>
                </a:lnTo>
                <a:lnTo>
                  <a:pt x="35082" y="107596"/>
                </a:lnTo>
                <a:lnTo>
                  <a:pt x="36073" y="108445"/>
                </a:lnTo>
                <a:lnTo>
                  <a:pt x="37088" y="109266"/>
                </a:lnTo>
                <a:lnTo>
                  <a:pt x="38112" y="110048"/>
                </a:lnTo>
                <a:lnTo>
                  <a:pt x="39144" y="110811"/>
                </a:lnTo>
                <a:lnTo>
                  <a:pt x="40192" y="111546"/>
                </a:lnTo>
                <a:lnTo>
                  <a:pt x="41258" y="112252"/>
                </a:lnTo>
                <a:lnTo>
                  <a:pt x="42341" y="112920"/>
                </a:lnTo>
                <a:lnTo>
                  <a:pt x="43431" y="113559"/>
                </a:lnTo>
                <a:lnTo>
                  <a:pt x="44531" y="114189"/>
                </a:lnTo>
                <a:lnTo>
                  <a:pt x="45647" y="114761"/>
                </a:lnTo>
                <a:lnTo>
                  <a:pt x="46779" y="115324"/>
                </a:lnTo>
                <a:lnTo>
                  <a:pt x="47904" y="115859"/>
                </a:lnTo>
                <a:lnTo>
                  <a:pt x="49053" y="116345"/>
                </a:lnTo>
                <a:lnTo>
                  <a:pt x="50211" y="116803"/>
                </a:lnTo>
                <a:lnTo>
                  <a:pt x="51378" y="117242"/>
                </a:lnTo>
                <a:lnTo>
                  <a:pt x="52552" y="117643"/>
                </a:lnTo>
                <a:lnTo>
                  <a:pt x="53736" y="118024"/>
                </a:lnTo>
                <a:lnTo>
                  <a:pt x="54936" y="118358"/>
                </a:lnTo>
                <a:lnTo>
                  <a:pt x="56127" y="118673"/>
                </a:lnTo>
                <a:lnTo>
                  <a:pt x="57335" y="118940"/>
                </a:lnTo>
                <a:lnTo>
                  <a:pt x="58552" y="119188"/>
                </a:lnTo>
                <a:lnTo>
                  <a:pt x="59769" y="119408"/>
                </a:lnTo>
                <a:lnTo>
                  <a:pt x="61002" y="119589"/>
                </a:lnTo>
                <a:lnTo>
                  <a:pt x="62236" y="119732"/>
                </a:lnTo>
                <a:lnTo>
                  <a:pt x="63469" y="119856"/>
                </a:lnTo>
                <a:lnTo>
                  <a:pt x="64711" y="119933"/>
                </a:lnTo>
                <a:lnTo>
                  <a:pt x="65961" y="119980"/>
                </a:lnTo>
                <a:lnTo>
                  <a:pt x="67212" y="120000"/>
                </a:lnTo>
                <a:lnTo>
                  <a:pt x="69922" y="119914"/>
                </a:lnTo>
                <a:lnTo>
                  <a:pt x="72607" y="119685"/>
                </a:lnTo>
                <a:lnTo>
                  <a:pt x="75242" y="119303"/>
                </a:lnTo>
                <a:lnTo>
                  <a:pt x="77835" y="118778"/>
                </a:lnTo>
                <a:lnTo>
                  <a:pt x="80385" y="118101"/>
                </a:lnTo>
                <a:lnTo>
                  <a:pt x="82894" y="117299"/>
                </a:lnTo>
                <a:lnTo>
                  <a:pt x="85345" y="116355"/>
                </a:lnTo>
                <a:lnTo>
                  <a:pt x="87744" y="115277"/>
                </a:lnTo>
                <a:lnTo>
                  <a:pt x="90077" y="114074"/>
                </a:lnTo>
                <a:lnTo>
                  <a:pt x="92359" y="112748"/>
                </a:lnTo>
                <a:lnTo>
                  <a:pt x="94558" y="111298"/>
                </a:lnTo>
                <a:lnTo>
                  <a:pt x="96706" y="109733"/>
                </a:lnTo>
                <a:lnTo>
                  <a:pt x="98770" y="108063"/>
                </a:lnTo>
                <a:lnTo>
                  <a:pt x="100767" y="106279"/>
                </a:lnTo>
                <a:lnTo>
                  <a:pt x="102680" y="104390"/>
                </a:lnTo>
                <a:lnTo>
                  <a:pt x="104526" y="102405"/>
                </a:lnTo>
                <a:lnTo>
                  <a:pt x="106272" y="100306"/>
                </a:lnTo>
                <a:lnTo>
                  <a:pt x="107933" y="98131"/>
                </a:lnTo>
                <a:lnTo>
                  <a:pt x="109502" y="95860"/>
                </a:lnTo>
                <a:lnTo>
                  <a:pt x="110971" y="93513"/>
                </a:lnTo>
                <a:lnTo>
                  <a:pt x="112347" y="91071"/>
                </a:lnTo>
                <a:lnTo>
                  <a:pt x="113622" y="88571"/>
                </a:lnTo>
                <a:lnTo>
                  <a:pt x="114789" y="85975"/>
                </a:lnTo>
                <a:lnTo>
                  <a:pt x="115846" y="83313"/>
                </a:lnTo>
                <a:lnTo>
                  <a:pt x="116794" y="80585"/>
                </a:lnTo>
                <a:lnTo>
                  <a:pt x="117625" y="77799"/>
                </a:lnTo>
                <a:lnTo>
                  <a:pt x="118330" y="74955"/>
                </a:lnTo>
                <a:lnTo>
                  <a:pt x="118925" y="72055"/>
                </a:lnTo>
                <a:lnTo>
                  <a:pt x="119387" y="69107"/>
                </a:lnTo>
                <a:lnTo>
                  <a:pt x="119723" y="66101"/>
                </a:lnTo>
                <a:lnTo>
                  <a:pt x="119924" y="63067"/>
                </a:lnTo>
                <a:lnTo>
                  <a:pt x="120000" y="59976"/>
                </a:lnTo>
                <a:lnTo>
                  <a:pt x="119932" y="56970"/>
                </a:lnTo>
                <a:lnTo>
                  <a:pt x="119739" y="53993"/>
                </a:lnTo>
                <a:lnTo>
                  <a:pt x="119412" y="51074"/>
                </a:lnTo>
                <a:lnTo>
                  <a:pt x="118976" y="48192"/>
                </a:lnTo>
                <a:lnTo>
                  <a:pt x="118414" y="45349"/>
                </a:lnTo>
                <a:lnTo>
                  <a:pt x="117742" y="42572"/>
                </a:lnTo>
                <a:lnTo>
                  <a:pt x="116945" y="39844"/>
                </a:lnTo>
                <a:lnTo>
                  <a:pt x="116047" y="37172"/>
                </a:lnTo>
                <a:lnTo>
                  <a:pt x="115032" y="34577"/>
                </a:lnTo>
                <a:lnTo>
                  <a:pt x="113924" y="32029"/>
                </a:lnTo>
                <a:lnTo>
                  <a:pt x="112708" y="29568"/>
                </a:lnTo>
                <a:lnTo>
                  <a:pt x="111399" y="27163"/>
                </a:lnTo>
                <a:lnTo>
                  <a:pt x="109989" y="24854"/>
                </a:lnTo>
                <a:lnTo>
                  <a:pt x="108495" y="22603"/>
                </a:lnTo>
                <a:lnTo>
                  <a:pt x="106910" y="20446"/>
                </a:lnTo>
                <a:lnTo>
                  <a:pt x="105231" y="18385"/>
                </a:lnTo>
                <a:lnTo>
                  <a:pt x="103486" y="16410"/>
                </a:lnTo>
                <a:lnTo>
                  <a:pt x="101657" y="14521"/>
                </a:lnTo>
                <a:lnTo>
                  <a:pt x="99735" y="12737"/>
                </a:lnTo>
                <a:lnTo>
                  <a:pt x="97763" y="11048"/>
                </a:lnTo>
                <a:lnTo>
                  <a:pt x="95707" y="9474"/>
                </a:lnTo>
                <a:lnTo>
                  <a:pt x="93585" y="7995"/>
                </a:lnTo>
                <a:lnTo>
                  <a:pt x="91411" y="6631"/>
                </a:lnTo>
                <a:lnTo>
                  <a:pt x="89162" y="5390"/>
                </a:lnTo>
                <a:lnTo>
                  <a:pt x="86863" y="4264"/>
                </a:lnTo>
                <a:lnTo>
                  <a:pt x="84505" y="3263"/>
                </a:lnTo>
                <a:lnTo>
                  <a:pt x="82106" y="2385"/>
                </a:lnTo>
                <a:lnTo>
                  <a:pt x="79639" y="1641"/>
                </a:lnTo>
                <a:lnTo>
                  <a:pt x="77147" y="1020"/>
                </a:lnTo>
                <a:lnTo>
                  <a:pt x="74604" y="543"/>
                </a:lnTo>
                <a:lnTo>
                  <a:pt x="72020" y="200"/>
                </a:lnTo>
                <a:lnTo>
                  <a:pt x="69410" y="0"/>
                </a:lnTo>
                <a:close/>
              </a:path>
            </a:pathLst>
          </a:custGeom>
          <a:noFill/>
          <a:ln w="38100">
            <a:solidFill>
              <a:srgbClr val="333333"/>
            </a:solidFill>
          </a:ln>
        </p:spPr>
        <p:txBody>
          <a:bodyPr lIns="60941" tIns="30462" rIns="60941" bIns="30462" anchor="t" anchorCtr="0">
            <a:noAutofit/>
          </a:bodyPr>
          <a:lstStyle/>
          <a:p>
            <a:endParaRPr sz="1200">
              <a:solidFill>
                <a:schemeClr val="dk1"/>
              </a:solidFill>
              <a:latin typeface="Calibri" panose="020F0502020204030204"/>
              <a:ea typeface="Calibri" panose="020F0502020204030204"/>
              <a:cs typeface="Calibri" panose="020F0502020204030204"/>
              <a:sym typeface="Calibri" panose="020F0502020204030204"/>
            </a:endParaRPr>
          </a:p>
        </p:txBody>
      </p:sp>
      <p:grpSp>
        <p:nvGrpSpPr>
          <p:cNvPr id="10" name="组合 9"/>
          <p:cNvGrpSpPr/>
          <p:nvPr/>
        </p:nvGrpSpPr>
        <p:grpSpPr>
          <a:xfrm>
            <a:off x="8398609" y="3089220"/>
            <a:ext cx="3672840" cy="2462530"/>
            <a:chOff x="1383959" y="2349127"/>
            <a:chExt cx="3266963" cy="2190401"/>
          </a:xfrm>
        </p:grpSpPr>
        <p:sp>
          <p:nvSpPr>
            <p:cNvPr id="11" name="文本框 10"/>
            <p:cNvSpPr txBox="1"/>
            <p:nvPr/>
          </p:nvSpPr>
          <p:spPr>
            <a:xfrm>
              <a:off x="1806000" y="2349127"/>
              <a:ext cx="2133781" cy="738230"/>
            </a:xfrm>
            <a:prstGeom prst="rect">
              <a:avLst/>
            </a:prstGeom>
            <a:noFill/>
          </p:spPr>
          <p:txBody>
            <a:bodyPr wrap="square" rtlCol="0">
              <a:spAutoFit/>
              <a:scene3d>
                <a:camera prst="orthographicFront"/>
                <a:lightRig rig="threePt" dir="t"/>
              </a:scene3d>
              <a:sp3d contourW="12700"/>
            </a:bodyPr>
            <a:lstStyle/>
            <a:p>
              <a:pPr algn="ctr"/>
              <a:r>
                <a:rPr lang="en-US" altLang="zh-CN" sz="1600" b="1" dirty="0" smtClean="0">
                  <a:solidFill>
                    <a:srgbClr val="C00000"/>
                  </a:solidFill>
                  <a:latin typeface="Arial" panose="020B0604020202020204" pitchFamily="34" charset="0"/>
                </a:rPr>
                <a:t>if prices are unaffordable for most people</a:t>
              </a:r>
              <a:endParaRPr lang="en-US" altLang="zh-CN" sz="1600" b="1" dirty="0" smtClean="0">
                <a:solidFill>
                  <a:srgbClr val="C00000"/>
                </a:solidFill>
                <a:latin typeface="Arial" panose="020B0604020202020204" pitchFamily="34" charset="0"/>
              </a:endParaRPr>
            </a:p>
          </p:txBody>
        </p:sp>
        <p:sp>
          <p:nvSpPr>
            <p:cNvPr id="12" name="文本框 11"/>
            <p:cNvSpPr txBox="1"/>
            <p:nvPr/>
          </p:nvSpPr>
          <p:spPr>
            <a:xfrm>
              <a:off x="1383959" y="3147793"/>
              <a:ext cx="3266963" cy="1391735"/>
            </a:xfrm>
            <a:prstGeom prst="rect">
              <a:avLst/>
            </a:prstGeom>
            <a:noFill/>
          </p:spPr>
          <p:txBody>
            <a:bodyPr wrap="square" rtlCol="0">
              <a:spAutoFit/>
              <a:scene3d>
                <a:camera prst="orthographicFront"/>
                <a:lightRig rig="threePt" dir="t"/>
              </a:scene3d>
              <a:sp3d contourW="12700"/>
            </a:bodyPr>
            <a:lstStyle/>
            <a:p>
              <a:pPr algn="l">
                <a:lnSpc>
                  <a:spcPct val="114000"/>
                </a:lnSpc>
              </a:pPr>
              <a:r>
                <a:rPr lang="en-US" altLang="zh-CN" sz="1400" b="1" dirty="0">
                  <a:solidFill>
                    <a:schemeClr val="tx1"/>
                  </a:solidFill>
                  <a:latin typeface="Arial" panose="020B0604020202020204" pitchFamily="34" charset="0"/>
                  <a:ea typeface="+mj-ea"/>
                </a:rPr>
                <a:t>- high prices in the private sector can undermine UHC objectives by draining resources from the public sector</a:t>
              </a:r>
              <a:endParaRPr lang="en-US" altLang="zh-CN" sz="1400" b="1" dirty="0">
                <a:solidFill>
                  <a:schemeClr val="tx1"/>
                </a:solidFill>
                <a:latin typeface="Arial" panose="020B0604020202020204" pitchFamily="34" charset="0"/>
                <a:ea typeface="+mj-ea"/>
              </a:endParaRPr>
            </a:p>
            <a:p>
              <a:pPr algn="l">
                <a:lnSpc>
                  <a:spcPct val="114000"/>
                </a:lnSpc>
              </a:pPr>
              <a:r>
                <a:rPr lang="en-US" altLang="zh-CN" sz="1400" b="1" dirty="0">
                  <a:solidFill>
                    <a:schemeClr val="tx1"/>
                  </a:solidFill>
                  <a:latin typeface="Arial" panose="020B0604020202020204" pitchFamily="34" charset="0"/>
                  <a:ea typeface="+mj-ea"/>
                </a:rPr>
                <a:t>- services could be underprovided</a:t>
              </a:r>
              <a:endParaRPr lang="en-US" altLang="zh-CN" sz="1400" b="1" dirty="0">
                <a:solidFill>
                  <a:schemeClr val="tx1"/>
                </a:solidFill>
                <a:latin typeface="Arial" panose="020B0604020202020204" pitchFamily="34" charset="0"/>
                <a:ea typeface="+mj-ea"/>
              </a:endParaRPr>
            </a:p>
            <a:p>
              <a:pPr algn="l">
                <a:lnSpc>
                  <a:spcPct val="114000"/>
                </a:lnSpc>
              </a:pPr>
              <a:r>
                <a:rPr lang="en-US" altLang="zh-CN" sz="1400" b="1" dirty="0">
                  <a:solidFill>
                    <a:schemeClr val="tx1"/>
                  </a:solidFill>
                  <a:latin typeface="Arial" panose="020B0604020202020204" pitchFamily="34" charset="0"/>
                  <a:ea typeface="+mj-ea"/>
                </a:rPr>
                <a:t>- it does not contribute to improving population health</a:t>
              </a:r>
              <a:endParaRPr lang="en-US" altLang="zh-CN" sz="1400" b="1" dirty="0">
                <a:solidFill>
                  <a:schemeClr val="tx1"/>
                </a:solidFill>
                <a:latin typeface="Arial" panose="020B0604020202020204" pitchFamily="34" charset="0"/>
                <a:ea typeface="+mj-ea"/>
              </a:endParaRPr>
            </a:p>
          </p:txBody>
        </p:sp>
      </p:grpSp>
      <p:grpSp>
        <p:nvGrpSpPr>
          <p:cNvPr id="13" name="组合 12"/>
          <p:cNvGrpSpPr/>
          <p:nvPr/>
        </p:nvGrpSpPr>
        <p:grpSpPr>
          <a:xfrm>
            <a:off x="189865" y="3099435"/>
            <a:ext cx="3663950" cy="3032125"/>
            <a:chOff x="1302170" y="2349127"/>
            <a:chExt cx="3015050" cy="2697051"/>
          </a:xfrm>
        </p:grpSpPr>
        <p:sp>
          <p:nvSpPr>
            <p:cNvPr id="14" name="文本框 13"/>
            <p:cNvSpPr txBox="1"/>
            <p:nvPr/>
          </p:nvSpPr>
          <p:spPr>
            <a:xfrm>
              <a:off x="1806000" y="2349127"/>
              <a:ext cx="2133781" cy="299923"/>
            </a:xfrm>
            <a:prstGeom prst="rect">
              <a:avLst/>
            </a:prstGeom>
            <a:noFill/>
          </p:spPr>
          <p:txBody>
            <a:bodyPr wrap="square" rtlCol="0">
              <a:spAutoFit/>
              <a:scene3d>
                <a:camera prst="orthographicFront"/>
                <a:lightRig rig="threePt" dir="t"/>
              </a:scene3d>
              <a:sp3d contourW="12700"/>
            </a:bodyPr>
            <a:lstStyle/>
            <a:p>
              <a:pPr algn="ctr"/>
              <a:r>
                <a:rPr lang="en-US" altLang="zh-CN" sz="1600" b="1" smtClean="0">
                  <a:solidFill>
                    <a:srgbClr val="C00000"/>
                  </a:solidFill>
                  <a:latin typeface="Arial" panose="020B0604020202020204" pitchFamily="34" charset="0"/>
                </a:rPr>
                <a:t>if prices are set too low</a:t>
              </a:r>
              <a:endParaRPr lang="en-US" altLang="zh-CN" sz="1600" b="1" smtClean="0">
                <a:solidFill>
                  <a:srgbClr val="C00000"/>
                </a:solidFill>
                <a:latin typeface="Arial" panose="020B0604020202020204" pitchFamily="34" charset="0"/>
              </a:endParaRPr>
            </a:p>
          </p:txBody>
        </p:sp>
        <p:sp>
          <p:nvSpPr>
            <p:cNvPr id="15" name="文本框 14"/>
            <p:cNvSpPr txBox="1"/>
            <p:nvPr/>
          </p:nvSpPr>
          <p:spPr>
            <a:xfrm>
              <a:off x="1302170" y="2780655"/>
              <a:ext cx="3015050" cy="2265523"/>
            </a:xfrm>
            <a:prstGeom prst="rect">
              <a:avLst/>
            </a:prstGeom>
            <a:noFill/>
          </p:spPr>
          <p:txBody>
            <a:bodyPr wrap="square" rtlCol="0">
              <a:spAutoFit/>
              <a:scene3d>
                <a:camera prst="orthographicFront"/>
                <a:lightRig rig="threePt" dir="t"/>
              </a:scene3d>
              <a:sp3d contourW="12700"/>
            </a:bodyPr>
            <a:lstStyle/>
            <a:p>
              <a:pPr algn="l">
                <a:lnSpc>
                  <a:spcPct val="114000"/>
                </a:lnSpc>
              </a:pPr>
              <a:r>
                <a:rPr lang="en-US" altLang="zh-CN" sz="1400" b="1" dirty="0">
                  <a:solidFill>
                    <a:schemeClr val="tx1"/>
                  </a:solidFill>
                  <a:latin typeface="Arial" panose="020B0604020202020204" pitchFamily="34" charset="0"/>
                  <a:ea typeface="+mj-ea"/>
                </a:rPr>
                <a:t>- this could result in low quality care </a:t>
              </a:r>
              <a:endParaRPr lang="en-US" altLang="zh-CN" sz="1400" b="1" dirty="0">
                <a:solidFill>
                  <a:schemeClr val="tx1"/>
                </a:solidFill>
                <a:latin typeface="Arial" panose="020B0604020202020204" pitchFamily="34" charset="0"/>
                <a:ea typeface="+mj-ea"/>
              </a:endParaRPr>
            </a:p>
            <a:p>
              <a:pPr algn="l">
                <a:lnSpc>
                  <a:spcPct val="114000"/>
                </a:lnSpc>
              </a:pPr>
              <a:r>
                <a:rPr lang="en-US" altLang="zh-CN" sz="1400" b="1" dirty="0">
                  <a:solidFill>
                    <a:schemeClr val="tx1"/>
                  </a:solidFill>
                  <a:latin typeface="Arial" panose="020B0604020202020204" pitchFamily="34" charset="0"/>
                  <a:ea typeface="+mj-ea"/>
                </a:rPr>
                <a:t>- provider selection of healthier patients</a:t>
              </a:r>
              <a:endParaRPr lang="en-US" altLang="zh-CN" sz="1400" b="1" dirty="0">
                <a:solidFill>
                  <a:schemeClr val="tx1"/>
                </a:solidFill>
                <a:latin typeface="Arial" panose="020B0604020202020204" pitchFamily="34" charset="0"/>
                <a:ea typeface="+mj-ea"/>
              </a:endParaRPr>
            </a:p>
            <a:p>
              <a:pPr algn="l">
                <a:lnSpc>
                  <a:spcPct val="114000"/>
                </a:lnSpc>
              </a:pPr>
              <a:r>
                <a:rPr lang="en-US" altLang="zh-CN" sz="1400" b="1" dirty="0">
                  <a:solidFill>
                    <a:schemeClr val="tx1"/>
                  </a:solidFill>
                  <a:latin typeface="Arial" panose="020B0604020202020204" pitchFamily="34" charset="0"/>
                  <a:ea typeface="+mj-ea"/>
                </a:rPr>
                <a:t>- referral of complex cases to another service provider</a:t>
              </a:r>
              <a:endParaRPr lang="en-US" altLang="zh-CN" sz="1400" b="1" dirty="0">
                <a:solidFill>
                  <a:schemeClr val="tx1"/>
                </a:solidFill>
                <a:latin typeface="Arial" panose="020B0604020202020204" pitchFamily="34" charset="0"/>
                <a:ea typeface="+mj-ea"/>
              </a:endParaRPr>
            </a:p>
            <a:p>
              <a:pPr algn="l">
                <a:lnSpc>
                  <a:spcPct val="114000"/>
                </a:lnSpc>
              </a:pPr>
              <a:r>
                <a:rPr lang="en-US" altLang="zh-CN" sz="1400" b="1" dirty="0">
                  <a:solidFill>
                    <a:schemeClr val="tx1"/>
                  </a:solidFill>
                  <a:latin typeface="Arial" panose="020B0604020202020204" pitchFamily="34" charset="0"/>
                  <a:ea typeface="+mj-ea"/>
                </a:rPr>
                <a:t>- providers may try to compensate by increasing volume and (unnecessary) services</a:t>
              </a:r>
              <a:endParaRPr lang="en-US" altLang="zh-CN" sz="1400" b="1" dirty="0">
                <a:solidFill>
                  <a:schemeClr val="tx1"/>
                </a:solidFill>
                <a:latin typeface="Arial" panose="020B0604020202020204" pitchFamily="34" charset="0"/>
                <a:ea typeface="+mj-ea"/>
              </a:endParaRPr>
            </a:p>
            <a:p>
              <a:pPr algn="l">
                <a:lnSpc>
                  <a:spcPct val="114000"/>
                </a:lnSpc>
              </a:pPr>
              <a:r>
                <a:rPr lang="en-US" altLang="zh-CN" sz="1400" b="1" dirty="0">
                  <a:solidFill>
                    <a:schemeClr val="tx1"/>
                  </a:solidFill>
                  <a:latin typeface="Arial" panose="020B0604020202020204" pitchFamily="34" charset="0"/>
                  <a:ea typeface="+mj-ea"/>
                </a:rPr>
                <a:t>- low pricesdo not sufficiently reward health care providers</a:t>
              </a:r>
              <a:endParaRPr lang="en-US" altLang="zh-CN" sz="1400" b="1" dirty="0">
                <a:solidFill>
                  <a:schemeClr val="tx1"/>
                </a:solidFill>
                <a:latin typeface="Arial" panose="020B0604020202020204" pitchFamily="34" charset="0"/>
                <a:ea typeface="+mj-ea"/>
              </a:endParaRPr>
            </a:p>
            <a:p>
              <a:pPr algn="l">
                <a:lnSpc>
                  <a:spcPct val="114000"/>
                </a:lnSpc>
              </a:pPr>
              <a:r>
                <a:rPr lang="en-US" altLang="zh-CN" sz="1400" b="1" dirty="0">
                  <a:solidFill>
                    <a:schemeClr val="tx1"/>
                  </a:solidFill>
                  <a:latin typeface="Arial" panose="020B0604020202020204" pitchFamily="34" charset="0"/>
                  <a:ea typeface="+mj-ea"/>
                </a:rPr>
                <a:t>- informal fees to patients</a:t>
              </a:r>
              <a:endParaRPr lang="en-US" altLang="zh-CN" sz="1400" b="1" dirty="0">
                <a:solidFill>
                  <a:schemeClr val="tx1"/>
                </a:solidFill>
                <a:latin typeface="Arial" panose="020B0604020202020204" pitchFamily="34" charset="0"/>
                <a:ea typeface="+mj-ea"/>
              </a:endParaRPr>
            </a:p>
          </p:txBody>
        </p:sp>
      </p:grpSp>
      <p:sp>
        <p:nvSpPr>
          <p:cNvPr id="2" name="文本框 2"/>
          <p:cNvSpPr txBox="1"/>
          <p:nvPr/>
        </p:nvSpPr>
        <p:spPr>
          <a:xfrm>
            <a:off x="796290" y="1525905"/>
            <a:ext cx="10999470" cy="706755"/>
          </a:xfrm>
          <a:prstGeom prst="rect">
            <a:avLst/>
          </a:prstGeom>
          <a:noFill/>
        </p:spPr>
        <p:txBody>
          <a:bodyPr wrap="square" rtlCol="0">
            <a:spAutoFit/>
          </a:bodyPr>
          <a:p>
            <a:pPr algn="ctr"/>
            <a:r>
              <a:rPr lang="zh-CN" altLang="en-US" sz="2000" b="1" dirty="0">
                <a:solidFill>
                  <a:schemeClr val="tx1"/>
                </a:solidFill>
                <a:latin typeface="Arial" panose="020B0604020202020204" pitchFamily="34" charset="0"/>
                <a:ea typeface="Arial" panose="020B0604020202020204" pitchFamily="34" charset="0"/>
              </a:rPr>
              <a:t>Prices should reflect</a:t>
            </a:r>
            <a:r>
              <a:rPr lang="zh-CN" altLang="en-US" sz="2000" b="1" dirty="0">
                <a:solidFill>
                  <a:schemeClr val="accent5">
                    <a:lumMod val="75000"/>
                  </a:schemeClr>
                </a:solidFill>
                <a:latin typeface="Arial" panose="020B0604020202020204" pitchFamily="34" charset="0"/>
                <a:ea typeface="Arial" panose="020B0604020202020204" pitchFamily="34" charset="0"/>
              </a:rPr>
              <a:t> </a:t>
            </a:r>
            <a:r>
              <a:rPr lang="zh-CN" altLang="en-US" sz="2000" b="1" i="1" u="sng" dirty="0">
                <a:solidFill>
                  <a:schemeClr val="accent5">
                    <a:lumMod val="75000"/>
                  </a:schemeClr>
                </a:solidFill>
                <a:latin typeface="Arial" panose="020B0604020202020204" pitchFamily="34" charset="0"/>
                <a:ea typeface="Arial" panose="020B0604020202020204" pitchFamily="34" charset="0"/>
              </a:rPr>
              <a:t>actual costs</a:t>
            </a:r>
            <a:r>
              <a:rPr lang="zh-CN" altLang="en-US" sz="2000" b="1" dirty="0">
                <a:solidFill>
                  <a:schemeClr val="accent5">
                    <a:lumMod val="75000"/>
                  </a:schemeClr>
                </a:solidFill>
                <a:latin typeface="Arial" panose="020B0604020202020204" pitchFamily="34" charset="0"/>
                <a:ea typeface="Arial" panose="020B0604020202020204" pitchFamily="34" charset="0"/>
              </a:rPr>
              <a:t> </a:t>
            </a:r>
            <a:r>
              <a:rPr lang="zh-CN" altLang="en-US" sz="2000" b="1" dirty="0">
                <a:solidFill>
                  <a:schemeClr val="tx1"/>
                </a:solidFill>
                <a:latin typeface="Arial" panose="020B0604020202020204" pitchFamily="34" charset="0"/>
                <a:ea typeface="Arial" panose="020B0604020202020204" pitchFamily="34" charset="0"/>
              </a:rPr>
              <a:t>and take into consideration</a:t>
            </a:r>
            <a:r>
              <a:rPr lang="zh-CN" altLang="en-US" sz="2000" b="1" u="sng" dirty="0">
                <a:solidFill>
                  <a:schemeClr val="accent5">
                    <a:lumMod val="75000"/>
                  </a:schemeClr>
                </a:solidFill>
                <a:latin typeface="Arial" panose="020B0604020202020204" pitchFamily="34" charset="0"/>
                <a:ea typeface="Arial" panose="020B0604020202020204" pitchFamily="34" charset="0"/>
              </a:rPr>
              <a:t> </a:t>
            </a:r>
            <a:r>
              <a:rPr lang="zh-CN" altLang="en-US" sz="2000" b="1" i="1" u="sng" dirty="0">
                <a:solidFill>
                  <a:schemeClr val="accent5">
                    <a:lumMod val="75000"/>
                  </a:schemeClr>
                </a:solidFill>
                <a:latin typeface="Arial" panose="020B0604020202020204" pitchFamily="34" charset="0"/>
                <a:ea typeface="Arial" panose="020B0604020202020204" pitchFamily="34" charset="0"/>
              </a:rPr>
              <a:t>broader health system goals and health outcomes</a:t>
            </a:r>
            <a:r>
              <a:rPr lang="zh-CN" altLang="en-US" sz="2000" b="1" dirty="0">
                <a:solidFill>
                  <a:schemeClr val="accent5">
                    <a:lumMod val="75000"/>
                  </a:schemeClr>
                </a:solidFill>
                <a:latin typeface="Arial" panose="020B0604020202020204" pitchFamily="34" charset="0"/>
                <a:ea typeface="Arial" panose="020B0604020202020204" pitchFamily="34" charset="0"/>
              </a:rPr>
              <a:t>.</a:t>
            </a:r>
            <a:endParaRPr lang="zh-CN" altLang="en-US" sz="2000" b="1" dirty="0">
              <a:solidFill>
                <a:schemeClr val="accent5">
                  <a:lumMod val="75000"/>
                </a:schemeClr>
              </a:solidFill>
              <a:latin typeface="Arial" panose="020B0604020202020204" pitchFamily="34" charset="0"/>
              <a:ea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p:nvPr/>
        </p:nvSpPr>
        <p:spPr>
          <a:xfrm>
            <a:off x="1186815" y="599440"/>
            <a:ext cx="10544175" cy="583565"/>
          </a:xfrm>
          <a:prstGeom prst="rect">
            <a:avLst/>
          </a:prstGeom>
          <a:noFill/>
        </p:spPr>
        <p:txBody>
          <a:bodyPr wrap="square" rtlCol="0">
            <a:spAutoFit/>
          </a:bodyPr>
          <a:p>
            <a:r>
              <a:rPr lang="en-US" sz="3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rPr>
              <a:t>Strategic pricing factors for a  healthcare provider</a:t>
            </a:r>
            <a:endParaRPr lang="en-US" sz="3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endParaRPr>
          </a:p>
        </p:txBody>
      </p:sp>
      <p:pic>
        <p:nvPicPr>
          <p:cNvPr id="8" name="Picture 8" descr="bdc-article-1"/>
          <p:cNvPicPr>
            <a:picLocks noChangeAspect="1"/>
          </p:cNvPicPr>
          <p:nvPr/>
        </p:nvPicPr>
        <p:blipFill>
          <a:blip r:embed="rId1"/>
          <a:stretch>
            <a:fillRect/>
          </a:stretch>
        </p:blipFill>
        <p:spPr>
          <a:xfrm>
            <a:off x="2275840" y="1228725"/>
            <a:ext cx="7712710" cy="56197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comb/>
      </p:transition>
    </mc:Choice>
    <mc:Fallback>
      <p:transition spd="slow">
        <p:comb/>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y2mate.com - Pricing Strategy How to find the Ideal Price for a Product_1080p">
            <a:hlinkClick r:id="" action="ppaction://media"/>
          </p:cNvPr>
          <p:cNvPicPr/>
          <p:nvPr>
            <a:videoFile r:link="rId1"/>
            <p:extLst>
              <p:ext uri="{DAA4B4D4-6D71-4841-9C94-3DE7FCFB9230}">
                <p14:media xmlns:p14="http://schemas.microsoft.com/office/powerpoint/2010/main" r:embed="rId2"/>
              </p:ext>
            </p:extLst>
            <p:custDataLst>
              <p:tags r:id="rId3"/>
            </p:custDataLst>
          </p:nvPr>
        </p:nvPicPr>
        <p:blipFill>
          <a:blip r:embed="rId4"/>
          <a:stretch>
            <a:fillRect/>
          </a:stretch>
        </p:blipFill>
        <p:spPr>
          <a:xfrm>
            <a:off x="922020" y="1125220"/>
            <a:ext cx="10275570" cy="5539740"/>
          </a:xfrm>
          <a:prstGeom prst="rect">
            <a:avLst/>
          </a:prstGeom>
        </p:spPr>
      </p:pic>
      <p:sp>
        <p:nvSpPr>
          <p:cNvPr id="3" name="Text Box 2"/>
          <p:cNvSpPr txBox="1"/>
          <p:nvPr/>
        </p:nvSpPr>
        <p:spPr>
          <a:xfrm>
            <a:off x="1064260" y="492125"/>
            <a:ext cx="10036810" cy="521970"/>
          </a:xfrm>
          <a:prstGeom prst="rect">
            <a:avLst/>
          </a:prstGeom>
          <a:noFill/>
        </p:spPr>
        <p:txBody>
          <a:bodyPr wrap="square" rtlCol="0">
            <a:spAutoFit/>
          </a:bodyPr>
          <a:p>
            <a:r>
              <a:rPr lang="en-US" sz="2800" b="1">
                <a:solidFill>
                  <a:schemeClr val="accent1"/>
                </a:solidFill>
                <a:effectLst>
                  <a:outerShdw blurRad="38100" dist="25400" dir="5400000" algn="ctr" rotWithShape="0">
                    <a:srgbClr val="6E747A">
                      <a:alpha val="43000"/>
                    </a:srgbClr>
                  </a:outerShdw>
                </a:effectLst>
              </a:rPr>
              <a:t>Pricing Strategy: How to find the Ideal Price for a Product</a:t>
            </a:r>
            <a:endParaRPr lang="en-US" sz="2800" b="1">
              <a:solidFill>
                <a:schemeClr val="accent1"/>
              </a:solidFill>
              <a:effectLst>
                <a:outerShdw blurRad="38100" dist="25400" dir="5400000" algn="ctr" rotWithShape="0">
                  <a:srgbClr val="6E747A">
                    <a:alpha val="43000"/>
                  </a:srgbClr>
                </a:outerShdw>
              </a:effectLst>
            </a:endParaRPr>
          </a:p>
        </p:txBody>
      </p:sp>
    </p:spTree>
  </p:cSld>
  <p:clrMapOvr>
    <a:masterClrMapping/>
  </p:clrMapOvr>
  <mc:AlternateContent xmlns:mc="http://schemas.openxmlformats.org/markup-compatibility/2006">
    <mc:Choice xmlns:p14="http://schemas.microsoft.com/office/powerpoint/2010/main" Requires="p14">
      <p:transition spd="slow" p14:dur="1000">
        <p:cover dir="d"/>
      </p:transition>
    </mc:Choice>
    <mc:Fallback>
      <p:transition spd="slow">
        <p:cover dir="d"/>
      </p:transition>
    </mc:Fallback>
  </mc:AlternateContent>
  <p:timing>
    <p:tnLst>
      <p:par>
        <p:cTn id="1" dur="indefinite" restart="never" nodeType="tmRoot">
          <p:childTnLst>
            <p:video fullScrn="0">
              <p:cMediaNode>
                <p:cTn id="2" fill="hold" display="1">
                  <p:stCondLst>
                    <p:cond delay="indefinite"/>
                  </p:stCondLst>
                </p:cTn>
                <p:tgtEl>
                  <p:spTgt spid="2"/>
                </p:tgtEl>
              </p:cMediaNode>
            </p:video>
            <p:seq concurrent="1" nextAc="seek">
              <p:cTn id="3" restart="whenNotActive" fill="hold" evtFilter="cancelBubble" nodeType="interactiveSeq">
                <p:stCondLst>
                  <p:cond evt="onClick" delay="0">
                    <p:tgtEl>
                      <p:spTgt spid="2"/>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ags/tag1.xml><?xml version="1.0" encoding="utf-8"?>
<p:tagLst xmlns:p="http://schemas.openxmlformats.org/presentationml/2006/main">
  <p:tag name="PA" val="v3.2.0"/>
</p:tagLst>
</file>

<file path=ppt/tags/tag2.xml><?xml version="1.0" encoding="utf-8"?>
<p:tagLst xmlns:p="http://schemas.openxmlformats.org/presentationml/2006/main">
  <p:tag name="PA" val="v3.2.0"/>
</p:tagLst>
</file>

<file path=ppt/tags/tag3.xml><?xml version="1.0" encoding="utf-8"?>
<p:tagLst xmlns:p="http://schemas.openxmlformats.org/presentationml/2006/main">
  <p:tag name="PA" val="v3.2.0"/>
</p:tagLst>
</file>

<file path=ppt/tags/tag4.xml><?xml version="1.0" encoding="utf-8"?>
<p:tagLst xmlns:p="http://schemas.openxmlformats.org/presentationml/2006/main">
  <p:tag name="PA" val="v3.2.0"/>
</p:tagLst>
</file>

<file path=ppt/tags/tag5.xml><?xml version="1.0" encoding="utf-8"?>
<p:tagLst xmlns:p="http://schemas.openxmlformats.org/presentationml/2006/main">
  <p:tag name="PA" val="v3.2.0"/>
</p:tagLst>
</file>

<file path=ppt/tags/tag6.xml><?xml version="1.0" encoding="utf-8"?>
<p:tagLst xmlns:p="http://schemas.openxmlformats.org/presentationml/2006/main">
  <p:tag name="PA" val="v3.2.0"/>
</p:tagLst>
</file>

<file path=ppt/tags/tag7.xml><?xml version="1.0" encoding="utf-8"?>
<p:tagLst xmlns:p="http://schemas.openxmlformats.org/presentationml/2006/main">
  <p:tag name="PA" val="v3.2.0"/>
</p:tagLst>
</file>

<file path=ppt/tags/tag8.xml><?xml version="1.0" encoding="utf-8"?>
<p:tagLst xmlns:p="http://schemas.openxmlformats.org/presentationml/2006/main">
  <p:tag name="PA" val="v3.2.0"/>
</p:tagLst>
</file>

<file path=ppt/tags/tag9.xml><?xml version="1.0" encoding="utf-8"?>
<p:tagLst xmlns:p="http://schemas.openxmlformats.org/presentationml/2006/main">
  <p:tag name="PA" val="v3.2.0"/>
</p:tagLst>
</file>

<file path=ppt/tags/tag10.xml><?xml version="1.0" encoding="utf-8"?>
<p:tagLst xmlns:p="http://schemas.openxmlformats.org/presentationml/2006/main">
  <p:tag name="PA" val="v3.2.0"/>
</p:tagLst>
</file>

<file path=ppt/tags/tag11.xml><?xml version="1.0" encoding="utf-8"?>
<p:tagLst xmlns:p="http://schemas.openxmlformats.org/presentationml/2006/main">
  <p:tag name="PA" val="v3.2.0"/>
</p:tagLst>
</file>

<file path=ppt/tags/tag12.xml><?xml version="1.0" encoding="utf-8"?>
<p:tagLst xmlns:p="http://schemas.openxmlformats.org/presentationml/2006/main">
  <p:tag name="PA" val="v3.2.0"/>
</p:tagLst>
</file>

<file path=ppt/tags/tag13.xml><?xml version="1.0" encoding="utf-8"?>
<p:tagLst xmlns:p="http://schemas.openxmlformats.org/presentationml/2006/main">
  <p:tag name="PA" val="v3.2.0"/>
</p:tagLst>
</file>

<file path=ppt/tags/tag14.xml><?xml version="1.0" encoding="utf-8"?>
<p:tagLst xmlns:p="http://schemas.openxmlformats.org/presentationml/2006/main">
  <p:tag name="PA" val="v3.2.0"/>
</p:tagLst>
</file>

<file path=ppt/tags/tag15.xml><?xml version="1.0" encoding="utf-8"?>
<p:tagLst xmlns:p="http://schemas.openxmlformats.org/presentationml/2006/main">
  <p:tag name="PA" val="v3.2.0"/>
</p:tagLst>
</file>

<file path=ppt/tags/tag16.xml><?xml version="1.0" encoding="utf-8"?>
<p:tagLst xmlns:p="http://schemas.openxmlformats.org/presentationml/2006/main">
  <p:tag name="PA" val="v3.2.0"/>
</p:tagLst>
</file>

<file path=ppt/tags/tag17.xml><?xml version="1.0" encoding="utf-8"?>
<p:tagLst xmlns:p="http://schemas.openxmlformats.org/presentationml/2006/main">
  <p:tag name="KSO_WM_MEDIACOVER_FLAG" val="1"/>
  <p:tag name="KSO_WM_UNIT_MEDIACOVER_BTN_STATE"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Arial"/>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Arial"/>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游ゴシック"/>
        <a:font script="Hang" typeface="맑은 고딕"/>
        <a:font script="Hans" typeface="Arial"/>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Arial"/>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Arial"/>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Arial"/>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Arial"/>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Arial"/>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Arial"/>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Arial"/>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Arial"/>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Arial"/>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8765</Words>
  <Application>WPS Presentation</Application>
  <PresentationFormat>宽屏</PresentationFormat>
  <Paragraphs>204</Paragraphs>
  <Slides>17</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17</vt:i4>
      </vt:variant>
    </vt:vector>
  </HeadingPairs>
  <TitlesOfParts>
    <vt:vector size="24" baseType="lpstr">
      <vt:lpstr>Arial</vt:lpstr>
      <vt:lpstr>SimSun</vt:lpstr>
      <vt:lpstr>Wingdings</vt:lpstr>
      <vt:lpstr>Calibri</vt:lpstr>
      <vt:lpstr>Microsoft YaHei</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PC</dc:creator>
  <cp:lastModifiedBy>Natali Lazor</cp:lastModifiedBy>
  <cp:revision>78</cp:revision>
  <dcterms:created xsi:type="dcterms:W3CDTF">2018-03-19T03:11:00Z</dcterms:created>
  <dcterms:modified xsi:type="dcterms:W3CDTF">2022-10-10T19:50:37Z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1033-11.2.0.11341</vt:lpwstr>
  </property>
  <property fmtid="{D5CDD505-2E9C-101B-9397-08002B2CF9AE}" pid="3" name="ICV">
    <vt:lpwstr>B8935E27BB7A48B49792F16B5737020B</vt:lpwstr>
  </property>
</Properties>
</file>