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13"/>
  </p:notesMasterIdLst>
  <p:handoutMasterIdLst>
    <p:handoutMasterId r:id="rId18"/>
  </p:handoutMasterIdLst>
  <p:sldIdLst>
    <p:sldId id="364" r:id="rId4"/>
    <p:sldId id="354" r:id="rId5"/>
    <p:sldId id="372" r:id="rId6"/>
    <p:sldId id="371" r:id="rId7"/>
    <p:sldId id="373" r:id="rId8"/>
    <p:sldId id="374" r:id="rId9"/>
    <p:sldId id="375" r:id="rId10"/>
    <p:sldId id="365" r:id="rId11"/>
    <p:sldId id="376" r:id="rId12"/>
    <p:sldId id="380" r:id="rId14"/>
    <p:sldId id="377" r:id="rId15"/>
    <p:sldId id="378" r:id="rId16"/>
    <p:sldId id="256" r:id="rId17"/>
  </p:sldIdLst>
  <p:sldSz cx="9144000" cy="6858000" type="screen4x3"/>
  <p:notesSz cx="6858000" cy="9144000"/>
  <p:defaultTextStyle>
    <a:defPPr>
      <a:defRPr lang="ko-KR"/>
    </a:defPPr>
    <a:lvl1pPr marL="0" lvl="0"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1pPr>
    <a:lvl2pPr marL="457200" lvl="1"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2pPr>
    <a:lvl3pPr marL="914400" lvl="2"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3pPr>
    <a:lvl4pPr marL="1371600" lvl="3"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4pPr>
    <a:lvl5pPr marL="1828800" lvl="4"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5pPr>
    <a:lvl6pPr marL="2286000" lvl="5"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6pPr>
    <a:lvl7pPr marL="2743200" lvl="6"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7pPr>
    <a:lvl8pPr marL="3200400" lvl="7"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8pPr>
    <a:lvl9pPr marL="3657600" lvl="8"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9EA"/>
    <a:srgbClr val="7E95B7"/>
    <a:srgbClr val="99D1A4"/>
    <a:srgbClr val="7AC2C4"/>
    <a:srgbClr val="FCB62A"/>
    <a:srgbClr val="981503"/>
    <a:srgbClr val="03988F"/>
    <a:srgbClr val="5BA6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0867"/>
    <p:restoredTop sz="94490"/>
  </p:normalViewPr>
  <p:slideViewPr>
    <p:cSldViewPr showGuides="1">
      <p:cViewPr>
        <p:scale>
          <a:sx n="93" d="100"/>
          <a:sy n="93" d="100"/>
        </p:scale>
        <p:origin x="-2400" y="-414"/>
      </p:cViewPr>
      <p:guideLst>
        <p:guide orient="horz" pos="2118"/>
        <p:guide pos="2922"/>
      </p:guideLst>
    </p:cSldViewPr>
  </p:slideViewPr>
  <p:notesTextViewPr>
    <p:cViewPr>
      <p:scale>
        <a:sx n="100" d="100"/>
        <a:sy n="100" d="100"/>
      </p:scale>
      <p:origin x="0" y="0"/>
    </p:cViewPr>
  </p:notesTextViewPr>
  <p:sorterViewPr showFormatting="0">
    <p:cViewPr>
      <p:scale>
        <a:sx n="51" d="100"/>
        <a:sy n="51"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notesMaster" Target="notesMasters/notes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1" hangingPunct="1">
              <a:lnSpc>
                <a:spcPct val="100000"/>
              </a:lnSpc>
              <a:spcBef>
                <a:spcPts val="0"/>
              </a:spcBef>
              <a:spcAft>
                <a:spcPts val="0"/>
              </a:spcAft>
              <a:buClrTx/>
              <a:buSzTx/>
              <a:buFontTx/>
              <a:buNone/>
              <a:defRPr/>
            </a:pPr>
            <a:fld id="{0A0CA061-0D75-4E96-B861-6D144ADDD31A}" type="datetimeFigureOut">
              <a:rPr kumimoji="0" lang="ko-KR"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endParaRPr>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p>
            <a:pPr lvl="0" algn="r">
              <a:buNone/>
            </a:pPr>
            <a:fld id="{9A0DB2DC-4C9A-4742-B13C-FB6460FD3503}" type="slidenum">
              <a:rPr lang="ko-KR" altLang="en-US" sz="1200" dirty="0"/>
            </a:fld>
            <a:endParaRPr lang="ko-KR" alt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cs typeface="+mn-cs"/>
            </a:endParaRPr>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1" hangingPunct="1">
              <a:lnSpc>
                <a:spcPct val="100000"/>
              </a:lnSpc>
              <a:spcBef>
                <a:spcPts val="0"/>
              </a:spcBef>
              <a:spcAft>
                <a:spcPts val="0"/>
              </a:spcAft>
              <a:buClrTx/>
              <a:buSzTx/>
              <a:buFontTx/>
              <a:buNone/>
              <a:defRPr/>
            </a:pPr>
            <a:fld id="{5A521DD1-3136-4EF6-A209-B30E113D4E5C}" type="datetimeFigureOut">
              <a:rPr kumimoji="0" lang="ko-KR"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endParaRPr>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마스터 텍스트 스타일을 편집합니다</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둘째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셋째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넷째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다섯째 수준</a:t>
            </a: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cs typeface="+mn-cs"/>
            </a:endParaRPr>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a:buNone/>
            </a:pPr>
            <a:fld id="{9A0DB2DC-4C9A-4742-B13C-FB6460FD3503}" type="slidenum">
              <a:rPr lang="ko-KR" altLang="en-US" sz="1200" dirty="0"/>
            </a:fld>
            <a:endParaRPr lang="ko-KR" altLang="en-US" sz="1200" dirty="0"/>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1"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1pPr>
    <a:lvl2pPr marL="457200" algn="l" defTabSz="914400" rtl="0" eaLnBrk="1" latinLnBrk="1"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2pPr>
    <a:lvl3pPr marL="914400" algn="l" defTabSz="914400" rtl="0" eaLnBrk="1" latinLnBrk="1"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3pPr>
    <a:lvl4pPr marL="1371600" algn="l" defTabSz="914400" rtl="0" eaLnBrk="1" latinLnBrk="1"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4pPr>
    <a:lvl5pPr marL="1828800" algn="l" defTabSz="914400" rtl="0" eaLnBrk="1" latinLnBrk="1"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0" Type="http://schemas.openxmlformats.org/officeDocument/2006/relationships/image" Target="../media/image9.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074" name="Picture 2" descr="D:\아초_C\ah\템플릿작업\템플릿66\01.png"/>
          <p:cNvPicPr>
            <a:picLocks noChangeAspect="1"/>
          </p:cNvPicPr>
          <p:nvPr userDrawn="1"/>
        </p:nvPicPr>
        <p:blipFill>
          <a:blip r:embed="rId2"/>
          <a:stretch>
            <a:fillRect/>
          </a:stretch>
        </p:blipFill>
        <p:spPr>
          <a:xfrm>
            <a:off x="0" y="0"/>
            <a:ext cx="9144000" cy="6858000"/>
          </a:xfrm>
          <a:prstGeom prst="rect">
            <a:avLst/>
          </a:prstGeom>
          <a:noFill/>
          <a:ln w="9525">
            <a:noFill/>
          </a:ln>
        </p:spPr>
      </p:pic>
      <p:pic>
        <p:nvPicPr>
          <p:cNvPr id="3075" name="Picture 7" descr="D:\아초_C\ah\템플릿작업\템플릿55\12.png"/>
          <p:cNvPicPr>
            <a:picLocks noChangeAspect="1"/>
          </p:cNvPicPr>
          <p:nvPr userDrawn="1"/>
        </p:nvPicPr>
        <p:blipFill>
          <a:blip r:embed="rId3"/>
          <a:srcRect t="8186" b="22176"/>
          <a:stretch>
            <a:fillRect/>
          </a:stretch>
        </p:blipFill>
        <p:spPr>
          <a:xfrm>
            <a:off x="608013" y="1052513"/>
            <a:ext cx="7927975" cy="4140200"/>
          </a:xfrm>
          <a:prstGeom prst="rect">
            <a:avLst/>
          </a:prstGeom>
          <a:noFill/>
          <a:ln w="9525">
            <a:noFill/>
          </a:ln>
        </p:spPr>
      </p:pic>
      <p:pic>
        <p:nvPicPr>
          <p:cNvPr id="3076" name="Picture 3" descr="D:\아초_C\ah\템플릿작업\템플릿66\10.png"/>
          <p:cNvPicPr>
            <a:picLocks noChangeAspect="1"/>
          </p:cNvPicPr>
          <p:nvPr userDrawn="1"/>
        </p:nvPicPr>
        <p:blipFill>
          <a:blip r:embed="rId4"/>
          <a:stretch>
            <a:fillRect/>
          </a:stretch>
        </p:blipFill>
        <p:spPr>
          <a:xfrm>
            <a:off x="6767513" y="152400"/>
            <a:ext cx="936625" cy="1085850"/>
          </a:xfrm>
          <a:prstGeom prst="rect">
            <a:avLst/>
          </a:prstGeom>
          <a:noFill/>
          <a:ln w="9525">
            <a:noFill/>
          </a:ln>
        </p:spPr>
      </p:pic>
      <p:pic>
        <p:nvPicPr>
          <p:cNvPr id="3077" name="Picture 4" descr="D:\아초_C\ah\템플릿작업\템플릿66\09.png"/>
          <p:cNvPicPr>
            <a:picLocks noChangeAspect="1"/>
          </p:cNvPicPr>
          <p:nvPr userDrawn="1"/>
        </p:nvPicPr>
        <p:blipFill>
          <a:blip r:embed="rId5"/>
          <a:stretch>
            <a:fillRect/>
          </a:stretch>
        </p:blipFill>
        <p:spPr>
          <a:xfrm>
            <a:off x="5697538" y="152400"/>
            <a:ext cx="936625" cy="1085850"/>
          </a:xfrm>
          <a:prstGeom prst="rect">
            <a:avLst/>
          </a:prstGeom>
          <a:noFill/>
          <a:ln w="9525">
            <a:noFill/>
          </a:ln>
        </p:spPr>
      </p:pic>
      <p:pic>
        <p:nvPicPr>
          <p:cNvPr id="3078" name="Picture 5" descr="D:\아초_C\ah\템플릿작업\템플릿66\08.png"/>
          <p:cNvPicPr>
            <a:picLocks noChangeAspect="1"/>
          </p:cNvPicPr>
          <p:nvPr userDrawn="1"/>
        </p:nvPicPr>
        <p:blipFill>
          <a:blip r:embed="rId6"/>
          <a:stretch>
            <a:fillRect/>
          </a:stretch>
        </p:blipFill>
        <p:spPr>
          <a:xfrm>
            <a:off x="2486025" y="152400"/>
            <a:ext cx="936625" cy="1085850"/>
          </a:xfrm>
          <a:prstGeom prst="rect">
            <a:avLst/>
          </a:prstGeom>
          <a:noFill/>
          <a:ln w="9525">
            <a:noFill/>
          </a:ln>
        </p:spPr>
      </p:pic>
      <p:pic>
        <p:nvPicPr>
          <p:cNvPr id="3079" name="Picture 8" descr="D:\아초_C\ah\템플릿작업\템플릿66\05.png"/>
          <p:cNvPicPr>
            <a:picLocks noChangeAspect="1"/>
          </p:cNvPicPr>
          <p:nvPr userDrawn="1"/>
        </p:nvPicPr>
        <p:blipFill>
          <a:blip r:embed="rId7"/>
          <a:stretch>
            <a:fillRect/>
          </a:stretch>
        </p:blipFill>
        <p:spPr>
          <a:xfrm>
            <a:off x="4625975" y="152400"/>
            <a:ext cx="938213" cy="1085850"/>
          </a:xfrm>
          <a:prstGeom prst="rect">
            <a:avLst/>
          </a:prstGeom>
          <a:noFill/>
          <a:ln w="9525">
            <a:noFill/>
          </a:ln>
        </p:spPr>
      </p:pic>
      <p:pic>
        <p:nvPicPr>
          <p:cNvPr id="3080" name="Picture 9" descr="D:\아초_C\ah\템플릿작업\템플릿66\04.png"/>
          <p:cNvPicPr>
            <a:picLocks noChangeAspect="1"/>
          </p:cNvPicPr>
          <p:nvPr userDrawn="1"/>
        </p:nvPicPr>
        <p:blipFill>
          <a:blip r:embed="rId8"/>
          <a:stretch>
            <a:fillRect/>
          </a:stretch>
        </p:blipFill>
        <p:spPr>
          <a:xfrm>
            <a:off x="3556000" y="152400"/>
            <a:ext cx="936625" cy="1085850"/>
          </a:xfrm>
          <a:prstGeom prst="rect">
            <a:avLst/>
          </a:prstGeom>
          <a:noFill/>
          <a:ln w="9525">
            <a:noFill/>
          </a:ln>
        </p:spPr>
      </p:pic>
      <p:pic>
        <p:nvPicPr>
          <p:cNvPr id="3081" name="Picture 10" descr="D:\아초_C\ah\템플릿작업\템플릿66\03.png"/>
          <p:cNvPicPr>
            <a:picLocks noChangeAspect="1"/>
          </p:cNvPicPr>
          <p:nvPr userDrawn="1"/>
        </p:nvPicPr>
        <p:blipFill>
          <a:blip r:embed="rId9"/>
          <a:stretch>
            <a:fillRect/>
          </a:stretch>
        </p:blipFill>
        <p:spPr>
          <a:xfrm>
            <a:off x="1414463" y="152400"/>
            <a:ext cx="938212" cy="1085850"/>
          </a:xfrm>
          <a:prstGeom prst="rect">
            <a:avLst/>
          </a:prstGeom>
          <a:noFill/>
          <a:ln w="9525">
            <a:noFill/>
          </a:ln>
        </p:spPr>
      </p:pic>
      <p:pic>
        <p:nvPicPr>
          <p:cNvPr id="3082" name="Picture 2" descr="D:\아초_C\ah\템플릿작업\템플릿54\02.jpg"/>
          <p:cNvPicPr>
            <a:picLocks noChangeAspect="1"/>
          </p:cNvPicPr>
          <p:nvPr userDrawn="1"/>
        </p:nvPicPr>
        <p:blipFill>
          <a:blip r:embed="rId10"/>
          <a:srcRect t="74150" b="562"/>
          <a:stretch>
            <a:fillRect/>
          </a:stretch>
        </p:blipFill>
        <p:spPr>
          <a:xfrm>
            <a:off x="0" y="5084763"/>
            <a:ext cx="9144000" cy="1773237"/>
          </a:xfrm>
          <a:prstGeom prst="rect">
            <a:avLst/>
          </a:prstGeom>
          <a:noFill/>
          <a:ln w="9525">
            <a:noFill/>
          </a:ln>
        </p:spPr>
      </p:pic>
      <p:sp>
        <p:nvSpPr>
          <p:cNvPr id="16" name="직사각형 15"/>
          <p:cNvSpPr/>
          <p:nvPr/>
        </p:nvSpPr>
        <p:spPr>
          <a:xfrm>
            <a:off x="0" y="5084763"/>
            <a:ext cx="9144000" cy="1773238"/>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7" name="직사각형 16"/>
          <p:cNvSpPr/>
          <p:nvPr/>
        </p:nvSpPr>
        <p:spPr>
          <a:xfrm>
            <a:off x="0" y="0"/>
            <a:ext cx="9144000" cy="1889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098" name="Picture 2" descr="D:\아초_C\ah\템플릿작업\템플릿66\02.png"/>
          <p:cNvPicPr>
            <a:picLocks noChangeAspect="1"/>
          </p:cNvPicPr>
          <p:nvPr userDrawn="1"/>
        </p:nvPicPr>
        <p:blipFill>
          <a:blip r:embed="rId2"/>
          <a:stretch>
            <a:fillRect/>
          </a:stretch>
        </p:blipFill>
        <p:spPr>
          <a:xfrm>
            <a:off x="0" y="0"/>
            <a:ext cx="9144000" cy="6858000"/>
          </a:xfrm>
          <a:prstGeom prst="rect">
            <a:avLst/>
          </a:prstGeom>
          <a:noFill/>
          <a:ln w="9525">
            <a:noFill/>
          </a:ln>
        </p:spPr>
      </p:pic>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one header">
    <p:spTree>
      <p:nvGrpSpPr>
        <p:cNvPr id="1" name=""/>
        <p:cNvGrpSpPr/>
        <p:nvPr/>
      </p:nvGrpSpPr>
      <p:grpSpPr>
        <a:xfrm>
          <a:off x="0" y="0"/>
          <a:ext cx="0" cy="0"/>
          <a:chOff x="0" y="0"/>
          <a:chExt cx="0" cy="0"/>
        </a:xfrm>
      </p:grpSpPr>
      <p:pic>
        <p:nvPicPr>
          <p:cNvPr id="5122" name="Picture 2" descr="D:\아초_C\ah\템플릿작업\템플릿66\01.png"/>
          <p:cNvPicPr>
            <a:picLocks noChangeAspect="1"/>
          </p:cNvPicPr>
          <p:nvPr userDrawn="1"/>
        </p:nvPicPr>
        <p:blipFill>
          <a:blip r:embed="rId2"/>
          <a:stretch>
            <a:fillRect/>
          </a:stretch>
        </p:blipFill>
        <p:spPr>
          <a:xfrm>
            <a:off x="0" y="0"/>
            <a:ext cx="9144000" cy="6858000"/>
          </a:xfrm>
          <a:prstGeom prst="rect">
            <a:avLst/>
          </a:prstGeom>
          <a:noFill/>
          <a:ln w="9525">
            <a:noFill/>
          </a:ln>
        </p:spPr>
      </p:pic>
      <p:sp>
        <p:nvSpPr>
          <p:cNvPr id="8" name="직사각형 7"/>
          <p:cNvSpPr/>
          <p:nvPr/>
        </p:nvSpPr>
        <p:spPr>
          <a:xfrm>
            <a:off x="0" y="2384425"/>
            <a:ext cx="9144000" cy="2089150"/>
          </a:xfrm>
          <a:prstGeom prst="rect">
            <a:avLst/>
          </a:prstGeom>
          <a:solidFill>
            <a:srgbClr val="E6E9EA">
              <a:alpha val="9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9" name="직사각형 8"/>
          <p:cNvSpPr/>
          <p:nvPr/>
        </p:nvSpPr>
        <p:spPr>
          <a:xfrm>
            <a:off x="0" y="0"/>
            <a:ext cx="9144000" cy="1889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0" name="직사각형 9"/>
          <p:cNvSpPr/>
          <p:nvPr/>
        </p:nvSpPr>
        <p:spPr>
          <a:xfrm>
            <a:off x="0" y="6669088"/>
            <a:ext cx="9144000" cy="1889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cxnSp>
        <p:nvCxnSpPr>
          <p:cNvPr id="11" name="직선 연결선 10"/>
          <p:cNvCxnSpPr/>
          <p:nvPr/>
        </p:nvCxnSpPr>
        <p:spPr>
          <a:xfrm>
            <a:off x="0" y="2384425"/>
            <a:ext cx="91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0" y="4473575"/>
            <a:ext cx="91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pic>
        <p:nvPicPr>
          <p:cNvPr id="6146" name="Picture 2" descr="D:\아초_C\ah\템플릿작업\템플릿66\02.png"/>
          <p:cNvPicPr>
            <a:picLocks noChangeAspect="1"/>
          </p:cNvPicPr>
          <p:nvPr userDrawn="1"/>
        </p:nvPicPr>
        <p:blipFill>
          <a:blip r:embed="rId2"/>
          <a:stretch>
            <a:fillRect/>
          </a:stretch>
        </p:blipFill>
        <p:spPr>
          <a:xfrm>
            <a:off x="0" y="0"/>
            <a:ext cx="9144000" cy="6858000"/>
          </a:xfrm>
          <a:prstGeom prst="rect">
            <a:avLst/>
          </a:prstGeom>
          <a:noFill/>
          <a:ln w="9525">
            <a:noFill/>
          </a:ln>
        </p:spPr>
      </p:pic>
      <p:sp>
        <p:nvSpPr>
          <p:cNvPr id="10" name="제목 1"/>
          <p:cNvSpPr>
            <a:spLocks noGrp="1"/>
          </p:cNvSpPr>
          <p:nvPr>
            <p:ph type="title" hasCustomPrompt="1"/>
          </p:nvPr>
        </p:nvSpPr>
        <p:spPr>
          <a:xfrm>
            <a:off x="395536" y="37157"/>
            <a:ext cx="8035453" cy="763551"/>
          </a:xfrm>
        </p:spPr>
        <p:txBody>
          <a:bodyPr rtlCol="0">
            <a:normAutofit/>
          </a:bodyPr>
          <a:lstStyle>
            <a:lvl1pPr marL="0" marR="0" indent="0" algn="l" defTabSz="914400" rtl="0" eaLnBrk="1" fontAlgn="base" latinLnBrk="1" hangingPunct="1">
              <a:lnSpc>
                <a:spcPct val="100000"/>
              </a:lnSpc>
              <a:spcBef>
                <a:spcPct val="0"/>
              </a:spcBef>
              <a:spcAft>
                <a:spcPct val="0"/>
              </a:spcAft>
              <a:buClrTx/>
              <a:buSzTx/>
              <a:buFontTx/>
              <a:buNone/>
              <a:defRPr lang="ko-KR" altLang="en-US" sz="3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ko-KR" altLang="en-US" dirty="0" smtClean="0"/>
              <a:t>마스터 제목 스타일 편집</a:t>
            </a:r>
            <a:endParaRPr lang="ko-KR" altLang="en-US" dirty="0"/>
          </a:p>
        </p:txBody>
      </p:sp>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pic>
        <p:nvPicPr>
          <p:cNvPr id="7170" name="Picture 2" descr="D:\아초_C\ah\템플릿작업\템플릿54\02.jpg"/>
          <p:cNvPicPr>
            <a:picLocks noChangeAspect="1"/>
          </p:cNvPicPr>
          <p:nvPr userDrawn="1"/>
        </p:nvPicPr>
        <p:blipFill>
          <a:blip r:embed="rId2"/>
          <a:stretch>
            <a:fillRect/>
          </a:stretch>
        </p:blipFill>
        <p:spPr>
          <a:xfrm>
            <a:off x="0" y="0"/>
            <a:ext cx="9144000" cy="6858000"/>
          </a:xfrm>
          <a:prstGeom prst="rect">
            <a:avLst/>
          </a:prstGeom>
          <a:noFill/>
          <a:ln w="9525">
            <a:noFill/>
          </a:ln>
        </p:spPr>
      </p:pic>
      <p:sp>
        <p:nvSpPr>
          <p:cNvPr id="10" name="제목 1"/>
          <p:cNvSpPr>
            <a:spLocks noGrp="1"/>
          </p:cNvSpPr>
          <p:nvPr>
            <p:ph type="title" hasCustomPrompt="1"/>
          </p:nvPr>
        </p:nvSpPr>
        <p:spPr>
          <a:xfrm>
            <a:off x="395536" y="37157"/>
            <a:ext cx="8035453" cy="763551"/>
          </a:xfrm>
        </p:spPr>
        <p:txBody>
          <a:bodyPr rtlCol="0">
            <a:normAutofit/>
          </a:bodyPr>
          <a:lstStyle>
            <a:lvl1pPr marL="0" marR="0" indent="0" algn="l" defTabSz="914400" rtl="0" eaLnBrk="1" fontAlgn="base" latinLnBrk="1" hangingPunct="1">
              <a:lnSpc>
                <a:spcPct val="100000"/>
              </a:lnSpc>
              <a:spcBef>
                <a:spcPct val="0"/>
              </a:spcBef>
              <a:spcAft>
                <a:spcPct val="0"/>
              </a:spcAft>
              <a:buClrTx/>
              <a:buSzTx/>
              <a:buFontTx/>
              <a:buNone/>
              <a:defRPr lang="ko-KR" altLang="en-US" sz="3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ko-KR" altLang="en-US" dirty="0" smtClean="0"/>
              <a:t>마스터 제목 스타일 편집</a:t>
            </a:r>
            <a:endParaRPr lang="ko-KR" altLang="en-US" dirty="0"/>
          </a:p>
        </p:txBody>
      </p:sp>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4" name="Slide Number Placeholder 3"/>
          <p:cNvSpPr>
            <a:spLocks noGrp="1"/>
          </p:cNvSpPr>
          <p:nvPr>
            <p:ph type="sldNum" sz="quarter" idx="12"/>
          </p:nvPr>
        </p:nvSpPr>
        <p:spPr/>
        <p:txBody>
          <a:bodyPr/>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28650" y="551543"/>
            <a:ext cx="78867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F870D1-2918-4862-BF05-54AC3040F8D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7AAA1-2B6D-44C1-A6CB-927B761BD88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4FCCA23-44D1-44ED-97C8-EE438642BC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99BA6A-BE11-49CD-A9E8-174D683B8C1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내용">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제목 개체 틀 1"/>
          <p:cNvSpPr>
            <a:spLocks noGrp="1"/>
          </p:cNvSpPr>
          <p:nvPr>
            <p:ph type="title"/>
          </p:nvPr>
        </p:nvSpPr>
        <p:spPr>
          <a:xfrm>
            <a:off x="457200" y="274638"/>
            <a:ext cx="8229600" cy="1143000"/>
          </a:xfrm>
          <a:prstGeom prst="rect">
            <a:avLst/>
          </a:prstGeom>
          <a:noFill/>
          <a:ln w="9525">
            <a:noFill/>
          </a:ln>
        </p:spPr>
        <p:txBody>
          <a:bodyPr anchor="ctr"/>
          <a:p>
            <a:pPr lvl="0"/>
            <a:r>
              <a:rPr lang="ko-KR" altLang="en-US" dirty="0"/>
              <a:t>마스터 제목 스타일 편집</a:t>
            </a:r>
            <a:endParaRPr lang="ko-KR" altLang="en-US" dirty="0"/>
          </a:p>
        </p:txBody>
      </p:sp>
      <p:sp>
        <p:nvSpPr>
          <p:cNvPr id="1027" name="텍스트 개체 틀 2"/>
          <p:cNvSpPr>
            <a:spLocks noGrp="1"/>
          </p:cNvSpPr>
          <p:nvPr>
            <p:ph type="body" idx="1"/>
          </p:nvPr>
        </p:nvSpPr>
        <p:spPr>
          <a:xfrm>
            <a:off x="457200" y="1600200"/>
            <a:ext cx="8229600" cy="4525963"/>
          </a:xfrm>
          <a:prstGeom prst="rect">
            <a:avLst/>
          </a:prstGeom>
          <a:noFill/>
          <a:ln w="9525">
            <a:noFill/>
          </a:ln>
        </p:spPr>
        <p:txBody>
          <a:bodyPr/>
          <a:p>
            <a:pPr lvl="0"/>
            <a:r>
              <a:rPr lang="ko-KR" altLang="en-US" dirty="0"/>
              <a:t>마스터 텍스트 스타일을 편집합니다</a:t>
            </a:r>
            <a:endParaRPr lang="ko-KR" altLang="en-US" dirty="0"/>
          </a:p>
          <a:p>
            <a:pPr lvl="1"/>
            <a:r>
              <a:rPr lang="ko-KR" altLang="en-US" dirty="0"/>
              <a:t>둘째 수준</a:t>
            </a:r>
            <a:endParaRPr lang="ko-KR" altLang="en-US" dirty="0"/>
          </a:p>
          <a:p>
            <a:pPr lvl="2"/>
            <a:r>
              <a:rPr lang="ko-KR" altLang="en-US" dirty="0"/>
              <a:t>셋째 수준</a:t>
            </a:r>
            <a:endParaRPr lang="ko-KR" altLang="en-US" dirty="0"/>
          </a:p>
          <a:p>
            <a:pPr lvl="3"/>
            <a:r>
              <a:rPr lang="ko-KR" altLang="en-US" dirty="0"/>
              <a:t>넷째 수준</a:t>
            </a:r>
            <a:endParaRPr lang="ko-KR" altLang="en-US" dirty="0"/>
          </a:p>
          <a:p>
            <a:pPr lvl="4"/>
            <a:r>
              <a:rPr lang="ko-KR" altLang="en-US" dirty="0"/>
              <a:t>다섯째 수준</a:t>
            </a:r>
            <a:endParaRPr lang="ko-KR" altLang="en-US" dirty="0"/>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1" hangingPunct="1">
              <a:lnSpc>
                <a:spcPct val="100000"/>
              </a:lnSpc>
              <a:spcBef>
                <a:spcPts val="0"/>
              </a:spcBef>
              <a:spcAft>
                <a:spcPts val="0"/>
              </a:spcAft>
              <a:buClrTx/>
              <a:buSzTx/>
              <a:buFontTx/>
              <a:buNone/>
              <a:defRPr/>
            </a:pPr>
            <a:fld id="{559AB546-7451-45AA-BF6A-227D37D3EB72}" type="datetimeFigureOut">
              <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ko-KR"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a:buNone/>
            </a:pPr>
            <a:fld id="{9A0DB2DC-4C9A-4742-B13C-FB6460FD3503}" type="slidenum">
              <a:rPr lang="ko-KR" altLang="en-US" dirty="0">
                <a:latin typeface="Arial" panose="020B0604020202020204" pitchFamily="34" charset="0"/>
                <a:ea typeface="Arial" panose="020B0604020202020204" pitchFamily="34" charset="0"/>
              </a:rPr>
            </a:fld>
            <a:endParaRPr lang="ko-KR" altLang="en-US" dirty="0">
              <a:latin typeface="Arial" panose="020B0604020202020204" pitchFamily="34" charset="0"/>
              <a:ea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1" hangingPunct="1">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Arial" panose="020B0604020202020204" pitchFamily="34" charset="0"/>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blipFill>
        <a:effectLst/>
      </p:bgPr>
    </p:bg>
    <p:spTree>
      <p:nvGrpSpPr>
        <p:cNvPr id="1" name=""/>
        <p:cNvGrpSpPr/>
        <p:nvPr/>
      </p:nvGrpSpPr>
      <p:grpSpPr/>
      <p:sp>
        <p:nvSpPr>
          <p:cNvPr id="6" name="직사각형 5"/>
          <p:cNvSpPr/>
          <p:nvPr/>
        </p:nvSpPr>
        <p:spPr>
          <a:xfrm>
            <a:off x="0" y="260350"/>
            <a:ext cx="2246313" cy="647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7" name="TextBox 6"/>
          <p:cNvSpPr txBox="1"/>
          <p:nvPr/>
        </p:nvSpPr>
        <p:spPr>
          <a:xfrm>
            <a:off x="98425" y="309563"/>
            <a:ext cx="2147888" cy="585788"/>
          </a:xfrm>
          <a:prstGeom prst="rect">
            <a:avLst/>
          </a:prstGeom>
          <a:noFill/>
        </p:spPr>
        <p:txBody>
          <a:bodyPr>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3200" b="1" i="0" u="none" strike="noStrike" kern="1200" cap="none" spc="0" normalizeH="0" baseline="0" noProof="0" dirty="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PNG FILE</a:t>
            </a:r>
            <a:endParaRPr kumimoji="0" lang="ko-KR" altLang="en-US" sz="3200" b="1" i="0" u="none" strike="noStrike" kern="1200" cap="none" spc="0" normalizeH="0" baseline="0" noProof="0" dirty="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Lst>
  <p:hf sldNum="0"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anose="020B0503020000020004" charset="-127"/>
          <a:ea typeface="Malgun Gothic" panose="020B0503020000020004" charset="-127"/>
        </a:defRPr>
      </a:lvl2pPr>
      <a:lvl3pPr algn="ctr" rtl="0" eaLnBrk="0" fontAlgn="base" latinLnBrk="1" hangingPunct="0">
        <a:spcBef>
          <a:spcPct val="0"/>
        </a:spcBef>
        <a:spcAft>
          <a:spcPct val="0"/>
        </a:spcAft>
        <a:defRPr sz="4400">
          <a:solidFill>
            <a:schemeClr val="tx1"/>
          </a:solidFill>
          <a:latin typeface="Malgun Gothic" panose="020B0503020000020004" charset="-127"/>
          <a:ea typeface="Malgun Gothic" panose="020B0503020000020004" charset="-127"/>
        </a:defRPr>
      </a:lvl3pPr>
      <a:lvl4pPr algn="ctr" rtl="0" eaLnBrk="0" fontAlgn="base" latinLnBrk="1" hangingPunct="0">
        <a:spcBef>
          <a:spcPct val="0"/>
        </a:spcBef>
        <a:spcAft>
          <a:spcPct val="0"/>
        </a:spcAft>
        <a:defRPr sz="4400">
          <a:solidFill>
            <a:schemeClr val="tx1"/>
          </a:solidFill>
          <a:latin typeface="Malgun Gothic" panose="020B0503020000020004" charset="-127"/>
          <a:ea typeface="Malgun Gothic" panose="020B0503020000020004" charset="-127"/>
        </a:defRPr>
      </a:lvl4pPr>
      <a:lvl5pPr algn="ctr" rtl="0" eaLnBrk="0" fontAlgn="base" latinLnBrk="1" hangingPunct="0">
        <a:spcBef>
          <a:spcPct val="0"/>
        </a:spcBef>
        <a:spcAft>
          <a:spcPct val="0"/>
        </a:spcAft>
        <a:defRPr sz="4400">
          <a:solidFill>
            <a:schemeClr val="tx1"/>
          </a:solidFill>
          <a:latin typeface="Malgun Gothic" panose="020B0503020000020004" charset="-127"/>
          <a:ea typeface="Malgun Gothic" panose="020B0503020000020004" charset="-127"/>
        </a:defRPr>
      </a:lvl5pPr>
      <a:lvl6pPr marL="457200" algn="ctr" rtl="0" fontAlgn="base" latinLnBrk="1">
        <a:spcBef>
          <a:spcPct val="0"/>
        </a:spcBef>
        <a:spcAft>
          <a:spcPct val="0"/>
        </a:spcAft>
        <a:defRPr sz="4400">
          <a:solidFill>
            <a:schemeClr val="tx1"/>
          </a:solidFill>
          <a:latin typeface="Malgun Gothic" panose="020B0503020000020004" charset="-127"/>
          <a:ea typeface="Malgun Gothic" panose="020B0503020000020004" charset="-127"/>
        </a:defRPr>
      </a:lvl6pPr>
      <a:lvl7pPr marL="914400" algn="ctr" rtl="0" fontAlgn="base" latinLnBrk="1">
        <a:spcBef>
          <a:spcPct val="0"/>
        </a:spcBef>
        <a:spcAft>
          <a:spcPct val="0"/>
        </a:spcAft>
        <a:defRPr sz="4400">
          <a:solidFill>
            <a:schemeClr val="tx1"/>
          </a:solidFill>
          <a:latin typeface="Malgun Gothic" panose="020B0503020000020004" charset="-127"/>
          <a:ea typeface="Malgun Gothic" panose="020B0503020000020004" charset="-127"/>
        </a:defRPr>
      </a:lvl7pPr>
      <a:lvl8pPr marL="1371600" algn="ctr" rtl="0" fontAlgn="base" latinLnBrk="1">
        <a:spcBef>
          <a:spcPct val="0"/>
        </a:spcBef>
        <a:spcAft>
          <a:spcPct val="0"/>
        </a:spcAft>
        <a:defRPr sz="4400">
          <a:solidFill>
            <a:schemeClr val="tx1"/>
          </a:solidFill>
          <a:latin typeface="Malgun Gothic" panose="020B0503020000020004" charset="-127"/>
          <a:ea typeface="Malgun Gothic" panose="020B0503020000020004" charset="-127"/>
        </a:defRPr>
      </a:lvl8pPr>
      <a:lvl9pPr marL="1828800" algn="ctr" rtl="0" fontAlgn="base" latinLnBrk="1">
        <a:spcBef>
          <a:spcPct val="0"/>
        </a:spcBef>
        <a:spcAft>
          <a:spcPct val="0"/>
        </a:spcAft>
        <a:defRPr sz="4400">
          <a:solidFill>
            <a:schemeClr val="tx1"/>
          </a:solidFill>
          <a:latin typeface="Malgun Gothic" panose="020B0503020000020004" charset="-127"/>
          <a:ea typeface="Malgun Gothic" panose="020B050302000002000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xml"/><Relationship Id="rId4" Type="http://schemas.openxmlformats.org/officeDocument/2006/relationships/image" Target="../media/image1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5.xml"/><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9.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15.png"/><Relationship Id="rId3" Type="http://schemas.openxmlformats.org/officeDocument/2006/relationships/tags" Target="../tags/tag10.xml"/><Relationship Id="rId2" Type="http://schemas.microsoft.com/office/2007/relationships/media" Target="../media/media1.mp4"/><Relationship Id="rId1"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3"/>
          <p:cNvSpPr txBox="1"/>
          <p:nvPr/>
        </p:nvSpPr>
        <p:spPr>
          <a:xfrm>
            <a:off x="-635" y="2853055"/>
            <a:ext cx="9184640" cy="738505"/>
          </a:xfrm>
          <a:prstGeom prst="rect">
            <a:avLst/>
          </a:prstGeom>
          <a:noFill/>
        </p:spPr>
        <p:txBody>
          <a:bodyPr wrap="square" lIns="0" tIns="0" rIns="0" bIns="0">
            <a:spAutoFit/>
          </a:bodyPr>
          <a:lstStyle/>
          <a:p>
            <a:pPr marR="0" defTabSz="914400" fontAlgn="auto">
              <a:spcBef>
                <a:spcPts val="0"/>
              </a:spcBef>
              <a:spcAft>
                <a:spcPts val="0"/>
              </a:spcAft>
              <a:buClrTx/>
              <a:buSzTx/>
              <a:buFontTx/>
              <a:defRPr/>
            </a:pPr>
            <a:r>
              <a:rPr kumimoji="0" lang="en-US" altLang="ko-KR" sz="4800" b="1" kern="1200" cap="none" spc="0" normalizeH="0" baseline="0" noProof="0" dirty="0">
                <a:effectLst>
                  <a:outerShdw blurRad="50800" dist="38100" dir="2700000" algn="tl" rotWithShape="0">
                    <a:prstClr val="black">
                      <a:alpha val="40000"/>
                    </a:prstClr>
                  </a:outerShdw>
                </a:effectLst>
                <a:latin typeface="Arial" panose="020B0604020202020204" pitchFamily="34" charset="0"/>
                <a:ea typeface="Arial" panose="020B0604020202020204" pitchFamily="34" charset="0"/>
                <a:cs typeface="Arial" panose="020B0604020202020204" pitchFamily="34" charset="0"/>
              </a:rPr>
              <a:t>Basics of healthcare marketing</a:t>
            </a:r>
            <a:endParaRPr kumimoji="0" lang="en-US" altLang="ko-KR" sz="4800" b="1" kern="1200" cap="none" spc="0" normalizeH="0" baseline="0" noProof="0" dirty="0">
              <a:effectLst>
                <a:outerShdw blurRad="50800" dist="38100" dir="2700000" algn="tl" rotWithShape="0">
                  <a:prstClr val="black">
                    <a:alpha val="40000"/>
                  </a:prstClr>
                </a:outerShdw>
              </a:effectLst>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266" name="그룹 38"/>
          <p:cNvGrpSpPr/>
          <p:nvPr/>
        </p:nvGrpSpPr>
        <p:grpSpPr>
          <a:xfrm>
            <a:off x="1331595" y="1621155"/>
            <a:ext cx="6089650" cy="574675"/>
            <a:chOff x="1331267" y="1304764"/>
            <a:chExt cx="5616928" cy="792088"/>
          </a:xfrm>
        </p:grpSpPr>
        <p:sp>
          <p:nvSpPr>
            <p:cNvPr id="18" name="직사각형 17"/>
            <p:cNvSpPr/>
            <p:nvPr/>
          </p:nvSpPr>
          <p:spPr>
            <a:xfrm>
              <a:off x="1331267" y="1304764"/>
              <a:ext cx="5616928" cy="771082"/>
            </a:xfrm>
            <a:prstGeom prst="rect">
              <a:avLst/>
            </a:prstGeom>
            <a:gradFill flip="none" rotWithShape="1">
              <a:gsLst>
                <a:gs pos="50000">
                  <a:schemeClr val="bg1"/>
                </a:gs>
                <a:gs pos="100000">
                  <a:schemeClr val="bg1">
                    <a:lumMod val="95000"/>
                  </a:schemeClr>
                </a:gs>
              </a:gsLst>
              <a:lin ang="10800000" scaled="1"/>
              <a:tileRect/>
            </a:gradFill>
            <a:ln w="12700">
              <a:solidFill>
                <a:srgbClr val="7E95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0" name="직각 삼각형 19"/>
            <p:cNvSpPr/>
            <p:nvPr/>
          </p:nvSpPr>
          <p:spPr>
            <a:xfrm rot="10800000" flipH="1">
              <a:off x="1331641" y="1304764"/>
              <a:ext cx="396043" cy="792088"/>
            </a:xfrm>
            <a:prstGeom prst="rtTriangle">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1" name="직사각형 20"/>
            <p:cNvSpPr/>
            <p:nvPr/>
          </p:nvSpPr>
          <p:spPr>
            <a:xfrm>
              <a:off x="1871700" y="1481009"/>
              <a:ext cx="4896544" cy="508512"/>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uk-UA" altLang="en-US" sz="1000" b="0" i="0" u="none" strike="noStrike" kern="1200" cap="none" spc="0" normalizeH="0" baseline="0" noProof="0" smtClean="0">
                  <a:ln>
                    <a:noFill/>
                  </a:ln>
                  <a:solidFill>
                    <a:schemeClr val="bg1">
                      <a:lumMod val="50000"/>
                    </a:schemeClr>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1. Promotion</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7" name="그룹 39"/>
          <p:cNvGrpSpPr/>
          <p:nvPr/>
        </p:nvGrpSpPr>
        <p:grpSpPr>
          <a:xfrm>
            <a:off x="1332918" y="2324735"/>
            <a:ext cx="6097216" cy="592455"/>
            <a:chOff x="1331902" y="2276872"/>
            <a:chExt cx="5625080" cy="670615"/>
          </a:xfrm>
        </p:grpSpPr>
        <p:sp>
          <p:nvSpPr>
            <p:cNvPr id="23" name="직사각형 22"/>
            <p:cNvSpPr/>
            <p:nvPr/>
          </p:nvSpPr>
          <p:spPr>
            <a:xfrm>
              <a:off x="1340054" y="2302029"/>
              <a:ext cx="5616928" cy="641146"/>
            </a:xfrm>
            <a:prstGeom prst="rect">
              <a:avLst/>
            </a:prstGeom>
            <a:gradFill flip="none" rotWithShape="1">
              <a:gsLst>
                <a:gs pos="50000">
                  <a:schemeClr val="bg1"/>
                </a:gs>
                <a:gs pos="100000">
                  <a:schemeClr val="bg1">
                    <a:lumMod val="95000"/>
                  </a:schemeClr>
                </a:gs>
              </a:gsLst>
              <a:lin ang="10800000" scaled="1"/>
              <a:tileRect/>
            </a:gradFill>
            <a:ln w="12700">
              <a:solidFill>
                <a:srgbClr val="EF7A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5" name="직각 삼각형 24"/>
            <p:cNvSpPr/>
            <p:nvPr/>
          </p:nvSpPr>
          <p:spPr>
            <a:xfrm rot="10800000" flipH="1">
              <a:off x="1331902" y="2276872"/>
              <a:ext cx="395630" cy="670615"/>
            </a:xfrm>
            <a:prstGeom prst="rtTriangle">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6" name="직사각형 25"/>
            <p:cNvSpPr/>
            <p:nvPr/>
          </p:nvSpPr>
          <p:spPr>
            <a:xfrm>
              <a:off x="1871700" y="2453117"/>
              <a:ext cx="4896544" cy="417607"/>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uk-UA" altLang="en-US" sz="1000" b="0" i="0" u="none" strike="noStrike" kern="1200" cap="none" spc="0" normalizeH="0" baseline="0" noProof="0" smtClean="0">
                  <a:ln>
                    <a:noFill/>
                  </a:ln>
                  <a:solidFill>
                    <a:schemeClr val="bg1">
                      <a:lumMod val="50000"/>
                    </a:schemeClr>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uk-UA" altLang="en-US"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 2</a:t>
              </a: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 Selling</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8" name="그룹 40"/>
          <p:cNvGrpSpPr/>
          <p:nvPr/>
        </p:nvGrpSpPr>
        <p:grpSpPr>
          <a:xfrm>
            <a:off x="1335405" y="3080385"/>
            <a:ext cx="6085205" cy="667385"/>
            <a:chOff x="1330632" y="3248980"/>
            <a:chExt cx="5616928" cy="667323"/>
          </a:xfrm>
        </p:grpSpPr>
        <p:sp>
          <p:nvSpPr>
            <p:cNvPr id="27" name="직사각형 26"/>
            <p:cNvSpPr/>
            <p:nvPr/>
          </p:nvSpPr>
          <p:spPr>
            <a:xfrm>
              <a:off x="1330632" y="3268663"/>
              <a:ext cx="5616928" cy="607003"/>
            </a:xfrm>
            <a:prstGeom prst="rect">
              <a:avLst/>
            </a:prstGeom>
            <a:gradFill flip="none" rotWithShape="1">
              <a:gsLst>
                <a:gs pos="50000">
                  <a:schemeClr val="bg1"/>
                </a:gs>
                <a:gs pos="100000">
                  <a:schemeClr val="bg1">
                    <a:lumMod val="95000"/>
                  </a:schemeClr>
                </a:gs>
              </a:gsLst>
              <a:lin ang="10800000" scaled="1"/>
              <a:tileRect/>
            </a:gradFill>
            <a:ln w="12700">
              <a:solidFill>
                <a:srgbClr val="99D1A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9" name="직각 삼각형 28"/>
            <p:cNvSpPr/>
            <p:nvPr/>
          </p:nvSpPr>
          <p:spPr>
            <a:xfrm rot="10800000" flipH="1">
              <a:off x="1331902" y="3248980"/>
              <a:ext cx="396265" cy="667323"/>
            </a:xfrm>
            <a:prstGeom prst="rtTriangle">
              <a:avLst/>
            </a:prstGeom>
            <a:solidFill>
              <a:srgbClr val="99D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0" name="직사각형 29"/>
            <p:cNvSpPr/>
            <p:nvPr/>
          </p:nvSpPr>
          <p:spPr>
            <a:xfrm>
              <a:off x="1871700" y="3425225"/>
              <a:ext cx="4896544" cy="36890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uk-UA" altLang="en-US" sz="2400" b="0" i="0" u="none" strike="noStrike" kern="1200" cap="none" spc="0" normalizeH="0" baseline="0" noProof="0" smtClean="0">
                  <a:ln>
                    <a:noFill/>
                  </a:ln>
                  <a:solidFill>
                    <a:schemeClr val="bg1">
                      <a:lumMod val="50000"/>
                    </a:schemeClr>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3. Product management</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9" name="그룹 41"/>
          <p:cNvGrpSpPr/>
          <p:nvPr/>
        </p:nvGrpSpPr>
        <p:grpSpPr>
          <a:xfrm>
            <a:off x="1336675" y="3884295"/>
            <a:ext cx="6083935" cy="574040"/>
            <a:chOff x="1327457" y="4184261"/>
            <a:chExt cx="5616928" cy="573986"/>
          </a:xfrm>
        </p:grpSpPr>
        <p:sp>
          <p:nvSpPr>
            <p:cNvPr id="31" name="직사각형 30"/>
            <p:cNvSpPr/>
            <p:nvPr/>
          </p:nvSpPr>
          <p:spPr>
            <a:xfrm>
              <a:off x="1327457" y="4184896"/>
              <a:ext cx="5616928" cy="570176"/>
            </a:xfrm>
            <a:prstGeom prst="rect">
              <a:avLst/>
            </a:prstGeom>
            <a:gradFill flip="none" rotWithShape="1">
              <a:gsLst>
                <a:gs pos="50000">
                  <a:schemeClr val="bg1"/>
                </a:gs>
                <a:gs pos="100000">
                  <a:schemeClr val="bg1">
                    <a:lumMod val="95000"/>
                  </a:schemeClr>
                </a:gs>
              </a:gsLst>
              <a:lin ang="10800000" scaled="1"/>
              <a:tileRect/>
            </a:gradFill>
            <a:ln w="12700">
              <a:solidFill>
                <a:srgbClr val="7AC2C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3" name="직각 삼각형 32"/>
            <p:cNvSpPr/>
            <p:nvPr/>
          </p:nvSpPr>
          <p:spPr>
            <a:xfrm rot="10800000" flipH="1">
              <a:off x="1331902" y="4184261"/>
              <a:ext cx="396265" cy="573986"/>
            </a:xfrm>
            <a:prstGeom prst="rtTriangle">
              <a:avLst/>
            </a:prstGeom>
            <a:solidFill>
              <a:srgbClr val="7AC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4" name="직사각형 33"/>
            <p:cNvSpPr/>
            <p:nvPr/>
          </p:nvSpPr>
          <p:spPr>
            <a:xfrm>
              <a:off x="1904073" y="4322043"/>
              <a:ext cx="1703812" cy="368900"/>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4. Pricing</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70" name="그룹 42"/>
          <p:cNvGrpSpPr/>
          <p:nvPr/>
        </p:nvGrpSpPr>
        <p:grpSpPr>
          <a:xfrm>
            <a:off x="1341120" y="4580890"/>
            <a:ext cx="6078855" cy="669685"/>
            <a:chOff x="1331267" y="5193196"/>
            <a:chExt cx="5616928" cy="669227"/>
          </a:xfrm>
        </p:grpSpPr>
        <p:sp>
          <p:nvSpPr>
            <p:cNvPr id="35" name="직사각형 34"/>
            <p:cNvSpPr/>
            <p:nvPr/>
          </p:nvSpPr>
          <p:spPr>
            <a:xfrm>
              <a:off x="1331267" y="5193196"/>
              <a:ext cx="5616928" cy="633035"/>
            </a:xfrm>
            <a:prstGeom prst="rect">
              <a:avLst/>
            </a:prstGeom>
            <a:gradFill flip="none" rotWithShape="1">
              <a:gsLst>
                <a:gs pos="50000">
                  <a:schemeClr val="bg1"/>
                </a:gs>
                <a:gs pos="100000">
                  <a:schemeClr val="bg1">
                    <a:lumMod val="95000"/>
                  </a:schemeClr>
                </a:gs>
              </a:gsLst>
              <a:lin ang="10800000" scaled="1"/>
              <a:tileRect/>
            </a:gradFill>
            <a:ln w="12700">
              <a:solidFill>
                <a:srgbClr val="7880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7" name="직각 삼각형 36"/>
            <p:cNvSpPr/>
            <p:nvPr/>
          </p:nvSpPr>
          <p:spPr>
            <a:xfrm rot="10800000" flipH="1">
              <a:off x="1331902" y="5193196"/>
              <a:ext cx="396265" cy="669227"/>
            </a:xfrm>
            <a:prstGeom prst="rtTriangle">
              <a:avLst/>
            </a:prstGeom>
            <a:solidFill>
              <a:srgbClr val="788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8" name="직사각형 37"/>
            <p:cNvSpPr/>
            <p:nvPr/>
          </p:nvSpPr>
          <p:spPr>
            <a:xfrm>
              <a:off x="1897737" y="5305312"/>
              <a:ext cx="4896544" cy="368683"/>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5. Marketing information management</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sp>
        <p:nvSpPr>
          <p:cNvPr id="54" name="직사각형 53"/>
          <p:cNvSpPr/>
          <p:nvPr/>
        </p:nvSpPr>
        <p:spPr>
          <a:xfrm>
            <a:off x="7200900" y="5811838"/>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05</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48" name="TextBox 47"/>
          <p:cNvSpPr txBox="1"/>
          <p:nvPr/>
        </p:nvSpPr>
        <p:spPr>
          <a:xfrm>
            <a:off x="827405" y="224790"/>
            <a:ext cx="2713990" cy="492125"/>
          </a:xfrm>
          <a:prstGeom prst="rect">
            <a:avLst/>
          </a:prstGeom>
          <a:noFill/>
        </p:spPr>
        <p:txBody>
          <a:bodyPr wrap="square" lIns="0" tIns="0" rIns="0" bIns="0">
            <a:spAutoFit/>
          </a:bodyPr>
          <a:lstStyle/>
          <a:p>
            <a:pPr marR="0" algn="ctr" defTabSz="914400" fontAlgn="auto">
              <a:spcBef>
                <a:spcPts val="0"/>
              </a:spcBef>
              <a:spcAft>
                <a:spcPts val="0"/>
              </a:spcAft>
              <a:buClrTx/>
              <a:buSzTx/>
              <a:buFontTx/>
              <a:defRPr/>
            </a:pPr>
            <a:r>
              <a:rPr kumimoji="0" lang="en-US" altLang="ko-KR" sz="3200" b="1" kern="1200" cap="none" spc="0" normalizeH="0" baseline="0" noProof="0" dirty="0">
                <a:effectLst>
                  <a:outerShdw blurRad="50800" dist="38100" dir="2700000" algn="tl" rotWithShape="0">
                    <a:prstClr val="black">
                      <a:alpha val="40000"/>
                    </a:prstClr>
                  </a:outerShdw>
                </a:effectLst>
                <a:latin typeface="Arial Black" panose="020B0A04020102020204" pitchFamily="34" charset="0"/>
                <a:ea typeface="Arial" panose="020B0604020202020204" pitchFamily="34" charset="0"/>
                <a:cs typeface="Arial" panose="020B0604020202020204" pitchFamily="34" charset="0"/>
              </a:rPr>
              <a:t>Marketing</a:t>
            </a:r>
            <a:endParaRPr kumimoji="0" lang="en-US" altLang="ko-KR" sz="3200" b="1" kern="1200" cap="none" spc="0" normalizeH="0" baseline="0" noProof="0" dirty="0">
              <a:effectLst>
                <a:outerShdw blurRad="50800" dist="38100" dir="2700000" algn="tl" rotWithShape="0">
                  <a:prstClr val="black">
                    <a:alpha val="40000"/>
                  </a:prstClr>
                </a:outerShdw>
              </a:effectLst>
              <a:latin typeface="Arial Black" panose="020B0A04020102020204" pitchFamily="34" charset="0"/>
              <a:ea typeface="Arial" panose="020B0604020202020204" pitchFamily="34" charset="0"/>
              <a:cs typeface="Arial" panose="020B0604020202020204" pitchFamily="34" charset="0"/>
            </a:endParaRPr>
          </a:p>
        </p:txBody>
      </p:sp>
      <p:sp>
        <p:nvSpPr>
          <p:cNvPr id="11277" name="직사각형 146"/>
          <p:cNvSpPr/>
          <p:nvPr/>
        </p:nvSpPr>
        <p:spPr>
          <a:xfrm>
            <a:off x="3347720" y="368300"/>
            <a:ext cx="5719445" cy="1076325"/>
          </a:xfrm>
          <a:prstGeom prst="rect">
            <a:avLst/>
          </a:prstGeom>
          <a:noFill/>
          <a:ln w="9525">
            <a:noFill/>
          </a:ln>
        </p:spPr>
        <p:txBody>
          <a:bodyPr wrap="square">
            <a:spAutoFit/>
          </a:bodyPr>
          <a:p>
            <a:r>
              <a:rPr lang="en-US" altLang="ko-KR" sz="1000" dirty="0">
                <a:latin typeface="Arial" panose="020B0604020202020204" pitchFamily="34" charset="0"/>
                <a:ea typeface="Arial" panose="020B0604020202020204" pitchFamily="34" charset="0"/>
              </a:rPr>
              <a:t> </a:t>
            </a:r>
            <a:r>
              <a:rPr lang="en-US" altLang="ko-KR" sz="1600" dirty="0">
                <a:latin typeface="Times New Roman" panose="02020603050405020304" charset="0"/>
                <a:ea typeface="Arial" panose="020B0604020202020204" pitchFamily="34" charset="0"/>
                <a:cs typeface="Times New Roman" panose="02020603050405020304" charset="0"/>
              </a:rPr>
              <a:t>- a management process that involves the assessment of customer </a:t>
            </a:r>
            <a:r>
              <a:rPr lang="en-US" altLang="ko-KR" sz="1600" u="sng" dirty="0">
                <a:solidFill>
                  <a:srgbClr val="0070C0"/>
                </a:solidFill>
                <a:latin typeface="Times New Roman" panose="02020603050405020304" charset="0"/>
                <a:ea typeface="Arial" panose="020B0604020202020204" pitchFamily="34" charset="0"/>
                <a:cs typeface="Times New Roman" panose="02020603050405020304" charset="0"/>
              </a:rPr>
              <a:t>wants and needs</a:t>
            </a:r>
            <a:r>
              <a:rPr lang="en-US" altLang="ko-KR" sz="1600" dirty="0">
                <a:latin typeface="Times New Roman" panose="02020603050405020304" charset="0"/>
                <a:ea typeface="Arial" panose="020B0604020202020204" pitchFamily="34" charset="0"/>
                <a:cs typeface="Times New Roman" panose="02020603050405020304" charset="0"/>
              </a:rPr>
              <a:t>, and the performance of all activities associated </a:t>
            </a:r>
            <a:endParaRPr lang="en-US" altLang="ko-KR" sz="1600" dirty="0">
              <a:latin typeface="Times New Roman" panose="02020603050405020304" charset="0"/>
              <a:ea typeface="Arial" panose="020B0604020202020204" pitchFamily="34" charset="0"/>
              <a:cs typeface="Times New Roman" panose="02020603050405020304" charset="0"/>
            </a:endParaRPr>
          </a:p>
          <a:p>
            <a:r>
              <a:rPr lang="en-US" altLang="ko-KR" sz="1600" dirty="0">
                <a:latin typeface="Times New Roman" panose="02020603050405020304" charset="0"/>
                <a:ea typeface="Arial" panose="020B0604020202020204" pitchFamily="34" charset="0"/>
                <a:cs typeface="Times New Roman" panose="02020603050405020304" charset="0"/>
              </a:rPr>
              <a:t>with the </a:t>
            </a:r>
            <a:r>
              <a:rPr lang="en-US" altLang="ko-KR" sz="1600" u="sng" dirty="0">
                <a:solidFill>
                  <a:srgbClr val="0070C0"/>
                </a:solidFill>
                <a:latin typeface="Times New Roman" panose="02020603050405020304" charset="0"/>
                <a:ea typeface="Arial" panose="020B0604020202020204" pitchFamily="34" charset="0"/>
                <a:cs typeface="Times New Roman" panose="02020603050405020304" charset="0"/>
              </a:rPr>
              <a:t>development, pricing, provision, and promotion of product</a:t>
            </a:r>
            <a:r>
              <a:rPr lang="en-US" altLang="ko-KR" sz="1600" dirty="0">
                <a:latin typeface="Times New Roman" panose="02020603050405020304" charset="0"/>
                <a:ea typeface="Arial" panose="020B0604020202020204" pitchFamily="34" charset="0"/>
                <a:cs typeface="Times New Roman" panose="02020603050405020304" charset="0"/>
              </a:rPr>
              <a:t> solutions that satisfy those wants and needs. </a:t>
            </a:r>
            <a:endParaRPr lang="en-US" altLang="ko-KR" sz="1600" dirty="0">
              <a:latin typeface="Times New Roman" panose="02020603050405020304" charset="0"/>
              <a:ea typeface="Arial" panose="020B0604020202020204" pitchFamily="34" charset="0"/>
              <a:cs typeface="Times New Roman" panose="02020603050405020304" charset="0"/>
            </a:endParaRPr>
          </a:p>
        </p:txBody>
      </p:sp>
      <p:grpSp>
        <p:nvGrpSpPr>
          <p:cNvPr id="2" name="그룹 38"/>
          <p:cNvGrpSpPr/>
          <p:nvPr/>
        </p:nvGrpSpPr>
        <p:grpSpPr>
          <a:xfrm>
            <a:off x="1330325" y="5438140"/>
            <a:ext cx="6089650" cy="574675"/>
            <a:chOff x="1331267" y="1304764"/>
            <a:chExt cx="5616928" cy="792088"/>
          </a:xfrm>
        </p:grpSpPr>
        <p:sp>
          <p:nvSpPr>
            <p:cNvPr id="3" name="직사각형 17"/>
            <p:cNvSpPr/>
            <p:nvPr/>
          </p:nvSpPr>
          <p:spPr>
            <a:xfrm>
              <a:off x="1331267" y="1304764"/>
              <a:ext cx="5616928" cy="771082"/>
            </a:xfrm>
            <a:prstGeom prst="rect">
              <a:avLst/>
            </a:prstGeom>
            <a:gradFill flip="none" rotWithShape="1">
              <a:gsLst>
                <a:gs pos="50000">
                  <a:schemeClr val="bg1"/>
                </a:gs>
                <a:gs pos="100000">
                  <a:schemeClr val="bg1">
                    <a:lumMod val="95000"/>
                  </a:schemeClr>
                </a:gs>
              </a:gsLst>
              <a:lin ang="10800000" scaled="1"/>
              <a:tileRect/>
            </a:gradFill>
            <a:ln w="12700">
              <a:solidFill>
                <a:srgbClr val="7E95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4" name="직각 삼각형 19"/>
            <p:cNvSpPr/>
            <p:nvPr/>
          </p:nvSpPr>
          <p:spPr>
            <a:xfrm rot="10800000" flipH="1">
              <a:off x="1331641" y="1304764"/>
              <a:ext cx="396043" cy="792088"/>
            </a:xfrm>
            <a:prstGeom prst="rtTriangle">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5" name="직사각형 20"/>
            <p:cNvSpPr/>
            <p:nvPr/>
          </p:nvSpPr>
          <p:spPr>
            <a:xfrm>
              <a:off x="1871700" y="1481009"/>
              <a:ext cx="4896544" cy="508512"/>
            </a:xfrm>
            <a:prstGeom prst="rect">
              <a:avLst/>
            </a:prstGeom>
          </p:spPr>
          <p:txBody>
            <a:bodyPr wrap="square" lIns="0" tIns="0" rIns="0" bIns="0">
              <a:spAutoFit/>
            </a:bodyPr>
            <a:p>
              <a:pPr marL="0" marR="0" lvl="0" indent="0" algn="l" defTabSz="914400" rtl="0" eaLnBrk="1" fontAlgn="auto" latinLnBrk="1" hangingPunct="1">
                <a:lnSpc>
                  <a:spcPct val="100000"/>
                </a:lnSpc>
                <a:spcBef>
                  <a:spcPts val="0"/>
                </a:spcBef>
                <a:spcAft>
                  <a:spcPts val="0"/>
                </a:spcAft>
                <a:buClrTx/>
                <a:buSzTx/>
                <a:buFontTx/>
                <a:buNone/>
                <a:defRPr/>
              </a:pPr>
              <a:r>
                <a:rPr kumimoji="0" lang="uk-UA" altLang="en-US" sz="1000" b="0" i="0" u="none" strike="noStrike" kern="1200" cap="none" spc="0" normalizeH="0" baseline="0" noProof="0" smtClean="0">
                  <a:ln>
                    <a:noFill/>
                  </a:ln>
                  <a:solidFill>
                    <a:schemeClr val="bg1">
                      <a:lumMod val="50000"/>
                    </a:schemeClr>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6. Financing</a:t>
              </a:r>
              <a:endParaRPr kumimoji="0" lang="en-US" altLang="ko-KR"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8" name="그룹 39"/>
          <p:cNvGrpSpPr/>
          <p:nvPr/>
        </p:nvGrpSpPr>
        <p:grpSpPr>
          <a:xfrm>
            <a:off x="1321488" y="6139815"/>
            <a:ext cx="6097216" cy="592455"/>
            <a:chOff x="1331902" y="2276872"/>
            <a:chExt cx="5625080" cy="670615"/>
          </a:xfrm>
        </p:grpSpPr>
        <p:sp>
          <p:nvSpPr>
            <p:cNvPr id="9" name="직사각형 22"/>
            <p:cNvSpPr/>
            <p:nvPr/>
          </p:nvSpPr>
          <p:spPr>
            <a:xfrm>
              <a:off x="1340054" y="2302029"/>
              <a:ext cx="5616928" cy="641146"/>
            </a:xfrm>
            <a:prstGeom prst="rect">
              <a:avLst/>
            </a:prstGeom>
            <a:gradFill flip="none" rotWithShape="1">
              <a:gsLst>
                <a:gs pos="50000">
                  <a:schemeClr val="bg1"/>
                </a:gs>
                <a:gs pos="100000">
                  <a:schemeClr val="bg1">
                    <a:lumMod val="95000"/>
                  </a:schemeClr>
                </a:gs>
              </a:gsLst>
              <a:lin ang="10800000" scaled="1"/>
              <a:tileRect/>
            </a:gradFill>
            <a:ln w="12700">
              <a:solidFill>
                <a:srgbClr val="EF7A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0" name="직각 삼각형 24"/>
            <p:cNvSpPr/>
            <p:nvPr/>
          </p:nvSpPr>
          <p:spPr>
            <a:xfrm rot="10800000" flipH="1">
              <a:off x="1331902" y="2276872"/>
              <a:ext cx="395630" cy="670615"/>
            </a:xfrm>
            <a:prstGeom prst="rtTriangle">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1" name="직사각형 25"/>
            <p:cNvSpPr/>
            <p:nvPr/>
          </p:nvSpPr>
          <p:spPr>
            <a:xfrm>
              <a:off x="1871700" y="2453117"/>
              <a:ext cx="4896544" cy="417607"/>
            </a:xfrm>
            <a:prstGeom prst="rect">
              <a:avLst/>
            </a:prstGeom>
          </p:spPr>
          <p:txBody>
            <a:bodyPr wrap="square" lIns="0" tIns="0" rIns="0" bIns="0">
              <a:spAutoFit/>
            </a:bodyPr>
            <a:p>
              <a:pPr marL="0" marR="0" lvl="0" indent="0" algn="l" defTabSz="914400" rtl="0" eaLnBrk="1" fontAlgn="auto" latinLnBrk="1" hangingPunct="1">
                <a:lnSpc>
                  <a:spcPct val="100000"/>
                </a:lnSpc>
                <a:spcBef>
                  <a:spcPts val="0"/>
                </a:spcBef>
                <a:spcAft>
                  <a:spcPts val="0"/>
                </a:spcAft>
                <a:buClrTx/>
                <a:buSzTx/>
                <a:buFontTx/>
                <a:buNone/>
                <a:defRPr/>
              </a:pPr>
              <a:r>
                <a:rPr kumimoji="0" lang="uk-UA" altLang="en-US" sz="1000" b="0" i="0" u="none" strike="noStrike" kern="1200" cap="none" spc="0" normalizeH="0" baseline="0" noProof="0" smtClean="0">
                  <a:ln>
                    <a:noFill/>
                  </a:ln>
                  <a:solidFill>
                    <a:schemeClr val="bg1">
                      <a:lumMod val="50000"/>
                    </a:schemeClr>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uk-UA" altLang="en-US"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 </a:t>
              </a:r>
              <a:r>
                <a:rPr kumimoji="0"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7. Distribution</a:t>
              </a:r>
              <a:endParaRPr kumimoji="0" sz="24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503555" y="2636520"/>
            <a:ext cx="8452485" cy="1322070"/>
          </a:xfrm>
          <a:prstGeom prst="rect">
            <a:avLst/>
          </a:prstGeom>
          <a:noFill/>
        </p:spPr>
        <p:txBody>
          <a:bodyPr wrap="square">
            <a:spAutoFit/>
          </a:bodyPr>
          <a:lstStyle/>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The term </a:t>
            </a:r>
            <a:r>
              <a:rPr kumimoji="0" lang="en-US" altLang="ko-KR" sz="2000" b="1" kern="1200" cap="none" spc="0" normalizeH="0" baseline="0" noProof="0">
                <a:solidFill>
                  <a:srgbClr val="C00000"/>
                </a:solidFill>
                <a:latin typeface="Arial" panose="020B0604020202020204" pitchFamily="34" charset="0"/>
                <a:ea typeface="Arial" panose="020B0604020202020204" pitchFamily="34" charset="0"/>
                <a:cs typeface="Arial" panose="020B0604020202020204" pitchFamily="34" charset="0"/>
              </a:rPr>
              <a:t>product</a:t>
            </a: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refers to any offer provided by an entity for purchase </a:t>
            </a:r>
            <a:endPar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and consumption. A product can be </a:t>
            </a:r>
            <a:r>
              <a:rPr kumimoji="0" lang="en-US" altLang="ko-KR" sz="2000" b="1" kern="1200" cap="none" spc="0" normalizeH="0" baseline="0" noProof="0">
                <a:solidFill>
                  <a:srgbClr val="C00000"/>
                </a:solidFill>
                <a:latin typeface="Arial" panose="020B0604020202020204" pitchFamily="34" charset="0"/>
                <a:ea typeface="Arial" panose="020B0604020202020204" pitchFamily="34" charset="0"/>
                <a:cs typeface="Arial" panose="020B0604020202020204" pitchFamily="34" charset="0"/>
              </a:rPr>
              <a:t>a good</a:t>
            </a: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(i.e., tangible item), </a:t>
            </a:r>
            <a:r>
              <a:rPr kumimoji="0" lang="en-US" altLang="ko-KR" sz="2000" b="1" kern="1200" cap="none" spc="0" normalizeH="0" baseline="0" noProof="0">
                <a:solidFill>
                  <a:srgbClr val="C00000"/>
                </a:solidFill>
                <a:latin typeface="Arial" panose="020B0604020202020204" pitchFamily="34" charset="0"/>
                <a:ea typeface="Arial" panose="020B0604020202020204" pitchFamily="34" charset="0"/>
                <a:cs typeface="Arial" panose="020B0604020202020204" pitchFamily="34" charset="0"/>
              </a:rPr>
              <a:t>a service</a:t>
            </a: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a:t>
            </a:r>
            <a:endPar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(i.e., an intangible item), or </a:t>
            </a:r>
            <a:r>
              <a:rPr kumimoji="0" lang="en-US" altLang="ko-KR" sz="2000" b="1" kern="1200" cap="none" spc="0" normalizeH="0" baseline="0" noProof="0">
                <a:solidFill>
                  <a:srgbClr val="C00000"/>
                </a:solidFill>
                <a:latin typeface="Arial" panose="020B0604020202020204" pitchFamily="34" charset="0"/>
                <a:ea typeface="Arial" panose="020B0604020202020204" pitchFamily="34" charset="0"/>
                <a:cs typeface="Arial" panose="020B0604020202020204" pitchFamily="34" charset="0"/>
              </a:rPr>
              <a:t>hybrid</a:t>
            </a: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(i.e., an item with tangible and </a:t>
            </a:r>
            <a:endPar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intangible characteristics).</a:t>
            </a:r>
            <a:endPar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endParaRPr>
          </a:p>
        </p:txBody>
      </p:sp>
      <p:sp>
        <p:nvSpPr>
          <p:cNvPr id="4" name="TextBox 3"/>
          <p:cNvSpPr txBox="1"/>
          <p:nvPr/>
        </p:nvSpPr>
        <p:spPr>
          <a:xfrm>
            <a:off x="791210" y="1376680"/>
            <a:ext cx="7837170" cy="660400"/>
          </a:xfrm>
          <a:prstGeom prst="rect">
            <a:avLst/>
          </a:prstGeom>
          <a:noFill/>
        </p:spPr>
        <p:txBody>
          <a:bodyPr wrap="square">
            <a:spAutoFit/>
          </a:bodyPr>
          <a:lstStyle/>
          <a:p>
            <a:pPr marR="0" algn="ctr" defTabSz="914400" fontAlgn="auto">
              <a:spcBef>
                <a:spcPts val="0"/>
              </a:spcBef>
              <a:spcAft>
                <a:spcPts val="0"/>
              </a:spcAft>
              <a:buClrTx/>
              <a:buSzTx/>
              <a:buFontTx/>
              <a:defRPr/>
            </a:pPr>
            <a:r>
              <a:rPr kumimoji="0" lang="en-US" altLang="ko-KR" sz="3700" b="1" kern="1200" cap="none" spc="-100" normalizeH="0" baseline="0" noProof="0" dirty="0">
                <a:latin typeface="Arial" panose="020B0604020202020204" pitchFamily="34" charset="0"/>
                <a:ea typeface="Arial" panose="020B0604020202020204" pitchFamily="34" charset="0"/>
                <a:cs typeface="Arial" panose="020B0604020202020204" pitchFamily="34" charset="0"/>
              </a:rPr>
              <a:t>Products: Goods and Services</a:t>
            </a:r>
            <a:endParaRPr kumimoji="0" lang="en-US" altLang="ko-KR" sz="3700" b="1" kern="1200" cap="none" spc="-100" normalizeH="0" baseline="0" noProof="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266" name="그룹 38"/>
          <p:cNvGrpSpPr/>
          <p:nvPr/>
        </p:nvGrpSpPr>
        <p:grpSpPr>
          <a:xfrm>
            <a:off x="1188142" y="3047048"/>
            <a:ext cx="6516313" cy="820737"/>
            <a:chOff x="1331641" y="1276192"/>
            <a:chExt cx="6516723" cy="820660"/>
          </a:xfrm>
        </p:grpSpPr>
        <p:sp>
          <p:nvSpPr>
            <p:cNvPr id="18" name="직사각형 17"/>
            <p:cNvSpPr/>
            <p:nvPr/>
          </p:nvSpPr>
          <p:spPr>
            <a:xfrm>
              <a:off x="1366568" y="1276192"/>
              <a:ext cx="5616928" cy="819708"/>
            </a:xfrm>
            <a:prstGeom prst="rect">
              <a:avLst/>
            </a:prstGeom>
            <a:gradFill flip="none" rotWithShape="1">
              <a:gsLst>
                <a:gs pos="50000">
                  <a:schemeClr val="bg1"/>
                </a:gs>
                <a:gs pos="100000">
                  <a:schemeClr val="bg1">
                    <a:lumMod val="95000"/>
                  </a:schemeClr>
                </a:gs>
              </a:gsLst>
              <a:lin ang="10800000" scaled="1"/>
              <a:tileRect/>
            </a:gradFill>
            <a:ln w="12700">
              <a:solidFill>
                <a:srgbClr val="7E95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9" name="직사각형 18"/>
            <p:cNvSpPr/>
            <p:nvPr/>
          </p:nvSpPr>
          <p:spPr>
            <a:xfrm rot="5400000">
              <a:off x="7056276" y="1304764"/>
              <a:ext cx="792088" cy="792088"/>
            </a:xfrm>
            <a:prstGeom prst="rect">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0" name="직각 삼각형 19"/>
            <p:cNvSpPr/>
            <p:nvPr/>
          </p:nvSpPr>
          <p:spPr>
            <a:xfrm rot="10800000" flipH="1">
              <a:off x="1331641" y="1304764"/>
              <a:ext cx="396043" cy="792088"/>
            </a:xfrm>
            <a:prstGeom prst="rtTriangle">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1" name="직사각형 20"/>
            <p:cNvSpPr/>
            <p:nvPr/>
          </p:nvSpPr>
          <p:spPr>
            <a:xfrm>
              <a:off x="1871700" y="1481009"/>
              <a:ext cx="4896544" cy="36890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rPr>
                <a:t>market segmentation</a:t>
              </a:r>
              <a:endPar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7" name="그룹 39"/>
          <p:cNvGrpSpPr/>
          <p:nvPr/>
        </p:nvGrpSpPr>
        <p:grpSpPr>
          <a:xfrm>
            <a:off x="1223328" y="4328478"/>
            <a:ext cx="6516687" cy="792162"/>
            <a:chOff x="1331267" y="2276872"/>
            <a:chExt cx="6517097" cy="792088"/>
          </a:xfrm>
        </p:grpSpPr>
        <p:sp>
          <p:nvSpPr>
            <p:cNvPr id="23" name="직사각형 22"/>
            <p:cNvSpPr/>
            <p:nvPr/>
          </p:nvSpPr>
          <p:spPr>
            <a:xfrm>
              <a:off x="1331267" y="2276872"/>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EF7A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4" name="직사각형 23"/>
            <p:cNvSpPr/>
            <p:nvPr/>
          </p:nvSpPr>
          <p:spPr>
            <a:xfrm rot="5400000">
              <a:off x="7056276" y="2276872"/>
              <a:ext cx="792088" cy="792088"/>
            </a:xfrm>
            <a:prstGeom prst="rect">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5" name="직각 삼각형 24"/>
            <p:cNvSpPr/>
            <p:nvPr/>
          </p:nvSpPr>
          <p:spPr>
            <a:xfrm rot="10800000" flipH="1">
              <a:off x="1331641" y="2276872"/>
              <a:ext cx="396043" cy="792088"/>
            </a:xfrm>
            <a:prstGeom prst="rtTriangle">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6" name="직사각형 25"/>
            <p:cNvSpPr/>
            <p:nvPr/>
          </p:nvSpPr>
          <p:spPr>
            <a:xfrm>
              <a:off x="1871700" y="2453117"/>
              <a:ext cx="4896544" cy="36890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rPr>
                <a:t>targeting</a:t>
              </a:r>
              <a:endPar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8" name="그룹 40"/>
          <p:cNvGrpSpPr/>
          <p:nvPr/>
        </p:nvGrpSpPr>
        <p:grpSpPr>
          <a:xfrm>
            <a:off x="1259523" y="5481003"/>
            <a:ext cx="6516687" cy="792162"/>
            <a:chOff x="1331267" y="3248980"/>
            <a:chExt cx="6517097" cy="792088"/>
          </a:xfrm>
        </p:grpSpPr>
        <p:sp>
          <p:nvSpPr>
            <p:cNvPr id="27" name="직사각형 26"/>
            <p:cNvSpPr/>
            <p:nvPr/>
          </p:nvSpPr>
          <p:spPr>
            <a:xfrm>
              <a:off x="1331267" y="3248980"/>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99D1A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8" name="직사각형 27"/>
            <p:cNvSpPr/>
            <p:nvPr/>
          </p:nvSpPr>
          <p:spPr>
            <a:xfrm rot="5400000">
              <a:off x="7056276" y="3248980"/>
              <a:ext cx="792088" cy="792088"/>
            </a:xfrm>
            <a:prstGeom prst="rect">
              <a:avLst/>
            </a:prstGeom>
            <a:solidFill>
              <a:srgbClr val="99D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9" name="직각 삼각형 28"/>
            <p:cNvSpPr/>
            <p:nvPr/>
          </p:nvSpPr>
          <p:spPr>
            <a:xfrm rot="10800000" flipH="1">
              <a:off x="1331641" y="3248980"/>
              <a:ext cx="396043" cy="792088"/>
            </a:xfrm>
            <a:prstGeom prst="rtTriangle">
              <a:avLst/>
            </a:prstGeom>
            <a:solidFill>
              <a:srgbClr val="99D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0" name="직사각형 29"/>
            <p:cNvSpPr/>
            <p:nvPr/>
          </p:nvSpPr>
          <p:spPr>
            <a:xfrm>
              <a:off x="1871700" y="3425225"/>
              <a:ext cx="4896544" cy="36890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rPr>
                <a:t>product positioning</a:t>
              </a:r>
              <a:endParaRPr kumimoji="0" lang="en-US" altLang="ko-KR" sz="2400" b="1" i="0" u="none" strike="noStrike" kern="1200" cap="none" spc="0" normalizeH="0" baseline="0" noProof="0" smtClean="0">
                <a:ln>
                  <a:noFill/>
                </a:ln>
                <a:solidFill>
                  <a:srgbClr val="C00000"/>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sp>
        <p:nvSpPr>
          <p:cNvPr id="44" name="직사각형 43"/>
          <p:cNvSpPr/>
          <p:nvPr/>
        </p:nvSpPr>
        <p:spPr>
          <a:xfrm>
            <a:off x="7200900" y="1922463"/>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01</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1" name="직사각형 50"/>
          <p:cNvSpPr/>
          <p:nvPr/>
        </p:nvSpPr>
        <p:spPr>
          <a:xfrm>
            <a:off x="7042150" y="3208973"/>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01</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2" name="직사각형 51"/>
          <p:cNvSpPr/>
          <p:nvPr/>
        </p:nvSpPr>
        <p:spPr>
          <a:xfrm>
            <a:off x="7200900" y="3867150"/>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03</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3" name="직사각형 52"/>
          <p:cNvSpPr/>
          <p:nvPr/>
        </p:nvSpPr>
        <p:spPr>
          <a:xfrm>
            <a:off x="7092315" y="4497705"/>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02</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4" name="직사각형 53"/>
          <p:cNvSpPr/>
          <p:nvPr/>
        </p:nvSpPr>
        <p:spPr>
          <a:xfrm>
            <a:off x="7113905" y="5646103"/>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03</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48" name="TextBox 47"/>
          <p:cNvSpPr txBox="1"/>
          <p:nvPr/>
        </p:nvSpPr>
        <p:spPr>
          <a:xfrm>
            <a:off x="827405" y="224790"/>
            <a:ext cx="4457700" cy="492125"/>
          </a:xfrm>
          <a:prstGeom prst="rect">
            <a:avLst/>
          </a:prstGeom>
          <a:noFill/>
        </p:spPr>
        <p:txBody>
          <a:bodyPr wrap="square" lIns="0" tIns="0" rIns="0" bIns="0">
            <a:spAutoFit/>
            <a:scene3d>
              <a:camera prst="orthographicFront"/>
              <a:lightRig rig="threePt" dir="t"/>
            </a:scene3d>
          </a:bodyPr>
          <a:lstStyle/>
          <a:p>
            <a:pPr marR="0" algn="ctr" defTabSz="914400" fontAlgn="auto">
              <a:spcBef>
                <a:spcPts val="0"/>
              </a:spcBef>
              <a:spcAft>
                <a:spcPts val="0"/>
              </a:spcAft>
              <a:buClrTx/>
              <a:buSzTx/>
              <a:buFontTx/>
              <a:defRPr/>
            </a:pPr>
            <a:r>
              <a:rPr kumimoji="0" lang="en-US" altLang="ko-KR" sz="3200" b="1" kern="1200" cap="none" spc="0" normalizeH="0" baseline="0" noProof="0" dirty="0">
                <a:ln w="22225">
                  <a:solidFill>
                    <a:schemeClr val="accent2"/>
                  </a:solidFill>
                  <a:prstDash val="solid"/>
                </a:ln>
                <a:solidFill>
                  <a:schemeClr val="accent2">
                    <a:lumMod val="40000"/>
                    <a:lumOff val="60000"/>
                  </a:schemeClr>
                </a:solidFill>
                <a:effectLst/>
                <a:latin typeface="Arial Black" panose="020B0A04020102020204" pitchFamily="34" charset="0"/>
                <a:ea typeface="Arial" panose="020B0604020202020204" pitchFamily="34" charset="0"/>
                <a:cs typeface="Arial" panose="020B0604020202020204" pitchFamily="34" charset="0"/>
              </a:rPr>
              <a:t>Target Marketing</a:t>
            </a:r>
            <a:endParaRPr kumimoji="0" lang="en-US" altLang="ko-KR" sz="3200" b="1" kern="1200" cap="none" spc="0" normalizeH="0" baseline="0" noProof="0" dirty="0">
              <a:ln w="22225">
                <a:solidFill>
                  <a:schemeClr val="accent2"/>
                </a:solidFill>
                <a:prstDash val="solid"/>
              </a:ln>
              <a:solidFill>
                <a:schemeClr val="accent2">
                  <a:lumMod val="40000"/>
                  <a:lumOff val="60000"/>
                </a:schemeClr>
              </a:solidFill>
              <a:effectLst/>
              <a:latin typeface="Arial Black" panose="020B0A04020102020204" pitchFamily="34" charset="0"/>
              <a:ea typeface="Arial" panose="020B0604020202020204" pitchFamily="34" charset="0"/>
              <a:cs typeface="Arial" panose="020B0604020202020204" pitchFamily="34" charset="0"/>
            </a:endParaRPr>
          </a:p>
        </p:txBody>
      </p:sp>
      <p:sp>
        <p:nvSpPr>
          <p:cNvPr id="2" name="Text Box 1"/>
          <p:cNvSpPr txBox="1"/>
          <p:nvPr/>
        </p:nvSpPr>
        <p:spPr>
          <a:xfrm>
            <a:off x="1187450" y="1052830"/>
            <a:ext cx="6517005" cy="1076325"/>
          </a:xfrm>
          <a:prstGeom prst="rect">
            <a:avLst/>
          </a:prstGeom>
          <a:noFill/>
        </p:spPr>
        <p:txBody>
          <a:bodyPr wrap="square" rtlCol="0">
            <a:spAutoFit/>
          </a:bodyPr>
          <a:p>
            <a:r>
              <a:rPr lang="en-US" sz="1600" b="1" i="1">
                <a:latin typeface="Times New Roman" panose="02020603050405020304" charset="0"/>
                <a:cs typeface="Times New Roman" panose="02020603050405020304" charset="0"/>
              </a:rPr>
              <a:t>is a marketing strategy that breaks a market into </a:t>
            </a:r>
            <a:r>
              <a:rPr lang="en-US" sz="1600" b="1" i="1">
                <a:solidFill>
                  <a:srgbClr val="C00000"/>
                </a:solidFill>
                <a:latin typeface="Times New Roman" panose="02020603050405020304" charset="0"/>
                <a:cs typeface="Times New Roman" panose="02020603050405020304" charset="0"/>
              </a:rPr>
              <a:t>segments</a:t>
            </a:r>
            <a:r>
              <a:rPr lang="en-US" sz="1600" b="1" i="1">
                <a:latin typeface="Times New Roman" panose="02020603050405020304" charset="0"/>
                <a:cs typeface="Times New Roman" panose="02020603050405020304" charset="0"/>
              </a:rPr>
              <a:t> and then </a:t>
            </a:r>
            <a:endParaRPr lang="en-US" sz="1600" b="1" i="1">
              <a:latin typeface="Times New Roman" panose="02020603050405020304" charset="0"/>
              <a:cs typeface="Times New Roman" panose="02020603050405020304" charset="0"/>
            </a:endParaRPr>
          </a:p>
          <a:p>
            <a:r>
              <a:rPr lang="en-US" sz="1600" b="1" i="1">
                <a:latin typeface="Times New Roman" panose="02020603050405020304" charset="0"/>
                <a:cs typeface="Times New Roman" panose="02020603050405020304" charset="0"/>
              </a:rPr>
              <a:t>concentrates your marketing efforts on one or a few key segments </a:t>
            </a:r>
            <a:endParaRPr lang="en-US" sz="1600" b="1" i="1">
              <a:latin typeface="Times New Roman" panose="02020603050405020304" charset="0"/>
              <a:cs typeface="Times New Roman" panose="02020603050405020304" charset="0"/>
            </a:endParaRPr>
          </a:p>
          <a:p>
            <a:r>
              <a:rPr lang="en-US" sz="1600" b="1" i="1">
                <a:latin typeface="Times New Roman" panose="02020603050405020304" charset="0"/>
                <a:cs typeface="Times New Roman" panose="02020603050405020304" charset="0"/>
              </a:rPr>
              <a:t>consisting of the customers whose needs and desires most closely match </a:t>
            </a:r>
            <a:endParaRPr lang="en-US" sz="1600" b="1" i="1">
              <a:latin typeface="Times New Roman" panose="02020603050405020304" charset="0"/>
              <a:cs typeface="Times New Roman" panose="02020603050405020304" charset="0"/>
            </a:endParaRPr>
          </a:p>
          <a:p>
            <a:r>
              <a:rPr lang="en-US" sz="1600" b="1" i="1">
                <a:latin typeface="Times New Roman" panose="02020603050405020304" charset="0"/>
                <a:cs typeface="Times New Roman" panose="02020603050405020304" charset="0"/>
              </a:rPr>
              <a:t>the product or service offerings. </a:t>
            </a:r>
            <a:endParaRPr lang="en-US" sz="1600" b="1" i="1">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611505" y="1016635"/>
            <a:ext cx="8076565" cy="4664710"/>
          </a:xfrm>
          <a:prstGeom prst="rect">
            <a:avLst/>
          </a:prstGeom>
          <a:solidFill>
            <a:schemeClr val="bg1"/>
          </a:solidFill>
          <a:ln>
            <a:noFill/>
          </a:ln>
          <a:effectLst>
            <a:outerShdw blurRad="1270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ea typeface="Calibri" panose="020F0502020204030204" charset="0"/>
            </a:endParaRPr>
          </a:p>
        </p:txBody>
      </p:sp>
      <p:grpSp>
        <p:nvGrpSpPr>
          <p:cNvPr id="8" name="PA-组合 5"/>
          <p:cNvGrpSpPr/>
          <p:nvPr>
            <p:custDataLst>
              <p:tags r:id="rId1"/>
            </p:custDataLst>
          </p:nvPr>
        </p:nvGrpSpPr>
        <p:grpSpPr>
          <a:xfrm>
            <a:off x="1274445" y="1965325"/>
            <a:ext cx="6730955" cy="3077050"/>
            <a:chOff x="3983" y="3053"/>
            <a:chExt cx="12397" cy="4294"/>
          </a:xfrm>
        </p:grpSpPr>
        <p:sp>
          <p:nvSpPr>
            <p:cNvPr id="9" name="PA-文本框 4"/>
            <p:cNvSpPr txBox="1"/>
            <p:nvPr>
              <p:custDataLst>
                <p:tags r:id="rId2"/>
              </p:custDataLst>
            </p:nvPr>
          </p:nvSpPr>
          <p:spPr>
            <a:xfrm>
              <a:off x="3983" y="3053"/>
              <a:ext cx="12369" cy="9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charset="0"/>
                  <a:ea typeface="Calibri" panose="020F0502020204030204" charset="0"/>
                  <a:cs typeface="Times New Roman" panose="02020603050405020304" charset="0"/>
                </a:rPr>
                <a:t>The marketing mix. </a:t>
              </a:r>
              <a:r>
                <a:rPr lang="en-US" altLang="zh-CN" sz="400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panose="020B0604020202020204" pitchFamily="34" charset="0"/>
                  <a:ea typeface="Calibri" panose="020F0502020204030204" charset="0"/>
                  <a:cs typeface="Arial" panose="020B0604020202020204" pitchFamily="34" charset="0"/>
                  <a:sym typeface="+mn-ea"/>
                </a:rPr>
                <a:t>The Ps</a:t>
              </a:r>
              <a:endParaRPr lang="en-US" altLang="zh-CN" sz="4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charset="0"/>
                <a:ea typeface="Calibri" panose="020F0502020204030204" charset="0"/>
                <a:cs typeface="Times New Roman" panose="02020603050405020304" charset="0"/>
              </a:endParaRPr>
            </a:p>
          </p:txBody>
        </p:sp>
        <p:sp>
          <p:nvSpPr>
            <p:cNvPr id="10" name="PA-文本框 6"/>
            <p:cNvSpPr txBox="1"/>
            <p:nvPr>
              <p:custDataLst>
                <p:tags r:id="rId3"/>
              </p:custDataLst>
            </p:nvPr>
          </p:nvSpPr>
          <p:spPr>
            <a:xfrm>
              <a:off x="4419" y="4643"/>
              <a:ext cx="11961" cy="2704"/>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gn="ctr">
                <a:lnSpc>
                  <a:spcPct val="150000"/>
                </a:lnSpc>
              </a:pP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Upon identification of the particular segment or segments to </a:t>
              </a:r>
              <a:endPar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endParaRPr>
            </a:p>
            <a:p>
              <a:pPr algn="ctr">
                <a:lnSpc>
                  <a:spcPct val="150000"/>
                </a:lnSpc>
              </a:pP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pursue, marketers formulate </a:t>
              </a:r>
              <a:r>
                <a:rPr lang="en-US" altLang="zh-CN" sz="1600" dirty="0">
                  <a:gradFill>
                    <a:gsLst>
                      <a:gs pos="0">
                        <a:srgbClr val="E30000"/>
                      </a:gs>
                      <a:gs pos="100000">
                        <a:srgbClr val="760303"/>
                      </a:gs>
                    </a:gsLst>
                    <a:lin scaled="0"/>
                  </a:gradFill>
                  <a:latin typeface="Arial" panose="020B0604020202020204" pitchFamily="34" charset="0"/>
                  <a:ea typeface="Calibri" panose="020F0502020204030204" charset="0"/>
                  <a:cs typeface="Arial" panose="020B0604020202020204" pitchFamily="34" charset="0"/>
                  <a:sym typeface="+mn-ea"/>
                </a:rPr>
                <a:t>the marketing mix for each </a:t>
              </a:r>
              <a:endParaRPr lang="en-US" altLang="zh-CN" sz="1600" dirty="0">
                <a:gradFill>
                  <a:gsLst>
                    <a:gs pos="0">
                      <a:srgbClr val="E30000"/>
                    </a:gs>
                    <a:gs pos="100000">
                      <a:srgbClr val="760303"/>
                    </a:gs>
                  </a:gsLst>
                  <a:lin scaled="0"/>
                </a:gradFill>
                <a:latin typeface="Arial" panose="020B0604020202020204" pitchFamily="34" charset="0"/>
                <a:ea typeface="Calibri" panose="020F0502020204030204" charset="0"/>
                <a:cs typeface="Arial" panose="020B0604020202020204" pitchFamily="34" charset="0"/>
                <a:sym typeface="+mn-ea"/>
              </a:endParaRPr>
            </a:p>
            <a:p>
              <a:pPr algn="ctr">
                <a:lnSpc>
                  <a:spcPct val="150000"/>
                </a:lnSpc>
              </a:pPr>
              <a:r>
                <a:rPr lang="en-US" altLang="zh-CN" sz="1600" dirty="0">
                  <a:gradFill>
                    <a:gsLst>
                      <a:gs pos="0">
                        <a:srgbClr val="E30000"/>
                      </a:gs>
                      <a:gs pos="100000">
                        <a:srgbClr val="760303"/>
                      </a:gs>
                    </a:gsLst>
                    <a:lin scaled="0"/>
                  </a:gradFill>
                  <a:latin typeface="Arial" panose="020B0604020202020204" pitchFamily="34" charset="0"/>
                  <a:ea typeface="Calibri" panose="020F0502020204030204" charset="0"/>
                  <a:cs typeface="Arial" panose="020B0604020202020204" pitchFamily="34" charset="0"/>
                  <a:sym typeface="+mn-ea"/>
                </a:rPr>
                <a:t>customer group</a:t>
              </a: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 that is sought. The marketing mix includes four </a:t>
              </a:r>
              <a:endPar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endParaRPr>
            </a:p>
            <a:p>
              <a:pPr algn="ctr">
                <a:lnSpc>
                  <a:spcPct val="150000"/>
                </a:lnSpc>
              </a:pP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interdependent components: </a:t>
              </a:r>
              <a:r>
                <a:rPr lang="en-US" altLang="zh-CN" sz="1600" u="sng" dirty="0">
                  <a:gradFill>
                    <a:gsLst>
                      <a:gs pos="0">
                        <a:srgbClr val="012D86"/>
                      </a:gs>
                      <a:gs pos="100000">
                        <a:srgbClr val="0E2557"/>
                      </a:gs>
                    </a:gsLst>
                    <a:lin scaled="0"/>
                  </a:gradFill>
                  <a:latin typeface="Arial" panose="020B0604020202020204" pitchFamily="34" charset="0"/>
                  <a:ea typeface="Calibri" panose="020F0502020204030204" charset="0"/>
                  <a:cs typeface="Arial" panose="020B0604020202020204" pitchFamily="34" charset="0"/>
                  <a:sym typeface="+mn-ea"/>
                </a:rPr>
                <a:t>product, price, place, </a:t>
              </a: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and </a:t>
              </a:r>
              <a:endParaRPr lang="en-US" altLang="zh-CN" sz="1600" u="sng" dirty="0">
                <a:gradFill>
                  <a:gsLst>
                    <a:gs pos="0">
                      <a:srgbClr val="012D86"/>
                    </a:gs>
                    <a:gs pos="100000">
                      <a:srgbClr val="0E2557"/>
                    </a:gs>
                  </a:gsLst>
                  <a:lin scaled="0"/>
                </a:gradFill>
                <a:latin typeface="Arial" panose="020B0604020202020204" pitchFamily="34" charset="0"/>
                <a:ea typeface="Calibri" panose="020F0502020204030204" charset="0"/>
                <a:cs typeface="Arial" panose="020B0604020202020204" pitchFamily="34" charset="0"/>
                <a:sym typeface="+mn-ea"/>
              </a:endParaRPr>
            </a:p>
            <a:p>
              <a:pPr algn="ctr">
                <a:lnSpc>
                  <a:spcPct val="150000"/>
                </a:lnSpc>
              </a:pPr>
              <a:r>
                <a:rPr lang="en-US" altLang="zh-CN" sz="1600" u="sng" dirty="0">
                  <a:gradFill>
                    <a:gsLst>
                      <a:gs pos="0">
                        <a:srgbClr val="012D86"/>
                      </a:gs>
                      <a:gs pos="100000">
                        <a:srgbClr val="0E2557"/>
                      </a:gs>
                    </a:gsLst>
                    <a:lin scaled="0"/>
                  </a:gradFill>
                  <a:latin typeface="Arial" panose="020B0604020202020204" pitchFamily="34" charset="0"/>
                  <a:ea typeface="Calibri" panose="020F0502020204030204" charset="0"/>
                  <a:cs typeface="Arial" panose="020B0604020202020204" pitchFamily="34" charset="0"/>
                  <a:sym typeface="+mn-ea"/>
                </a:rPr>
                <a:t>promotion</a:t>
              </a:r>
              <a:r>
                <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rPr>
                <a:t>.</a:t>
              </a:r>
              <a:endParaRPr lang="en-US" altLang="zh-CN" sz="1600" dirty="0">
                <a:solidFill>
                  <a:schemeClr val="tx1"/>
                </a:solidFill>
                <a:latin typeface="Arial" panose="020B0604020202020204" pitchFamily="34" charset="0"/>
                <a:ea typeface="Calibri" panose="020F0502020204030204" charset="0"/>
                <a:cs typeface="Arial" panose="020B0604020202020204" pitchFamily="34" charset="0"/>
                <a:sym typeface="+mn-ea"/>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Content Placeholder 1" descr="marketing-4ps"/>
          <p:cNvPicPr>
            <a:picLocks noChangeAspect="1"/>
          </p:cNvPicPr>
          <p:nvPr>
            <p:ph sz="quarter" idx="13"/>
          </p:nvPr>
        </p:nvPicPr>
        <p:blipFill>
          <a:blip r:embed="rId1"/>
          <a:stretch>
            <a:fillRect/>
          </a:stretch>
        </p:blipFill>
        <p:spPr>
          <a:xfrm>
            <a:off x="1187450" y="1088390"/>
            <a:ext cx="6591300" cy="5026025"/>
          </a:xfrm>
          <a:prstGeom prst="rect">
            <a:avLst/>
          </a:prstGeom>
        </p:spPr>
      </p:pic>
      <p:sp>
        <p:nvSpPr>
          <p:cNvPr id="3" name="Text Box 2"/>
          <p:cNvSpPr txBox="1"/>
          <p:nvPr/>
        </p:nvSpPr>
        <p:spPr>
          <a:xfrm>
            <a:off x="3354705" y="404495"/>
            <a:ext cx="2563495" cy="706755"/>
          </a:xfrm>
          <a:prstGeom prst="rect">
            <a:avLst/>
          </a:prstGeom>
          <a:noFill/>
        </p:spPr>
        <p:txBody>
          <a:bodyPr wrap="square" rtlCol="0">
            <a:spAutoFit/>
          </a:bodyPr>
          <a:p>
            <a:r>
              <a:rPr lang="en-US" altLang="zh-CN" sz="400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panose="020B0604020202020204" pitchFamily="34" charset="0"/>
                <a:ea typeface="Calibri" panose="020F0502020204030204" charset="0"/>
                <a:cs typeface="Arial" panose="020B0604020202020204" pitchFamily="34" charset="0"/>
                <a:sym typeface="+mn-ea"/>
              </a:rPr>
              <a:t>The 4Ps</a:t>
            </a:r>
            <a:endParaRPr lang="en-US" sz="4000"/>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610"/>
          <p:cNvSpPr/>
          <p:nvPr/>
        </p:nvSpPr>
        <p:spPr>
          <a:xfrm>
            <a:off x="2987479" y="2024821"/>
            <a:ext cx="2592207" cy="2278987"/>
          </a:xfrm>
          <a:custGeom>
            <a:avLst/>
            <a:gdLst/>
            <a:ahLst/>
            <a:cxnLst/>
            <a:rect l="0" t="0" r="0" b="0"/>
            <a:pathLst>
              <a:path w="120000" h="120000" extrusionOk="0">
                <a:moveTo>
                  <a:pt x="107640" y="57619"/>
                </a:moveTo>
                <a:lnTo>
                  <a:pt x="105609" y="57619"/>
                </a:lnTo>
                <a:lnTo>
                  <a:pt x="105449" y="55320"/>
                </a:lnTo>
                <a:lnTo>
                  <a:pt x="105340" y="53917"/>
                </a:lnTo>
                <a:lnTo>
                  <a:pt x="105206" y="52524"/>
                </a:lnTo>
                <a:lnTo>
                  <a:pt x="105030" y="51131"/>
                </a:lnTo>
                <a:lnTo>
                  <a:pt x="104837" y="49757"/>
                </a:lnTo>
                <a:lnTo>
                  <a:pt x="104610" y="48374"/>
                </a:lnTo>
                <a:lnTo>
                  <a:pt x="104367" y="47019"/>
                </a:lnTo>
                <a:lnTo>
                  <a:pt x="104082" y="45664"/>
                </a:lnTo>
                <a:lnTo>
                  <a:pt x="103771" y="44318"/>
                </a:lnTo>
                <a:lnTo>
                  <a:pt x="103444" y="42973"/>
                </a:lnTo>
                <a:lnTo>
                  <a:pt x="103083" y="41647"/>
                </a:lnTo>
                <a:lnTo>
                  <a:pt x="102697" y="40330"/>
                </a:lnTo>
                <a:lnTo>
                  <a:pt x="102278" y="39033"/>
                </a:lnTo>
                <a:lnTo>
                  <a:pt x="101841" y="37745"/>
                </a:lnTo>
                <a:lnTo>
                  <a:pt x="101380" y="36457"/>
                </a:lnTo>
                <a:lnTo>
                  <a:pt x="100885" y="35197"/>
                </a:lnTo>
                <a:lnTo>
                  <a:pt x="100365" y="33938"/>
                </a:lnTo>
                <a:lnTo>
                  <a:pt x="99819" y="32697"/>
                </a:lnTo>
                <a:lnTo>
                  <a:pt x="99257" y="31476"/>
                </a:lnTo>
                <a:lnTo>
                  <a:pt x="98661" y="30264"/>
                </a:lnTo>
                <a:lnTo>
                  <a:pt x="98040" y="29072"/>
                </a:lnTo>
                <a:lnTo>
                  <a:pt x="97394" y="27889"/>
                </a:lnTo>
                <a:lnTo>
                  <a:pt x="96731" y="26724"/>
                </a:lnTo>
                <a:lnTo>
                  <a:pt x="96026" y="25580"/>
                </a:lnTo>
                <a:lnTo>
                  <a:pt x="95313" y="24444"/>
                </a:lnTo>
                <a:lnTo>
                  <a:pt x="94566" y="23328"/>
                </a:lnTo>
                <a:lnTo>
                  <a:pt x="93803" y="22240"/>
                </a:lnTo>
                <a:lnTo>
                  <a:pt x="93022" y="21162"/>
                </a:lnTo>
                <a:lnTo>
                  <a:pt x="92208" y="20103"/>
                </a:lnTo>
                <a:lnTo>
                  <a:pt x="91369" y="19072"/>
                </a:lnTo>
                <a:lnTo>
                  <a:pt x="90513" y="18042"/>
                </a:lnTo>
                <a:lnTo>
                  <a:pt x="89632" y="17050"/>
                </a:lnTo>
                <a:lnTo>
                  <a:pt x="88726" y="16076"/>
                </a:lnTo>
                <a:lnTo>
                  <a:pt x="87795" y="15113"/>
                </a:lnTo>
                <a:lnTo>
                  <a:pt x="86855" y="14187"/>
                </a:lnTo>
                <a:lnTo>
                  <a:pt x="85890" y="13281"/>
                </a:lnTo>
                <a:lnTo>
                  <a:pt x="84917" y="12403"/>
                </a:lnTo>
                <a:lnTo>
                  <a:pt x="83926" y="11554"/>
                </a:lnTo>
                <a:lnTo>
                  <a:pt x="82911" y="10733"/>
                </a:lnTo>
                <a:lnTo>
                  <a:pt x="81887" y="9951"/>
                </a:lnTo>
                <a:lnTo>
                  <a:pt x="80855" y="9188"/>
                </a:lnTo>
                <a:lnTo>
                  <a:pt x="79807" y="8453"/>
                </a:lnTo>
                <a:lnTo>
                  <a:pt x="78741" y="7747"/>
                </a:lnTo>
                <a:lnTo>
                  <a:pt x="77658" y="7079"/>
                </a:lnTo>
                <a:lnTo>
                  <a:pt x="76568" y="6440"/>
                </a:lnTo>
                <a:lnTo>
                  <a:pt x="75468" y="5810"/>
                </a:lnTo>
                <a:lnTo>
                  <a:pt x="74352" y="5238"/>
                </a:lnTo>
                <a:lnTo>
                  <a:pt x="73220" y="4675"/>
                </a:lnTo>
                <a:lnTo>
                  <a:pt x="72095" y="4140"/>
                </a:lnTo>
                <a:lnTo>
                  <a:pt x="70946" y="3654"/>
                </a:lnTo>
                <a:lnTo>
                  <a:pt x="69788" y="3196"/>
                </a:lnTo>
                <a:lnTo>
                  <a:pt x="68621" y="2757"/>
                </a:lnTo>
                <a:lnTo>
                  <a:pt x="67447" y="2356"/>
                </a:lnTo>
                <a:lnTo>
                  <a:pt x="66263" y="1975"/>
                </a:lnTo>
                <a:lnTo>
                  <a:pt x="65063" y="1641"/>
                </a:lnTo>
                <a:lnTo>
                  <a:pt x="63872" y="1326"/>
                </a:lnTo>
                <a:lnTo>
                  <a:pt x="62664" y="1059"/>
                </a:lnTo>
                <a:lnTo>
                  <a:pt x="61447" y="811"/>
                </a:lnTo>
                <a:lnTo>
                  <a:pt x="60230" y="591"/>
                </a:lnTo>
                <a:lnTo>
                  <a:pt x="58997" y="410"/>
                </a:lnTo>
                <a:lnTo>
                  <a:pt x="57763" y="267"/>
                </a:lnTo>
                <a:lnTo>
                  <a:pt x="56530" y="143"/>
                </a:lnTo>
                <a:lnTo>
                  <a:pt x="55288" y="66"/>
                </a:lnTo>
                <a:lnTo>
                  <a:pt x="54038" y="19"/>
                </a:lnTo>
                <a:lnTo>
                  <a:pt x="52779" y="0"/>
                </a:lnTo>
                <a:lnTo>
                  <a:pt x="50077" y="85"/>
                </a:lnTo>
                <a:lnTo>
                  <a:pt x="47392" y="314"/>
                </a:lnTo>
                <a:lnTo>
                  <a:pt x="44757" y="696"/>
                </a:lnTo>
                <a:lnTo>
                  <a:pt x="42164" y="1221"/>
                </a:lnTo>
                <a:lnTo>
                  <a:pt x="39614" y="1898"/>
                </a:lnTo>
                <a:lnTo>
                  <a:pt x="37105" y="2700"/>
                </a:lnTo>
                <a:lnTo>
                  <a:pt x="34654" y="3644"/>
                </a:lnTo>
                <a:lnTo>
                  <a:pt x="32255" y="4722"/>
                </a:lnTo>
                <a:lnTo>
                  <a:pt x="29922" y="5925"/>
                </a:lnTo>
                <a:lnTo>
                  <a:pt x="27640" y="7251"/>
                </a:lnTo>
                <a:lnTo>
                  <a:pt x="25441" y="8701"/>
                </a:lnTo>
                <a:lnTo>
                  <a:pt x="23293" y="10266"/>
                </a:lnTo>
                <a:lnTo>
                  <a:pt x="21220" y="11936"/>
                </a:lnTo>
                <a:lnTo>
                  <a:pt x="19232" y="13720"/>
                </a:lnTo>
                <a:lnTo>
                  <a:pt x="17310" y="15618"/>
                </a:lnTo>
                <a:lnTo>
                  <a:pt x="15473" y="17594"/>
                </a:lnTo>
                <a:lnTo>
                  <a:pt x="13727" y="19693"/>
                </a:lnTo>
                <a:lnTo>
                  <a:pt x="12066" y="21868"/>
                </a:lnTo>
                <a:lnTo>
                  <a:pt x="10497" y="24139"/>
                </a:lnTo>
                <a:lnTo>
                  <a:pt x="9020" y="26486"/>
                </a:lnTo>
                <a:lnTo>
                  <a:pt x="7652" y="28928"/>
                </a:lnTo>
                <a:lnTo>
                  <a:pt x="6377" y="31428"/>
                </a:lnTo>
                <a:lnTo>
                  <a:pt x="5210" y="34024"/>
                </a:lnTo>
                <a:lnTo>
                  <a:pt x="4153" y="36686"/>
                </a:lnTo>
                <a:lnTo>
                  <a:pt x="3205" y="39414"/>
                </a:lnTo>
                <a:lnTo>
                  <a:pt x="2374" y="42200"/>
                </a:lnTo>
                <a:lnTo>
                  <a:pt x="1669" y="45044"/>
                </a:lnTo>
                <a:lnTo>
                  <a:pt x="1074" y="47944"/>
                </a:lnTo>
                <a:lnTo>
                  <a:pt x="612" y="50892"/>
                </a:lnTo>
                <a:lnTo>
                  <a:pt x="276" y="53898"/>
                </a:lnTo>
                <a:lnTo>
                  <a:pt x="75" y="56932"/>
                </a:lnTo>
                <a:lnTo>
                  <a:pt x="0" y="60023"/>
                </a:lnTo>
                <a:lnTo>
                  <a:pt x="67" y="63029"/>
                </a:lnTo>
                <a:lnTo>
                  <a:pt x="251" y="66006"/>
                </a:lnTo>
                <a:lnTo>
                  <a:pt x="587" y="68925"/>
                </a:lnTo>
                <a:lnTo>
                  <a:pt x="1023" y="71807"/>
                </a:lnTo>
                <a:lnTo>
                  <a:pt x="1585" y="74650"/>
                </a:lnTo>
                <a:lnTo>
                  <a:pt x="2257" y="77427"/>
                </a:lnTo>
                <a:lnTo>
                  <a:pt x="3054" y="80155"/>
                </a:lnTo>
                <a:lnTo>
                  <a:pt x="3952" y="82827"/>
                </a:lnTo>
                <a:lnTo>
                  <a:pt x="4967" y="85422"/>
                </a:lnTo>
                <a:lnTo>
                  <a:pt x="6075" y="87970"/>
                </a:lnTo>
                <a:lnTo>
                  <a:pt x="7291" y="90431"/>
                </a:lnTo>
                <a:lnTo>
                  <a:pt x="8600" y="92836"/>
                </a:lnTo>
                <a:lnTo>
                  <a:pt x="10010" y="95154"/>
                </a:lnTo>
                <a:lnTo>
                  <a:pt x="11504" y="97396"/>
                </a:lnTo>
                <a:lnTo>
                  <a:pt x="13089" y="99553"/>
                </a:lnTo>
                <a:lnTo>
                  <a:pt x="14768" y="101614"/>
                </a:lnTo>
                <a:lnTo>
                  <a:pt x="16513" y="103589"/>
                </a:lnTo>
                <a:lnTo>
                  <a:pt x="18342" y="105478"/>
                </a:lnTo>
                <a:lnTo>
                  <a:pt x="20264" y="107262"/>
                </a:lnTo>
                <a:lnTo>
                  <a:pt x="22236" y="108951"/>
                </a:lnTo>
                <a:lnTo>
                  <a:pt x="24292" y="110535"/>
                </a:lnTo>
                <a:lnTo>
                  <a:pt x="26414" y="112004"/>
                </a:lnTo>
                <a:lnTo>
                  <a:pt x="28588" y="113368"/>
                </a:lnTo>
                <a:lnTo>
                  <a:pt x="30837" y="114609"/>
                </a:lnTo>
                <a:lnTo>
                  <a:pt x="33136" y="115735"/>
                </a:lnTo>
                <a:lnTo>
                  <a:pt x="35494" y="116746"/>
                </a:lnTo>
                <a:lnTo>
                  <a:pt x="37893" y="117614"/>
                </a:lnTo>
                <a:lnTo>
                  <a:pt x="40360" y="118358"/>
                </a:lnTo>
                <a:lnTo>
                  <a:pt x="42852" y="118979"/>
                </a:lnTo>
                <a:lnTo>
                  <a:pt x="45395" y="119456"/>
                </a:lnTo>
                <a:lnTo>
                  <a:pt x="47979" y="119799"/>
                </a:lnTo>
                <a:lnTo>
                  <a:pt x="50589" y="120000"/>
                </a:lnTo>
                <a:lnTo>
                  <a:pt x="50589" y="103617"/>
                </a:lnTo>
                <a:lnTo>
                  <a:pt x="48718" y="103436"/>
                </a:lnTo>
                <a:lnTo>
                  <a:pt x="46863" y="103169"/>
                </a:lnTo>
                <a:lnTo>
                  <a:pt x="45043" y="102797"/>
                </a:lnTo>
                <a:lnTo>
                  <a:pt x="43255" y="102320"/>
                </a:lnTo>
                <a:lnTo>
                  <a:pt x="41493" y="101757"/>
                </a:lnTo>
                <a:lnTo>
                  <a:pt x="39765" y="101108"/>
                </a:lnTo>
                <a:lnTo>
                  <a:pt x="38078" y="100364"/>
                </a:lnTo>
                <a:lnTo>
                  <a:pt x="36442" y="99524"/>
                </a:lnTo>
                <a:lnTo>
                  <a:pt x="34822" y="98608"/>
                </a:lnTo>
                <a:lnTo>
                  <a:pt x="33270" y="97616"/>
                </a:lnTo>
                <a:lnTo>
                  <a:pt x="31751" y="96538"/>
                </a:lnTo>
                <a:lnTo>
                  <a:pt x="30283" y="95383"/>
                </a:lnTo>
                <a:lnTo>
                  <a:pt x="28865" y="94152"/>
                </a:lnTo>
                <a:lnTo>
                  <a:pt x="27497" y="92855"/>
                </a:lnTo>
                <a:lnTo>
                  <a:pt x="26188" y="91490"/>
                </a:lnTo>
                <a:lnTo>
                  <a:pt x="24938" y="90050"/>
                </a:lnTo>
                <a:lnTo>
                  <a:pt x="23746" y="88542"/>
                </a:lnTo>
                <a:lnTo>
                  <a:pt x="22605" y="86987"/>
                </a:lnTo>
                <a:lnTo>
                  <a:pt x="21539" y="85365"/>
                </a:lnTo>
                <a:lnTo>
                  <a:pt x="20532" y="83686"/>
                </a:lnTo>
                <a:lnTo>
                  <a:pt x="19593" y="81959"/>
                </a:lnTo>
                <a:lnTo>
                  <a:pt x="18728" y="80174"/>
                </a:lnTo>
                <a:lnTo>
                  <a:pt x="17940" y="78333"/>
                </a:lnTo>
                <a:lnTo>
                  <a:pt x="17218" y="76463"/>
                </a:lnTo>
                <a:lnTo>
                  <a:pt x="16572" y="74536"/>
                </a:lnTo>
                <a:lnTo>
                  <a:pt x="16001" y="72561"/>
                </a:lnTo>
                <a:lnTo>
                  <a:pt x="15523" y="70566"/>
                </a:lnTo>
                <a:lnTo>
                  <a:pt x="15120" y="68515"/>
                </a:lnTo>
                <a:lnTo>
                  <a:pt x="14801" y="66445"/>
                </a:lnTo>
                <a:lnTo>
                  <a:pt x="14575" y="64326"/>
                </a:lnTo>
                <a:lnTo>
                  <a:pt x="14440" y="62189"/>
                </a:lnTo>
                <a:lnTo>
                  <a:pt x="14390" y="60023"/>
                </a:lnTo>
                <a:lnTo>
                  <a:pt x="14449" y="57791"/>
                </a:lnTo>
                <a:lnTo>
                  <a:pt x="14591" y="55568"/>
                </a:lnTo>
                <a:lnTo>
                  <a:pt x="14835" y="53383"/>
                </a:lnTo>
                <a:lnTo>
                  <a:pt x="15179" y="51236"/>
                </a:lnTo>
                <a:lnTo>
                  <a:pt x="15607" y="49118"/>
                </a:lnTo>
                <a:lnTo>
                  <a:pt x="16119" y="47057"/>
                </a:lnTo>
                <a:lnTo>
                  <a:pt x="16723" y="45025"/>
                </a:lnTo>
                <a:lnTo>
                  <a:pt x="17419" y="43050"/>
                </a:lnTo>
                <a:lnTo>
                  <a:pt x="18183" y="41113"/>
                </a:lnTo>
                <a:lnTo>
                  <a:pt x="19030" y="39223"/>
                </a:lnTo>
                <a:lnTo>
                  <a:pt x="19962" y="37401"/>
                </a:lnTo>
                <a:lnTo>
                  <a:pt x="20960" y="35626"/>
                </a:lnTo>
                <a:lnTo>
                  <a:pt x="22026" y="33919"/>
                </a:lnTo>
                <a:lnTo>
                  <a:pt x="23167" y="32268"/>
                </a:lnTo>
                <a:lnTo>
                  <a:pt x="24384" y="30684"/>
                </a:lnTo>
                <a:lnTo>
                  <a:pt x="25651" y="29167"/>
                </a:lnTo>
                <a:lnTo>
                  <a:pt x="26985" y="27726"/>
                </a:lnTo>
                <a:lnTo>
                  <a:pt x="28378" y="26343"/>
                </a:lnTo>
                <a:lnTo>
                  <a:pt x="29830" y="25045"/>
                </a:lnTo>
                <a:lnTo>
                  <a:pt x="31332" y="23824"/>
                </a:lnTo>
                <a:lnTo>
                  <a:pt x="32892" y="22698"/>
                </a:lnTo>
                <a:lnTo>
                  <a:pt x="34495" y="21639"/>
                </a:lnTo>
                <a:lnTo>
                  <a:pt x="36156" y="20675"/>
                </a:lnTo>
                <a:lnTo>
                  <a:pt x="37851" y="19798"/>
                </a:lnTo>
                <a:lnTo>
                  <a:pt x="39597" y="19015"/>
                </a:lnTo>
                <a:lnTo>
                  <a:pt x="41376" y="18328"/>
                </a:lnTo>
                <a:lnTo>
                  <a:pt x="43205" y="17746"/>
                </a:lnTo>
                <a:lnTo>
                  <a:pt x="45059" y="17250"/>
                </a:lnTo>
                <a:lnTo>
                  <a:pt x="46947" y="16859"/>
                </a:lnTo>
                <a:lnTo>
                  <a:pt x="48860" y="16592"/>
                </a:lnTo>
                <a:lnTo>
                  <a:pt x="50807" y="16420"/>
                </a:lnTo>
                <a:lnTo>
                  <a:pt x="52779" y="16363"/>
                </a:lnTo>
                <a:lnTo>
                  <a:pt x="54600" y="16401"/>
                </a:lnTo>
                <a:lnTo>
                  <a:pt x="56396" y="16554"/>
                </a:lnTo>
                <a:lnTo>
                  <a:pt x="58166" y="16792"/>
                </a:lnTo>
                <a:lnTo>
                  <a:pt x="59920" y="17107"/>
                </a:lnTo>
                <a:lnTo>
                  <a:pt x="61640" y="17536"/>
                </a:lnTo>
                <a:lnTo>
                  <a:pt x="63335" y="18032"/>
                </a:lnTo>
                <a:lnTo>
                  <a:pt x="65005" y="18624"/>
                </a:lnTo>
                <a:lnTo>
                  <a:pt x="66633" y="19282"/>
                </a:lnTo>
                <a:lnTo>
                  <a:pt x="68227" y="20046"/>
                </a:lnTo>
                <a:lnTo>
                  <a:pt x="69796" y="20876"/>
                </a:lnTo>
                <a:lnTo>
                  <a:pt x="71315" y="21773"/>
                </a:lnTo>
                <a:lnTo>
                  <a:pt x="72800" y="22746"/>
                </a:lnTo>
                <a:lnTo>
                  <a:pt x="74243" y="23805"/>
                </a:lnTo>
                <a:lnTo>
                  <a:pt x="75645" y="24921"/>
                </a:lnTo>
                <a:lnTo>
                  <a:pt x="76996" y="26114"/>
                </a:lnTo>
                <a:lnTo>
                  <a:pt x="78296" y="27373"/>
                </a:lnTo>
                <a:lnTo>
                  <a:pt x="79555" y="28700"/>
                </a:lnTo>
                <a:lnTo>
                  <a:pt x="80755" y="30073"/>
                </a:lnTo>
                <a:lnTo>
                  <a:pt x="81896" y="31524"/>
                </a:lnTo>
                <a:lnTo>
                  <a:pt x="82995" y="33031"/>
                </a:lnTo>
                <a:lnTo>
                  <a:pt x="84027" y="34586"/>
                </a:lnTo>
                <a:lnTo>
                  <a:pt x="85001" y="36189"/>
                </a:lnTo>
                <a:lnTo>
                  <a:pt x="85898" y="37859"/>
                </a:lnTo>
                <a:lnTo>
                  <a:pt x="86746" y="39567"/>
                </a:lnTo>
                <a:lnTo>
                  <a:pt x="87535" y="41332"/>
                </a:lnTo>
                <a:lnTo>
                  <a:pt x="88231" y="43145"/>
                </a:lnTo>
                <a:lnTo>
                  <a:pt x="88869" y="44996"/>
                </a:lnTo>
                <a:lnTo>
                  <a:pt x="89448" y="46885"/>
                </a:lnTo>
                <a:lnTo>
                  <a:pt x="89934" y="48822"/>
                </a:lnTo>
                <a:lnTo>
                  <a:pt x="90346" y="50787"/>
                </a:lnTo>
                <a:lnTo>
                  <a:pt x="90690" y="52801"/>
                </a:lnTo>
                <a:lnTo>
                  <a:pt x="90941" y="54833"/>
                </a:lnTo>
                <a:lnTo>
                  <a:pt x="91235" y="57619"/>
                </a:lnTo>
                <a:lnTo>
                  <a:pt x="88760" y="57619"/>
                </a:lnTo>
                <a:lnTo>
                  <a:pt x="73480" y="57619"/>
                </a:lnTo>
                <a:lnTo>
                  <a:pt x="98300" y="95202"/>
                </a:lnTo>
                <a:lnTo>
                  <a:pt x="120000" y="57619"/>
                </a:lnTo>
                <a:lnTo>
                  <a:pt x="107640" y="57619"/>
                </a:lnTo>
                <a:close/>
              </a:path>
            </a:pathLst>
          </a:custGeom>
          <a:noFill/>
          <a:ln w="38100">
            <a:solidFill>
              <a:srgbClr val="333333"/>
            </a:solidFill>
          </a:ln>
        </p:spPr>
        <p:txBody>
          <a:bodyPr lIns="45705" tIns="22846" rIns="45705" bIns="22846" anchor="t" anchorCtr="0">
            <a:noAutofit/>
          </a:bodyPr>
          <a:lstStyle/>
          <a:p>
            <a:endParaRPr sz="9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 name="Shape 2611"/>
          <p:cNvSpPr/>
          <p:nvPr/>
        </p:nvSpPr>
        <p:spPr>
          <a:xfrm>
            <a:off x="3563498" y="2132878"/>
            <a:ext cx="2592207" cy="2278987"/>
          </a:xfrm>
          <a:custGeom>
            <a:avLst/>
            <a:gdLst/>
            <a:ahLst/>
            <a:cxnLst/>
            <a:rect l="0" t="0" r="0" b="0"/>
            <a:pathLst>
              <a:path w="120000" h="120000" extrusionOk="0">
                <a:moveTo>
                  <a:pt x="69410" y="0"/>
                </a:moveTo>
                <a:lnTo>
                  <a:pt x="69410" y="16382"/>
                </a:lnTo>
                <a:lnTo>
                  <a:pt x="71281" y="16563"/>
                </a:lnTo>
                <a:lnTo>
                  <a:pt x="73136" y="16830"/>
                </a:lnTo>
                <a:lnTo>
                  <a:pt x="74956" y="17202"/>
                </a:lnTo>
                <a:lnTo>
                  <a:pt x="76744" y="17679"/>
                </a:lnTo>
                <a:lnTo>
                  <a:pt x="78506" y="18242"/>
                </a:lnTo>
                <a:lnTo>
                  <a:pt x="80234" y="18891"/>
                </a:lnTo>
                <a:lnTo>
                  <a:pt x="81921" y="19635"/>
                </a:lnTo>
                <a:lnTo>
                  <a:pt x="83557" y="20475"/>
                </a:lnTo>
                <a:lnTo>
                  <a:pt x="85177" y="21391"/>
                </a:lnTo>
                <a:lnTo>
                  <a:pt x="86729" y="22383"/>
                </a:lnTo>
                <a:lnTo>
                  <a:pt x="88248" y="23461"/>
                </a:lnTo>
                <a:lnTo>
                  <a:pt x="89716" y="24616"/>
                </a:lnTo>
                <a:lnTo>
                  <a:pt x="91134" y="25847"/>
                </a:lnTo>
                <a:lnTo>
                  <a:pt x="92502" y="27144"/>
                </a:lnTo>
                <a:lnTo>
                  <a:pt x="93811" y="28509"/>
                </a:lnTo>
                <a:lnTo>
                  <a:pt x="95061" y="29949"/>
                </a:lnTo>
                <a:lnTo>
                  <a:pt x="96253" y="31457"/>
                </a:lnTo>
                <a:lnTo>
                  <a:pt x="97394" y="33012"/>
                </a:lnTo>
                <a:lnTo>
                  <a:pt x="98460" y="34634"/>
                </a:lnTo>
                <a:lnTo>
                  <a:pt x="99467" y="36313"/>
                </a:lnTo>
                <a:lnTo>
                  <a:pt x="100406" y="38040"/>
                </a:lnTo>
                <a:lnTo>
                  <a:pt x="101271" y="39825"/>
                </a:lnTo>
                <a:lnTo>
                  <a:pt x="102059" y="41666"/>
                </a:lnTo>
                <a:lnTo>
                  <a:pt x="102781" y="43536"/>
                </a:lnTo>
                <a:lnTo>
                  <a:pt x="103427" y="45463"/>
                </a:lnTo>
                <a:lnTo>
                  <a:pt x="103998" y="47438"/>
                </a:lnTo>
                <a:lnTo>
                  <a:pt x="104476" y="49442"/>
                </a:lnTo>
                <a:lnTo>
                  <a:pt x="104879" y="51484"/>
                </a:lnTo>
                <a:lnTo>
                  <a:pt x="105189" y="53554"/>
                </a:lnTo>
                <a:lnTo>
                  <a:pt x="105424" y="55673"/>
                </a:lnTo>
                <a:lnTo>
                  <a:pt x="105559" y="57810"/>
                </a:lnTo>
                <a:lnTo>
                  <a:pt x="105609" y="59976"/>
                </a:lnTo>
                <a:lnTo>
                  <a:pt x="105550" y="62227"/>
                </a:lnTo>
                <a:lnTo>
                  <a:pt x="105408" y="64431"/>
                </a:lnTo>
                <a:lnTo>
                  <a:pt x="105164" y="66616"/>
                </a:lnTo>
                <a:lnTo>
                  <a:pt x="104820" y="68763"/>
                </a:lnTo>
                <a:lnTo>
                  <a:pt x="104392" y="70881"/>
                </a:lnTo>
                <a:lnTo>
                  <a:pt x="103880" y="72952"/>
                </a:lnTo>
                <a:lnTo>
                  <a:pt x="103276" y="74974"/>
                </a:lnTo>
                <a:lnTo>
                  <a:pt x="102580" y="76949"/>
                </a:lnTo>
                <a:lnTo>
                  <a:pt x="101816" y="78886"/>
                </a:lnTo>
                <a:lnTo>
                  <a:pt x="100969" y="80776"/>
                </a:lnTo>
                <a:lnTo>
                  <a:pt x="100037" y="82598"/>
                </a:lnTo>
                <a:lnTo>
                  <a:pt x="99039" y="84373"/>
                </a:lnTo>
                <a:lnTo>
                  <a:pt x="97973" y="86080"/>
                </a:lnTo>
                <a:lnTo>
                  <a:pt x="96832" y="87741"/>
                </a:lnTo>
                <a:lnTo>
                  <a:pt x="95615" y="89315"/>
                </a:lnTo>
                <a:lnTo>
                  <a:pt x="94348" y="90832"/>
                </a:lnTo>
                <a:lnTo>
                  <a:pt x="93014" y="92273"/>
                </a:lnTo>
                <a:lnTo>
                  <a:pt x="91621" y="93656"/>
                </a:lnTo>
                <a:lnTo>
                  <a:pt x="90169" y="94954"/>
                </a:lnTo>
                <a:lnTo>
                  <a:pt x="88667" y="96175"/>
                </a:lnTo>
                <a:lnTo>
                  <a:pt x="87107" y="97301"/>
                </a:lnTo>
                <a:lnTo>
                  <a:pt x="85504" y="98360"/>
                </a:lnTo>
                <a:lnTo>
                  <a:pt x="83843" y="99324"/>
                </a:lnTo>
                <a:lnTo>
                  <a:pt x="82139" y="100201"/>
                </a:lnTo>
                <a:lnTo>
                  <a:pt x="80402" y="100984"/>
                </a:lnTo>
                <a:lnTo>
                  <a:pt x="78623" y="101680"/>
                </a:lnTo>
                <a:lnTo>
                  <a:pt x="76794" y="102253"/>
                </a:lnTo>
                <a:lnTo>
                  <a:pt x="74940" y="102759"/>
                </a:lnTo>
                <a:lnTo>
                  <a:pt x="73052" y="103140"/>
                </a:lnTo>
                <a:lnTo>
                  <a:pt x="71139" y="103407"/>
                </a:lnTo>
                <a:lnTo>
                  <a:pt x="69192" y="103579"/>
                </a:lnTo>
                <a:lnTo>
                  <a:pt x="67212" y="103636"/>
                </a:lnTo>
                <a:lnTo>
                  <a:pt x="65399" y="103598"/>
                </a:lnTo>
                <a:lnTo>
                  <a:pt x="63603" y="103445"/>
                </a:lnTo>
                <a:lnTo>
                  <a:pt x="61833" y="103207"/>
                </a:lnTo>
                <a:lnTo>
                  <a:pt x="60079" y="102892"/>
                </a:lnTo>
                <a:lnTo>
                  <a:pt x="58359" y="102463"/>
                </a:lnTo>
                <a:lnTo>
                  <a:pt x="56664" y="101967"/>
                </a:lnTo>
                <a:lnTo>
                  <a:pt x="54994" y="101375"/>
                </a:lnTo>
                <a:lnTo>
                  <a:pt x="53366" y="100717"/>
                </a:lnTo>
                <a:lnTo>
                  <a:pt x="51764" y="99953"/>
                </a:lnTo>
                <a:lnTo>
                  <a:pt x="50203" y="99123"/>
                </a:lnTo>
                <a:lnTo>
                  <a:pt x="48684" y="98226"/>
                </a:lnTo>
                <a:lnTo>
                  <a:pt x="47199" y="97253"/>
                </a:lnTo>
                <a:lnTo>
                  <a:pt x="45756" y="96194"/>
                </a:lnTo>
                <a:lnTo>
                  <a:pt x="44354" y="95078"/>
                </a:lnTo>
                <a:lnTo>
                  <a:pt x="43003" y="93885"/>
                </a:lnTo>
                <a:lnTo>
                  <a:pt x="41703" y="92626"/>
                </a:lnTo>
                <a:lnTo>
                  <a:pt x="40444" y="91299"/>
                </a:lnTo>
                <a:lnTo>
                  <a:pt x="39236" y="89926"/>
                </a:lnTo>
                <a:lnTo>
                  <a:pt x="38103" y="88475"/>
                </a:lnTo>
                <a:lnTo>
                  <a:pt x="37004" y="86968"/>
                </a:lnTo>
                <a:lnTo>
                  <a:pt x="35972" y="85413"/>
                </a:lnTo>
                <a:lnTo>
                  <a:pt x="34998" y="83810"/>
                </a:lnTo>
                <a:lnTo>
                  <a:pt x="34092" y="82140"/>
                </a:lnTo>
                <a:lnTo>
                  <a:pt x="33253" y="80432"/>
                </a:lnTo>
                <a:lnTo>
                  <a:pt x="32464" y="78667"/>
                </a:lnTo>
                <a:lnTo>
                  <a:pt x="31768" y="76854"/>
                </a:lnTo>
                <a:lnTo>
                  <a:pt x="31113" y="75013"/>
                </a:lnTo>
                <a:lnTo>
                  <a:pt x="30551" y="73114"/>
                </a:lnTo>
                <a:lnTo>
                  <a:pt x="30065" y="71177"/>
                </a:lnTo>
                <a:lnTo>
                  <a:pt x="29653" y="69212"/>
                </a:lnTo>
                <a:lnTo>
                  <a:pt x="29309" y="67208"/>
                </a:lnTo>
                <a:lnTo>
                  <a:pt x="29058" y="65166"/>
                </a:lnTo>
                <a:lnTo>
                  <a:pt x="28764" y="62380"/>
                </a:lnTo>
                <a:lnTo>
                  <a:pt x="31231" y="62380"/>
                </a:lnTo>
                <a:lnTo>
                  <a:pt x="46519" y="62380"/>
                </a:lnTo>
                <a:lnTo>
                  <a:pt x="21690" y="24797"/>
                </a:lnTo>
                <a:lnTo>
                  <a:pt x="0" y="62380"/>
                </a:lnTo>
                <a:lnTo>
                  <a:pt x="12359" y="62380"/>
                </a:lnTo>
                <a:lnTo>
                  <a:pt x="14390" y="62380"/>
                </a:lnTo>
                <a:lnTo>
                  <a:pt x="14550" y="64679"/>
                </a:lnTo>
                <a:lnTo>
                  <a:pt x="14659" y="66082"/>
                </a:lnTo>
                <a:lnTo>
                  <a:pt x="14793" y="67475"/>
                </a:lnTo>
                <a:lnTo>
                  <a:pt x="14969" y="68868"/>
                </a:lnTo>
                <a:lnTo>
                  <a:pt x="15162" y="70242"/>
                </a:lnTo>
                <a:lnTo>
                  <a:pt x="15389" y="71625"/>
                </a:lnTo>
                <a:lnTo>
                  <a:pt x="15632" y="72980"/>
                </a:lnTo>
                <a:lnTo>
                  <a:pt x="15917" y="74335"/>
                </a:lnTo>
                <a:lnTo>
                  <a:pt x="16219" y="75681"/>
                </a:lnTo>
                <a:lnTo>
                  <a:pt x="16555" y="77026"/>
                </a:lnTo>
                <a:lnTo>
                  <a:pt x="16916" y="78352"/>
                </a:lnTo>
                <a:lnTo>
                  <a:pt x="17302" y="79669"/>
                </a:lnTo>
                <a:lnTo>
                  <a:pt x="17713" y="80966"/>
                </a:lnTo>
                <a:lnTo>
                  <a:pt x="18158" y="82264"/>
                </a:lnTo>
                <a:lnTo>
                  <a:pt x="18619" y="83542"/>
                </a:lnTo>
                <a:lnTo>
                  <a:pt x="19114" y="84802"/>
                </a:lnTo>
                <a:lnTo>
                  <a:pt x="19634" y="86061"/>
                </a:lnTo>
                <a:lnTo>
                  <a:pt x="20180" y="87302"/>
                </a:lnTo>
                <a:lnTo>
                  <a:pt x="20742" y="88523"/>
                </a:lnTo>
                <a:lnTo>
                  <a:pt x="21338" y="89735"/>
                </a:lnTo>
                <a:lnTo>
                  <a:pt x="21959" y="90927"/>
                </a:lnTo>
                <a:lnTo>
                  <a:pt x="22605" y="92110"/>
                </a:lnTo>
                <a:lnTo>
                  <a:pt x="23268" y="93275"/>
                </a:lnTo>
                <a:lnTo>
                  <a:pt x="23964" y="94419"/>
                </a:lnTo>
                <a:lnTo>
                  <a:pt x="24686" y="95555"/>
                </a:lnTo>
                <a:lnTo>
                  <a:pt x="25424" y="96671"/>
                </a:lnTo>
                <a:lnTo>
                  <a:pt x="26188" y="97759"/>
                </a:lnTo>
                <a:lnTo>
                  <a:pt x="26977" y="98837"/>
                </a:lnTo>
                <a:lnTo>
                  <a:pt x="27791" y="99896"/>
                </a:lnTo>
                <a:lnTo>
                  <a:pt x="28630" y="100927"/>
                </a:lnTo>
                <a:lnTo>
                  <a:pt x="29486" y="101957"/>
                </a:lnTo>
                <a:lnTo>
                  <a:pt x="30358" y="102949"/>
                </a:lnTo>
                <a:lnTo>
                  <a:pt x="31273" y="103923"/>
                </a:lnTo>
                <a:lnTo>
                  <a:pt x="32204" y="104886"/>
                </a:lnTo>
                <a:lnTo>
                  <a:pt x="33144" y="105812"/>
                </a:lnTo>
                <a:lnTo>
                  <a:pt x="34109" y="106728"/>
                </a:lnTo>
                <a:lnTo>
                  <a:pt x="35082" y="107596"/>
                </a:lnTo>
                <a:lnTo>
                  <a:pt x="36073" y="108445"/>
                </a:lnTo>
                <a:lnTo>
                  <a:pt x="37088" y="109266"/>
                </a:lnTo>
                <a:lnTo>
                  <a:pt x="38112" y="110048"/>
                </a:lnTo>
                <a:lnTo>
                  <a:pt x="39144" y="110811"/>
                </a:lnTo>
                <a:lnTo>
                  <a:pt x="40192" y="111546"/>
                </a:lnTo>
                <a:lnTo>
                  <a:pt x="41258" y="112252"/>
                </a:lnTo>
                <a:lnTo>
                  <a:pt x="42341" y="112920"/>
                </a:lnTo>
                <a:lnTo>
                  <a:pt x="43431" y="113559"/>
                </a:lnTo>
                <a:lnTo>
                  <a:pt x="44531" y="114189"/>
                </a:lnTo>
                <a:lnTo>
                  <a:pt x="45647" y="114761"/>
                </a:lnTo>
                <a:lnTo>
                  <a:pt x="46779" y="115324"/>
                </a:lnTo>
                <a:lnTo>
                  <a:pt x="47904" y="115859"/>
                </a:lnTo>
                <a:lnTo>
                  <a:pt x="49053" y="116345"/>
                </a:lnTo>
                <a:lnTo>
                  <a:pt x="50211" y="116803"/>
                </a:lnTo>
                <a:lnTo>
                  <a:pt x="51378" y="117242"/>
                </a:lnTo>
                <a:lnTo>
                  <a:pt x="52552" y="117643"/>
                </a:lnTo>
                <a:lnTo>
                  <a:pt x="53736" y="118024"/>
                </a:lnTo>
                <a:lnTo>
                  <a:pt x="54936" y="118358"/>
                </a:lnTo>
                <a:lnTo>
                  <a:pt x="56127" y="118673"/>
                </a:lnTo>
                <a:lnTo>
                  <a:pt x="57335" y="118940"/>
                </a:lnTo>
                <a:lnTo>
                  <a:pt x="58552" y="119188"/>
                </a:lnTo>
                <a:lnTo>
                  <a:pt x="59769" y="119408"/>
                </a:lnTo>
                <a:lnTo>
                  <a:pt x="61002" y="119589"/>
                </a:lnTo>
                <a:lnTo>
                  <a:pt x="62236" y="119732"/>
                </a:lnTo>
                <a:lnTo>
                  <a:pt x="63469" y="119856"/>
                </a:lnTo>
                <a:lnTo>
                  <a:pt x="64711" y="119933"/>
                </a:lnTo>
                <a:lnTo>
                  <a:pt x="65961" y="119980"/>
                </a:lnTo>
                <a:lnTo>
                  <a:pt x="67212" y="120000"/>
                </a:lnTo>
                <a:lnTo>
                  <a:pt x="69922" y="119914"/>
                </a:lnTo>
                <a:lnTo>
                  <a:pt x="72607" y="119685"/>
                </a:lnTo>
                <a:lnTo>
                  <a:pt x="75242" y="119303"/>
                </a:lnTo>
                <a:lnTo>
                  <a:pt x="77835" y="118778"/>
                </a:lnTo>
                <a:lnTo>
                  <a:pt x="80385" y="118101"/>
                </a:lnTo>
                <a:lnTo>
                  <a:pt x="82894" y="117299"/>
                </a:lnTo>
                <a:lnTo>
                  <a:pt x="85345" y="116355"/>
                </a:lnTo>
                <a:lnTo>
                  <a:pt x="87744" y="115277"/>
                </a:lnTo>
                <a:lnTo>
                  <a:pt x="90077" y="114074"/>
                </a:lnTo>
                <a:lnTo>
                  <a:pt x="92359" y="112748"/>
                </a:lnTo>
                <a:lnTo>
                  <a:pt x="94558" y="111298"/>
                </a:lnTo>
                <a:lnTo>
                  <a:pt x="96706" y="109733"/>
                </a:lnTo>
                <a:lnTo>
                  <a:pt x="98770" y="108063"/>
                </a:lnTo>
                <a:lnTo>
                  <a:pt x="100767" y="106279"/>
                </a:lnTo>
                <a:lnTo>
                  <a:pt x="102680" y="104390"/>
                </a:lnTo>
                <a:lnTo>
                  <a:pt x="104526" y="102405"/>
                </a:lnTo>
                <a:lnTo>
                  <a:pt x="106272" y="100306"/>
                </a:lnTo>
                <a:lnTo>
                  <a:pt x="107933" y="98131"/>
                </a:lnTo>
                <a:lnTo>
                  <a:pt x="109502" y="95860"/>
                </a:lnTo>
                <a:lnTo>
                  <a:pt x="110971" y="93513"/>
                </a:lnTo>
                <a:lnTo>
                  <a:pt x="112347" y="91071"/>
                </a:lnTo>
                <a:lnTo>
                  <a:pt x="113622" y="88571"/>
                </a:lnTo>
                <a:lnTo>
                  <a:pt x="114789" y="85975"/>
                </a:lnTo>
                <a:lnTo>
                  <a:pt x="115846" y="83313"/>
                </a:lnTo>
                <a:lnTo>
                  <a:pt x="116794" y="80585"/>
                </a:lnTo>
                <a:lnTo>
                  <a:pt x="117625" y="77799"/>
                </a:lnTo>
                <a:lnTo>
                  <a:pt x="118330" y="74955"/>
                </a:lnTo>
                <a:lnTo>
                  <a:pt x="118925" y="72055"/>
                </a:lnTo>
                <a:lnTo>
                  <a:pt x="119387" y="69107"/>
                </a:lnTo>
                <a:lnTo>
                  <a:pt x="119723" y="66101"/>
                </a:lnTo>
                <a:lnTo>
                  <a:pt x="119924" y="63067"/>
                </a:lnTo>
                <a:lnTo>
                  <a:pt x="120000" y="59976"/>
                </a:lnTo>
                <a:lnTo>
                  <a:pt x="119932" y="56970"/>
                </a:lnTo>
                <a:lnTo>
                  <a:pt x="119739" y="53993"/>
                </a:lnTo>
                <a:lnTo>
                  <a:pt x="119412" y="51074"/>
                </a:lnTo>
                <a:lnTo>
                  <a:pt x="118976" y="48192"/>
                </a:lnTo>
                <a:lnTo>
                  <a:pt x="118414" y="45349"/>
                </a:lnTo>
                <a:lnTo>
                  <a:pt x="117742" y="42572"/>
                </a:lnTo>
                <a:lnTo>
                  <a:pt x="116945" y="39844"/>
                </a:lnTo>
                <a:lnTo>
                  <a:pt x="116047" y="37172"/>
                </a:lnTo>
                <a:lnTo>
                  <a:pt x="115032" y="34577"/>
                </a:lnTo>
                <a:lnTo>
                  <a:pt x="113924" y="32029"/>
                </a:lnTo>
                <a:lnTo>
                  <a:pt x="112708" y="29568"/>
                </a:lnTo>
                <a:lnTo>
                  <a:pt x="111399" y="27163"/>
                </a:lnTo>
                <a:lnTo>
                  <a:pt x="109989" y="24854"/>
                </a:lnTo>
                <a:lnTo>
                  <a:pt x="108495" y="22603"/>
                </a:lnTo>
                <a:lnTo>
                  <a:pt x="106910" y="20446"/>
                </a:lnTo>
                <a:lnTo>
                  <a:pt x="105231" y="18385"/>
                </a:lnTo>
                <a:lnTo>
                  <a:pt x="103486" y="16410"/>
                </a:lnTo>
                <a:lnTo>
                  <a:pt x="101657" y="14521"/>
                </a:lnTo>
                <a:lnTo>
                  <a:pt x="99735" y="12737"/>
                </a:lnTo>
                <a:lnTo>
                  <a:pt x="97763" y="11048"/>
                </a:lnTo>
                <a:lnTo>
                  <a:pt x="95707" y="9474"/>
                </a:lnTo>
                <a:lnTo>
                  <a:pt x="93585" y="7995"/>
                </a:lnTo>
                <a:lnTo>
                  <a:pt x="91411" y="6631"/>
                </a:lnTo>
                <a:lnTo>
                  <a:pt x="89162" y="5390"/>
                </a:lnTo>
                <a:lnTo>
                  <a:pt x="86863" y="4264"/>
                </a:lnTo>
                <a:lnTo>
                  <a:pt x="84505" y="3263"/>
                </a:lnTo>
                <a:lnTo>
                  <a:pt x="82106" y="2385"/>
                </a:lnTo>
                <a:lnTo>
                  <a:pt x="79639" y="1641"/>
                </a:lnTo>
                <a:lnTo>
                  <a:pt x="77147" y="1020"/>
                </a:lnTo>
                <a:lnTo>
                  <a:pt x="74604" y="543"/>
                </a:lnTo>
                <a:lnTo>
                  <a:pt x="72020" y="200"/>
                </a:lnTo>
                <a:lnTo>
                  <a:pt x="69410" y="0"/>
                </a:lnTo>
                <a:close/>
              </a:path>
            </a:pathLst>
          </a:custGeom>
          <a:noFill/>
          <a:ln w="38100">
            <a:solidFill>
              <a:srgbClr val="333333"/>
            </a:solidFill>
          </a:ln>
        </p:spPr>
        <p:txBody>
          <a:bodyPr lIns="45705" tIns="22846" rIns="45705" bIns="22846" anchor="t" anchorCtr="0">
            <a:noAutofit/>
          </a:bodyPr>
          <a:lstStyle/>
          <a:p>
            <a:endParaRPr sz="900">
              <a:solidFill>
                <a:schemeClr val="dk1"/>
              </a:solidFill>
              <a:latin typeface="Calibri" panose="020F0502020204030204"/>
              <a:ea typeface="Calibri" panose="020F0502020204030204"/>
              <a:cs typeface="Calibri" panose="020F0502020204030204"/>
              <a:sym typeface="Calibri" panose="020F0502020204030204"/>
            </a:endParaRPr>
          </a:p>
        </p:txBody>
      </p:sp>
      <p:grpSp>
        <p:nvGrpSpPr>
          <p:cNvPr id="10" name="组合 9"/>
          <p:cNvGrpSpPr/>
          <p:nvPr/>
        </p:nvGrpSpPr>
        <p:grpSpPr>
          <a:xfrm>
            <a:off x="6047698" y="1592580"/>
            <a:ext cx="2701157" cy="2089333"/>
            <a:chOff x="1348827" y="441516"/>
            <a:chExt cx="2531220" cy="1225489"/>
          </a:xfrm>
        </p:grpSpPr>
        <p:sp>
          <p:nvSpPr>
            <p:cNvPr id="11" name="文本框 10"/>
            <p:cNvSpPr txBox="1"/>
            <p:nvPr/>
          </p:nvSpPr>
          <p:spPr>
            <a:xfrm>
              <a:off x="1348866" y="441516"/>
              <a:ext cx="2531181" cy="233903"/>
            </a:xfrm>
            <a:prstGeom prst="rect">
              <a:avLst/>
            </a:prstGeom>
            <a:noFill/>
          </p:spPr>
          <p:txBody>
            <a:bodyPr wrap="square" rtlCol="0">
              <a:spAutoFit/>
              <a:scene3d>
                <a:camera prst="orthographicFront"/>
                <a:lightRig rig="threePt" dir="t"/>
              </a:scene3d>
              <a:sp3d contourW="12700"/>
            </a:bodyPr>
            <a:lstStyle/>
            <a:p>
              <a:pPr algn="ctr"/>
              <a:r>
                <a:rPr lang="en-US" altLang="zh-CN" sz="2000" b="1" dirty="0" smtClean="0">
                  <a:solidFill>
                    <a:schemeClr val="accent2">
                      <a:lumMod val="50000"/>
                    </a:schemeClr>
                  </a:solidFill>
                  <a:latin typeface="Arial" panose="020B0604020202020204" pitchFamily="34" charset="0"/>
                </a:rPr>
                <a:t>Outbound marketing</a:t>
              </a:r>
              <a:endParaRPr lang="en-US" altLang="zh-CN" sz="2000" b="1" dirty="0" smtClean="0">
                <a:solidFill>
                  <a:schemeClr val="accent2">
                    <a:lumMod val="50000"/>
                  </a:schemeClr>
                </a:solidFill>
                <a:latin typeface="Arial" panose="020B0604020202020204" pitchFamily="34" charset="0"/>
              </a:endParaRPr>
            </a:p>
          </p:txBody>
        </p:sp>
        <p:sp>
          <p:nvSpPr>
            <p:cNvPr id="12" name="文本框 11"/>
            <p:cNvSpPr txBox="1"/>
            <p:nvPr/>
          </p:nvSpPr>
          <p:spPr>
            <a:xfrm>
              <a:off x="1348827" y="791732"/>
              <a:ext cx="2492110" cy="8752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600" dirty="0">
                  <a:solidFill>
                    <a:schemeClr val="tx1"/>
                  </a:solidFill>
                  <a:latin typeface="Arial" panose="020B0604020202020204" pitchFamily="34" charset="0"/>
                  <a:ea typeface="+mj-ea"/>
                </a:rPr>
                <a:t>a traditional form of </a:t>
              </a:r>
              <a:endParaRPr lang="en-US" altLang="zh-CN" sz="1600" dirty="0">
                <a:solidFill>
                  <a:schemeClr val="tx1"/>
                </a:solidFill>
                <a:latin typeface="Arial" panose="020B0604020202020204" pitchFamily="34" charset="0"/>
                <a:ea typeface="+mj-ea"/>
              </a:endParaRPr>
            </a:p>
            <a:p>
              <a:pPr algn="r">
                <a:lnSpc>
                  <a:spcPct val="114000"/>
                </a:lnSpc>
              </a:pPr>
              <a:r>
                <a:rPr lang="en-US" altLang="zh-CN" sz="1600" dirty="0">
                  <a:solidFill>
                    <a:schemeClr val="tx1"/>
                  </a:solidFill>
                  <a:latin typeface="Arial" panose="020B0604020202020204" pitchFamily="34" charset="0"/>
                  <a:ea typeface="+mj-ea"/>
                </a:rPr>
                <a:t>marketing in which a </a:t>
              </a:r>
              <a:endParaRPr lang="en-US" altLang="zh-CN" sz="1600" dirty="0">
                <a:solidFill>
                  <a:schemeClr val="tx1"/>
                </a:solidFill>
                <a:latin typeface="Arial" panose="020B0604020202020204" pitchFamily="34" charset="0"/>
                <a:ea typeface="+mj-ea"/>
              </a:endParaRPr>
            </a:p>
            <a:p>
              <a:pPr algn="r">
                <a:lnSpc>
                  <a:spcPct val="114000"/>
                </a:lnSpc>
              </a:pPr>
              <a:r>
                <a:rPr lang="en-US" altLang="zh-CN" sz="1600" dirty="0">
                  <a:solidFill>
                    <a:schemeClr val="tx1"/>
                  </a:solidFill>
                  <a:latin typeface="Arial" panose="020B0604020202020204" pitchFamily="34" charset="0"/>
                  <a:ea typeface="+mj-ea"/>
                </a:rPr>
                <a:t>company initiates contact with potential customers </a:t>
              </a:r>
              <a:endParaRPr lang="en-US" altLang="zh-CN" sz="1600" dirty="0">
                <a:solidFill>
                  <a:schemeClr val="tx1"/>
                </a:solidFill>
                <a:latin typeface="Arial" panose="020B0604020202020204" pitchFamily="34" charset="0"/>
                <a:ea typeface="+mj-ea"/>
              </a:endParaRPr>
            </a:p>
            <a:p>
              <a:pPr algn="r">
                <a:lnSpc>
                  <a:spcPct val="114000"/>
                </a:lnSpc>
              </a:pPr>
              <a:r>
                <a:rPr lang="en-US" altLang="zh-CN" sz="1600" dirty="0">
                  <a:solidFill>
                    <a:schemeClr val="tx1"/>
                  </a:solidFill>
                  <a:latin typeface="Arial" panose="020B0604020202020204" pitchFamily="34" charset="0"/>
                  <a:ea typeface="+mj-ea"/>
                </a:rPr>
                <a:t>(leads)</a:t>
              </a:r>
              <a:endParaRPr lang="en-US" altLang="zh-CN" sz="1600" dirty="0">
                <a:solidFill>
                  <a:schemeClr val="tx1"/>
                </a:solidFill>
                <a:latin typeface="Arial" panose="020B0604020202020204" pitchFamily="34" charset="0"/>
                <a:ea typeface="+mj-ea"/>
              </a:endParaRPr>
            </a:p>
          </p:txBody>
        </p:sp>
      </p:grpSp>
      <p:grpSp>
        <p:nvGrpSpPr>
          <p:cNvPr id="13" name="组合 12"/>
          <p:cNvGrpSpPr/>
          <p:nvPr/>
        </p:nvGrpSpPr>
        <p:grpSpPr>
          <a:xfrm>
            <a:off x="143510" y="1592580"/>
            <a:ext cx="2693035" cy="2478480"/>
            <a:chOff x="1595746" y="2349127"/>
            <a:chExt cx="2522604" cy="978018"/>
          </a:xfrm>
        </p:grpSpPr>
        <p:sp>
          <p:nvSpPr>
            <p:cNvPr id="14" name="文本框 13"/>
            <p:cNvSpPr txBox="1"/>
            <p:nvPr/>
          </p:nvSpPr>
          <p:spPr>
            <a:xfrm>
              <a:off x="1595746" y="2349127"/>
              <a:ext cx="2522604" cy="157360"/>
            </a:xfrm>
            <a:prstGeom prst="rect">
              <a:avLst/>
            </a:prstGeom>
            <a:noFill/>
          </p:spPr>
          <p:txBody>
            <a:bodyPr wrap="square" rtlCol="0">
              <a:spAutoFit/>
              <a:scene3d>
                <a:camera prst="orthographicFront"/>
                <a:lightRig rig="threePt" dir="t"/>
              </a:scene3d>
              <a:sp3d contourW="12700"/>
            </a:bodyPr>
            <a:lstStyle/>
            <a:p>
              <a:pPr algn="ctr"/>
              <a:r>
                <a:rPr lang="en-US" altLang="zh-CN" sz="2000" b="1" smtClean="0">
                  <a:solidFill>
                    <a:schemeClr val="accent2">
                      <a:lumMod val="50000"/>
                    </a:schemeClr>
                  </a:solidFill>
                  <a:latin typeface="Arial" panose="020B0604020202020204" pitchFamily="34" charset="0"/>
                </a:rPr>
                <a:t>Inbound marketing</a:t>
              </a:r>
              <a:endParaRPr lang="en-US" altLang="zh-CN" sz="2000" b="1" smtClean="0">
                <a:solidFill>
                  <a:schemeClr val="accent2">
                    <a:lumMod val="50000"/>
                  </a:schemeClr>
                </a:solidFill>
                <a:latin typeface="Arial" panose="020B0604020202020204" pitchFamily="34" charset="0"/>
              </a:endParaRPr>
            </a:p>
          </p:txBody>
        </p:sp>
        <p:sp>
          <p:nvSpPr>
            <p:cNvPr id="15" name="文本框 14"/>
            <p:cNvSpPr txBox="1"/>
            <p:nvPr/>
          </p:nvSpPr>
          <p:spPr>
            <a:xfrm>
              <a:off x="1617318" y="2627794"/>
              <a:ext cx="2492110" cy="699351"/>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600" dirty="0">
                  <a:solidFill>
                    <a:schemeClr val="tx1"/>
                  </a:solidFill>
                  <a:latin typeface="Arial" panose="020B0604020202020204" pitchFamily="34" charset="0"/>
                  <a:ea typeface="+mj-ea"/>
                </a:rPr>
                <a:t>a strategic approach to </a:t>
              </a:r>
              <a:endParaRPr lang="en-US" altLang="zh-CN" sz="1600" dirty="0">
                <a:solidFill>
                  <a:schemeClr val="tx1"/>
                </a:solidFill>
                <a:latin typeface="Arial" panose="020B0604020202020204" pitchFamily="34" charset="0"/>
                <a:ea typeface="+mj-ea"/>
              </a:endParaRPr>
            </a:p>
            <a:p>
              <a:pPr algn="l">
                <a:lnSpc>
                  <a:spcPct val="114000"/>
                </a:lnSpc>
              </a:pPr>
              <a:r>
                <a:rPr lang="en-US" altLang="zh-CN" sz="1600" dirty="0">
                  <a:solidFill>
                    <a:schemeClr val="tx1"/>
                  </a:solidFill>
                  <a:latin typeface="Arial" panose="020B0604020202020204" pitchFamily="34" charset="0"/>
                  <a:ea typeface="+mj-ea"/>
                </a:rPr>
                <a:t>creating valuable content </a:t>
              </a:r>
              <a:endParaRPr lang="en-US" altLang="zh-CN" sz="1600" dirty="0">
                <a:solidFill>
                  <a:schemeClr val="tx1"/>
                </a:solidFill>
                <a:latin typeface="Arial" panose="020B0604020202020204" pitchFamily="34" charset="0"/>
                <a:ea typeface="+mj-ea"/>
              </a:endParaRPr>
            </a:p>
            <a:p>
              <a:pPr algn="l">
                <a:lnSpc>
                  <a:spcPct val="114000"/>
                </a:lnSpc>
              </a:pPr>
              <a:r>
                <a:rPr lang="en-US" altLang="zh-CN" sz="1600" dirty="0">
                  <a:solidFill>
                    <a:schemeClr val="tx1"/>
                  </a:solidFill>
                  <a:latin typeface="Arial" panose="020B0604020202020204" pitchFamily="34" charset="0"/>
                  <a:ea typeface="+mj-ea"/>
                </a:rPr>
                <a:t>that aligns with the needs </a:t>
              </a:r>
              <a:endParaRPr lang="en-US" altLang="zh-CN" sz="1600" dirty="0">
                <a:solidFill>
                  <a:schemeClr val="tx1"/>
                </a:solidFill>
                <a:latin typeface="Arial" panose="020B0604020202020204" pitchFamily="34" charset="0"/>
                <a:ea typeface="+mj-ea"/>
              </a:endParaRPr>
            </a:p>
            <a:p>
              <a:pPr algn="l">
                <a:lnSpc>
                  <a:spcPct val="114000"/>
                </a:lnSpc>
              </a:pPr>
              <a:r>
                <a:rPr lang="en-US" altLang="zh-CN" sz="1600" dirty="0">
                  <a:solidFill>
                    <a:schemeClr val="tx1"/>
                  </a:solidFill>
                  <a:latin typeface="Arial" panose="020B0604020202020204" pitchFamily="34" charset="0"/>
                  <a:ea typeface="+mj-ea"/>
                </a:rPr>
                <a:t>of your target audiences </a:t>
              </a:r>
              <a:endParaRPr lang="en-US" altLang="zh-CN" sz="1600" dirty="0">
                <a:solidFill>
                  <a:schemeClr val="tx1"/>
                </a:solidFill>
                <a:latin typeface="Arial" panose="020B0604020202020204" pitchFamily="34" charset="0"/>
                <a:ea typeface="+mj-ea"/>
              </a:endParaRPr>
            </a:p>
            <a:p>
              <a:pPr algn="l">
                <a:lnSpc>
                  <a:spcPct val="114000"/>
                </a:lnSpc>
              </a:pPr>
              <a:r>
                <a:rPr lang="en-US" altLang="zh-CN" sz="1600" dirty="0">
                  <a:solidFill>
                    <a:schemeClr val="tx1"/>
                  </a:solidFill>
                  <a:latin typeface="Arial" panose="020B0604020202020204" pitchFamily="34" charset="0"/>
                  <a:ea typeface="+mj-ea"/>
                </a:rPr>
                <a:t>and inspires long-term </a:t>
              </a:r>
              <a:endParaRPr lang="en-US" altLang="zh-CN" sz="1600" dirty="0">
                <a:solidFill>
                  <a:schemeClr val="tx1"/>
                </a:solidFill>
                <a:latin typeface="Arial" panose="020B0604020202020204" pitchFamily="34" charset="0"/>
                <a:ea typeface="+mj-ea"/>
              </a:endParaRPr>
            </a:p>
            <a:p>
              <a:pPr algn="l">
                <a:lnSpc>
                  <a:spcPct val="114000"/>
                </a:lnSpc>
              </a:pPr>
              <a:r>
                <a:rPr lang="en-US" altLang="zh-CN" sz="1600" dirty="0">
                  <a:solidFill>
                    <a:schemeClr val="tx1"/>
                  </a:solidFill>
                  <a:latin typeface="Arial" panose="020B0604020202020204" pitchFamily="34" charset="0"/>
                  <a:ea typeface="+mj-ea"/>
                </a:rPr>
                <a:t>customer relationships</a:t>
              </a:r>
              <a:endParaRPr lang="en-US" altLang="zh-CN" sz="1600" dirty="0">
                <a:solidFill>
                  <a:schemeClr val="tx1"/>
                </a:solidFill>
                <a:latin typeface="Arial" panose="020B0604020202020204" pitchFamily="34" charset="0"/>
                <a:ea typeface="+mj-ea"/>
              </a:endParaRPr>
            </a:p>
          </p:txBody>
        </p:sp>
      </p:grpSp>
      <p:sp>
        <p:nvSpPr>
          <p:cNvPr id="2" name="Text Box 1"/>
          <p:cNvSpPr txBox="1"/>
          <p:nvPr/>
        </p:nvSpPr>
        <p:spPr>
          <a:xfrm>
            <a:off x="575310" y="548640"/>
            <a:ext cx="8154670" cy="583565"/>
          </a:xfrm>
          <a:prstGeom prst="rect">
            <a:avLst/>
          </a:prstGeom>
          <a:noFill/>
        </p:spPr>
        <p:txBody>
          <a:bodyPr wrap="square" rtlCol="0">
            <a:spAutoFit/>
          </a:bodyPr>
          <a:p>
            <a:r>
              <a:rPr lang="en-U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Inbound marketing vs outbound marketing</a:t>
            </a:r>
            <a:endParaRPr lang="en-U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endParaRPr>
          </a:p>
        </p:txBody>
      </p:sp>
      <p:sp>
        <p:nvSpPr>
          <p:cNvPr id="100" name="Text Box 99"/>
          <p:cNvSpPr txBox="1"/>
          <p:nvPr/>
        </p:nvSpPr>
        <p:spPr>
          <a:xfrm>
            <a:off x="251460" y="4436745"/>
            <a:ext cx="4559300" cy="1814830"/>
          </a:xfrm>
          <a:prstGeom prst="rect">
            <a:avLst/>
          </a:prstGeom>
          <a:noFill/>
          <a:ln w="9525">
            <a:noFill/>
          </a:ln>
        </p:spPr>
        <p:txBody>
          <a:bodyPr wrap="square">
            <a:spAutoFit/>
          </a:bodyPr>
          <a:p>
            <a:r>
              <a:rPr lang="en-US" sz="1600">
                <a:latin typeface="Times New Roman" panose="02020603050405020304" charset="0"/>
                <a:ea typeface="SimSun" panose="02010600030101010101" pitchFamily="2" charset="-122"/>
              </a:rPr>
              <a:t>*what specific needs of a specific potential customers,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*how those needs might be met (</a:t>
            </a:r>
            <a:r>
              <a:rPr lang="en-US" sz="1600" b="1">
                <a:solidFill>
                  <a:srgbClr val="C00000"/>
                </a:solidFill>
                <a:latin typeface="Times New Roman" panose="02020603050405020304" charset="0"/>
                <a:ea typeface="SimSun" panose="02010600030101010101" pitchFamily="2" charset="-122"/>
              </a:rPr>
              <a:t>Target market</a:t>
            </a:r>
            <a:r>
              <a:rPr lang="en-US" sz="1600">
                <a:latin typeface="Times New Roman" panose="02020603050405020304" charset="0"/>
                <a:ea typeface="SimSun" panose="02010600030101010101" pitchFamily="2" charset="-122"/>
              </a:rPr>
              <a:t>),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*how much the customers might be willing to pay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a:t>
            </a:r>
            <a:r>
              <a:rPr lang="en-US" sz="1600" b="1">
                <a:solidFill>
                  <a:srgbClr val="C00000"/>
                </a:solidFill>
                <a:latin typeface="Times New Roman" panose="02020603050405020304" charset="0"/>
                <a:ea typeface="SimSun" panose="02010600030101010101" pitchFamily="2" charset="-122"/>
              </a:rPr>
              <a:t>Pricing analysis</a:t>
            </a:r>
            <a:r>
              <a:rPr lang="en-US" sz="1600">
                <a:latin typeface="Times New Roman" panose="02020603050405020304" charset="0"/>
                <a:ea typeface="SimSun" panose="02010600030101010101" pitchFamily="2" charset="-122"/>
              </a:rPr>
              <a:t>),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*who the competitors are (</a:t>
            </a:r>
            <a:r>
              <a:rPr lang="en-US" sz="1600" b="1">
                <a:solidFill>
                  <a:srgbClr val="C00000"/>
                </a:solidFill>
                <a:latin typeface="Times New Roman" panose="02020603050405020304" charset="0"/>
                <a:ea typeface="SimSun" panose="02010600030101010101" pitchFamily="2" charset="-122"/>
              </a:rPr>
              <a:t>Competition analysis</a:t>
            </a:r>
            <a:r>
              <a:rPr lang="en-US" sz="1600">
                <a:latin typeface="Times New Roman" panose="02020603050405020304" charset="0"/>
                <a:ea typeface="SimSun" panose="02010600030101010101" pitchFamily="2" charset="-122"/>
              </a:rPr>
              <a:t>),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*how to design and describe the product or service, </a:t>
            </a:r>
            <a:endParaRPr lang="en-US" sz="1600">
              <a:latin typeface="Times New Roman" panose="02020603050405020304" charset="0"/>
              <a:ea typeface="SimSun" panose="02010600030101010101" pitchFamily="2" charset="-122"/>
            </a:endParaRPr>
          </a:p>
          <a:p>
            <a:r>
              <a:rPr lang="en-US" sz="1600">
                <a:latin typeface="Times New Roman" panose="02020603050405020304" charset="0"/>
                <a:ea typeface="SimSun" panose="02010600030101010101" pitchFamily="2" charset="-122"/>
              </a:rPr>
              <a:t>and how the product should be identified (</a:t>
            </a:r>
            <a:r>
              <a:rPr lang="en-US" sz="1600" b="1">
                <a:solidFill>
                  <a:srgbClr val="C00000"/>
                </a:solidFill>
                <a:latin typeface="Times New Roman" panose="02020603050405020304" charset="0"/>
                <a:ea typeface="SimSun" panose="02010600030101010101" pitchFamily="2" charset="-122"/>
              </a:rPr>
              <a:t>Branding</a:t>
            </a:r>
            <a:r>
              <a:rPr lang="en-US" sz="1600">
                <a:latin typeface="Times New Roman" panose="02020603050405020304" charset="0"/>
                <a:ea typeface="SimSun" panose="02010600030101010101" pitchFamily="2" charset="-122"/>
              </a:rPr>
              <a:t>). </a:t>
            </a:r>
            <a:endParaRPr lang="en-US" sz="1600">
              <a:latin typeface="Times New Roman" panose="02020603050405020304" charset="0"/>
              <a:ea typeface="SimSun" panose="02010600030101010101" pitchFamily="2" charset="-122"/>
            </a:endParaRPr>
          </a:p>
        </p:txBody>
      </p:sp>
      <p:sp>
        <p:nvSpPr>
          <p:cNvPr id="18" name="Text Box 17"/>
          <p:cNvSpPr txBox="1"/>
          <p:nvPr/>
        </p:nvSpPr>
        <p:spPr>
          <a:xfrm>
            <a:off x="5831840" y="4617085"/>
            <a:ext cx="3250565" cy="1322070"/>
          </a:xfrm>
          <a:prstGeom prst="rect">
            <a:avLst/>
          </a:prstGeom>
          <a:noFill/>
        </p:spPr>
        <p:txBody>
          <a:bodyPr wrap="square" rtlCol="0">
            <a:spAutoFit/>
          </a:bodyPr>
          <a:p>
            <a:r>
              <a:rPr lang="en-US" sz="1600">
                <a:latin typeface="Times New Roman" panose="02020603050405020304" charset="0"/>
                <a:cs typeface="Times New Roman" panose="02020603050405020304" charset="0"/>
              </a:rPr>
              <a:t>advertising and promotions, </a:t>
            </a:r>
            <a:endParaRPr lang="en-US" sz="1600">
              <a:latin typeface="Times New Roman" panose="02020603050405020304" charset="0"/>
              <a:cs typeface="Times New Roman" panose="02020603050405020304" charset="0"/>
            </a:endParaRPr>
          </a:p>
          <a:p>
            <a:r>
              <a:rPr lang="en-US" sz="1600">
                <a:latin typeface="Times New Roman" panose="02020603050405020304" charset="0"/>
                <a:cs typeface="Times New Roman" panose="02020603050405020304" charset="0"/>
              </a:rPr>
              <a:t>sales, </a:t>
            </a:r>
            <a:endParaRPr lang="en-US" sz="1600">
              <a:latin typeface="Times New Roman" panose="02020603050405020304" charset="0"/>
              <a:cs typeface="Times New Roman" panose="02020603050405020304" charset="0"/>
            </a:endParaRPr>
          </a:p>
          <a:p>
            <a:r>
              <a:rPr lang="en-US" sz="1600">
                <a:latin typeface="Times New Roman" panose="02020603050405020304" charset="0"/>
                <a:cs typeface="Times New Roman" panose="02020603050405020304" charset="0"/>
              </a:rPr>
              <a:t>public and media relations, </a:t>
            </a:r>
            <a:endParaRPr lang="en-US" sz="1600">
              <a:latin typeface="Times New Roman" panose="02020603050405020304" charset="0"/>
              <a:cs typeface="Times New Roman" panose="02020603050405020304" charset="0"/>
            </a:endParaRPr>
          </a:p>
          <a:p>
            <a:r>
              <a:rPr lang="en-US" sz="1600">
                <a:latin typeface="Times New Roman" panose="02020603050405020304" charset="0"/>
                <a:cs typeface="Times New Roman" panose="02020603050405020304" charset="0"/>
              </a:rPr>
              <a:t>customer service, </a:t>
            </a:r>
            <a:endParaRPr lang="en-US" sz="1600">
              <a:latin typeface="Times New Roman" panose="02020603050405020304" charset="0"/>
              <a:cs typeface="Times New Roman" panose="02020603050405020304" charset="0"/>
            </a:endParaRPr>
          </a:p>
          <a:p>
            <a:r>
              <a:rPr lang="en-US" sz="1600">
                <a:latin typeface="Times New Roman" panose="02020603050405020304" charset="0"/>
                <a:cs typeface="Times New Roman" panose="02020603050405020304" charset="0"/>
              </a:rPr>
              <a:t>customer satisfaction </a:t>
            </a:r>
            <a:endParaRPr lang="en-US" sz="1600">
              <a:latin typeface="Times New Roman" panose="02020603050405020304" charset="0"/>
              <a:cs typeface="Times New Roman" panose="02020603050405020304" charset="0"/>
            </a:endParaRPr>
          </a:p>
        </p:txBody>
      </p:sp>
      <p:sp>
        <p:nvSpPr>
          <p:cNvPr id="19" name="Text Box 18"/>
          <p:cNvSpPr txBox="1"/>
          <p:nvPr/>
        </p:nvSpPr>
        <p:spPr>
          <a:xfrm>
            <a:off x="827405" y="6276340"/>
            <a:ext cx="7343140" cy="583565"/>
          </a:xfrm>
          <a:prstGeom prst="rect">
            <a:avLst/>
          </a:prstGeom>
          <a:noFill/>
        </p:spPr>
        <p:txBody>
          <a:bodyPr wrap="square" rtlCol="0">
            <a:spAutoFit/>
          </a:bodyPr>
          <a:p>
            <a:pPr algn="ctr"/>
            <a:r>
              <a:rPr lang="en-US" sz="1600" b="1" i="1">
                <a:solidFill>
                  <a:schemeClr val="tx2"/>
                </a:solidFill>
                <a:latin typeface="Times New Roman" panose="02020603050405020304" charset="0"/>
                <a:cs typeface="Times New Roman" panose="02020603050405020304" charset="0"/>
              </a:rPr>
              <a:t>Effective inbound marketing often results in much more effective and less difficult outbound marketing</a:t>
            </a:r>
            <a:endParaRPr lang="en-US" sz="1600" b="1" i="1">
              <a:solidFill>
                <a:schemeClr val="tx2"/>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503555" y="2636520"/>
            <a:ext cx="8452485" cy="1630045"/>
          </a:xfrm>
          <a:prstGeom prst="rect">
            <a:avLst/>
          </a:prstGeom>
          <a:noFill/>
        </p:spPr>
        <p:txBody>
          <a:bodyPr wrap="square">
            <a:spAutoFit/>
          </a:bodyPr>
          <a:lstStyle/>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a:t>
            </a:r>
            <a:r>
              <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rPr>
              <a:t>the process of creating, communicating, and offering healthcare </a:t>
            </a:r>
            <a:endPar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rPr>
              <a:t>information</a:t>
            </a: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 It draws from a variety of fields, including communications, </a:t>
            </a:r>
            <a:endPar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kern="1200" cap="none" spc="0" normalizeH="0" baseline="0" noProof="0">
                <a:latin typeface="Arial" panose="020B0604020202020204" pitchFamily="34" charset="0"/>
                <a:ea typeface="Arial" panose="020B0604020202020204" pitchFamily="34" charset="0"/>
                <a:cs typeface="Arial" panose="020B0604020202020204" pitchFamily="34" charset="0"/>
              </a:rPr>
              <a:t>marketing, healthcare analytics, and  patient care. It is a multidisciplinary practice that </a:t>
            </a:r>
            <a:r>
              <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rPr>
              <a:t>combines traditional marketing principles and </a:t>
            </a:r>
            <a:endPar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endParaRPr>
          </a:p>
          <a:p>
            <a:pPr marR="0" algn="ctr" defTabSz="914400" fontAlgn="auto">
              <a:spcBef>
                <a:spcPts val="0"/>
              </a:spcBef>
              <a:spcAft>
                <a:spcPts val="0"/>
              </a:spcAft>
              <a:buClrTx/>
              <a:buSzTx/>
              <a:buFontTx/>
              <a:defRPr/>
            </a:pPr>
            <a:r>
              <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rPr>
              <a:t>science-based prevention and health promotion</a:t>
            </a:r>
            <a:endParaRPr kumimoji="0" lang="en-US" altLang="ko-KR" sz="2000" b="1" i="1" kern="1200" cap="none" spc="0" normalizeH="0" baseline="0" noProof="0">
              <a:solidFill>
                <a:srgbClr val="0070C0"/>
              </a:solidFill>
              <a:latin typeface="Arial" panose="020B0604020202020204" pitchFamily="34" charset="0"/>
              <a:ea typeface="Arial" panose="020B0604020202020204" pitchFamily="34" charset="0"/>
              <a:cs typeface="Arial" panose="020B0604020202020204" pitchFamily="34" charset="0"/>
            </a:endParaRPr>
          </a:p>
        </p:txBody>
      </p:sp>
      <p:sp>
        <p:nvSpPr>
          <p:cNvPr id="4" name="TextBox 3"/>
          <p:cNvSpPr txBox="1"/>
          <p:nvPr/>
        </p:nvSpPr>
        <p:spPr>
          <a:xfrm>
            <a:off x="791210" y="1376680"/>
            <a:ext cx="7837170" cy="660400"/>
          </a:xfrm>
          <a:prstGeom prst="rect">
            <a:avLst/>
          </a:prstGeom>
          <a:noFill/>
        </p:spPr>
        <p:txBody>
          <a:bodyPr wrap="square">
            <a:spAutoFit/>
          </a:bodyPr>
          <a:lstStyle/>
          <a:p>
            <a:pPr marR="0" algn="ctr" defTabSz="914400" fontAlgn="auto">
              <a:spcBef>
                <a:spcPts val="0"/>
              </a:spcBef>
              <a:spcAft>
                <a:spcPts val="0"/>
              </a:spcAft>
              <a:buClrTx/>
              <a:buSzTx/>
              <a:buFontTx/>
              <a:defRPr/>
            </a:pPr>
            <a:r>
              <a:rPr kumimoji="0" lang="en-US" altLang="ko-KR" sz="3700" b="1" kern="1200" cap="none" spc="-100" normalizeH="0" baseline="0" noProof="0" dirty="0">
                <a:latin typeface="Arial" panose="020B0604020202020204" pitchFamily="34" charset="0"/>
                <a:ea typeface="Arial" panose="020B0604020202020204" pitchFamily="34" charset="0"/>
                <a:cs typeface="Arial" panose="020B0604020202020204" pitchFamily="34" charset="0"/>
              </a:rPr>
              <a:t>Healthcare marketing</a:t>
            </a:r>
            <a:endParaRPr kumimoji="0" lang="en-US" altLang="ko-KR" sz="3700" b="1" kern="1200" cap="none" spc="-100" normalizeH="0" baseline="0" noProof="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flipH="1">
            <a:off x="1345357" y="1799312"/>
            <a:ext cx="2700000" cy="2"/>
          </a:xfrm>
          <a:prstGeom prst="line">
            <a:avLst/>
          </a:prstGeom>
          <a:ln w="63500">
            <a:solidFill>
              <a:srgbClr val="33333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575852" y="1170369"/>
            <a:ext cx="2239010" cy="553085"/>
          </a:xfrm>
          <a:prstGeom prst="rect">
            <a:avLst/>
          </a:prstGeom>
          <a:noFill/>
        </p:spPr>
        <p:txBody>
          <a:bodyPr wrap="none" rtlCol="0">
            <a:spAutoFit/>
          </a:bodyPr>
          <a:lstStyle/>
          <a:p>
            <a:pPr algn="ctr"/>
            <a:r>
              <a:rPr lang="en-US" altLang="zh-CN" sz="3000" b="1" dirty="0">
                <a:solidFill>
                  <a:srgbClr val="333333"/>
                </a:solidFill>
                <a:latin typeface="Arial" panose="020B0604020202020204" pitchFamily="34" charset="0"/>
                <a:ea typeface="Arial" panose="020B0604020202020204" pitchFamily="34" charset="0"/>
              </a:rPr>
              <a:t>O</a:t>
            </a:r>
            <a:r>
              <a:rPr lang="zh-CN" altLang="en-US" sz="3000" b="1" dirty="0">
                <a:solidFill>
                  <a:srgbClr val="333333"/>
                </a:solidFill>
                <a:latin typeface="Arial" panose="020B0604020202020204" pitchFamily="34" charset="0"/>
                <a:ea typeface="Arial" panose="020B0604020202020204" pitchFamily="34" charset="0"/>
              </a:rPr>
              <a:t>bjectives:</a:t>
            </a:r>
            <a:endParaRPr lang="zh-CN" altLang="en-US" sz="3000" b="1" dirty="0">
              <a:solidFill>
                <a:srgbClr val="333333"/>
              </a:solidFill>
              <a:latin typeface="Arial" panose="020B0604020202020204" pitchFamily="34" charset="0"/>
              <a:ea typeface="Arial" panose="020B0604020202020204" pitchFamily="34" charset="0"/>
            </a:endParaRPr>
          </a:p>
        </p:txBody>
      </p:sp>
      <p:sp>
        <p:nvSpPr>
          <p:cNvPr id="7" name="PA_任意多边形 12"/>
          <p:cNvSpPr/>
          <p:nvPr>
            <p:custDataLst>
              <p:tags r:id="rId1"/>
            </p:custDataLst>
          </p:nvPr>
        </p:nvSpPr>
        <p:spPr bwMode="auto">
          <a:xfrm>
            <a:off x="2717766" y="3974926"/>
            <a:ext cx="1451372" cy="2039540"/>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noFill/>
          <a:ln w="38100">
            <a:solidFill>
              <a:srgbClr val="333333"/>
            </a:solidFill>
          </a:ln>
        </p:spPr>
        <p:txBody>
          <a:bodyPr vert="horz" wrap="square" lIns="68580" tIns="34290" rIns="68580" bIns="34290" numCol="1" anchor="t" anchorCtr="0" compatLnSpc="1"/>
          <a:lstStyle/>
          <a:p>
            <a:endParaRPr lang="zh-CN" altLang="en-US" sz="100"/>
          </a:p>
        </p:txBody>
      </p:sp>
      <p:sp>
        <p:nvSpPr>
          <p:cNvPr id="8" name="PA_任意多边形 13"/>
          <p:cNvSpPr/>
          <p:nvPr>
            <p:custDataLst>
              <p:tags r:id="rId2"/>
            </p:custDataLst>
          </p:nvPr>
        </p:nvSpPr>
        <p:spPr bwMode="auto">
          <a:xfrm>
            <a:off x="3608354" y="3184351"/>
            <a:ext cx="912019" cy="2830115"/>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noFill/>
          <a:ln w="38100">
            <a:solidFill>
              <a:srgbClr val="333333"/>
            </a:solidFill>
          </a:ln>
        </p:spPr>
        <p:txBody>
          <a:bodyPr vert="horz" wrap="square" lIns="68580" tIns="34290" rIns="68580" bIns="34290" numCol="1" anchor="t" anchorCtr="0" compatLnSpc="1"/>
          <a:lstStyle/>
          <a:p>
            <a:endParaRPr lang="zh-CN" altLang="en-US" sz="100"/>
          </a:p>
        </p:txBody>
      </p:sp>
      <p:sp>
        <p:nvSpPr>
          <p:cNvPr id="9" name="PA_任意多边形 14"/>
          <p:cNvSpPr/>
          <p:nvPr>
            <p:custDataLst>
              <p:tags r:id="rId3"/>
            </p:custDataLst>
          </p:nvPr>
        </p:nvSpPr>
        <p:spPr bwMode="auto">
          <a:xfrm>
            <a:off x="5007338" y="3974926"/>
            <a:ext cx="1450181" cy="2039540"/>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noFill/>
          <a:ln w="38100">
            <a:solidFill>
              <a:srgbClr val="333333"/>
            </a:solidFill>
          </a:ln>
        </p:spPr>
        <p:txBody>
          <a:bodyPr vert="horz" wrap="square" lIns="68580" tIns="34290" rIns="68580" bIns="34290" numCol="1" anchor="t" anchorCtr="0" compatLnSpc="1"/>
          <a:lstStyle/>
          <a:p>
            <a:endParaRPr lang="zh-CN" altLang="en-US" sz="100"/>
          </a:p>
        </p:txBody>
      </p:sp>
      <p:sp>
        <p:nvSpPr>
          <p:cNvPr id="10" name="PA_任意多边形 15"/>
          <p:cNvSpPr/>
          <p:nvPr>
            <p:custDataLst>
              <p:tags r:id="rId4"/>
            </p:custDataLst>
          </p:nvPr>
        </p:nvSpPr>
        <p:spPr bwMode="auto">
          <a:xfrm>
            <a:off x="4656104" y="3184351"/>
            <a:ext cx="910829" cy="2830115"/>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noFill/>
          <a:ln w="38100">
            <a:solidFill>
              <a:srgbClr val="333333"/>
            </a:solidFill>
          </a:ln>
        </p:spPr>
        <p:txBody>
          <a:bodyPr vert="horz" wrap="square" lIns="68580" tIns="34290" rIns="68580" bIns="34290" numCol="1" anchor="t" anchorCtr="0" compatLnSpc="1"/>
          <a:lstStyle/>
          <a:p>
            <a:endParaRPr lang="zh-CN" altLang="en-US" sz="100"/>
          </a:p>
        </p:txBody>
      </p:sp>
      <p:grpSp>
        <p:nvGrpSpPr>
          <p:cNvPr id="11" name="组合 10"/>
          <p:cNvGrpSpPr/>
          <p:nvPr/>
        </p:nvGrpSpPr>
        <p:grpSpPr>
          <a:xfrm>
            <a:off x="941705" y="2312670"/>
            <a:ext cx="2699385" cy="1276337"/>
            <a:chOff x="1639294" y="2349127"/>
            <a:chExt cx="2492110" cy="1143565"/>
          </a:xfrm>
        </p:grpSpPr>
        <p:sp>
          <p:nvSpPr>
            <p:cNvPr id="12" name="文本框 11"/>
            <p:cNvSpPr txBox="1"/>
            <p:nvPr/>
          </p:nvSpPr>
          <p:spPr>
            <a:xfrm>
              <a:off x="1806000" y="2349127"/>
              <a:ext cx="2133781" cy="329987"/>
            </a:xfrm>
            <a:prstGeom prst="rect">
              <a:avLst/>
            </a:prstGeom>
            <a:noFill/>
          </p:spPr>
          <p:txBody>
            <a:bodyPr wrap="square" rtlCol="0">
              <a:spAutoFit/>
              <a:scene3d>
                <a:camera prst="orthographicFront"/>
                <a:lightRig rig="threePt" dir="t"/>
              </a:scene3d>
              <a:sp3d contourW="12700"/>
            </a:bodyPr>
            <a:lstStyle/>
            <a:p>
              <a:pPr algn="ctr"/>
              <a:r>
                <a:rPr lang="en-US" altLang="zh-CN" sz="1800" b="1" smtClean="0">
                  <a:solidFill>
                    <a:schemeClr val="tx1"/>
                  </a:solidFill>
                  <a:latin typeface="Arial" panose="020B0604020202020204" pitchFamily="34" charset="0"/>
                </a:rPr>
                <a:t>Patient education</a:t>
              </a:r>
              <a:endParaRPr lang="en-US" altLang="zh-CN" sz="1800" b="1" smtClean="0">
                <a:solidFill>
                  <a:schemeClr val="tx1"/>
                </a:solidFill>
                <a:latin typeface="Arial" panose="020B0604020202020204" pitchFamily="34" charset="0"/>
              </a:endParaRPr>
            </a:p>
          </p:txBody>
        </p:sp>
        <p:sp>
          <p:nvSpPr>
            <p:cNvPr id="13" name="文本框 12"/>
            <p:cNvSpPr txBox="1"/>
            <p:nvPr/>
          </p:nvSpPr>
          <p:spPr>
            <a:xfrm>
              <a:off x="1639294" y="2657483"/>
              <a:ext cx="2492110" cy="83520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A major objective of many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health-care marketing campaigns is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to educate patients about serious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health conditions</a:t>
              </a:r>
              <a:endParaRPr lang="en-US" altLang="zh-CN" sz="1200" dirty="0">
                <a:solidFill>
                  <a:schemeClr val="tx1"/>
                </a:solidFill>
                <a:latin typeface="Arial" panose="020B0604020202020204" pitchFamily="34" charset="0"/>
                <a:ea typeface="+mj-ea"/>
              </a:endParaRPr>
            </a:p>
          </p:txBody>
        </p:sp>
      </p:grpSp>
      <p:grpSp>
        <p:nvGrpSpPr>
          <p:cNvPr id="14" name="组合 13"/>
          <p:cNvGrpSpPr/>
          <p:nvPr/>
        </p:nvGrpSpPr>
        <p:grpSpPr>
          <a:xfrm>
            <a:off x="5567045" y="2371090"/>
            <a:ext cx="3274694" cy="1242072"/>
            <a:chOff x="1634287" y="2344608"/>
            <a:chExt cx="2500352" cy="1473165"/>
          </a:xfrm>
        </p:grpSpPr>
        <p:sp>
          <p:nvSpPr>
            <p:cNvPr id="15" name="文本框 14"/>
            <p:cNvSpPr txBox="1"/>
            <p:nvPr/>
          </p:nvSpPr>
          <p:spPr>
            <a:xfrm>
              <a:off x="1822892" y="2344608"/>
              <a:ext cx="2311747" cy="436824"/>
            </a:xfrm>
            <a:prstGeom prst="rect">
              <a:avLst/>
            </a:prstGeom>
            <a:noFill/>
          </p:spPr>
          <p:txBody>
            <a:bodyPr wrap="square" rtlCol="0">
              <a:spAutoFit/>
              <a:scene3d>
                <a:camera prst="orthographicFront"/>
                <a:lightRig rig="threePt" dir="t"/>
              </a:scene3d>
              <a:sp3d contourW="12700"/>
            </a:bodyPr>
            <a:lstStyle/>
            <a:p>
              <a:pPr algn="ctr"/>
              <a:r>
                <a:rPr lang="en-US" altLang="zh-CN" sz="1800" b="1" dirty="0" smtClean="0">
                  <a:solidFill>
                    <a:schemeClr val="tx1"/>
                  </a:solidFill>
                  <a:latin typeface="Arial" panose="020B0604020202020204" pitchFamily="34" charset="0"/>
                </a:rPr>
                <a:t>Identifying New Patients</a:t>
              </a:r>
              <a:endParaRPr lang="en-US" altLang="zh-CN" sz="1800" b="1" dirty="0" smtClean="0">
                <a:solidFill>
                  <a:schemeClr val="tx1"/>
                </a:solidFill>
                <a:latin typeface="Arial" panose="020B0604020202020204" pitchFamily="34" charset="0"/>
              </a:endParaRPr>
            </a:p>
          </p:txBody>
        </p:sp>
        <p:sp>
          <p:nvSpPr>
            <p:cNvPr id="16" name="文本框 15"/>
            <p:cNvSpPr txBox="1"/>
            <p:nvPr/>
          </p:nvSpPr>
          <p:spPr>
            <a:xfrm>
              <a:off x="1634287" y="2712157"/>
              <a:ext cx="2492110" cy="110561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Just as patients must ascertain which health-care facility can best meet their needs, the facilities must determine which patients best fit their mission statement.</a:t>
              </a:r>
              <a:endParaRPr lang="en-US" altLang="zh-CN" sz="1200" dirty="0">
                <a:solidFill>
                  <a:schemeClr val="tx1"/>
                </a:solidFill>
                <a:latin typeface="Arial" panose="020B0604020202020204" pitchFamily="34" charset="0"/>
                <a:ea typeface="+mj-ea"/>
              </a:endParaRPr>
            </a:p>
          </p:txBody>
        </p:sp>
      </p:grpSp>
      <p:grpSp>
        <p:nvGrpSpPr>
          <p:cNvPr id="17" name="组合 16"/>
          <p:cNvGrpSpPr/>
          <p:nvPr/>
        </p:nvGrpSpPr>
        <p:grpSpPr>
          <a:xfrm>
            <a:off x="6241415" y="3975100"/>
            <a:ext cx="2662555" cy="2097405"/>
            <a:chOff x="1565661" y="2349127"/>
            <a:chExt cx="2894293" cy="2487500"/>
          </a:xfrm>
        </p:grpSpPr>
        <p:sp>
          <p:nvSpPr>
            <p:cNvPr id="18" name="文本框 17"/>
            <p:cNvSpPr txBox="1"/>
            <p:nvPr/>
          </p:nvSpPr>
          <p:spPr>
            <a:xfrm>
              <a:off x="1643984" y="2349127"/>
              <a:ext cx="2662221" cy="436800"/>
            </a:xfrm>
            <a:prstGeom prst="rect">
              <a:avLst/>
            </a:prstGeom>
            <a:noFill/>
          </p:spPr>
          <p:txBody>
            <a:bodyPr wrap="square" rtlCol="0">
              <a:spAutoFit/>
              <a:scene3d>
                <a:camera prst="orthographicFront"/>
                <a:lightRig rig="threePt" dir="t"/>
              </a:scene3d>
              <a:sp3d contourW="12700"/>
            </a:bodyPr>
            <a:lstStyle/>
            <a:p>
              <a:pPr algn="ctr"/>
              <a:r>
                <a:rPr lang="en-US" altLang="zh-CN" sz="1800" b="1" smtClean="0">
                  <a:solidFill>
                    <a:schemeClr val="tx1"/>
                  </a:solidFill>
                  <a:latin typeface="Arial" panose="020B0604020202020204" pitchFamily="34" charset="0"/>
                </a:rPr>
                <a:t>Growing the Brand</a:t>
              </a:r>
              <a:endParaRPr lang="en-US" altLang="zh-CN" sz="1800" b="1" smtClean="0">
                <a:solidFill>
                  <a:schemeClr val="tx1"/>
                </a:solidFill>
                <a:latin typeface="Arial" panose="020B0604020202020204" pitchFamily="34" charset="0"/>
              </a:endParaRPr>
            </a:p>
          </p:txBody>
        </p:sp>
        <p:sp>
          <p:nvSpPr>
            <p:cNvPr id="19" name="文本框 18"/>
            <p:cNvSpPr txBox="1"/>
            <p:nvPr/>
          </p:nvSpPr>
          <p:spPr>
            <a:xfrm>
              <a:off x="1565661" y="2982487"/>
              <a:ext cx="2894293" cy="185414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When a facility provides the best technology and the best patient experience at the best price for the target market to the customer, patients will recognize the quality in that facility's brand and deliver the most personal form of advertising: word of mouth.</a:t>
              </a:r>
              <a:endParaRPr lang="en-US" altLang="zh-CN" sz="1200" dirty="0">
                <a:solidFill>
                  <a:schemeClr val="tx1"/>
                </a:solidFill>
                <a:latin typeface="Arial" panose="020B0604020202020204" pitchFamily="34" charset="0"/>
                <a:ea typeface="+mj-ea"/>
              </a:endParaRPr>
            </a:p>
          </p:txBody>
        </p:sp>
      </p:grpSp>
      <p:grpSp>
        <p:nvGrpSpPr>
          <p:cNvPr id="20" name="组合 19"/>
          <p:cNvGrpSpPr/>
          <p:nvPr/>
        </p:nvGrpSpPr>
        <p:grpSpPr>
          <a:xfrm>
            <a:off x="287655" y="3896995"/>
            <a:ext cx="2734945" cy="2073275"/>
            <a:chOff x="1612272" y="2349127"/>
            <a:chExt cx="2710637" cy="2458960"/>
          </a:xfrm>
        </p:grpSpPr>
        <p:sp>
          <p:nvSpPr>
            <p:cNvPr id="21" name="文本框 20"/>
            <p:cNvSpPr txBox="1"/>
            <p:nvPr/>
          </p:nvSpPr>
          <p:spPr>
            <a:xfrm>
              <a:off x="1623991" y="2349127"/>
              <a:ext cx="2616198" cy="692124"/>
            </a:xfrm>
            <a:prstGeom prst="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tx1"/>
                  </a:solidFill>
                  <a:latin typeface="Arial" panose="020B0604020202020204" pitchFamily="34" charset="0"/>
                </a:rPr>
                <a:t>Raise Awareness of </a:t>
              </a:r>
              <a:endParaRPr lang="en-US" altLang="zh-CN" sz="1600" b="1" dirty="0" smtClean="0">
                <a:solidFill>
                  <a:schemeClr val="tx1"/>
                </a:solidFill>
                <a:latin typeface="Arial" panose="020B0604020202020204" pitchFamily="34" charset="0"/>
              </a:endParaRPr>
            </a:p>
            <a:p>
              <a:pPr algn="ctr"/>
              <a:r>
                <a:rPr lang="en-US" altLang="zh-CN" sz="1600" b="1" dirty="0" smtClean="0">
                  <a:solidFill>
                    <a:schemeClr val="tx1"/>
                  </a:solidFill>
                  <a:latin typeface="Arial" panose="020B0604020202020204" pitchFamily="34" charset="0"/>
                </a:rPr>
                <a:t>Services</a:t>
              </a:r>
              <a:endParaRPr lang="en-US" altLang="zh-CN" sz="1600" b="1" dirty="0" smtClean="0">
                <a:solidFill>
                  <a:schemeClr val="tx1"/>
                </a:solidFill>
                <a:latin typeface="Arial" panose="020B0604020202020204" pitchFamily="34" charset="0"/>
              </a:endParaRPr>
            </a:p>
          </p:txBody>
        </p:sp>
        <p:sp>
          <p:nvSpPr>
            <p:cNvPr id="22" name="文本框 21"/>
            <p:cNvSpPr txBox="1"/>
            <p:nvPr/>
          </p:nvSpPr>
          <p:spPr>
            <a:xfrm>
              <a:off x="1612272" y="3203173"/>
              <a:ext cx="2710637" cy="160491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By raising awareness of a specific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service, such as prenatal care,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occupational rehabilitation or cancer screenings, hospitals help patients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differentiate between facilities and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select those that offer what they need. </a:t>
              </a:r>
              <a:endParaRPr lang="en-US" altLang="zh-CN" sz="1200" dirty="0">
                <a:solidFill>
                  <a:schemeClr val="tx1"/>
                </a:solidFill>
                <a:latin typeface="Arial" panose="020B0604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p:cNvSpPr txBox="1"/>
          <p:nvPr/>
        </p:nvSpPr>
        <p:spPr>
          <a:xfrm>
            <a:off x="3456000" y="1343250"/>
            <a:ext cx="2423464" cy="1033780"/>
          </a:xfrm>
          <a:prstGeom prst="rect">
            <a:avLst/>
          </a:prstGeom>
          <a:noFill/>
        </p:spPr>
        <p:txBody>
          <a:bodyPr wrap="square" lIns="65823" tIns="32911" rIns="65823" bIns="32911"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l" fontAlgn="base">
              <a:spcBef>
                <a:spcPct val="0"/>
              </a:spcBef>
              <a:spcAft>
                <a:spcPct val="0"/>
              </a:spcAft>
            </a:pPr>
            <a:r>
              <a:rPr lang="zh-CN" altLang="en-US" sz="2100" spc="1200" dirty="0">
                <a:solidFill>
                  <a:prstClr val="white"/>
                </a:solidFill>
                <a:latin typeface="字魂35号-经典雅黑" pitchFamily="2" charset="-122"/>
                <a:ea typeface="字魂35号-经典雅黑" pitchFamily="2" charset="-122"/>
              </a:rPr>
              <a:t>The New Coronavirus</a:t>
            </a:r>
            <a:endParaRPr lang="zh-CN" altLang="en-US" sz="2100" spc="1200" dirty="0">
              <a:solidFill>
                <a:prstClr val="white"/>
              </a:solidFill>
              <a:latin typeface="字魂35号-经典雅黑" pitchFamily="2" charset="-122"/>
              <a:ea typeface="字魂35号-经典雅黑" pitchFamily="2" charset="-122"/>
            </a:endParaRPr>
          </a:p>
        </p:txBody>
      </p:sp>
      <p:sp>
        <p:nvSpPr>
          <p:cNvPr id="23" name="文本框 2"/>
          <p:cNvSpPr txBox="1"/>
          <p:nvPr/>
        </p:nvSpPr>
        <p:spPr>
          <a:xfrm>
            <a:off x="3427357" y="1181739"/>
            <a:ext cx="2423464" cy="1033780"/>
          </a:xfrm>
          <a:prstGeom prst="rect">
            <a:avLst/>
          </a:prstGeom>
          <a:noFill/>
        </p:spPr>
        <p:txBody>
          <a:bodyPr wrap="square" lIns="65823" tIns="32911" rIns="65823" bIns="32911"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dist"/>
            <a:r>
              <a:rPr lang="zh-CN" altLang="en-US" sz="2100" spc="1200" dirty="0">
                <a:solidFill>
                  <a:schemeClr val="bg1"/>
                </a:solidFill>
                <a:latin typeface="字魂35号-经典雅黑" pitchFamily="2" charset="-122"/>
                <a:ea typeface="字魂35号-经典雅黑" pitchFamily="2" charset="-122"/>
              </a:rPr>
              <a:t>The New Coronavirus</a:t>
            </a:r>
            <a:endParaRPr lang="zh-CN" altLang="en-US" sz="2100" spc="1200" dirty="0">
              <a:solidFill>
                <a:schemeClr val="bg1"/>
              </a:solidFill>
              <a:latin typeface="字魂35号-经典雅黑" pitchFamily="2" charset="-122"/>
              <a:ea typeface="字魂35号-经典雅黑" pitchFamily="2" charset="-122"/>
            </a:endParaRPr>
          </a:p>
        </p:txBody>
      </p:sp>
      <p:sp>
        <p:nvSpPr>
          <p:cNvPr id="8" name="62"/>
          <p:cNvSpPr txBox="1"/>
          <p:nvPr/>
        </p:nvSpPr>
        <p:spPr>
          <a:xfrm flipH="1">
            <a:off x="139065" y="2704465"/>
            <a:ext cx="2851150" cy="602615"/>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Professional Referral Marketing</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9" name="52"/>
          <p:cNvSpPr txBox="1"/>
          <p:nvPr/>
        </p:nvSpPr>
        <p:spPr>
          <a:xfrm flipH="1">
            <a:off x="132715" y="3488055"/>
            <a:ext cx="1960880" cy="485140"/>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Digital Marketing</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0" name="42"/>
          <p:cNvSpPr txBox="1"/>
          <p:nvPr/>
        </p:nvSpPr>
        <p:spPr>
          <a:xfrm flipH="1">
            <a:off x="683260" y="4426585"/>
            <a:ext cx="1707515" cy="400685"/>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Branding</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1" name="直接连接符 10"/>
          <p:cNvCxnSpPr/>
          <p:nvPr/>
        </p:nvCxnSpPr>
        <p:spPr>
          <a:xfrm>
            <a:off x="503883" y="3364046"/>
            <a:ext cx="2255990" cy="0"/>
          </a:xfrm>
          <a:prstGeom prst="line">
            <a:avLst/>
          </a:prstGeom>
          <a:noFill/>
          <a:ln w="3175" cap="rnd" cmpd="sng" algn="ctr">
            <a:solidFill>
              <a:sysClr val="window" lastClr="FFFFFF">
                <a:lumMod val="75000"/>
              </a:sysClr>
            </a:solidFill>
            <a:prstDash val="solid"/>
            <a:round/>
          </a:ln>
          <a:effectLst/>
        </p:spPr>
      </p:cxnSp>
      <p:cxnSp>
        <p:nvCxnSpPr>
          <p:cNvPr id="12" name="直接连接符 11"/>
          <p:cNvCxnSpPr/>
          <p:nvPr/>
        </p:nvCxnSpPr>
        <p:spPr>
          <a:xfrm>
            <a:off x="503883" y="4225246"/>
            <a:ext cx="2255990" cy="0"/>
          </a:xfrm>
          <a:prstGeom prst="line">
            <a:avLst/>
          </a:prstGeom>
          <a:noFill/>
          <a:ln w="3175" cap="rnd" cmpd="sng" algn="ctr">
            <a:solidFill>
              <a:sysClr val="window" lastClr="FFFFFF">
                <a:lumMod val="75000"/>
              </a:sysClr>
            </a:solidFill>
            <a:prstDash val="solid"/>
            <a:round/>
          </a:ln>
          <a:effectLst/>
        </p:spPr>
      </p:cxnSp>
      <p:sp>
        <p:nvSpPr>
          <p:cNvPr id="13" name="32"/>
          <p:cNvSpPr txBox="1"/>
          <p:nvPr/>
        </p:nvSpPr>
        <p:spPr>
          <a:xfrm flipH="1">
            <a:off x="6386830" y="2658110"/>
            <a:ext cx="2444115" cy="447040"/>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Internal Marketing</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5" name="22"/>
          <p:cNvSpPr txBox="1"/>
          <p:nvPr/>
        </p:nvSpPr>
        <p:spPr>
          <a:xfrm flipH="1">
            <a:off x="6624161" y="3497104"/>
            <a:ext cx="2260759" cy="468630"/>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External Marketing</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sp>
        <p:nvSpPr>
          <p:cNvPr id="16" name="12"/>
          <p:cNvSpPr txBox="1"/>
          <p:nvPr/>
        </p:nvSpPr>
        <p:spPr>
          <a:xfrm flipH="1">
            <a:off x="6386513" y="4426744"/>
            <a:ext cx="2051685" cy="400526"/>
          </a:xfrm>
          <a:prstGeom prst="rect">
            <a:avLst/>
          </a:prstGeom>
          <a:noFill/>
        </p:spPr>
        <p:txBody>
          <a:bodyPr wrap="square" lIns="68580" tIns="34290" rIns="68580" bIns="3429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rPr>
              <a:t>Public Relations</a:t>
            </a:r>
            <a:endParaRPr kumimoji="0" lang="zh-CN" altLang="en-US" b="1" i="0" u="none" strike="noStrike" kern="1200" cap="none" spc="0" normalizeH="0" baseline="0" noProof="0" dirty="0">
              <a:ln>
                <a:noFill/>
              </a:ln>
              <a:solidFill>
                <a:schemeClr val="tx1"/>
              </a:solidFill>
              <a:effectLst/>
              <a:uLnTx/>
              <a:uFillTx/>
              <a:latin typeface="Times New Roman" panose="02020603050405020304" charset="0"/>
              <a:ea typeface="Arial" panose="020B0604020202020204" pitchFamily="34" charset="0"/>
              <a:cs typeface="Times New Roman" panose="02020603050405020304" charset="0"/>
            </a:endParaRPr>
          </a:p>
        </p:txBody>
      </p:sp>
      <p:cxnSp>
        <p:nvCxnSpPr>
          <p:cNvPr id="17" name="直接连接符 16"/>
          <p:cNvCxnSpPr/>
          <p:nvPr/>
        </p:nvCxnSpPr>
        <p:spPr>
          <a:xfrm flipH="1">
            <a:off x="6386509" y="3364046"/>
            <a:ext cx="2255990" cy="0"/>
          </a:xfrm>
          <a:prstGeom prst="line">
            <a:avLst/>
          </a:prstGeom>
          <a:noFill/>
          <a:ln w="3175" cap="rnd" cmpd="sng" algn="ctr">
            <a:solidFill>
              <a:sysClr val="window" lastClr="FFFFFF">
                <a:lumMod val="75000"/>
              </a:sysClr>
            </a:solidFill>
            <a:prstDash val="solid"/>
            <a:round/>
          </a:ln>
          <a:effectLst/>
        </p:spPr>
      </p:cxnSp>
      <p:cxnSp>
        <p:nvCxnSpPr>
          <p:cNvPr id="18" name="直接连接符 17"/>
          <p:cNvCxnSpPr/>
          <p:nvPr/>
        </p:nvCxnSpPr>
        <p:spPr>
          <a:xfrm flipH="1">
            <a:off x="6386509" y="4225246"/>
            <a:ext cx="2255990" cy="0"/>
          </a:xfrm>
          <a:prstGeom prst="line">
            <a:avLst/>
          </a:prstGeom>
          <a:noFill/>
          <a:ln w="3175" cap="rnd" cmpd="sng" algn="ctr">
            <a:solidFill>
              <a:sysClr val="window" lastClr="FFFFFF">
                <a:lumMod val="75000"/>
              </a:sysClr>
            </a:solidFill>
            <a:prstDash val="solid"/>
            <a:round/>
          </a:ln>
          <a:effectLst/>
        </p:spPr>
      </p:cxnSp>
      <p:grpSp>
        <p:nvGrpSpPr>
          <p:cNvPr id="19" name="组合 18"/>
          <p:cNvGrpSpPr/>
          <p:nvPr/>
        </p:nvGrpSpPr>
        <p:grpSpPr>
          <a:xfrm>
            <a:off x="2731511" y="2730946"/>
            <a:ext cx="3685742" cy="2127400"/>
            <a:chOff x="3678241" y="2228347"/>
            <a:chExt cx="4914322" cy="2836533"/>
          </a:xfrm>
          <a:solidFill>
            <a:srgbClr val="39619A"/>
          </a:solidFill>
        </p:grpSpPr>
        <p:sp>
          <p:nvSpPr>
            <p:cNvPr id="20" name="12"/>
            <p:cNvSpPr>
              <a:spLocks noChangeAspect="1"/>
            </p:cNvSpPr>
            <p:nvPr/>
          </p:nvSpPr>
          <p:spPr>
            <a:xfrm>
              <a:off x="4071400" y="2228347"/>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1</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1" name="11"/>
            <p:cNvSpPr>
              <a:spLocks noChangeAspect="1"/>
            </p:cNvSpPr>
            <p:nvPr/>
          </p:nvSpPr>
          <p:spPr>
            <a:xfrm>
              <a:off x="3678241" y="3376614"/>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2</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4" name="10"/>
            <p:cNvSpPr>
              <a:spLocks noChangeAspect="1"/>
            </p:cNvSpPr>
            <p:nvPr/>
          </p:nvSpPr>
          <p:spPr>
            <a:xfrm>
              <a:off x="4071400" y="4524880"/>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3</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5" name="9"/>
            <p:cNvSpPr>
              <a:spLocks noChangeAspect="1"/>
            </p:cNvSpPr>
            <p:nvPr/>
          </p:nvSpPr>
          <p:spPr>
            <a:xfrm>
              <a:off x="7659402" y="2228347"/>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4</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6" name="8"/>
            <p:cNvSpPr>
              <a:spLocks noChangeAspect="1"/>
            </p:cNvSpPr>
            <p:nvPr/>
          </p:nvSpPr>
          <p:spPr>
            <a:xfrm>
              <a:off x="8052561" y="3376614"/>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5</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sp>
          <p:nvSpPr>
            <p:cNvPr id="27" name="7"/>
            <p:cNvSpPr>
              <a:spLocks noChangeAspect="1"/>
            </p:cNvSpPr>
            <p:nvPr/>
          </p:nvSpPr>
          <p:spPr>
            <a:xfrm>
              <a:off x="7659402" y="4524880"/>
              <a:ext cx="540002" cy="540000"/>
            </a:xfrm>
            <a:prstGeom prst="ellipse">
              <a:avLst/>
            </a:prstGeom>
            <a:grpFill/>
            <a:ln w="19050" cap="flat" cmpd="sng" algn="ctr">
              <a:noFill/>
              <a:prstDash val="solid"/>
            </a:ln>
            <a:effectLst/>
          </p:spPr>
          <p:txBody>
            <a:bodyPr wrap="square" lIns="68580" tIns="34290" rIns="68580" bIns="3429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rPr>
                <a:t>6</a:t>
              </a:r>
              <a:endParaRPr kumimoji="0" lang="zh-CN" altLang="en-US" sz="135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endParaRPr>
            </a:p>
          </p:txBody>
        </p:sp>
      </p:grpSp>
      <p:sp>
        <p:nvSpPr>
          <p:cNvPr id="2" name="文本框 9"/>
          <p:cNvSpPr txBox="1"/>
          <p:nvPr/>
        </p:nvSpPr>
        <p:spPr>
          <a:xfrm>
            <a:off x="1076960" y="1191895"/>
            <a:ext cx="7076440" cy="405130"/>
          </a:xfrm>
          <a:prstGeom prst="roundRect">
            <a:avLst>
              <a:gd name="adj" fmla="val 50000"/>
            </a:avLst>
          </a:prstGeom>
          <a:solidFill>
            <a:srgbClr val="39619A"/>
          </a:solidFill>
          <a:effectLst/>
        </p:spPr>
        <p:txBody>
          <a:bodyPr wrap="square" lIns="68587" tIns="34293" rIns="68587" bIns="34293" rtlCol="0" anchor="ctr" anchorCtr="1">
            <a:noAutofit/>
          </a:bodyPr>
          <a:lstStyle/>
          <a:p>
            <a:pPr marR="0" algn="ctr" defTabSz="914400" latinLnBrk="0">
              <a:buClrTx/>
              <a:buSzTx/>
              <a:buFontTx/>
              <a:buNone/>
              <a:defRPr/>
            </a:pPr>
            <a:endParaRPr kumimoji="0" lang="en-US" altLang="zh-CN" sz="900" kern="0" cap="none" spc="300" normalizeH="0" baseline="0" noProof="0" dirty="0">
              <a:solidFill>
                <a:prstClr val="white"/>
              </a:solidFill>
              <a:latin typeface="字魂59号-创粗黑"/>
              <a:ea typeface="字魂59号-创粗黑"/>
            </a:endParaRPr>
          </a:p>
        </p:txBody>
      </p:sp>
      <p:sp>
        <p:nvSpPr>
          <p:cNvPr id="3" name="文本框 2"/>
          <p:cNvSpPr txBox="1"/>
          <p:nvPr/>
        </p:nvSpPr>
        <p:spPr>
          <a:xfrm>
            <a:off x="1339215" y="1196340"/>
            <a:ext cx="6554470" cy="433705"/>
          </a:xfrm>
          <a:prstGeom prst="rect">
            <a:avLst/>
          </a:prstGeom>
          <a:noFill/>
        </p:spPr>
        <p:txBody>
          <a:bodyPr wrap="square" lIns="65823" tIns="32911" rIns="65823" bIns="32911" rtlCol="0">
            <a:spAutoFit/>
          </a:bodyPr>
          <a:lstStyle>
            <a:defPPr>
              <a:defRPr lang="zh-CN"/>
            </a:defPPr>
            <a:lvl1pPr algn="ctr">
              <a:defRPr sz="2400" spc="300">
                <a:solidFill>
                  <a:schemeClr val="tx2"/>
                </a:solidFill>
                <a:latin typeface="思源黑体 CN Bold" pitchFamily="34" charset="-122"/>
                <a:ea typeface="思源黑体 CN Bold" pitchFamily="34" charset="-122"/>
              </a:defRPr>
            </a:lvl1pPr>
          </a:lstStyle>
          <a:p>
            <a:pPr algn="ctr" fontAlgn="base">
              <a:buClrTx/>
              <a:buSzTx/>
              <a:buFontTx/>
              <a:defRPr/>
            </a:pPr>
            <a:r>
              <a:rPr lang="en-US" altLang="zh-CN" b="1" spc="0" dirty="0">
                <a:solidFill>
                  <a:schemeClr val="bg1"/>
                </a:solidFill>
                <a:latin typeface="Times New Roman" panose="02020603050405020304" charset="0"/>
                <a:ea typeface="Microsoft YaHei" panose="020B0503020204020204" charset="-122"/>
                <a:cs typeface="Times New Roman" panose="02020603050405020304" charset="0"/>
              </a:rPr>
              <a:t>The Six Fundamental Elements</a:t>
            </a:r>
            <a:endParaRPr lang="en-US" altLang="zh-CN" b="1" spc="0" dirty="0">
              <a:solidFill>
                <a:schemeClr val="bg1"/>
              </a:solidFill>
              <a:latin typeface="Times New Roman" panose="02020603050405020304" charset="0"/>
              <a:ea typeface="Microsoft YaHei" panose="020B0503020204020204" charset="-122"/>
              <a:cs typeface="Times New Roman" panose="02020603050405020304" charset="0"/>
            </a:endParaRPr>
          </a:p>
        </p:txBody>
      </p:sp>
      <p:pic>
        <p:nvPicPr>
          <p:cNvPr id="100" name="Picture 99"/>
          <p:cNvPicPr/>
          <p:nvPr/>
        </p:nvPicPr>
        <p:blipFill>
          <a:blip r:embed="rId1"/>
          <a:stretch>
            <a:fillRect/>
          </a:stretch>
        </p:blipFill>
        <p:spPr>
          <a:xfrm>
            <a:off x="3411855" y="2536825"/>
            <a:ext cx="2426970" cy="242189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11505" y="656590"/>
            <a:ext cx="6565900" cy="553085"/>
          </a:xfrm>
          <a:prstGeom prst="rect">
            <a:avLst/>
          </a:prstGeom>
          <a:noFill/>
        </p:spPr>
        <p:txBody>
          <a:bodyPr wrap="square" rtlCol="0">
            <a:spAutoFit/>
          </a:bodyPr>
          <a:lstStyle/>
          <a:p>
            <a:pPr algn="ctr"/>
            <a:r>
              <a:rPr lang="en-US" altLang="zh-CN" sz="3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rial" panose="020B0604020202020204" pitchFamily="34" charset="0"/>
                <a:ea typeface="Arial" panose="020B0604020202020204" pitchFamily="34" charset="0"/>
              </a:rPr>
              <a:t>Healthcare Market Segmentation</a:t>
            </a:r>
            <a:endParaRPr lang="en-US" altLang="zh-CN" sz="3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rial" panose="020B0604020202020204" pitchFamily="34" charset="0"/>
              <a:ea typeface="Arial" panose="020B0604020202020204" pitchFamily="34" charset="0"/>
            </a:endParaRPr>
          </a:p>
        </p:txBody>
      </p:sp>
      <p:sp>
        <p:nvSpPr>
          <p:cNvPr id="7" name="菱形 6"/>
          <p:cNvSpPr/>
          <p:nvPr/>
        </p:nvSpPr>
        <p:spPr>
          <a:xfrm>
            <a:off x="1077340" y="2619548"/>
            <a:ext cx="2677312" cy="2678137"/>
          </a:xfrm>
          <a:prstGeom prst="diamond">
            <a:avLst/>
          </a:prstGeom>
          <a:noFill/>
          <a:ln w="381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Freeform 50"/>
          <p:cNvSpPr>
            <a:spLocks noEditPoints="1"/>
          </p:cNvSpPr>
          <p:nvPr/>
        </p:nvSpPr>
        <p:spPr bwMode="auto">
          <a:xfrm>
            <a:off x="1970631" y="3656995"/>
            <a:ext cx="822395" cy="672983"/>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rgbClr val="333333"/>
          </a:solidFill>
          <a:ln w="0">
            <a:noFill/>
            <a:prstDash val="solid"/>
            <a:round/>
          </a:ln>
        </p:spPr>
        <p:txBody>
          <a:bodyPr vert="horz" wrap="square" lIns="91411" tIns="45705" rIns="91411" bIns="45705" numCol="1" anchor="t" anchorCtr="0" compatLnSpc="1"/>
          <a:lstStyle/>
          <a:p>
            <a:endParaRPr lang="zh-CN" altLang="en-US" sz="1800"/>
          </a:p>
        </p:txBody>
      </p:sp>
      <p:cxnSp>
        <p:nvCxnSpPr>
          <p:cNvPr id="10" name="直接连接符 9"/>
          <p:cNvCxnSpPr/>
          <p:nvPr/>
        </p:nvCxnSpPr>
        <p:spPr>
          <a:xfrm>
            <a:off x="3242498" y="3059040"/>
            <a:ext cx="657023" cy="0"/>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242498" y="4858190"/>
            <a:ext cx="657023" cy="0"/>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79067" y="3958615"/>
            <a:ext cx="657023" cy="0"/>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菱形 12"/>
          <p:cNvSpPr/>
          <p:nvPr/>
        </p:nvSpPr>
        <p:spPr>
          <a:xfrm>
            <a:off x="4085306" y="2613448"/>
            <a:ext cx="890910" cy="891185"/>
          </a:xfrm>
          <a:prstGeom prst="diamond">
            <a:avLst/>
          </a:prstGeom>
          <a:noFill/>
          <a:ln w="381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Freeform 8"/>
          <p:cNvSpPr>
            <a:spLocks noEditPoints="1"/>
          </p:cNvSpPr>
          <p:nvPr/>
        </p:nvSpPr>
        <p:spPr bwMode="auto">
          <a:xfrm>
            <a:off x="4360027" y="2888254"/>
            <a:ext cx="341467" cy="341573"/>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rgbClr val="333333"/>
          </a:solidFill>
          <a:ln w="0">
            <a:noFill/>
            <a:prstDash val="solid"/>
            <a:round/>
          </a:ln>
        </p:spPr>
        <p:txBody>
          <a:bodyPr vert="horz" wrap="square" lIns="91411" tIns="45705" rIns="91411" bIns="45705" numCol="1" anchor="t" anchorCtr="0" compatLnSpc="1"/>
          <a:lstStyle/>
          <a:p>
            <a:endParaRPr lang="zh-CN" altLang="en-US" sz="1800"/>
          </a:p>
        </p:txBody>
      </p:sp>
      <p:sp>
        <p:nvSpPr>
          <p:cNvPr id="15" name="菱形 14"/>
          <p:cNvSpPr/>
          <p:nvPr/>
        </p:nvSpPr>
        <p:spPr>
          <a:xfrm>
            <a:off x="4086576" y="4436727"/>
            <a:ext cx="890910" cy="891185"/>
          </a:xfrm>
          <a:prstGeom prst="diamond">
            <a:avLst/>
          </a:prstGeom>
          <a:noFill/>
          <a:ln w="381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Freeform 13"/>
          <p:cNvSpPr>
            <a:spLocks noEditPoints="1"/>
          </p:cNvSpPr>
          <p:nvPr/>
        </p:nvSpPr>
        <p:spPr bwMode="auto">
          <a:xfrm>
            <a:off x="4360257" y="4687634"/>
            <a:ext cx="341007" cy="341112"/>
          </a:xfrm>
          <a:custGeom>
            <a:avLst/>
            <a:gdLst>
              <a:gd name="T0" fmla="*/ 338 w 739"/>
              <a:gd name="T1" fmla="*/ 383 h 739"/>
              <a:gd name="T2" fmla="*/ 401 w 739"/>
              <a:gd name="T3" fmla="*/ 383 h 739"/>
              <a:gd name="T4" fmla="*/ 524 w 739"/>
              <a:gd name="T5" fmla="*/ 303 h 739"/>
              <a:gd name="T6" fmla="*/ 406 w 739"/>
              <a:gd name="T7" fmla="*/ 425 h 739"/>
              <a:gd name="T8" fmla="*/ 504 w 739"/>
              <a:gd name="T9" fmla="*/ 470 h 739"/>
              <a:gd name="T10" fmla="*/ 215 w 739"/>
              <a:gd name="T11" fmla="*/ 303 h 739"/>
              <a:gd name="T12" fmla="*/ 257 w 739"/>
              <a:gd name="T13" fmla="*/ 494 h 739"/>
              <a:gd name="T14" fmla="*/ 317 w 739"/>
              <a:gd name="T15" fmla="*/ 411 h 739"/>
              <a:gd name="T16" fmla="*/ 369 w 739"/>
              <a:gd name="T17" fmla="*/ 201 h 739"/>
              <a:gd name="T18" fmla="*/ 321 w 739"/>
              <a:gd name="T19" fmla="*/ 323 h 739"/>
              <a:gd name="T20" fmla="*/ 418 w 739"/>
              <a:gd name="T21" fmla="*/ 323 h 739"/>
              <a:gd name="T22" fmla="*/ 369 w 739"/>
              <a:gd name="T23" fmla="*/ 201 h 739"/>
              <a:gd name="T24" fmla="*/ 537 w 739"/>
              <a:gd name="T25" fmla="*/ 256 h 739"/>
              <a:gd name="T26" fmla="*/ 537 w 739"/>
              <a:gd name="T27" fmla="*/ 483 h 739"/>
              <a:gd name="T28" fmla="*/ 329 w 739"/>
              <a:gd name="T29" fmla="*/ 566 h 739"/>
              <a:gd name="T30" fmla="*/ 172 w 739"/>
              <a:gd name="T31" fmla="*/ 411 h 739"/>
              <a:gd name="T32" fmla="*/ 257 w 739"/>
              <a:gd name="T33" fmla="*/ 202 h 739"/>
              <a:gd name="T34" fmla="*/ 314 w 739"/>
              <a:gd name="T35" fmla="*/ 79 h 739"/>
              <a:gd name="T36" fmla="*/ 215 w 739"/>
              <a:gd name="T37" fmla="*/ 125 h 739"/>
              <a:gd name="T38" fmla="*/ 102 w 739"/>
              <a:gd name="T39" fmla="*/ 162 h 739"/>
              <a:gd name="T40" fmla="*/ 105 w 739"/>
              <a:gd name="T41" fmla="*/ 260 h 739"/>
              <a:gd name="T42" fmla="*/ 33 w 739"/>
              <a:gd name="T43" fmla="*/ 411 h 739"/>
              <a:gd name="T44" fmla="*/ 105 w 739"/>
              <a:gd name="T45" fmla="*/ 479 h 739"/>
              <a:gd name="T46" fmla="*/ 161 w 739"/>
              <a:gd name="T47" fmla="*/ 636 h 739"/>
              <a:gd name="T48" fmla="*/ 215 w 739"/>
              <a:gd name="T49" fmla="*/ 614 h 739"/>
              <a:gd name="T50" fmla="*/ 314 w 739"/>
              <a:gd name="T51" fmla="*/ 659 h 739"/>
              <a:gd name="T52" fmla="*/ 424 w 739"/>
              <a:gd name="T53" fmla="*/ 659 h 739"/>
              <a:gd name="T54" fmla="*/ 524 w 739"/>
              <a:gd name="T55" fmla="*/ 614 h 739"/>
              <a:gd name="T56" fmla="*/ 578 w 739"/>
              <a:gd name="T57" fmla="*/ 636 h 739"/>
              <a:gd name="T58" fmla="*/ 634 w 739"/>
              <a:gd name="T59" fmla="*/ 479 h 739"/>
              <a:gd name="T60" fmla="*/ 706 w 739"/>
              <a:gd name="T61" fmla="*/ 411 h 739"/>
              <a:gd name="T62" fmla="*/ 634 w 739"/>
              <a:gd name="T63" fmla="*/ 260 h 739"/>
              <a:gd name="T64" fmla="*/ 636 w 739"/>
              <a:gd name="T65" fmla="*/ 162 h 739"/>
              <a:gd name="T66" fmla="*/ 524 w 739"/>
              <a:gd name="T67" fmla="*/ 125 h 739"/>
              <a:gd name="T68" fmla="*/ 424 w 739"/>
              <a:gd name="T69" fmla="*/ 79 h 739"/>
              <a:gd name="T70" fmla="*/ 419 w 739"/>
              <a:gd name="T71" fmla="*/ 0 h 739"/>
              <a:gd name="T72" fmla="*/ 492 w 739"/>
              <a:gd name="T73" fmla="*/ 74 h 739"/>
              <a:gd name="T74" fmla="*/ 585 w 739"/>
              <a:gd name="T75" fmla="*/ 68 h 739"/>
              <a:gd name="T76" fmla="*/ 669 w 739"/>
              <a:gd name="T77" fmla="*/ 168 h 739"/>
              <a:gd name="T78" fmla="*/ 723 w 739"/>
              <a:gd name="T79" fmla="*/ 299 h 739"/>
              <a:gd name="T80" fmla="*/ 731 w 739"/>
              <a:gd name="T81" fmla="*/ 434 h 739"/>
              <a:gd name="T82" fmla="*/ 665 w 739"/>
              <a:gd name="T83" fmla="*/ 561 h 739"/>
              <a:gd name="T84" fmla="*/ 591 w 739"/>
              <a:gd name="T85" fmla="*/ 669 h 739"/>
              <a:gd name="T86" fmla="*/ 529 w 739"/>
              <a:gd name="T87" fmla="*/ 646 h 739"/>
              <a:gd name="T88" fmla="*/ 427 w 739"/>
              <a:gd name="T89" fmla="*/ 737 h 739"/>
              <a:gd name="T90" fmla="*/ 295 w 739"/>
              <a:gd name="T91" fmla="*/ 714 h 739"/>
              <a:gd name="T92" fmla="*/ 164 w 739"/>
              <a:gd name="T93" fmla="*/ 671 h 739"/>
              <a:gd name="T94" fmla="*/ 68 w 739"/>
              <a:gd name="T95" fmla="*/ 587 h 739"/>
              <a:gd name="T96" fmla="*/ 60 w 739"/>
              <a:gd name="T97" fmla="*/ 453 h 739"/>
              <a:gd name="T98" fmla="*/ 0 w 739"/>
              <a:gd name="T99" fmla="*/ 320 h 739"/>
              <a:gd name="T100" fmla="*/ 74 w 739"/>
              <a:gd name="T101" fmla="*/ 247 h 739"/>
              <a:gd name="T102" fmla="*/ 74 w 739"/>
              <a:gd name="T103" fmla="*/ 144 h 739"/>
              <a:gd name="T104" fmla="*/ 172 w 739"/>
              <a:gd name="T105" fmla="*/ 70 h 739"/>
              <a:gd name="T106" fmla="*/ 299 w 739"/>
              <a:gd name="T10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39" h="739">
                <a:moveTo>
                  <a:pt x="369" y="336"/>
                </a:moveTo>
                <a:lnTo>
                  <a:pt x="356" y="339"/>
                </a:lnTo>
                <a:lnTo>
                  <a:pt x="346" y="345"/>
                </a:lnTo>
                <a:lnTo>
                  <a:pt x="338" y="357"/>
                </a:lnTo>
                <a:lnTo>
                  <a:pt x="335" y="370"/>
                </a:lnTo>
                <a:lnTo>
                  <a:pt x="338" y="383"/>
                </a:lnTo>
                <a:lnTo>
                  <a:pt x="346" y="394"/>
                </a:lnTo>
                <a:lnTo>
                  <a:pt x="356" y="400"/>
                </a:lnTo>
                <a:lnTo>
                  <a:pt x="369" y="403"/>
                </a:lnTo>
                <a:lnTo>
                  <a:pt x="382" y="400"/>
                </a:lnTo>
                <a:lnTo>
                  <a:pt x="393" y="394"/>
                </a:lnTo>
                <a:lnTo>
                  <a:pt x="401" y="383"/>
                </a:lnTo>
                <a:lnTo>
                  <a:pt x="403" y="370"/>
                </a:lnTo>
                <a:lnTo>
                  <a:pt x="401" y="357"/>
                </a:lnTo>
                <a:lnTo>
                  <a:pt x="393" y="345"/>
                </a:lnTo>
                <a:lnTo>
                  <a:pt x="382" y="339"/>
                </a:lnTo>
                <a:lnTo>
                  <a:pt x="369" y="336"/>
                </a:lnTo>
                <a:close/>
                <a:moveTo>
                  <a:pt x="524" y="303"/>
                </a:moveTo>
                <a:lnTo>
                  <a:pt x="434" y="353"/>
                </a:lnTo>
                <a:lnTo>
                  <a:pt x="436" y="361"/>
                </a:lnTo>
                <a:lnTo>
                  <a:pt x="436" y="370"/>
                </a:lnTo>
                <a:lnTo>
                  <a:pt x="432" y="392"/>
                </a:lnTo>
                <a:lnTo>
                  <a:pt x="422" y="411"/>
                </a:lnTo>
                <a:lnTo>
                  <a:pt x="406" y="425"/>
                </a:lnTo>
                <a:lnTo>
                  <a:pt x="386" y="434"/>
                </a:lnTo>
                <a:lnTo>
                  <a:pt x="386" y="536"/>
                </a:lnTo>
                <a:lnTo>
                  <a:pt x="422" y="530"/>
                </a:lnTo>
                <a:lnTo>
                  <a:pt x="453" y="515"/>
                </a:lnTo>
                <a:lnTo>
                  <a:pt x="481" y="494"/>
                </a:lnTo>
                <a:lnTo>
                  <a:pt x="504" y="470"/>
                </a:lnTo>
                <a:lnTo>
                  <a:pt x="523" y="439"/>
                </a:lnTo>
                <a:lnTo>
                  <a:pt x="533" y="405"/>
                </a:lnTo>
                <a:lnTo>
                  <a:pt x="537" y="370"/>
                </a:lnTo>
                <a:lnTo>
                  <a:pt x="533" y="335"/>
                </a:lnTo>
                <a:lnTo>
                  <a:pt x="524" y="303"/>
                </a:lnTo>
                <a:close/>
                <a:moveTo>
                  <a:pt x="215" y="303"/>
                </a:moveTo>
                <a:lnTo>
                  <a:pt x="204" y="335"/>
                </a:lnTo>
                <a:lnTo>
                  <a:pt x="202" y="370"/>
                </a:lnTo>
                <a:lnTo>
                  <a:pt x="206" y="405"/>
                </a:lnTo>
                <a:lnTo>
                  <a:pt x="216" y="439"/>
                </a:lnTo>
                <a:lnTo>
                  <a:pt x="235" y="470"/>
                </a:lnTo>
                <a:lnTo>
                  <a:pt x="257" y="494"/>
                </a:lnTo>
                <a:lnTo>
                  <a:pt x="286" y="515"/>
                </a:lnTo>
                <a:lnTo>
                  <a:pt x="317" y="530"/>
                </a:lnTo>
                <a:lnTo>
                  <a:pt x="352" y="536"/>
                </a:lnTo>
                <a:lnTo>
                  <a:pt x="352" y="434"/>
                </a:lnTo>
                <a:lnTo>
                  <a:pt x="333" y="425"/>
                </a:lnTo>
                <a:lnTo>
                  <a:pt x="317" y="411"/>
                </a:lnTo>
                <a:lnTo>
                  <a:pt x="305" y="392"/>
                </a:lnTo>
                <a:lnTo>
                  <a:pt x="303" y="370"/>
                </a:lnTo>
                <a:lnTo>
                  <a:pt x="303" y="361"/>
                </a:lnTo>
                <a:lnTo>
                  <a:pt x="304" y="353"/>
                </a:lnTo>
                <a:lnTo>
                  <a:pt x="215" y="303"/>
                </a:lnTo>
                <a:close/>
                <a:moveTo>
                  <a:pt x="369" y="201"/>
                </a:moveTo>
                <a:lnTo>
                  <a:pt x="335" y="205"/>
                </a:lnTo>
                <a:lnTo>
                  <a:pt x="305" y="214"/>
                </a:lnTo>
                <a:lnTo>
                  <a:pt x="276" y="230"/>
                </a:lnTo>
                <a:lnTo>
                  <a:pt x="252" y="250"/>
                </a:lnTo>
                <a:lnTo>
                  <a:pt x="232" y="273"/>
                </a:lnTo>
                <a:lnTo>
                  <a:pt x="321" y="323"/>
                </a:lnTo>
                <a:lnTo>
                  <a:pt x="334" y="312"/>
                </a:lnTo>
                <a:lnTo>
                  <a:pt x="351" y="305"/>
                </a:lnTo>
                <a:lnTo>
                  <a:pt x="369" y="302"/>
                </a:lnTo>
                <a:lnTo>
                  <a:pt x="388" y="305"/>
                </a:lnTo>
                <a:lnTo>
                  <a:pt x="403" y="312"/>
                </a:lnTo>
                <a:lnTo>
                  <a:pt x="418" y="323"/>
                </a:lnTo>
                <a:lnTo>
                  <a:pt x="507" y="273"/>
                </a:lnTo>
                <a:lnTo>
                  <a:pt x="487" y="250"/>
                </a:lnTo>
                <a:lnTo>
                  <a:pt x="462" y="230"/>
                </a:lnTo>
                <a:lnTo>
                  <a:pt x="434" y="214"/>
                </a:lnTo>
                <a:lnTo>
                  <a:pt x="402" y="205"/>
                </a:lnTo>
                <a:lnTo>
                  <a:pt x="369" y="201"/>
                </a:lnTo>
                <a:close/>
                <a:moveTo>
                  <a:pt x="369" y="168"/>
                </a:moveTo>
                <a:lnTo>
                  <a:pt x="410" y="172"/>
                </a:lnTo>
                <a:lnTo>
                  <a:pt x="448" y="184"/>
                </a:lnTo>
                <a:lnTo>
                  <a:pt x="482" y="202"/>
                </a:lnTo>
                <a:lnTo>
                  <a:pt x="512" y="227"/>
                </a:lnTo>
                <a:lnTo>
                  <a:pt x="537" y="256"/>
                </a:lnTo>
                <a:lnTo>
                  <a:pt x="555" y="292"/>
                </a:lnTo>
                <a:lnTo>
                  <a:pt x="567" y="329"/>
                </a:lnTo>
                <a:lnTo>
                  <a:pt x="571" y="370"/>
                </a:lnTo>
                <a:lnTo>
                  <a:pt x="567" y="411"/>
                </a:lnTo>
                <a:lnTo>
                  <a:pt x="555" y="449"/>
                </a:lnTo>
                <a:lnTo>
                  <a:pt x="537" y="483"/>
                </a:lnTo>
                <a:lnTo>
                  <a:pt x="512" y="511"/>
                </a:lnTo>
                <a:lnTo>
                  <a:pt x="482" y="536"/>
                </a:lnTo>
                <a:lnTo>
                  <a:pt x="448" y="555"/>
                </a:lnTo>
                <a:lnTo>
                  <a:pt x="410" y="566"/>
                </a:lnTo>
                <a:lnTo>
                  <a:pt x="369" y="572"/>
                </a:lnTo>
                <a:lnTo>
                  <a:pt x="329" y="566"/>
                </a:lnTo>
                <a:lnTo>
                  <a:pt x="291" y="555"/>
                </a:lnTo>
                <a:lnTo>
                  <a:pt x="257" y="536"/>
                </a:lnTo>
                <a:lnTo>
                  <a:pt x="227" y="511"/>
                </a:lnTo>
                <a:lnTo>
                  <a:pt x="202" y="483"/>
                </a:lnTo>
                <a:lnTo>
                  <a:pt x="183" y="449"/>
                </a:lnTo>
                <a:lnTo>
                  <a:pt x="172" y="411"/>
                </a:lnTo>
                <a:lnTo>
                  <a:pt x="168" y="370"/>
                </a:lnTo>
                <a:lnTo>
                  <a:pt x="172" y="329"/>
                </a:lnTo>
                <a:lnTo>
                  <a:pt x="183" y="292"/>
                </a:lnTo>
                <a:lnTo>
                  <a:pt x="202" y="256"/>
                </a:lnTo>
                <a:lnTo>
                  <a:pt x="227" y="227"/>
                </a:lnTo>
                <a:lnTo>
                  <a:pt x="257" y="202"/>
                </a:lnTo>
                <a:lnTo>
                  <a:pt x="291" y="184"/>
                </a:lnTo>
                <a:lnTo>
                  <a:pt x="329" y="172"/>
                </a:lnTo>
                <a:lnTo>
                  <a:pt x="369" y="168"/>
                </a:lnTo>
                <a:close/>
                <a:moveTo>
                  <a:pt x="327" y="34"/>
                </a:moveTo>
                <a:lnTo>
                  <a:pt x="318" y="69"/>
                </a:lnTo>
                <a:lnTo>
                  <a:pt x="314" y="79"/>
                </a:lnTo>
                <a:lnTo>
                  <a:pt x="305" y="87"/>
                </a:lnTo>
                <a:lnTo>
                  <a:pt x="295" y="93"/>
                </a:lnTo>
                <a:lnTo>
                  <a:pt x="259" y="104"/>
                </a:lnTo>
                <a:lnTo>
                  <a:pt x="227" y="121"/>
                </a:lnTo>
                <a:lnTo>
                  <a:pt x="220" y="124"/>
                </a:lnTo>
                <a:lnTo>
                  <a:pt x="215" y="125"/>
                </a:lnTo>
                <a:lnTo>
                  <a:pt x="210" y="127"/>
                </a:lnTo>
                <a:lnTo>
                  <a:pt x="203" y="125"/>
                </a:lnTo>
                <a:lnTo>
                  <a:pt x="198" y="124"/>
                </a:lnTo>
                <a:lnTo>
                  <a:pt x="193" y="121"/>
                </a:lnTo>
                <a:lnTo>
                  <a:pt x="161" y="103"/>
                </a:lnTo>
                <a:lnTo>
                  <a:pt x="102" y="162"/>
                </a:lnTo>
                <a:lnTo>
                  <a:pt x="102" y="162"/>
                </a:lnTo>
                <a:lnTo>
                  <a:pt x="121" y="192"/>
                </a:lnTo>
                <a:lnTo>
                  <a:pt x="125" y="204"/>
                </a:lnTo>
                <a:lnTo>
                  <a:pt x="125" y="216"/>
                </a:lnTo>
                <a:lnTo>
                  <a:pt x="121" y="226"/>
                </a:lnTo>
                <a:lnTo>
                  <a:pt x="105" y="260"/>
                </a:lnTo>
                <a:lnTo>
                  <a:pt x="92" y="295"/>
                </a:lnTo>
                <a:lnTo>
                  <a:pt x="87" y="306"/>
                </a:lnTo>
                <a:lnTo>
                  <a:pt x="79" y="315"/>
                </a:lnTo>
                <a:lnTo>
                  <a:pt x="68" y="319"/>
                </a:lnTo>
                <a:lnTo>
                  <a:pt x="33" y="328"/>
                </a:lnTo>
                <a:lnTo>
                  <a:pt x="33" y="411"/>
                </a:lnTo>
                <a:lnTo>
                  <a:pt x="34" y="411"/>
                </a:lnTo>
                <a:lnTo>
                  <a:pt x="68" y="420"/>
                </a:lnTo>
                <a:lnTo>
                  <a:pt x="79" y="425"/>
                </a:lnTo>
                <a:lnTo>
                  <a:pt x="87" y="433"/>
                </a:lnTo>
                <a:lnTo>
                  <a:pt x="92" y="443"/>
                </a:lnTo>
                <a:lnTo>
                  <a:pt x="105" y="479"/>
                </a:lnTo>
                <a:lnTo>
                  <a:pt x="121" y="513"/>
                </a:lnTo>
                <a:lnTo>
                  <a:pt x="125" y="525"/>
                </a:lnTo>
                <a:lnTo>
                  <a:pt x="125" y="536"/>
                </a:lnTo>
                <a:lnTo>
                  <a:pt x="121" y="547"/>
                </a:lnTo>
                <a:lnTo>
                  <a:pt x="102" y="578"/>
                </a:lnTo>
                <a:lnTo>
                  <a:pt x="161" y="636"/>
                </a:lnTo>
                <a:lnTo>
                  <a:pt x="161" y="636"/>
                </a:lnTo>
                <a:lnTo>
                  <a:pt x="193" y="617"/>
                </a:lnTo>
                <a:lnTo>
                  <a:pt x="198" y="615"/>
                </a:lnTo>
                <a:lnTo>
                  <a:pt x="203" y="614"/>
                </a:lnTo>
                <a:lnTo>
                  <a:pt x="210" y="614"/>
                </a:lnTo>
                <a:lnTo>
                  <a:pt x="215" y="614"/>
                </a:lnTo>
                <a:lnTo>
                  <a:pt x="220" y="615"/>
                </a:lnTo>
                <a:lnTo>
                  <a:pt x="227" y="617"/>
                </a:lnTo>
                <a:lnTo>
                  <a:pt x="259" y="634"/>
                </a:lnTo>
                <a:lnTo>
                  <a:pt x="295" y="646"/>
                </a:lnTo>
                <a:lnTo>
                  <a:pt x="305" y="652"/>
                </a:lnTo>
                <a:lnTo>
                  <a:pt x="314" y="659"/>
                </a:lnTo>
                <a:lnTo>
                  <a:pt x="318"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6" y="614"/>
                </a:lnTo>
                <a:lnTo>
                  <a:pt x="541" y="615"/>
                </a:lnTo>
                <a:lnTo>
                  <a:pt x="546" y="617"/>
                </a:lnTo>
                <a:lnTo>
                  <a:pt x="578" y="636"/>
                </a:lnTo>
                <a:lnTo>
                  <a:pt x="578" y="636"/>
                </a:lnTo>
                <a:lnTo>
                  <a:pt x="636" y="578"/>
                </a:lnTo>
                <a:lnTo>
                  <a:pt x="618" y="547"/>
                </a:lnTo>
                <a:lnTo>
                  <a:pt x="613" y="536"/>
                </a:lnTo>
                <a:lnTo>
                  <a:pt x="613" y="525"/>
                </a:lnTo>
                <a:lnTo>
                  <a:pt x="617" y="513"/>
                </a:lnTo>
                <a:lnTo>
                  <a:pt x="634" y="479"/>
                </a:lnTo>
                <a:lnTo>
                  <a:pt x="646" y="443"/>
                </a:lnTo>
                <a:lnTo>
                  <a:pt x="651" y="433"/>
                </a:lnTo>
                <a:lnTo>
                  <a:pt x="660" y="425"/>
                </a:lnTo>
                <a:lnTo>
                  <a:pt x="670" y="420"/>
                </a:lnTo>
                <a:lnTo>
                  <a:pt x="704" y="411"/>
                </a:lnTo>
                <a:lnTo>
                  <a:pt x="706" y="411"/>
                </a:lnTo>
                <a:lnTo>
                  <a:pt x="706" y="328"/>
                </a:lnTo>
                <a:lnTo>
                  <a:pt x="670" y="319"/>
                </a:lnTo>
                <a:lnTo>
                  <a:pt x="660" y="315"/>
                </a:lnTo>
                <a:lnTo>
                  <a:pt x="651" y="306"/>
                </a:lnTo>
                <a:lnTo>
                  <a:pt x="646" y="295"/>
                </a:lnTo>
                <a:lnTo>
                  <a:pt x="634" y="260"/>
                </a:lnTo>
                <a:lnTo>
                  <a:pt x="617" y="226"/>
                </a:lnTo>
                <a:lnTo>
                  <a:pt x="613" y="216"/>
                </a:lnTo>
                <a:lnTo>
                  <a:pt x="613" y="204"/>
                </a:lnTo>
                <a:lnTo>
                  <a:pt x="618" y="192"/>
                </a:lnTo>
                <a:lnTo>
                  <a:pt x="636" y="162"/>
                </a:lnTo>
                <a:lnTo>
                  <a:pt x="636" y="162"/>
                </a:lnTo>
                <a:lnTo>
                  <a:pt x="578" y="103"/>
                </a:lnTo>
                <a:lnTo>
                  <a:pt x="546" y="121"/>
                </a:lnTo>
                <a:lnTo>
                  <a:pt x="541" y="124"/>
                </a:lnTo>
                <a:lnTo>
                  <a:pt x="536"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20" y="0"/>
                </a:moveTo>
                <a:lnTo>
                  <a:pt x="419" y="0"/>
                </a:lnTo>
                <a:lnTo>
                  <a:pt x="427" y="2"/>
                </a:lnTo>
                <a:lnTo>
                  <a:pt x="435" y="7"/>
                </a:lnTo>
                <a:lnTo>
                  <a:pt x="440" y="15"/>
                </a:lnTo>
                <a:lnTo>
                  <a:pt x="443" y="24"/>
                </a:lnTo>
                <a:lnTo>
                  <a:pt x="452" y="60"/>
                </a:lnTo>
                <a:lnTo>
                  <a:pt x="492" y="74"/>
                </a:lnTo>
                <a:lnTo>
                  <a:pt x="529" y="93"/>
                </a:lnTo>
                <a:lnTo>
                  <a:pt x="560" y="73"/>
                </a:lnTo>
                <a:lnTo>
                  <a:pt x="567" y="70"/>
                </a:lnTo>
                <a:lnTo>
                  <a:pt x="574" y="68"/>
                </a:lnTo>
                <a:lnTo>
                  <a:pt x="580" y="68"/>
                </a:lnTo>
                <a:lnTo>
                  <a:pt x="585" y="68"/>
                </a:lnTo>
                <a:lnTo>
                  <a:pt x="591" y="70"/>
                </a:lnTo>
                <a:lnTo>
                  <a:pt x="596" y="73"/>
                </a:lnTo>
                <a:lnTo>
                  <a:pt x="665" y="144"/>
                </a:lnTo>
                <a:lnTo>
                  <a:pt x="670" y="151"/>
                </a:lnTo>
                <a:lnTo>
                  <a:pt x="672" y="159"/>
                </a:lnTo>
                <a:lnTo>
                  <a:pt x="669" y="168"/>
                </a:lnTo>
                <a:lnTo>
                  <a:pt x="665" y="178"/>
                </a:lnTo>
                <a:lnTo>
                  <a:pt x="647" y="209"/>
                </a:lnTo>
                <a:lnTo>
                  <a:pt x="665" y="247"/>
                </a:lnTo>
                <a:lnTo>
                  <a:pt x="678" y="286"/>
                </a:lnTo>
                <a:lnTo>
                  <a:pt x="714" y="295"/>
                </a:lnTo>
                <a:lnTo>
                  <a:pt x="723" y="299"/>
                </a:lnTo>
                <a:lnTo>
                  <a:pt x="731" y="305"/>
                </a:lnTo>
                <a:lnTo>
                  <a:pt x="737" y="311"/>
                </a:lnTo>
                <a:lnTo>
                  <a:pt x="739" y="320"/>
                </a:lnTo>
                <a:lnTo>
                  <a:pt x="739" y="418"/>
                </a:lnTo>
                <a:lnTo>
                  <a:pt x="737" y="428"/>
                </a:lnTo>
                <a:lnTo>
                  <a:pt x="731" y="434"/>
                </a:lnTo>
                <a:lnTo>
                  <a:pt x="723" y="439"/>
                </a:lnTo>
                <a:lnTo>
                  <a:pt x="714" y="443"/>
                </a:lnTo>
                <a:lnTo>
                  <a:pt x="678" y="453"/>
                </a:lnTo>
                <a:lnTo>
                  <a:pt x="665" y="492"/>
                </a:lnTo>
                <a:lnTo>
                  <a:pt x="647" y="530"/>
                </a:lnTo>
                <a:lnTo>
                  <a:pt x="665" y="561"/>
                </a:lnTo>
                <a:lnTo>
                  <a:pt x="669" y="570"/>
                </a:lnTo>
                <a:lnTo>
                  <a:pt x="672" y="580"/>
                </a:lnTo>
                <a:lnTo>
                  <a:pt x="670" y="587"/>
                </a:lnTo>
                <a:lnTo>
                  <a:pt x="665" y="597"/>
                </a:lnTo>
                <a:lnTo>
                  <a:pt x="596" y="666"/>
                </a:lnTo>
                <a:lnTo>
                  <a:pt x="591" y="669"/>
                </a:lnTo>
                <a:lnTo>
                  <a:pt x="587" y="671"/>
                </a:lnTo>
                <a:lnTo>
                  <a:pt x="581" y="671"/>
                </a:lnTo>
                <a:lnTo>
                  <a:pt x="574" y="671"/>
                </a:lnTo>
                <a:lnTo>
                  <a:pt x="567" y="669"/>
                </a:lnTo>
                <a:lnTo>
                  <a:pt x="560" y="666"/>
                </a:lnTo>
                <a:lnTo>
                  <a:pt x="529" y="646"/>
                </a:lnTo>
                <a:lnTo>
                  <a:pt x="492" y="665"/>
                </a:lnTo>
                <a:lnTo>
                  <a:pt x="452" y="679"/>
                </a:lnTo>
                <a:lnTo>
                  <a:pt x="443" y="714"/>
                </a:lnTo>
                <a:lnTo>
                  <a:pt x="440" y="724"/>
                </a:lnTo>
                <a:lnTo>
                  <a:pt x="435" y="731"/>
                </a:lnTo>
                <a:lnTo>
                  <a:pt x="427" y="737"/>
                </a:lnTo>
                <a:lnTo>
                  <a:pt x="419" y="739"/>
                </a:lnTo>
                <a:lnTo>
                  <a:pt x="320" y="739"/>
                </a:lnTo>
                <a:lnTo>
                  <a:pt x="310" y="737"/>
                </a:lnTo>
                <a:lnTo>
                  <a:pt x="304" y="731"/>
                </a:lnTo>
                <a:lnTo>
                  <a:pt x="299" y="724"/>
                </a:lnTo>
                <a:lnTo>
                  <a:pt x="295" y="714"/>
                </a:lnTo>
                <a:lnTo>
                  <a:pt x="287" y="679"/>
                </a:lnTo>
                <a:lnTo>
                  <a:pt x="246" y="665"/>
                </a:lnTo>
                <a:lnTo>
                  <a:pt x="210" y="646"/>
                </a:lnTo>
                <a:lnTo>
                  <a:pt x="177" y="666"/>
                </a:lnTo>
                <a:lnTo>
                  <a:pt x="170" y="669"/>
                </a:lnTo>
                <a:lnTo>
                  <a:pt x="164" y="671"/>
                </a:lnTo>
                <a:lnTo>
                  <a:pt x="157" y="671"/>
                </a:lnTo>
                <a:lnTo>
                  <a:pt x="152" y="671"/>
                </a:lnTo>
                <a:lnTo>
                  <a:pt x="147" y="669"/>
                </a:lnTo>
                <a:lnTo>
                  <a:pt x="143" y="666"/>
                </a:lnTo>
                <a:lnTo>
                  <a:pt x="74" y="597"/>
                </a:lnTo>
                <a:lnTo>
                  <a:pt x="68" y="587"/>
                </a:lnTo>
                <a:lnTo>
                  <a:pt x="67" y="580"/>
                </a:lnTo>
                <a:lnTo>
                  <a:pt x="70" y="570"/>
                </a:lnTo>
                <a:lnTo>
                  <a:pt x="74" y="561"/>
                </a:lnTo>
                <a:lnTo>
                  <a:pt x="92" y="530"/>
                </a:lnTo>
                <a:lnTo>
                  <a:pt x="74" y="492"/>
                </a:lnTo>
                <a:lnTo>
                  <a:pt x="60" y="453"/>
                </a:lnTo>
                <a:lnTo>
                  <a:pt x="24" y="443"/>
                </a:lnTo>
                <a:lnTo>
                  <a:pt x="16" y="439"/>
                </a:lnTo>
                <a:lnTo>
                  <a:pt x="8" y="434"/>
                </a:lnTo>
                <a:lnTo>
                  <a:pt x="2" y="428"/>
                </a:lnTo>
                <a:lnTo>
                  <a:pt x="0" y="418"/>
                </a:lnTo>
                <a:lnTo>
                  <a:pt x="0" y="320"/>
                </a:lnTo>
                <a:lnTo>
                  <a:pt x="2" y="311"/>
                </a:lnTo>
                <a:lnTo>
                  <a:pt x="8" y="305"/>
                </a:lnTo>
                <a:lnTo>
                  <a:pt x="16" y="299"/>
                </a:lnTo>
                <a:lnTo>
                  <a:pt x="24" y="295"/>
                </a:lnTo>
                <a:lnTo>
                  <a:pt x="60" y="286"/>
                </a:lnTo>
                <a:lnTo>
                  <a:pt x="74" y="247"/>
                </a:lnTo>
                <a:lnTo>
                  <a:pt x="92" y="209"/>
                </a:lnTo>
                <a:lnTo>
                  <a:pt x="74" y="178"/>
                </a:lnTo>
                <a:lnTo>
                  <a:pt x="70" y="168"/>
                </a:lnTo>
                <a:lnTo>
                  <a:pt x="67" y="159"/>
                </a:lnTo>
                <a:lnTo>
                  <a:pt x="68" y="151"/>
                </a:lnTo>
                <a:lnTo>
                  <a:pt x="74" y="144"/>
                </a:lnTo>
                <a:lnTo>
                  <a:pt x="143" y="73"/>
                </a:lnTo>
                <a:lnTo>
                  <a:pt x="147" y="70"/>
                </a:lnTo>
                <a:lnTo>
                  <a:pt x="152" y="68"/>
                </a:lnTo>
                <a:lnTo>
                  <a:pt x="157" y="68"/>
                </a:lnTo>
                <a:lnTo>
                  <a:pt x="165" y="68"/>
                </a:lnTo>
                <a:lnTo>
                  <a:pt x="172" y="70"/>
                </a:lnTo>
                <a:lnTo>
                  <a:pt x="177" y="73"/>
                </a:lnTo>
                <a:lnTo>
                  <a:pt x="210" y="93"/>
                </a:lnTo>
                <a:lnTo>
                  <a:pt x="246" y="74"/>
                </a:lnTo>
                <a:lnTo>
                  <a:pt x="287" y="60"/>
                </a:lnTo>
                <a:lnTo>
                  <a:pt x="295" y="24"/>
                </a:lnTo>
                <a:lnTo>
                  <a:pt x="299" y="15"/>
                </a:lnTo>
                <a:lnTo>
                  <a:pt x="304" y="7"/>
                </a:lnTo>
                <a:lnTo>
                  <a:pt x="310" y="2"/>
                </a:lnTo>
                <a:lnTo>
                  <a:pt x="320" y="0"/>
                </a:lnTo>
                <a:close/>
              </a:path>
            </a:pathLst>
          </a:custGeom>
          <a:solidFill>
            <a:srgbClr val="333333"/>
          </a:solidFill>
          <a:ln w="0">
            <a:noFill/>
            <a:prstDash val="solid"/>
            <a:round/>
          </a:ln>
        </p:spPr>
        <p:txBody>
          <a:bodyPr vert="horz" wrap="square" lIns="91411" tIns="45705" rIns="91411" bIns="45705" numCol="1" anchor="t" anchorCtr="0" compatLnSpc="1"/>
          <a:lstStyle/>
          <a:p>
            <a:endParaRPr lang="zh-CN" altLang="en-US" sz="1800"/>
          </a:p>
        </p:txBody>
      </p:sp>
      <p:sp>
        <p:nvSpPr>
          <p:cNvPr id="17" name="菱形 16"/>
          <p:cNvSpPr/>
          <p:nvPr/>
        </p:nvSpPr>
        <p:spPr>
          <a:xfrm>
            <a:off x="4795510" y="3513022"/>
            <a:ext cx="890910" cy="891185"/>
          </a:xfrm>
          <a:prstGeom prst="diamond">
            <a:avLst/>
          </a:prstGeom>
          <a:noFill/>
          <a:ln w="381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Freeform 50"/>
          <p:cNvSpPr>
            <a:spLocks noEditPoints="1"/>
          </p:cNvSpPr>
          <p:nvPr/>
        </p:nvSpPr>
        <p:spPr bwMode="auto">
          <a:xfrm>
            <a:off x="5070440" y="3819070"/>
            <a:ext cx="341052" cy="279090"/>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rgbClr val="333333"/>
          </a:solidFill>
          <a:ln w="0">
            <a:noFill/>
            <a:prstDash val="solid"/>
            <a:round/>
          </a:ln>
        </p:spPr>
        <p:txBody>
          <a:bodyPr vert="horz" wrap="square" lIns="91411" tIns="45705" rIns="91411" bIns="45705" numCol="1" anchor="t" anchorCtr="0" compatLnSpc="1"/>
          <a:lstStyle/>
          <a:p>
            <a:endParaRPr lang="zh-CN" altLang="en-US" sz="1800"/>
          </a:p>
        </p:txBody>
      </p:sp>
      <p:sp>
        <p:nvSpPr>
          <p:cNvPr id="20" name="文本框 19"/>
          <p:cNvSpPr txBox="1"/>
          <p:nvPr/>
        </p:nvSpPr>
        <p:spPr>
          <a:xfrm>
            <a:off x="5327650" y="2528570"/>
            <a:ext cx="2234565" cy="398780"/>
          </a:xfrm>
          <a:prstGeom prst="rect">
            <a:avLst/>
          </a:prstGeom>
          <a:noFill/>
        </p:spPr>
        <p:txBody>
          <a:bodyPr wrap="square" rtlCol="0">
            <a:spAutoFit/>
            <a:scene3d>
              <a:camera prst="orthographicFront"/>
              <a:lightRig rig="threePt" dir="t"/>
            </a:scene3d>
            <a:sp3d contourW="12700"/>
          </a:bodyPr>
          <a:lstStyle/>
          <a:p>
            <a:pPr algn="ctr"/>
            <a:r>
              <a:rPr lang="en-US" altLang="zh-CN" sz="2000" b="1" smtClean="0">
                <a:solidFill>
                  <a:schemeClr val="tx1"/>
                </a:solidFill>
                <a:latin typeface="Arial" panose="020B0604020202020204" pitchFamily="34" charset="0"/>
              </a:rPr>
              <a:t>Provider Market </a:t>
            </a:r>
            <a:endParaRPr lang="en-US" altLang="zh-CN" sz="2000" b="1" smtClean="0">
              <a:solidFill>
                <a:schemeClr val="tx1"/>
              </a:solidFill>
              <a:latin typeface="Arial" panose="020B0604020202020204" pitchFamily="34" charset="0"/>
            </a:endParaRPr>
          </a:p>
        </p:txBody>
      </p:sp>
      <p:grpSp>
        <p:nvGrpSpPr>
          <p:cNvPr id="22" name="组合 21"/>
          <p:cNvGrpSpPr/>
          <p:nvPr/>
        </p:nvGrpSpPr>
        <p:grpSpPr>
          <a:xfrm>
            <a:off x="5845810" y="3504565"/>
            <a:ext cx="2637155" cy="1007558"/>
            <a:chOff x="1626835" y="2349127"/>
            <a:chExt cx="2492110" cy="1194529"/>
          </a:xfrm>
        </p:grpSpPr>
        <p:sp>
          <p:nvSpPr>
            <p:cNvPr id="23" name="文本框 22"/>
            <p:cNvSpPr txBox="1"/>
            <p:nvPr/>
          </p:nvSpPr>
          <p:spPr>
            <a:xfrm>
              <a:off x="1806000" y="2349127"/>
              <a:ext cx="2133781" cy="472781"/>
            </a:xfrm>
            <a:prstGeom prst="rect">
              <a:avLst/>
            </a:prstGeom>
            <a:noFill/>
          </p:spPr>
          <p:txBody>
            <a:bodyPr wrap="square" rtlCol="0">
              <a:spAutoFit/>
              <a:scene3d>
                <a:camera prst="orthographicFront"/>
                <a:lightRig rig="threePt" dir="t"/>
              </a:scene3d>
              <a:sp3d contourW="12700"/>
            </a:bodyPr>
            <a:lstStyle/>
            <a:p>
              <a:pPr algn="ctr"/>
              <a:r>
                <a:rPr lang="en-US" altLang="zh-CN" sz="2000" b="1" smtClean="0">
                  <a:solidFill>
                    <a:schemeClr val="tx1"/>
                  </a:solidFill>
                  <a:latin typeface="Arial" panose="020B0604020202020204" pitchFamily="34" charset="0"/>
                </a:rPr>
                <a:t>Payer Market</a:t>
              </a:r>
              <a:endParaRPr lang="en-US" altLang="zh-CN" sz="2000" b="1" smtClean="0">
                <a:solidFill>
                  <a:schemeClr val="tx1"/>
                </a:solidFill>
                <a:latin typeface="Arial" panose="020B0604020202020204" pitchFamily="34" charset="0"/>
              </a:endParaRPr>
            </a:p>
          </p:txBody>
        </p:sp>
        <p:sp>
          <p:nvSpPr>
            <p:cNvPr id="24" name="文本框 23"/>
            <p:cNvSpPr txBox="1"/>
            <p:nvPr/>
          </p:nvSpPr>
          <p:spPr>
            <a:xfrm>
              <a:off x="1626835" y="2687681"/>
              <a:ext cx="2492110" cy="85597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private and public institutions: health insurance firms,</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and State entities</a:t>
              </a:r>
              <a:endParaRPr lang="en-US" altLang="zh-CN" sz="1200" dirty="0">
                <a:solidFill>
                  <a:schemeClr val="tx1"/>
                </a:solidFill>
                <a:latin typeface="Arial" panose="020B0604020202020204" pitchFamily="34" charset="0"/>
                <a:ea typeface="+mj-ea"/>
              </a:endParaRPr>
            </a:p>
          </p:txBody>
        </p:sp>
      </p:grpSp>
      <p:grpSp>
        <p:nvGrpSpPr>
          <p:cNvPr id="25" name="组合 24"/>
          <p:cNvGrpSpPr/>
          <p:nvPr/>
        </p:nvGrpSpPr>
        <p:grpSpPr>
          <a:xfrm>
            <a:off x="5013960" y="4662170"/>
            <a:ext cx="2791460" cy="797373"/>
            <a:chOff x="1626835" y="2349127"/>
            <a:chExt cx="2492110" cy="945340"/>
          </a:xfrm>
        </p:grpSpPr>
        <p:sp>
          <p:nvSpPr>
            <p:cNvPr id="26" name="文本框 25"/>
            <p:cNvSpPr txBox="1"/>
            <p:nvPr/>
          </p:nvSpPr>
          <p:spPr>
            <a:xfrm>
              <a:off x="1806000" y="2349127"/>
              <a:ext cx="2133781" cy="472781"/>
            </a:xfrm>
            <a:prstGeom prst="rect">
              <a:avLst/>
            </a:prstGeom>
            <a:noFill/>
          </p:spPr>
          <p:txBody>
            <a:bodyPr wrap="square" rtlCol="0">
              <a:spAutoFit/>
              <a:scene3d>
                <a:camera prst="orthographicFront"/>
                <a:lightRig rig="threePt" dir="t"/>
              </a:scene3d>
              <a:sp3d contourW="12700"/>
            </a:bodyPr>
            <a:lstStyle/>
            <a:p>
              <a:pPr algn="ctr"/>
              <a:r>
                <a:rPr lang="en-US" altLang="zh-CN" sz="2000" b="1" dirty="0" smtClean="0">
                  <a:solidFill>
                    <a:schemeClr val="tx1"/>
                  </a:solidFill>
                  <a:latin typeface="Arial" panose="020B0604020202020204" pitchFamily="34" charset="0"/>
                </a:rPr>
                <a:t>Supplier Market</a:t>
              </a:r>
              <a:endParaRPr lang="en-US" altLang="zh-CN" sz="2000" b="1" dirty="0" smtClean="0">
                <a:solidFill>
                  <a:schemeClr val="tx1"/>
                </a:solidFill>
                <a:latin typeface="Arial" panose="020B0604020202020204" pitchFamily="34" charset="0"/>
              </a:endParaRPr>
            </a:p>
          </p:txBody>
        </p:sp>
        <p:sp>
          <p:nvSpPr>
            <p:cNvPr id="27" name="文本框 26"/>
            <p:cNvSpPr txBox="1"/>
            <p:nvPr/>
          </p:nvSpPr>
          <p:spPr>
            <a:xfrm>
              <a:off x="1626835" y="2687681"/>
              <a:ext cx="2492110" cy="60678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pharmaceuticals, medical supplies,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devices, etc.</a:t>
              </a:r>
              <a:endParaRPr lang="en-US" altLang="zh-CN" sz="1200" dirty="0">
                <a:solidFill>
                  <a:schemeClr val="tx1"/>
                </a:solidFill>
                <a:latin typeface="Arial" panose="020B0604020202020204" pitchFamily="34" charset="0"/>
                <a:ea typeface="+mj-ea"/>
              </a:endParaRPr>
            </a:p>
          </p:txBody>
        </p:sp>
      </p:grpSp>
      <p:sp>
        <p:nvSpPr>
          <p:cNvPr id="28" name="文本框 23"/>
          <p:cNvSpPr txBox="1"/>
          <p:nvPr/>
        </p:nvSpPr>
        <p:spPr>
          <a:xfrm>
            <a:off x="5346065" y="2853055"/>
            <a:ext cx="2353945" cy="51181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solidFill>
                <a:latin typeface="Arial" panose="020B0604020202020204" pitchFamily="34" charset="0"/>
                <a:ea typeface="+mj-ea"/>
              </a:rPr>
              <a:t>hospitals, specialists or other </a:t>
            </a:r>
            <a:endParaRPr lang="en-US" altLang="zh-CN" sz="1200" dirty="0">
              <a:solidFill>
                <a:schemeClr val="tx1"/>
              </a:solidFill>
              <a:latin typeface="Arial" panose="020B0604020202020204" pitchFamily="34" charset="0"/>
              <a:ea typeface="+mj-ea"/>
            </a:endParaRPr>
          </a:p>
          <a:p>
            <a:pPr algn="ctr">
              <a:lnSpc>
                <a:spcPct val="114000"/>
              </a:lnSpc>
            </a:pPr>
            <a:r>
              <a:rPr lang="en-US" altLang="zh-CN" sz="1200" dirty="0">
                <a:solidFill>
                  <a:schemeClr val="tx1"/>
                </a:solidFill>
                <a:latin typeface="Arial" panose="020B0604020202020204" pitchFamily="34" charset="0"/>
                <a:ea typeface="+mj-ea"/>
              </a:rPr>
              <a:t>providers</a:t>
            </a:r>
            <a:endParaRPr lang="en-US" altLang="zh-CN" sz="1200" dirty="0">
              <a:solidFill>
                <a:schemeClr val="tx1"/>
              </a:solidFill>
              <a:latin typeface="Arial" panose="020B0604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266" name="그룹 38"/>
          <p:cNvGrpSpPr/>
          <p:nvPr/>
        </p:nvGrpSpPr>
        <p:grpSpPr>
          <a:xfrm>
            <a:off x="1331913" y="1773238"/>
            <a:ext cx="6516687" cy="792162"/>
            <a:chOff x="1331267" y="1304764"/>
            <a:chExt cx="6517097" cy="792088"/>
          </a:xfrm>
        </p:grpSpPr>
        <p:sp>
          <p:nvSpPr>
            <p:cNvPr id="18" name="직사각형 17"/>
            <p:cNvSpPr/>
            <p:nvPr/>
          </p:nvSpPr>
          <p:spPr>
            <a:xfrm>
              <a:off x="1331267" y="1304764"/>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7E95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19" name="직사각형 18"/>
            <p:cNvSpPr/>
            <p:nvPr/>
          </p:nvSpPr>
          <p:spPr>
            <a:xfrm rot="5400000">
              <a:off x="7056276" y="1304764"/>
              <a:ext cx="792088" cy="792088"/>
            </a:xfrm>
            <a:prstGeom prst="rect">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0" name="직각 삼각형 19"/>
            <p:cNvSpPr/>
            <p:nvPr/>
          </p:nvSpPr>
          <p:spPr>
            <a:xfrm rot="10800000" flipH="1">
              <a:off x="1331641" y="1304764"/>
              <a:ext cx="396043" cy="792088"/>
            </a:xfrm>
            <a:prstGeom prst="rtTriangle">
              <a:avLst/>
            </a:prstGeom>
            <a:solidFill>
              <a:srgbClr val="7E95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1" name="직사각형 20"/>
            <p:cNvSpPr/>
            <p:nvPr/>
          </p:nvSpPr>
          <p:spPr>
            <a:xfrm>
              <a:off x="1871700" y="1481009"/>
              <a:ext cx="4896544" cy="30731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Reputation management</a:t>
              </a:r>
              <a:endPar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7" name="그룹 39"/>
          <p:cNvGrpSpPr/>
          <p:nvPr/>
        </p:nvGrpSpPr>
        <p:grpSpPr>
          <a:xfrm>
            <a:off x="1331913" y="2744788"/>
            <a:ext cx="6516687" cy="792162"/>
            <a:chOff x="1331267" y="2276872"/>
            <a:chExt cx="6517097" cy="792088"/>
          </a:xfrm>
        </p:grpSpPr>
        <p:sp>
          <p:nvSpPr>
            <p:cNvPr id="23" name="직사각형 22"/>
            <p:cNvSpPr/>
            <p:nvPr/>
          </p:nvSpPr>
          <p:spPr>
            <a:xfrm>
              <a:off x="1331267" y="2276872"/>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EF7A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4" name="직사각형 23"/>
            <p:cNvSpPr/>
            <p:nvPr/>
          </p:nvSpPr>
          <p:spPr>
            <a:xfrm rot="5400000">
              <a:off x="7056276" y="2276872"/>
              <a:ext cx="792088" cy="792088"/>
            </a:xfrm>
            <a:prstGeom prst="rect">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5" name="직각 삼각형 24"/>
            <p:cNvSpPr/>
            <p:nvPr/>
          </p:nvSpPr>
          <p:spPr>
            <a:xfrm rot="10800000" flipH="1">
              <a:off x="1331641" y="2276872"/>
              <a:ext cx="396043" cy="792088"/>
            </a:xfrm>
            <a:prstGeom prst="rtTriangle">
              <a:avLst/>
            </a:prstGeom>
            <a:solidFill>
              <a:srgbClr val="EF7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6" name="직사각형 25"/>
            <p:cNvSpPr/>
            <p:nvPr/>
          </p:nvSpPr>
          <p:spPr>
            <a:xfrm>
              <a:off x="1871700" y="2453117"/>
              <a:ext cx="4896544" cy="30731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Personalization</a:t>
              </a:r>
              <a:endPar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8" name="그룹 40"/>
          <p:cNvGrpSpPr/>
          <p:nvPr/>
        </p:nvGrpSpPr>
        <p:grpSpPr>
          <a:xfrm>
            <a:off x="1331913" y="3716338"/>
            <a:ext cx="6516687" cy="792162"/>
            <a:chOff x="1331267" y="3248980"/>
            <a:chExt cx="6517097" cy="792088"/>
          </a:xfrm>
        </p:grpSpPr>
        <p:sp>
          <p:nvSpPr>
            <p:cNvPr id="27" name="직사각형 26"/>
            <p:cNvSpPr/>
            <p:nvPr/>
          </p:nvSpPr>
          <p:spPr>
            <a:xfrm>
              <a:off x="1331267" y="3248980"/>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99D1A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8" name="직사각형 27"/>
            <p:cNvSpPr/>
            <p:nvPr/>
          </p:nvSpPr>
          <p:spPr>
            <a:xfrm rot="5400000">
              <a:off x="7056276" y="3248980"/>
              <a:ext cx="792088" cy="792088"/>
            </a:xfrm>
            <a:prstGeom prst="rect">
              <a:avLst/>
            </a:prstGeom>
            <a:solidFill>
              <a:srgbClr val="99D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29" name="직각 삼각형 28"/>
            <p:cNvSpPr/>
            <p:nvPr/>
          </p:nvSpPr>
          <p:spPr>
            <a:xfrm rot="10800000" flipH="1">
              <a:off x="1331641" y="3248980"/>
              <a:ext cx="396043" cy="792088"/>
            </a:xfrm>
            <a:prstGeom prst="rtTriangle">
              <a:avLst/>
            </a:prstGeom>
            <a:solidFill>
              <a:srgbClr val="99D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0" name="직사각형 29"/>
            <p:cNvSpPr/>
            <p:nvPr/>
          </p:nvSpPr>
          <p:spPr>
            <a:xfrm>
              <a:off x="1871700" y="3425225"/>
              <a:ext cx="4896544" cy="30731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The Consumerization of Healthcare</a:t>
              </a:r>
              <a:endPar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69" name="그룹 41"/>
          <p:cNvGrpSpPr/>
          <p:nvPr/>
        </p:nvGrpSpPr>
        <p:grpSpPr>
          <a:xfrm>
            <a:off x="1331913" y="4689475"/>
            <a:ext cx="6516687" cy="792163"/>
            <a:chOff x="1331267" y="4221088"/>
            <a:chExt cx="6517097" cy="792088"/>
          </a:xfrm>
        </p:grpSpPr>
        <p:sp>
          <p:nvSpPr>
            <p:cNvPr id="31" name="직사각형 30"/>
            <p:cNvSpPr/>
            <p:nvPr/>
          </p:nvSpPr>
          <p:spPr>
            <a:xfrm>
              <a:off x="1331267" y="4221088"/>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7AC2C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2" name="직사각형 31"/>
            <p:cNvSpPr/>
            <p:nvPr/>
          </p:nvSpPr>
          <p:spPr>
            <a:xfrm rot="5400000">
              <a:off x="7056276" y="4221088"/>
              <a:ext cx="792088" cy="792088"/>
            </a:xfrm>
            <a:prstGeom prst="rect">
              <a:avLst/>
            </a:prstGeom>
            <a:solidFill>
              <a:srgbClr val="7AC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3" name="직각 삼각형 32"/>
            <p:cNvSpPr/>
            <p:nvPr/>
          </p:nvSpPr>
          <p:spPr>
            <a:xfrm rot="10800000" flipH="1">
              <a:off x="1331641" y="4221088"/>
              <a:ext cx="396043" cy="792088"/>
            </a:xfrm>
            <a:prstGeom prst="rtTriangle">
              <a:avLst/>
            </a:prstGeom>
            <a:solidFill>
              <a:srgbClr val="7AC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4" name="직사각형 33"/>
            <p:cNvSpPr/>
            <p:nvPr/>
          </p:nvSpPr>
          <p:spPr>
            <a:xfrm>
              <a:off x="1871700" y="4397333"/>
              <a:ext cx="4896544" cy="30731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The growth of telehealth</a:t>
              </a:r>
              <a:endPar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grpSp>
        <p:nvGrpSpPr>
          <p:cNvPr id="11270" name="그룹 42"/>
          <p:cNvGrpSpPr/>
          <p:nvPr/>
        </p:nvGrpSpPr>
        <p:grpSpPr>
          <a:xfrm>
            <a:off x="1331913" y="5661025"/>
            <a:ext cx="6516687" cy="792163"/>
            <a:chOff x="1331267" y="5193196"/>
            <a:chExt cx="6517097" cy="792088"/>
          </a:xfrm>
        </p:grpSpPr>
        <p:sp>
          <p:nvSpPr>
            <p:cNvPr id="35" name="직사각형 34"/>
            <p:cNvSpPr/>
            <p:nvPr/>
          </p:nvSpPr>
          <p:spPr>
            <a:xfrm>
              <a:off x="1331267" y="5193196"/>
              <a:ext cx="5616624" cy="792088"/>
            </a:xfrm>
            <a:prstGeom prst="rect">
              <a:avLst/>
            </a:prstGeom>
            <a:gradFill flip="none" rotWithShape="1">
              <a:gsLst>
                <a:gs pos="50000">
                  <a:schemeClr val="bg1"/>
                </a:gs>
                <a:gs pos="100000">
                  <a:schemeClr val="bg1">
                    <a:lumMod val="95000"/>
                  </a:schemeClr>
                </a:gs>
              </a:gsLst>
              <a:lin ang="10800000" scaled="1"/>
              <a:tileRect/>
            </a:gradFill>
            <a:ln w="12700">
              <a:solidFill>
                <a:srgbClr val="7880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6" name="직사각형 35"/>
            <p:cNvSpPr/>
            <p:nvPr/>
          </p:nvSpPr>
          <p:spPr>
            <a:xfrm rot="5400000">
              <a:off x="7056276" y="5193196"/>
              <a:ext cx="792088" cy="792088"/>
            </a:xfrm>
            <a:prstGeom prst="rect">
              <a:avLst/>
            </a:prstGeom>
            <a:solidFill>
              <a:srgbClr val="788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7" name="직각 삼각형 36"/>
            <p:cNvSpPr/>
            <p:nvPr/>
          </p:nvSpPr>
          <p:spPr>
            <a:xfrm rot="10800000" flipH="1">
              <a:off x="1331641" y="5193196"/>
              <a:ext cx="396043" cy="792088"/>
            </a:xfrm>
            <a:prstGeom prst="rtTriangle">
              <a:avLst/>
            </a:prstGeom>
            <a:solidFill>
              <a:srgbClr val="788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Arial" panose="020B0604020202020204" pitchFamily="34" charset="0"/>
                <a:ea typeface="Arial" panose="020B0604020202020204" pitchFamily="34" charset="0"/>
                <a:cs typeface="+mn-cs"/>
              </a:endParaRPr>
            </a:p>
          </p:txBody>
        </p:sp>
        <p:sp>
          <p:nvSpPr>
            <p:cNvPr id="38" name="직사각형 37"/>
            <p:cNvSpPr/>
            <p:nvPr/>
          </p:nvSpPr>
          <p:spPr>
            <a:xfrm>
              <a:off x="1871700" y="5369441"/>
              <a:ext cx="4896544" cy="307311"/>
            </a:xfrm>
            <a:prstGeom prst="rect">
              <a:avLst/>
            </a:prstGeom>
          </p:spPr>
          <p:txBody>
            <a:bodyPr wrap="square" lIns="0" tIns="0" rIns="0" bIns="0">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rPr>
                <a:t>Patient-Evolved SEO</a:t>
              </a:r>
              <a:endParaRPr kumimoji="0" lang="en-US" altLang="ko-KR" sz="20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endParaRPr>
            </a:p>
          </p:txBody>
        </p:sp>
      </p:grpSp>
      <p:sp>
        <p:nvSpPr>
          <p:cNvPr id="44" name="직사각형 43"/>
          <p:cNvSpPr/>
          <p:nvPr/>
        </p:nvSpPr>
        <p:spPr>
          <a:xfrm>
            <a:off x="7200900" y="1922463"/>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01</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1" name="직사각형 50"/>
          <p:cNvSpPr/>
          <p:nvPr/>
        </p:nvSpPr>
        <p:spPr>
          <a:xfrm>
            <a:off x="7200900" y="2894013"/>
            <a:ext cx="533400" cy="493713"/>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02</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2" name="직사각형 51"/>
          <p:cNvSpPr/>
          <p:nvPr/>
        </p:nvSpPr>
        <p:spPr>
          <a:xfrm>
            <a:off x="7200900" y="3867150"/>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03</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3" name="직사각형 52"/>
          <p:cNvSpPr/>
          <p:nvPr/>
        </p:nvSpPr>
        <p:spPr>
          <a:xfrm>
            <a:off x="7200900" y="4838700"/>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04</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54" name="직사각형 53"/>
          <p:cNvSpPr/>
          <p:nvPr/>
        </p:nvSpPr>
        <p:spPr>
          <a:xfrm>
            <a:off x="7200900" y="5811838"/>
            <a:ext cx="533400" cy="492125"/>
          </a:xfrm>
          <a:prstGeom prst="rect">
            <a:avLst/>
          </a:prstGeom>
        </p:spPr>
        <p:txBody>
          <a:bodyPr wrap="square" lIns="0" tIns="0" rIns="0" bIns="0">
            <a:spAutoFit/>
          </a:bodyPr>
          <a:lstStyle/>
          <a:p>
            <a:pPr marL="400050" marR="0" lvl="0" indent="-400050" algn="l" defTabSz="914400" rtl="0" eaLnBrk="1" fontAlgn="auto" latinLnBrk="1" hangingPunct="1">
              <a:lnSpc>
                <a:spcPct val="100000"/>
              </a:lnSpc>
              <a:spcBef>
                <a:spcPts val="0"/>
              </a:spcBef>
              <a:spcAft>
                <a:spcPts val="0"/>
              </a:spcAft>
              <a:buClrTx/>
              <a:buSzTx/>
              <a:buFontTx/>
              <a:buNone/>
              <a:defRPr/>
            </a:pPr>
            <a:r>
              <a:rPr kumimoji="1" lang="en-US" altLang="ko-KR" sz="3200" b="0" i="0" u="none" strike="noStrike" kern="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rPr>
              <a:t>05</a:t>
            </a:r>
            <a:endParaRPr kumimoji="0" lang="en-US" altLang="ko-KR" sz="3200" b="0" i="0" u="none" strike="noStrike" kern="1200" cap="none" spc="-80" normalizeH="0" baseline="0" noProof="0" dirty="0" smtClean="0">
              <a:ln>
                <a:noFill/>
              </a:ln>
              <a:solidFill>
                <a:schemeClr val="bg1"/>
              </a:solidFill>
              <a:effectLst/>
              <a:uLnTx/>
              <a:uFillTx/>
              <a:latin typeface="Arial Black" panose="020B0A04020102020204" pitchFamily="34" charset="0"/>
              <a:ea typeface="Arial" panose="020B0604020202020204" pitchFamily="34" charset="0"/>
              <a:cs typeface="+mn-cs"/>
            </a:endParaRPr>
          </a:p>
        </p:txBody>
      </p:sp>
      <p:sp>
        <p:nvSpPr>
          <p:cNvPr id="48" name="TextBox 47"/>
          <p:cNvSpPr txBox="1"/>
          <p:nvPr/>
        </p:nvSpPr>
        <p:spPr>
          <a:xfrm>
            <a:off x="863600" y="728980"/>
            <a:ext cx="6647180" cy="492125"/>
          </a:xfrm>
          <a:prstGeom prst="rect">
            <a:avLst/>
          </a:prstGeom>
          <a:noFill/>
        </p:spPr>
        <p:txBody>
          <a:bodyPr wrap="square" lIns="0" tIns="0" rIns="0" bIns="0">
            <a:spAutoFit/>
          </a:bodyPr>
          <a:lstStyle/>
          <a:p>
            <a:pPr marR="0" defTabSz="914400" fontAlgn="auto">
              <a:spcBef>
                <a:spcPts val="0"/>
              </a:spcBef>
              <a:spcAft>
                <a:spcPts val="0"/>
              </a:spcAft>
              <a:buClrTx/>
              <a:buSzTx/>
              <a:buFontTx/>
              <a:defRPr/>
            </a:pPr>
            <a:r>
              <a:rPr kumimoji="0" lang="en-US" altLang="ko-KR" sz="3200" b="1" kern="1200" cap="none" spc="0" normalizeH="0" baseline="0" noProof="0" dirty="0">
                <a:effectLst>
                  <a:outerShdw blurRad="50800" dist="38100" dir="2700000" algn="tl" rotWithShape="0">
                    <a:prstClr val="black">
                      <a:alpha val="40000"/>
                    </a:prstClr>
                  </a:outerShdw>
                </a:effectLst>
                <a:latin typeface="Arial Black" panose="020B0A04020102020204" pitchFamily="34" charset="0"/>
                <a:ea typeface="Arial" panose="020B0604020202020204" pitchFamily="34" charset="0"/>
                <a:cs typeface="Arial" panose="020B0604020202020204" pitchFamily="34" charset="0"/>
              </a:rPr>
              <a:t>Healthcare Marketing Trends</a:t>
            </a:r>
            <a:endParaRPr kumimoji="0" lang="en-US" altLang="ko-KR" sz="3200" b="1" kern="1200" cap="none" spc="0" normalizeH="0" baseline="0" noProof="0" dirty="0">
              <a:effectLst>
                <a:outerShdw blurRad="50800" dist="38100" dir="2700000" algn="tl" rotWithShape="0">
                  <a:prstClr val="black">
                    <a:alpha val="40000"/>
                  </a:prstClr>
                </a:outerShdw>
              </a:effectLst>
              <a:latin typeface="Arial Black" panose="020B0A04020102020204" pitchFamily="34" charset="0"/>
              <a:ea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제목 42"/>
          <p:cNvSpPr>
            <a:spLocks noGrp="1"/>
          </p:cNvSpPr>
          <p:nvPr>
            <p:ph type="title" hasCustomPrompt="1"/>
          </p:nvPr>
        </p:nvSpPr>
        <p:spPr>
          <a:xfrm>
            <a:off x="395288" y="475933"/>
            <a:ext cx="8035925" cy="763587"/>
          </a:xfrm>
        </p:spPr>
        <p:txBody>
          <a:bodyPr vert="horz" wrap="square" lIns="91440" tIns="45720" rIns="91440" bIns="45720" anchor="ctr">
            <a:normAutofit/>
          </a:bodyPr>
          <a:p>
            <a:pPr defTabSz="914400" fontAlgn="auto"/>
            <a:r>
              <a:rPr lang="en-US" altLang="ko-KR" sz="2800" b="1" kern="12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The 3 Pillars of Healthcare Marketing Success</a:t>
            </a:r>
            <a:endParaRPr lang="en-US" altLang="ko-KR" sz="2800" b="1" kern="12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endParaRPr>
          </a:p>
        </p:txBody>
      </p:sp>
      <p:pic>
        <p:nvPicPr>
          <p:cNvPr id="2" name="y2mate.com - The 3 Pillars of Healthcare Marketing Success_1080p">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0" y="1205865"/>
            <a:ext cx="9144000" cy="46786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PA" val="v5.2.5"/>
</p:tagLst>
</file>

<file path=ppt/tags/tag3.xml><?xml version="1.0" encoding="utf-8"?>
<p:tagLst xmlns:p="http://schemas.openxmlformats.org/presentationml/2006/main">
  <p:tag name="PA" val="v5.2.5"/>
</p:tagLst>
</file>

<file path=ppt/tags/tag4.xml><?xml version="1.0" encoding="utf-8"?>
<p:tagLst xmlns:p="http://schemas.openxmlformats.org/presentationml/2006/main">
  <p:tag name="KSO_WM_BEAUTIFY_FLAG" val="#wm#"/>
  <p:tag name="KSO_WM_TEMPLATE_CATEGORY" val="custom"/>
  <p:tag name="KSO_WM_TEMPLATE_INDEX" val="20184553"/>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디자인 사용자 지정">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3921</Words>
  <Application>WPS Presentation</Application>
  <PresentationFormat>화면 슬라이드 쇼(4:3)</PresentationFormat>
  <Paragraphs>201</Paragraphs>
  <Slides>13</Slides>
  <Notes>0</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13</vt:i4>
      </vt:variant>
    </vt:vector>
  </HeadingPairs>
  <TitlesOfParts>
    <vt:vector size="32" baseType="lpstr">
      <vt:lpstr>Arial</vt:lpstr>
      <vt:lpstr>SimSun</vt:lpstr>
      <vt:lpstr>Wingdings</vt:lpstr>
      <vt:lpstr>굴림</vt:lpstr>
      <vt:lpstr>Malgun Gothic</vt:lpstr>
      <vt:lpstr>Arial Black</vt:lpstr>
      <vt:lpstr>Times New Roman</vt:lpstr>
      <vt:lpstr>Calibri</vt:lpstr>
      <vt:lpstr>Calibri</vt:lpstr>
      <vt:lpstr>思源黑体 CN Bold</vt:lpstr>
      <vt:lpstr>字魂35号-经典雅黑</vt:lpstr>
      <vt:lpstr>字魂59号-创粗黑</vt:lpstr>
      <vt:lpstr>Microsoft YaHei</vt:lpstr>
      <vt:lpstr>Arial Unicode MS</vt:lpstr>
      <vt:lpstr>BatangChe</vt:lpstr>
      <vt:lpstr>Segoe Print</vt:lpstr>
      <vt:lpstr>SimHei</vt:lpstr>
      <vt:lpstr>Office theme</vt:lpstr>
      <vt:lpstr>디자인 사용자 지정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The 3 Pillars of Healthcare Marketing Success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asadal</dc:creator>
  <cp:lastModifiedBy>Natali</cp:lastModifiedBy>
  <cp:revision>226</cp:revision>
  <dcterms:created xsi:type="dcterms:W3CDTF">2013-11-14T07:16:00Z</dcterms:created>
  <dcterms:modified xsi:type="dcterms:W3CDTF">2022-11-22T11:19:23Z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1033-11.2.0.11380</vt:lpwstr>
  </property>
  <property fmtid="{D5CDD505-2E9C-101B-9397-08002B2CF9AE}" pid="3" name="ICV">
    <vt:lpwstr>2B29ED48EBAA4497A066916C5D39229B</vt:lpwstr>
  </property>
</Properties>
</file>