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2.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handoutMasterIdLst>
    <p:handoutMasterId r:id="rId20"/>
  </p:handoutMasterIdLst>
  <p:sldIdLst>
    <p:sldId id="292" r:id="rId3"/>
    <p:sldId id="293" r:id="rId4"/>
    <p:sldId id="312" r:id="rId5"/>
    <p:sldId id="314" r:id="rId6"/>
    <p:sldId id="316" r:id="rId7"/>
    <p:sldId id="317" r:id="rId8"/>
    <p:sldId id="319" r:id="rId9"/>
    <p:sldId id="336" r:id="rId10"/>
    <p:sldId id="339" r:id="rId11"/>
    <p:sldId id="338" r:id="rId12"/>
    <p:sldId id="358" r:id="rId13"/>
    <p:sldId id="379" r:id="rId14"/>
    <p:sldId id="359" r:id="rId15"/>
    <p:sldId id="375" r:id="rId16"/>
    <p:sldId id="376" r:id="rId17"/>
    <p:sldId id="378"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619A"/>
    <a:srgbClr val="E6E6E6"/>
    <a:srgbClr val="1F5BB4"/>
    <a:srgbClr val="1D8297"/>
    <a:srgbClr val="285E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7" d="100"/>
          <a:sy n="87" d="100"/>
        </p:scale>
        <p:origin x="60" y="6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handoutMaster" Target="handoutMasters/handoutMaster1.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3191711-37EB-4DF1-A7AC-2A328BEA320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CCA23-44D1-44ED-97C8-EE438642BCD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99BA6A-BE11-49CD-A9E8-174D683B8C1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image" Target="../media/image3.pn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5.wdp"/><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5.xml"/><Relationship Id="rId3" Type="http://schemas.openxmlformats.org/officeDocument/2006/relationships/image" Target="../media/image6.jpeg"/><Relationship Id="rId2" Type="http://schemas.openxmlformats.org/officeDocument/2006/relationships/tags" Target="../tags/tag4.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9" Type="http://schemas.openxmlformats.org/officeDocument/2006/relationships/image" Target="../media/image18.svg"/><Relationship Id="rId8" Type="http://schemas.openxmlformats.org/officeDocument/2006/relationships/image" Target="../media/image17.png"/><Relationship Id="rId7" Type="http://schemas.openxmlformats.org/officeDocument/2006/relationships/image" Target="../media/image16.svg"/><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3" Type="http://schemas.openxmlformats.org/officeDocument/2006/relationships/image" Target="../media/image12.svg"/><Relationship Id="rId2" Type="http://schemas.openxmlformats.org/officeDocument/2006/relationships/image" Target="../media/image11.png"/><Relationship Id="rId12" Type="http://schemas.openxmlformats.org/officeDocument/2006/relationships/slideLayout" Target="../slideLayouts/slideLayout1.xml"/><Relationship Id="rId11" Type="http://schemas.openxmlformats.org/officeDocument/2006/relationships/image" Target="../media/image20.svg"/><Relationship Id="rId10" Type="http://schemas.openxmlformats.org/officeDocument/2006/relationships/image" Target="../media/image19.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2.jpeg"/><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tags" Target="../tags/tag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25.wdp"/><Relationship Id="rId1"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5"/>
          <p:cNvSpPr/>
          <p:nvPr/>
        </p:nvSpPr>
        <p:spPr>
          <a:xfrm>
            <a:off x="1976755" y="1364615"/>
            <a:ext cx="8481695" cy="3999865"/>
          </a:xfrm>
          <a:prstGeom prst="rect">
            <a:avLst/>
          </a:prstGeom>
        </p:spPr>
        <p:txBody>
          <a:bodyPr wrap="square">
            <a:spAutoFit/>
          </a:bodyPr>
          <a:lstStyle/>
          <a:p>
            <a:pPr algn="dist">
              <a:spcAft>
                <a:spcPts val="0"/>
              </a:spcAft>
            </a:pPr>
            <a:r>
              <a:rPr lang="en-US" altLang="zh-CN" sz="4400" b="1" dirty="0">
                <a:blipFill>
                  <a:blip r:embed="rId2"/>
                  <a:stretch>
                    <a:fillRect/>
                  </a:stretch>
                </a:blipFill>
                <a:latin typeface="Arial" panose="020B0604020202020204" pitchFamily="34" charset="0"/>
                <a:ea typeface="站酷快乐体2016修订版" panose="02010600030101010101" pitchFamily="2" charset="-122"/>
                <a:cs typeface="Arial" panose="020B0604020202020204" pitchFamily="34" charset="0"/>
              </a:rPr>
              <a:t>HEALTHCARE MANAGEMENT</a:t>
            </a:r>
            <a:endParaRPr lang="en-US" altLang="zh-CN" sz="2400" b="1" dirty="0">
              <a:blipFill>
                <a:blip r:embed="rId2"/>
                <a:stretch>
                  <a:fillRect/>
                </a:stretch>
              </a:blipFill>
              <a:latin typeface="Arial" panose="020B0604020202020204" pitchFamily="34" charset="0"/>
              <a:ea typeface="站酷快乐体2016修订版" panose="02010600030101010101" pitchFamily="2" charset="-122"/>
              <a:cs typeface="Arial" panose="020B0604020202020204" pitchFamily="34" charset="0"/>
            </a:endParaRPr>
          </a:p>
          <a:p>
            <a:pPr algn="dist">
              <a:spcAft>
                <a:spcPts val="0"/>
              </a:spcAft>
            </a:pPr>
            <a:endParaRPr lang="en-US" altLang="zh-CN" sz="2400" b="1" dirty="0">
              <a:blipFill>
                <a:blip r:embed="rId2"/>
                <a:stretch>
                  <a:fillRect/>
                </a:stretch>
              </a:blipFill>
              <a:latin typeface="Arial" panose="020B0604020202020204" pitchFamily="34" charset="0"/>
              <a:ea typeface="站酷快乐体2016修订版" panose="02010600030101010101" pitchFamily="2" charset="-122"/>
              <a:cs typeface="Arial" panose="020B0604020202020204" pitchFamily="34" charset="0"/>
            </a:endParaRPr>
          </a:p>
          <a:p>
            <a:pPr algn="dist">
              <a:spcAft>
                <a:spcPts val="0"/>
              </a:spcAft>
            </a:pPr>
            <a:endParaRPr lang="en-US" altLang="zh-CN" sz="2400" b="1" dirty="0">
              <a:blipFill>
                <a:blip r:embed="rId2"/>
                <a:stretch>
                  <a:fillRect/>
                </a:stretch>
              </a:blipFill>
              <a:latin typeface="Arial" panose="020B0604020202020204" pitchFamily="34" charset="0"/>
              <a:ea typeface="站酷快乐体2016修订版" panose="02010600030101010101" pitchFamily="2" charset="-122"/>
              <a:cs typeface="Arial" panose="020B0604020202020204" pitchFamily="34" charset="0"/>
            </a:endParaRPr>
          </a:p>
          <a:p>
            <a:pPr algn="ctr">
              <a:spcAft>
                <a:spcPts val="0"/>
              </a:spcAft>
            </a:pPr>
            <a:r>
              <a:rPr lang="en-US" altLang="zh-CN" sz="24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rPr>
              <a:t>for </a:t>
            </a:r>
            <a:r>
              <a:rPr lang="uk-UA" altLang="en-US" sz="24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rPr>
              <a:t>1</a:t>
            </a:r>
            <a:r>
              <a:rPr lang="en-US" altLang="en-US" sz="24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rPr>
              <a:t>st</a:t>
            </a:r>
            <a:r>
              <a:rPr lang="en-US" altLang="zh-CN" sz="24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rPr>
              <a:t> year students</a:t>
            </a:r>
            <a:endParaRPr lang="en-US" altLang="zh-CN" sz="24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dist">
              <a:spcAft>
                <a:spcPts val="0"/>
              </a:spcAft>
            </a:pPr>
            <a:endParaRPr lang="en-US" altLang="zh-CN" sz="24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dist">
              <a:spcAft>
                <a:spcPts val="0"/>
              </a:spcAft>
            </a:pPr>
            <a:endParaRPr lang="en-US" altLang="zh-CN" sz="24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l">
              <a:spcAft>
                <a:spcPts val="0"/>
              </a:spcAft>
            </a:pPr>
            <a:r>
              <a:rPr lang="en-US" altLang="zh-CN" b="1" i="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rPr>
              <a:t>Level of higher education: second (master’s degree)</a:t>
            </a:r>
            <a:endParaRPr lang="en-US" altLang="zh-CN" b="1" i="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l">
              <a:spcAft>
                <a:spcPts val="0"/>
              </a:spcAft>
            </a:pPr>
            <a:endParaRPr lang="en-US" altLang="zh-CN" b="1" i="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l">
              <a:spcAft>
                <a:spcPts val="0"/>
              </a:spcAft>
            </a:pPr>
            <a:r>
              <a:rPr lang="en-US" altLang="zh-CN" b="1" i="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rPr>
              <a:t>Field of knowledge: 07 "Management and administration"</a:t>
            </a:r>
            <a:endParaRPr lang="en-US" altLang="zh-CN" b="1" i="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l">
              <a:spcAft>
                <a:spcPts val="0"/>
              </a:spcAft>
            </a:pPr>
            <a:endParaRPr lang="en-US" altLang="zh-CN" b="1" i="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l">
              <a:spcAft>
                <a:spcPts val="0"/>
              </a:spcAft>
            </a:pPr>
            <a:r>
              <a:rPr lang="en-US" altLang="zh-CN" b="1" i="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rPr>
              <a:t>Specialty: 073 "Management"</a:t>
            </a:r>
            <a:endParaRPr lang="en-US" altLang="zh-CN" b="1" i="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287655" y="287655"/>
            <a:ext cx="11616690" cy="6282690"/>
          </a:xfrm>
          <a:prstGeom prst="rect">
            <a:avLst/>
          </a:prstGeom>
          <a:solidFill>
            <a:schemeClr val="bg1"/>
          </a:solidFill>
          <a:ln>
            <a:noFill/>
          </a:ln>
          <a:effectLst>
            <a:outerShdw blurRad="1270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Calibri" panose="020F0502020204030204" pitchFamily="34" charset="0"/>
            </a:endParaRPr>
          </a:p>
        </p:txBody>
      </p:sp>
      <p:sp>
        <p:nvSpPr>
          <p:cNvPr id="8" name="PA-文本框 4"/>
          <p:cNvSpPr txBox="1"/>
          <p:nvPr>
            <p:custDataLst>
              <p:tags r:id="rId1"/>
            </p:custDataLst>
          </p:nvPr>
        </p:nvSpPr>
        <p:spPr>
          <a:xfrm>
            <a:off x="508000" y="573405"/>
            <a:ext cx="8113395"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b="1" dirty="0">
                <a:latin typeface="Calibri" panose="020F0502020204030204" pitchFamily="34" charset="0"/>
                <a:ea typeface="Calibri" panose="020F0502020204030204" pitchFamily="34" charset="0"/>
                <a:sym typeface="+mn-ea"/>
              </a:rPr>
              <a:t>Topic</a:t>
            </a:r>
            <a:r>
              <a:rPr sz="2800" b="1" dirty="0">
                <a:latin typeface="Calibri" panose="020F0502020204030204" pitchFamily="34" charset="0"/>
                <a:ea typeface="Calibri" panose="020F0502020204030204" pitchFamily="34" charset="0"/>
                <a:sym typeface="+mn-ea"/>
              </a:rPr>
              <a:t> 1. BASICS OF HEALTHCARE MANAGEMENT</a:t>
            </a:r>
            <a:endParaRPr lang="zh-CN" altLang="en-US" sz="2800" dirty="0">
              <a:solidFill>
                <a:srgbClr val="646F79"/>
              </a:solidFill>
              <a:latin typeface="Calibri" panose="020F0502020204030204" pitchFamily="34" charset="0"/>
              <a:ea typeface="Calibri" panose="020F0502020204030204" pitchFamily="34" charset="0"/>
            </a:endParaRPr>
          </a:p>
        </p:txBody>
      </p:sp>
      <p:grpSp>
        <p:nvGrpSpPr>
          <p:cNvPr id="30" name="组合 29"/>
          <p:cNvGrpSpPr/>
          <p:nvPr/>
        </p:nvGrpSpPr>
        <p:grpSpPr>
          <a:xfrm>
            <a:off x="1101012" y="1860721"/>
            <a:ext cx="2211325" cy="987348"/>
            <a:chOff x="465719" y="1295954"/>
            <a:chExt cx="1658494" cy="740511"/>
          </a:xfrm>
        </p:grpSpPr>
        <p:sp>
          <p:nvSpPr>
            <p:cNvPr id="31"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p>
              <a:endParaRPr lang="en-US" sz="3200" dirty="0">
                <a:solidFill>
                  <a:srgbClr val="0C0C0C"/>
                </a:solidFill>
                <a:latin typeface="Calibri" panose="020F0502020204030204" pitchFamily="34" charset="0"/>
                <a:ea typeface="Calibri" panose="020F0502020204030204" pitchFamily="34" charset="0"/>
              </a:endParaRPr>
            </a:p>
          </p:txBody>
        </p:sp>
        <p:sp>
          <p:nvSpPr>
            <p:cNvPr id="32"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p>
              <a:pPr>
                <a:defRPr/>
              </a:pPr>
              <a:endParaRPr lang="en-US" sz="3200" kern="0" dirty="0">
                <a:solidFill>
                  <a:srgbClr val="0C0C0C"/>
                </a:solidFill>
                <a:latin typeface="Calibri" panose="020F0502020204030204" pitchFamily="34" charset="0"/>
                <a:ea typeface="Calibri" panose="020F0502020204030204" pitchFamily="34" charset="0"/>
              </a:endParaRPr>
            </a:p>
          </p:txBody>
        </p:sp>
      </p:grpSp>
      <p:sp>
        <p:nvSpPr>
          <p:cNvPr id="33" name="TextBox 6"/>
          <p:cNvSpPr txBox="1"/>
          <p:nvPr/>
        </p:nvSpPr>
        <p:spPr>
          <a:xfrm>
            <a:off x="3548213" y="2090318"/>
            <a:ext cx="8116407" cy="1083310"/>
          </a:xfrm>
          <a:prstGeom prst="rect">
            <a:avLst/>
          </a:prstGeom>
          <a:noFill/>
        </p:spPr>
        <p:txBody>
          <a:bodyPr wrap="square" lIns="115161" tIns="57581" rIns="115161" bIns="57581" rtlCol="0">
            <a:spAutoFit/>
          </a:bodyPr>
          <a:p>
            <a:pPr>
              <a:lnSpc>
                <a:spcPct val="150000"/>
              </a:lnSpc>
            </a:pPr>
            <a:r>
              <a:rPr lang="zh-CN" altLang="en-US" sz="1400" dirty="0">
                <a:solidFill>
                  <a:srgbClr val="0C0C0C"/>
                </a:solidFill>
                <a:latin typeface="Calibri" panose="020F0502020204030204" pitchFamily="34" charset="0"/>
                <a:ea typeface="Calibri" panose="020F0502020204030204" pitchFamily="34" charset="0"/>
              </a:rPr>
              <a:t>
</a:t>
            </a:r>
            <a:endParaRPr lang="en-US" altLang="zh-CN" sz="1400" dirty="0">
              <a:solidFill>
                <a:srgbClr val="0C0C0C"/>
              </a:solidFill>
              <a:latin typeface="Calibri" panose="020F0502020204030204" pitchFamily="34" charset="0"/>
              <a:ea typeface="Calibri" panose="020F0502020204030204" pitchFamily="34" charset="0"/>
            </a:endParaRPr>
          </a:p>
          <a:p>
            <a:pPr>
              <a:lnSpc>
                <a:spcPct val="150000"/>
              </a:lnSpc>
            </a:pPr>
            <a:endParaRPr lang="en-US" altLang="zh-CN" sz="1400" dirty="0">
              <a:solidFill>
                <a:srgbClr val="0C0C0C"/>
              </a:solidFill>
              <a:latin typeface="Calibri" panose="020F0502020204030204" pitchFamily="34" charset="0"/>
              <a:ea typeface="Calibri" panose="020F0502020204030204" pitchFamily="34" charset="0"/>
            </a:endParaRPr>
          </a:p>
        </p:txBody>
      </p:sp>
      <p:sp>
        <p:nvSpPr>
          <p:cNvPr id="34" name="TextBox 7"/>
          <p:cNvSpPr txBox="1"/>
          <p:nvPr/>
        </p:nvSpPr>
        <p:spPr>
          <a:xfrm>
            <a:off x="3392170" y="1710055"/>
            <a:ext cx="6709410" cy="405130"/>
          </a:xfrm>
          <a:prstGeom prst="rect">
            <a:avLst/>
          </a:prstGeom>
          <a:noFill/>
        </p:spPr>
        <p:txBody>
          <a:bodyPr wrap="square" lIns="76200" tIns="38100" rIns="76200" bIns="38100" rtlCol="0">
            <a:spAutoFit/>
          </a:bodyPr>
          <a:p>
            <a:r>
              <a:rPr lang="zh-CN" altLang="zh-CN" sz="2135" b="1" dirty="0">
                <a:solidFill>
                  <a:srgbClr val="0C0C0C"/>
                </a:solidFill>
                <a:latin typeface="Calibri" panose="020F0502020204030204" pitchFamily="34" charset="0"/>
                <a:ea typeface="Calibri" panose="020F0502020204030204" pitchFamily="34" charset="0"/>
                <a:sym typeface="+mn-ea"/>
              </a:rPr>
              <a:t>1. Basic Principles of Healthcare Management</a:t>
            </a:r>
            <a:endParaRPr lang="zh-CN" altLang="en-US" sz="2135" b="1" dirty="0">
              <a:solidFill>
                <a:srgbClr val="0C0C0C"/>
              </a:solidFill>
              <a:latin typeface="Calibri" panose="020F0502020204030204" pitchFamily="34" charset="0"/>
              <a:ea typeface="Calibri" panose="020F0502020204030204" pitchFamily="34" charset="0"/>
            </a:endParaRPr>
          </a:p>
        </p:txBody>
      </p:sp>
      <p:grpSp>
        <p:nvGrpSpPr>
          <p:cNvPr id="35" name="组合 34"/>
          <p:cNvGrpSpPr/>
          <p:nvPr/>
        </p:nvGrpSpPr>
        <p:grpSpPr>
          <a:xfrm>
            <a:off x="1101012" y="4786309"/>
            <a:ext cx="2211325" cy="1034571"/>
            <a:chOff x="465719" y="3291830"/>
            <a:chExt cx="1658494" cy="740511"/>
          </a:xfrm>
        </p:grpSpPr>
        <p:sp>
          <p:nvSpPr>
            <p:cNvPr id="36"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6"/>
            </a:solidFill>
            <a:ln>
              <a:noFill/>
            </a:ln>
            <a:effectLst/>
          </p:spPr>
          <p:txBody>
            <a:bodyPr wrap="none" anchor="ctr"/>
            <a:p>
              <a:endParaRPr lang="en-US" sz="3200" dirty="0">
                <a:solidFill>
                  <a:srgbClr val="0C0C0C"/>
                </a:solidFill>
                <a:latin typeface="Calibri" panose="020F0502020204030204" pitchFamily="34" charset="0"/>
                <a:ea typeface="Calibri" panose="020F0502020204030204" pitchFamily="34" charset="0"/>
              </a:endParaRPr>
            </a:p>
          </p:txBody>
        </p:sp>
        <p:pic>
          <p:nvPicPr>
            <p:cNvPr id="37" name="Picture 2"/>
            <p:cNvPicPr>
              <a:picLocks noChangeAspect="1" noChangeArrowheads="1"/>
            </p:cNvPicPr>
            <p:nvPr/>
          </p:nvPicPr>
          <p:blipFill>
            <a:blip r:embed="rId2" cstate="screen"/>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38" name="TextBox 11"/>
          <p:cNvSpPr txBox="1"/>
          <p:nvPr/>
        </p:nvSpPr>
        <p:spPr>
          <a:xfrm>
            <a:off x="3548213" y="3605293"/>
            <a:ext cx="8116407" cy="1083310"/>
          </a:xfrm>
          <a:prstGeom prst="rect">
            <a:avLst/>
          </a:prstGeom>
          <a:noFill/>
        </p:spPr>
        <p:txBody>
          <a:bodyPr wrap="square" lIns="115161" tIns="57581" rIns="115161" bIns="57581" rtlCol="0">
            <a:spAutoFit/>
          </a:bodyPr>
          <a:p>
            <a:pPr>
              <a:lnSpc>
                <a:spcPct val="150000"/>
              </a:lnSpc>
            </a:pPr>
            <a:r>
              <a:rPr lang="zh-CN" altLang="en-US" sz="1400" dirty="0">
                <a:solidFill>
                  <a:srgbClr val="0C0C0C"/>
                </a:solidFill>
                <a:latin typeface="Calibri" panose="020F0502020204030204" pitchFamily="34" charset="0"/>
                <a:ea typeface="Calibri" panose="020F0502020204030204" pitchFamily="34" charset="0"/>
              </a:rPr>
              <a:t>
</a:t>
            </a:r>
            <a:endParaRPr lang="en-US" altLang="zh-CN" sz="1400" dirty="0">
              <a:solidFill>
                <a:srgbClr val="0C0C0C"/>
              </a:solidFill>
              <a:latin typeface="Calibri" panose="020F0502020204030204" pitchFamily="34" charset="0"/>
              <a:ea typeface="Calibri" panose="020F0502020204030204" pitchFamily="34" charset="0"/>
            </a:endParaRPr>
          </a:p>
          <a:p>
            <a:pPr>
              <a:lnSpc>
                <a:spcPct val="150000"/>
              </a:lnSpc>
            </a:pPr>
            <a:endParaRPr lang="en-US" altLang="zh-CN" sz="1400" dirty="0">
              <a:solidFill>
                <a:srgbClr val="0C0C0C"/>
              </a:solidFill>
              <a:latin typeface="Calibri" panose="020F0502020204030204" pitchFamily="34" charset="0"/>
              <a:ea typeface="Calibri" panose="020F0502020204030204" pitchFamily="34" charset="0"/>
            </a:endParaRPr>
          </a:p>
        </p:txBody>
      </p:sp>
      <p:sp>
        <p:nvSpPr>
          <p:cNvPr id="39" name="TextBox 12"/>
          <p:cNvSpPr txBox="1"/>
          <p:nvPr/>
        </p:nvSpPr>
        <p:spPr>
          <a:xfrm>
            <a:off x="3392170" y="3252470"/>
            <a:ext cx="5043170" cy="734060"/>
          </a:xfrm>
          <a:prstGeom prst="rect">
            <a:avLst/>
          </a:prstGeom>
          <a:noFill/>
        </p:spPr>
        <p:txBody>
          <a:bodyPr wrap="square" lIns="76200" tIns="38100" rIns="76200" bIns="38100" rtlCol="0">
            <a:spAutoFit/>
          </a:bodyPr>
          <a:p>
            <a:r>
              <a:rPr lang="zh-CN" altLang="zh-CN" sz="2135" b="1" dirty="0">
                <a:solidFill>
                  <a:srgbClr val="0C0C0C"/>
                </a:solidFill>
                <a:latin typeface="Calibri" panose="020F0502020204030204" pitchFamily="34" charset="0"/>
                <a:ea typeface="Calibri" panose="020F0502020204030204" pitchFamily="34" charset="0"/>
                <a:sym typeface="+mn-ea"/>
              </a:rPr>
              <a:t>2. Management in Healthcare Facilities
</a:t>
            </a:r>
            <a:endParaRPr lang="zh-CN" altLang="en-US" sz="2135" b="1" dirty="0">
              <a:solidFill>
                <a:srgbClr val="0C0C0C"/>
              </a:solidFill>
              <a:latin typeface="Calibri" panose="020F0502020204030204" pitchFamily="34" charset="0"/>
              <a:ea typeface="Calibri" panose="020F0502020204030204" pitchFamily="34" charset="0"/>
            </a:endParaRPr>
          </a:p>
        </p:txBody>
      </p:sp>
      <p:sp>
        <p:nvSpPr>
          <p:cNvPr id="40" name="TextBox 13"/>
          <p:cNvSpPr txBox="1"/>
          <p:nvPr/>
        </p:nvSpPr>
        <p:spPr>
          <a:xfrm>
            <a:off x="3548213" y="5066649"/>
            <a:ext cx="8116407" cy="1083310"/>
          </a:xfrm>
          <a:prstGeom prst="rect">
            <a:avLst/>
          </a:prstGeom>
          <a:noFill/>
        </p:spPr>
        <p:txBody>
          <a:bodyPr wrap="square" lIns="115161" tIns="57581" rIns="115161" bIns="57581" rtlCol="0">
            <a:spAutoFit/>
          </a:bodyPr>
          <a:p>
            <a:pPr>
              <a:lnSpc>
                <a:spcPct val="150000"/>
              </a:lnSpc>
            </a:pPr>
            <a:r>
              <a:rPr lang="zh-CN" altLang="en-US" sz="1400" dirty="0">
                <a:solidFill>
                  <a:srgbClr val="0C0C0C"/>
                </a:solidFill>
                <a:latin typeface="Calibri" panose="020F0502020204030204" pitchFamily="34" charset="0"/>
                <a:ea typeface="Calibri" panose="020F0502020204030204" pitchFamily="34" charset="0"/>
              </a:rPr>
              <a:t>
</a:t>
            </a:r>
            <a:endParaRPr lang="en-US" altLang="zh-CN" sz="1400" dirty="0">
              <a:solidFill>
                <a:srgbClr val="0C0C0C"/>
              </a:solidFill>
              <a:latin typeface="Calibri" panose="020F0502020204030204" pitchFamily="34" charset="0"/>
              <a:ea typeface="Calibri" panose="020F0502020204030204" pitchFamily="34" charset="0"/>
            </a:endParaRPr>
          </a:p>
          <a:p>
            <a:pPr>
              <a:lnSpc>
                <a:spcPct val="150000"/>
              </a:lnSpc>
            </a:pPr>
            <a:endParaRPr lang="en-US" altLang="zh-CN" sz="1400" dirty="0">
              <a:solidFill>
                <a:srgbClr val="0C0C0C"/>
              </a:solidFill>
              <a:latin typeface="Calibri" panose="020F0502020204030204" pitchFamily="34" charset="0"/>
              <a:ea typeface="Calibri" panose="020F0502020204030204" pitchFamily="34" charset="0"/>
            </a:endParaRPr>
          </a:p>
        </p:txBody>
      </p:sp>
      <p:sp>
        <p:nvSpPr>
          <p:cNvPr id="41" name="TextBox 14"/>
          <p:cNvSpPr txBox="1"/>
          <p:nvPr/>
        </p:nvSpPr>
        <p:spPr>
          <a:xfrm>
            <a:off x="3392170" y="4794885"/>
            <a:ext cx="5653405" cy="734060"/>
          </a:xfrm>
          <a:prstGeom prst="rect">
            <a:avLst/>
          </a:prstGeom>
          <a:noFill/>
        </p:spPr>
        <p:txBody>
          <a:bodyPr wrap="square" lIns="76200" tIns="38100" rIns="76200" bIns="38100" rtlCol="0">
            <a:spAutoFit/>
          </a:bodyPr>
          <a:p>
            <a:r>
              <a:rPr lang="zh-CN" altLang="zh-CN" sz="2135" b="1" dirty="0">
                <a:solidFill>
                  <a:srgbClr val="0C0C0C"/>
                </a:solidFill>
                <a:latin typeface="Calibri" panose="020F0502020204030204" pitchFamily="34" charset="0"/>
                <a:ea typeface="Calibri" panose="020F0502020204030204" pitchFamily="34" charset="0"/>
                <a:sym typeface="+mn-ea"/>
              </a:rPr>
              <a:t>3. Management of National Healthcare Systems
</a:t>
            </a:r>
            <a:endParaRPr lang="zh-CN" altLang="en-US" sz="2135" b="1" dirty="0">
              <a:solidFill>
                <a:srgbClr val="0C0C0C"/>
              </a:solidFill>
              <a:latin typeface="Calibri" panose="020F0502020204030204" pitchFamily="34" charset="0"/>
              <a:ea typeface="Calibri" panose="020F0502020204030204" pitchFamily="34" charset="0"/>
            </a:endParaRPr>
          </a:p>
        </p:txBody>
      </p:sp>
      <p:grpSp>
        <p:nvGrpSpPr>
          <p:cNvPr id="42" name="Group 4"/>
          <p:cNvGrpSpPr/>
          <p:nvPr/>
        </p:nvGrpSpPr>
        <p:grpSpPr>
          <a:xfrm>
            <a:off x="1101012" y="3324423"/>
            <a:ext cx="2211325" cy="1033581"/>
            <a:chOff x="1372486" y="3793072"/>
            <a:chExt cx="6146978" cy="2804667"/>
          </a:xfrm>
        </p:grpSpPr>
        <p:sp>
          <p:nvSpPr>
            <p:cNvPr id="43"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4"/>
            </a:solidFill>
            <a:ln>
              <a:noFill/>
            </a:ln>
            <a:effectLst/>
          </p:spPr>
          <p:txBody>
            <a:bodyPr wrap="none" anchor="ctr"/>
            <a:p>
              <a:endParaRPr lang="en-US" sz="3200" dirty="0">
                <a:solidFill>
                  <a:srgbClr val="0C0C0C"/>
                </a:solidFill>
                <a:latin typeface="Calibri" panose="020F0502020204030204" pitchFamily="34" charset="0"/>
                <a:ea typeface="Calibri" panose="020F0502020204030204" pitchFamily="34" charset="0"/>
              </a:endParaRPr>
            </a:p>
          </p:txBody>
        </p:sp>
        <p:grpSp>
          <p:nvGrpSpPr>
            <p:cNvPr id="44" name="Group 2"/>
            <p:cNvGrpSpPr/>
            <p:nvPr/>
          </p:nvGrpSpPr>
          <p:grpSpPr bwMode="auto">
            <a:xfrm>
              <a:off x="3531959" y="4060393"/>
              <a:ext cx="1906518" cy="1888205"/>
              <a:chOff x="1569458" y="688424"/>
              <a:chExt cx="334962" cy="331788"/>
            </a:xfrm>
            <a:solidFill>
              <a:schemeClr val="bg1"/>
            </a:solidFill>
          </p:grpSpPr>
          <p:sp>
            <p:nvSpPr>
              <p:cNvPr id="45"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p>
                <a:pPr>
                  <a:defRPr/>
                </a:pPr>
                <a:endParaRPr lang="en-US" sz="3200">
                  <a:solidFill>
                    <a:srgbClr val="0C0C0C"/>
                  </a:solidFill>
                  <a:latin typeface="Calibri" panose="020F0502020204030204" pitchFamily="34" charset="0"/>
                  <a:ea typeface="Calibri" panose="020F0502020204030204" pitchFamily="34" charset="0"/>
                </a:endParaRPr>
              </a:p>
            </p:txBody>
          </p:sp>
          <p:sp>
            <p:nvSpPr>
              <p:cNvPr id="46"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p>
                <a:pPr>
                  <a:defRPr/>
                </a:pPr>
                <a:endParaRPr lang="en-US" sz="3200">
                  <a:solidFill>
                    <a:srgbClr val="0C0C0C"/>
                  </a:solidFill>
                  <a:latin typeface="Calibri" panose="020F0502020204030204" pitchFamily="34" charset="0"/>
                  <a:ea typeface="Calibri" panose="020F0502020204030204" pitchFamily="34" charset="0"/>
                </a:endParaRPr>
              </a:p>
            </p:txBody>
          </p:sp>
          <p:sp>
            <p:nvSpPr>
              <p:cNvPr id="47"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p>
                <a:pPr>
                  <a:defRPr/>
                </a:pPr>
                <a:endParaRPr lang="en-US" sz="3200">
                  <a:solidFill>
                    <a:srgbClr val="0C0C0C"/>
                  </a:solidFill>
                  <a:latin typeface="Calibri" panose="020F0502020204030204" pitchFamily="34" charset="0"/>
                  <a:ea typeface="Calibri" panose="020F0502020204030204" pitchFamily="34" charset="0"/>
                </a:endParaRPr>
              </a:p>
            </p:txBody>
          </p:sp>
          <p:sp>
            <p:nvSpPr>
              <p:cNvPr id="48"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p>
                <a:pPr>
                  <a:defRPr/>
                </a:pPr>
                <a:endParaRPr lang="en-US" sz="3200">
                  <a:solidFill>
                    <a:srgbClr val="0C0C0C"/>
                  </a:solidFill>
                  <a:latin typeface="Calibri" panose="020F0502020204030204" pitchFamily="34" charset="0"/>
                  <a:ea typeface="Calibri" panose="020F0502020204030204" pitchFamily="34" charset="0"/>
                </a:endParaRPr>
              </a:p>
            </p:txBody>
          </p:sp>
          <p:sp>
            <p:nvSpPr>
              <p:cNvPr id="49"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p>
                <a:pPr>
                  <a:defRPr/>
                </a:pPr>
                <a:endParaRPr lang="en-US" sz="3200">
                  <a:solidFill>
                    <a:srgbClr val="0C0C0C"/>
                  </a:solidFill>
                  <a:latin typeface="Calibri" panose="020F0502020204030204" pitchFamily="34" charset="0"/>
                  <a:ea typeface="Calibri" panose="020F0502020204030204" pitchFamily="34" charset="0"/>
                </a:endParaRPr>
              </a:p>
            </p:txBody>
          </p:sp>
          <p:sp>
            <p:nvSpPr>
              <p:cNvPr id="50"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p>
                <a:pPr>
                  <a:defRPr/>
                </a:pPr>
                <a:endParaRPr lang="en-US" sz="3200">
                  <a:solidFill>
                    <a:srgbClr val="0C0C0C"/>
                  </a:solidFill>
                  <a:latin typeface="Calibri" panose="020F0502020204030204" pitchFamily="34" charset="0"/>
                  <a:ea typeface="Calibri" panose="020F0502020204030204" pitchFamily="34" charset="0"/>
                </a:endParaRPr>
              </a:p>
            </p:txBody>
          </p:sp>
        </p:grpSp>
      </p:gr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750"/>
                                        <p:tgtEl>
                                          <p:spTgt spid="33"/>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0-#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left)">
                                      <p:cBhvr>
                                        <p:cTn id="29" dur="750"/>
                                        <p:tgtEl>
                                          <p:spTgt spid="38"/>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0-#ppt_w/2"/>
                                          </p:val>
                                        </p:tav>
                                        <p:tav tm="100000">
                                          <p:val>
                                            <p:strVal val="#ppt_x"/>
                                          </p:val>
                                        </p:tav>
                                      </p:tavLst>
                                    </p:anim>
                                    <p:anim calcmode="lin" valueType="num">
                                      <p:cBhvr additive="base">
                                        <p:cTn id="34" dur="500" fill="hold"/>
                                        <p:tgtEl>
                                          <p:spTgt spid="35"/>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8" grpId="0"/>
      <p:bldP spid="39" grpId="0"/>
      <p:bldP spid="4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5"/>
          <p:cNvSpPr/>
          <p:nvPr/>
        </p:nvSpPr>
        <p:spPr>
          <a:xfrm>
            <a:off x="861060" y="1364615"/>
            <a:ext cx="10297160" cy="3353435"/>
          </a:xfrm>
          <a:prstGeom prst="rect">
            <a:avLst/>
          </a:prstGeom>
        </p:spPr>
        <p:txBody>
          <a:bodyPr wrap="square">
            <a:spAutoFit/>
          </a:bodyPr>
          <a:lstStyle/>
          <a:p>
            <a:pPr algn="dist">
              <a:spcAft>
                <a:spcPts val="0"/>
              </a:spcAft>
            </a:pPr>
            <a:r>
              <a:rPr lang="en-US" altLang="zh-CN" sz="24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rPr>
              <a:t>“Management is quite simply getting things done through people”</a:t>
            </a:r>
            <a:endParaRPr lang="en-US" altLang="zh-CN" sz="20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dist">
              <a:spcAft>
                <a:spcPts val="0"/>
              </a:spcAft>
            </a:pPr>
            <a:endParaRPr lang="en-US" altLang="zh-CN" sz="20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dist">
              <a:spcAft>
                <a:spcPts val="0"/>
              </a:spcAft>
            </a:pPr>
            <a:endParaRPr lang="en-US" altLang="zh-CN" sz="24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dist">
              <a:spcAft>
                <a:spcPts val="0"/>
              </a:spcAft>
            </a:pPr>
            <a:endParaRPr lang="en-US" altLang="zh-CN" sz="24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dist">
              <a:spcAft>
                <a:spcPts val="0"/>
              </a:spcAft>
            </a:pPr>
            <a:endParaRPr lang="en-US" altLang="zh-CN" sz="2400" b="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a:p>
            <a:pPr algn="l">
              <a:spcAft>
                <a:spcPts val="0"/>
              </a:spcAft>
            </a:pPr>
            <a:r>
              <a:rPr lang="en-US" altLang="zh-CN" sz="2400" b="1" i="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rPr>
              <a:t>Management is a process of </a:t>
            </a:r>
            <a:r>
              <a:rPr lang="en-US" altLang="zh-CN" sz="2400" b="1" i="1" dirty="0">
                <a:solidFill>
                  <a:srgbClr val="FF0000"/>
                </a:solidFill>
                <a:latin typeface="Arial" panose="020B0604020202020204" pitchFamily="34" charset="0"/>
                <a:ea typeface="站酷快乐体2016修订版" panose="02010600030101010101" pitchFamily="2" charset="-122"/>
                <a:cs typeface="Arial" panose="020B0604020202020204" pitchFamily="34" charset="0"/>
              </a:rPr>
              <a:t>planning, decision making, organizing, leading, motivation and controlling</a:t>
            </a:r>
            <a:r>
              <a:rPr lang="en-US" altLang="zh-CN" sz="2400" b="1" i="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rPr>
              <a:t> the human resources, financial, physical, and information resources of an organization to reach its goals efficiently and effectively.</a:t>
            </a:r>
            <a:endParaRPr lang="en-US" altLang="zh-CN" sz="2400" b="1" i="1" dirty="0">
              <a:solidFill>
                <a:schemeClr val="bg1"/>
              </a:solidFill>
              <a:latin typeface="Arial" panose="020B0604020202020204" pitchFamily="34" charset="0"/>
              <a:ea typeface="站酷快乐体2016修订版" panose="02010600030101010101"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6E6E6"/>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p>
            <a:br>
              <a:rPr lang="en-US" b="1">
                <a:latin typeface="Times New Roman" panose="02020603050405020304" charset="0"/>
                <a:cs typeface="Times New Roman" panose="02020603050405020304" charset="0"/>
              </a:rPr>
            </a:br>
            <a:r>
              <a:rPr lang="en-US" b="1">
                <a:latin typeface="Times New Roman" panose="02020603050405020304" charset="0"/>
                <a:cs typeface="Times New Roman" panose="02020603050405020304" charset="0"/>
              </a:rPr>
              <a:t>Health care management</a:t>
            </a:r>
            <a:endParaRPr lang="en-US" b="1">
              <a:latin typeface="Times New Roman" panose="02020603050405020304" charset="0"/>
              <a:cs typeface="Times New Roman" panose="02020603050405020304" charset="0"/>
            </a:endParaRPr>
          </a:p>
        </p:txBody>
      </p:sp>
      <p:grpSp>
        <p:nvGrpSpPr>
          <p:cNvPr id="2" name="组合 1"/>
          <p:cNvGrpSpPr/>
          <p:nvPr/>
        </p:nvGrpSpPr>
        <p:grpSpPr>
          <a:xfrm>
            <a:off x="1004521" y="1570519"/>
            <a:ext cx="7564803" cy="3430883"/>
            <a:chOff x="3246071" y="1682279"/>
            <a:chExt cx="7564803" cy="3430883"/>
          </a:xfrm>
        </p:grpSpPr>
        <p:grpSp>
          <p:nvGrpSpPr>
            <p:cNvPr id="5" name="组合 4"/>
            <p:cNvGrpSpPr/>
            <p:nvPr/>
          </p:nvGrpSpPr>
          <p:grpSpPr>
            <a:xfrm rot="0">
              <a:off x="3246071" y="1682279"/>
              <a:ext cx="7412990" cy="885825"/>
              <a:chOff x="6341696" y="2078736"/>
              <a:chExt cx="7412990" cy="885825"/>
            </a:xfrm>
          </p:grpSpPr>
          <p:sp>
            <p:nvSpPr>
              <p:cNvPr id="6" name="矩形 5"/>
              <p:cNvSpPr/>
              <p:nvPr/>
            </p:nvSpPr>
            <p:spPr>
              <a:xfrm>
                <a:off x="6341696" y="2642616"/>
                <a:ext cx="7412990" cy="321945"/>
              </a:xfrm>
              <a:prstGeom prst="rect">
                <a:avLst/>
              </a:prstGeom>
            </p:spPr>
            <p:txBody>
              <a:bodyPr wrap="square">
                <a:spAutoFit/>
              </a:bodyPr>
              <a:lstStyle/>
              <a:p>
                <a:pPr>
                  <a:lnSpc>
                    <a:spcPct val="150000"/>
                  </a:lnSpc>
                </a:pPr>
                <a:r>
                  <a:rPr lang="en-US" altLang="zh-CN" sz="1000" dirty="0">
                    <a:solidFill>
                      <a:schemeClr val="bg1"/>
                    </a:solidFill>
                    <a:latin typeface="Arial" panose="020B0604020202020204" pitchFamily="34" charset="0"/>
                    <a:cs typeface="Arial" panose="020B0604020202020204" pitchFamily="34" charset="0"/>
                  </a:rPr>
                  <a:t>Click here to add content of the text</a:t>
                </a:r>
                <a:r>
                  <a:rPr lang="zh-CN" altLang="en-US" sz="1000" dirty="0">
                    <a:solidFill>
                      <a:schemeClr val="bg1"/>
                    </a:solidFill>
                    <a:latin typeface="Arial" panose="020B0604020202020204" pitchFamily="34" charset="0"/>
                    <a:cs typeface="Arial" panose="020B0604020202020204" pitchFamily="34" charset="0"/>
                  </a:rPr>
                  <a:t>，</a:t>
                </a:r>
                <a:r>
                  <a:rPr lang="en-US" altLang="zh-CN" sz="1000" dirty="0">
                    <a:solidFill>
                      <a:schemeClr val="bg1"/>
                    </a:solidFill>
                    <a:latin typeface="Arial" panose="020B0604020202020204" pitchFamily="34" charset="0"/>
                    <a:cs typeface="Arial" panose="020B0604020202020204" pitchFamily="34" charset="0"/>
                  </a:rPr>
                  <a:t>Click here to add content of the text</a:t>
                </a:r>
                <a:r>
                  <a:rPr lang="zh-CN" altLang="en-US" sz="1000" dirty="0">
                    <a:solidFill>
                      <a:schemeClr val="bg1"/>
                    </a:solidFill>
                    <a:latin typeface="Arial" panose="020B0604020202020204" pitchFamily="34" charset="0"/>
                    <a:cs typeface="Arial" panose="020B0604020202020204" pitchFamily="34" charset="0"/>
                  </a:rPr>
                  <a:t>，</a:t>
                </a:r>
                <a:r>
                  <a:rPr lang="en-US" altLang="zh-CN" sz="1000" dirty="0">
                    <a:solidFill>
                      <a:schemeClr val="bg1"/>
                    </a:solidFill>
                    <a:latin typeface="Arial" panose="020B0604020202020204" pitchFamily="34" charset="0"/>
                    <a:cs typeface="Arial" panose="020B0604020202020204" pitchFamily="34" charset="0"/>
                  </a:rPr>
                  <a:t>Click here to add text content</a:t>
                </a:r>
                <a:r>
                  <a:rPr lang="zh-CN" altLang="en-US" sz="1000" dirty="0">
                    <a:solidFill>
                      <a:schemeClr val="bg1"/>
                    </a:solidFill>
                    <a:latin typeface="Arial" panose="020B0604020202020204" pitchFamily="34" charset="0"/>
                    <a:cs typeface="Arial" panose="020B0604020202020204" pitchFamily="34" charset="0"/>
                  </a:rPr>
                  <a:t> ，</a:t>
                </a:r>
                <a:r>
                  <a:rPr lang="en-US" altLang="zh-CN" sz="1000" dirty="0">
                    <a:solidFill>
                      <a:schemeClr val="bg1"/>
                    </a:solidFill>
                    <a:latin typeface="Arial" panose="020B0604020202020204" pitchFamily="34" charset="0"/>
                    <a:cs typeface="Arial" panose="020B0604020202020204" pitchFamily="34" charset="0"/>
                  </a:rPr>
                  <a:t>C t </a:t>
                </a:r>
                <a:endParaRPr lang="zh-CN" altLang="en-US" sz="1000" dirty="0">
                  <a:solidFill>
                    <a:schemeClr val="bg1"/>
                  </a:solidFill>
                  <a:latin typeface="Arial" panose="020B0604020202020204" pitchFamily="34" charset="0"/>
                  <a:cs typeface="Arial" panose="020B0604020202020204" pitchFamily="34" charset="0"/>
                </a:endParaRPr>
              </a:p>
            </p:txBody>
          </p:sp>
          <p:sp>
            <p:nvSpPr>
              <p:cNvPr id="7" name="矩形 6"/>
              <p:cNvSpPr/>
              <p:nvPr/>
            </p:nvSpPr>
            <p:spPr>
              <a:xfrm>
                <a:off x="8832802" y="2078736"/>
                <a:ext cx="309880" cy="368300"/>
              </a:xfrm>
              <a:prstGeom prst="rect">
                <a:avLst/>
              </a:prstGeom>
            </p:spPr>
            <p:txBody>
              <a:bodyPr wrap="none">
                <a:spAutoFit/>
              </a:bodyPr>
              <a:lstStyle/>
              <a:p>
                <a:endParaRPr lang="zh-CN" altLang="en-US" b="1" dirty="0">
                  <a:solidFill>
                    <a:schemeClr val="bg1"/>
                  </a:solidFill>
                  <a:latin typeface="Arial" panose="020B0604020202020204" pitchFamily="34" charset="0"/>
                  <a:cs typeface="Arial" panose="020B0604020202020204" pitchFamily="34" charset="0"/>
                </a:endParaRPr>
              </a:p>
            </p:txBody>
          </p:sp>
        </p:grpSp>
        <p:grpSp>
          <p:nvGrpSpPr>
            <p:cNvPr id="11" name="组合 10"/>
            <p:cNvGrpSpPr/>
            <p:nvPr/>
          </p:nvGrpSpPr>
          <p:grpSpPr>
            <a:xfrm rot="0">
              <a:off x="3246071" y="4085910"/>
              <a:ext cx="7564803" cy="1027252"/>
              <a:chOff x="6341696" y="1937131"/>
              <a:chExt cx="7564803" cy="1027252"/>
            </a:xfrm>
          </p:grpSpPr>
          <p:sp>
            <p:nvSpPr>
              <p:cNvPr id="12" name="矩形 11"/>
              <p:cNvSpPr/>
              <p:nvPr/>
            </p:nvSpPr>
            <p:spPr>
              <a:xfrm>
                <a:off x="6341696" y="2642438"/>
                <a:ext cx="7564803" cy="321945"/>
              </a:xfrm>
              <a:prstGeom prst="rect">
                <a:avLst/>
              </a:prstGeom>
            </p:spPr>
            <p:txBody>
              <a:bodyPr wrap="square">
                <a:spAutoFit/>
              </a:bodyPr>
              <a:lstStyle/>
              <a:p>
                <a:pPr>
                  <a:lnSpc>
                    <a:spcPct val="150000"/>
                  </a:lnSpc>
                </a:pPr>
                <a:endParaRPr lang="zh-CN" altLang="en-US" sz="1000" dirty="0">
                  <a:solidFill>
                    <a:schemeClr val="bg1"/>
                  </a:solidFill>
                  <a:latin typeface="Arial" panose="020B0604020202020204" pitchFamily="34" charset="0"/>
                  <a:cs typeface="Arial" panose="020B0604020202020204" pitchFamily="34" charset="0"/>
                </a:endParaRPr>
              </a:p>
            </p:txBody>
          </p:sp>
          <p:sp>
            <p:nvSpPr>
              <p:cNvPr id="13" name="矩形 12"/>
              <p:cNvSpPr/>
              <p:nvPr/>
            </p:nvSpPr>
            <p:spPr>
              <a:xfrm>
                <a:off x="11323907" y="1937131"/>
                <a:ext cx="1440180" cy="368300"/>
              </a:xfrm>
              <a:prstGeom prst="rect">
                <a:avLst/>
              </a:prstGeom>
            </p:spPr>
            <p:txBody>
              <a:bodyPr wrap="none">
                <a:spAutoFit/>
              </a:bodyPr>
              <a:lstStyle/>
              <a:p>
                <a:r>
                  <a:rPr lang="en-US" altLang="zh-CN" b="1">
                    <a:solidFill>
                      <a:schemeClr val="bg1"/>
                    </a:solidFill>
                    <a:latin typeface="Arial" panose="020B0604020202020204" pitchFamily="34" charset="0"/>
                    <a:cs typeface="Arial" panose="020B0604020202020204" pitchFamily="34" charset="0"/>
                  </a:rPr>
                  <a:t>Please ente</a:t>
                </a:r>
                <a:endParaRPr lang="zh-CN" altLang="en-US" b="1" dirty="0">
                  <a:solidFill>
                    <a:schemeClr val="bg1"/>
                  </a:solidFill>
                  <a:latin typeface="Arial" panose="020B0604020202020204" pitchFamily="34" charset="0"/>
                  <a:cs typeface="Arial" panose="020B0604020202020204" pitchFamily="34" charset="0"/>
                </a:endParaRPr>
              </a:p>
            </p:txBody>
          </p:sp>
        </p:grpSp>
      </p:grpSp>
      <p:pic>
        <p:nvPicPr>
          <p:cNvPr id="3" name="图片 2"/>
          <p:cNvPicPr>
            <a:picLocks noChangeAspect="1"/>
          </p:cNvPicPr>
          <p:nvPr>
            <p:ph idx="1"/>
          </p:nvPr>
        </p:nvPicPr>
        <p:blipFill rotWithShape="1">
          <a:blip r:embed="rId1" cstate="print">
            <a:extLst>
              <a:ext uri="{BEBA8EAE-BF5A-486C-A8C5-ECC9F3942E4B}">
                <a14:imgProps xmlns:a14="http://schemas.microsoft.com/office/drawing/2010/main">
                  <a14:imgLayer r:embed="rId2">
                    <a14:imgEffect>
                      <a14:colorTemperature colorTemp="3779"/>
                    </a14:imgEffect>
                    <a14:imgEffect>
                      <a14:saturation sat="79000"/>
                    </a14:imgEffect>
                  </a14:imgLayer>
                </a14:imgProps>
              </a:ext>
              <a:ext uri="{28A0092B-C50C-407E-A947-70E740481C1C}">
                <a14:useLocalDpi xmlns:a14="http://schemas.microsoft.com/office/drawing/2010/main" val="0"/>
              </a:ext>
            </a:extLst>
          </a:blip>
          <a:srcRect/>
          <a:stretch>
            <a:fillRect/>
          </a:stretch>
        </p:blipFill>
        <p:spPr>
          <a:xfrm flipH="1">
            <a:off x="5853430" y="942340"/>
            <a:ext cx="6409055" cy="5601335"/>
          </a:xfrm>
          <a:prstGeom prst="rect">
            <a:avLst/>
          </a:prstGeom>
        </p:spPr>
      </p:pic>
      <p:sp useBgFill="1">
        <p:nvSpPr>
          <p:cNvPr id="10" name="Text Box 9"/>
          <p:cNvSpPr txBox="1"/>
          <p:nvPr/>
        </p:nvSpPr>
        <p:spPr>
          <a:xfrm>
            <a:off x="911860" y="2136775"/>
            <a:ext cx="6454140" cy="2553335"/>
          </a:xfrm>
          <a:prstGeom prst="rect">
            <a:avLst/>
          </a:prstGeom>
        </p:spPr>
        <p:txBody>
          <a:bodyPr wrap="square" rtlCol="0" anchor="t">
            <a:spAutoFit/>
          </a:bodyPr>
          <a:p>
            <a:r>
              <a:rPr lang="en-US" sz="3200">
                <a:latin typeface="Times New Roman" panose="02020603050405020304" charset="0"/>
                <a:cs typeface="Times New Roman" panose="02020603050405020304" charset="0"/>
              </a:rPr>
              <a:t>encompasses the efforts involved in planning, directing, and coordinating non-clinical activities within health care systems, organizations, and networks.</a:t>
            </a:r>
            <a:endParaRPr lang="en-US" sz="320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5"/>
          <p:cNvSpPr/>
          <p:nvPr/>
        </p:nvSpPr>
        <p:spPr>
          <a:xfrm>
            <a:off x="861060" y="1364615"/>
            <a:ext cx="10297160" cy="4523105"/>
          </a:xfrm>
          <a:prstGeom prst="rect">
            <a:avLst/>
          </a:prstGeom>
        </p:spPr>
        <p:txBody>
          <a:bodyPr wrap="square">
            <a:spAutoFit/>
          </a:bodyPr>
          <a:lstStyle/>
          <a:p>
            <a:pPr algn="l">
              <a:spcAft>
                <a:spcPts val="0"/>
              </a:spcAft>
            </a:pPr>
            <a:r>
              <a:rPr lang="en-US" altLang="zh-CN" sz="2400" b="1" dirty="0">
                <a:solidFill>
                  <a:srgbClr val="FF0000"/>
                </a:solidFill>
                <a:latin typeface="Times New Roman" panose="02020603050405020304" charset="0"/>
                <a:ea typeface="站酷快乐体2016修订版" panose="02010600030101010101" pitchFamily="2" charset="-122"/>
                <a:cs typeface="Times New Roman" panose="02020603050405020304" charset="0"/>
              </a:rPr>
              <a:t>- macro–level: </a:t>
            </a:r>
            <a:endParaRPr lang="en-US" altLang="zh-CN" sz="2400" b="1" dirty="0">
              <a:solidFill>
                <a:srgbClr val="FF0000"/>
              </a:solidFill>
              <a:latin typeface="Times New Roman" panose="02020603050405020304" charset="0"/>
              <a:ea typeface="站酷快乐体2016修订版" panose="02010600030101010101" pitchFamily="2" charset="-122"/>
              <a:cs typeface="Times New Roman" panose="02020603050405020304" charset="0"/>
            </a:endParaRPr>
          </a:p>
          <a:p>
            <a:pPr algn="l">
              <a:spcAft>
                <a:spcPts val="0"/>
              </a:spcAft>
            </a:pPr>
            <a:r>
              <a:rPr lang="en-US" altLang="zh-CN" sz="2400" b="1" dirty="0">
                <a:solidFill>
                  <a:schemeClr val="bg1"/>
                </a:solidFill>
                <a:latin typeface="Times New Roman" panose="02020603050405020304" charset="0"/>
                <a:ea typeface="站酷快乐体2016修订版" panose="02010600030101010101" pitchFamily="2" charset="-122"/>
                <a:cs typeface="Times New Roman" panose="02020603050405020304" charset="0"/>
              </a:rPr>
              <a:t>at the level of public administration (the national level of the legislative and executive branches of government), regional, local, sectoral, departmental levels, that is, at the level of administration of the country's healthcare syste</a:t>
            </a:r>
            <a:r>
              <a:rPr lang="en-US" altLang="zh-CN" sz="2400" b="1" dirty="0">
                <a:solidFill>
                  <a:schemeClr val="bg1"/>
                </a:solidFill>
                <a:latin typeface="Times New Roman" panose="02020603050405020304" charset="0"/>
                <a:ea typeface="站酷快乐体2016修订版" panose="02010600030101010101" pitchFamily="2" charset="-122"/>
                <a:cs typeface="Times New Roman" panose="02020603050405020304" charset="0"/>
              </a:rPr>
              <a:t>m;</a:t>
            </a:r>
            <a:endParaRPr lang="en-US" altLang="zh-CN" sz="2400" b="1" dirty="0">
              <a:solidFill>
                <a:schemeClr val="bg1"/>
              </a:solidFill>
              <a:latin typeface="Times New Roman" panose="02020603050405020304" charset="0"/>
              <a:ea typeface="站酷快乐体2016修订版" panose="02010600030101010101" pitchFamily="2" charset="-122"/>
              <a:cs typeface="Times New Roman" panose="02020603050405020304" charset="0"/>
            </a:endParaRPr>
          </a:p>
          <a:p>
            <a:pPr algn="dist">
              <a:spcAft>
                <a:spcPts val="0"/>
              </a:spcAft>
            </a:pPr>
            <a:endParaRPr lang="en-US" altLang="zh-CN" sz="2400" b="1" dirty="0">
              <a:solidFill>
                <a:schemeClr val="bg1"/>
              </a:solidFill>
              <a:latin typeface="Times New Roman" panose="02020603050405020304" charset="0"/>
              <a:ea typeface="站酷快乐体2016修订版" panose="02010600030101010101" pitchFamily="2" charset="-122"/>
              <a:cs typeface="Times New Roman" panose="02020603050405020304" charset="0"/>
            </a:endParaRPr>
          </a:p>
          <a:p>
            <a:pPr algn="dist">
              <a:spcAft>
                <a:spcPts val="0"/>
              </a:spcAft>
            </a:pPr>
            <a:endParaRPr lang="en-US" altLang="zh-CN" sz="2400" b="1" dirty="0">
              <a:solidFill>
                <a:schemeClr val="bg1"/>
              </a:solidFill>
              <a:latin typeface="Times New Roman" panose="02020603050405020304" charset="0"/>
              <a:ea typeface="站酷快乐体2016修订版" panose="02010600030101010101" pitchFamily="2" charset="-122"/>
              <a:cs typeface="Times New Roman" panose="02020603050405020304" charset="0"/>
            </a:endParaRPr>
          </a:p>
          <a:p>
            <a:pPr algn="l">
              <a:spcAft>
                <a:spcPts val="0"/>
              </a:spcAft>
            </a:pPr>
            <a:r>
              <a:rPr lang="en-US" altLang="zh-CN" sz="2400" b="1" dirty="0">
                <a:solidFill>
                  <a:srgbClr val="FF0000"/>
                </a:solidFill>
                <a:latin typeface="Times New Roman" panose="02020603050405020304" charset="0"/>
                <a:ea typeface="站酷快乐体2016修订版" panose="02010600030101010101" pitchFamily="2" charset="-122"/>
                <a:cs typeface="Times New Roman" panose="02020603050405020304" charset="0"/>
              </a:rPr>
              <a:t>- micro–level: </a:t>
            </a:r>
            <a:endParaRPr lang="en-US" altLang="zh-CN" sz="2400" b="1" dirty="0">
              <a:solidFill>
                <a:srgbClr val="FF0000"/>
              </a:solidFill>
              <a:latin typeface="Times New Roman" panose="02020603050405020304" charset="0"/>
              <a:ea typeface="站酷快乐体2016修订版" panose="02010600030101010101" pitchFamily="2" charset="-122"/>
              <a:cs typeface="Times New Roman" panose="02020603050405020304" charset="0"/>
            </a:endParaRPr>
          </a:p>
          <a:p>
            <a:pPr algn="l">
              <a:spcAft>
                <a:spcPts val="0"/>
              </a:spcAft>
            </a:pPr>
            <a:r>
              <a:rPr lang="en-US" altLang="zh-CN" sz="2400" b="1" dirty="0">
                <a:solidFill>
                  <a:schemeClr val="bg1"/>
                </a:solidFill>
                <a:latin typeface="Times New Roman" panose="02020603050405020304" charset="0"/>
                <a:ea typeface="站酷快乐体2016修订版" panose="02010600030101010101" pitchFamily="2" charset="-122"/>
                <a:cs typeface="Times New Roman" panose="02020603050405020304" charset="0"/>
              </a:rPr>
              <a:t>at the management level of a separate medical institution (medical institutions, insurance companies, public organizations, health insurance funds).</a:t>
            </a:r>
            <a:endParaRPr lang="en-US" altLang="zh-CN" sz="2400" b="1" dirty="0">
              <a:solidFill>
                <a:schemeClr val="bg1"/>
              </a:solidFill>
              <a:latin typeface="Times New Roman" panose="02020603050405020304" charset="0"/>
              <a:ea typeface="站酷快乐体2016修订版" panose="02010600030101010101" pitchFamily="2" charset="-122"/>
              <a:cs typeface="Times New Roman" panose="02020603050405020304" charset="0"/>
            </a:endParaRPr>
          </a:p>
          <a:p>
            <a:pPr algn="l">
              <a:spcAft>
                <a:spcPts val="0"/>
              </a:spcAft>
            </a:pPr>
            <a:endParaRPr lang="en-US" altLang="zh-CN" sz="2400" b="1" i="1" dirty="0">
              <a:solidFill>
                <a:schemeClr val="bg1"/>
              </a:solidFill>
              <a:latin typeface="Times New Roman" panose="02020603050405020304" charset="0"/>
              <a:ea typeface="站酷快乐体2016修订版" panose="02010600030101010101" pitchFamily="2" charset="-122"/>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287655" y="287655"/>
            <a:ext cx="11616690" cy="6282690"/>
          </a:xfrm>
          <a:prstGeom prst="rect">
            <a:avLst/>
          </a:prstGeom>
          <a:solidFill>
            <a:schemeClr val="bg1"/>
          </a:solidFill>
          <a:ln>
            <a:noFill/>
          </a:ln>
          <a:effectLst>
            <a:outerShdw blurRad="1270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Calibri" panose="020F0502020204030204" pitchFamily="34" charset="0"/>
            </a:endParaRPr>
          </a:p>
        </p:txBody>
      </p:sp>
      <p:sp>
        <p:nvSpPr>
          <p:cNvPr id="8" name="PA-文本框 4"/>
          <p:cNvSpPr txBox="1"/>
          <p:nvPr>
            <p:custDataLst>
              <p:tags r:id="rId1"/>
            </p:custDataLst>
          </p:nvPr>
        </p:nvSpPr>
        <p:spPr>
          <a:xfrm>
            <a:off x="599440" y="434340"/>
            <a:ext cx="10679430" cy="7988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sz="2800" dirty="0">
                <a:solidFill>
                  <a:schemeClr val="tx1"/>
                </a:solidFill>
                <a:latin typeface="Times New Roman" panose="02020603050405020304" charset="0"/>
                <a:ea typeface="Calibri" panose="020F0502020204030204" pitchFamily="34" charset="0"/>
                <a:cs typeface="Times New Roman" panose="02020603050405020304" charset="0"/>
              </a:rPr>
              <a:t>Key Differences Between Management and Administration</a:t>
            </a:r>
            <a:endParaRPr sz="2800" dirty="0">
              <a:solidFill>
                <a:schemeClr val="tx1"/>
              </a:solidFill>
              <a:latin typeface="Times New Roman" panose="02020603050405020304" charset="0"/>
              <a:ea typeface="Calibri" panose="020F0502020204030204" pitchFamily="34" charset="0"/>
              <a:cs typeface="Times New Roman" panose="02020603050405020304" charset="0"/>
            </a:endParaRPr>
          </a:p>
          <a:p>
            <a:pPr algn="l"/>
            <a:r>
              <a:rPr b="1" i="1" dirty="0">
                <a:solidFill>
                  <a:srgbClr val="FF0000"/>
                </a:solidFill>
                <a:latin typeface="Times New Roman" panose="02020603050405020304" charset="0"/>
                <a:ea typeface="Calibri" panose="020F0502020204030204" pitchFamily="34" charset="0"/>
                <a:cs typeface="Times New Roman" panose="02020603050405020304" charset="0"/>
              </a:rPr>
              <a:t>Management</a:t>
            </a:r>
            <a:r>
              <a:rPr b="1" i="1" dirty="0">
                <a:solidFill>
                  <a:schemeClr val="tx1"/>
                </a:solidFill>
                <a:latin typeface="Times New Roman" panose="02020603050405020304" charset="0"/>
                <a:ea typeface="Calibri" panose="020F0502020204030204" pitchFamily="34" charset="0"/>
                <a:cs typeface="Times New Roman" panose="02020603050405020304" charset="0"/>
              </a:rPr>
              <a:t> is an activity of business a</a:t>
            </a:r>
            <a:r>
              <a:rPr lang="en-US" b="1" i="1" dirty="0">
                <a:solidFill>
                  <a:schemeClr val="tx1"/>
                </a:solidFill>
                <a:latin typeface="Times New Roman" panose="02020603050405020304" charset="0"/>
                <a:ea typeface="Calibri" panose="020F0502020204030204" pitchFamily="34" charset="0"/>
                <a:cs typeface="Times New Roman" panose="02020603050405020304" charset="0"/>
              </a:rPr>
              <a:t>t</a:t>
            </a:r>
            <a:r>
              <a:rPr b="1" i="1" dirty="0">
                <a:solidFill>
                  <a:schemeClr val="tx1"/>
                </a:solidFill>
                <a:latin typeface="Times New Roman" panose="02020603050405020304" charset="0"/>
                <a:ea typeface="Calibri" panose="020F0502020204030204" pitchFamily="34" charset="0"/>
                <a:cs typeface="Times New Roman" panose="02020603050405020304" charset="0"/>
              </a:rPr>
              <a:t> </a:t>
            </a:r>
            <a:r>
              <a:rPr lang="en-US" b="1" i="1" dirty="0">
                <a:solidFill>
                  <a:schemeClr val="tx1"/>
                </a:solidFill>
                <a:latin typeface="Times New Roman" panose="02020603050405020304" charset="0"/>
                <a:ea typeface="Calibri" panose="020F0502020204030204" pitchFamily="34" charset="0"/>
                <a:cs typeface="Times New Roman" panose="02020603050405020304" charset="0"/>
              </a:rPr>
              <a:t>the </a:t>
            </a:r>
            <a:r>
              <a:rPr b="1" i="1" dirty="0">
                <a:solidFill>
                  <a:schemeClr val="tx1"/>
                </a:solidFill>
                <a:latin typeface="Times New Roman" panose="02020603050405020304" charset="0"/>
                <a:ea typeface="Calibri" panose="020F0502020204030204" pitchFamily="34" charset="0"/>
                <a:cs typeface="Times New Roman" panose="02020603050405020304" charset="0"/>
              </a:rPr>
              <a:t>functional level, whereas </a:t>
            </a:r>
            <a:r>
              <a:rPr b="1" i="1" dirty="0">
                <a:solidFill>
                  <a:srgbClr val="FF0000"/>
                </a:solidFill>
                <a:latin typeface="Times New Roman" panose="02020603050405020304" charset="0"/>
                <a:ea typeface="Calibri" panose="020F0502020204030204" pitchFamily="34" charset="0"/>
                <a:cs typeface="Times New Roman" panose="02020603050405020304" charset="0"/>
              </a:rPr>
              <a:t>Administration</a:t>
            </a:r>
            <a:r>
              <a:rPr b="1" i="1" dirty="0">
                <a:solidFill>
                  <a:schemeClr val="tx1"/>
                </a:solidFill>
                <a:latin typeface="Times New Roman" panose="02020603050405020304" charset="0"/>
                <a:ea typeface="Calibri" panose="020F0502020204030204" pitchFamily="34" charset="0"/>
                <a:cs typeface="Times New Roman" panose="02020603050405020304" charset="0"/>
              </a:rPr>
              <a:t> is a high-level activity</a:t>
            </a:r>
            <a:r>
              <a:rPr sz="1600" b="1" i="1" dirty="0">
                <a:solidFill>
                  <a:schemeClr val="tx1"/>
                </a:solidFill>
                <a:latin typeface="Times New Roman" panose="02020603050405020304" charset="0"/>
                <a:ea typeface="Calibri" panose="020F0502020204030204" pitchFamily="34" charset="0"/>
                <a:cs typeface="Times New Roman" panose="02020603050405020304" charset="0"/>
              </a:rPr>
              <a:t>.</a:t>
            </a:r>
            <a:endParaRPr sz="1600" b="1" i="1" dirty="0">
              <a:solidFill>
                <a:schemeClr val="tx1"/>
              </a:solidFill>
              <a:latin typeface="Times New Roman" panose="02020603050405020304" charset="0"/>
              <a:ea typeface="Calibri" panose="020F0502020204030204" pitchFamily="34" charset="0"/>
              <a:cs typeface="Times New Roman" panose="02020603050405020304" charset="0"/>
            </a:endParaRPr>
          </a:p>
        </p:txBody>
      </p:sp>
      <p:sp>
        <p:nvSpPr>
          <p:cNvPr id="2" name="PA_图片 2"/>
          <p:cNvSpPr/>
          <p:nvPr>
            <p:custDataLst>
              <p:tags r:id="rId2"/>
            </p:custDataLst>
          </p:nvPr>
        </p:nvSpPr>
        <p:spPr>
          <a:xfrm>
            <a:off x="772486" y="1642932"/>
            <a:ext cx="3482890" cy="4135414"/>
          </a:xfrm>
          <a:custGeom>
            <a:avLst/>
            <a:gdLst/>
            <a:ahLst/>
            <a:cxnLst/>
            <a:rect l="0" t="0" r="0" b="0"/>
            <a:pathLst>
              <a:path w="3482890" h="4135414">
                <a:moveTo>
                  <a:pt x="0" y="0"/>
                </a:moveTo>
                <a:lnTo>
                  <a:pt x="3482889" y="0"/>
                </a:lnTo>
                <a:lnTo>
                  <a:pt x="3482889" y="4135413"/>
                </a:lnTo>
                <a:lnTo>
                  <a:pt x="0" y="4135413"/>
                </a:lnTo>
                <a:close/>
              </a:path>
            </a:pathLst>
          </a:custGeom>
          <a:blipFill dpi="0" rotWithShape="1">
            <a:blip r:embed="rId3"/>
            <a:srcRect/>
            <a:stretch>
              <a:fillRect l="-38985" r="-38985"/>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Calibri" panose="020F0502020204030204" pitchFamily="34" charset="0"/>
            </a:endParaRPr>
          </a:p>
        </p:txBody>
      </p:sp>
      <p:grpSp>
        <p:nvGrpSpPr>
          <p:cNvPr id="5" name="组合 4"/>
          <p:cNvGrpSpPr/>
          <p:nvPr/>
        </p:nvGrpSpPr>
        <p:grpSpPr>
          <a:xfrm>
            <a:off x="4742379" y="3819488"/>
            <a:ext cx="6885941" cy="841256"/>
            <a:chOff x="5519357" y="2866804"/>
            <a:chExt cx="5164456" cy="630942"/>
          </a:xfrm>
        </p:grpSpPr>
        <p:sp>
          <p:nvSpPr>
            <p:cNvPr id="6" name="Rectangle 14"/>
            <p:cNvSpPr/>
            <p:nvPr/>
          </p:nvSpPr>
          <p:spPr>
            <a:xfrm>
              <a:off x="6215635" y="2919769"/>
              <a:ext cx="4468178" cy="492442"/>
            </a:xfrm>
            <a:prstGeom prst="rect">
              <a:avLst/>
            </a:prstGeom>
            <a:solidFill>
              <a:schemeClr val="bg2">
                <a:lumMod val="90000"/>
              </a:schemeClr>
            </a:solidFill>
          </p:spPr>
          <p:txBody>
            <a:bodyPr wrap="square">
              <a:spAutoFit/>
            </a:bodyPr>
            <a:p>
              <a:pPr>
                <a:lnSpc>
                  <a:spcPct val="115000"/>
                </a:lnSpc>
                <a:spcBef>
                  <a:spcPts val="0"/>
                </a:spcBef>
                <a:spcAft>
                  <a:spcPts val="0"/>
                </a:spcAft>
              </a:pPr>
              <a:r>
                <a:rPr lang="zh-CN" altLang="en-US" sz="1600" b="1" dirty="0">
                  <a:solidFill>
                    <a:schemeClr val="tx1"/>
                  </a:solidFill>
                  <a:latin typeface="Times New Roman" panose="02020603050405020304" charset="0"/>
                  <a:ea typeface="Calibri" panose="020F0502020204030204" pitchFamily="34" charset="0"/>
                  <a:cs typeface="Times New Roman" panose="02020603050405020304" charset="0"/>
                </a:rPr>
                <a:t>Functions of </a:t>
              </a:r>
              <a:r>
                <a:rPr lang="zh-CN" altLang="en-US" sz="1600" b="1" dirty="0">
                  <a:solidFill>
                    <a:srgbClr val="FF0000"/>
                  </a:solidFill>
                  <a:latin typeface="Times New Roman" panose="02020603050405020304" charset="0"/>
                  <a:ea typeface="Calibri" panose="020F0502020204030204" pitchFamily="34" charset="0"/>
                  <a:cs typeface="Times New Roman" panose="02020603050405020304" charset="0"/>
                </a:rPr>
                <a:t>administration</a:t>
              </a:r>
              <a:r>
                <a:rPr lang="zh-CN" altLang="en-US" sz="1600" b="1" dirty="0">
                  <a:solidFill>
                    <a:schemeClr val="tx1"/>
                  </a:solidFill>
                  <a:latin typeface="Times New Roman" panose="02020603050405020304" charset="0"/>
                  <a:ea typeface="Calibri" panose="020F0502020204030204" pitchFamily="34" charset="0"/>
                  <a:cs typeface="Times New Roman" panose="02020603050405020304" charset="0"/>
                </a:rPr>
                <a:t> include legislation and determination. Conversely, functions of </a:t>
              </a:r>
              <a:r>
                <a:rPr lang="zh-CN" altLang="en-US" sz="1600" b="1" dirty="0">
                  <a:solidFill>
                    <a:srgbClr val="FF0000"/>
                  </a:solidFill>
                  <a:latin typeface="Times New Roman" panose="02020603050405020304" charset="0"/>
                  <a:ea typeface="Calibri" panose="020F0502020204030204" pitchFamily="34" charset="0"/>
                  <a:cs typeface="Times New Roman" panose="02020603050405020304" charset="0"/>
                </a:rPr>
                <a:t>management</a:t>
              </a:r>
              <a:r>
                <a:rPr lang="zh-CN" altLang="en-US" sz="1600" b="1" dirty="0">
                  <a:solidFill>
                    <a:schemeClr val="tx1"/>
                  </a:solidFill>
                  <a:latin typeface="Times New Roman" panose="02020603050405020304" charset="0"/>
                  <a:ea typeface="Calibri" panose="020F0502020204030204" pitchFamily="34" charset="0"/>
                  <a:cs typeface="Times New Roman" panose="02020603050405020304" charset="0"/>
                </a:rPr>
                <a:t> are executive and governing.</a:t>
              </a:r>
              <a:endParaRPr lang="zh-CN" altLang="en-US" sz="1600" b="1" dirty="0">
                <a:solidFill>
                  <a:schemeClr val="tx1"/>
                </a:solidFill>
                <a:latin typeface="Times New Roman" panose="02020603050405020304" charset="0"/>
                <a:ea typeface="Calibri" panose="020F0502020204030204" pitchFamily="34" charset="0"/>
                <a:cs typeface="Times New Roman" panose="02020603050405020304" charset="0"/>
              </a:endParaRPr>
            </a:p>
          </p:txBody>
        </p:sp>
        <p:grpSp>
          <p:nvGrpSpPr>
            <p:cNvPr id="7" name="组合 6"/>
            <p:cNvGrpSpPr/>
            <p:nvPr/>
          </p:nvGrpSpPr>
          <p:grpSpPr>
            <a:xfrm>
              <a:off x="5519357" y="2866804"/>
              <a:ext cx="652843" cy="630942"/>
              <a:chOff x="5519357" y="2866804"/>
              <a:chExt cx="652843" cy="630942"/>
            </a:xfrm>
          </p:grpSpPr>
          <p:sp>
            <p:nvSpPr>
              <p:cNvPr id="4" name="Rounded Rectangle 23"/>
              <p:cNvSpPr/>
              <p:nvPr/>
            </p:nvSpPr>
            <p:spPr>
              <a:xfrm>
                <a:off x="5519357" y="2866804"/>
                <a:ext cx="652843" cy="63094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3200" dirty="0">
                  <a:solidFill>
                    <a:srgbClr val="0C0C0C"/>
                  </a:solidFill>
                  <a:latin typeface="Calibri" panose="020F0502020204030204" pitchFamily="34" charset="0"/>
                  <a:ea typeface="Calibri" panose="020F0502020204030204" pitchFamily="34" charset="0"/>
                </a:endParaRPr>
              </a:p>
            </p:txBody>
          </p:sp>
          <p:sp>
            <p:nvSpPr>
              <p:cNvPr id="9" name="Freeform 11"/>
              <p:cNvSpPr>
                <a:spLocks noEditPoints="1"/>
              </p:cNvSpPr>
              <p:nvPr/>
            </p:nvSpPr>
            <p:spPr bwMode="auto">
              <a:xfrm>
                <a:off x="5659308" y="3016598"/>
                <a:ext cx="372940" cy="331354"/>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1920" tIns="60960" rIns="121920" bIns="60960" numCol="1" anchor="t" anchorCtr="0" compatLnSpc="1"/>
              <a:p>
                <a:pPr>
                  <a:lnSpc>
                    <a:spcPct val="150000"/>
                  </a:lnSpc>
                </a:pPr>
                <a:endParaRPr lang="en-US" sz="3200">
                  <a:solidFill>
                    <a:srgbClr val="0C0C0C"/>
                  </a:solidFill>
                  <a:latin typeface="Calibri" panose="020F0502020204030204" pitchFamily="34" charset="0"/>
                  <a:ea typeface="Calibri" panose="020F0502020204030204" pitchFamily="34" charset="0"/>
                </a:endParaRPr>
              </a:p>
            </p:txBody>
          </p:sp>
        </p:grpSp>
      </p:grpSp>
      <p:grpSp>
        <p:nvGrpSpPr>
          <p:cNvPr id="10" name="组合 9"/>
          <p:cNvGrpSpPr/>
          <p:nvPr/>
        </p:nvGrpSpPr>
        <p:grpSpPr>
          <a:xfrm>
            <a:off x="4742379" y="2730345"/>
            <a:ext cx="6885941" cy="841256"/>
            <a:chOff x="5519357" y="2049946"/>
            <a:chExt cx="5164456" cy="630942"/>
          </a:xfrm>
        </p:grpSpPr>
        <p:sp>
          <p:nvSpPr>
            <p:cNvPr id="11" name="Rectangle 13"/>
            <p:cNvSpPr/>
            <p:nvPr/>
          </p:nvSpPr>
          <p:spPr>
            <a:xfrm>
              <a:off x="6215635" y="2109667"/>
              <a:ext cx="4468178" cy="492443"/>
            </a:xfrm>
            <a:prstGeom prst="rect">
              <a:avLst/>
            </a:prstGeom>
            <a:solidFill>
              <a:schemeClr val="accent4"/>
            </a:solidFill>
          </p:spPr>
          <p:txBody>
            <a:bodyPr wrap="square">
              <a:spAutoFit/>
            </a:bodyPr>
            <a:p>
              <a:pPr>
                <a:lnSpc>
                  <a:spcPct val="115000"/>
                </a:lnSpc>
                <a:spcBef>
                  <a:spcPts val="0"/>
                </a:spcBef>
                <a:spcAft>
                  <a:spcPts val="0"/>
                </a:spcAft>
              </a:pPr>
              <a:r>
                <a:rPr lang="zh-CN" altLang="en-US" sz="1600" b="1" dirty="0">
                  <a:solidFill>
                    <a:schemeClr val="tx1"/>
                  </a:solidFill>
                  <a:latin typeface="Times New Roman" panose="02020603050405020304" charset="0"/>
                  <a:ea typeface="Calibri" panose="020F0502020204030204" pitchFamily="34" charset="0"/>
                  <a:cs typeface="Times New Roman" panose="02020603050405020304" charset="0"/>
                </a:rPr>
                <a:t>While </a:t>
              </a:r>
              <a:r>
                <a:rPr lang="zh-CN" altLang="en-US" sz="1600" b="1" dirty="0">
                  <a:solidFill>
                    <a:srgbClr val="FF0000"/>
                  </a:solidFill>
                  <a:latin typeface="Times New Roman" panose="02020603050405020304" charset="0"/>
                  <a:ea typeface="Calibri" panose="020F0502020204030204" pitchFamily="34" charset="0"/>
                  <a:cs typeface="Times New Roman" panose="02020603050405020304" charset="0"/>
                </a:rPr>
                <a:t>management</a:t>
              </a:r>
              <a:r>
                <a:rPr lang="zh-CN" altLang="en-US" sz="1600" b="1" dirty="0">
                  <a:solidFill>
                    <a:schemeClr val="tx1"/>
                  </a:solidFill>
                  <a:latin typeface="Times New Roman" panose="02020603050405020304" charset="0"/>
                  <a:ea typeface="Calibri" panose="020F0502020204030204" pitchFamily="34" charset="0"/>
                  <a:cs typeface="Times New Roman" panose="02020603050405020304" charset="0"/>
                </a:rPr>
                <a:t> focuses on policy implementation, policy formulation is performed by the </a:t>
              </a:r>
              <a:r>
                <a:rPr lang="zh-CN" altLang="en-US" sz="1600" b="1" dirty="0">
                  <a:solidFill>
                    <a:srgbClr val="FF0000"/>
                  </a:solidFill>
                  <a:latin typeface="Times New Roman" panose="02020603050405020304" charset="0"/>
                  <a:ea typeface="Calibri" panose="020F0502020204030204" pitchFamily="34" charset="0"/>
                  <a:cs typeface="Times New Roman" panose="02020603050405020304" charset="0"/>
                </a:rPr>
                <a:t>administration</a:t>
              </a:r>
              <a:r>
                <a:rPr lang="zh-CN" altLang="en-US" sz="1600" b="1" dirty="0">
                  <a:solidFill>
                    <a:schemeClr val="tx1"/>
                  </a:solidFill>
                  <a:latin typeface="Times New Roman" panose="02020603050405020304" charset="0"/>
                  <a:ea typeface="Calibri" panose="020F0502020204030204" pitchFamily="34" charset="0"/>
                  <a:cs typeface="Times New Roman" panose="02020603050405020304" charset="0"/>
                </a:rPr>
                <a:t>.</a:t>
              </a:r>
              <a:endParaRPr lang="zh-CN" altLang="en-US" sz="1600" b="1" dirty="0">
                <a:solidFill>
                  <a:schemeClr val="tx1"/>
                </a:solidFill>
                <a:latin typeface="Times New Roman" panose="02020603050405020304" charset="0"/>
                <a:ea typeface="Calibri" panose="020F0502020204030204" pitchFamily="34" charset="0"/>
                <a:cs typeface="Times New Roman" panose="02020603050405020304" charset="0"/>
              </a:endParaRPr>
            </a:p>
          </p:txBody>
        </p:sp>
        <p:grpSp>
          <p:nvGrpSpPr>
            <p:cNvPr id="12" name="组合 11"/>
            <p:cNvGrpSpPr/>
            <p:nvPr/>
          </p:nvGrpSpPr>
          <p:grpSpPr>
            <a:xfrm>
              <a:off x="5519357" y="2049946"/>
              <a:ext cx="652843" cy="630942"/>
              <a:chOff x="5519357" y="2049946"/>
              <a:chExt cx="652843" cy="630942"/>
            </a:xfrm>
          </p:grpSpPr>
          <p:sp>
            <p:nvSpPr>
              <p:cNvPr id="13" name="Rounded Rectangle 22"/>
              <p:cNvSpPr/>
              <p:nvPr/>
            </p:nvSpPr>
            <p:spPr>
              <a:xfrm>
                <a:off x="5519357" y="2049946"/>
                <a:ext cx="652843" cy="63094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3200" dirty="0">
                  <a:solidFill>
                    <a:srgbClr val="0C0C0C"/>
                  </a:solidFill>
                  <a:latin typeface="Calibri" panose="020F0502020204030204" pitchFamily="34" charset="0"/>
                  <a:ea typeface="Calibri" panose="020F0502020204030204" pitchFamily="34" charset="0"/>
                </a:endParaRPr>
              </a:p>
            </p:txBody>
          </p:sp>
          <p:sp>
            <p:nvSpPr>
              <p:cNvPr id="14" name="Freeform 10"/>
              <p:cNvSpPr>
                <a:spLocks noEditPoints="1"/>
              </p:cNvSpPr>
              <p:nvPr/>
            </p:nvSpPr>
            <p:spPr bwMode="auto">
              <a:xfrm>
                <a:off x="5658224" y="2180258"/>
                <a:ext cx="375107" cy="370318"/>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p:spPr>
            <p:txBody>
              <a:bodyPr vert="horz" wrap="square" lIns="121920" tIns="60960" rIns="121920" bIns="60960" numCol="1" anchor="t" anchorCtr="0" compatLnSpc="1"/>
              <a:p>
                <a:endParaRPr lang="en-US" sz="3200">
                  <a:solidFill>
                    <a:srgbClr val="0C0C0C"/>
                  </a:solidFill>
                  <a:latin typeface="Calibri" panose="020F0502020204030204" pitchFamily="34" charset="0"/>
                  <a:ea typeface="Calibri" panose="020F0502020204030204" pitchFamily="34" charset="0"/>
                </a:endParaRPr>
              </a:p>
            </p:txBody>
          </p:sp>
        </p:grpSp>
      </p:grpSp>
      <p:grpSp>
        <p:nvGrpSpPr>
          <p:cNvPr id="15" name="组合 14"/>
          <p:cNvGrpSpPr/>
          <p:nvPr/>
        </p:nvGrpSpPr>
        <p:grpSpPr>
          <a:xfrm>
            <a:off x="4742379" y="1612745"/>
            <a:ext cx="6824981" cy="965840"/>
            <a:chOff x="5519357" y="1211746"/>
            <a:chExt cx="5118736" cy="724380"/>
          </a:xfrm>
        </p:grpSpPr>
        <p:sp>
          <p:nvSpPr>
            <p:cNvPr id="16" name="Rectangle 12"/>
            <p:cNvSpPr/>
            <p:nvPr/>
          </p:nvSpPr>
          <p:spPr>
            <a:xfrm>
              <a:off x="6215635" y="1231752"/>
              <a:ext cx="4422458" cy="704374"/>
            </a:xfrm>
            <a:prstGeom prst="rect">
              <a:avLst/>
            </a:prstGeom>
            <a:solidFill>
              <a:schemeClr val="bg2">
                <a:lumMod val="90000"/>
              </a:schemeClr>
            </a:solidFill>
          </p:spPr>
          <p:txBody>
            <a:bodyPr wrap="square">
              <a:spAutoFit/>
            </a:bodyPr>
            <a:p>
              <a:pPr>
                <a:lnSpc>
                  <a:spcPct val="115000"/>
                </a:lnSpc>
                <a:spcBef>
                  <a:spcPts val="0"/>
                </a:spcBef>
                <a:spcAft>
                  <a:spcPts val="0"/>
                </a:spcAft>
              </a:pPr>
              <a:r>
                <a:rPr lang="zh-CN" altLang="en-US" sz="1600" b="1" dirty="0">
                  <a:solidFill>
                    <a:srgbClr val="FF0000"/>
                  </a:solidFill>
                  <a:latin typeface="Times New Roman" panose="02020603050405020304" charset="0"/>
                  <a:ea typeface="Calibri" panose="020F0502020204030204" pitchFamily="34" charset="0"/>
                  <a:cs typeface="Times New Roman" panose="02020603050405020304" charset="0"/>
                </a:rPr>
                <a:t>Management</a:t>
              </a:r>
              <a:r>
                <a:rPr lang="zh-CN" altLang="en-US" sz="1600" b="1" dirty="0">
                  <a:solidFill>
                    <a:srgbClr val="0C0C0C"/>
                  </a:solidFill>
                  <a:latin typeface="Times New Roman" panose="02020603050405020304" charset="0"/>
                  <a:ea typeface="Calibri" panose="020F0502020204030204" pitchFamily="34" charset="0"/>
                  <a:cs typeface="Times New Roman" panose="02020603050405020304" charset="0"/>
                </a:rPr>
                <a:t> is a systematic way of managing people and things within the organization. </a:t>
              </a:r>
              <a:r>
                <a:rPr lang="zh-CN" altLang="en-US" sz="1600" b="1" dirty="0">
                  <a:solidFill>
                    <a:srgbClr val="FF0000"/>
                  </a:solidFill>
                  <a:latin typeface="Times New Roman" panose="02020603050405020304" charset="0"/>
                  <a:ea typeface="Calibri" panose="020F0502020204030204" pitchFamily="34" charset="0"/>
                  <a:cs typeface="Times New Roman" panose="02020603050405020304" charset="0"/>
                </a:rPr>
                <a:t>Administration</a:t>
              </a:r>
              <a:r>
                <a:rPr lang="zh-CN" altLang="en-US" sz="1600" b="1" dirty="0">
                  <a:solidFill>
                    <a:srgbClr val="0C0C0C"/>
                  </a:solidFill>
                  <a:latin typeface="Times New Roman" panose="02020603050405020304" charset="0"/>
                  <a:ea typeface="Calibri" panose="020F0502020204030204" pitchFamily="34" charset="0"/>
                  <a:cs typeface="Times New Roman" panose="02020603050405020304" charset="0"/>
                </a:rPr>
                <a:t> is defined as an act of administering the whole organization by a group of people.</a:t>
              </a:r>
              <a:endParaRPr lang="zh-CN" altLang="en-US" sz="1600" b="1" dirty="0">
                <a:solidFill>
                  <a:srgbClr val="0C0C0C"/>
                </a:solidFill>
                <a:latin typeface="Times New Roman" panose="02020603050405020304" charset="0"/>
                <a:ea typeface="Calibri" panose="020F0502020204030204" pitchFamily="34" charset="0"/>
                <a:cs typeface="Times New Roman" panose="02020603050405020304" charset="0"/>
              </a:endParaRPr>
            </a:p>
          </p:txBody>
        </p:sp>
        <p:grpSp>
          <p:nvGrpSpPr>
            <p:cNvPr id="17" name="组合 16"/>
            <p:cNvGrpSpPr/>
            <p:nvPr/>
          </p:nvGrpSpPr>
          <p:grpSpPr>
            <a:xfrm>
              <a:off x="5519357" y="1211746"/>
              <a:ext cx="652843" cy="630942"/>
              <a:chOff x="5519357" y="1211746"/>
              <a:chExt cx="652843" cy="630942"/>
            </a:xfrm>
          </p:grpSpPr>
          <p:sp>
            <p:nvSpPr>
              <p:cNvPr id="18" name="Rounded Rectangle 2"/>
              <p:cNvSpPr/>
              <p:nvPr/>
            </p:nvSpPr>
            <p:spPr>
              <a:xfrm>
                <a:off x="5519357" y="1211746"/>
                <a:ext cx="652843" cy="63094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3200">
                  <a:solidFill>
                    <a:srgbClr val="0C0C0C"/>
                  </a:solidFill>
                  <a:latin typeface="Calibri" panose="020F0502020204030204" pitchFamily="34" charset="0"/>
                  <a:ea typeface="Calibri" panose="020F0502020204030204" pitchFamily="34" charset="0"/>
                </a:endParaRPr>
              </a:p>
            </p:txBody>
          </p:sp>
          <p:sp>
            <p:nvSpPr>
              <p:cNvPr id="19" name="Freeform 33"/>
              <p:cNvSpPr>
                <a:spLocks noEditPoints="1"/>
              </p:cNvSpPr>
              <p:nvPr/>
            </p:nvSpPr>
            <p:spPr bwMode="auto">
              <a:xfrm>
                <a:off x="5607593" y="1365049"/>
                <a:ext cx="476369" cy="324336"/>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p:spPr>
            <p:txBody>
              <a:bodyPr vert="horz" wrap="square" lIns="121920" tIns="60960" rIns="121920" bIns="60960" numCol="1" anchor="t" anchorCtr="0" compatLnSpc="1"/>
              <a:p>
                <a:endParaRPr lang="en-US" sz="3200">
                  <a:solidFill>
                    <a:srgbClr val="0C0C0C"/>
                  </a:solidFill>
                  <a:latin typeface="Calibri" panose="020F0502020204030204" pitchFamily="34" charset="0"/>
                  <a:ea typeface="Calibri" panose="020F0502020204030204" pitchFamily="34" charset="0"/>
                </a:endParaRPr>
              </a:p>
            </p:txBody>
          </p:sp>
        </p:grpSp>
      </p:grpSp>
      <p:grpSp>
        <p:nvGrpSpPr>
          <p:cNvPr id="20" name="组合 19"/>
          <p:cNvGrpSpPr/>
          <p:nvPr/>
        </p:nvGrpSpPr>
        <p:grpSpPr>
          <a:xfrm>
            <a:off x="4742379" y="4916255"/>
            <a:ext cx="6885941" cy="939165"/>
            <a:chOff x="5519357" y="3689379"/>
            <a:chExt cx="5164456" cy="704374"/>
          </a:xfrm>
        </p:grpSpPr>
        <p:sp>
          <p:nvSpPr>
            <p:cNvPr id="21" name="Rectangle 15"/>
            <p:cNvSpPr/>
            <p:nvPr/>
          </p:nvSpPr>
          <p:spPr>
            <a:xfrm>
              <a:off x="6215635" y="3689379"/>
              <a:ext cx="4468178" cy="704374"/>
            </a:xfrm>
            <a:prstGeom prst="rect">
              <a:avLst/>
            </a:prstGeom>
            <a:solidFill>
              <a:schemeClr val="accent4"/>
            </a:solidFill>
          </p:spPr>
          <p:txBody>
            <a:bodyPr wrap="square">
              <a:spAutoFit/>
            </a:bodyPr>
            <a:p>
              <a:pPr>
                <a:lnSpc>
                  <a:spcPct val="115000"/>
                </a:lnSpc>
                <a:spcBef>
                  <a:spcPts val="0"/>
                </a:spcBef>
                <a:spcAft>
                  <a:spcPts val="0"/>
                </a:spcAft>
              </a:pPr>
              <a:r>
                <a:rPr lang="zh-CN" altLang="en-US" sz="1600" b="1" dirty="0">
                  <a:solidFill>
                    <a:srgbClr val="FF0000"/>
                  </a:solidFill>
                  <a:latin typeface="Times New Roman" panose="02020603050405020304" charset="0"/>
                  <a:ea typeface="Calibri" panose="020F0502020204030204" pitchFamily="34" charset="0"/>
                  <a:cs typeface="Times New Roman" panose="02020603050405020304" charset="0"/>
                </a:rPr>
                <a:t>Management</a:t>
              </a:r>
              <a:r>
                <a:rPr lang="zh-CN" altLang="en-US" sz="1600" b="1" dirty="0">
                  <a:solidFill>
                    <a:schemeClr val="tx1"/>
                  </a:solidFill>
                  <a:latin typeface="Times New Roman" panose="02020603050405020304" charset="0"/>
                  <a:ea typeface="Calibri" panose="020F0502020204030204" pitchFamily="34" charset="0"/>
                  <a:cs typeface="Times New Roman" panose="02020603050405020304" charset="0"/>
                </a:rPr>
                <a:t> focuses on managing people and their work. On the other hand, </a:t>
              </a:r>
              <a:r>
                <a:rPr lang="zh-CN" altLang="en-US" sz="1600" b="1" dirty="0">
                  <a:solidFill>
                    <a:srgbClr val="FF0000"/>
                  </a:solidFill>
                  <a:latin typeface="Times New Roman" panose="02020603050405020304" charset="0"/>
                  <a:ea typeface="Calibri" panose="020F0502020204030204" pitchFamily="34" charset="0"/>
                  <a:cs typeface="Times New Roman" panose="02020603050405020304" charset="0"/>
                </a:rPr>
                <a:t>administration</a:t>
              </a:r>
              <a:r>
                <a:rPr lang="zh-CN" altLang="en-US" sz="1600" b="1" dirty="0">
                  <a:solidFill>
                    <a:schemeClr val="tx1"/>
                  </a:solidFill>
                  <a:latin typeface="Times New Roman" panose="02020603050405020304" charset="0"/>
                  <a:ea typeface="Calibri" panose="020F0502020204030204" pitchFamily="34" charset="0"/>
                  <a:cs typeface="Times New Roman" panose="02020603050405020304" charset="0"/>
                </a:rPr>
                <a:t> focuses on making the best possible utilization of the organization’s resources.</a:t>
              </a:r>
              <a:endParaRPr lang="zh-CN" altLang="en-US" sz="1600" b="1" dirty="0">
                <a:solidFill>
                  <a:schemeClr val="tx1"/>
                </a:solidFill>
                <a:latin typeface="Times New Roman" panose="02020603050405020304" charset="0"/>
                <a:ea typeface="Calibri" panose="020F0502020204030204" pitchFamily="34" charset="0"/>
                <a:cs typeface="Times New Roman" panose="02020603050405020304" charset="0"/>
              </a:endParaRPr>
            </a:p>
          </p:txBody>
        </p:sp>
        <p:grpSp>
          <p:nvGrpSpPr>
            <p:cNvPr id="22" name="组合 21"/>
            <p:cNvGrpSpPr/>
            <p:nvPr/>
          </p:nvGrpSpPr>
          <p:grpSpPr>
            <a:xfrm>
              <a:off x="5519357" y="3705004"/>
              <a:ext cx="652843" cy="630942"/>
              <a:chOff x="5519357" y="3705004"/>
              <a:chExt cx="652843" cy="630942"/>
            </a:xfrm>
          </p:grpSpPr>
          <p:sp>
            <p:nvSpPr>
              <p:cNvPr id="23" name="Rounded Rectangle 24"/>
              <p:cNvSpPr/>
              <p:nvPr/>
            </p:nvSpPr>
            <p:spPr>
              <a:xfrm>
                <a:off x="5519357" y="3705004"/>
                <a:ext cx="652843" cy="63094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3200" dirty="0">
                  <a:solidFill>
                    <a:srgbClr val="0C0C0C"/>
                  </a:solidFill>
                  <a:latin typeface="Calibri" panose="020F0502020204030204" pitchFamily="34" charset="0"/>
                  <a:ea typeface="Calibri" panose="020F0502020204030204" pitchFamily="34" charset="0"/>
                </a:endParaRPr>
              </a:p>
            </p:txBody>
          </p:sp>
          <p:grpSp>
            <p:nvGrpSpPr>
              <p:cNvPr id="24" name="Group 28"/>
              <p:cNvGrpSpPr/>
              <p:nvPr/>
            </p:nvGrpSpPr>
            <p:grpSpPr>
              <a:xfrm>
                <a:off x="5678148" y="3810936"/>
                <a:ext cx="335260" cy="419077"/>
                <a:chOff x="6751638" y="2265363"/>
                <a:chExt cx="158750" cy="198438"/>
              </a:xfrm>
              <a:solidFill>
                <a:schemeClr val="bg1"/>
              </a:solidFill>
            </p:grpSpPr>
            <p:sp>
              <p:nvSpPr>
                <p:cNvPr id="25" name="Freeform 18"/>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a:lnSpc>
                      <a:spcPct val="150000"/>
                    </a:lnSpc>
                  </a:pPr>
                  <a:endParaRPr lang="en-US" sz="3200">
                    <a:solidFill>
                      <a:srgbClr val="0C0C0C"/>
                    </a:solidFill>
                    <a:latin typeface="Calibri" panose="020F0502020204030204" pitchFamily="34" charset="0"/>
                    <a:ea typeface="Calibri" panose="020F0502020204030204" pitchFamily="34" charset="0"/>
                  </a:endParaRPr>
                </a:p>
              </p:txBody>
            </p:sp>
            <p:sp>
              <p:nvSpPr>
                <p:cNvPr id="26" name="Freeform 19"/>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a:lnSpc>
                      <a:spcPct val="150000"/>
                    </a:lnSpc>
                  </a:pPr>
                  <a:endParaRPr lang="en-US" sz="3200">
                    <a:solidFill>
                      <a:srgbClr val="0C0C0C"/>
                    </a:solidFill>
                    <a:latin typeface="Calibri" panose="020F0502020204030204" pitchFamily="34" charset="0"/>
                    <a:ea typeface="Calibri" panose="020F0502020204030204" pitchFamily="34" charset="0"/>
                  </a:endParaRPr>
                </a:p>
              </p:txBody>
            </p:sp>
            <p:sp>
              <p:nvSpPr>
                <p:cNvPr id="27" name="Freeform 20"/>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a:lnSpc>
                      <a:spcPct val="150000"/>
                    </a:lnSpc>
                  </a:pPr>
                  <a:endParaRPr lang="en-US" sz="3200">
                    <a:solidFill>
                      <a:srgbClr val="0C0C0C"/>
                    </a:solidFill>
                    <a:latin typeface="Calibri" panose="020F0502020204030204" pitchFamily="34" charset="0"/>
                    <a:ea typeface="Calibri" panose="020F0502020204030204" pitchFamily="34" charset="0"/>
                  </a:endParaRPr>
                </a:p>
              </p:txBody>
            </p:sp>
            <p:sp>
              <p:nvSpPr>
                <p:cNvPr id="28"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a:lnSpc>
                      <a:spcPct val="150000"/>
                    </a:lnSpc>
                  </a:pPr>
                  <a:endParaRPr lang="en-US" sz="3200">
                    <a:solidFill>
                      <a:srgbClr val="0C0C0C"/>
                    </a:solidFill>
                    <a:latin typeface="Calibri" panose="020F0502020204030204" pitchFamily="34" charset="0"/>
                    <a:ea typeface="Calibri" panose="020F0502020204030204" pitchFamily="34" charset="0"/>
                  </a:endParaRPr>
                </a:p>
              </p:txBody>
            </p:sp>
          </p:grpSp>
        </p:grpSp>
      </p:gr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2"/>
          <p:cNvSpPr txBox="1"/>
          <p:nvPr/>
        </p:nvSpPr>
        <p:spPr>
          <a:xfrm>
            <a:off x="4608000" y="648000"/>
            <a:ext cx="3231285" cy="13798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l" fontAlgn="base">
              <a:spcBef>
                <a:spcPct val="0"/>
              </a:spcBef>
              <a:spcAft>
                <a:spcPct val="0"/>
              </a:spcAft>
            </a:pPr>
            <a:r>
              <a:rPr lang="zh-CN" altLang="en-US" sz="2800" spc="1200" dirty="0">
                <a:solidFill>
                  <a:prstClr val="white"/>
                </a:solidFill>
                <a:latin typeface="字魂35号-经典雅黑" pitchFamily="2" charset="-122"/>
                <a:ea typeface="字魂35号-经典雅黑" pitchFamily="2" charset="-122"/>
              </a:rPr>
              <a:t>The New Coronavirus</a:t>
            </a:r>
            <a:endParaRPr lang="zh-CN" altLang="en-US" sz="2800" spc="1200" dirty="0">
              <a:solidFill>
                <a:prstClr val="white"/>
              </a:solidFill>
              <a:latin typeface="字魂35号-经典雅黑" pitchFamily="2" charset="-122"/>
              <a:ea typeface="字魂35号-经典雅黑" pitchFamily="2" charset="-122"/>
            </a:endParaRPr>
          </a:p>
        </p:txBody>
      </p:sp>
      <p:sp>
        <p:nvSpPr>
          <p:cNvPr id="8" name="62"/>
          <p:cNvSpPr txBox="1"/>
          <p:nvPr/>
        </p:nvSpPr>
        <p:spPr>
          <a:xfrm flipH="1">
            <a:off x="382270" y="1823085"/>
            <a:ext cx="3549015" cy="1195070"/>
          </a:xfrm>
          <a:prstGeom prst="rect">
            <a:avLst/>
          </a:prstGeom>
          <a:solidFill>
            <a:schemeClr val="accent4">
              <a:lumMod val="75000"/>
            </a:schemeClr>
          </a:solid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solidFill>
                <a:effectLst/>
                <a:uLnTx/>
                <a:uFillTx/>
                <a:latin typeface="Times New Roman" panose="02020603050405020304" charset="0"/>
                <a:ea typeface="Arial" panose="020B0604020202020204" pitchFamily="34" charset="0"/>
                <a:cs typeface="Times New Roman" panose="02020603050405020304" charset="0"/>
              </a:rPr>
              <a:t>Planning</a:t>
            </a:r>
            <a:r>
              <a:rPr kumimoji="0" lang="zh-CN" altLang="en-US" sz="160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 is the process of anticipating future events and conditions and determining courses of action for achieving organizational objectives.</a:t>
            </a:r>
            <a:endParaRPr kumimoji="0" lang="zh-CN" altLang="en-US" sz="160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10" name="42"/>
          <p:cNvSpPr txBox="1"/>
          <p:nvPr/>
        </p:nvSpPr>
        <p:spPr>
          <a:xfrm flipH="1">
            <a:off x="398780" y="4869815"/>
            <a:ext cx="3519805" cy="1170940"/>
          </a:xfrm>
          <a:prstGeom prst="rect">
            <a:avLst/>
          </a:prstGeom>
          <a:solidFill>
            <a:schemeClr val="accent6">
              <a:lumMod val="60000"/>
              <a:lumOff val="40000"/>
            </a:schemeClr>
          </a:solid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b="1" i="0" u="none" strike="noStrike" kern="1200" cap="none" spc="0" normalizeH="0" baseline="0" noProof="0" dirty="0">
                <a:ln>
                  <a:noFill/>
                </a:ln>
                <a:solidFill>
                  <a:srgbClr val="FF0000"/>
                </a:solidFill>
                <a:effectLst/>
                <a:uLnTx/>
                <a:uFillTx/>
                <a:latin typeface="Times New Roman" panose="02020603050405020304" charset="0"/>
                <a:ea typeface="Arial" panose="020B0604020202020204" pitchFamily="34" charset="0"/>
                <a:cs typeface="Times New Roman" panose="02020603050405020304" charset="0"/>
              </a:rPr>
              <a:t>S</a:t>
            </a:r>
            <a:r>
              <a:rPr kumimoji="0" lang="zh-CN" altLang="en-US" b="1" i="0" u="none" strike="noStrike" kern="1200" cap="none" spc="0" normalizeH="0" baseline="0" noProof="0" dirty="0">
                <a:ln>
                  <a:noFill/>
                </a:ln>
                <a:solidFill>
                  <a:srgbClr val="FF0000"/>
                </a:solidFill>
                <a:effectLst/>
                <a:uLnTx/>
                <a:uFillTx/>
                <a:latin typeface="Times New Roman" panose="02020603050405020304" charset="0"/>
                <a:ea typeface="Arial" panose="020B0604020202020204" pitchFamily="34" charset="0"/>
                <a:cs typeface="Times New Roman" panose="02020603050405020304" charset="0"/>
              </a:rPr>
              <a:t>taffing</a:t>
            </a:r>
            <a:r>
              <a:rPr kumimoji="0" lang="zh-CN" altLang="en-US" sz="1600" b="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 involves selecting, placing, training, developing, compensating, and evaluating (the performance appraisal) employees</a:t>
            </a:r>
            <a:endParaRPr kumimoji="0" lang="zh-CN" altLang="en-US" sz="1600" b="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cxnSp>
        <p:nvCxnSpPr>
          <p:cNvPr id="11" name="直接连接符 10"/>
          <p:cNvCxnSpPr/>
          <p:nvPr/>
        </p:nvCxnSpPr>
        <p:spPr>
          <a:xfrm>
            <a:off x="556274" y="3203329"/>
            <a:ext cx="3007986" cy="0"/>
          </a:xfrm>
          <a:prstGeom prst="line">
            <a:avLst/>
          </a:prstGeom>
          <a:noFill/>
          <a:ln w="3175" cap="rnd" cmpd="sng" algn="ctr">
            <a:solidFill>
              <a:sysClr val="window" lastClr="FFFFFF">
                <a:lumMod val="75000"/>
              </a:sysClr>
            </a:solidFill>
            <a:prstDash val="solid"/>
            <a:round/>
          </a:ln>
          <a:effectLst/>
        </p:spPr>
      </p:cxnSp>
      <p:cxnSp>
        <p:nvCxnSpPr>
          <p:cNvPr id="12" name="直接连接符 11"/>
          <p:cNvCxnSpPr/>
          <p:nvPr/>
        </p:nvCxnSpPr>
        <p:spPr>
          <a:xfrm>
            <a:off x="542304" y="4683701"/>
            <a:ext cx="3007986" cy="0"/>
          </a:xfrm>
          <a:prstGeom prst="line">
            <a:avLst/>
          </a:prstGeom>
          <a:noFill/>
          <a:ln w="3175" cap="rnd" cmpd="sng" algn="ctr">
            <a:solidFill>
              <a:sysClr val="window" lastClr="FFFFFF">
                <a:lumMod val="75000"/>
              </a:sysClr>
            </a:solidFill>
            <a:prstDash val="solid"/>
            <a:round/>
          </a:ln>
          <a:effectLst/>
        </p:spPr>
      </p:cxnSp>
      <p:sp>
        <p:nvSpPr>
          <p:cNvPr id="13" name="32"/>
          <p:cNvSpPr txBox="1"/>
          <p:nvPr/>
        </p:nvSpPr>
        <p:spPr>
          <a:xfrm flipH="1">
            <a:off x="8388350" y="2272030"/>
            <a:ext cx="3430905" cy="1651000"/>
          </a:xfrm>
          <a:prstGeom prst="rect">
            <a:avLst/>
          </a:prstGeom>
          <a:solidFill>
            <a:schemeClr val="accent5"/>
          </a:solid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solidFill>
                <a:effectLst/>
                <a:uLnTx/>
                <a:uFillTx/>
                <a:latin typeface="Times New Roman" panose="02020603050405020304" charset="0"/>
                <a:ea typeface="Arial" panose="020B0604020202020204" pitchFamily="34" charset="0"/>
                <a:cs typeface="Times New Roman" panose="02020603050405020304" charset="0"/>
              </a:rPr>
              <a:t>Directing</a:t>
            </a:r>
            <a:r>
              <a:rPr kumimoji="0" lang="zh-CN" altLang="en-US" sz="1600" b="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 is issuing directives, assignments, and instructions; building an effective group of subordinates who are motivated to do what must be done; explaining procedures; issuing orders</a:t>
            </a:r>
            <a:r>
              <a:rPr kumimoji="0" lang="en-US" altLang="zh-CN" sz="1600" b="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 etc.</a:t>
            </a:r>
            <a:r>
              <a:rPr kumimoji="0" lang="zh-CN" altLang="en-US" sz="1600" b="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 </a:t>
            </a:r>
            <a:endParaRPr kumimoji="0" lang="zh-CN" altLang="en-US" sz="1600" b="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15" name="22"/>
          <p:cNvSpPr txBox="1"/>
          <p:nvPr/>
        </p:nvSpPr>
        <p:spPr>
          <a:xfrm flipH="1">
            <a:off x="8390255" y="4315460"/>
            <a:ext cx="3418840" cy="1183640"/>
          </a:xfrm>
          <a:prstGeom prst="rect">
            <a:avLst/>
          </a:prstGeom>
          <a:solidFill>
            <a:schemeClr val="tx2">
              <a:lumMod val="60000"/>
              <a:lumOff val="40000"/>
            </a:schemeClr>
          </a:solid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rgbClr val="FF0000"/>
                </a:solidFill>
                <a:effectLst/>
                <a:uLnTx/>
                <a:uFillTx/>
                <a:latin typeface="Times New Roman" panose="02020603050405020304" charset="0"/>
                <a:ea typeface="Arial" panose="020B0604020202020204" pitchFamily="34" charset="0"/>
                <a:cs typeface="Times New Roman" panose="02020603050405020304" charset="0"/>
              </a:rPr>
              <a:t>Controlling</a:t>
            </a:r>
            <a:r>
              <a:rPr kumimoji="0" lang="zh-CN" altLang="en-US" b="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 </a:t>
            </a:r>
            <a:r>
              <a:rPr kumimoji="0" lang="zh-CN" altLang="en-US" sz="1600" b="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is the process of evaluating and regulating ongoing activities to ensure that goals are achieved.</a:t>
            </a:r>
            <a:endParaRPr kumimoji="0" lang="zh-CN" altLang="en-US" sz="1600" b="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grpSp>
        <p:nvGrpSpPr>
          <p:cNvPr id="19" name="组合 18"/>
          <p:cNvGrpSpPr/>
          <p:nvPr/>
        </p:nvGrpSpPr>
        <p:grpSpPr>
          <a:xfrm>
            <a:off x="3656619" y="2234736"/>
            <a:ext cx="4623492" cy="2836533"/>
            <a:chOff x="3678241" y="2228347"/>
            <a:chExt cx="4623492" cy="2836533"/>
          </a:xfrm>
          <a:solidFill>
            <a:srgbClr val="39619A"/>
          </a:solidFill>
        </p:grpSpPr>
        <p:sp>
          <p:nvSpPr>
            <p:cNvPr id="20" name="12"/>
            <p:cNvSpPr>
              <a:spLocks noChangeAspect="1"/>
            </p:cNvSpPr>
            <p:nvPr/>
          </p:nvSpPr>
          <p:spPr>
            <a:xfrm>
              <a:off x="4071400" y="2228347"/>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1</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1" name="11"/>
            <p:cNvSpPr>
              <a:spLocks noChangeAspect="1"/>
            </p:cNvSpPr>
            <p:nvPr/>
          </p:nvSpPr>
          <p:spPr>
            <a:xfrm>
              <a:off x="3678241" y="3376614"/>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2</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4" name="10"/>
            <p:cNvSpPr>
              <a:spLocks noChangeAspect="1"/>
            </p:cNvSpPr>
            <p:nvPr/>
          </p:nvSpPr>
          <p:spPr>
            <a:xfrm>
              <a:off x="4071400" y="4524880"/>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3</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5" name="9"/>
            <p:cNvSpPr>
              <a:spLocks noChangeAspect="1"/>
            </p:cNvSpPr>
            <p:nvPr/>
          </p:nvSpPr>
          <p:spPr>
            <a:xfrm>
              <a:off x="7761002" y="2589027"/>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4</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6" name="8"/>
            <p:cNvSpPr>
              <a:spLocks noChangeAspect="1"/>
            </p:cNvSpPr>
            <p:nvPr/>
          </p:nvSpPr>
          <p:spPr>
            <a:xfrm>
              <a:off x="7761731" y="3990659"/>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5</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7" name="7"/>
            <p:cNvSpPr>
              <a:spLocks noChangeAspect="1"/>
            </p:cNvSpPr>
            <p:nvPr/>
          </p:nvSpPr>
          <p:spPr>
            <a:xfrm>
              <a:off x="7659402" y="4524880"/>
              <a:ext cx="540002" cy="540000"/>
            </a:xfrm>
            <a:prstGeom prst="ellipse">
              <a:avLst/>
            </a:prstGeom>
            <a:solidFill>
              <a:schemeClr val="bg1"/>
            </a:solid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6</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grpSp>
      <p:sp>
        <p:nvSpPr>
          <p:cNvPr id="2" name="文本框 9"/>
          <p:cNvSpPr txBox="1"/>
          <p:nvPr/>
        </p:nvSpPr>
        <p:spPr>
          <a:xfrm>
            <a:off x="3052445" y="647700"/>
            <a:ext cx="6094095" cy="691515"/>
          </a:xfrm>
          <a:prstGeom prst="roundRect">
            <a:avLst>
              <a:gd name="adj" fmla="val 50000"/>
            </a:avLst>
          </a:prstGeom>
          <a:solidFill>
            <a:srgbClr val="39619A"/>
          </a:solidFill>
          <a:effectLst/>
        </p:spPr>
        <p:txBody>
          <a:bodyPr wrap="square" lIns="91450" tIns="45725" rIns="91450" bIns="45725" rtlCol="0" anchor="ctr" anchorCtr="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altLang="zh-CN" sz="1200" b="0" i="0" u="none" strike="noStrike" kern="0" cap="none" spc="300" normalizeH="0" baseline="0" noProof="0" dirty="0">
              <a:ln>
                <a:noFill/>
              </a:ln>
              <a:solidFill>
                <a:prstClr val="white"/>
              </a:solidFill>
              <a:effectLst/>
              <a:uLnTx/>
              <a:uFillTx/>
              <a:latin typeface="字魂59号-创粗黑"/>
              <a:ea typeface="字魂59号-创粗黑"/>
            </a:endParaRPr>
          </a:p>
        </p:txBody>
      </p:sp>
      <p:sp>
        <p:nvSpPr>
          <p:cNvPr id="3" name="文本框 2"/>
          <p:cNvSpPr txBox="1"/>
          <p:nvPr/>
        </p:nvSpPr>
        <p:spPr>
          <a:xfrm>
            <a:off x="3546475" y="670560"/>
            <a:ext cx="5098415" cy="5797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l" fontAlgn="base">
              <a:buClrTx/>
              <a:buSzTx/>
              <a:buFontTx/>
              <a:defRPr/>
            </a:pPr>
            <a:r>
              <a:rPr lang="en-US" altLang="zh-CN" sz="3200" b="1" spc="0" dirty="0">
                <a:solidFill>
                  <a:schemeClr val="bg1"/>
                </a:solidFill>
                <a:latin typeface="Microsoft YaHei" panose="020B0503020204020204" charset="-122"/>
                <a:ea typeface="Microsoft YaHei" panose="020B0503020204020204" charset="-122"/>
              </a:rPr>
              <a:t>Management Functions</a:t>
            </a:r>
            <a:endParaRPr lang="en-US" altLang="zh-CN" sz="3200" b="1" spc="0" dirty="0">
              <a:solidFill>
                <a:schemeClr val="bg1"/>
              </a:solidFill>
              <a:latin typeface="Microsoft YaHei" panose="020B0503020204020204" charset="-122"/>
              <a:ea typeface="Microsoft YaHei" panose="020B0503020204020204" charset="-122"/>
            </a:endParaRPr>
          </a:p>
        </p:txBody>
      </p:sp>
      <p:pic>
        <p:nvPicPr>
          <p:cNvPr id="5" name="Picture 4" descr="qqq"/>
          <p:cNvPicPr>
            <a:picLocks noChangeAspect="1"/>
          </p:cNvPicPr>
          <p:nvPr/>
        </p:nvPicPr>
        <p:blipFill>
          <a:blip r:embed="rId1"/>
          <a:stretch>
            <a:fillRect/>
          </a:stretch>
        </p:blipFill>
        <p:spPr>
          <a:xfrm>
            <a:off x="4608195" y="2234565"/>
            <a:ext cx="3021965" cy="2961005"/>
          </a:xfrm>
          <a:prstGeom prst="rect">
            <a:avLst/>
          </a:prstGeom>
        </p:spPr>
      </p:pic>
      <p:sp>
        <p:nvSpPr>
          <p:cNvPr id="6" name="52"/>
          <p:cNvSpPr txBox="1"/>
          <p:nvPr/>
        </p:nvSpPr>
        <p:spPr>
          <a:xfrm flipH="1">
            <a:off x="187960" y="3389630"/>
            <a:ext cx="3376295" cy="1108710"/>
          </a:xfrm>
          <a:prstGeom prst="rect">
            <a:avLst/>
          </a:prstGeom>
          <a:solidFill>
            <a:schemeClr val="accent6"/>
          </a:solid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solidFill>
                <a:effectLst/>
                <a:uLnTx/>
                <a:uFillTx/>
                <a:latin typeface="Times New Roman" panose="02020603050405020304" charset="0"/>
                <a:ea typeface="Arial" panose="020B0604020202020204" pitchFamily="34" charset="0"/>
                <a:cs typeface="Times New Roman" panose="02020603050405020304" charset="0"/>
              </a:rPr>
              <a:t>Organizing</a:t>
            </a:r>
            <a:r>
              <a:rPr kumimoji="0" lang="zh-CN" altLang="en-US" sz="1600" b="0" i="0" u="none" strike="noStrike" kern="1200" cap="none" spc="0" normalizeH="0" baseline="0" noProof="0" dirty="0">
                <a:ln>
                  <a:noFill/>
                </a:ln>
                <a:solidFill>
                  <a:srgbClr val="FF0000"/>
                </a:solidFill>
                <a:effectLst/>
                <a:uLnTx/>
                <a:uFillTx/>
                <a:latin typeface="Times New Roman" panose="02020603050405020304" charset="0"/>
                <a:ea typeface="Arial" panose="020B0604020202020204" pitchFamily="34" charset="0"/>
                <a:cs typeface="Times New Roman" panose="02020603050405020304" charset="0"/>
              </a:rPr>
              <a:t> </a:t>
            </a:r>
            <a:r>
              <a:rPr kumimoji="0" lang="zh-CN" altLang="en-US" sz="1600" b="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consists of grouping people and assigning activities so that job tasks and the mission can be properly carried out.</a:t>
            </a:r>
            <a:endParaRPr kumimoji="0" lang="zh-CN" altLang="en-US" sz="1600" b="0"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cxnSp>
        <p:nvCxnSpPr>
          <p:cNvPr id="4" name="直接连接符 11"/>
          <p:cNvCxnSpPr/>
          <p:nvPr/>
        </p:nvCxnSpPr>
        <p:spPr>
          <a:xfrm>
            <a:off x="8599819" y="4119186"/>
            <a:ext cx="3007986" cy="0"/>
          </a:xfrm>
          <a:prstGeom prst="line">
            <a:avLst/>
          </a:prstGeom>
          <a:noFill/>
          <a:ln w="3175" cap="rnd" cmpd="sng" algn="ctr">
            <a:solidFill>
              <a:sysClr val="window" lastClr="FFFFFF">
                <a:lumMod val="75000"/>
              </a:sysClr>
            </a:solidFill>
            <a:prstDash val="solid"/>
            <a:round/>
          </a:ln>
          <a:effectLst/>
        </p:spPr>
      </p:cxn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733425" y="317500"/>
            <a:ext cx="10515600" cy="1325563"/>
          </a:xfrm>
        </p:spPr>
        <p:txBody>
          <a:bodyPr>
            <a:normAutofit/>
          </a:bodyPr>
          <a:p>
            <a:r>
              <a:rPr lang="en-US" sz="2665" b="1">
                <a:solidFill>
                  <a:schemeClr val="accent1"/>
                </a:solidFill>
                <a:latin typeface="Times New Roman" panose="02020603050405020304" charset="0"/>
                <a:cs typeface="Times New Roman" panose="02020603050405020304" charset="0"/>
              </a:rPr>
              <a:t>Controlling</a:t>
            </a:r>
            <a:r>
              <a:rPr lang="en-US" sz="2665">
                <a:latin typeface="Times New Roman" panose="02020603050405020304" charset="0"/>
                <a:cs typeface="Times New Roman" panose="02020603050405020304" charset="0"/>
              </a:rPr>
              <a:t> is the process of evaluating and regulating ongoing activities to ensure that goals are achieved.</a:t>
            </a:r>
            <a:endParaRPr lang="en-US" sz="2665">
              <a:latin typeface="Times New Roman" panose="02020603050405020304" charset="0"/>
              <a:cs typeface="Times New Roman" panose="02020603050405020304" charset="0"/>
            </a:endParaRPr>
          </a:p>
        </p:txBody>
      </p:sp>
      <p:pic>
        <p:nvPicPr>
          <p:cNvPr id="4" name="Content Placeholder 3" descr="nnnn"/>
          <p:cNvPicPr>
            <a:picLocks noChangeAspect="1"/>
          </p:cNvPicPr>
          <p:nvPr>
            <p:ph idx="1"/>
          </p:nvPr>
        </p:nvPicPr>
        <p:blipFill>
          <a:blip r:embed="rId1"/>
          <a:stretch>
            <a:fillRect/>
          </a:stretch>
        </p:blipFill>
        <p:spPr>
          <a:xfrm>
            <a:off x="2856230" y="1532255"/>
            <a:ext cx="6678295" cy="50914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5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2"/>
          <p:cNvSpPr txBox="1"/>
          <p:nvPr/>
        </p:nvSpPr>
        <p:spPr>
          <a:xfrm>
            <a:off x="4608195" y="647700"/>
            <a:ext cx="2938145" cy="13798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l" fontAlgn="base">
              <a:spcBef>
                <a:spcPct val="0"/>
              </a:spcBef>
              <a:spcAft>
                <a:spcPct val="0"/>
              </a:spcAft>
            </a:pPr>
            <a:r>
              <a:rPr lang="zh-CN" altLang="en-US" sz="2800" spc="1200" dirty="0">
                <a:solidFill>
                  <a:prstClr val="white"/>
                </a:solidFill>
                <a:latin typeface="字魂35号-经典雅黑" pitchFamily="2" charset="-122"/>
                <a:ea typeface="字魂35号-经典雅黑" pitchFamily="2" charset="-122"/>
              </a:rPr>
              <a:t>The New Coronavirus</a:t>
            </a:r>
            <a:endParaRPr lang="zh-CN" altLang="en-US" sz="2800" spc="1200" dirty="0">
              <a:solidFill>
                <a:prstClr val="white"/>
              </a:solidFill>
              <a:latin typeface="字魂35号-经典雅黑" pitchFamily="2" charset="-122"/>
              <a:ea typeface="字魂35号-经典雅黑" pitchFamily="2" charset="-122"/>
            </a:endParaRPr>
          </a:p>
        </p:txBody>
      </p:sp>
      <p:sp>
        <p:nvSpPr>
          <p:cNvPr id="22" name="文本框 9"/>
          <p:cNvSpPr txBox="1"/>
          <p:nvPr/>
        </p:nvSpPr>
        <p:spPr>
          <a:xfrm>
            <a:off x="2669540" y="445770"/>
            <a:ext cx="6489700" cy="539750"/>
          </a:xfrm>
          <a:prstGeom prst="roundRect">
            <a:avLst>
              <a:gd name="adj" fmla="val 50000"/>
            </a:avLst>
          </a:prstGeom>
          <a:solidFill>
            <a:srgbClr val="39619A"/>
          </a:solidFill>
          <a:effectLst/>
        </p:spPr>
        <p:txBody>
          <a:bodyPr wrap="square" lIns="91450" tIns="45725" rIns="91450" bIns="45725" rtlCol="0" anchor="ctr" anchorCtr="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altLang="zh-CN" sz="1200" b="0" i="0" u="none" strike="noStrike" kern="0" cap="none" spc="300" normalizeH="0" baseline="0" noProof="0" dirty="0">
              <a:ln>
                <a:noFill/>
              </a:ln>
              <a:solidFill>
                <a:prstClr val="white"/>
              </a:solidFill>
              <a:effectLst/>
              <a:uLnTx/>
              <a:uFillTx/>
              <a:latin typeface="字魂59号-创粗黑"/>
              <a:ea typeface="字魂59号-创粗黑"/>
            </a:endParaRPr>
          </a:p>
        </p:txBody>
      </p:sp>
      <p:sp>
        <p:nvSpPr>
          <p:cNvPr id="23" name="文本框 2"/>
          <p:cNvSpPr txBox="1"/>
          <p:nvPr/>
        </p:nvSpPr>
        <p:spPr>
          <a:xfrm>
            <a:off x="2822575" y="432435"/>
            <a:ext cx="5916930" cy="5797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r>
              <a:rPr lang="en-US" sz="3200" b="1" spc="0" dirty="0">
                <a:solidFill>
                  <a:schemeClr val="bg1"/>
                </a:solidFill>
                <a:latin typeface="Times New Roman" panose="02020603050405020304" charset="0"/>
                <a:ea typeface="字魂35号-经典雅黑" pitchFamily="2" charset="-122"/>
                <a:cs typeface="Times New Roman" panose="02020603050405020304" charset="0"/>
              </a:rPr>
              <a:t>Duties and Responsibilities</a:t>
            </a:r>
            <a:endParaRPr lang="en-US" sz="3200" b="1" spc="0" dirty="0">
              <a:solidFill>
                <a:schemeClr val="bg1"/>
              </a:solidFill>
              <a:latin typeface="Times New Roman" panose="02020603050405020304" charset="0"/>
              <a:ea typeface="字魂35号-经典雅黑" pitchFamily="2" charset="-122"/>
              <a:cs typeface="Times New Roman" panose="02020603050405020304" charset="0"/>
            </a:endParaRPr>
          </a:p>
        </p:txBody>
      </p:sp>
      <p:sp>
        <p:nvSpPr>
          <p:cNvPr id="7" name="TextBox 33"/>
          <p:cNvSpPr txBox="1"/>
          <p:nvPr/>
        </p:nvSpPr>
        <p:spPr>
          <a:xfrm>
            <a:off x="5922645" y="1767205"/>
            <a:ext cx="5384165" cy="3322955"/>
          </a:xfrm>
          <a:prstGeom prst="rect">
            <a:avLst/>
          </a:prstGeom>
          <a:noFill/>
        </p:spPr>
        <p:txBody>
          <a:bodyPr wrap="square" rtlCol="0">
            <a:spAutoFit/>
          </a:bodyPr>
          <a:lstStyle/>
          <a:p>
            <a:pPr lvl="0" algn="just" fontAlgn="base">
              <a:lnSpc>
                <a:spcPct val="150000"/>
              </a:lnSpc>
              <a:spcBef>
                <a:spcPct val="0"/>
              </a:spcBef>
              <a:spcAft>
                <a:spcPct val="0"/>
              </a:spcAft>
            </a:pPr>
            <a:r>
              <a:rPr kumimoji="0" lang="zh-CN" altLang="en-US" sz="2800" b="0" i="0" u="none" strike="noStrike" kern="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Policy and program development</a:t>
            </a:r>
            <a:endParaRPr kumimoji="0" lang="zh-CN" altLang="en-US" sz="2800" b="0" i="0" u="none" strike="noStrike" kern="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a:p>
            <a:pPr lvl="0" algn="just" fontAlgn="base">
              <a:lnSpc>
                <a:spcPct val="150000"/>
              </a:lnSpc>
              <a:spcBef>
                <a:spcPct val="0"/>
              </a:spcBef>
              <a:spcAft>
                <a:spcPct val="0"/>
              </a:spcAft>
            </a:pPr>
            <a:r>
              <a:rPr kumimoji="0" lang="zh-CN" altLang="en-US" sz="2800" b="0" i="0" u="none" strike="noStrike" kern="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Financial planning</a:t>
            </a:r>
            <a:endParaRPr kumimoji="0" lang="zh-CN" altLang="en-US" sz="2800" b="0" i="0" u="none" strike="noStrike" kern="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a:p>
            <a:pPr lvl="0" algn="just" fontAlgn="base">
              <a:lnSpc>
                <a:spcPct val="150000"/>
              </a:lnSpc>
              <a:spcBef>
                <a:spcPct val="0"/>
              </a:spcBef>
              <a:spcAft>
                <a:spcPct val="0"/>
              </a:spcAft>
            </a:pPr>
            <a:r>
              <a:rPr kumimoji="0" lang="zh-CN" altLang="en-US" sz="2800" b="0" i="0" u="none" strike="noStrike" kern="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Human resources management</a:t>
            </a:r>
            <a:endParaRPr kumimoji="0" lang="zh-CN" altLang="en-US" sz="2800" b="0" i="0" u="none" strike="noStrike" kern="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a:p>
            <a:pPr lvl="0" algn="just" fontAlgn="base">
              <a:lnSpc>
                <a:spcPct val="150000"/>
              </a:lnSpc>
              <a:spcBef>
                <a:spcPct val="0"/>
              </a:spcBef>
              <a:spcAft>
                <a:spcPct val="0"/>
              </a:spcAft>
            </a:pPr>
            <a:r>
              <a:rPr kumimoji="0" lang="zh-CN" altLang="en-US" sz="2800" b="0" i="0" u="none" strike="noStrike" kern="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Data documentation</a:t>
            </a:r>
            <a:endParaRPr kumimoji="0" lang="zh-CN" altLang="en-US" sz="2800" b="0" i="0" u="none" strike="noStrike" kern="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a:p>
            <a:pPr lvl="0" algn="just" fontAlgn="base">
              <a:lnSpc>
                <a:spcPct val="150000"/>
              </a:lnSpc>
              <a:spcBef>
                <a:spcPct val="0"/>
              </a:spcBef>
              <a:spcAft>
                <a:spcPct val="0"/>
              </a:spcAft>
            </a:pPr>
            <a:r>
              <a:rPr kumimoji="0" lang="zh-CN" altLang="en-US" sz="2800" b="0" i="0" u="none" strike="noStrike" kern="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Risk and compliance management</a:t>
            </a:r>
            <a:endParaRPr kumimoji="0" lang="zh-CN" altLang="en-US" sz="2800" b="0" i="0" u="none" strike="noStrike" kern="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18384" t="31448" r="18894" b="31595"/>
          <a:stretch>
            <a:fillRect/>
          </a:stretch>
        </p:blipFill>
        <p:spPr>
          <a:xfrm>
            <a:off x="1530627" y="1769165"/>
            <a:ext cx="3309730" cy="411698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2"/>
          <p:cNvSpPr txBox="1"/>
          <p:nvPr/>
        </p:nvSpPr>
        <p:spPr>
          <a:xfrm>
            <a:off x="4608000" y="648000"/>
            <a:ext cx="3231285" cy="13798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l" fontAlgn="base">
              <a:spcBef>
                <a:spcPct val="0"/>
              </a:spcBef>
              <a:spcAft>
                <a:spcPct val="0"/>
              </a:spcAft>
            </a:pPr>
            <a:r>
              <a:rPr lang="zh-CN" altLang="en-US" sz="2800" spc="1200" dirty="0">
                <a:solidFill>
                  <a:prstClr val="white"/>
                </a:solidFill>
                <a:latin typeface="字魂35号-经典雅黑" pitchFamily="2" charset="-122"/>
                <a:ea typeface="字魂35号-经典雅黑" pitchFamily="2" charset="-122"/>
              </a:rPr>
              <a:t>The New Coronavirus</a:t>
            </a:r>
            <a:endParaRPr lang="zh-CN" altLang="en-US" sz="2800" spc="1200" dirty="0">
              <a:solidFill>
                <a:prstClr val="white"/>
              </a:solidFill>
              <a:latin typeface="字魂35号-经典雅黑" pitchFamily="2" charset="-122"/>
              <a:ea typeface="字魂35号-经典雅黑" pitchFamily="2" charset="-122"/>
            </a:endParaRPr>
          </a:p>
        </p:txBody>
      </p:sp>
      <p:sp>
        <p:nvSpPr>
          <p:cNvPr id="23" name="文本框 2"/>
          <p:cNvSpPr txBox="1"/>
          <p:nvPr/>
        </p:nvSpPr>
        <p:spPr>
          <a:xfrm>
            <a:off x="4569810" y="432652"/>
            <a:ext cx="3231285" cy="13798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dist"/>
            <a:r>
              <a:rPr lang="zh-CN" altLang="en-US" sz="2800" spc="1200" dirty="0">
                <a:solidFill>
                  <a:schemeClr val="bg1"/>
                </a:solidFill>
                <a:latin typeface="字魂35号-经典雅黑" pitchFamily="2" charset="-122"/>
                <a:ea typeface="字魂35号-经典雅黑" pitchFamily="2" charset="-122"/>
              </a:rPr>
              <a:t>The New Coronavirus</a:t>
            </a:r>
            <a:endParaRPr lang="zh-CN" altLang="en-US" sz="2800" spc="1200" dirty="0">
              <a:solidFill>
                <a:schemeClr val="bg1"/>
              </a:solidFill>
              <a:latin typeface="字魂35号-经典雅黑" pitchFamily="2" charset="-122"/>
              <a:ea typeface="字魂35号-经典雅黑" pitchFamily="2" charset="-122"/>
            </a:endParaRPr>
          </a:p>
        </p:txBody>
      </p:sp>
      <p:sp>
        <p:nvSpPr>
          <p:cNvPr id="8" name="62"/>
          <p:cNvSpPr txBox="1"/>
          <p:nvPr/>
        </p:nvSpPr>
        <p:spPr>
          <a:xfrm flipH="1">
            <a:off x="1118870" y="2462530"/>
            <a:ext cx="2621915" cy="534035"/>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r" defTabSz="914400" rtl="0" eaLnBrk="1" fontAlgn="base" latinLnBrk="0"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COMMUNICATION</a:t>
            </a:r>
            <a:endPar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9" name="52"/>
          <p:cNvSpPr txBox="1"/>
          <p:nvPr/>
        </p:nvSpPr>
        <p:spPr>
          <a:xfrm flipH="1">
            <a:off x="177165" y="3139440"/>
            <a:ext cx="2614295" cy="1199515"/>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r" defTabSz="914400" rtl="0" eaLnBrk="1" fontAlgn="base" latinLnBrk="0" hangingPunct="1">
              <a:lnSpc>
                <a:spcPct val="150000"/>
              </a:lnSpc>
              <a:spcBef>
                <a:spcPct val="0"/>
              </a:spcBef>
              <a:spcAft>
                <a:spcPct val="0"/>
              </a:spcAft>
              <a:buClrTx/>
              <a:buSzTx/>
              <a:buFontTx/>
              <a:buNone/>
              <a:defRPr/>
            </a:pPr>
            <a:endPar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a:p>
            <a:pPr marL="0" marR="0" lvl="0" indent="0" algn="r" defTabSz="914400" rtl="0" eaLnBrk="1" fontAlgn="base" latinLnBrk="0"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TEAMWORK</a:t>
            </a:r>
            <a:endPar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10" name="42"/>
          <p:cNvSpPr txBox="1"/>
          <p:nvPr/>
        </p:nvSpPr>
        <p:spPr>
          <a:xfrm flipH="1">
            <a:off x="762635" y="4759325"/>
            <a:ext cx="2713990" cy="534035"/>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r" defTabSz="914400" rtl="0" eaLnBrk="1" fontAlgn="base" latinLnBrk="0"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FLEXIBILITY</a:t>
            </a:r>
            <a:endPar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cxnSp>
        <p:nvCxnSpPr>
          <p:cNvPr id="11" name="直接连接符 10"/>
          <p:cNvCxnSpPr/>
          <p:nvPr/>
        </p:nvCxnSpPr>
        <p:spPr>
          <a:xfrm>
            <a:off x="671844" y="3342394"/>
            <a:ext cx="3007986" cy="0"/>
          </a:xfrm>
          <a:prstGeom prst="line">
            <a:avLst/>
          </a:prstGeom>
          <a:noFill/>
          <a:ln w="3175" cap="rnd" cmpd="sng" algn="ctr">
            <a:solidFill>
              <a:sysClr val="window" lastClr="FFFFFF">
                <a:lumMod val="75000"/>
              </a:sysClr>
            </a:solidFill>
            <a:prstDash val="solid"/>
            <a:round/>
          </a:ln>
          <a:effectLst/>
        </p:spPr>
      </p:cxnSp>
      <p:cxnSp>
        <p:nvCxnSpPr>
          <p:cNvPr id="12" name="直接连接符 11"/>
          <p:cNvCxnSpPr/>
          <p:nvPr/>
        </p:nvCxnSpPr>
        <p:spPr>
          <a:xfrm>
            <a:off x="671844" y="4490661"/>
            <a:ext cx="3007986" cy="0"/>
          </a:xfrm>
          <a:prstGeom prst="line">
            <a:avLst/>
          </a:prstGeom>
          <a:noFill/>
          <a:ln w="3175" cap="rnd" cmpd="sng" algn="ctr">
            <a:solidFill>
              <a:sysClr val="window" lastClr="FFFFFF">
                <a:lumMod val="75000"/>
              </a:sysClr>
            </a:solidFill>
            <a:prstDash val="solid"/>
            <a:round/>
          </a:ln>
          <a:effectLst/>
        </p:spPr>
      </p:cxnSp>
      <p:sp>
        <p:nvSpPr>
          <p:cNvPr id="13" name="32"/>
          <p:cNvSpPr txBox="1"/>
          <p:nvPr/>
        </p:nvSpPr>
        <p:spPr>
          <a:xfrm flipH="1">
            <a:off x="8369300" y="2400935"/>
            <a:ext cx="3404870" cy="595630"/>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STRESS MANAGEMENT</a:t>
            </a:r>
            <a:endPar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15" name="22"/>
          <p:cNvSpPr txBox="1"/>
          <p:nvPr/>
        </p:nvSpPr>
        <p:spPr>
          <a:xfrm flipH="1">
            <a:off x="8832215" y="3519805"/>
            <a:ext cx="3014345" cy="624840"/>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TIME MANAGEMENT</a:t>
            </a:r>
            <a:endPar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16" name="12"/>
          <p:cNvSpPr txBox="1"/>
          <p:nvPr/>
        </p:nvSpPr>
        <p:spPr>
          <a:xfrm flipH="1">
            <a:off x="8515350" y="4759325"/>
            <a:ext cx="2735580" cy="534035"/>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DECISION-MAKING</a:t>
            </a:r>
            <a:endParaRPr kumimoji="0" lang="zh-CN" altLang="en-US" sz="2000"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cxnSp>
        <p:nvCxnSpPr>
          <p:cNvPr id="17" name="直接连接符 16"/>
          <p:cNvCxnSpPr/>
          <p:nvPr/>
        </p:nvCxnSpPr>
        <p:spPr>
          <a:xfrm flipH="1">
            <a:off x="8515345" y="3342394"/>
            <a:ext cx="3007986" cy="0"/>
          </a:xfrm>
          <a:prstGeom prst="line">
            <a:avLst/>
          </a:prstGeom>
          <a:noFill/>
          <a:ln w="3175" cap="rnd" cmpd="sng" algn="ctr">
            <a:solidFill>
              <a:sysClr val="window" lastClr="FFFFFF">
                <a:lumMod val="75000"/>
              </a:sysClr>
            </a:solidFill>
            <a:prstDash val="solid"/>
            <a:round/>
          </a:ln>
          <a:effectLst/>
        </p:spPr>
      </p:cxnSp>
      <p:cxnSp>
        <p:nvCxnSpPr>
          <p:cNvPr id="18" name="直接连接符 17"/>
          <p:cNvCxnSpPr/>
          <p:nvPr/>
        </p:nvCxnSpPr>
        <p:spPr>
          <a:xfrm flipH="1">
            <a:off x="8515345" y="4490661"/>
            <a:ext cx="3007986" cy="0"/>
          </a:xfrm>
          <a:prstGeom prst="line">
            <a:avLst/>
          </a:prstGeom>
          <a:noFill/>
          <a:ln w="3175" cap="rnd" cmpd="sng" algn="ctr">
            <a:solidFill>
              <a:sysClr val="window" lastClr="FFFFFF">
                <a:lumMod val="75000"/>
              </a:sysClr>
            </a:solidFill>
            <a:prstDash val="solid"/>
            <a:round/>
          </a:ln>
          <a:effectLst/>
        </p:spPr>
      </p:cxnSp>
      <p:grpSp>
        <p:nvGrpSpPr>
          <p:cNvPr id="19" name="组合 18"/>
          <p:cNvGrpSpPr/>
          <p:nvPr/>
        </p:nvGrpSpPr>
        <p:grpSpPr>
          <a:xfrm>
            <a:off x="3642014" y="2498261"/>
            <a:ext cx="4914322" cy="2836533"/>
            <a:chOff x="3678241" y="2228347"/>
            <a:chExt cx="4914322" cy="2836533"/>
          </a:xfrm>
          <a:solidFill>
            <a:srgbClr val="39619A"/>
          </a:solidFill>
        </p:grpSpPr>
        <p:sp>
          <p:nvSpPr>
            <p:cNvPr id="20" name="12"/>
            <p:cNvSpPr>
              <a:spLocks noChangeAspect="1"/>
            </p:cNvSpPr>
            <p:nvPr/>
          </p:nvSpPr>
          <p:spPr>
            <a:xfrm>
              <a:off x="4071400" y="2228347"/>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1</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1" name="11"/>
            <p:cNvSpPr>
              <a:spLocks noChangeAspect="1"/>
            </p:cNvSpPr>
            <p:nvPr/>
          </p:nvSpPr>
          <p:spPr>
            <a:xfrm>
              <a:off x="3678241" y="3376614"/>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2</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4" name="10"/>
            <p:cNvSpPr>
              <a:spLocks noChangeAspect="1"/>
            </p:cNvSpPr>
            <p:nvPr/>
          </p:nvSpPr>
          <p:spPr>
            <a:xfrm>
              <a:off x="4071400" y="4524880"/>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3</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5" name="9"/>
            <p:cNvSpPr>
              <a:spLocks noChangeAspect="1"/>
            </p:cNvSpPr>
            <p:nvPr/>
          </p:nvSpPr>
          <p:spPr>
            <a:xfrm>
              <a:off x="7659402" y="2228347"/>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4</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6" name="8"/>
            <p:cNvSpPr>
              <a:spLocks noChangeAspect="1"/>
            </p:cNvSpPr>
            <p:nvPr/>
          </p:nvSpPr>
          <p:spPr>
            <a:xfrm>
              <a:off x="8052561" y="3376614"/>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5</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7" name="7"/>
            <p:cNvSpPr>
              <a:spLocks noChangeAspect="1"/>
            </p:cNvSpPr>
            <p:nvPr/>
          </p:nvSpPr>
          <p:spPr>
            <a:xfrm>
              <a:off x="7659402" y="4524880"/>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6</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grpSp>
      <p:sp>
        <p:nvSpPr>
          <p:cNvPr id="2" name="文本框 9"/>
          <p:cNvSpPr txBox="1"/>
          <p:nvPr/>
        </p:nvSpPr>
        <p:spPr>
          <a:xfrm>
            <a:off x="2952750" y="445770"/>
            <a:ext cx="6094095" cy="539750"/>
          </a:xfrm>
          <a:prstGeom prst="roundRect">
            <a:avLst>
              <a:gd name="adj" fmla="val 50000"/>
            </a:avLst>
          </a:prstGeom>
          <a:solidFill>
            <a:srgbClr val="39619A"/>
          </a:solidFill>
          <a:effectLst/>
        </p:spPr>
        <p:txBody>
          <a:bodyPr wrap="square" lIns="91450" tIns="45725" rIns="91450" bIns="45725" rtlCol="0" anchor="ctr" anchorCtr="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altLang="zh-CN" sz="1200" b="0" i="0" u="none" strike="noStrike" kern="0" cap="none" spc="300" normalizeH="0" baseline="0" noProof="0" dirty="0">
              <a:ln>
                <a:noFill/>
              </a:ln>
              <a:solidFill>
                <a:prstClr val="white"/>
              </a:solidFill>
              <a:effectLst/>
              <a:uLnTx/>
              <a:uFillTx/>
              <a:latin typeface="字魂59号-创粗黑"/>
              <a:ea typeface="字魂59号-创粗黑"/>
            </a:endParaRPr>
          </a:p>
        </p:txBody>
      </p:sp>
      <p:sp>
        <p:nvSpPr>
          <p:cNvPr id="3" name="文本框 2"/>
          <p:cNvSpPr txBox="1"/>
          <p:nvPr/>
        </p:nvSpPr>
        <p:spPr>
          <a:xfrm>
            <a:off x="3277235" y="445770"/>
            <a:ext cx="7280910" cy="5797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l" fontAlgn="base">
              <a:buClrTx/>
              <a:buSzTx/>
              <a:buFontTx/>
              <a:defRPr/>
            </a:pPr>
            <a:r>
              <a:rPr lang="en-US" altLang="zh-CN" sz="3200" b="1" spc="0" dirty="0">
                <a:solidFill>
                  <a:schemeClr val="bg1"/>
                </a:solidFill>
                <a:latin typeface="Times New Roman" panose="02020603050405020304" charset="0"/>
                <a:ea typeface="Microsoft YaHei" panose="020B0503020204020204" charset="-122"/>
                <a:cs typeface="Times New Roman" panose="02020603050405020304" charset="0"/>
              </a:rPr>
              <a:t>Health care management skills </a:t>
            </a:r>
            <a:endParaRPr lang="en-US" altLang="zh-CN" sz="3200" b="1" spc="0" dirty="0">
              <a:solidFill>
                <a:schemeClr val="bg1"/>
              </a:solidFill>
              <a:latin typeface="Times New Roman" panose="02020603050405020304" charset="0"/>
              <a:ea typeface="Microsoft YaHei" panose="020B0503020204020204" charset="-122"/>
              <a:cs typeface="Times New Roman" panose="02020603050405020304" charset="0"/>
            </a:endParaRPr>
          </a:p>
        </p:txBody>
      </p:sp>
      <p:pic>
        <p:nvPicPr>
          <p:cNvPr id="6" name="Picture 6" descr="IMG_256"/>
          <p:cNvPicPr>
            <a:picLocks noChangeAspect="1"/>
          </p:cNvPicPr>
          <p:nvPr/>
        </p:nvPicPr>
        <p:blipFill>
          <a:blip r:embed="rId1"/>
          <a:stretch>
            <a:fillRect/>
          </a:stretch>
        </p:blipFill>
        <p:spPr>
          <a:xfrm>
            <a:off x="6654165" y="4610100"/>
            <a:ext cx="824230" cy="806450"/>
          </a:xfrm>
          <a:prstGeom prst="rect">
            <a:avLst/>
          </a:prstGeom>
          <a:noFill/>
          <a:ln w="9525">
            <a:noFill/>
          </a:ln>
        </p:spPr>
      </p:pic>
      <p:pic>
        <p:nvPicPr>
          <p:cNvPr id="5" name="Picture 5" descr="IMG_256"/>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85305" y="3656330"/>
            <a:ext cx="737870" cy="737870"/>
          </a:xfrm>
          <a:prstGeom prst="rect">
            <a:avLst/>
          </a:prstGeom>
          <a:noFill/>
        </p:spPr>
      </p:pic>
      <p:pic>
        <p:nvPicPr>
          <p:cNvPr id="7" name="Picture 4" descr="IMG_256"/>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03670" y="2472055"/>
            <a:ext cx="870585" cy="870585"/>
          </a:xfrm>
          <a:prstGeom prst="rect">
            <a:avLst/>
          </a:prstGeom>
          <a:noFill/>
        </p:spPr>
      </p:pic>
      <p:pic>
        <p:nvPicPr>
          <p:cNvPr id="22" name="Picture 3" descr="IMG_256"/>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71695" y="4547870"/>
            <a:ext cx="786765" cy="868680"/>
          </a:xfrm>
          <a:prstGeom prst="rect">
            <a:avLst/>
          </a:prstGeom>
          <a:noFill/>
        </p:spPr>
      </p:pic>
      <p:pic>
        <p:nvPicPr>
          <p:cNvPr id="28" name="Picture 2" descr="IMG_256"/>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18965" y="3600450"/>
            <a:ext cx="833755" cy="833755"/>
          </a:xfrm>
          <a:prstGeom prst="rect">
            <a:avLst/>
          </a:prstGeom>
          <a:noFill/>
        </p:spPr>
      </p:pic>
      <p:pic>
        <p:nvPicPr>
          <p:cNvPr id="29" name="Picture 1" descr="IMG_256"/>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42815" y="2407285"/>
            <a:ext cx="932815" cy="932815"/>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2"/>
          <p:cNvSpPr txBox="1"/>
          <p:nvPr/>
        </p:nvSpPr>
        <p:spPr>
          <a:xfrm>
            <a:off x="4608000" y="648000"/>
            <a:ext cx="3231285" cy="13798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l" fontAlgn="base">
              <a:spcBef>
                <a:spcPct val="0"/>
              </a:spcBef>
              <a:spcAft>
                <a:spcPct val="0"/>
              </a:spcAft>
            </a:pPr>
            <a:r>
              <a:rPr lang="zh-CN" altLang="en-US" sz="2800" spc="1200" dirty="0">
                <a:solidFill>
                  <a:prstClr val="white"/>
                </a:solidFill>
                <a:latin typeface="字魂35号-经典雅黑" pitchFamily="2" charset="-122"/>
                <a:ea typeface="字魂35号-经典雅黑" pitchFamily="2" charset="-122"/>
              </a:rPr>
              <a:t>The New Coronavirus</a:t>
            </a:r>
            <a:endParaRPr lang="zh-CN" altLang="en-US" sz="2800" spc="1200" dirty="0">
              <a:solidFill>
                <a:prstClr val="white"/>
              </a:solidFill>
              <a:latin typeface="字魂35号-经典雅黑" pitchFamily="2" charset="-122"/>
              <a:ea typeface="字魂35号-经典雅黑" pitchFamily="2" charset="-122"/>
            </a:endParaRPr>
          </a:p>
        </p:txBody>
      </p:sp>
      <p:sp>
        <p:nvSpPr>
          <p:cNvPr id="22" name="文本框 9"/>
          <p:cNvSpPr txBox="1"/>
          <p:nvPr/>
        </p:nvSpPr>
        <p:spPr>
          <a:xfrm>
            <a:off x="2720975" y="445770"/>
            <a:ext cx="7801610" cy="539750"/>
          </a:xfrm>
          <a:prstGeom prst="roundRect">
            <a:avLst>
              <a:gd name="adj" fmla="val 50000"/>
            </a:avLst>
          </a:prstGeom>
          <a:solidFill>
            <a:srgbClr val="39619A"/>
          </a:solidFill>
          <a:effectLst/>
        </p:spPr>
        <p:txBody>
          <a:bodyPr wrap="square" lIns="91450" tIns="45725" rIns="91450" bIns="45725" rtlCol="0" anchor="ctr" anchorCtr="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altLang="zh-CN" sz="1200" b="0" i="0" u="none" strike="noStrike" kern="0" cap="none" spc="300" normalizeH="0" baseline="0" noProof="0" dirty="0">
              <a:ln>
                <a:noFill/>
              </a:ln>
              <a:solidFill>
                <a:prstClr val="white"/>
              </a:solidFill>
              <a:effectLst/>
              <a:uLnTx/>
              <a:uFillTx/>
              <a:latin typeface="字魂59号-创粗黑"/>
              <a:ea typeface="字魂59号-创粗黑"/>
            </a:endParaRPr>
          </a:p>
        </p:txBody>
      </p:sp>
      <p:sp>
        <p:nvSpPr>
          <p:cNvPr id="23" name="文本框 2"/>
          <p:cNvSpPr txBox="1"/>
          <p:nvPr/>
        </p:nvSpPr>
        <p:spPr>
          <a:xfrm>
            <a:off x="2821940" y="445770"/>
            <a:ext cx="7639050" cy="518160"/>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l"/>
            <a:r>
              <a:rPr lang="zh-CN" altLang="en-US" sz="2800" dirty="0">
                <a:solidFill>
                  <a:schemeClr val="bg1"/>
                </a:solidFill>
                <a:latin typeface="Microsoft YaHei" panose="020B0503020204020204" charset="-122"/>
                <a:ea typeface="Microsoft YaHei" panose="020B0503020204020204" charset="-122"/>
                <a:cs typeface="Open Sans Semibold" panose="020B0706030804020204" pitchFamily="34" charset="0"/>
                <a:sym typeface="+mn-ea"/>
              </a:rPr>
              <a:t>Common Healthcare Manager Roles</a:t>
            </a:r>
            <a:endParaRPr lang="zh-CN" altLang="en-US" sz="2800" dirty="0">
              <a:solidFill>
                <a:schemeClr val="bg1"/>
              </a:solidFill>
              <a:latin typeface="Microsoft YaHei" panose="020B0503020204020204" charset="-122"/>
              <a:ea typeface="Microsoft YaHei" panose="020B0503020204020204" charset="-122"/>
              <a:cs typeface="Open Sans Semibold" panose="020B0706030804020204" pitchFamily="34" charset="0"/>
              <a:sym typeface="+mn-ea"/>
            </a:endParaRPr>
          </a:p>
        </p:txBody>
      </p:sp>
      <p:pic>
        <p:nvPicPr>
          <p:cNvPr id="9" name="Picture 9" descr="jjj"/>
          <p:cNvPicPr>
            <a:picLocks noChangeAspect="1"/>
          </p:cNvPicPr>
          <p:nvPr/>
        </p:nvPicPr>
        <p:blipFill>
          <a:blip r:embed="rId1"/>
          <a:stretch>
            <a:fillRect/>
          </a:stretch>
        </p:blipFill>
        <p:spPr>
          <a:xfrm>
            <a:off x="2507615" y="1137285"/>
            <a:ext cx="7867650" cy="5711190"/>
          </a:xfrm>
          <a:prstGeom prst="rect">
            <a:avLst/>
          </a:prstGeom>
        </p:spPr>
      </p:pic>
      <p:pic>
        <p:nvPicPr>
          <p:cNvPr id="4" name="图片 10" descr="图片包含 游戏机, 服装&#10;&#10;描述已自动生成"/>
          <p:cNvPicPr>
            <a:picLocks noChangeAspect="1"/>
          </p:cNvPicPr>
          <p:nvPr/>
        </p:nvPicPr>
        <p:blipFill rotWithShape="1">
          <a:blip r:embed="rId2">
            <a:extLst>
              <a:ext uri="{28A0092B-C50C-407E-A947-70E740481C1C}">
                <a14:useLocalDpi xmlns:a14="http://schemas.microsoft.com/office/drawing/2010/main" val="0"/>
              </a:ext>
            </a:extLst>
          </a:blip>
          <a:srcRect l="17619" t="13346" r="19142" b="13787"/>
          <a:stretch>
            <a:fillRect/>
          </a:stretch>
        </p:blipFill>
        <p:spPr>
          <a:xfrm>
            <a:off x="74295" y="4279265"/>
            <a:ext cx="2433320" cy="24117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14" name="Title 13"/>
          <p:cNvSpPr>
            <a:spLocks noGrp="1"/>
          </p:cNvSpPr>
          <p:nvPr>
            <p:ph type="title"/>
          </p:nvPr>
        </p:nvSpPr>
        <p:spPr>
          <a:xfrm>
            <a:off x="838200" y="107950"/>
            <a:ext cx="10515600" cy="1240790"/>
          </a:xfrm>
        </p:spPr>
        <p:txBody>
          <a:bodyPr/>
          <a:p>
            <a:r>
              <a:rPr lang="en-US" sz="4000">
                <a:latin typeface="Times New Roman" panose="02020603050405020304" charset="0"/>
                <a:cs typeface="Times New Roman" panose="02020603050405020304" charset="0"/>
              </a:rPr>
              <a:t>Leadership SMART Goals for New Managers</a:t>
            </a:r>
            <a:endParaRPr lang="en-US" sz="4000">
              <a:latin typeface="Times New Roman" panose="02020603050405020304" charset="0"/>
              <a:cs typeface="Times New Roman" panose="02020603050405020304" charset="0"/>
            </a:endParaRPr>
          </a:p>
        </p:txBody>
      </p:sp>
      <p:pic>
        <p:nvPicPr>
          <p:cNvPr id="3" name="Picture 1" descr="IMG_256"/>
          <p:cNvPicPr>
            <a:picLocks noChangeAspect="1"/>
          </p:cNvPicPr>
          <p:nvPr>
            <p:ph idx="1"/>
          </p:nvPr>
        </p:nvPicPr>
        <p:blipFill>
          <a:blip r:embed="rId1"/>
          <a:stretch>
            <a:fillRect/>
          </a:stretch>
        </p:blipFill>
        <p:spPr>
          <a:xfrm>
            <a:off x="3096895" y="1224915"/>
            <a:ext cx="5208270" cy="529272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106795" y="2027555"/>
            <a:ext cx="5913755" cy="3734434"/>
            <a:chOff x="802933" y="2625535"/>
            <a:chExt cx="4808820" cy="3860943"/>
          </a:xfrm>
        </p:grpSpPr>
        <p:sp>
          <p:nvSpPr>
            <p:cNvPr id="12" name="TextBox 30"/>
            <p:cNvSpPr txBox="1"/>
            <p:nvPr/>
          </p:nvSpPr>
          <p:spPr>
            <a:xfrm>
              <a:off x="1201043" y="2625535"/>
              <a:ext cx="4267200" cy="5835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3200" b="1" i="0" u="none" strike="noStrike" kern="0" cap="none" spc="0" normalizeH="0" baseline="0" noProof="0" dirty="0">
                <a:ln>
                  <a:noFill/>
                </a:ln>
                <a:solidFill>
                  <a:srgbClr val="39619A"/>
                </a:solidFill>
                <a:effectLst/>
                <a:uLnTx/>
                <a:uFillTx/>
                <a:latin typeface="字魂59号-创粗黑"/>
                <a:ea typeface="字魂59号-创粗黑"/>
              </a:endParaRPr>
            </a:p>
          </p:txBody>
        </p:sp>
        <p:sp>
          <p:nvSpPr>
            <p:cNvPr id="11" name="TextBox 33"/>
            <p:cNvSpPr txBox="1"/>
            <p:nvPr/>
          </p:nvSpPr>
          <p:spPr>
            <a:xfrm>
              <a:off x="802933" y="3208517"/>
              <a:ext cx="4808820" cy="3277961"/>
            </a:xfrm>
            <a:prstGeom prst="rect">
              <a:avLst/>
            </a:prstGeom>
            <a:noFill/>
          </p:spPr>
          <p:txBody>
            <a:bodyPr wrap="square" rtlCol="0">
              <a:spAutoFit/>
            </a:bodyPr>
            <a:lstStyle/>
            <a:p>
              <a:pPr algn="l">
                <a:lnSpc>
                  <a:spcPct val="145000"/>
                </a:lnSpc>
              </a:pPr>
              <a:r>
                <a:rPr sz="2000" b="1" dirty="0">
                  <a:solidFill>
                    <a:schemeClr val="tx1"/>
                  </a:solidFill>
                  <a:latin typeface="Times New Roman" panose="02020603050405020304" charset="0"/>
                  <a:ea typeface="Microsoft YaHei" panose="020B0503020204020204" charset="-122"/>
                  <a:cs typeface="Times New Roman" panose="02020603050405020304" charset="0"/>
                  <a:sym typeface="+mn-ea"/>
                </a:rPr>
                <a:t>“Facility management (FM) is a profession that encompasses multiple disciplines to ensure functionality, comfort, safety and efficiency of the built environment by integrating people, place, process and technology.”</a:t>
              </a:r>
              <a:endParaRPr sz="2000" b="1" dirty="0">
                <a:solidFill>
                  <a:schemeClr val="tx1"/>
                </a:solidFill>
                <a:latin typeface="Times New Roman" panose="02020603050405020304" charset="0"/>
                <a:ea typeface="Microsoft YaHei" panose="020B0503020204020204" charset="-122"/>
                <a:cs typeface="Times New Roman" panose="02020603050405020304" charset="0"/>
                <a:sym typeface="+mn-ea"/>
              </a:endParaRPr>
            </a:p>
            <a:p>
              <a:pPr algn="l">
                <a:lnSpc>
                  <a:spcPct val="145000"/>
                </a:lnSpc>
              </a:pPr>
              <a:endParaRPr sz="2000" b="1" dirty="0">
                <a:solidFill>
                  <a:schemeClr val="tx1"/>
                </a:solidFill>
                <a:latin typeface="Times New Roman" panose="02020603050405020304" charset="0"/>
                <a:ea typeface="Microsoft YaHei" panose="020B0503020204020204" charset="-122"/>
                <a:cs typeface="Times New Roman" panose="02020603050405020304" charset="0"/>
                <a:sym typeface="+mn-ea"/>
              </a:endParaRPr>
            </a:p>
            <a:p>
              <a:pPr algn="l">
                <a:lnSpc>
                  <a:spcPct val="145000"/>
                </a:lnSpc>
              </a:pPr>
              <a:r>
                <a:rPr b="1" dirty="0">
                  <a:solidFill>
                    <a:schemeClr val="tx1"/>
                  </a:solidFill>
                  <a:latin typeface="Times New Roman" panose="02020603050405020304" charset="0"/>
                  <a:ea typeface="Microsoft YaHei" panose="020B0503020204020204" charset="-122"/>
                  <a:cs typeface="Times New Roman" panose="02020603050405020304" charset="0"/>
                  <a:sym typeface="+mn-ea"/>
                </a:rPr>
                <a:t>   </a:t>
              </a:r>
              <a:r>
                <a:rPr b="1" i="1" dirty="0">
                  <a:solidFill>
                    <a:schemeClr val="tx1"/>
                  </a:solidFill>
                  <a:latin typeface="Times New Roman" panose="02020603050405020304" charset="0"/>
                  <a:ea typeface="Microsoft YaHei" panose="020B0503020204020204" charset="-122"/>
                  <a:cs typeface="Times New Roman" panose="02020603050405020304" charset="0"/>
                  <a:sym typeface="+mn-ea"/>
                </a:rPr>
                <a:t> </a:t>
              </a:r>
              <a:r>
                <a:rPr lang="en-US" b="1" i="1" dirty="0">
                  <a:solidFill>
                    <a:schemeClr val="tx1"/>
                  </a:solidFill>
                  <a:latin typeface="Times New Roman" panose="02020603050405020304" charset="0"/>
                  <a:ea typeface="Microsoft YaHei" panose="020B0503020204020204" charset="-122"/>
                  <a:cs typeface="Times New Roman" panose="02020603050405020304" charset="0"/>
                  <a:sym typeface="+mn-ea"/>
                </a:rPr>
                <a:t>       </a:t>
              </a:r>
              <a:r>
                <a:rPr b="1" i="1" dirty="0">
                  <a:solidFill>
                    <a:schemeClr val="tx1"/>
                  </a:solidFill>
                  <a:latin typeface="Times New Roman" panose="02020603050405020304" charset="0"/>
                  <a:ea typeface="Microsoft YaHei" panose="020B0503020204020204" charset="-122"/>
                  <a:cs typeface="Times New Roman" panose="02020603050405020304" charset="0"/>
                  <a:sym typeface="+mn-ea"/>
                </a:rPr>
                <a:t>International Facility Management Association</a:t>
              </a:r>
              <a:endParaRPr b="1" i="1" dirty="0">
                <a:solidFill>
                  <a:schemeClr val="tx1"/>
                </a:solidFill>
                <a:latin typeface="Times New Roman" panose="02020603050405020304" charset="0"/>
                <a:ea typeface="Microsoft YaHei" panose="020B0503020204020204" charset="-122"/>
                <a:cs typeface="Times New Roman" panose="02020603050405020304" charset="0"/>
                <a:sym typeface="+mn-ea"/>
              </a:endParaRPr>
            </a:p>
          </p:txBody>
        </p:sp>
      </p:grpSp>
      <p:sp>
        <p:nvSpPr>
          <p:cNvPr id="22" name="文本框 9"/>
          <p:cNvSpPr txBox="1"/>
          <p:nvPr/>
        </p:nvSpPr>
        <p:spPr>
          <a:xfrm>
            <a:off x="2952750" y="445770"/>
            <a:ext cx="6094095" cy="539750"/>
          </a:xfrm>
          <a:prstGeom prst="roundRect">
            <a:avLst>
              <a:gd name="adj" fmla="val 50000"/>
            </a:avLst>
          </a:prstGeom>
          <a:solidFill>
            <a:srgbClr val="39619A"/>
          </a:solidFill>
          <a:effectLst/>
        </p:spPr>
        <p:txBody>
          <a:bodyPr wrap="square" lIns="91450" tIns="45725" rIns="91450" bIns="45725" rtlCol="0" anchor="ctr" anchorCtr="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altLang="zh-CN" sz="1200" b="0" i="0" u="none" strike="noStrike" kern="0" cap="none" spc="300" normalizeH="0" baseline="0" noProof="0" dirty="0">
              <a:ln>
                <a:noFill/>
              </a:ln>
              <a:solidFill>
                <a:prstClr val="white"/>
              </a:solidFill>
              <a:effectLst/>
              <a:uLnTx/>
              <a:uFillTx/>
              <a:latin typeface="字魂59号-创粗黑"/>
              <a:ea typeface="字魂59号-创粗黑"/>
            </a:endParaRPr>
          </a:p>
        </p:txBody>
      </p:sp>
      <p:sp>
        <p:nvSpPr>
          <p:cNvPr id="23" name="文本框 2"/>
          <p:cNvSpPr txBox="1"/>
          <p:nvPr/>
        </p:nvSpPr>
        <p:spPr>
          <a:xfrm>
            <a:off x="3336925" y="426085"/>
            <a:ext cx="7221220" cy="5797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l" fontAlgn="base">
              <a:buClrTx/>
              <a:buSzTx/>
              <a:buFontTx/>
              <a:defRPr/>
            </a:pPr>
            <a:r>
              <a:rPr lang="en-US" altLang="zh-CN" sz="3200" b="1" spc="0" dirty="0">
                <a:solidFill>
                  <a:schemeClr val="bg1"/>
                </a:solidFill>
                <a:latin typeface="Microsoft YaHei" panose="020B0503020204020204" charset="-122"/>
                <a:ea typeface="Microsoft YaHei" panose="020B0503020204020204" charset="-122"/>
              </a:rPr>
              <a:t>Facility Management (FM)</a:t>
            </a:r>
            <a:endParaRPr lang="en-US" altLang="zh-CN" sz="3200" b="1" spc="0" dirty="0">
              <a:solidFill>
                <a:schemeClr val="bg1"/>
              </a:solidFill>
              <a:latin typeface="Microsoft YaHei" panose="020B0503020204020204" charset="-122"/>
              <a:ea typeface="Microsoft YaHei" panose="020B0503020204020204" charset="-122"/>
            </a:endParaRPr>
          </a:p>
        </p:txBody>
      </p:sp>
      <p:sp>
        <p:nvSpPr>
          <p:cNvPr id="2" name="PA_图片 2"/>
          <p:cNvSpPr/>
          <p:nvPr>
            <p:custDataLst>
              <p:tags r:id="rId1"/>
            </p:custDataLst>
          </p:nvPr>
        </p:nvSpPr>
        <p:spPr>
          <a:xfrm>
            <a:off x="1340811" y="1825177"/>
            <a:ext cx="3482890" cy="4135414"/>
          </a:xfrm>
          <a:custGeom>
            <a:avLst/>
            <a:gdLst/>
            <a:ahLst/>
            <a:cxnLst/>
            <a:rect l="0" t="0" r="0" b="0"/>
            <a:pathLst>
              <a:path w="3482890" h="4135414">
                <a:moveTo>
                  <a:pt x="0" y="0"/>
                </a:moveTo>
                <a:lnTo>
                  <a:pt x="3482889" y="0"/>
                </a:lnTo>
                <a:lnTo>
                  <a:pt x="3482889" y="4135413"/>
                </a:lnTo>
                <a:lnTo>
                  <a:pt x="0" y="4135413"/>
                </a:lnTo>
                <a:close/>
              </a:path>
            </a:pathLst>
          </a:custGeom>
          <a:blipFill dpi="0" rotWithShape="1">
            <a:blip r:embed="rId2"/>
            <a:srcRect/>
            <a:stretch>
              <a:fillRect l="-38985" r="-38985"/>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025514" y="2174875"/>
            <a:ext cx="5964554" cy="2880995"/>
            <a:chOff x="736839" y="2777846"/>
            <a:chExt cx="4850128" cy="2978593"/>
          </a:xfrm>
        </p:grpSpPr>
        <p:sp>
          <p:nvSpPr>
            <p:cNvPr id="12" name="TextBox 30"/>
            <p:cNvSpPr txBox="1"/>
            <p:nvPr/>
          </p:nvSpPr>
          <p:spPr>
            <a:xfrm>
              <a:off x="1241835" y="2777846"/>
              <a:ext cx="3698655" cy="603334"/>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3200" b="1" i="0" u="none" strike="noStrike" kern="0" cap="none" spc="0" normalizeH="0" baseline="0" noProof="0" dirty="0">
                <a:ln>
                  <a:noFill/>
                </a:ln>
                <a:solidFill>
                  <a:srgbClr val="39619A"/>
                </a:solidFill>
                <a:effectLst/>
                <a:uLnTx/>
                <a:uFillTx/>
                <a:latin typeface="字魂59号-创粗黑"/>
                <a:ea typeface="字魂59号-创粗黑"/>
              </a:endParaRPr>
            </a:p>
          </p:txBody>
        </p:sp>
        <p:sp>
          <p:nvSpPr>
            <p:cNvPr id="11" name="TextBox 33"/>
            <p:cNvSpPr txBox="1"/>
            <p:nvPr/>
          </p:nvSpPr>
          <p:spPr>
            <a:xfrm>
              <a:off x="736839" y="2894049"/>
              <a:ext cx="4850128" cy="2862390"/>
            </a:xfrm>
            <a:prstGeom prst="rect">
              <a:avLst/>
            </a:prstGeom>
            <a:noFill/>
          </p:spPr>
          <p:txBody>
            <a:bodyPr wrap="square" rtlCol="0">
              <a:spAutoFit/>
            </a:bodyPr>
            <a:lstStyle/>
            <a:p>
              <a:pPr algn="l">
                <a:lnSpc>
                  <a:spcPct val="145000"/>
                </a:lnSpc>
              </a:pPr>
              <a:r>
                <a:rPr lang="en-US" sz="2000" b="1" dirty="0">
                  <a:solidFill>
                    <a:schemeClr val="tx1"/>
                  </a:solidFill>
                  <a:latin typeface="Times New Roman" panose="02020603050405020304" charset="0"/>
                  <a:ea typeface="Microsoft YaHei" panose="020B0503020204020204" charset="-122"/>
                  <a:cs typeface="Times New Roman" panose="02020603050405020304" charset="0"/>
                  <a:sym typeface="+mn-ea"/>
                </a:rPr>
                <a:t>- </a:t>
              </a:r>
              <a:r>
                <a:rPr sz="2000" b="1" dirty="0">
                  <a:solidFill>
                    <a:schemeClr val="tx1"/>
                  </a:solidFill>
                  <a:latin typeface="Times New Roman" panose="02020603050405020304" charset="0"/>
                  <a:ea typeface="Microsoft YaHei" panose="020B0503020204020204" charset="-122"/>
                  <a:cs typeface="Times New Roman" panose="02020603050405020304" charset="0"/>
                  <a:sym typeface="+mn-ea"/>
                </a:rPr>
                <a:t> the maintenance and administration of a healthcare facility’s development, maintenance, security, and operations. It comprises any structure that delivers healthcare services, such as clinics, long-term institutions, surgical centers, and hospitals, and covers every element of facility upkeep.</a:t>
              </a:r>
              <a:endParaRPr sz="2000" b="1" dirty="0">
                <a:solidFill>
                  <a:schemeClr val="tx1"/>
                </a:solidFill>
                <a:latin typeface="Times New Roman" panose="02020603050405020304" charset="0"/>
                <a:ea typeface="Microsoft YaHei" panose="020B0503020204020204" charset="-122"/>
                <a:cs typeface="Times New Roman" panose="02020603050405020304" charset="0"/>
                <a:sym typeface="+mn-ea"/>
              </a:endParaRPr>
            </a:p>
          </p:txBody>
        </p:sp>
      </p:grpSp>
      <p:sp>
        <p:nvSpPr>
          <p:cNvPr id="22" name="文本框 9"/>
          <p:cNvSpPr txBox="1"/>
          <p:nvPr/>
        </p:nvSpPr>
        <p:spPr>
          <a:xfrm>
            <a:off x="2202180" y="445770"/>
            <a:ext cx="7240270" cy="539750"/>
          </a:xfrm>
          <a:prstGeom prst="roundRect">
            <a:avLst>
              <a:gd name="adj" fmla="val 50000"/>
            </a:avLst>
          </a:prstGeom>
          <a:solidFill>
            <a:srgbClr val="39619A"/>
          </a:solidFill>
          <a:effectLst/>
        </p:spPr>
        <p:txBody>
          <a:bodyPr wrap="square" lIns="91450" tIns="45725" rIns="91450" bIns="45725" rtlCol="0" anchor="ctr" anchorCtr="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altLang="zh-CN" sz="1200" b="0" i="0" u="none" strike="noStrike" kern="0" cap="none" spc="300" normalizeH="0" baseline="0" noProof="0" dirty="0">
              <a:ln>
                <a:noFill/>
              </a:ln>
              <a:solidFill>
                <a:prstClr val="white"/>
              </a:solidFill>
              <a:effectLst/>
              <a:uLnTx/>
              <a:uFillTx/>
              <a:latin typeface="字魂59号-创粗黑"/>
              <a:ea typeface="字魂59号-创粗黑"/>
            </a:endParaRPr>
          </a:p>
        </p:txBody>
      </p:sp>
      <p:sp>
        <p:nvSpPr>
          <p:cNvPr id="23" name="文本框 2"/>
          <p:cNvSpPr txBox="1"/>
          <p:nvPr/>
        </p:nvSpPr>
        <p:spPr>
          <a:xfrm>
            <a:off x="2202815" y="445770"/>
            <a:ext cx="7341235" cy="5797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l" fontAlgn="base">
              <a:buClrTx/>
              <a:buSzTx/>
              <a:buFontTx/>
              <a:defRPr/>
            </a:pPr>
            <a:r>
              <a:rPr lang="en-US" altLang="zh-CN" sz="3200" b="1" spc="0" dirty="0">
                <a:solidFill>
                  <a:schemeClr val="bg1"/>
                </a:solidFill>
                <a:latin typeface="Microsoft YaHei" panose="020B0503020204020204" charset="-122"/>
                <a:ea typeface="Microsoft YaHei" panose="020B0503020204020204" charset="-122"/>
              </a:rPr>
              <a:t> Healthcare facilities management</a:t>
            </a:r>
            <a:endParaRPr lang="en-US" altLang="zh-CN" sz="3200" b="1" spc="0" dirty="0">
              <a:solidFill>
                <a:schemeClr val="bg1"/>
              </a:solidFill>
              <a:latin typeface="Microsoft YaHei" panose="020B0503020204020204" charset="-122"/>
              <a:ea typeface="Microsoft YaHei" panose="020B0503020204020204" charset="-122"/>
            </a:endParaRPr>
          </a:p>
        </p:txBody>
      </p:sp>
      <p:pic>
        <p:nvPicPr>
          <p:cNvPr id="25" name="图片 24"/>
          <p:cNvPicPr>
            <a:picLocks noChangeAspect="1"/>
          </p:cNvPicPr>
          <p:nvPr/>
        </p:nvPicPr>
        <p:blipFill rotWithShape="1">
          <a:blip r:embed="rId1">
            <a:extLst>
              <a:ext uri="{BEBA8EAE-BF5A-486C-A8C5-ECC9F3942E4B}">
                <a14:imgProps xmlns:a14="http://schemas.microsoft.com/office/drawing/2010/main">
                  <a14:imgLayer r:embed="rId2">
                    <a14:imgEffect>
                      <a14:saturation sat="47000"/>
                    </a14:imgEffect>
                  </a14:imgLayer>
                </a14:imgProps>
              </a:ext>
              <a:ext uri="{28A0092B-C50C-407E-A947-70E740481C1C}">
                <a14:useLocalDpi xmlns:a14="http://schemas.microsoft.com/office/drawing/2010/main" val="0"/>
              </a:ext>
            </a:extLst>
          </a:blip>
          <a:srcRect l="35128"/>
          <a:stretch>
            <a:fillRect/>
          </a:stretch>
        </p:blipFill>
        <p:spPr>
          <a:xfrm flipH="1">
            <a:off x="803863" y="1631353"/>
            <a:ext cx="4912409" cy="425951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2"/>
          <p:cNvSpPr txBox="1"/>
          <p:nvPr/>
        </p:nvSpPr>
        <p:spPr>
          <a:xfrm>
            <a:off x="4608000" y="648000"/>
            <a:ext cx="3231285" cy="13798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l" fontAlgn="base">
              <a:spcBef>
                <a:spcPct val="0"/>
              </a:spcBef>
              <a:spcAft>
                <a:spcPct val="0"/>
              </a:spcAft>
            </a:pPr>
            <a:r>
              <a:rPr lang="zh-CN" altLang="en-US" sz="2800" spc="1200" dirty="0">
                <a:solidFill>
                  <a:prstClr val="white"/>
                </a:solidFill>
                <a:latin typeface="字魂35号-经典雅黑" pitchFamily="2" charset="-122"/>
                <a:ea typeface="字魂35号-经典雅黑" pitchFamily="2" charset="-122"/>
              </a:rPr>
              <a:t>The New Coronavirus</a:t>
            </a:r>
            <a:endParaRPr lang="zh-CN" altLang="en-US" sz="2800" spc="1200" dirty="0">
              <a:solidFill>
                <a:prstClr val="white"/>
              </a:solidFill>
              <a:latin typeface="字魂35号-经典雅黑" pitchFamily="2" charset="-122"/>
              <a:ea typeface="字魂35号-经典雅黑" pitchFamily="2" charset="-122"/>
            </a:endParaRPr>
          </a:p>
        </p:txBody>
      </p:sp>
      <p:sp>
        <p:nvSpPr>
          <p:cNvPr id="23" name="文本框 2"/>
          <p:cNvSpPr txBox="1"/>
          <p:nvPr/>
        </p:nvSpPr>
        <p:spPr>
          <a:xfrm>
            <a:off x="4569810" y="432652"/>
            <a:ext cx="3231285" cy="137985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dist"/>
            <a:r>
              <a:rPr lang="zh-CN" altLang="en-US" sz="2800" spc="1200" dirty="0">
                <a:solidFill>
                  <a:schemeClr val="bg1"/>
                </a:solidFill>
                <a:latin typeface="字魂35号-经典雅黑" pitchFamily="2" charset="-122"/>
                <a:ea typeface="字魂35号-经典雅黑" pitchFamily="2" charset="-122"/>
              </a:rPr>
              <a:t>The New Coronavirus</a:t>
            </a:r>
            <a:endParaRPr lang="zh-CN" altLang="en-US" sz="2800" spc="1200" dirty="0">
              <a:solidFill>
                <a:schemeClr val="bg1"/>
              </a:solidFill>
              <a:latin typeface="字魂35号-经典雅黑" pitchFamily="2" charset="-122"/>
              <a:ea typeface="字魂35号-经典雅黑" pitchFamily="2" charset="-122"/>
            </a:endParaRPr>
          </a:p>
        </p:txBody>
      </p:sp>
      <p:sp>
        <p:nvSpPr>
          <p:cNvPr id="8" name="62"/>
          <p:cNvSpPr txBox="1"/>
          <p:nvPr/>
        </p:nvSpPr>
        <p:spPr>
          <a:xfrm flipH="1">
            <a:off x="708660" y="2280920"/>
            <a:ext cx="3114675" cy="836930"/>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Managing Day-To-Day Operations</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9" name="52"/>
          <p:cNvSpPr txBox="1"/>
          <p:nvPr/>
        </p:nvSpPr>
        <p:spPr>
          <a:xfrm flipH="1">
            <a:off x="177165" y="3409315"/>
            <a:ext cx="3376295" cy="859790"/>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Ensuring Certification and Compliance</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10" name="42"/>
          <p:cNvSpPr txBox="1"/>
          <p:nvPr/>
        </p:nvSpPr>
        <p:spPr>
          <a:xfrm flipH="1">
            <a:off x="762635" y="4759325"/>
            <a:ext cx="2961640" cy="1010285"/>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Maintaining a High-Quality Care Environment</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cxnSp>
        <p:nvCxnSpPr>
          <p:cNvPr id="11" name="直接连接符 10"/>
          <p:cNvCxnSpPr/>
          <p:nvPr/>
        </p:nvCxnSpPr>
        <p:spPr>
          <a:xfrm>
            <a:off x="671844" y="3342394"/>
            <a:ext cx="3007986" cy="0"/>
          </a:xfrm>
          <a:prstGeom prst="line">
            <a:avLst/>
          </a:prstGeom>
          <a:noFill/>
          <a:ln w="3175" cap="rnd" cmpd="sng" algn="ctr">
            <a:solidFill>
              <a:sysClr val="window" lastClr="FFFFFF">
                <a:lumMod val="75000"/>
              </a:sysClr>
            </a:solidFill>
            <a:prstDash val="solid"/>
            <a:round/>
          </a:ln>
          <a:effectLst/>
        </p:spPr>
      </p:cxnSp>
      <p:cxnSp>
        <p:nvCxnSpPr>
          <p:cNvPr id="12" name="直接连接符 11"/>
          <p:cNvCxnSpPr/>
          <p:nvPr/>
        </p:nvCxnSpPr>
        <p:spPr>
          <a:xfrm>
            <a:off x="671844" y="4490661"/>
            <a:ext cx="3007986" cy="0"/>
          </a:xfrm>
          <a:prstGeom prst="line">
            <a:avLst/>
          </a:prstGeom>
          <a:noFill/>
          <a:ln w="3175" cap="rnd" cmpd="sng" algn="ctr">
            <a:solidFill>
              <a:sysClr val="window" lastClr="FFFFFF">
                <a:lumMod val="75000"/>
              </a:sysClr>
            </a:solidFill>
            <a:prstDash val="solid"/>
            <a:round/>
          </a:ln>
          <a:effectLst/>
        </p:spPr>
      </p:cxnSp>
      <p:sp>
        <p:nvSpPr>
          <p:cNvPr id="13" name="32"/>
          <p:cNvSpPr txBox="1"/>
          <p:nvPr/>
        </p:nvSpPr>
        <p:spPr>
          <a:xfrm flipH="1">
            <a:off x="8369300" y="2311400"/>
            <a:ext cx="2881630" cy="904875"/>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Construction Project Management</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15" name="22"/>
          <p:cNvSpPr txBox="1"/>
          <p:nvPr/>
        </p:nvSpPr>
        <p:spPr>
          <a:xfrm flipH="1">
            <a:off x="8641715" y="3646170"/>
            <a:ext cx="2881630" cy="657225"/>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Ensuring Security</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16" name="12"/>
          <p:cNvSpPr txBox="1"/>
          <p:nvPr/>
        </p:nvSpPr>
        <p:spPr>
          <a:xfrm flipH="1">
            <a:off x="8750300" y="4794250"/>
            <a:ext cx="2500630" cy="735965"/>
          </a:xfrm>
          <a:prstGeom prst="rect">
            <a:avLst/>
          </a:prstGeom>
          <a:noFill/>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In-House Maintenance</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cxnSp>
        <p:nvCxnSpPr>
          <p:cNvPr id="17" name="直接连接符 16"/>
          <p:cNvCxnSpPr/>
          <p:nvPr/>
        </p:nvCxnSpPr>
        <p:spPr>
          <a:xfrm flipH="1">
            <a:off x="8515345" y="3342394"/>
            <a:ext cx="3007986" cy="0"/>
          </a:xfrm>
          <a:prstGeom prst="line">
            <a:avLst/>
          </a:prstGeom>
          <a:noFill/>
          <a:ln w="3175" cap="rnd" cmpd="sng" algn="ctr">
            <a:solidFill>
              <a:sysClr val="window" lastClr="FFFFFF">
                <a:lumMod val="75000"/>
              </a:sysClr>
            </a:solidFill>
            <a:prstDash val="solid"/>
            <a:round/>
          </a:ln>
          <a:effectLst/>
        </p:spPr>
      </p:cxnSp>
      <p:cxnSp>
        <p:nvCxnSpPr>
          <p:cNvPr id="18" name="直接连接符 17"/>
          <p:cNvCxnSpPr/>
          <p:nvPr/>
        </p:nvCxnSpPr>
        <p:spPr>
          <a:xfrm flipH="1">
            <a:off x="8515345" y="4490661"/>
            <a:ext cx="3007986" cy="0"/>
          </a:xfrm>
          <a:prstGeom prst="line">
            <a:avLst/>
          </a:prstGeom>
          <a:noFill/>
          <a:ln w="3175" cap="rnd" cmpd="sng" algn="ctr">
            <a:solidFill>
              <a:sysClr val="window" lastClr="FFFFFF">
                <a:lumMod val="75000"/>
              </a:sysClr>
            </a:solidFill>
            <a:prstDash val="solid"/>
            <a:round/>
          </a:ln>
          <a:effectLst/>
        </p:spPr>
      </p:cxnSp>
      <p:grpSp>
        <p:nvGrpSpPr>
          <p:cNvPr id="19" name="组合 18"/>
          <p:cNvGrpSpPr/>
          <p:nvPr/>
        </p:nvGrpSpPr>
        <p:grpSpPr>
          <a:xfrm>
            <a:off x="3642014" y="2498261"/>
            <a:ext cx="4914322" cy="2836533"/>
            <a:chOff x="3678241" y="2228347"/>
            <a:chExt cx="4914322" cy="2836533"/>
          </a:xfrm>
          <a:solidFill>
            <a:srgbClr val="39619A"/>
          </a:solidFill>
        </p:grpSpPr>
        <p:sp>
          <p:nvSpPr>
            <p:cNvPr id="20" name="12"/>
            <p:cNvSpPr>
              <a:spLocks noChangeAspect="1"/>
            </p:cNvSpPr>
            <p:nvPr/>
          </p:nvSpPr>
          <p:spPr>
            <a:xfrm>
              <a:off x="4071400" y="2228347"/>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1</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1" name="11"/>
            <p:cNvSpPr>
              <a:spLocks noChangeAspect="1"/>
            </p:cNvSpPr>
            <p:nvPr/>
          </p:nvSpPr>
          <p:spPr>
            <a:xfrm>
              <a:off x="3678241" y="3376614"/>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2</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4" name="10"/>
            <p:cNvSpPr>
              <a:spLocks noChangeAspect="1"/>
            </p:cNvSpPr>
            <p:nvPr/>
          </p:nvSpPr>
          <p:spPr>
            <a:xfrm>
              <a:off x="4071400" y="4524880"/>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3</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5" name="9"/>
            <p:cNvSpPr>
              <a:spLocks noChangeAspect="1"/>
            </p:cNvSpPr>
            <p:nvPr/>
          </p:nvSpPr>
          <p:spPr>
            <a:xfrm>
              <a:off x="7659402" y="2228347"/>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4</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6" name="8"/>
            <p:cNvSpPr>
              <a:spLocks noChangeAspect="1"/>
            </p:cNvSpPr>
            <p:nvPr/>
          </p:nvSpPr>
          <p:spPr>
            <a:xfrm>
              <a:off x="8052561" y="3376614"/>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5</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7" name="7"/>
            <p:cNvSpPr>
              <a:spLocks noChangeAspect="1"/>
            </p:cNvSpPr>
            <p:nvPr/>
          </p:nvSpPr>
          <p:spPr>
            <a:xfrm>
              <a:off x="7659402" y="4524880"/>
              <a:ext cx="540002" cy="540000"/>
            </a:xfrm>
            <a:prstGeom prst="ellipse">
              <a:avLst/>
            </a:prstGeom>
            <a:grpFill/>
            <a:ln w="19050" cap="flat" cmpd="sng" algn="ctr">
              <a:noFill/>
              <a:prstDash val="solid"/>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6</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grpSp>
      <p:sp>
        <p:nvSpPr>
          <p:cNvPr id="2" name="文本框 9"/>
          <p:cNvSpPr txBox="1"/>
          <p:nvPr/>
        </p:nvSpPr>
        <p:spPr>
          <a:xfrm>
            <a:off x="1199515" y="354965"/>
            <a:ext cx="9564370" cy="1370330"/>
          </a:xfrm>
          <a:prstGeom prst="roundRect">
            <a:avLst>
              <a:gd name="adj" fmla="val 50000"/>
            </a:avLst>
          </a:prstGeom>
          <a:solidFill>
            <a:srgbClr val="39619A"/>
          </a:solidFill>
          <a:effectLst/>
        </p:spPr>
        <p:txBody>
          <a:bodyPr wrap="square" lIns="91450" tIns="45725" rIns="91450" bIns="45725" rtlCol="0" anchor="ctr" anchorCtr="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altLang="zh-CN" sz="1200" b="0" i="0" u="none" strike="noStrike" kern="0" cap="none" spc="300" normalizeH="0" baseline="0" noProof="0" dirty="0">
              <a:ln>
                <a:noFill/>
              </a:ln>
              <a:solidFill>
                <a:prstClr val="white"/>
              </a:solidFill>
              <a:effectLst/>
              <a:uLnTx/>
              <a:uFillTx/>
              <a:latin typeface="字魂59号-创粗黑"/>
              <a:ea typeface="字魂59号-创粗黑"/>
            </a:endParaRPr>
          </a:p>
        </p:txBody>
      </p:sp>
      <p:sp>
        <p:nvSpPr>
          <p:cNvPr id="3" name="文本框 2"/>
          <p:cNvSpPr txBox="1"/>
          <p:nvPr/>
        </p:nvSpPr>
        <p:spPr>
          <a:xfrm>
            <a:off x="1199515" y="445770"/>
            <a:ext cx="9564370" cy="1072515"/>
          </a:xfrm>
          <a:prstGeom prst="rect">
            <a:avLst/>
          </a:prstGeom>
          <a:noFill/>
        </p:spPr>
        <p:txBody>
          <a:bodyPr wrap="square" lIns="87764" tIns="43882" rIns="87764" bIns="43882"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ctr" fontAlgn="base">
              <a:buClrTx/>
              <a:buSzTx/>
              <a:buFontTx/>
              <a:defRPr/>
            </a:pPr>
            <a:r>
              <a:rPr lang="en-US" altLang="zh-CN" sz="3200" b="1" spc="0" dirty="0">
                <a:solidFill>
                  <a:schemeClr val="bg1"/>
                </a:solidFill>
                <a:latin typeface="Microsoft YaHei" panose="020B0503020204020204" charset="-122"/>
                <a:ea typeface="Microsoft YaHei" panose="020B0503020204020204" charset="-122"/>
              </a:rPr>
              <a:t>Six fundamental duties and responsibilities  of healthcare facilities management</a:t>
            </a:r>
            <a:endParaRPr lang="en-US" altLang="zh-CN" sz="3200" b="1" spc="0" dirty="0">
              <a:solidFill>
                <a:schemeClr val="bg1"/>
              </a:solidFill>
              <a:latin typeface="Microsoft YaHei" panose="020B0503020204020204" charset="-122"/>
              <a:ea typeface="Microsoft YaHei" panose="020B0503020204020204" charset="-122"/>
            </a:endParaRPr>
          </a:p>
        </p:txBody>
      </p:sp>
      <p:pic>
        <p:nvPicPr>
          <p:cNvPr id="5" name="图片 2"/>
          <p:cNvPicPr>
            <a:picLocks noChangeAspect="1"/>
          </p:cNvPicPr>
          <p:nvPr/>
        </p:nvPicPr>
        <p:blipFill rotWithShape="1">
          <a:blip r:embed="rId1">
            <a:extLst>
              <a:ext uri="{28A0092B-C50C-407E-A947-70E740481C1C}">
                <a14:useLocalDpi xmlns:a14="http://schemas.microsoft.com/office/drawing/2010/main" val="0"/>
              </a:ext>
            </a:extLst>
          </a:blip>
          <a:srcRect l="18384" t="31448" r="18894" b="31595"/>
          <a:stretch>
            <a:fillRect/>
          </a:stretch>
        </p:blipFill>
        <p:spPr>
          <a:xfrm>
            <a:off x="4886325" y="2626360"/>
            <a:ext cx="2526665" cy="3143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grpSp>
        <p:nvGrpSpPr>
          <p:cNvPr id="2" name="组合 1"/>
          <p:cNvGrpSpPr/>
          <p:nvPr/>
        </p:nvGrpSpPr>
        <p:grpSpPr>
          <a:xfrm>
            <a:off x="228600" y="1607820"/>
            <a:ext cx="11898629" cy="4891405"/>
            <a:chOff x="228602" y="1618026"/>
            <a:chExt cx="11898766" cy="4519572"/>
          </a:xfrm>
        </p:grpSpPr>
        <p:grpSp>
          <p:nvGrpSpPr>
            <p:cNvPr id="28" name="组合 27"/>
            <p:cNvGrpSpPr/>
            <p:nvPr/>
          </p:nvGrpSpPr>
          <p:grpSpPr>
            <a:xfrm>
              <a:off x="4188789" y="1768544"/>
              <a:ext cx="3814421" cy="3676714"/>
              <a:chOff x="4079074" y="1517586"/>
              <a:chExt cx="4019551" cy="3874438"/>
            </a:xfrm>
          </p:grpSpPr>
          <p:sp>
            <p:nvSpPr>
              <p:cNvPr id="4" name="六边形 6"/>
              <p:cNvSpPr/>
              <p:nvPr/>
            </p:nvSpPr>
            <p:spPr>
              <a:xfrm rot="5400000">
                <a:off x="4644960" y="1632056"/>
                <a:ext cx="1512157" cy="1303582"/>
              </a:xfrm>
              <a:custGeom>
                <a:avLst/>
                <a:gdLst>
                  <a:gd name="connsiteX0" fmla="*/ 0 w 1543970"/>
                  <a:gd name="connsiteY0" fmla="*/ 665504 h 1331008"/>
                  <a:gd name="connsiteX1" fmla="*/ 387723 w 1543970"/>
                  <a:gd name="connsiteY1" fmla="*/ 0 h 1331008"/>
                  <a:gd name="connsiteX2" fmla="*/ 1156247 w 1543970"/>
                  <a:gd name="connsiteY2" fmla="*/ 0 h 1331008"/>
                  <a:gd name="connsiteX3" fmla="*/ 1543970 w 1543970"/>
                  <a:gd name="connsiteY3" fmla="*/ 665504 h 1331008"/>
                  <a:gd name="connsiteX4" fmla="*/ 1156247 w 1543970"/>
                  <a:gd name="connsiteY4" fmla="*/ 1331008 h 1331008"/>
                  <a:gd name="connsiteX5" fmla="*/ 387723 w 1543970"/>
                  <a:gd name="connsiteY5" fmla="*/ 1331008 h 1331008"/>
                  <a:gd name="connsiteX6" fmla="*/ 0 w 1543970"/>
                  <a:gd name="connsiteY6" fmla="*/ 665504 h 1331008"/>
                  <a:gd name="connsiteX0-1" fmla="*/ 5324014 w 6867984"/>
                  <a:gd name="connsiteY0-2" fmla="*/ 3439788 h 4105292"/>
                  <a:gd name="connsiteX1-3" fmla="*/ 0 w 6867984"/>
                  <a:gd name="connsiteY1-4" fmla="*/ 0 h 4105292"/>
                  <a:gd name="connsiteX2-5" fmla="*/ 5711737 w 6867984"/>
                  <a:gd name="connsiteY2-6" fmla="*/ 2774284 h 4105292"/>
                  <a:gd name="connsiteX3-7" fmla="*/ 6480261 w 6867984"/>
                  <a:gd name="connsiteY3-8" fmla="*/ 2774284 h 4105292"/>
                  <a:gd name="connsiteX4-9" fmla="*/ 6867984 w 6867984"/>
                  <a:gd name="connsiteY4-10" fmla="*/ 3439788 h 4105292"/>
                  <a:gd name="connsiteX5-11" fmla="*/ 6480261 w 6867984"/>
                  <a:gd name="connsiteY5-12" fmla="*/ 4105292 h 4105292"/>
                  <a:gd name="connsiteX6-13" fmla="*/ 5711737 w 6867984"/>
                  <a:gd name="connsiteY6-14" fmla="*/ 4105292 h 4105292"/>
                  <a:gd name="connsiteX7" fmla="*/ 5324014 w 6867984"/>
                  <a:gd name="connsiteY7" fmla="*/ 3439788 h 4105292"/>
                  <a:gd name="connsiteX0-15" fmla="*/ 0 w 1543970"/>
                  <a:gd name="connsiteY0-16" fmla="*/ 665504 h 1331008"/>
                  <a:gd name="connsiteX1-17" fmla="*/ 387723 w 1543970"/>
                  <a:gd name="connsiteY1-18" fmla="*/ 0 h 1331008"/>
                  <a:gd name="connsiteX2-19" fmla="*/ 1156247 w 1543970"/>
                  <a:gd name="connsiteY2-20" fmla="*/ 0 h 1331008"/>
                  <a:gd name="connsiteX3-21" fmla="*/ 1543970 w 1543970"/>
                  <a:gd name="connsiteY3-22" fmla="*/ 665504 h 1331008"/>
                  <a:gd name="connsiteX4-23" fmla="*/ 1156247 w 1543970"/>
                  <a:gd name="connsiteY4-24" fmla="*/ 1331008 h 1331008"/>
                  <a:gd name="connsiteX5-25" fmla="*/ 387723 w 1543970"/>
                  <a:gd name="connsiteY5-26" fmla="*/ 1331008 h 1331008"/>
                  <a:gd name="connsiteX6-27" fmla="*/ 0 w 1543970"/>
                  <a:gd name="connsiteY6-28" fmla="*/ 665504 h 13310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43970" h="1331008">
                    <a:moveTo>
                      <a:pt x="0" y="665504"/>
                    </a:moveTo>
                    <a:lnTo>
                      <a:pt x="387723" y="0"/>
                    </a:lnTo>
                    <a:lnTo>
                      <a:pt x="1156247" y="0"/>
                    </a:lnTo>
                    <a:lnTo>
                      <a:pt x="1543970" y="665504"/>
                    </a:lnTo>
                    <a:lnTo>
                      <a:pt x="1156247" y="1331008"/>
                    </a:lnTo>
                    <a:lnTo>
                      <a:pt x="387723" y="1331008"/>
                    </a:lnTo>
                    <a:lnTo>
                      <a:pt x="0" y="665504"/>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AEA2"/>
                  </a:solidFill>
                </a:endParaRPr>
              </a:p>
            </p:txBody>
          </p:sp>
          <p:sp>
            <p:nvSpPr>
              <p:cNvPr id="5" name="六边形 6"/>
              <p:cNvSpPr/>
              <p:nvPr/>
            </p:nvSpPr>
            <p:spPr>
              <a:xfrm rot="5400000">
                <a:off x="6002945" y="1621874"/>
                <a:ext cx="1512157" cy="1303582"/>
              </a:xfrm>
              <a:custGeom>
                <a:avLst/>
                <a:gdLst>
                  <a:gd name="connsiteX0" fmla="*/ 0 w 1543970"/>
                  <a:gd name="connsiteY0" fmla="*/ 665504 h 1331008"/>
                  <a:gd name="connsiteX1" fmla="*/ 387723 w 1543970"/>
                  <a:gd name="connsiteY1" fmla="*/ 0 h 1331008"/>
                  <a:gd name="connsiteX2" fmla="*/ 1156247 w 1543970"/>
                  <a:gd name="connsiteY2" fmla="*/ 0 h 1331008"/>
                  <a:gd name="connsiteX3" fmla="*/ 1543970 w 1543970"/>
                  <a:gd name="connsiteY3" fmla="*/ 665504 h 1331008"/>
                  <a:gd name="connsiteX4" fmla="*/ 1156247 w 1543970"/>
                  <a:gd name="connsiteY4" fmla="*/ 1331008 h 1331008"/>
                  <a:gd name="connsiteX5" fmla="*/ 387723 w 1543970"/>
                  <a:gd name="connsiteY5" fmla="*/ 1331008 h 1331008"/>
                  <a:gd name="connsiteX6" fmla="*/ 0 w 1543970"/>
                  <a:gd name="connsiteY6" fmla="*/ 665504 h 1331008"/>
                  <a:gd name="connsiteX0-1" fmla="*/ 5324014 w 6867984"/>
                  <a:gd name="connsiteY0-2" fmla="*/ 3439788 h 4105292"/>
                  <a:gd name="connsiteX1-3" fmla="*/ 0 w 6867984"/>
                  <a:gd name="connsiteY1-4" fmla="*/ 0 h 4105292"/>
                  <a:gd name="connsiteX2-5" fmla="*/ 5711737 w 6867984"/>
                  <a:gd name="connsiteY2-6" fmla="*/ 2774284 h 4105292"/>
                  <a:gd name="connsiteX3-7" fmla="*/ 6480261 w 6867984"/>
                  <a:gd name="connsiteY3-8" fmla="*/ 2774284 h 4105292"/>
                  <a:gd name="connsiteX4-9" fmla="*/ 6867984 w 6867984"/>
                  <a:gd name="connsiteY4-10" fmla="*/ 3439788 h 4105292"/>
                  <a:gd name="connsiteX5-11" fmla="*/ 6480261 w 6867984"/>
                  <a:gd name="connsiteY5-12" fmla="*/ 4105292 h 4105292"/>
                  <a:gd name="connsiteX6-13" fmla="*/ 5711737 w 6867984"/>
                  <a:gd name="connsiteY6-14" fmla="*/ 4105292 h 4105292"/>
                  <a:gd name="connsiteX7" fmla="*/ 5324014 w 6867984"/>
                  <a:gd name="connsiteY7" fmla="*/ 3439788 h 4105292"/>
                  <a:gd name="connsiteX0-15" fmla="*/ 0 w 1543970"/>
                  <a:gd name="connsiteY0-16" fmla="*/ 665504 h 1331008"/>
                  <a:gd name="connsiteX1-17" fmla="*/ 387723 w 1543970"/>
                  <a:gd name="connsiteY1-18" fmla="*/ 0 h 1331008"/>
                  <a:gd name="connsiteX2-19" fmla="*/ 1156247 w 1543970"/>
                  <a:gd name="connsiteY2-20" fmla="*/ 0 h 1331008"/>
                  <a:gd name="connsiteX3-21" fmla="*/ 1543970 w 1543970"/>
                  <a:gd name="connsiteY3-22" fmla="*/ 665504 h 1331008"/>
                  <a:gd name="connsiteX4-23" fmla="*/ 1156247 w 1543970"/>
                  <a:gd name="connsiteY4-24" fmla="*/ 1331008 h 1331008"/>
                  <a:gd name="connsiteX5-25" fmla="*/ 387723 w 1543970"/>
                  <a:gd name="connsiteY5-26" fmla="*/ 1331008 h 1331008"/>
                  <a:gd name="connsiteX6-27" fmla="*/ 0 w 1543970"/>
                  <a:gd name="connsiteY6-28" fmla="*/ 665504 h 13310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43970" h="1331008">
                    <a:moveTo>
                      <a:pt x="0" y="665504"/>
                    </a:moveTo>
                    <a:lnTo>
                      <a:pt x="387723" y="0"/>
                    </a:lnTo>
                    <a:lnTo>
                      <a:pt x="1156247" y="0"/>
                    </a:lnTo>
                    <a:lnTo>
                      <a:pt x="1543970" y="665504"/>
                    </a:lnTo>
                    <a:lnTo>
                      <a:pt x="1156247" y="1331008"/>
                    </a:lnTo>
                    <a:lnTo>
                      <a:pt x="387723" y="1331008"/>
                    </a:lnTo>
                    <a:lnTo>
                      <a:pt x="0" y="665504"/>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AEA2"/>
                  </a:solidFill>
                </a:endParaRPr>
              </a:p>
            </p:txBody>
          </p:sp>
          <p:sp>
            <p:nvSpPr>
              <p:cNvPr id="6" name="六边形 6"/>
              <p:cNvSpPr/>
              <p:nvPr/>
            </p:nvSpPr>
            <p:spPr>
              <a:xfrm rot="5400000">
                <a:off x="6020582" y="3973972"/>
                <a:ext cx="1512157" cy="1303582"/>
              </a:xfrm>
              <a:custGeom>
                <a:avLst/>
                <a:gdLst>
                  <a:gd name="connsiteX0" fmla="*/ 0 w 1543970"/>
                  <a:gd name="connsiteY0" fmla="*/ 665504 h 1331008"/>
                  <a:gd name="connsiteX1" fmla="*/ 387723 w 1543970"/>
                  <a:gd name="connsiteY1" fmla="*/ 0 h 1331008"/>
                  <a:gd name="connsiteX2" fmla="*/ 1156247 w 1543970"/>
                  <a:gd name="connsiteY2" fmla="*/ 0 h 1331008"/>
                  <a:gd name="connsiteX3" fmla="*/ 1543970 w 1543970"/>
                  <a:gd name="connsiteY3" fmla="*/ 665504 h 1331008"/>
                  <a:gd name="connsiteX4" fmla="*/ 1156247 w 1543970"/>
                  <a:gd name="connsiteY4" fmla="*/ 1331008 h 1331008"/>
                  <a:gd name="connsiteX5" fmla="*/ 387723 w 1543970"/>
                  <a:gd name="connsiteY5" fmla="*/ 1331008 h 1331008"/>
                  <a:gd name="connsiteX6" fmla="*/ 0 w 1543970"/>
                  <a:gd name="connsiteY6" fmla="*/ 665504 h 1331008"/>
                  <a:gd name="connsiteX0-1" fmla="*/ 5324014 w 6867984"/>
                  <a:gd name="connsiteY0-2" fmla="*/ 3439788 h 4105292"/>
                  <a:gd name="connsiteX1-3" fmla="*/ 0 w 6867984"/>
                  <a:gd name="connsiteY1-4" fmla="*/ 0 h 4105292"/>
                  <a:gd name="connsiteX2-5" fmla="*/ 5711737 w 6867984"/>
                  <a:gd name="connsiteY2-6" fmla="*/ 2774284 h 4105292"/>
                  <a:gd name="connsiteX3-7" fmla="*/ 6480261 w 6867984"/>
                  <a:gd name="connsiteY3-8" fmla="*/ 2774284 h 4105292"/>
                  <a:gd name="connsiteX4-9" fmla="*/ 6867984 w 6867984"/>
                  <a:gd name="connsiteY4-10" fmla="*/ 3439788 h 4105292"/>
                  <a:gd name="connsiteX5-11" fmla="*/ 6480261 w 6867984"/>
                  <a:gd name="connsiteY5-12" fmla="*/ 4105292 h 4105292"/>
                  <a:gd name="connsiteX6-13" fmla="*/ 5711737 w 6867984"/>
                  <a:gd name="connsiteY6-14" fmla="*/ 4105292 h 4105292"/>
                  <a:gd name="connsiteX7" fmla="*/ 5324014 w 6867984"/>
                  <a:gd name="connsiteY7" fmla="*/ 3439788 h 4105292"/>
                  <a:gd name="connsiteX0-15" fmla="*/ 0 w 1543970"/>
                  <a:gd name="connsiteY0-16" fmla="*/ 665504 h 1331008"/>
                  <a:gd name="connsiteX1-17" fmla="*/ 387723 w 1543970"/>
                  <a:gd name="connsiteY1-18" fmla="*/ 0 h 1331008"/>
                  <a:gd name="connsiteX2-19" fmla="*/ 1156247 w 1543970"/>
                  <a:gd name="connsiteY2-20" fmla="*/ 0 h 1331008"/>
                  <a:gd name="connsiteX3-21" fmla="*/ 1543970 w 1543970"/>
                  <a:gd name="connsiteY3-22" fmla="*/ 665504 h 1331008"/>
                  <a:gd name="connsiteX4-23" fmla="*/ 1156247 w 1543970"/>
                  <a:gd name="connsiteY4-24" fmla="*/ 1331008 h 1331008"/>
                  <a:gd name="connsiteX5-25" fmla="*/ 387723 w 1543970"/>
                  <a:gd name="connsiteY5-26" fmla="*/ 1331008 h 1331008"/>
                  <a:gd name="connsiteX6-27" fmla="*/ 0 w 1543970"/>
                  <a:gd name="connsiteY6-28" fmla="*/ 665504 h 13310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43970" h="1331008">
                    <a:moveTo>
                      <a:pt x="0" y="665504"/>
                    </a:moveTo>
                    <a:lnTo>
                      <a:pt x="387723" y="0"/>
                    </a:lnTo>
                    <a:lnTo>
                      <a:pt x="1156247" y="0"/>
                    </a:lnTo>
                    <a:lnTo>
                      <a:pt x="1543970" y="665504"/>
                    </a:lnTo>
                    <a:lnTo>
                      <a:pt x="1156247" y="1331008"/>
                    </a:lnTo>
                    <a:lnTo>
                      <a:pt x="387723" y="1331008"/>
                    </a:lnTo>
                    <a:lnTo>
                      <a:pt x="0" y="665504"/>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AEA2"/>
                  </a:solidFill>
                </a:endParaRPr>
              </a:p>
            </p:txBody>
          </p:sp>
          <p:sp>
            <p:nvSpPr>
              <p:cNvPr id="7" name="六边形 6"/>
              <p:cNvSpPr/>
              <p:nvPr/>
            </p:nvSpPr>
            <p:spPr>
              <a:xfrm rot="5400000">
                <a:off x="6690755" y="2792832"/>
                <a:ext cx="1512157" cy="1303582"/>
              </a:xfrm>
              <a:custGeom>
                <a:avLst/>
                <a:gdLst>
                  <a:gd name="connsiteX0" fmla="*/ 0 w 1543970"/>
                  <a:gd name="connsiteY0" fmla="*/ 665504 h 1331008"/>
                  <a:gd name="connsiteX1" fmla="*/ 387723 w 1543970"/>
                  <a:gd name="connsiteY1" fmla="*/ 0 h 1331008"/>
                  <a:gd name="connsiteX2" fmla="*/ 1156247 w 1543970"/>
                  <a:gd name="connsiteY2" fmla="*/ 0 h 1331008"/>
                  <a:gd name="connsiteX3" fmla="*/ 1543970 w 1543970"/>
                  <a:gd name="connsiteY3" fmla="*/ 665504 h 1331008"/>
                  <a:gd name="connsiteX4" fmla="*/ 1156247 w 1543970"/>
                  <a:gd name="connsiteY4" fmla="*/ 1331008 h 1331008"/>
                  <a:gd name="connsiteX5" fmla="*/ 387723 w 1543970"/>
                  <a:gd name="connsiteY5" fmla="*/ 1331008 h 1331008"/>
                  <a:gd name="connsiteX6" fmla="*/ 0 w 1543970"/>
                  <a:gd name="connsiteY6" fmla="*/ 665504 h 1331008"/>
                  <a:gd name="connsiteX0-1" fmla="*/ 5324014 w 6867984"/>
                  <a:gd name="connsiteY0-2" fmla="*/ 3439788 h 4105292"/>
                  <a:gd name="connsiteX1-3" fmla="*/ 0 w 6867984"/>
                  <a:gd name="connsiteY1-4" fmla="*/ 0 h 4105292"/>
                  <a:gd name="connsiteX2-5" fmla="*/ 5711737 w 6867984"/>
                  <a:gd name="connsiteY2-6" fmla="*/ 2774284 h 4105292"/>
                  <a:gd name="connsiteX3-7" fmla="*/ 6480261 w 6867984"/>
                  <a:gd name="connsiteY3-8" fmla="*/ 2774284 h 4105292"/>
                  <a:gd name="connsiteX4-9" fmla="*/ 6867984 w 6867984"/>
                  <a:gd name="connsiteY4-10" fmla="*/ 3439788 h 4105292"/>
                  <a:gd name="connsiteX5-11" fmla="*/ 6480261 w 6867984"/>
                  <a:gd name="connsiteY5-12" fmla="*/ 4105292 h 4105292"/>
                  <a:gd name="connsiteX6-13" fmla="*/ 5711737 w 6867984"/>
                  <a:gd name="connsiteY6-14" fmla="*/ 4105292 h 4105292"/>
                  <a:gd name="connsiteX7" fmla="*/ 5324014 w 6867984"/>
                  <a:gd name="connsiteY7" fmla="*/ 3439788 h 4105292"/>
                  <a:gd name="connsiteX0-15" fmla="*/ 0 w 1543970"/>
                  <a:gd name="connsiteY0-16" fmla="*/ 665504 h 1331008"/>
                  <a:gd name="connsiteX1-17" fmla="*/ 387723 w 1543970"/>
                  <a:gd name="connsiteY1-18" fmla="*/ 0 h 1331008"/>
                  <a:gd name="connsiteX2-19" fmla="*/ 1156247 w 1543970"/>
                  <a:gd name="connsiteY2-20" fmla="*/ 0 h 1331008"/>
                  <a:gd name="connsiteX3-21" fmla="*/ 1543970 w 1543970"/>
                  <a:gd name="connsiteY3-22" fmla="*/ 665504 h 1331008"/>
                  <a:gd name="connsiteX4-23" fmla="*/ 1156247 w 1543970"/>
                  <a:gd name="connsiteY4-24" fmla="*/ 1331008 h 1331008"/>
                  <a:gd name="connsiteX5-25" fmla="*/ 387723 w 1543970"/>
                  <a:gd name="connsiteY5-26" fmla="*/ 1331008 h 1331008"/>
                  <a:gd name="connsiteX6-27" fmla="*/ 0 w 1543970"/>
                  <a:gd name="connsiteY6-28" fmla="*/ 665504 h 13310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43970" h="1331008">
                    <a:moveTo>
                      <a:pt x="0" y="665504"/>
                    </a:moveTo>
                    <a:lnTo>
                      <a:pt x="387723" y="0"/>
                    </a:lnTo>
                    <a:lnTo>
                      <a:pt x="1156247" y="0"/>
                    </a:lnTo>
                    <a:lnTo>
                      <a:pt x="1543970" y="665504"/>
                    </a:lnTo>
                    <a:lnTo>
                      <a:pt x="1156247" y="1331008"/>
                    </a:lnTo>
                    <a:lnTo>
                      <a:pt x="387723" y="1331008"/>
                    </a:lnTo>
                    <a:lnTo>
                      <a:pt x="0" y="665504"/>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AEA2"/>
                  </a:solidFill>
                </a:endParaRPr>
              </a:p>
            </p:txBody>
          </p:sp>
          <p:sp>
            <p:nvSpPr>
              <p:cNvPr id="8" name="六边形 6"/>
              <p:cNvSpPr/>
              <p:nvPr/>
            </p:nvSpPr>
            <p:spPr>
              <a:xfrm rot="5400000">
                <a:off x="4662597" y="3984155"/>
                <a:ext cx="1512157" cy="1303582"/>
              </a:xfrm>
              <a:custGeom>
                <a:avLst/>
                <a:gdLst>
                  <a:gd name="connsiteX0" fmla="*/ 0 w 1543970"/>
                  <a:gd name="connsiteY0" fmla="*/ 665504 h 1331008"/>
                  <a:gd name="connsiteX1" fmla="*/ 387723 w 1543970"/>
                  <a:gd name="connsiteY1" fmla="*/ 0 h 1331008"/>
                  <a:gd name="connsiteX2" fmla="*/ 1156247 w 1543970"/>
                  <a:gd name="connsiteY2" fmla="*/ 0 h 1331008"/>
                  <a:gd name="connsiteX3" fmla="*/ 1543970 w 1543970"/>
                  <a:gd name="connsiteY3" fmla="*/ 665504 h 1331008"/>
                  <a:gd name="connsiteX4" fmla="*/ 1156247 w 1543970"/>
                  <a:gd name="connsiteY4" fmla="*/ 1331008 h 1331008"/>
                  <a:gd name="connsiteX5" fmla="*/ 387723 w 1543970"/>
                  <a:gd name="connsiteY5" fmla="*/ 1331008 h 1331008"/>
                  <a:gd name="connsiteX6" fmla="*/ 0 w 1543970"/>
                  <a:gd name="connsiteY6" fmla="*/ 665504 h 1331008"/>
                  <a:gd name="connsiteX0-1" fmla="*/ 5324014 w 6867984"/>
                  <a:gd name="connsiteY0-2" fmla="*/ 3439788 h 4105292"/>
                  <a:gd name="connsiteX1-3" fmla="*/ 0 w 6867984"/>
                  <a:gd name="connsiteY1-4" fmla="*/ 0 h 4105292"/>
                  <a:gd name="connsiteX2-5" fmla="*/ 5711737 w 6867984"/>
                  <a:gd name="connsiteY2-6" fmla="*/ 2774284 h 4105292"/>
                  <a:gd name="connsiteX3-7" fmla="*/ 6480261 w 6867984"/>
                  <a:gd name="connsiteY3-8" fmla="*/ 2774284 h 4105292"/>
                  <a:gd name="connsiteX4-9" fmla="*/ 6867984 w 6867984"/>
                  <a:gd name="connsiteY4-10" fmla="*/ 3439788 h 4105292"/>
                  <a:gd name="connsiteX5-11" fmla="*/ 6480261 w 6867984"/>
                  <a:gd name="connsiteY5-12" fmla="*/ 4105292 h 4105292"/>
                  <a:gd name="connsiteX6-13" fmla="*/ 5711737 w 6867984"/>
                  <a:gd name="connsiteY6-14" fmla="*/ 4105292 h 4105292"/>
                  <a:gd name="connsiteX7" fmla="*/ 5324014 w 6867984"/>
                  <a:gd name="connsiteY7" fmla="*/ 3439788 h 4105292"/>
                  <a:gd name="connsiteX0-15" fmla="*/ 0 w 1543970"/>
                  <a:gd name="connsiteY0-16" fmla="*/ 665504 h 1331008"/>
                  <a:gd name="connsiteX1-17" fmla="*/ 387723 w 1543970"/>
                  <a:gd name="connsiteY1-18" fmla="*/ 0 h 1331008"/>
                  <a:gd name="connsiteX2-19" fmla="*/ 1156247 w 1543970"/>
                  <a:gd name="connsiteY2-20" fmla="*/ 0 h 1331008"/>
                  <a:gd name="connsiteX3-21" fmla="*/ 1543970 w 1543970"/>
                  <a:gd name="connsiteY3-22" fmla="*/ 665504 h 1331008"/>
                  <a:gd name="connsiteX4-23" fmla="*/ 1156247 w 1543970"/>
                  <a:gd name="connsiteY4-24" fmla="*/ 1331008 h 1331008"/>
                  <a:gd name="connsiteX5-25" fmla="*/ 387723 w 1543970"/>
                  <a:gd name="connsiteY5-26" fmla="*/ 1331008 h 1331008"/>
                  <a:gd name="connsiteX6-27" fmla="*/ 0 w 1543970"/>
                  <a:gd name="connsiteY6-28" fmla="*/ 665504 h 13310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43970" h="1331008">
                    <a:moveTo>
                      <a:pt x="0" y="665504"/>
                    </a:moveTo>
                    <a:lnTo>
                      <a:pt x="387723" y="0"/>
                    </a:lnTo>
                    <a:lnTo>
                      <a:pt x="1156247" y="0"/>
                    </a:lnTo>
                    <a:lnTo>
                      <a:pt x="1543970" y="665504"/>
                    </a:lnTo>
                    <a:lnTo>
                      <a:pt x="1156247" y="1331008"/>
                    </a:lnTo>
                    <a:lnTo>
                      <a:pt x="387723" y="1331008"/>
                    </a:lnTo>
                    <a:lnTo>
                      <a:pt x="0" y="665504"/>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AEA2"/>
                  </a:solidFill>
                </a:endParaRPr>
              </a:p>
            </p:txBody>
          </p:sp>
          <p:sp>
            <p:nvSpPr>
              <p:cNvPr id="9" name="六边形 6"/>
              <p:cNvSpPr/>
              <p:nvPr/>
            </p:nvSpPr>
            <p:spPr>
              <a:xfrm rot="5400000">
                <a:off x="3974786" y="2813197"/>
                <a:ext cx="1512157" cy="1303582"/>
              </a:xfrm>
              <a:custGeom>
                <a:avLst/>
                <a:gdLst>
                  <a:gd name="connsiteX0" fmla="*/ 0 w 1543970"/>
                  <a:gd name="connsiteY0" fmla="*/ 665504 h 1331008"/>
                  <a:gd name="connsiteX1" fmla="*/ 387723 w 1543970"/>
                  <a:gd name="connsiteY1" fmla="*/ 0 h 1331008"/>
                  <a:gd name="connsiteX2" fmla="*/ 1156247 w 1543970"/>
                  <a:gd name="connsiteY2" fmla="*/ 0 h 1331008"/>
                  <a:gd name="connsiteX3" fmla="*/ 1543970 w 1543970"/>
                  <a:gd name="connsiteY3" fmla="*/ 665504 h 1331008"/>
                  <a:gd name="connsiteX4" fmla="*/ 1156247 w 1543970"/>
                  <a:gd name="connsiteY4" fmla="*/ 1331008 h 1331008"/>
                  <a:gd name="connsiteX5" fmla="*/ 387723 w 1543970"/>
                  <a:gd name="connsiteY5" fmla="*/ 1331008 h 1331008"/>
                  <a:gd name="connsiteX6" fmla="*/ 0 w 1543970"/>
                  <a:gd name="connsiteY6" fmla="*/ 665504 h 1331008"/>
                  <a:gd name="connsiteX0-1" fmla="*/ 5324014 w 6867984"/>
                  <a:gd name="connsiteY0-2" fmla="*/ 3439788 h 4105292"/>
                  <a:gd name="connsiteX1-3" fmla="*/ 0 w 6867984"/>
                  <a:gd name="connsiteY1-4" fmla="*/ 0 h 4105292"/>
                  <a:gd name="connsiteX2-5" fmla="*/ 5711737 w 6867984"/>
                  <a:gd name="connsiteY2-6" fmla="*/ 2774284 h 4105292"/>
                  <a:gd name="connsiteX3-7" fmla="*/ 6480261 w 6867984"/>
                  <a:gd name="connsiteY3-8" fmla="*/ 2774284 h 4105292"/>
                  <a:gd name="connsiteX4-9" fmla="*/ 6867984 w 6867984"/>
                  <a:gd name="connsiteY4-10" fmla="*/ 3439788 h 4105292"/>
                  <a:gd name="connsiteX5-11" fmla="*/ 6480261 w 6867984"/>
                  <a:gd name="connsiteY5-12" fmla="*/ 4105292 h 4105292"/>
                  <a:gd name="connsiteX6-13" fmla="*/ 5711737 w 6867984"/>
                  <a:gd name="connsiteY6-14" fmla="*/ 4105292 h 4105292"/>
                  <a:gd name="connsiteX7" fmla="*/ 5324014 w 6867984"/>
                  <a:gd name="connsiteY7" fmla="*/ 3439788 h 4105292"/>
                  <a:gd name="connsiteX0-15" fmla="*/ 0 w 1543970"/>
                  <a:gd name="connsiteY0-16" fmla="*/ 665504 h 1331008"/>
                  <a:gd name="connsiteX1-17" fmla="*/ 387723 w 1543970"/>
                  <a:gd name="connsiteY1-18" fmla="*/ 0 h 1331008"/>
                  <a:gd name="connsiteX2-19" fmla="*/ 1156247 w 1543970"/>
                  <a:gd name="connsiteY2-20" fmla="*/ 0 h 1331008"/>
                  <a:gd name="connsiteX3-21" fmla="*/ 1543970 w 1543970"/>
                  <a:gd name="connsiteY3-22" fmla="*/ 665504 h 1331008"/>
                  <a:gd name="connsiteX4-23" fmla="*/ 1156247 w 1543970"/>
                  <a:gd name="connsiteY4-24" fmla="*/ 1331008 h 1331008"/>
                  <a:gd name="connsiteX5-25" fmla="*/ 387723 w 1543970"/>
                  <a:gd name="connsiteY5-26" fmla="*/ 1331008 h 1331008"/>
                  <a:gd name="connsiteX6-27" fmla="*/ 0 w 1543970"/>
                  <a:gd name="connsiteY6-28" fmla="*/ 665504 h 13310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43970" h="1331008">
                    <a:moveTo>
                      <a:pt x="0" y="665504"/>
                    </a:moveTo>
                    <a:lnTo>
                      <a:pt x="387723" y="0"/>
                    </a:lnTo>
                    <a:lnTo>
                      <a:pt x="1156247" y="0"/>
                    </a:lnTo>
                    <a:lnTo>
                      <a:pt x="1543970" y="665504"/>
                    </a:lnTo>
                    <a:lnTo>
                      <a:pt x="1156247" y="1331008"/>
                    </a:lnTo>
                    <a:lnTo>
                      <a:pt x="387723" y="1331008"/>
                    </a:lnTo>
                    <a:lnTo>
                      <a:pt x="0" y="665504"/>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AEA2"/>
                  </a:solidFill>
                </a:endParaRPr>
              </a:p>
            </p:txBody>
          </p:sp>
          <p:sp>
            <p:nvSpPr>
              <p:cNvPr id="10" name="Freeform 146"/>
              <p:cNvSpPr>
                <a:spLocks noEditPoints="1"/>
              </p:cNvSpPr>
              <p:nvPr/>
            </p:nvSpPr>
            <p:spPr bwMode="auto">
              <a:xfrm>
                <a:off x="5125057" y="1956816"/>
                <a:ext cx="551965" cy="654063"/>
              </a:xfrm>
              <a:custGeom>
                <a:avLst/>
                <a:gdLst>
                  <a:gd name="T0" fmla="*/ 25 w 60"/>
                  <a:gd name="T1" fmla="*/ 45 h 71"/>
                  <a:gd name="T2" fmla="*/ 25 w 60"/>
                  <a:gd name="T3" fmla="*/ 25 h 71"/>
                  <a:gd name="T4" fmla="*/ 37 w 60"/>
                  <a:gd name="T5" fmla="*/ 20 h 71"/>
                  <a:gd name="T6" fmla="*/ 23 w 60"/>
                  <a:gd name="T7" fmla="*/ 23 h 71"/>
                  <a:gd name="T8" fmla="*/ 23 w 60"/>
                  <a:gd name="T9" fmla="*/ 48 h 71"/>
                  <a:gd name="T10" fmla="*/ 47 w 60"/>
                  <a:gd name="T11" fmla="*/ 48 h 71"/>
                  <a:gd name="T12" fmla="*/ 52 w 60"/>
                  <a:gd name="T13" fmla="*/ 31 h 71"/>
                  <a:gd name="T14" fmla="*/ 48 w 60"/>
                  <a:gd name="T15" fmla="*/ 26 h 71"/>
                  <a:gd name="T16" fmla="*/ 49 w 60"/>
                  <a:gd name="T17" fmla="*/ 32 h 71"/>
                  <a:gd name="T18" fmla="*/ 45 w 60"/>
                  <a:gd name="T19" fmla="*/ 45 h 71"/>
                  <a:gd name="T20" fmla="*/ 35 w 60"/>
                  <a:gd name="T21" fmla="*/ 58 h 71"/>
                  <a:gd name="T22" fmla="*/ 19 w 60"/>
                  <a:gd name="T23" fmla="*/ 51 h 71"/>
                  <a:gd name="T24" fmla="*/ 19 w 60"/>
                  <a:gd name="T25" fmla="*/ 19 h 71"/>
                  <a:gd name="T26" fmla="*/ 37 w 60"/>
                  <a:gd name="T27" fmla="*/ 11 h 71"/>
                  <a:gd name="T28" fmla="*/ 17 w 60"/>
                  <a:gd name="T29" fmla="*/ 17 h 71"/>
                  <a:gd name="T30" fmla="*/ 17 w 60"/>
                  <a:gd name="T31" fmla="*/ 54 h 71"/>
                  <a:gd name="T32" fmla="*/ 51 w 60"/>
                  <a:gd name="T33" fmla="*/ 56 h 71"/>
                  <a:gd name="T34" fmla="*/ 59 w 60"/>
                  <a:gd name="T35" fmla="*/ 40 h 71"/>
                  <a:gd name="T36" fmla="*/ 49 w 60"/>
                  <a:gd name="T37" fmla="*/ 53 h 71"/>
                  <a:gd name="T38" fmla="*/ 50 w 60"/>
                  <a:gd name="T39" fmla="*/ 61 h 71"/>
                  <a:gd name="T40" fmla="*/ 43 w 60"/>
                  <a:gd name="T41" fmla="*/ 64 h 71"/>
                  <a:gd name="T42" fmla="*/ 14 w 60"/>
                  <a:gd name="T43" fmla="*/ 57 h 71"/>
                  <a:gd name="T44" fmla="*/ 14 w 60"/>
                  <a:gd name="T45" fmla="*/ 14 h 71"/>
                  <a:gd name="T46" fmla="*/ 38 w 60"/>
                  <a:gd name="T47" fmla="*/ 3 h 71"/>
                  <a:gd name="T48" fmla="*/ 10 w 60"/>
                  <a:gd name="T49" fmla="*/ 10 h 71"/>
                  <a:gd name="T50" fmla="*/ 10 w 60"/>
                  <a:gd name="T51" fmla="*/ 60 h 71"/>
                  <a:gd name="T52" fmla="*/ 44 w 60"/>
                  <a:gd name="T53" fmla="*/ 70 h 71"/>
                  <a:gd name="T54" fmla="*/ 54 w 60"/>
                  <a:gd name="T55" fmla="*/ 62 h 71"/>
                  <a:gd name="T56" fmla="*/ 35 w 60"/>
                  <a:gd name="T57" fmla="*/ 27 h 71"/>
                  <a:gd name="T58" fmla="*/ 29 w 60"/>
                  <a:gd name="T59" fmla="*/ 29 h 71"/>
                  <a:gd name="T60" fmla="*/ 29 w 60"/>
                  <a:gd name="T61" fmla="*/ 29 h 71"/>
                  <a:gd name="T62" fmla="*/ 29 w 60"/>
                  <a:gd name="T63" fmla="*/ 42 h 71"/>
                  <a:gd name="T64" fmla="*/ 29 w 60"/>
                  <a:gd name="T65" fmla="*/ 42 h 71"/>
                  <a:gd name="T66" fmla="*/ 41 w 60"/>
                  <a:gd name="T67" fmla="*/ 42 h 71"/>
                  <a:gd name="T68" fmla="*/ 44 w 60"/>
                  <a:gd name="T69" fmla="*/ 35 h 71"/>
                  <a:gd name="T70" fmla="*/ 41 w 60"/>
                  <a:gd name="T71" fmla="*/ 29 h 71"/>
                  <a:gd name="T72" fmla="*/ 35 w 60"/>
                  <a:gd name="T73" fmla="*/ 27 h 71"/>
                  <a:gd name="T74" fmla="*/ 39 w 60"/>
                  <a:gd name="T75" fmla="*/ 39 h 71"/>
                  <a:gd name="T76" fmla="*/ 35 w 60"/>
                  <a:gd name="T77" fmla="*/ 41 h 71"/>
                  <a:gd name="T78" fmla="*/ 31 w 60"/>
                  <a:gd name="T79" fmla="*/ 39 h 71"/>
                  <a:gd name="T80" fmla="*/ 31 w 60"/>
                  <a:gd name="T81" fmla="*/ 31 h 71"/>
                  <a:gd name="T82" fmla="*/ 35 w 60"/>
                  <a:gd name="T83" fmla="*/ 30 h 71"/>
                  <a:gd name="T84" fmla="*/ 39 w 60"/>
                  <a:gd name="T85" fmla="*/ 31 h 71"/>
                  <a:gd name="T86" fmla="*/ 39 w 60"/>
                  <a:gd name="T87" fmla="*/ 3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 h="71">
                    <a:moveTo>
                      <a:pt x="35" y="49"/>
                    </a:moveTo>
                    <a:cubicBezTo>
                      <a:pt x="31" y="49"/>
                      <a:pt x="28" y="48"/>
                      <a:pt x="25" y="45"/>
                    </a:cubicBezTo>
                    <a:cubicBezTo>
                      <a:pt x="23" y="43"/>
                      <a:pt x="21" y="39"/>
                      <a:pt x="21" y="35"/>
                    </a:cubicBezTo>
                    <a:cubicBezTo>
                      <a:pt x="21" y="32"/>
                      <a:pt x="23" y="28"/>
                      <a:pt x="25" y="25"/>
                    </a:cubicBezTo>
                    <a:cubicBezTo>
                      <a:pt x="28" y="23"/>
                      <a:pt x="31" y="21"/>
                      <a:pt x="35" y="21"/>
                    </a:cubicBezTo>
                    <a:cubicBezTo>
                      <a:pt x="36" y="21"/>
                      <a:pt x="37" y="21"/>
                      <a:pt x="37" y="20"/>
                    </a:cubicBezTo>
                    <a:cubicBezTo>
                      <a:pt x="37" y="19"/>
                      <a:pt x="36" y="18"/>
                      <a:pt x="35" y="18"/>
                    </a:cubicBezTo>
                    <a:cubicBezTo>
                      <a:pt x="30" y="18"/>
                      <a:pt x="26" y="20"/>
                      <a:pt x="23" y="23"/>
                    </a:cubicBezTo>
                    <a:cubicBezTo>
                      <a:pt x="20" y="26"/>
                      <a:pt x="18" y="31"/>
                      <a:pt x="18" y="35"/>
                    </a:cubicBezTo>
                    <a:cubicBezTo>
                      <a:pt x="18" y="40"/>
                      <a:pt x="20" y="44"/>
                      <a:pt x="23" y="48"/>
                    </a:cubicBezTo>
                    <a:cubicBezTo>
                      <a:pt x="26" y="51"/>
                      <a:pt x="30" y="53"/>
                      <a:pt x="35" y="53"/>
                    </a:cubicBezTo>
                    <a:cubicBezTo>
                      <a:pt x="40" y="53"/>
                      <a:pt x="44" y="51"/>
                      <a:pt x="47" y="48"/>
                    </a:cubicBezTo>
                    <a:cubicBezTo>
                      <a:pt x="51" y="44"/>
                      <a:pt x="52" y="40"/>
                      <a:pt x="52" y="35"/>
                    </a:cubicBezTo>
                    <a:cubicBezTo>
                      <a:pt x="52" y="34"/>
                      <a:pt x="52" y="32"/>
                      <a:pt x="52" y="31"/>
                    </a:cubicBezTo>
                    <a:cubicBezTo>
                      <a:pt x="52" y="29"/>
                      <a:pt x="51" y="28"/>
                      <a:pt x="50" y="27"/>
                    </a:cubicBezTo>
                    <a:cubicBezTo>
                      <a:pt x="50" y="26"/>
                      <a:pt x="49" y="26"/>
                      <a:pt x="48" y="26"/>
                    </a:cubicBezTo>
                    <a:cubicBezTo>
                      <a:pt x="47" y="27"/>
                      <a:pt x="47" y="28"/>
                      <a:pt x="47" y="28"/>
                    </a:cubicBezTo>
                    <a:cubicBezTo>
                      <a:pt x="48" y="29"/>
                      <a:pt x="48" y="31"/>
                      <a:pt x="49" y="32"/>
                    </a:cubicBezTo>
                    <a:cubicBezTo>
                      <a:pt x="49" y="33"/>
                      <a:pt x="49" y="34"/>
                      <a:pt x="49" y="35"/>
                    </a:cubicBezTo>
                    <a:cubicBezTo>
                      <a:pt x="49" y="39"/>
                      <a:pt x="48" y="43"/>
                      <a:pt x="45" y="45"/>
                    </a:cubicBezTo>
                    <a:cubicBezTo>
                      <a:pt x="43" y="48"/>
                      <a:pt x="39" y="49"/>
                      <a:pt x="35" y="49"/>
                    </a:cubicBezTo>
                    <a:close/>
                    <a:moveTo>
                      <a:pt x="35" y="58"/>
                    </a:moveTo>
                    <a:cubicBezTo>
                      <a:pt x="35" y="58"/>
                      <a:pt x="35" y="58"/>
                      <a:pt x="35" y="58"/>
                    </a:cubicBezTo>
                    <a:cubicBezTo>
                      <a:pt x="29" y="58"/>
                      <a:pt x="23" y="55"/>
                      <a:pt x="19" y="51"/>
                    </a:cubicBezTo>
                    <a:cubicBezTo>
                      <a:pt x="15" y="47"/>
                      <a:pt x="13" y="42"/>
                      <a:pt x="13" y="35"/>
                    </a:cubicBezTo>
                    <a:cubicBezTo>
                      <a:pt x="13" y="29"/>
                      <a:pt x="15" y="24"/>
                      <a:pt x="19" y="19"/>
                    </a:cubicBezTo>
                    <a:cubicBezTo>
                      <a:pt x="23" y="15"/>
                      <a:pt x="29" y="13"/>
                      <a:pt x="35" y="13"/>
                    </a:cubicBezTo>
                    <a:cubicBezTo>
                      <a:pt x="36" y="13"/>
                      <a:pt x="37" y="12"/>
                      <a:pt x="37" y="11"/>
                    </a:cubicBezTo>
                    <a:cubicBezTo>
                      <a:pt x="37" y="10"/>
                      <a:pt x="36" y="10"/>
                      <a:pt x="35" y="10"/>
                    </a:cubicBezTo>
                    <a:cubicBezTo>
                      <a:pt x="28" y="10"/>
                      <a:pt x="22" y="12"/>
                      <a:pt x="17" y="17"/>
                    </a:cubicBezTo>
                    <a:cubicBezTo>
                      <a:pt x="12" y="22"/>
                      <a:pt x="9" y="28"/>
                      <a:pt x="9" y="35"/>
                    </a:cubicBezTo>
                    <a:cubicBezTo>
                      <a:pt x="9" y="43"/>
                      <a:pt x="12" y="49"/>
                      <a:pt x="17" y="54"/>
                    </a:cubicBezTo>
                    <a:cubicBezTo>
                      <a:pt x="22" y="58"/>
                      <a:pt x="28" y="61"/>
                      <a:pt x="35" y="61"/>
                    </a:cubicBezTo>
                    <a:cubicBezTo>
                      <a:pt x="41" y="61"/>
                      <a:pt x="46" y="59"/>
                      <a:pt x="51" y="56"/>
                    </a:cubicBezTo>
                    <a:cubicBezTo>
                      <a:pt x="55" y="52"/>
                      <a:pt x="59" y="48"/>
                      <a:pt x="60" y="42"/>
                    </a:cubicBezTo>
                    <a:cubicBezTo>
                      <a:pt x="60" y="41"/>
                      <a:pt x="60" y="40"/>
                      <a:pt x="59" y="40"/>
                    </a:cubicBezTo>
                    <a:cubicBezTo>
                      <a:pt x="58" y="40"/>
                      <a:pt x="57" y="40"/>
                      <a:pt x="57" y="41"/>
                    </a:cubicBezTo>
                    <a:cubicBezTo>
                      <a:pt x="56" y="46"/>
                      <a:pt x="53" y="50"/>
                      <a:pt x="49" y="53"/>
                    </a:cubicBezTo>
                    <a:cubicBezTo>
                      <a:pt x="45" y="56"/>
                      <a:pt x="40" y="58"/>
                      <a:pt x="35" y="58"/>
                    </a:cubicBezTo>
                    <a:close/>
                    <a:moveTo>
                      <a:pt x="50" y="61"/>
                    </a:moveTo>
                    <a:cubicBezTo>
                      <a:pt x="50" y="61"/>
                      <a:pt x="50" y="61"/>
                      <a:pt x="50" y="61"/>
                    </a:cubicBezTo>
                    <a:cubicBezTo>
                      <a:pt x="48" y="63"/>
                      <a:pt x="45" y="64"/>
                      <a:pt x="43" y="64"/>
                    </a:cubicBezTo>
                    <a:cubicBezTo>
                      <a:pt x="40" y="65"/>
                      <a:pt x="38" y="65"/>
                      <a:pt x="35" y="65"/>
                    </a:cubicBezTo>
                    <a:cubicBezTo>
                      <a:pt x="27" y="65"/>
                      <a:pt x="19" y="62"/>
                      <a:pt x="14" y="57"/>
                    </a:cubicBezTo>
                    <a:cubicBezTo>
                      <a:pt x="9" y="51"/>
                      <a:pt x="5" y="44"/>
                      <a:pt x="5" y="35"/>
                    </a:cubicBezTo>
                    <a:cubicBezTo>
                      <a:pt x="5" y="27"/>
                      <a:pt x="9" y="20"/>
                      <a:pt x="14" y="14"/>
                    </a:cubicBezTo>
                    <a:cubicBezTo>
                      <a:pt x="19" y="9"/>
                      <a:pt x="27" y="5"/>
                      <a:pt x="35" y="5"/>
                    </a:cubicBezTo>
                    <a:cubicBezTo>
                      <a:pt x="37" y="5"/>
                      <a:pt x="38" y="4"/>
                      <a:pt x="38" y="3"/>
                    </a:cubicBezTo>
                    <a:cubicBezTo>
                      <a:pt x="38" y="1"/>
                      <a:pt x="37" y="0"/>
                      <a:pt x="35" y="0"/>
                    </a:cubicBezTo>
                    <a:cubicBezTo>
                      <a:pt x="25" y="0"/>
                      <a:pt x="17" y="4"/>
                      <a:pt x="10" y="10"/>
                    </a:cubicBezTo>
                    <a:cubicBezTo>
                      <a:pt x="4" y="17"/>
                      <a:pt x="0" y="26"/>
                      <a:pt x="0" y="35"/>
                    </a:cubicBezTo>
                    <a:cubicBezTo>
                      <a:pt x="0" y="45"/>
                      <a:pt x="4" y="54"/>
                      <a:pt x="10" y="60"/>
                    </a:cubicBezTo>
                    <a:cubicBezTo>
                      <a:pt x="17" y="67"/>
                      <a:pt x="25" y="71"/>
                      <a:pt x="35" y="71"/>
                    </a:cubicBezTo>
                    <a:cubicBezTo>
                      <a:pt x="38" y="71"/>
                      <a:pt x="41" y="70"/>
                      <a:pt x="44" y="70"/>
                    </a:cubicBezTo>
                    <a:cubicBezTo>
                      <a:pt x="47" y="69"/>
                      <a:pt x="50" y="68"/>
                      <a:pt x="53" y="66"/>
                    </a:cubicBezTo>
                    <a:cubicBezTo>
                      <a:pt x="54" y="65"/>
                      <a:pt x="55" y="64"/>
                      <a:pt x="54" y="62"/>
                    </a:cubicBezTo>
                    <a:cubicBezTo>
                      <a:pt x="53" y="61"/>
                      <a:pt x="51" y="61"/>
                      <a:pt x="50" y="61"/>
                    </a:cubicBezTo>
                    <a:close/>
                    <a:moveTo>
                      <a:pt x="35" y="27"/>
                    </a:moveTo>
                    <a:cubicBezTo>
                      <a:pt x="35" y="27"/>
                      <a:pt x="35" y="27"/>
                      <a:pt x="35" y="27"/>
                    </a:cubicBezTo>
                    <a:cubicBezTo>
                      <a:pt x="33" y="27"/>
                      <a:pt x="31" y="28"/>
                      <a:pt x="29" y="29"/>
                    </a:cubicBezTo>
                    <a:cubicBezTo>
                      <a:pt x="29" y="29"/>
                      <a:pt x="29" y="29"/>
                      <a:pt x="29" y="29"/>
                    </a:cubicBezTo>
                    <a:cubicBezTo>
                      <a:pt x="29" y="29"/>
                      <a:pt x="29" y="29"/>
                      <a:pt x="29" y="29"/>
                    </a:cubicBezTo>
                    <a:cubicBezTo>
                      <a:pt x="27" y="31"/>
                      <a:pt x="26" y="33"/>
                      <a:pt x="26" y="35"/>
                    </a:cubicBezTo>
                    <a:cubicBezTo>
                      <a:pt x="26" y="38"/>
                      <a:pt x="27" y="40"/>
                      <a:pt x="29" y="42"/>
                    </a:cubicBezTo>
                    <a:cubicBezTo>
                      <a:pt x="29" y="42"/>
                      <a:pt x="29" y="42"/>
                      <a:pt x="29" y="42"/>
                    </a:cubicBezTo>
                    <a:cubicBezTo>
                      <a:pt x="29" y="42"/>
                      <a:pt x="29" y="42"/>
                      <a:pt x="29" y="42"/>
                    </a:cubicBezTo>
                    <a:cubicBezTo>
                      <a:pt x="31" y="43"/>
                      <a:pt x="33" y="44"/>
                      <a:pt x="35" y="44"/>
                    </a:cubicBezTo>
                    <a:cubicBezTo>
                      <a:pt x="38" y="44"/>
                      <a:pt x="40" y="43"/>
                      <a:pt x="41" y="42"/>
                    </a:cubicBezTo>
                    <a:cubicBezTo>
                      <a:pt x="41" y="42"/>
                      <a:pt x="41" y="42"/>
                      <a:pt x="41" y="42"/>
                    </a:cubicBezTo>
                    <a:cubicBezTo>
                      <a:pt x="43" y="40"/>
                      <a:pt x="44" y="38"/>
                      <a:pt x="44" y="35"/>
                    </a:cubicBezTo>
                    <a:cubicBezTo>
                      <a:pt x="44" y="33"/>
                      <a:pt x="43" y="31"/>
                      <a:pt x="41" y="29"/>
                    </a:cubicBezTo>
                    <a:cubicBezTo>
                      <a:pt x="41" y="29"/>
                      <a:pt x="41" y="29"/>
                      <a:pt x="41" y="29"/>
                    </a:cubicBezTo>
                    <a:cubicBezTo>
                      <a:pt x="41" y="29"/>
                      <a:pt x="41" y="29"/>
                      <a:pt x="41" y="29"/>
                    </a:cubicBezTo>
                    <a:cubicBezTo>
                      <a:pt x="40" y="28"/>
                      <a:pt x="38" y="27"/>
                      <a:pt x="35" y="27"/>
                    </a:cubicBezTo>
                    <a:close/>
                    <a:moveTo>
                      <a:pt x="39" y="39"/>
                    </a:moveTo>
                    <a:cubicBezTo>
                      <a:pt x="39" y="39"/>
                      <a:pt x="39" y="39"/>
                      <a:pt x="39" y="39"/>
                    </a:cubicBezTo>
                    <a:cubicBezTo>
                      <a:pt x="39" y="39"/>
                      <a:pt x="39" y="39"/>
                      <a:pt x="39" y="39"/>
                    </a:cubicBezTo>
                    <a:cubicBezTo>
                      <a:pt x="38" y="40"/>
                      <a:pt x="37" y="41"/>
                      <a:pt x="35" y="41"/>
                    </a:cubicBezTo>
                    <a:cubicBezTo>
                      <a:pt x="34" y="41"/>
                      <a:pt x="32" y="40"/>
                      <a:pt x="31" y="39"/>
                    </a:cubicBezTo>
                    <a:cubicBezTo>
                      <a:pt x="31" y="39"/>
                      <a:pt x="31" y="39"/>
                      <a:pt x="31" y="39"/>
                    </a:cubicBezTo>
                    <a:cubicBezTo>
                      <a:pt x="30" y="38"/>
                      <a:pt x="30" y="37"/>
                      <a:pt x="30" y="35"/>
                    </a:cubicBezTo>
                    <a:cubicBezTo>
                      <a:pt x="30" y="34"/>
                      <a:pt x="30" y="32"/>
                      <a:pt x="31" y="31"/>
                    </a:cubicBezTo>
                    <a:cubicBezTo>
                      <a:pt x="31" y="31"/>
                      <a:pt x="31" y="31"/>
                      <a:pt x="31" y="31"/>
                    </a:cubicBezTo>
                    <a:cubicBezTo>
                      <a:pt x="32" y="30"/>
                      <a:pt x="34" y="30"/>
                      <a:pt x="35" y="30"/>
                    </a:cubicBezTo>
                    <a:cubicBezTo>
                      <a:pt x="37" y="30"/>
                      <a:pt x="38" y="30"/>
                      <a:pt x="39" y="31"/>
                    </a:cubicBezTo>
                    <a:cubicBezTo>
                      <a:pt x="39" y="31"/>
                      <a:pt x="39" y="31"/>
                      <a:pt x="39" y="31"/>
                    </a:cubicBezTo>
                    <a:cubicBezTo>
                      <a:pt x="40" y="32"/>
                      <a:pt x="41" y="34"/>
                      <a:pt x="41" y="35"/>
                    </a:cubicBezTo>
                    <a:cubicBezTo>
                      <a:pt x="41" y="37"/>
                      <a:pt x="40" y="38"/>
                      <a:pt x="39" y="39"/>
                    </a:cubicBezTo>
                    <a:close/>
                  </a:path>
                </a:pathLst>
              </a:custGeom>
              <a:solidFill>
                <a:srgbClr val="244242"/>
              </a:solidFill>
              <a:ln>
                <a:noFill/>
              </a:ln>
            </p:spPr>
            <p:txBody>
              <a:bodyPr vert="horz" wrap="square" lIns="91440" tIns="45720" rIns="91440" bIns="45720" numCol="1" anchor="t" anchorCtr="0" compatLnSpc="1"/>
              <a:lstStyle/>
              <a:p>
                <a:endParaRPr lang="zh-CN" altLang="en-US">
                  <a:solidFill>
                    <a:srgbClr val="02AEA2"/>
                  </a:solidFill>
                </a:endParaRPr>
              </a:p>
            </p:txBody>
          </p:sp>
          <p:sp>
            <p:nvSpPr>
              <p:cNvPr id="11" name="Freeform 143"/>
              <p:cNvSpPr>
                <a:spLocks noEditPoints="1"/>
              </p:cNvSpPr>
              <p:nvPr/>
            </p:nvSpPr>
            <p:spPr bwMode="auto">
              <a:xfrm>
                <a:off x="6479473" y="1994114"/>
                <a:ext cx="559103" cy="559103"/>
              </a:xfrm>
              <a:custGeom>
                <a:avLst/>
                <a:gdLst>
                  <a:gd name="T0" fmla="*/ 14 w 69"/>
                  <a:gd name="T1" fmla="*/ 25 h 69"/>
                  <a:gd name="T2" fmla="*/ 19 w 69"/>
                  <a:gd name="T3" fmla="*/ 29 h 69"/>
                  <a:gd name="T4" fmla="*/ 25 w 69"/>
                  <a:gd name="T5" fmla="*/ 31 h 69"/>
                  <a:gd name="T6" fmla="*/ 31 w 69"/>
                  <a:gd name="T7" fmla="*/ 21 h 69"/>
                  <a:gd name="T8" fmla="*/ 35 w 69"/>
                  <a:gd name="T9" fmla="*/ 20 h 69"/>
                  <a:gd name="T10" fmla="*/ 35 w 69"/>
                  <a:gd name="T11" fmla="*/ 20 h 69"/>
                  <a:gd name="T12" fmla="*/ 45 w 69"/>
                  <a:gd name="T13" fmla="*/ 27 h 69"/>
                  <a:gd name="T14" fmla="*/ 53 w 69"/>
                  <a:gd name="T15" fmla="*/ 13 h 69"/>
                  <a:gd name="T16" fmla="*/ 52 w 69"/>
                  <a:gd name="T17" fmla="*/ 10 h 69"/>
                  <a:gd name="T18" fmla="*/ 54 w 69"/>
                  <a:gd name="T19" fmla="*/ 7 h 69"/>
                  <a:gd name="T20" fmla="*/ 58 w 69"/>
                  <a:gd name="T21" fmla="*/ 5 h 69"/>
                  <a:gd name="T22" fmla="*/ 63 w 69"/>
                  <a:gd name="T23" fmla="*/ 10 h 69"/>
                  <a:gd name="T24" fmla="*/ 61 w 69"/>
                  <a:gd name="T25" fmla="*/ 14 h 69"/>
                  <a:gd name="T26" fmla="*/ 58 w 69"/>
                  <a:gd name="T27" fmla="*/ 16 h 69"/>
                  <a:gd name="T28" fmla="*/ 48 w 69"/>
                  <a:gd name="T29" fmla="*/ 32 h 69"/>
                  <a:gd name="T30" fmla="*/ 48 w 69"/>
                  <a:gd name="T31" fmla="*/ 33 h 69"/>
                  <a:gd name="T32" fmla="*/ 44 w 69"/>
                  <a:gd name="T33" fmla="*/ 33 h 69"/>
                  <a:gd name="T34" fmla="*/ 34 w 69"/>
                  <a:gd name="T35" fmla="*/ 26 h 69"/>
                  <a:gd name="T36" fmla="*/ 31 w 69"/>
                  <a:gd name="T37" fmla="*/ 32 h 69"/>
                  <a:gd name="T38" fmla="*/ 34 w 69"/>
                  <a:gd name="T39" fmla="*/ 33 h 69"/>
                  <a:gd name="T40" fmla="*/ 35 w 69"/>
                  <a:gd name="T41" fmla="*/ 34 h 69"/>
                  <a:gd name="T42" fmla="*/ 47 w 69"/>
                  <a:gd name="T43" fmla="*/ 42 h 69"/>
                  <a:gd name="T44" fmla="*/ 53 w 69"/>
                  <a:gd name="T45" fmla="*/ 41 h 69"/>
                  <a:gd name="T46" fmla="*/ 58 w 69"/>
                  <a:gd name="T47" fmla="*/ 38 h 69"/>
                  <a:gd name="T48" fmla="*/ 61 w 69"/>
                  <a:gd name="T49" fmla="*/ 40 h 69"/>
                  <a:gd name="T50" fmla="*/ 63 w 69"/>
                  <a:gd name="T51" fmla="*/ 43 h 69"/>
                  <a:gd name="T52" fmla="*/ 58 w 69"/>
                  <a:gd name="T53" fmla="*/ 48 h 69"/>
                  <a:gd name="T54" fmla="*/ 54 w 69"/>
                  <a:gd name="T55" fmla="*/ 47 h 69"/>
                  <a:gd name="T56" fmla="*/ 54 w 69"/>
                  <a:gd name="T57" fmla="*/ 47 h 69"/>
                  <a:gd name="T58" fmla="*/ 46 w 69"/>
                  <a:gd name="T59" fmla="*/ 48 h 69"/>
                  <a:gd name="T60" fmla="*/ 44 w 69"/>
                  <a:gd name="T61" fmla="*/ 47 h 69"/>
                  <a:gd name="T62" fmla="*/ 32 w 69"/>
                  <a:gd name="T63" fmla="*/ 38 h 69"/>
                  <a:gd name="T64" fmla="*/ 28 w 69"/>
                  <a:gd name="T65" fmla="*/ 37 h 69"/>
                  <a:gd name="T66" fmla="*/ 19 w 69"/>
                  <a:gd name="T67" fmla="*/ 52 h 69"/>
                  <a:gd name="T68" fmla="*/ 19 w 69"/>
                  <a:gd name="T69" fmla="*/ 54 h 69"/>
                  <a:gd name="T70" fmla="*/ 18 w 69"/>
                  <a:gd name="T71" fmla="*/ 58 h 69"/>
                  <a:gd name="T72" fmla="*/ 14 w 69"/>
                  <a:gd name="T73" fmla="*/ 59 h 69"/>
                  <a:gd name="T74" fmla="*/ 9 w 69"/>
                  <a:gd name="T75" fmla="*/ 54 h 69"/>
                  <a:gd name="T76" fmla="*/ 14 w 69"/>
                  <a:gd name="T77" fmla="*/ 49 h 69"/>
                  <a:gd name="T78" fmla="*/ 14 w 69"/>
                  <a:gd name="T79" fmla="*/ 49 h 69"/>
                  <a:gd name="T80" fmla="*/ 22 w 69"/>
                  <a:gd name="T81" fmla="*/ 35 h 69"/>
                  <a:gd name="T82" fmla="*/ 18 w 69"/>
                  <a:gd name="T83" fmla="*/ 34 h 69"/>
                  <a:gd name="T84" fmla="*/ 14 w 69"/>
                  <a:gd name="T85" fmla="*/ 35 h 69"/>
                  <a:gd name="T86" fmla="*/ 9 w 69"/>
                  <a:gd name="T87" fmla="*/ 30 h 69"/>
                  <a:gd name="T88" fmla="*/ 14 w 69"/>
                  <a:gd name="T89" fmla="*/ 25 h 69"/>
                  <a:gd name="T90" fmla="*/ 2 w 69"/>
                  <a:gd name="T91" fmla="*/ 69 h 69"/>
                  <a:gd name="T92" fmla="*/ 2 w 69"/>
                  <a:gd name="T93" fmla="*/ 69 h 69"/>
                  <a:gd name="T94" fmla="*/ 67 w 69"/>
                  <a:gd name="T95" fmla="*/ 69 h 69"/>
                  <a:gd name="T96" fmla="*/ 69 w 69"/>
                  <a:gd name="T97" fmla="*/ 67 h 69"/>
                  <a:gd name="T98" fmla="*/ 67 w 69"/>
                  <a:gd name="T99" fmla="*/ 66 h 69"/>
                  <a:gd name="T100" fmla="*/ 3 w 69"/>
                  <a:gd name="T101" fmla="*/ 66 h 69"/>
                  <a:gd name="T102" fmla="*/ 3 w 69"/>
                  <a:gd name="T103" fmla="*/ 2 h 69"/>
                  <a:gd name="T104" fmla="*/ 2 w 69"/>
                  <a:gd name="T105" fmla="*/ 0 h 69"/>
                  <a:gd name="T106" fmla="*/ 0 w 69"/>
                  <a:gd name="T107" fmla="*/ 2 h 69"/>
                  <a:gd name="T108" fmla="*/ 0 w 69"/>
                  <a:gd name="T109" fmla="*/ 67 h 69"/>
                  <a:gd name="T110" fmla="*/ 2 w 69"/>
                  <a:gd name="T11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69">
                    <a:moveTo>
                      <a:pt x="14" y="25"/>
                    </a:moveTo>
                    <a:cubicBezTo>
                      <a:pt x="16" y="25"/>
                      <a:pt x="18" y="27"/>
                      <a:pt x="19" y="29"/>
                    </a:cubicBezTo>
                    <a:cubicBezTo>
                      <a:pt x="25" y="31"/>
                      <a:pt x="25" y="31"/>
                      <a:pt x="25" y="31"/>
                    </a:cubicBezTo>
                    <a:cubicBezTo>
                      <a:pt x="31" y="21"/>
                      <a:pt x="31" y="21"/>
                      <a:pt x="31" y="21"/>
                    </a:cubicBezTo>
                    <a:cubicBezTo>
                      <a:pt x="32" y="20"/>
                      <a:pt x="34" y="19"/>
                      <a:pt x="35" y="20"/>
                    </a:cubicBezTo>
                    <a:cubicBezTo>
                      <a:pt x="35" y="20"/>
                      <a:pt x="35" y="20"/>
                      <a:pt x="35" y="20"/>
                    </a:cubicBezTo>
                    <a:cubicBezTo>
                      <a:pt x="45" y="27"/>
                      <a:pt x="45" y="27"/>
                      <a:pt x="45" y="27"/>
                    </a:cubicBezTo>
                    <a:cubicBezTo>
                      <a:pt x="53" y="13"/>
                      <a:pt x="53" y="13"/>
                      <a:pt x="53" y="13"/>
                    </a:cubicBezTo>
                    <a:cubicBezTo>
                      <a:pt x="53" y="12"/>
                      <a:pt x="52" y="11"/>
                      <a:pt x="52" y="10"/>
                    </a:cubicBezTo>
                    <a:cubicBezTo>
                      <a:pt x="52" y="9"/>
                      <a:pt x="53" y="8"/>
                      <a:pt x="54" y="7"/>
                    </a:cubicBezTo>
                    <a:cubicBezTo>
                      <a:pt x="55" y="6"/>
                      <a:pt x="56" y="5"/>
                      <a:pt x="58" y="5"/>
                    </a:cubicBezTo>
                    <a:cubicBezTo>
                      <a:pt x="60" y="5"/>
                      <a:pt x="63" y="8"/>
                      <a:pt x="63" y="10"/>
                    </a:cubicBezTo>
                    <a:cubicBezTo>
                      <a:pt x="63" y="12"/>
                      <a:pt x="62" y="13"/>
                      <a:pt x="61" y="14"/>
                    </a:cubicBezTo>
                    <a:cubicBezTo>
                      <a:pt x="60" y="15"/>
                      <a:pt x="59" y="16"/>
                      <a:pt x="58" y="16"/>
                    </a:cubicBezTo>
                    <a:cubicBezTo>
                      <a:pt x="48" y="32"/>
                      <a:pt x="48" y="32"/>
                      <a:pt x="48" y="32"/>
                    </a:cubicBezTo>
                    <a:cubicBezTo>
                      <a:pt x="48" y="32"/>
                      <a:pt x="48" y="32"/>
                      <a:pt x="48" y="33"/>
                    </a:cubicBezTo>
                    <a:cubicBezTo>
                      <a:pt x="47" y="34"/>
                      <a:pt x="46" y="34"/>
                      <a:pt x="44" y="33"/>
                    </a:cubicBezTo>
                    <a:cubicBezTo>
                      <a:pt x="34" y="26"/>
                      <a:pt x="34" y="26"/>
                      <a:pt x="34" y="26"/>
                    </a:cubicBezTo>
                    <a:cubicBezTo>
                      <a:pt x="31" y="32"/>
                      <a:pt x="31" y="32"/>
                      <a:pt x="31" y="32"/>
                    </a:cubicBezTo>
                    <a:cubicBezTo>
                      <a:pt x="34" y="33"/>
                      <a:pt x="34" y="33"/>
                      <a:pt x="34" y="33"/>
                    </a:cubicBezTo>
                    <a:cubicBezTo>
                      <a:pt x="34" y="33"/>
                      <a:pt x="35" y="33"/>
                      <a:pt x="35" y="34"/>
                    </a:cubicBezTo>
                    <a:cubicBezTo>
                      <a:pt x="47" y="42"/>
                      <a:pt x="47" y="42"/>
                      <a:pt x="47" y="42"/>
                    </a:cubicBezTo>
                    <a:cubicBezTo>
                      <a:pt x="53" y="41"/>
                      <a:pt x="53" y="41"/>
                      <a:pt x="53" y="41"/>
                    </a:cubicBezTo>
                    <a:cubicBezTo>
                      <a:pt x="54" y="39"/>
                      <a:pt x="55" y="38"/>
                      <a:pt x="58" y="38"/>
                    </a:cubicBezTo>
                    <a:cubicBezTo>
                      <a:pt x="59" y="38"/>
                      <a:pt x="60" y="39"/>
                      <a:pt x="61" y="40"/>
                    </a:cubicBezTo>
                    <a:cubicBezTo>
                      <a:pt x="62" y="40"/>
                      <a:pt x="63" y="42"/>
                      <a:pt x="63" y="43"/>
                    </a:cubicBezTo>
                    <a:cubicBezTo>
                      <a:pt x="63" y="46"/>
                      <a:pt x="60" y="48"/>
                      <a:pt x="58" y="48"/>
                    </a:cubicBezTo>
                    <a:cubicBezTo>
                      <a:pt x="56" y="48"/>
                      <a:pt x="55" y="48"/>
                      <a:pt x="54" y="47"/>
                    </a:cubicBezTo>
                    <a:cubicBezTo>
                      <a:pt x="54" y="47"/>
                      <a:pt x="54" y="47"/>
                      <a:pt x="54" y="47"/>
                    </a:cubicBezTo>
                    <a:cubicBezTo>
                      <a:pt x="46" y="48"/>
                      <a:pt x="46" y="48"/>
                      <a:pt x="46" y="48"/>
                    </a:cubicBezTo>
                    <a:cubicBezTo>
                      <a:pt x="46" y="48"/>
                      <a:pt x="45" y="48"/>
                      <a:pt x="44" y="47"/>
                    </a:cubicBezTo>
                    <a:cubicBezTo>
                      <a:pt x="32" y="38"/>
                      <a:pt x="32" y="38"/>
                      <a:pt x="32" y="38"/>
                    </a:cubicBezTo>
                    <a:cubicBezTo>
                      <a:pt x="28" y="37"/>
                      <a:pt x="28" y="37"/>
                      <a:pt x="28" y="37"/>
                    </a:cubicBezTo>
                    <a:cubicBezTo>
                      <a:pt x="19" y="52"/>
                      <a:pt x="19" y="52"/>
                      <a:pt x="19" y="52"/>
                    </a:cubicBezTo>
                    <a:cubicBezTo>
                      <a:pt x="19" y="52"/>
                      <a:pt x="19" y="53"/>
                      <a:pt x="19" y="54"/>
                    </a:cubicBezTo>
                    <a:cubicBezTo>
                      <a:pt x="19" y="56"/>
                      <a:pt x="19" y="57"/>
                      <a:pt x="18" y="58"/>
                    </a:cubicBezTo>
                    <a:cubicBezTo>
                      <a:pt x="17" y="59"/>
                      <a:pt x="15" y="59"/>
                      <a:pt x="14" y="59"/>
                    </a:cubicBezTo>
                    <a:cubicBezTo>
                      <a:pt x="11" y="59"/>
                      <a:pt x="9" y="57"/>
                      <a:pt x="9" y="54"/>
                    </a:cubicBezTo>
                    <a:cubicBezTo>
                      <a:pt x="9" y="51"/>
                      <a:pt x="11" y="49"/>
                      <a:pt x="14" y="49"/>
                    </a:cubicBezTo>
                    <a:cubicBezTo>
                      <a:pt x="14" y="49"/>
                      <a:pt x="14" y="49"/>
                      <a:pt x="14" y="49"/>
                    </a:cubicBezTo>
                    <a:cubicBezTo>
                      <a:pt x="22" y="35"/>
                      <a:pt x="22" y="35"/>
                      <a:pt x="22" y="35"/>
                    </a:cubicBezTo>
                    <a:cubicBezTo>
                      <a:pt x="18" y="34"/>
                      <a:pt x="18" y="34"/>
                      <a:pt x="18" y="34"/>
                    </a:cubicBezTo>
                    <a:cubicBezTo>
                      <a:pt x="17" y="35"/>
                      <a:pt x="15" y="35"/>
                      <a:pt x="14" y="35"/>
                    </a:cubicBezTo>
                    <a:cubicBezTo>
                      <a:pt x="11" y="35"/>
                      <a:pt x="9" y="33"/>
                      <a:pt x="9" y="30"/>
                    </a:cubicBezTo>
                    <a:cubicBezTo>
                      <a:pt x="9" y="27"/>
                      <a:pt x="11" y="25"/>
                      <a:pt x="14" y="25"/>
                    </a:cubicBezTo>
                    <a:close/>
                    <a:moveTo>
                      <a:pt x="2" y="69"/>
                    </a:moveTo>
                    <a:cubicBezTo>
                      <a:pt x="2" y="69"/>
                      <a:pt x="2" y="69"/>
                      <a:pt x="2" y="69"/>
                    </a:cubicBezTo>
                    <a:cubicBezTo>
                      <a:pt x="67" y="69"/>
                      <a:pt x="67" y="69"/>
                      <a:pt x="67" y="69"/>
                    </a:cubicBezTo>
                    <a:cubicBezTo>
                      <a:pt x="68" y="69"/>
                      <a:pt x="69" y="68"/>
                      <a:pt x="69" y="67"/>
                    </a:cubicBezTo>
                    <a:cubicBezTo>
                      <a:pt x="69" y="66"/>
                      <a:pt x="68" y="66"/>
                      <a:pt x="67" y="66"/>
                    </a:cubicBezTo>
                    <a:cubicBezTo>
                      <a:pt x="3" y="66"/>
                      <a:pt x="3" y="66"/>
                      <a:pt x="3" y="66"/>
                    </a:cubicBezTo>
                    <a:cubicBezTo>
                      <a:pt x="3" y="2"/>
                      <a:pt x="3" y="2"/>
                      <a:pt x="3" y="2"/>
                    </a:cubicBezTo>
                    <a:cubicBezTo>
                      <a:pt x="3" y="1"/>
                      <a:pt x="3" y="0"/>
                      <a:pt x="2" y="0"/>
                    </a:cubicBezTo>
                    <a:cubicBezTo>
                      <a:pt x="1" y="0"/>
                      <a:pt x="0" y="1"/>
                      <a:pt x="0" y="2"/>
                    </a:cubicBezTo>
                    <a:cubicBezTo>
                      <a:pt x="0" y="67"/>
                      <a:pt x="0" y="67"/>
                      <a:pt x="0" y="67"/>
                    </a:cubicBezTo>
                    <a:cubicBezTo>
                      <a:pt x="0" y="68"/>
                      <a:pt x="1" y="69"/>
                      <a:pt x="2" y="69"/>
                    </a:cubicBezTo>
                    <a:close/>
                  </a:path>
                </a:pathLst>
              </a:custGeom>
              <a:solidFill>
                <a:srgbClr val="244242"/>
              </a:solidFill>
              <a:ln>
                <a:noFill/>
              </a:ln>
            </p:spPr>
            <p:txBody>
              <a:bodyPr vert="horz" wrap="square" lIns="91440" tIns="45720" rIns="91440" bIns="45720" numCol="1" anchor="t" anchorCtr="0" compatLnSpc="1"/>
              <a:lstStyle/>
              <a:p>
                <a:endParaRPr lang="zh-CN" altLang="en-US">
                  <a:solidFill>
                    <a:srgbClr val="02AEA2"/>
                  </a:solidFill>
                </a:endParaRPr>
              </a:p>
            </p:txBody>
          </p:sp>
          <p:sp>
            <p:nvSpPr>
              <p:cNvPr id="12" name="Freeform 122"/>
              <p:cNvSpPr>
                <a:spLocks noEditPoints="1"/>
              </p:cNvSpPr>
              <p:nvPr/>
            </p:nvSpPr>
            <p:spPr bwMode="auto">
              <a:xfrm>
                <a:off x="6499394" y="4303577"/>
                <a:ext cx="554533" cy="644373"/>
              </a:xfrm>
              <a:custGeom>
                <a:avLst/>
                <a:gdLst>
                  <a:gd name="T0" fmla="*/ 13 w 62"/>
                  <a:gd name="T1" fmla="*/ 43 h 72"/>
                  <a:gd name="T2" fmla="*/ 18 w 62"/>
                  <a:gd name="T3" fmla="*/ 43 h 72"/>
                  <a:gd name="T4" fmla="*/ 15 w 62"/>
                  <a:gd name="T5" fmla="*/ 51 h 72"/>
                  <a:gd name="T6" fmla="*/ 13 w 62"/>
                  <a:gd name="T7" fmla="*/ 54 h 72"/>
                  <a:gd name="T8" fmla="*/ 18 w 62"/>
                  <a:gd name="T9" fmla="*/ 54 h 72"/>
                  <a:gd name="T10" fmla="*/ 15 w 62"/>
                  <a:gd name="T11" fmla="*/ 28 h 72"/>
                  <a:gd name="T12" fmla="*/ 13 w 62"/>
                  <a:gd name="T13" fmla="*/ 31 h 72"/>
                  <a:gd name="T14" fmla="*/ 18 w 62"/>
                  <a:gd name="T15" fmla="*/ 31 h 72"/>
                  <a:gd name="T16" fmla="*/ 47 w 62"/>
                  <a:gd name="T17" fmla="*/ 29 h 72"/>
                  <a:gd name="T18" fmla="*/ 23 w 62"/>
                  <a:gd name="T19" fmla="*/ 29 h 72"/>
                  <a:gd name="T20" fmla="*/ 23 w 62"/>
                  <a:gd name="T21" fmla="*/ 33 h 72"/>
                  <a:gd name="T22" fmla="*/ 49 w 62"/>
                  <a:gd name="T23" fmla="*/ 31 h 72"/>
                  <a:gd name="T24" fmla="*/ 59 w 62"/>
                  <a:gd name="T25" fmla="*/ 11 h 72"/>
                  <a:gd name="T26" fmla="*/ 52 w 62"/>
                  <a:gd name="T27" fmla="*/ 11 h 72"/>
                  <a:gd name="T28" fmla="*/ 50 w 62"/>
                  <a:gd name="T29" fmla="*/ 8 h 72"/>
                  <a:gd name="T30" fmla="*/ 39 w 62"/>
                  <a:gd name="T31" fmla="*/ 3 h 72"/>
                  <a:gd name="T32" fmla="*/ 31 w 62"/>
                  <a:gd name="T33" fmla="*/ 0 h 72"/>
                  <a:gd name="T34" fmla="*/ 21 w 62"/>
                  <a:gd name="T35" fmla="*/ 8 h 72"/>
                  <a:gd name="T36" fmla="*/ 11 w 62"/>
                  <a:gd name="T37" fmla="*/ 10 h 72"/>
                  <a:gd name="T38" fmla="*/ 3 w 62"/>
                  <a:gd name="T39" fmla="*/ 11 h 72"/>
                  <a:gd name="T40" fmla="*/ 0 w 62"/>
                  <a:gd name="T41" fmla="*/ 70 h 72"/>
                  <a:gd name="T42" fmla="*/ 59 w 62"/>
                  <a:gd name="T43" fmla="*/ 72 h 72"/>
                  <a:gd name="T44" fmla="*/ 62 w 62"/>
                  <a:gd name="T45" fmla="*/ 14 h 72"/>
                  <a:gd name="T46" fmla="*/ 26 w 62"/>
                  <a:gd name="T47" fmla="*/ 5 h 72"/>
                  <a:gd name="T48" fmla="*/ 31 w 62"/>
                  <a:gd name="T49" fmla="*/ 3 h 72"/>
                  <a:gd name="T50" fmla="*/ 37 w 62"/>
                  <a:gd name="T51" fmla="*/ 5 h 72"/>
                  <a:gd name="T52" fmla="*/ 24 w 62"/>
                  <a:gd name="T53" fmla="*/ 8 h 72"/>
                  <a:gd name="T54" fmla="*/ 14 w 62"/>
                  <a:gd name="T55" fmla="*/ 11 h 72"/>
                  <a:gd name="T56" fmla="*/ 49 w 62"/>
                  <a:gd name="T57" fmla="*/ 11 h 72"/>
                  <a:gd name="T58" fmla="*/ 14 w 62"/>
                  <a:gd name="T59" fmla="*/ 16 h 72"/>
                  <a:gd name="T60" fmla="*/ 57 w 62"/>
                  <a:gd name="T61" fmla="*/ 67 h 72"/>
                  <a:gd name="T62" fmla="*/ 6 w 62"/>
                  <a:gd name="T63" fmla="*/ 67 h 72"/>
                  <a:gd name="T64" fmla="*/ 11 w 62"/>
                  <a:gd name="T65" fmla="*/ 17 h 72"/>
                  <a:gd name="T66" fmla="*/ 12 w 62"/>
                  <a:gd name="T67" fmla="*/ 20 h 72"/>
                  <a:gd name="T68" fmla="*/ 52 w 62"/>
                  <a:gd name="T69" fmla="*/ 18 h 72"/>
                  <a:gd name="T70" fmla="*/ 57 w 62"/>
                  <a:gd name="T71" fmla="*/ 17 h 72"/>
                  <a:gd name="T72" fmla="*/ 47 w 62"/>
                  <a:gd name="T73" fmla="*/ 52 h 72"/>
                  <a:gd name="T74" fmla="*/ 23 w 62"/>
                  <a:gd name="T75" fmla="*/ 52 h 72"/>
                  <a:gd name="T76" fmla="*/ 23 w 62"/>
                  <a:gd name="T77" fmla="*/ 56 h 72"/>
                  <a:gd name="T78" fmla="*/ 49 w 62"/>
                  <a:gd name="T79" fmla="*/ 54 h 72"/>
                  <a:gd name="T80" fmla="*/ 47 w 62"/>
                  <a:gd name="T81" fmla="*/ 41 h 72"/>
                  <a:gd name="T82" fmla="*/ 23 w 62"/>
                  <a:gd name="T83" fmla="*/ 41 h 72"/>
                  <a:gd name="T84" fmla="*/ 23 w 62"/>
                  <a:gd name="T85" fmla="*/ 44 h 72"/>
                  <a:gd name="T86" fmla="*/ 49 w 62"/>
                  <a:gd name="T87" fmla="*/ 4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 h="72">
                    <a:moveTo>
                      <a:pt x="15" y="40"/>
                    </a:moveTo>
                    <a:cubicBezTo>
                      <a:pt x="14" y="40"/>
                      <a:pt x="13" y="41"/>
                      <a:pt x="13" y="43"/>
                    </a:cubicBezTo>
                    <a:cubicBezTo>
                      <a:pt x="13" y="44"/>
                      <a:pt x="14" y="45"/>
                      <a:pt x="15" y="45"/>
                    </a:cubicBezTo>
                    <a:cubicBezTo>
                      <a:pt x="17" y="45"/>
                      <a:pt x="18" y="44"/>
                      <a:pt x="18" y="43"/>
                    </a:cubicBezTo>
                    <a:cubicBezTo>
                      <a:pt x="18" y="41"/>
                      <a:pt x="17" y="40"/>
                      <a:pt x="15" y="40"/>
                    </a:cubicBezTo>
                    <a:close/>
                    <a:moveTo>
                      <a:pt x="15" y="51"/>
                    </a:moveTo>
                    <a:cubicBezTo>
                      <a:pt x="15" y="51"/>
                      <a:pt x="15" y="51"/>
                      <a:pt x="15" y="51"/>
                    </a:cubicBezTo>
                    <a:cubicBezTo>
                      <a:pt x="14" y="51"/>
                      <a:pt x="13" y="53"/>
                      <a:pt x="13" y="54"/>
                    </a:cubicBezTo>
                    <a:cubicBezTo>
                      <a:pt x="13" y="56"/>
                      <a:pt x="14" y="57"/>
                      <a:pt x="15" y="57"/>
                    </a:cubicBezTo>
                    <a:cubicBezTo>
                      <a:pt x="17" y="57"/>
                      <a:pt x="18" y="56"/>
                      <a:pt x="18" y="54"/>
                    </a:cubicBezTo>
                    <a:cubicBezTo>
                      <a:pt x="18" y="53"/>
                      <a:pt x="17" y="51"/>
                      <a:pt x="15" y="51"/>
                    </a:cubicBezTo>
                    <a:close/>
                    <a:moveTo>
                      <a:pt x="15" y="28"/>
                    </a:moveTo>
                    <a:cubicBezTo>
                      <a:pt x="15" y="28"/>
                      <a:pt x="15" y="28"/>
                      <a:pt x="15" y="28"/>
                    </a:cubicBezTo>
                    <a:cubicBezTo>
                      <a:pt x="14" y="28"/>
                      <a:pt x="13" y="30"/>
                      <a:pt x="13" y="31"/>
                    </a:cubicBezTo>
                    <a:cubicBezTo>
                      <a:pt x="13" y="33"/>
                      <a:pt x="14" y="34"/>
                      <a:pt x="15" y="34"/>
                    </a:cubicBezTo>
                    <a:cubicBezTo>
                      <a:pt x="17" y="34"/>
                      <a:pt x="18" y="33"/>
                      <a:pt x="18" y="31"/>
                    </a:cubicBezTo>
                    <a:cubicBezTo>
                      <a:pt x="18" y="30"/>
                      <a:pt x="17" y="28"/>
                      <a:pt x="15" y="28"/>
                    </a:cubicBezTo>
                    <a:close/>
                    <a:moveTo>
                      <a:pt x="47" y="29"/>
                    </a:moveTo>
                    <a:cubicBezTo>
                      <a:pt x="47" y="29"/>
                      <a:pt x="47" y="29"/>
                      <a:pt x="47" y="29"/>
                    </a:cubicBezTo>
                    <a:cubicBezTo>
                      <a:pt x="23" y="29"/>
                      <a:pt x="23" y="29"/>
                      <a:pt x="23" y="29"/>
                    </a:cubicBezTo>
                    <a:cubicBezTo>
                      <a:pt x="23" y="29"/>
                      <a:pt x="22" y="30"/>
                      <a:pt x="22" y="31"/>
                    </a:cubicBezTo>
                    <a:cubicBezTo>
                      <a:pt x="22" y="32"/>
                      <a:pt x="23" y="33"/>
                      <a:pt x="23" y="33"/>
                    </a:cubicBezTo>
                    <a:cubicBezTo>
                      <a:pt x="47" y="33"/>
                      <a:pt x="47" y="33"/>
                      <a:pt x="47" y="33"/>
                    </a:cubicBezTo>
                    <a:cubicBezTo>
                      <a:pt x="48" y="33"/>
                      <a:pt x="49" y="32"/>
                      <a:pt x="49" y="31"/>
                    </a:cubicBezTo>
                    <a:cubicBezTo>
                      <a:pt x="49" y="30"/>
                      <a:pt x="48" y="29"/>
                      <a:pt x="47" y="29"/>
                    </a:cubicBezTo>
                    <a:close/>
                    <a:moveTo>
                      <a:pt x="59" y="11"/>
                    </a:moveTo>
                    <a:cubicBezTo>
                      <a:pt x="59" y="11"/>
                      <a:pt x="59" y="11"/>
                      <a:pt x="59" y="11"/>
                    </a:cubicBezTo>
                    <a:cubicBezTo>
                      <a:pt x="52" y="11"/>
                      <a:pt x="52" y="11"/>
                      <a:pt x="52" y="11"/>
                    </a:cubicBezTo>
                    <a:cubicBezTo>
                      <a:pt x="52" y="10"/>
                      <a:pt x="52" y="10"/>
                      <a:pt x="52" y="10"/>
                    </a:cubicBezTo>
                    <a:cubicBezTo>
                      <a:pt x="52" y="9"/>
                      <a:pt x="51" y="8"/>
                      <a:pt x="50" y="8"/>
                    </a:cubicBezTo>
                    <a:cubicBezTo>
                      <a:pt x="42" y="8"/>
                      <a:pt x="42" y="8"/>
                      <a:pt x="42" y="8"/>
                    </a:cubicBezTo>
                    <a:cubicBezTo>
                      <a:pt x="41" y="6"/>
                      <a:pt x="40" y="4"/>
                      <a:pt x="39" y="3"/>
                    </a:cubicBezTo>
                    <a:cubicBezTo>
                      <a:pt x="37" y="1"/>
                      <a:pt x="34" y="0"/>
                      <a:pt x="31" y="0"/>
                    </a:cubicBezTo>
                    <a:cubicBezTo>
                      <a:pt x="31" y="0"/>
                      <a:pt x="31" y="0"/>
                      <a:pt x="31" y="0"/>
                    </a:cubicBezTo>
                    <a:cubicBezTo>
                      <a:pt x="28" y="0"/>
                      <a:pt x="26" y="1"/>
                      <a:pt x="24" y="3"/>
                    </a:cubicBezTo>
                    <a:cubicBezTo>
                      <a:pt x="22" y="4"/>
                      <a:pt x="21" y="6"/>
                      <a:pt x="21" y="8"/>
                    </a:cubicBezTo>
                    <a:cubicBezTo>
                      <a:pt x="12" y="8"/>
                      <a:pt x="12" y="8"/>
                      <a:pt x="12" y="8"/>
                    </a:cubicBezTo>
                    <a:cubicBezTo>
                      <a:pt x="11" y="8"/>
                      <a:pt x="11" y="9"/>
                      <a:pt x="11" y="10"/>
                    </a:cubicBezTo>
                    <a:cubicBezTo>
                      <a:pt x="11" y="11"/>
                      <a:pt x="11" y="11"/>
                      <a:pt x="11" y="11"/>
                    </a:cubicBezTo>
                    <a:cubicBezTo>
                      <a:pt x="3" y="11"/>
                      <a:pt x="3" y="11"/>
                      <a:pt x="3" y="11"/>
                    </a:cubicBezTo>
                    <a:cubicBezTo>
                      <a:pt x="2" y="11"/>
                      <a:pt x="0" y="12"/>
                      <a:pt x="0" y="14"/>
                    </a:cubicBezTo>
                    <a:cubicBezTo>
                      <a:pt x="0" y="70"/>
                      <a:pt x="0" y="70"/>
                      <a:pt x="0" y="70"/>
                    </a:cubicBezTo>
                    <a:cubicBezTo>
                      <a:pt x="0" y="71"/>
                      <a:pt x="2" y="72"/>
                      <a:pt x="3" y="72"/>
                    </a:cubicBezTo>
                    <a:cubicBezTo>
                      <a:pt x="59" y="72"/>
                      <a:pt x="59" y="72"/>
                      <a:pt x="59" y="72"/>
                    </a:cubicBezTo>
                    <a:cubicBezTo>
                      <a:pt x="61" y="72"/>
                      <a:pt x="62" y="71"/>
                      <a:pt x="62" y="70"/>
                    </a:cubicBezTo>
                    <a:cubicBezTo>
                      <a:pt x="62" y="14"/>
                      <a:pt x="62" y="14"/>
                      <a:pt x="62" y="14"/>
                    </a:cubicBezTo>
                    <a:cubicBezTo>
                      <a:pt x="62" y="12"/>
                      <a:pt x="61" y="11"/>
                      <a:pt x="59" y="11"/>
                    </a:cubicBezTo>
                    <a:close/>
                    <a:moveTo>
                      <a:pt x="26" y="5"/>
                    </a:moveTo>
                    <a:cubicBezTo>
                      <a:pt x="26" y="5"/>
                      <a:pt x="26" y="5"/>
                      <a:pt x="26" y="5"/>
                    </a:cubicBezTo>
                    <a:cubicBezTo>
                      <a:pt x="27" y="4"/>
                      <a:pt x="29" y="3"/>
                      <a:pt x="31" y="3"/>
                    </a:cubicBezTo>
                    <a:cubicBezTo>
                      <a:pt x="31" y="3"/>
                      <a:pt x="31" y="3"/>
                      <a:pt x="31" y="3"/>
                    </a:cubicBezTo>
                    <a:cubicBezTo>
                      <a:pt x="33" y="3"/>
                      <a:pt x="35" y="4"/>
                      <a:pt x="37" y="5"/>
                    </a:cubicBezTo>
                    <a:cubicBezTo>
                      <a:pt x="37" y="6"/>
                      <a:pt x="38" y="7"/>
                      <a:pt x="38" y="8"/>
                    </a:cubicBezTo>
                    <a:cubicBezTo>
                      <a:pt x="24" y="8"/>
                      <a:pt x="24" y="8"/>
                      <a:pt x="24" y="8"/>
                    </a:cubicBezTo>
                    <a:cubicBezTo>
                      <a:pt x="25" y="7"/>
                      <a:pt x="25" y="6"/>
                      <a:pt x="26" y="5"/>
                    </a:cubicBezTo>
                    <a:close/>
                    <a:moveTo>
                      <a:pt x="14" y="11"/>
                    </a:moveTo>
                    <a:cubicBezTo>
                      <a:pt x="14" y="11"/>
                      <a:pt x="14" y="11"/>
                      <a:pt x="14" y="11"/>
                    </a:cubicBezTo>
                    <a:cubicBezTo>
                      <a:pt x="49" y="11"/>
                      <a:pt x="49" y="11"/>
                      <a:pt x="49" y="11"/>
                    </a:cubicBezTo>
                    <a:cubicBezTo>
                      <a:pt x="49" y="16"/>
                      <a:pt x="49" y="16"/>
                      <a:pt x="49" y="16"/>
                    </a:cubicBezTo>
                    <a:cubicBezTo>
                      <a:pt x="14" y="16"/>
                      <a:pt x="14" y="16"/>
                      <a:pt x="14" y="16"/>
                    </a:cubicBezTo>
                    <a:cubicBezTo>
                      <a:pt x="14" y="11"/>
                      <a:pt x="14" y="11"/>
                      <a:pt x="14" y="11"/>
                    </a:cubicBezTo>
                    <a:close/>
                    <a:moveTo>
                      <a:pt x="57" y="67"/>
                    </a:moveTo>
                    <a:cubicBezTo>
                      <a:pt x="57" y="67"/>
                      <a:pt x="57" y="67"/>
                      <a:pt x="57" y="67"/>
                    </a:cubicBezTo>
                    <a:cubicBezTo>
                      <a:pt x="6" y="67"/>
                      <a:pt x="6" y="67"/>
                      <a:pt x="6" y="67"/>
                    </a:cubicBezTo>
                    <a:cubicBezTo>
                      <a:pt x="6" y="17"/>
                      <a:pt x="6" y="17"/>
                      <a:pt x="6" y="17"/>
                    </a:cubicBezTo>
                    <a:cubicBezTo>
                      <a:pt x="11" y="17"/>
                      <a:pt x="11" y="17"/>
                      <a:pt x="11" y="17"/>
                    </a:cubicBezTo>
                    <a:cubicBezTo>
                      <a:pt x="11" y="18"/>
                      <a:pt x="11" y="18"/>
                      <a:pt x="11" y="18"/>
                    </a:cubicBezTo>
                    <a:cubicBezTo>
                      <a:pt x="11" y="19"/>
                      <a:pt x="11" y="20"/>
                      <a:pt x="12" y="20"/>
                    </a:cubicBezTo>
                    <a:cubicBezTo>
                      <a:pt x="50" y="20"/>
                      <a:pt x="50" y="20"/>
                      <a:pt x="50" y="20"/>
                    </a:cubicBezTo>
                    <a:cubicBezTo>
                      <a:pt x="51" y="20"/>
                      <a:pt x="52" y="19"/>
                      <a:pt x="52" y="18"/>
                    </a:cubicBezTo>
                    <a:cubicBezTo>
                      <a:pt x="52" y="17"/>
                      <a:pt x="52" y="17"/>
                      <a:pt x="52" y="17"/>
                    </a:cubicBezTo>
                    <a:cubicBezTo>
                      <a:pt x="57" y="17"/>
                      <a:pt x="57" y="17"/>
                      <a:pt x="57" y="17"/>
                    </a:cubicBezTo>
                    <a:cubicBezTo>
                      <a:pt x="57" y="67"/>
                      <a:pt x="57" y="67"/>
                      <a:pt x="57" y="67"/>
                    </a:cubicBezTo>
                    <a:close/>
                    <a:moveTo>
                      <a:pt x="47" y="52"/>
                    </a:moveTo>
                    <a:cubicBezTo>
                      <a:pt x="47" y="52"/>
                      <a:pt x="47" y="52"/>
                      <a:pt x="47" y="52"/>
                    </a:cubicBezTo>
                    <a:cubicBezTo>
                      <a:pt x="23" y="52"/>
                      <a:pt x="23" y="52"/>
                      <a:pt x="23" y="52"/>
                    </a:cubicBezTo>
                    <a:cubicBezTo>
                      <a:pt x="23" y="52"/>
                      <a:pt x="22" y="53"/>
                      <a:pt x="22" y="54"/>
                    </a:cubicBezTo>
                    <a:cubicBezTo>
                      <a:pt x="22" y="55"/>
                      <a:pt x="23" y="56"/>
                      <a:pt x="23" y="56"/>
                    </a:cubicBezTo>
                    <a:cubicBezTo>
                      <a:pt x="47" y="56"/>
                      <a:pt x="47" y="56"/>
                      <a:pt x="47" y="56"/>
                    </a:cubicBezTo>
                    <a:cubicBezTo>
                      <a:pt x="48" y="56"/>
                      <a:pt x="49" y="55"/>
                      <a:pt x="49" y="54"/>
                    </a:cubicBezTo>
                    <a:cubicBezTo>
                      <a:pt x="49" y="53"/>
                      <a:pt x="48" y="52"/>
                      <a:pt x="47" y="52"/>
                    </a:cubicBezTo>
                    <a:close/>
                    <a:moveTo>
                      <a:pt x="47" y="41"/>
                    </a:moveTo>
                    <a:cubicBezTo>
                      <a:pt x="47" y="41"/>
                      <a:pt x="47" y="41"/>
                      <a:pt x="47" y="41"/>
                    </a:cubicBezTo>
                    <a:cubicBezTo>
                      <a:pt x="23" y="41"/>
                      <a:pt x="23" y="41"/>
                      <a:pt x="23" y="41"/>
                    </a:cubicBezTo>
                    <a:cubicBezTo>
                      <a:pt x="23" y="41"/>
                      <a:pt x="22" y="42"/>
                      <a:pt x="22" y="43"/>
                    </a:cubicBezTo>
                    <a:cubicBezTo>
                      <a:pt x="22" y="43"/>
                      <a:pt x="23" y="44"/>
                      <a:pt x="23" y="44"/>
                    </a:cubicBezTo>
                    <a:cubicBezTo>
                      <a:pt x="47" y="44"/>
                      <a:pt x="47" y="44"/>
                      <a:pt x="47" y="44"/>
                    </a:cubicBezTo>
                    <a:cubicBezTo>
                      <a:pt x="48" y="44"/>
                      <a:pt x="49" y="43"/>
                      <a:pt x="49" y="43"/>
                    </a:cubicBezTo>
                    <a:cubicBezTo>
                      <a:pt x="49" y="42"/>
                      <a:pt x="48" y="41"/>
                      <a:pt x="47" y="41"/>
                    </a:cubicBezTo>
                    <a:close/>
                  </a:path>
                </a:pathLst>
              </a:custGeom>
              <a:solidFill>
                <a:srgbClr val="244242"/>
              </a:solidFill>
              <a:ln>
                <a:noFill/>
              </a:ln>
            </p:spPr>
            <p:txBody>
              <a:bodyPr vert="horz" wrap="square" lIns="91440" tIns="45720" rIns="91440" bIns="45720" numCol="1" anchor="t" anchorCtr="0" compatLnSpc="1"/>
              <a:lstStyle/>
              <a:p>
                <a:endParaRPr lang="zh-CN" altLang="en-US">
                  <a:solidFill>
                    <a:srgbClr val="02AEA2"/>
                  </a:solidFill>
                </a:endParaRPr>
              </a:p>
            </p:txBody>
          </p:sp>
          <p:sp>
            <p:nvSpPr>
              <p:cNvPr id="13" name="Freeform 129"/>
              <p:cNvSpPr>
                <a:spLocks noEditPoints="1"/>
              </p:cNvSpPr>
              <p:nvPr/>
            </p:nvSpPr>
            <p:spPr bwMode="auto">
              <a:xfrm>
                <a:off x="7128063" y="3125852"/>
                <a:ext cx="637541" cy="637541"/>
              </a:xfrm>
              <a:custGeom>
                <a:avLst/>
                <a:gdLst>
                  <a:gd name="T0" fmla="*/ 61 w 71"/>
                  <a:gd name="T1" fmla="*/ 10 h 71"/>
                  <a:gd name="T2" fmla="*/ 71 w 71"/>
                  <a:gd name="T3" fmla="*/ 35 h 71"/>
                  <a:gd name="T4" fmla="*/ 61 w 71"/>
                  <a:gd name="T5" fmla="*/ 61 h 71"/>
                  <a:gd name="T6" fmla="*/ 11 w 71"/>
                  <a:gd name="T7" fmla="*/ 60 h 71"/>
                  <a:gd name="T8" fmla="*/ 11 w 71"/>
                  <a:gd name="T9" fmla="*/ 10 h 71"/>
                  <a:gd name="T10" fmla="*/ 36 w 71"/>
                  <a:gd name="T11" fmla="*/ 0 h 71"/>
                  <a:gd name="T12" fmla="*/ 31 w 71"/>
                  <a:gd name="T13" fmla="*/ 6 h 71"/>
                  <a:gd name="T14" fmla="*/ 27 w 71"/>
                  <a:gd name="T15" fmla="*/ 17 h 71"/>
                  <a:gd name="T16" fmla="*/ 27 w 71"/>
                  <a:gd name="T17" fmla="*/ 22 h 71"/>
                  <a:gd name="T18" fmla="*/ 33 w 71"/>
                  <a:gd name="T19" fmla="*/ 24 h 71"/>
                  <a:gd name="T20" fmla="*/ 39 w 71"/>
                  <a:gd name="T21" fmla="*/ 33 h 71"/>
                  <a:gd name="T22" fmla="*/ 39 w 71"/>
                  <a:gd name="T23" fmla="*/ 33 h 71"/>
                  <a:gd name="T24" fmla="*/ 33 w 71"/>
                  <a:gd name="T25" fmla="*/ 44 h 71"/>
                  <a:gd name="T26" fmla="*/ 33 w 71"/>
                  <a:gd name="T27" fmla="*/ 51 h 71"/>
                  <a:gd name="T28" fmla="*/ 33 w 71"/>
                  <a:gd name="T29" fmla="*/ 56 h 71"/>
                  <a:gd name="T30" fmla="*/ 17 w 71"/>
                  <a:gd name="T31" fmla="*/ 47 h 71"/>
                  <a:gd name="T32" fmla="*/ 9 w 71"/>
                  <a:gd name="T33" fmla="*/ 38 h 71"/>
                  <a:gd name="T34" fmla="*/ 10 w 71"/>
                  <a:gd name="T35" fmla="*/ 30 h 71"/>
                  <a:gd name="T36" fmla="*/ 6 w 71"/>
                  <a:gd name="T37" fmla="*/ 31 h 71"/>
                  <a:gd name="T38" fmla="*/ 15 w 71"/>
                  <a:gd name="T39" fmla="*/ 57 h 71"/>
                  <a:gd name="T40" fmla="*/ 15 w 71"/>
                  <a:gd name="T41" fmla="*/ 57 h 71"/>
                  <a:gd name="T42" fmla="*/ 34 w 71"/>
                  <a:gd name="T43" fmla="*/ 62 h 71"/>
                  <a:gd name="T44" fmla="*/ 57 w 71"/>
                  <a:gd name="T45" fmla="*/ 57 h 71"/>
                  <a:gd name="T46" fmla="*/ 61 w 71"/>
                  <a:gd name="T47" fmla="*/ 52 h 71"/>
                  <a:gd name="T48" fmla="*/ 54 w 71"/>
                  <a:gd name="T49" fmla="*/ 54 h 71"/>
                  <a:gd name="T50" fmla="*/ 53 w 71"/>
                  <a:gd name="T51" fmla="*/ 54 h 71"/>
                  <a:gd name="T52" fmla="*/ 53 w 71"/>
                  <a:gd name="T53" fmla="*/ 43 h 71"/>
                  <a:gd name="T54" fmla="*/ 48 w 71"/>
                  <a:gd name="T55" fmla="*/ 32 h 71"/>
                  <a:gd name="T56" fmla="*/ 46 w 71"/>
                  <a:gd name="T57" fmla="*/ 18 h 71"/>
                  <a:gd name="T58" fmla="*/ 40 w 71"/>
                  <a:gd name="T59" fmla="*/ 14 h 71"/>
                  <a:gd name="T60" fmla="*/ 40 w 71"/>
                  <a:gd name="T61" fmla="*/ 12 h 71"/>
                  <a:gd name="T62" fmla="*/ 36 w 71"/>
                  <a:gd name="T63" fmla="*/ 5 h 71"/>
                  <a:gd name="T64" fmla="*/ 31 w 71"/>
                  <a:gd name="T65" fmla="*/ 6 h 71"/>
                  <a:gd name="T66" fmla="*/ 7 w 71"/>
                  <a:gd name="T67" fmla="*/ 27 h 71"/>
                  <a:gd name="T68" fmla="*/ 11 w 71"/>
                  <a:gd name="T69" fmla="*/ 27 h 71"/>
                  <a:gd name="T70" fmla="*/ 12 w 71"/>
                  <a:gd name="T71" fmla="*/ 38 h 71"/>
                  <a:gd name="T72" fmla="*/ 20 w 71"/>
                  <a:gd name="T73" fmla="*/ 46 h 71"/>
                  <a:gd name="T74" fmla="*/ 30 w 71"/>
                  <a:gd name="T75" fmla="*/ 55 h 71"/>
                  <a:gd name="T76" fmla="*/ 30 w 71"/>
                  <a:gd name="T77" fmla="*/ 48 h 71"/>
                  <a:gd name="T78" fmla="*/ 34 w 71"/>
                  <a:gd name="T79" fmla="*/ 35 h 71"/>
                  <a:gd name="T80" fmla="*/ 35 w 71"/>
                  <a:gd name="T81" fmla="*/ 30 h 71"/>
                  <a:gd name="T82" fmla="*/ 27 w 71"/>
                  <a:gd name="T83" fmla="*/ 26 h 71"/>
                  <a:gd name="T84" fmla="*/ 19 w 71"/>
                  <a:gd name="T85" fmla="*/ 22 h 71"/>
                  <a:gd name="T86" fmla="*/ 27 w 71"/>
                  <a:gd name="T87" fmla="*/ 7 h 71"/>
                  <a:gd name="T88" fmla="*/ 15 w 71"/>
                  <a:gd name="T89" fmla="*/ 14 h 71"/>
                  <a:gd name="T90" fmla="*/ 7 w 71"/>
                  <a:gd name="T91" fmla="*/ 27 h 71"/>
                  <a:gd name="T92" fmla="*/ 45 w 71"/>
                  <a:gd name="T93" fmla="*/ 64 h 71"/>
                  <a:gd name="T94" fmla="*/ 33 w 71"/>
                  <a:gd name="T95" fmla="*/ 65 h 71"/>
                  <a:gd name="T96" fmla="*/ 45 w 71"/>
                  <a:gd name="T97" fmla="*/ 64 h 71"/>
                  <a:gd name="T98" fmla="*/ 65 w 71"/>
                  <a:gd name="T99" fmla="*/ 42 h 71"/>
                  <a:gd name="T100" fmla="*/ 66 w 71"/>
                  <a:gd name="T101" fmla="*/ 35 h 71"/>
                  <a:gd name="T102" fmla="*/ 41 w 71"/>
                  <a:gd name="T103" fmla="*/ 6 h 71"/>
                  <a:gd name="T104" fmla="*/ 43 w 71"/>
                  <a:gd name="T105" fmla="*/ 12 h 71"/>
                  <a:gd name="T106" fmla="*/ 47 w 71"/>
                  <a:gd name="T107" fmla="*/ 14 h 71"/>
                  <a:gd name="T108" fmla="*/ 48 w 71"/>
                  <a:gd name="T109" fmla="*/ 20 h 71"/>
                  <a:gd name="T110" fmla="*/ 50 w 71"/>
                  <a:gd name="T111" fmla="*/ 29 h 71"/>
                  <a:gd name="T112" fmla="*/ 56 w 71"/>
                  <a:gd name="T113" fmla="*/ 44 h 71"/>
                  <a:gd name="T114" fmla="*/ 56 w 71"/>
                  <a:gd name="T115" fmla="*/ 51 h 71"/>
                  <a:gd name="T116" fmla="*/ 65 w 71"/>
                  <a:gd name="T117" fmla="*/ 42 h 71"/>
                  <a:gd name="T118" fmla="*/ 47 w 71"/>
                  <a:gd name="T119" fmla="*/ 17 h 71"/>
                  <a:gd name="T120" fmla="*/ 47 w 71"/>
                  <a:gd name="T121"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 h="71">
                    <a:moveTo>
                      <a:pt x="36" y="0"/>
                    </a:moveTo>
                    <a:cubicBezTo>
                      <a:pt x="46" y="0"/>
                      <a:pt x="54" y="4"/>
                      <a:pt x="61" y="10"/>
                    </a:cubicBezTo>
                    <a:cubicBezTo>
                      <a:pt x="61" y="10"/>
                      <a:pt x="61" y="10"/>
                      <a:pt x="61" y="10"/>
                    </a:cubicBezTo>
                    <a:cubicBezTo>
                      <a:pt x="67" y="17"/>
                      <a:pt x="71" y="26"/>
                      <a:pt x="71" y="35"/>
                    </a:cubicBezTo>
                    <a:cubicBezTo>
                      <a:pt x="71" y="45"/>
                      <a:pt x="67" y="54"/>
                      <a:pt x="61" y="60"/>
                    </a:cubicBezTo>
                    <a:cubicBezTo>
                      <a:pt x="61" y="61"/>
                      <a:pt x="61" y="61"/>
                      <a:pt x="61" y="61"/>
                    </a:cubicBezTo>
                    <a:cubicBezTo>
                      <a:pt x="54" y="67"/>
                      <a:pt x="45" y="71"/>
                      <a:pt x="36" y="71"/>
                    </a:cubicBezTo>
                    <a:cubicBezTo>
                      <a:pt x="26" y="71"/>
                      <a:pt x="17" y="67"/>
                      <a:pt x="11" y="60"/>
                    </a:cubicBezTo>
                    <a:cubicBezTo>
                      <a:pt x="4" y="54"/>
                      <a:pt x="0" y="45"/>
                      <a:pt x="0" y="35"/>
                    </a:cubicBezTo>
                    <a:cubicBezTo>
                      <a:pt x="0" y="26"/>
                      <a:pt x="4" y="17"/>
                      <a:pt x="11" y="10"/>
                    </a:cubicBezTo>
                    <a:cubicBezTo>
                      <a:pt x="11" y="10"/>
                      <a:pt x="11" y="10"/>
                      <a:pt x="11" y="10"/>
                    </a:cubicBezTo>
                    <a:cubicBezTo>
                      <a:pt x="17" y="4"/>
                      <a:pt x="26" y="0"/>
                      <a:pt x="36" y="0"/>
                    </a:cubicBezTo>
                    <a:close/>
                    <a:moveTo>
                      <a:pt x="31" y="6"/>
                    </a:moveTo>
                    <a:cubicBezTo>
                      <a:pt x="31" y="6"/>
                      <a:pt x="31" y="6"/>
                      <a:pt x="31" y="6"/>
                    </a:cubicBezTo>
                    <a:cubicBezTo>
                      <a:pt x="31" y="6"/>
                      <a:pt x="31" y="7"/>
                      <a:pt x="31" y="8"/>
                    </a:cubicBezTo>
                    <a:cubicBezTo>
                      <a:pt x="30" y="11"/>
                      <a:pt x="29" y="15"/>
                      <a:pt x="27" y="17"/>
                    </a:cubicBezTo>
                    <a:cubicBezTo>
                      <a:pt x="26" y="18"/>
                      <a:pt x="22" y="21"/>
                      <a:pt x="22" y="22"/>
                    </a:cubicBezTo>
                    <a:cubicBezTo>
                      <a:pt x="22" y="22"/>
                      <a:pt x="23" y="22"/>
                      <a:pt x="27" y="22"/>
                    </a:cubicBezTo>
                    <a:cubicBezTo>
                      <a:pt x="27" y="22"/>
                      <a:pt x="27" y="22"/>
                      <a:pt x="27" y="22"/>
                    </a:cubicBezTo>
                    <a:cubicBezTo>
                      <a:pt x="29" y="22"/>
                      <a:pt x="31" y="23"/>
                      <a:pt x="33" y="24"/>
                    </a:cubicBezTo>
                    <a:cubicBezTo>
                      <a:pt x="35" y="25"/>
                      <a:pt x="37" y="26"/>
                      <a:pt x="37" y="28"/>
                    </a:cubicBezTo>
                    <a:cubicBezTo>
                      <a:pt x="39" y="29"/>
                      <a:pt x="39" y="31"/>
                      <a:pt x="39" y="33"/>
                    </a:cubicBezTo>
                    <a:cubicBezTo>
                      <a:pt x="39" y="33"/>
                      <a:pt x="39" y="33"/>
                      <a:pt x="39" y="33"/>
                    </a:cubicBezTo>
                    <a:cubicBezTo>
                      <a:pt x="39" y="33"/>
                      <a:pt x="39" y="33"/>
                      <a:pt x="39" y="33"/>
                    </a:cubicBezTo>
                    <a:cubicBezTo>
                      <a:pt x="38" y="34"/>
                      <a:pt x="38" y="36"/>
                      <a:pt x="36" y="37"/>
                    </a:cubicBezTo>
                    <a:cubicBezTo>
                      <a:pt x="32" y="41"/>
                      <a:pt x="33" y="42"/>
                      <a:pt x="33" y="44"/>
                    </a:cubicBezTo>
                    <a:cubicBezTo>
                      <a:pt x="33" y="45"/>
                      <a:pt x="33" y="46"/>
                      <a:pt x="33" y="48"/>
                    </a:cubicBezTo>
                    <a:cubicBezTo>
                      <a:pt x="33" y="49"/>
                      <a:pt x="33" y="50"/>
                      <a:pt x="33" y="51"/>
                    </a:cubicBezTo>
                    <a:cubicBezTo>
                      <a:pt x="33" y="53"/>
                      <a:pt x="33" y="54"/>
                      <a:pt x="33" y="56"/>
                    </a:cubicBezTo>
                    <a:cubicBezTo>
                      <a:pt x="33" y="56"/>
                      <a:pt x="33" y="56"/>
                      <a:pt x="33" y="56"/>
                    </a:cubicBezTo>
                    <a:cubicBezTo>
                      <a:pt x="32" y="64"/>
                      <a:pt x="25" y="58"/>
                      <a:pt x="23" y="55"/>
                    </a:cubicBezTo>
                    <a:cubicBezTo>
                      <a:pt x="20" y="52"/>
                      <a:pt x="18" y="49"/>
                      <a:pt x="17" y="47"/>
                    </a:cubicBezTo>
                    <a:cubicBezTo>
                      <a:pt x="17" y="46"/>
                      <a:pt x="16" y="46"/>
                      <a:pt x="15" y="45"/>
                    </a:cubicBezTo>
                    <a:cubicBezTo>
                      <a:pt x="12" y="44"/>
                      <a:pt x="9" y="42"/>
                      <a:pt x="9" y="38"/>
                    </a:cubicBezTo>
                    <a:cubicBezTo>
                      <a:pt x="9" y="35"/>
                      <a:pt x="9" y="33"/>
                      <a:pt x="10" y="31"/>
                    </a:cubicBezTo>
                    <a:cubicBezTo>
                      <a:pt x="10" y="31"/>
                      <a:pt x="11" y="30"/>
                      <a:pt x="10" y="30"/>
                    </a:cubicBezTo>
                    <a:cubicBezTo>
                      <a:pt x="10" y="30"/>
                      <a:pt x="9" y="30"/>
                      <a:pt x="8" y="30"/>
                    </a:cubicBezTo>
                    <a:cubicBezTo>
                      <a:pt x="7" y="31"/>
                      <a:pt x="7" y="31"/>
                      <a:pt x="6" y="31"/>
                    </a:cubicBezTo>
                    <a:cubicBezTo>
                      <a:pt x="6" y="32"/>
                      <a:pt x="6" y="34"/>
                      <a:pt x="6" y="35"/>
                    </a:cubicBezTo>
                    <a:cubicBezTo>
                      <a:pt x="6" y="44"/>
                      <a:pt x="9" y="51"/>
                      <a:pt x="15" y="57"/>
                    </a:cubicBezTo>
                    <a:cubicBezTo>
                      <a:pt x="15" y="57"/>
                      <a:pt x="15" y="57"/>
                      <a:pt x="15" y="57"/>
                    </a:cubicBezTo>
                    <a:cubicBezTo>
                      <a:pt x="15" y="57"/>
                      <a:pt x="15" y="57"/>
                      <a:pt x="15" y="57"/>
                    </a:cubicBezTo>
                    <a:cubicBezTo>
                      <a:pt x="18" y="60"/>
                      <a:pt x="22" y="62"/>
                      <a:pt x="26" y="64"/>
                    </a:cubicBezTo>
                    <a:cubicBezTo>
                      <a:pt x="29" y="63"/>
                      <a:pt x="31" y="62"/>
                      <a:pt x="34" y="62"/>
                    </a:cubicBezTo>
                    <a:cubicBezTo>
                      <a:pt x="39" y="61"/>
                      <a:pt x="44" y="60"/>
                      <a:pt x="50" y="62"/>
                    </a:cubicBezTo>
                    <a:cubicBezTo>
                      <a:pt x="53" y="60"/>
                      <a:pt x="55" y="59"/>
                      <a:pt x="57" y="57"/>
                    </a:cubicBezTo>
                    <a:cubicBezTo>
                      <a:pt x="57" y="57"/>
                      <a:pt x="57" y="57"/>
                      <a:pt x="57" y="57"/>
                    </a:cubicBezTo>
                    <a:cubicBezTo>
                      <a:pt x="58" y="55"/>
                      <a:pt x="60" y="53"/>
                      <a:pt x="61" y="52"/>
                    </a:cubicBezTo>
                    <a:cubicBezTo>
                      <a:pt x="60" y="53"/>
                      <a:pt x="59" y="53"/>
                      <a:pt x="58" y="54"/>
                    </a:cubicBezTo>
                    <a:cubicBezTo>
                      <a:pt x="56" y="55"/>
                      <a:pt x="55" y="55"/>
                      <a:pt x="54" y="54"/>
                    </a:cubicBezTo>
                    <a:cubicBezTo>
                      <a:pt x="54" y="54"/>
                      <a:pt x="54" y="54"/>
                      <a:pt x="54" y="54"/>
                    </a:cubicBezTo>
                    <a:cubicBezTo>
                      <a:pt x="54" y="54"/>
                      <a:pt x="53" y="54"/>
                      <a:pt x="53" y="54"/>
                    </a:cubicBezTo>
                    <a:cubicBezTo>
                      <a:pt x="53" y="53"/>
                      <a:pt x="53" y="53"/>
                      <a:pt x="53" y="53"/>
                    </a:cubicBezTo>
                    <a:cubicBezTo>
                      <a:pt x="51" y="51"/>
                      <a:pt x="52" y="47"/>
                      <a:pt x="53" y="43"/>
                    </a:cubicBezTo>
                    <a:cubicBezTo>
                      <a:pt x="55" y="39"/>
                      <a:pt x="56" y="35"/>
                      <a:pt x="51" y="33"/>
                    </a:cubicBezTo>
                    <a:cubicBezTo>
                      <a:pt x="50" y="33"/>
                      <a:pt x="49" y="32"/>
                      <a:pt x="48" y="32"/>
                    </a:cubicBezTo>
                    <a:cubicBezTo>
                      <a:pt x="46" y="31"/>
                      <a:pt x="45" y="29"/>
                      <a:pt x="44" y="28"/>
                    </a:cubicBezTo>
                    <a:cubicBezTo>
                      <a:pt x="41" y="24"/>
                      <a:pt x="43" y="21"/>
                      <a:pt x="46" y="18"/>
                    </a:cubicBezTo>
                    <a:cubicBezTo>
                      <a:pt x="46" y="18"/>
                      <a:pt x="46" y="17"/>
                      <a:pt x="47" y="17"/>
                    </a:cubicBezTo>
                    <a:cubicBezTo>
                      <a:pt x="45" y="17"/>
                      <a:pt x="42" y="17"/>
                      <a:pt x="40" y="14"/>
                    </a:cubicBezTo>
                    <a:cubicBezTo>
                      <a:pt x="40" y="14"/>
                      <a:pt x="40" y="14"/>
                      <a:pt x="40" y="14"/>
                    </a:cubicBezTo>
                    <a:cubicBezTo>
                      <a:pt x="40" y="13"/>
                      <a:pt x="40" y="13"/>
                      <a:pt x="40" y="12"/>
                    </a:cubicBezTo>
                    <a:cubicBezTo>
                      <a:pt x="40" y="12"/>
                      <a:pt x="40" y="12"/>
                      <a:pt x="40" y="12"/>
                    </a:cubicBezTo>
                    <a:cubicBezTo>
                      <a:pt x="40" y="9"/>
                      <a:pt x="38" y="8"/>
                      <a:pt x="36" y="5"/>
                    </a:cubicBezTo>
                    <a:cubicBezTo>
                      <a:pt x="36" y="5"/>
                      <a:pt x="36" y="5"/>
                      <a:pt x="36" y="5"/>
                    </a:cubicBezTo>
                    <a:cubicBezTo>
                      <a:pt x="34" y="5"/>
                      <a:pt x="32" y="6"/>
                      <a:pt x="31" y="6"/>
                    </a:cubicBezTo>
                    <a:close/>
                    <a:moveTo>
                      <a:pt x="7" y="27"/>
                    </a:moveTo>
                    <a:cubicBezTo>
                      <a:pt x="7" y="27"/>
                      <a:pt x="7" y="27"/>
                      <a:pt x="7" y="27"/>
                    </a:cubicBezTo>
                    <a:cubicBezTo>
                      <a:pt x="7" y="27"/>
                      <a:pt x="7" y="27"/>
                      <a:pt x="7" y="27"/>
                    </a:cubicBezTo>
                    <a:cubicBezTo>
                      <a:pt x="9" y="27"/>
                      <a:pt x="10" y="27"/>
                      <a:pt x="11" y="27"/>
                    </a:cubicBezTo>
                    <a:cubicBezTo>
                      <a:pt x="14" y="28"/>
                      <a:pt x="14" y="29"/>
                      <a:pt x="13" y="32"/>
                    </a:cubicBezTo>
                    <a:cubicBezTo>
                      <a:pt x="13" y="34"/>
                      <a:pt x="12" y="35"/>
                      <a:pt x="12" y="38"/>
                    </a:cubicBezTo>
                    <a:cubicBezTo>
                      <a:pt x="12" y="40"/>
                      <a:pt x="14" y="41"/>
                      <a:pt x="16" y="42"/>
                    </a:cubicBezTo>
                    <a:cubicBezTo>
                      <a:pt x="18" y="43"/>
                      <a:pt x="19" y="44"/>
                      <a:pt x="20" y="46"/>
                    </a:cubicBezTo>
                    <a:cubicBezTo>
                      <a:pt x="21" y="47"/>
                      <a:pt x="23" y="51"/>
                      <a:pt x="25" y="53"/>
                    </a:cubicBezTo>
                    <a:cubicBezTo>
                      <a:pt x="26" y="54"/>
                      <a:pt x="29" y="58"/>
                      <a:pt x="30" y="55"/>
                    </a:cubicBezTo>
                    <a:cubicBezTo>
                      <a:pt x="30" y="54"/>
                      <a:pt x="30" y="52"/>
                      <a:pt x="30" y="51"/>
                    </a:cubicBezTo>
                    <a:cubicBezTo>
                      <a:pt x="30" y="50"/>
                      <a:pt x="30" y="49"/>
                      <a:pt x="30" y="48"/>
                    </a:cubicBezTo>
                    <a:cubicBezTo>
                      <a:pt x="30" y="46"/>
                      <a:pt x="30" y="45"/>
                      <a:pt x="30" y="44"/>
                    </a:cubicBezTo>
                    <a:cubicBezTo>
                      <a:pt x="29" y="41"/>
                      <a:pt x="29" y="40"/>
                      <a:pt x="34" y="35"/>
                    </a:cubicBezTo>
                    <a:cubicBezTo>
                      <a:pt x="35" y="34"/>
                      <a:pt x="35" y="33"/>
                      <a:pt x="35" y="32"/>
                    </a:cubicBezTo>
                    <a:cubicBezTo>
                      <a:pt x="36" y="31"/>
                      <a:pt x="35" y="30"/>
                      <a:pt x="35" y="30"/>
                    </a:cubicBezTo>
                    <a:cubicBezTo>
                      <a:pt x="34" y="29"/>
                      <a:pt x="33" y="28"/>
                      <a:pt x="32" y="27"/>
                    </a:cubicBezTo>
                    <a:cubicBezTo>
                      <a:pt x="30" y="26"/>
                      <a:pt x="28" y="26"/>
                      <a:pt x="27" y="26"/>
                    </a:cubicBezTo>
                    <a:cubicBezTo>
                      <a:pt x="27" y="26"/>
                      <a:pt x="27" y="26"/>
                      <a:pt x="27" y="26"/>
                    </a:cubicBezTo>
                    <a:cubicBezTo>
                      <a:pt x="20" y="26"/>
                      <a:pt x="19" y="26"/>
                      <a:pt x="19" y="22"/>
                    </a:cubicBezTo>
                    <a:cubicBezTo>
                      <a:pt x="19" y="19"/>
                      <a:pt x="23" y="17"/>
                      <a:pt x="25" y="15"/>
                    </a:cubicBezTo>
                    <a:cubicBezTo>
                      <a:pt x="26" y="14"/>
                      <a:pt x="27" y="10"/>
                      <a:pt x="27" y="7"/>
                    </a:cubicBezTo>
                    <a:cubicBezTo>
                      <a:pt x="27" y="7"/>
                      <a:pt x="27" y="7"/>
                      <a:pt x="27" y="7"/>
                    </a:cubicBezTo>
                    <a:cubicBezTo>
                      <a:pt x="23" y="8"/>
                      <a:pt x="18" y="11"/>
                      <a:pt x="15" y="14"/>
                    </a:cubicBezTo>
                    <a:cubicBezTo>
                      <a:pt x="15" y="14"/>
                      <a:pt x="15" y="14"/>
                      <a:pt x="15" y="14"/>
                    </a:cubicBezTo>
                    <a:cubicBezTo>
                      <a:pt x="11" y="18"/>
                      <a:pt x="8" y="22"/>
                      <a:pt x="7" y="27"/>
                    </a:cubicBezTo>
                    <a:close/>
                    <a:moveTo>
                      <a:pt x="45" y="64"/>
                    </a:moveTo>
                    <a:cubicBezTo>
                      <a:pt x="45" y="64"/>
                      <a:pt x="45" y="64"/>
                      <a:pt x="45" y="64"/>
                    </a:cubicBezTo>
                    <a:cubicBezTo>
                      <a:pt x="42" y="63"/>
                      <a:pt x="38" y="64"/>
                      <a:pt x="34" y="65"/>
                    </a:cubicBezTo>
                    <a:cubicBezTo>
                      <a:pt x="34" y="65"/>
                      <a:pt x="33" y="65"/>
                      <a:pt x="33" y="65"/>
                    </a:cubicBezTo>
                    <a:cubicBezTo>
                      <a:pt x="34" y="65"/>
                      <a:pt x="35" y="65"/>
                      <a:pt x="36" y="65"/>
                    </a:cubicBezTo>
                    <a:cubicBezTo>
                      <a:pt x="39" y="65"/>
                      <a:pt x="42" y="65"/>
                      <a:pt x="45" y="64"/>
                    </a:cubicBezTo>
                    <a:close/>
                    <a:moveTo>
                      <a:pt x="65" y="42"/>
                    </a:moveTo>
                    <a:cubicBezTo>
                      <a:pt x="65" y="42"/>
                      <a:pt x="65" y="42"/>
                      <a:pt x="65" y="42"/>
                    </a:cubicBezTo>
                    <a:cubicBezTo>
                      <a:pt x="65" y="42"/>
                      <a:pt x="65" y="41"/>
                      <a:pt x="65" y="41"/>
                    </a:cubicBezTo>
                    <a:cubicBezTo>
                      <a:pt x="66" y="39"/>
                      <a:pt x="66" y="37"/>
                      <a:pt x="66" y="35"/>
                    </a:cubicBezTo>
                    <a:cubicBezTo>
                      <a:pt x="66" y="27"/>
                      <a:pt x="62" y="20"/>
                      <a:pt x="57" y="14"/>
                    </a:cubicBezTo>
                    <a:cubicBezTo>
                      <a:pt x="53" y="10"/>
                      <a:pt x="47" y="7"/>
                      <a:pt x="41" y="6"/>
                    </a:cubicBezTo>
                    <a:cubicBezTo>
                      <a:pt x="42" y="8"/>
                      <a:pt x="43" y="9"/>
                      <a:pt x="43" y="12"/>
                    </a:cubicBezTo>
                    <a:cubicBezTo>
                      <a:pt x="43" y="12"/>
                      <a:pt x="43" y="12"/>
                      <a:pt x="43" y="12"/>
                    </a:cubicBezTo>
                    <a:cubicBezTo>
                      <a:pt x="43" y="12"/>
                      <a:pt x="43" y="12"/>
                      <a:pt x="43" y="13"/>
                    </a:cubicBezTo>
                    <a:cubicBezTo>
                      <a:pt x="44" y="14"/>
                      <a:pt x="45" y="14"/>
                      <a:pt x="47" y="14"/>
                    </a:cubicBezTo>
                    <a:cubicBezTo>
                      <a:pt x="48" y="14"/>
                      <a:pt x="50" y="14"/>
                      <a:pt x="50" y="15"/>
                    </a:cubicBezTo>
                    <a:cubicBezTo>
                      <a:pt x="51" y="17"/>
                      <a:pt x="49" y="19"/>
                      <a:pt x="48" y="20"/>
                    </a:cubicBezTo>
                    <a:cubicBezTo>
                      <a:pt x="46" y="22"/>
                      <a:pt x="45" y="23"/>
                      <a:pt x="46" y="26"/>
                    </a:cubicBezTo>
                    <a:cubicBezTo>
                      <a:pt x="47" y="27"/>
                      <a:pt x="48" y="28"/>
                      <a:pt x="50" y="29"/>
                    </a:cubicBezTo>
                    <a:cubicBezTo>
                      <a:pt x="50" y="29"/>
                      <a:pt x="51" y="30"/>
                      <a:pt x="52" y="30"/>
                    </a:cubicBezTo>
                    <a:cubicBezTo>
                      <a:pt x="60" y="32"/>
                      <a:pt x="58" y="38"/>
                      <a:pt x="56" y="44"/>
                    </a:cubicBezTo>
                    <a:cubicBezTo>
                      <a:pt x="55" y="47"/>
                      <a:pt x="54" y="50"/>
                      <a:pt x="55" y="51"/>
                    </a:cubicBezTo>
                    <a:cubicBezTo>
                      <a:pt x="56" y="51"/>
                      <a:pt x="56" y="51"/>
                      <a:pt x="56" y="51"/>
                    </a:cubicBezTo>
                    <a:cubicBezTo>
                      <a:pt x="57" y="51"/>
                      <a:pt x="58" y="50"/>
                      <a:pt x="59" y="49"/>
                    </a:cubicBezTo>
                    <a:cubicBezTo>
                      <a:pt x="61" y="47"/>
                      <a:pt x="63" y="45"/>
                      <a:pt x="65" y="42"/>
                    </a:cubicBezTo>
                    <a:close/>
                    <a:moveTo>
                      <a:pt x="47" y="17"/>
                    </a:moveTo>
                    <a:cubicBezTo>
                      <a:pt x="47" y="17"/>
                      <a:pt x="47" y="17"/>
                      <a:pt x="47" y="17"/>
                    </a:cubicBezTo>
                    <a:cubicBezTo>
                      <a:pt x="47" y="16"/>
                      <a:pt x="47" y="16"/>
                      <a:pt x="47" y="16"/>
                    </a:cubicBezTo>
                    <a:cubicBezTo>
                      <a:pt x="47" y="16"/>
                      <a:pt x="47" y="16"/>
                      <a:pt x="47" y="17"/>
                    </a:cubicBezTo>
                    <a:close/>
                  </a:path>
                </a:pathLst>
              </a:custGeom>
              <a:solidFill>
                <a:srgbClr val="244242"/>
              </a:solidFill>
              <a:ln>
                <a:noFill/>
              </a:ln>
            </p:spPr>
            <p:txBody>
              <a:bodyPr vert="horz" wrap="square" lIns="91440" tIns="45720" rIns="91440" bIns="45720" numCol="1" anchor="t" anchorCtr="0" compatLnSpc="1"/>
              <a:lstStyle/>
              <a:p>
                <a:endParaRPr lang="zh-CN" altLang="en-US">
                  <a:solidFill>
                    <a:srgbClr val="02AEA2"/>
                  </a:solidFill>
                </a:endParaRPr>
              </a:p>
            </p:txBody>
          </p:sp>
          <p:sp>
            <p:nvSpPr>
              <p:cNvPr id="14" name="Freeform 154"/>
              <p:cNvSpPr>
                <a:spLocks noEditPoints="1"/>
              </p:cNvSpPr>
              <p:nvPr/>
            </p:nvSpPr>
            <p:spPr bwMode="auto">
              <a:xfrm>
                <a:off x="5059735" y="4291434"/>
                <a:ext cx="717882" cy="689022"/>
              </a:xfrm>
              <a:custGeom>
                <a:avLst/>
                <a:gdLst>
                  <a:gd name="T0" fmla="*/ 62 w 69"/>
                  <a:gd name="T1" fmla="*/ 29 h 66"/>
                  <a:gd name="T2" fmla="*/ 62 w 69"/>
                  <a:gd name="T3" fmla="*/ 29 h 66"/>
                  <a:gd name="T4" fmla="*/ 62 w 69"/>
                  <a:gd name="T5" fmla="*/ 29 h 66"/>
                  <a:gd name="T6" fmla="*/ 62 w 69"/>
                  <a:gd name="T7" fmla="*/ 29 h 66"/>
                  <a:gd name="T8" fmla="*/ 52 w 69"/>
                  <a:gd name="T9" fmla="*/ 57 h 66"/>
                  <a:gd name="T10" fmla="*/ 56 w 69"/>
                  <a:gd name="T11" fmla="*/ 63 h 66"/>
                  <a:gd name="T12" fmla="*/ 56 w 69"/>
                  <a:gd name="T13" fmla="*/ 65 h 66"/>
                  <a:gd name="T14" fmla="*/ 54 w 69"/>
                  <a:gd name="T15" fmla="*/ 65 h 66"/>
                  <a:gd name="T16" fmla="*/ 49 w 69"/>
                  <a:gd name="T17" fmla="*/ 59 h 66"/>
                  <a:gd name="T18" fmla="*/ 20 w 69"/>
                  <a:gd name="T19" fmla="*/ 59 h 66"/>
                  <a:gd name="T20" fmla="*/ 16 w 69"/>
                  <a:gd name="T21" fmla="*/ 65 h 66"/>
                  <a:gd name="T22" fmla="*/ 14 w 69"/>
                  <a:gd name="T23" fmla="*/ 65 h 66"/>
                  <a:gd name="T24" fmla="*/ 13 w 69"/>
                  <a:gd name="T25" fmla="*/ 63 h 66"/>
                  <a:gd name="T26" fmla="*/ 18 w 69"/>
                  <a:gd name="T27" fmla="*/ 57 h 66"/>
                  <a:gd name="T28" fmla="*/ 18 w 69"/>
                  <a:gd name="T29" fmla="*/ 57 h 66"/>
                  <a:gd name="T30" fmla="*/ 7 w 69"/>
                  <a:gd name="T31" fmla="*/ 29 h 66"/>
                  <a:gd name="T32" fmla="*/ 7 w 69"/>
                  <a:gd name="T33" fmla="*/ 29 h 66"/>
                  <a:gd name="T34" fmla="*/ 2 w 69"/>
                  <a:gd name="T35" fmla="*/ 27 h 66"/>
                  <a:gd name="T36" fmla="*/ 1 w 69"/>
                  <a:gd name="T37" fmla="*/ 25 h 66"/>
                  <a:gd name="T38" fmla="*/ 3 w 69"/>
                  <a:gd name="T39" fmla="*/ 24 h 66"/>
                  <a:gd name="T40" fmla="*/ 8 w 69"/>
                  <a:gd name="T41" fmla="*/ 26 h 66"/>
                  <a:gd name="T42" fmla="*/ 9 w 69"/>
                  <a:gd name="T43" fmla="*/ 26 h 66"/>
                  <a:gd name="T44" fmla="*/ 33 w 69"/>
                  <a:gd name="T45" fmla="*/ 8 h 66"/>
                  <a:gd name="T46" fmla="*/ 33 w 69"/>
                  <a:gd name="T47" fmla="*/ 8 h 66"/>
                  <a:gd name="T48" fmla="*/ 33 w 69"/>
                  <a:gd name="T49" fmla="*/ 2 h 66"/>
                  <a:gd name="T50" fmla="*/ 35 w 69"/>
                  <a:gd name="T51" fmla="*/ 0 h 66"/>
                  <a:gd name="T52" fmla="*/ 36 w 69"/>
                  <a:gd name="T53" fmla="*/ 2 h 66"/>
                  <a:gd name="T54" fmla="*/ 36 w 69"/>
                  <a:gd name="T55" fmla="*/ 8 h 66"/>
                  <a:gd name="T56" fmla="*/ 36 w 69"/>
                  <a:gd name="T57" fmla="*/ 8 h 66"/>
                  <a:gd name="T58" fmla="*/ 61 w 69"/>
                  <a:gd name="T59" fmla="*/ 26 h 66"/>
                  <a:gd name="T60" fmla="*/ 67 w 69"/>
                  <a:gd name="T61" fmla="*/ 24 h 66"/>
                  <a:gd name="T62" fmla="*/ 69 w 69"/>
                  <a:gd name="T63" fmla="*/ 25 h 66"/>
                  <a:gd name="T64" fmla="*/ 68 w 69"/>
                  <a:gd name="T65" fmla="*/ 27 h 66"/>
                  <a:gd name="T66" fmla="*/ 62 w 69"/>
                  <a:gd name="T67" fmla="*/ 29 h 66"/>
                  <a:gd name="T68" fmla="*/ 33 w 69"/>
                  <a:gd name="T69" fmla="*/ 34 h 66"/>
                  <a:gd name="T70" fmla="*/ 33 w 69"/>
                  <a:gd name="T71" fmla="*/ 34 h 66"/>
                  <a:gd name="T72" fmla="*/ 33 w 69"/>
                  <a:gd name="T73" fmla="*/ 15 h 66"/>
                  <a:gd name="T74" fmla="*/ 15 w 69"/>
                  <a:gd name="T75" fmla="*/ 28 h 66"/>
                  <a:gd name="T76" fmla="*/ 33 w 69"/>
                  <a:gd name="T77" fmla="*/ 34 h 66"/>
                  <a:gd name="T78" fmla="*/ 36 w 69"/>
                  <a:gd name="T79" fmla="*/ 14 h 66"/>
                  <a:gd name="T80" fmla="*/ 36 w 69"/>
                  <a:gd name="T81" fmla="*/ 14 h 66"/>
                  <a:gd name="T82" fmla="*/ 36 w 69"/>
                  <a:gd name="T83" fmla="*/ 34 h 66"/>
                  <a:gd name="T84" fmla="*/ 55 w 69"/>
                  <a:gd name="T85" fmla="*/ 28 h 66"/>
                  <a:gd name="T86" fmla="*/ 36 w 69"/>
                  <a:gd name="T87" fmla="*/ 14 h 66"/>
                  <a:gd name="T88" fmla="*/ 56 w 69"/>
                  <a:gd name="T89" fmla="*/ 31 h 66"/>
                  <a:gd name="T90" fmla="*/ 56 w 69"/>
                  <a:gd name="T91" fmla="*/ 31 h 66"/>
                  <a:gd name="T92" fmla="*/ 37 w 69"/>
                  <a:gd name="T93" fmla="*/ 37 h 66"/>
                  <a:gd name="T94" fmla="*/ 48 w 69"/>
                  <a:gd name="T95" fmla="*/ 52 h 66"/>
                  <a:gd name="T96" fmla="*/ 56 w 69"/>
                  <a:gd name="T97" fmla="*/ 31 h 66"/>
                  <a:gd name="T98" fmla="*/ 45 w 69"/>
                  <a:gd name="T99" fmla="*/ 54 h 66"/>
                  <a:gd name="T100" fmla="*/ 45 w 69"/>
                  <a:gd name="T101" fmla="*/ 54 h 66"/>
                  <a:gd name="T102" fmla="*/ 35 w 69"/>
                  <a:gd name="T103" fmla="*/ 39 h 66"/>
                  <a:gd name="T104" fmla="*/ 24 w 69"/>
                  <a:gd name="T105" fmla="*/ 54 h 66"/>
                  <a:gd name="T106" fmla="*/ 45 w 69"/>
                  <a:gd name="T107" fmla="*/ 54 h 66"/>
                  <a:gd name="T108" fmla="*/ 22 w 69"/>
                  <a:gd name="T109" fmla="*/ 52 h 66"/>
                  <a:gd name="T110" fmla="*/ 22 w 69"/>
                  <a:gd name="T111" fmla="*/ 52 h 66"/>
                  <a:gd name="T112" fmla="*/ 32 w 69"/>
                  <a:gd name="T113" fmla="*/ 37 h 66"/>
                  <a:gd name="T114" fmla="*/ 14 w 69"/>
                  <a:gd name="T115" fmla="*/ 31 h 66"/>
                  <a:gd name="T116" fmla="*/ 22 w 69"/>
                  <a:gd name="T117" fmla="*/ 5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 h="66">
                    <a:moveTo>
                      <a:pt x="62" y="29"/>
                    </a:moveTo>
                    <a:cubicBezTo>
                      <a:pt x="62" y="29"/>
                      <a:pt x="62" y="29"/>
                      <a:pt x="62" y="29"/>
                    </a:cubicBezTo>
                    <a:cubicBezTo>
                      <a:pt x="62" y="29"/>
                      <a:pt x="62" y="29"/>
                      <a:pt x="62" y="29"/>
                    </a:cubicBezTo>
                    <a:cubicBezTo>
                      <a:pt x="62" y="29"/>
                      <a:pt x="62" y="29"/>
                      <a:pt x="62" y="29"/>
                    </a:cubicBezTo>
                    <a:cubicBezTo>
                      <a:pt x="52" y="57"/>
                      <a:pt x="52" y="57"/>
                      <a:pt x="52" y="57"/>
                    </a:cubicBezTo>
                    <a:cubicBezTo>
                      <a:pt x="56" y="63"/>
                      <a:pt x="56" y="63"/>
                      <a:pt x="56" y="63"/>
                    </a:cubicBezTo>
                    <a:cubicBezTo>
                      <a:pt x="57" y="64"/>
                      <a:pt x="57" y="65"/>
                      <a:pt x="56" y="65"/>
                    </a:cubicBezTo>
                    <a:cubicBezTo>
                      <a:pt x="55" y="66"/>
                      <a:pt x="54" y="66"/>
                      <a:pt x="54" y="65"/>
                    </a:cubicBezTo>
                    <a:cubicBezTo>
                      <a:pt x="49" y="59"/>
                      <a:pt x="49" y="59"/>
                      <a:pt x="49" y="59"/>
                    </a:cubicBezTo>
                    <a:cubicBezTo>
                      <a:pt x="20" y="59"/>
                      <a:pt x="20" y="59"/>
                      <a:pt x="20" y="59"/>
                    </a:cubicBezTo>
                    <a:cubicBezTo>
                      <a:pt x="16" y="65"/>
                      <a:pt x="16" y="65"/>
                      <a:pt x="16" y="65"/>
                    </a:cubicBezTo>
                    <a:cubicBezTo>
                      <a:pt x="15" y="66"/>
                      <a:pt x="14" y="66"/>
                      <a:pt x="14" y="65"/>
                    </a:cubicBezTo>
                    <a:cubicBezTo>
                      <a:pt x="13" y="65"/>
                      <a:pt x="13" y="64"/>
                      <a:pt x="13" y="63"/>
                    </a:cubicBezTo>
                    <a:cubicBezTo>
                      <a:pt x="18" y="57"/>
                      <a:pt x="18" y="57"/>
                      <a:pt x="18" y="57"/>
                    </a:cubicBezTo>
                    <a:cubicBezTo>
                      <a:pt x="18" y="57"/>
                      <a:pt x="18" y="57"/>
                      <a:pt x="18" y="57"/>
                    </a:cubicBezTo>
                    <a:cubicBezTo>
                      <a:pt x="7" y="29"/>
                      <a:pt x="7" y="29"/>
                      <a:pt x="7" y="29"/>
                    </a:cubicBezTo>
                    <a:cubicBezTo>
                      <a:pt x="7" y="29"/>
                      <a:pt x="7" y="29"/>
                      <a:pt x="7" y="29"/>
                    </a:cubicBezTo>
                    <a:cubicBezTo>
                      <a:pt x="2" y="27"/>
                      <a:pt x="2" y="27"/>
                      <a:pt x="2" y="27"/>
                    </a:cubicBezTo>
                    <a:cubicBezTo>
                      <a:pt x="1" y="27"/>
                      <a:pt x="0" y="26"/>
                      <a:pt x="1" y="25"/>
                    </a:cubicBezTo>
                    <a:cubicBezTo>
                      <a:pt x="1" y="24"/>
                      <a:pt x="2" y="24"/>
                      <a:pt x="3" y="24"/>
                    </a:cubicBezTo>
                    <a:cubicBezTo>
                      <a:pt x="8" y="26"/>
                      <a:pt x="8" y="26"/>
                      <a:pt x="8" y="26"/>
                    </a:cubicBezTo>
                    <a:cubicBezTo>
                      <a:pt x="9" y="26"/>
                      <a:pt x="9" y="26"/>
                      <a:pt x="9" y="26"/>
                    </a:cubicBezTo>
                    <a:cubicBezTo>
                      <a:pt x="33" y="8"/>
                      <a:pt x="33" y="8"/>
                      <a:pt x="33" y="8"/>
                    </a:cubicBezTo>
                    <a:cubicBezTo>
                      <a:pt x="33" y="8"/>
                      <a:pt x="33" y="8"/>
                      <a:pt x="33" y="8"/>
                    </a:cubicBezTo>
                    <a:cubicBezTo>
                      <a:pt x="33" y="2"/>
                      <a:pt x="33" y="2"/>
                      <a:pt x="33" y="2"/>
                    </a:cubicBezTo>
                    <a:cubicBezTo>
                      <a:pt x="33" y="1"/>
                      <a:pt x="34" y="0"/>
                      <a:pt x="35" y="0"/>
                    </a:cubicBezTo>
                    <a:cubicBezTo>
                      <a:pt x="36" y="0"/>
                      <a:pt x="36" y="1"/>
                      <a:pt x="36" y="2"/>
                    </a:cubicBezTo>
                    <a:cubicBezTo>
                      <a:pt x="36" y="8"/>
                      <a:pt x="36" y="8"/>
                      <a:pt x="36" y="8"/>
                    </a:cubicBezTo>
                    <a:cubicBezTo>
                      <a:pt x="36" y="8"/>
                      <a:pt x="36" y="8"/>
                      <a:pt x="36" y="8"/>
                    </a:cubicBezTo>
                    <a:cubicBezTo>
                      <a:pt x="61" y="26"/>
                      <a:pt x="61" y="26"/>
                      <a:pt x="61" y="26"/>
                    </a:cubicBezTo>
                    <a:cubicBezTo>
                      <a:pt x="67" y="24"/>
                      <a:pt x="67" y="24"/>
                      <a:pt x="67" y="24"/>
                    </a:cubicBezTo>
                    <a:cubicBezTo>
                      <a:pt x="68" y="24"/>
                      <a:pt x="69" y="24"/>
                      <a:pt x="69" y="25"/>
                    </a:cubicBezTo>
                    <a:cubicBezTo>
                      <a:pt x="69" y="26"/>
                      <a:pt x="69" y="27"/>
                      <a:pt x="68" y="27"/>
                    </a:cubicBezTo>
                    <a:cubicBezTo>
                      <a:pt x="62" y="29"/>
                      <a:pt x="62" y="29"/>
                      <a:pt x="62" y="29"/>
                    </a:cubicBezTo>
                    <a:close/>
                    <a:moveTo>
                      <a:pt x="33" y="34"/>
                    </a:moveTo>
                    <a:cubicBezTo>
                      <a:pt x="33" y="34"/>
                      <a:pt x="33" y="34"/>
                      <a:pt x="33" y="34"/>
                    </a:cubicBezTo>
                    <a:cubicBezTo>
                      <a:pt x="33" y="15"/>
                      <a:pt x="33" y="15"/>
                      <a:pt x="33" y="15"/>
                    </a:cubicBezTo>
                    <a:cubicBezTo>
                      <a:pt x="15" y="28"/>
                      <a:pt x="15" y="28"/>
                      <a:pt x="15" y="28"/>
                    </a:cubicBezTo>
                    <a:cubicBezTo>
                      <a:pt x="33" y="34"/>
                      <a:pt x="33" y="34"/>
                      <a:pt x="33" y="34"/>
                    </a:cubicBezTo>
                    <a:close/>
                    <a:moveTo>
                      <a:pt x="36" y="14"/>
                    </a:moveTo>
                    <a:cubicBezTo>
                      <a:pt x="36" y="14"/>
                      <a:pt x="36" y="14"/>
                      <a:pt x="36" y="14"/>
                    </a:cubicBezTo>
                    <a:cubicBezTo>
                      <a:pt x="36" y="34"/>
                      <a:pt x="36" y="34"/>
                      <a:pt x="36" y="34"/>
                    </a:cubicBezTo>
                    <a:cubicBezTo>
                      <a:pt x="55" y="28"/>
                      <a:pt x="55" y="28"/>
                      <a:pt x="55" y="28"/>
                    </a:cubicBezTo>
                    <a:cubicBezTo>
                      <a:pt x="36" y="14"/>
                      <a:pt x="36" y="14"/>
                      <a:pt x="36" y="14"/>
                    </a:cubicBezTo>
                    <a:close/>
                    <a:moveTo>
                      <a:pt x="56" y="31"/>
                    </a:moveTo>
                    <a:cubicBezTo>
                      <a:pt x="56" y="31"/>
                      <a:pt x="56" y="31"/>
                      <a:pt x="56" y="31"/>
                    </a:cubicBezTo>
                    <a:cubicBezTo>
                      <a:pt x="37" y="37"/>
                      <a:pt x="37" y="37"/>
                      <a:pt x="37" y="37"/>
                    </a:cubicBezTo>
                    <a:cubicBezTo>
                      <a:pt x="48" y="52"/>
                      <a:pt x="48" y="52"/>
                      <a:pt x="48" y="52"/>
                    </a:cubicBezTo>
                    <a:cubicBezTo>
                      <a:pt x="56" y="31"/>
                      <a:pt x="56" y="31"/>
                      <a:pt x="56" y="31"/>
                    </a:cubicBezTo>
                    <a:close/>
                    <a:moveTo>
                      <a:pt x="45" y="54"/>
                    </a:moveTo>
                    <a:cubicBezTo>
                      <a:pt x="45" y="54"/>
                      <a:pt x="45" y="54"/>
                      <a:pt x="45" y="54"/>
                    </a:cubicBezTo>
                    <a:cubicBezTo>
                      <a:pt x="35" y="39"/>
                      <a:pt x="35" y="39"/>
                      <a:pt x="35" y="39"/>
                    </a:cubicBezTo>
                    <a:cubicBezTo>
                      <a:pt x="24" y="54"/>
                      <a:pt x="24" y="54"/>
                      <a:pt x="24" y="54"/>
                    </a:cubicBezTo>
                    <a:cubicBezTo>
                      <a:pt x="45" y="54"/>
                      <a:pt x="45" y="54"/>
                      <a:pt x="45" y="54"/>
                    </a:cubicBezTo>
                    <a:close/>
                    <a:moveTo>
                      <a:pt x="22" y="52"/>
                    </a:moveTo>
                    <a:cubicBezTo>
                      <a:pt x="22" y="52"/>
                      <a:pt x="22" y="52"/>
                      <a:pt x="22" y="52"/>
                    </a:cubicBezTo>
                    <a:cubicBezTo>
                      <a:pt x="32" y="37"/>
                      <a:pt x="32" y="37"/>
                      <a:pt x="32" y="37"/>
                    </a:cubicBezTo>
                    <a:cubicBezTo>
                      <a:pt x="14" y="31"/>
                      <a:pt x="14" y="31"/>
                      <a:pt x="14" y="31"/>
                    </a:cubicBezTo>
                    <a:cubicBezTo>
                      <a:pt x="22" y="52"/>
                      <a:pt x="22" y="52"/>
                      <a:pt x="22" y="52"/>
                    </a:cubicBezTo>
                    <a:close/>
                  </a:path>
                </a:pathLst>
              </a:custGeom>
              <a:solidFill>
                <a:srgbClr val="244242"/>
              </a:solidFill>
              <a:ln>
                <a:noFill/>
              </a:ln>
            </p:spPr>
            <p:txBody>
              <a:bodyPr vert="horz" wrap="square" lIns="91440" tIns="45720" rIns="91440" bIns="45720" numCol="1" anchor="t" anchorCtr="0" compatLnSpc="1"/>
              <a:lstStyle/>
              <a:p>
                <a:endParaRPr lang="zh-CN" altLang="en-US">
                  <a:solidFill>
                    <a:srgbClr val="02AEA2"/>
                  </a:solidFill>
                </a:endParaRPr>
              </a:p>
            </p:txBody>
          </p:sp>
          <p:sp>
            <p:nvSpPr>
              <p:cNvPr id="15" name="Freeform 161"/>
              <p:cNvSpPr>
                <a:spLocks noEditPoints="1"/>
              </p:cNvSpPr>
              <p:nvPr/>
            </p:nvSpPr>
            <p:spPr bwMode="auto">
              <a:xfrm>
                <a:off x="4474298" y="3209666"/>
                <a:ext cx="513135" cy="510645"/>
              </a:xfrm>
              <a:custGeom>
                <a:avLst/>
                <a:gdLst>
                  <a:gd name="T0" fmla="*/ 45 w 71"/>
                  <a:gd name="T1" fmla="*/ 28 h 71"/>
                  <a:gd name="T2" fmla="*/ 39 w 71"/>
                  <a:gd name="T3" fmla="*/ 34 h 71"/>
                  <a:gd name="T4" fmla="*/ 42 w 71"/>
                  <a:gd name="T5" fmla="*/ 30 h 71"/>
                  <a:gd name="T6" fmla="*/ 41 w 71"/>
                  <a:gd name="T7" fmla="*/ 32 h 71"/>
                  <a:gd name="T8" fmla="*/ 29 w 71"/>
                  <a:gd name="T9" fmla="*/ 36 h 71"/>
                  <a:gd name="T10" fmla="*/ 26 w 71"/>
                  <a:gd name="T11" fmla="*/ 28 h 71"/>
                  <a:gd name="T12" fmla="*/ 28 w 71"/>
                  <a:gd name="T13" fmla="*/ 30 h 71"/>
                  <a:gd name="T14" fmla="*/ 30 w 71"/>
                  <a:gd name="T15" fmla="*/ 32 h 71"/>
                  <a:gd name="T16" fmla="*/ 68 w 71"/>
                  <a:gd name="T17" fmla="*/ 0 h 71"/>
                  <a:gd name="T18" fmla="*/ 3 w 71"/>
                  <a:gd name="T19" fmla="*/ 71 h 71"/>
                  <a:gd name="T20" fmla="*/ 65 w 71"/>
                  <a:gd name="T21" fmla="*/ 65 h 71"/>
                  <a:gd name="T22" fmla="*/ 65 w 71"/>
                  <a:gd name="T23" fmla="*/ 65 h 71"/>
                  <a:gd name="T24" fmla="*/ 11 w 71"/>
                  <a:gd name="T25" fmla="*/ 6 h 71"/>
                  <a:gd name="T26" fmla="*/ 26 w 71"/>
                  <a:gd name="T27" fmla="*/ 6 h 71"/>
                  <a:gd name="T28" fmla="*/ 40 w 71"/>
                  <a:gd name="T29" fmla="*/ 6 h 71"/>
                  <a:gd name="T30" fmla="*/ 55 w 71"/>
                  <a:gd name="T31" fmla="*/ 6 h 71"/>
                  <a:gd name="T32" fmla="*/ 65 w 71"/>
                  <a:gd name="T33" fmla="*/ 6 h 71"/>
                  <a:gd name="T34" fmla="*/ 58 w 71"/>
                  <a:gd name="T35" fmla="*/ 35 h 71"/>
                  <a:gd name="T36" fmla="*/ 51 w 71"/>
                  <a:gd name="T37" fmla="*/ 28 h 71"/>
                  <a:gd name="T38" fmla="*/ 53 w 71"/>
                  <a:gd name="T39" fmla="*/ 30 h 71"/>
                  <a:gd name="T40" fmla="*/ 55 w 71"/>
                  <a:gd name="T41" fmla="*/ 32 h 71"/>
                  <a:gd name="T42" fmla="*/ 51 w 71"/>
                  <a:gd name="T43" fmla="*/ 47 h 71"/>
                  <a:gd name="T44" fmla="*/ 58 w 71"/>
                  <a:gd name="T45" fmla="*/ 40 h 71"/>
                  <a:gd name="T46" fmla="*/ 51 w 71"/>
                  <a:gd name="T47" fmla="*/ 47 h 71"/>
                  <a:gd name="T48" fmla="*/ 54 w 71"/>
                  <a:gd name="T49" fmla="*/ 42 h 71"/>
                  <a:gd name="T50" fmla="*/ 54 w 71"/>
                  <a:gd name="T51" fmla="*/ 45 h 71"/>
                  <a:gd name="T52" fmla="*/ 26 w 71"/>
                  <a:gd name="T53" fmla="*/ 59 h 71"/>
                  <a:gd name="T54" fmla="*/ 33 w 71"/>
                  <a:gd name="T55" fmla="*/ 53 h 71"/>
                  <a:gd name="T56" fmla="*/ 28 w 71"/>
                  <a:gd name="T57" fmla="*/ 55 h 71"/>
                  <a:gd name="T58" fmla="*/ 31 w 71"/>
                  <a:gd name="T59" fmla="*/ 56 h 71"/>
                  <a:gd name="T60" fmla="*/ 28 w 71"/>
                  <a:gd name="T61" fmla="*/ 56 h 71"/>
                  <a:gd name="T62" fmla="*/ 20 w 71"/>
                  <a:gd name="T63" fmla="*/ 47 h 71"/>
                  <a:gd name="T64" fmla="*/ 12 w 71"/>
                  <a:gd name="T65" fmla="*/ 44 h 71"/>
                  <a:gd name="T66" fmla="*/ 17 w 71"/>
                  <a:gd name="T67" fmla="*/ 42 h 71"/>
                  <a:gd name="T68" fmla="*/ 17 w 71"/>
                  <a:gd name="T69" fmla="*/ 45 h 71"/>
                  <a:gd name="T70" fmla="*/ 13 w 71"/>
                  <a:gd name="T71" fmla="*/ 59 h 71"/>
                  <a:gd name="T72" fmla="*/ 20 w 71"/>
                  <a:gd name="T73" fmla="*/ 53 h 71"/>
                  <a:gd name="T74" fmla="*/ 16 w 71"/>
                  <a:gd name="T75" fmla="*/ 55 h 71"/>
                  <a:gd name="T76" fmla="*/ 18 w 71"/>
                  <a:gd name="T77" fmla="*/ 56 h 71"/>
                  <a:gd name="T78" fmla="*/ 15 w 71"/>
                  <a:gd name="T79" fmla="*/ 56 h 71"/>
                  <a:gd name="T80" fmla="*/ 45 w 71"/>
                  <a:gd name="T81" fmla="*/ 47 h 71"/>
                  <a:gd name="T82" fmla="*/ 39 w 71"/>
                  <a:gd name="T83" fmla="*/ 40 h 71"/>
                  <a:gd name="T84" fmla="*/ 41 w 71"/>
                  <a:gd name="T85" fmla="*/ 43 h 71"/>
                  <a:gd name="T86" fmla="*/ 43 w 71"/>
                  <a:gd name="T87" fmla="*/ 44 h 71"/>
                  <a:gd name="T88" fmla="*/ 40 w 71"/>
                  <a:gd name="T89" fmla="*/ 44 h 71"/>
                  <a:gd name="T90" fmla="*/ 45 w 71"/>
                  <a:gd name="T91" fmla="*/ 59 h 71"/>
                  <a:gd name="T92" fmla="*/ 39 w 71"/>
                  <a:gd name="T93" fmla="*/ 53 h 71"/>
                  <a:gd name="T94" fmla="*/ 41 w 71"/>
                  <a:gd name="T95" fmla="*/ 55 h 71"/>
                  <a:gd name="T96" fmla="*/ 43 w 71"/>
                  <a:gd name="T97" fmla="*/ 57 h 71"/>
                  <a:gd name="T98" fmla="*/ 41 w 71"/>
                  <a:gd name="T99" fmla="*/ 55 h 71"/>
                  <a:gd name="T100" fmla="*/ 34 w 71"/>
                  <a:gd name="T101" fmla="*/ 44 h 71"/>
                  <a:gd name="T102" fmla="*/ 26 w 71"/>
                  <a:gd name="T103" fmla="*/ 47 h 71"/>
                  <a:gd name="T104" fmla="*/ 30 w 71"/>
                  <a:gd name="T105" fmla="*/ 43 h 71"/>
                  <a:gd name="T106" fmla="*/ 28 w 71"/>
                  <a:gd name="T10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 h="71">
                    <a:moveTo>
                      <a:pt x="39" y="35"/>
                    </a:moveTo>
                    <a:cubicBezTo>
                      <a:pt x="39" y="35"/>
                      <a:pt x="41" y="36"/>
                      <a:pt x="42" y="36"/>
                    </a:cubicBezTo>
                    <a:cubicBezTo>
                      <a:pt x="43" y="36"/>
                      <a:pt x="44" y="35"/>
                      <a:pt x="45" y="35"/>
                    </a:cubicBezTo>
                    <a:cubicBezTo>
                      <a:pt x="46" y="34"/>
                      <a:pt x="46" y="32"/>
                      <a:pt x="46" y="31"/>
                    </a:cubicBezTo>
                    <a:cubicBezTo>
                      <a:pt x="46" y="30"/>
                      <a:pt x="46" y="29"/>
                      <a:pt x="45" y="28"/>
                    </a:cubicBezTo>
                    <a:cubicBezTo>
                      <a:pt x="44" y="27"/>
                      <a:pt x="43" y="27"/>
                      <a:pt x="42" y="27"/>
                    </a:cubicBezTo>
                    <a:cubicBezTo>
                      <a:pt x="41" y="27"/>
                      <a:pt x="39" y="27"/>
                      <a:pt x="39" y="28"/>
                    </a:cubicBezTo>
                    <a:cubicBezTo>
                      <a:pt x="39" y="28"/>
                      <a:pt x="39" y="28"/>
                      <a:pt x="39" y="28"/>
                    </a:cubicBezTo>
                    <a:cubicBezTo>
                      <a:pt x="38" y="29"/>
                      <a:pt x="37" y="30"/>
                      <a:pt x="37" y="31"/>
                    </a:cubicBezTo>
                    <a:cubicBezTo>
                      <a:pt x="37" y="32"/>
                      <a:pt x="38" y="34"/>
                      <a:pt x="39" y="34"/>
                    </a:cubicBezTo>
                    <a:cubicBezTo>
                      <a:pt x="39" y="35"/>
                      <a:pt x="39" y="35"/>
                      <a:pt x="39" y="35"/>
                    </a:cubicBezTo>
                    <a:close/>
                    <a:moveTo>
                      <a:pt x="41" y="30"/>
                    </a:moveTo>
                    <a:cubicBezTo>
                      <a:pt x="41" y="30"/>
                      <a:pt x="41" y="30"/>
                      <a:pt x="41" y="30"/>
                    </a:cubicBezTo>
                    <a:cubicBezTo>
                      <a:pt x="41" y="30"/>
                      <a:pt x="41" y="30"/>
                      <a:pt x="41" y="30"/>
                    </a:cubicBezTo>
                    <a:cubicBezTo>
                      <a:pt x="41" y="30"/>
                      <a:pt x="41" y="30"/>
                      <a:pt x="42" y="30"/>
                    </a:cubicBezTo>
                    <a:cubicBezTo>
                      <a:pt x="42" y="30"/>
                      <a:pt x="43" y="30"/>
                      <a:pt x="43" y="30"/>
                    </a:cubicBezTo>
                    <a:cubicBezTo>
                      <a:pt x="43" y="30"/>
                      <a:pt x="43" y="31"/>
                      <a:pt x="43" y="31"/>
                    </a:cubicBezTo>
                    <a:cubicBezTo>
                      <a:pt x="43" y="32"/>
                      <a:pt x="43" y="32"/>
                      <a:pt x="43" y="32"/>
                    </a:cubicBezTo>
                    <a:cubicBezTo>
                      <a:pt x="43" y="32"/>
                      <a:pt x="42" y="33"/>
                      <a:pt x="42" y="33"/>
                    </a:cubicBezTo>
                    <a:cubicBezTo>
                      <a:pt x="41" y="33"/>
                      <a:pt x="41" y="32"/>
                      <a:pt x="41" y="32"/>
                    </a:cubicBezTo>
                    <a:cubicBezTo>
                      <a:pt x="41" y="32"/>
                      <a:pt x="40" y="32"/>
                      <a:pt x="40" y="31"/>
                    </a:cubicBezTo>
                    <a:cubicBezTo>
                      <a:pt x="40" y="31"/>
                      <a:pt x="41" y="30"/>
                      <a:pt x="41" y="30"/>
                    </a:cubicBezTo>
                    <a:close/>
                    <a:moveTo>
                      <a:pt x="26" y="35"/>
                    </a:moveTo>
                    <a:cubicBezTo>
                      <a:pt x="26" y="35"/>
                      <a:pt x="26" y="35"/>
                      <a:pt x="26" y="35"/>
                    </a:cubicBezTo>
                    <a:cubicBezTo>
                      <a:pt x="27" y="35"/>
                      <a:pt x="28" y="36"/>
                      <a:pt x="29" y="36"/>
                    </a:cubicBezTo>
                    <a:cubicBezTo>
                      <a:pt x="31" y="36"/>
                      <a:pt x="32" y="35"/>
                      <a:pt x="33" y="35"/>
                    </a:cubicBezTo>
                    <a:cubicBezTo>
                      <a:pt x="33" y="34"/>
                      <a:pt x="34" y="32"/>
                      <a:pt x="34" y="31"/>
                    </a:cubicBezTo>
                    <a:cubicBezTo>
                      <a:pt x="34" y="30"/>
                      <a:pt x="33" y="29"/>
                      <a:pt x="33" y="28"/>
                    </a:cubicBezTo>
                    <a:cubicBezTo>
                      <a:pt x="32" y="27"/>
                      <a:pt x="31" y="27"/>
                      <a:pt x="29" y="27"/>
                    </a:cubicBezTo>
                    <a:cubicBezTo>
                      <a:pt x="28" y="27"/>
                      <a:pt x="27" y="27"/>
                      <a:pt x="26" y="28"/>
                    </a:cubicBezTo>
                    <a:cubicBezTo>
                      <a:pt x="25" y="29"/>
                      <a:pt x="25" y="30"/>
                      <a:pt x="25" y="31"/>
                    </a:cubicBezTo>
                    <a:cubicBezTo>
                      <a:pt x="25" y="32"/>
                      <a:pt x="25" y="34"/>
                      <a:pt x="26" y="34"/>
                    </a:cubicBezTo>
                    <a:cubicBezTo>
                      <a:pt x="26" y="35"/>
                      <a:pt x="26" y="35"/>
                      <a:pt x="26" y="35"/>
                    </a:cubicBezTo>
                    <a:close/>
                    <a:moveTo>
                      <a:pt x="28" y="30"/>
                    </a:moveTo>
                    <a:cubicBezTo>
                      <a:pt x="28" y="30"/>
                      <a:pt x="28" y="30"/>
                      <a:pt x="28" y="30"/>
                    </a:cubicBezTo>
                    <a:cubicBezTo>
                      <a:pt x="28" y="30"/>
                      <a:pt x="28" y="30"/>
                      <a:pt x="28" y="30"/>
                    </a:cubicBezTo>
                    <a:cubicBezTo>
                      <a:pt x="29" y="30"/>
                      <a:pt x="29" y="30"/>
                      <a:pt x="29" y="30"/>
                    </a:cubicBezTo>
                    <a:cubicBezTo>
                      <a:pt x="30" y="30"/>
                      <a:pt x="30" y="30"/>
                      <a:pt x="30" y="30"/>
                    </a:cubicBezTo>
                    <a:cubicBezTo>
                      <a:pt x="30" y="30"/>
                      <a:pt x="31" y="31"/>
                      <a:pt x="31" y="31"/>
                    </a:cubicBezTo>
                    <a:cubicBezTo>
                      <a:pt x="31" y="32"/>
                      <a:pt x="30" y="32"/>
                      <a:pt x="30" y="32"/>
                    </a:cubicBezTo>
                    <a:cubicBezTo>
                      <a:pt x="30" y="32"/>
                      <a:pt x="30" y="33"/>
                      <a:pt x="29" y="33"/>
                    </a:cubicBezTo>
                    <a:cubicBezTo>
                      <a:pt x="29" y="33"/>
                      <a:pt x="29" y="32"/>
                      <a:pt x="28" y="32"/>
                    </a:cubicBezTo>
                    <a:cubicBezTo>
                      <a:pt x="28" y="32"/>
                      <a:pt x="28" y="32"/>
                      <a:pt x="28" y="31"/>
                    </a:cubicBezTo>
                    <a:cubicBezTo>
                      <a:pt x="28" y="31"/>
                      <a:pt x="28" y="30"/>
                      <a:pt x="28" y="30"/>
                    </a:cubicBezTo>
                    <a:close/>
                    <a:moveTo>
                      <a:pt x="68" y="0"/>
                    </a:moveTo>
                    <a:cubicBezTo>
                      <a:pt x="68" y="0"/>
                      <a:pt x="68" y="0"/>
                      <a:pt x="68" y="0"/>
                    </a:cubicBezTo>
                    <a:cubicBezTo>
                      <a:pt x="3" y="0"/>
                      <a:pt x="3" y="0"/>
                      <a:pt x="3" y="0"/>
                    </a:cubicBezTo>
                    <a:cubicBezTo>
                      <a:pt x="1" y="0"/>
                      <a:pt x="0" y="1"/>
                      <a:pt x="0" y="3"/>
                    </a:cubicBezTo>
                    <a:cubicBezTo>
                      <a:pt x="0" y="68"/>
                      <a:pt x="0" y="68"/>
                      <a:pt x="0" y="68"/>
                    </a:cubicBezTo>
                    <a:cubicBezTo>
                      <a:pt x="0" y="70"/>
                      <a:pt x="1" y="71"/>
                      <a:pt x="3" y="71"/>
                    </a:cubicBezTo>
                    <a:cubicBezTo>
                      <a:pt x="68" y="71"/>
                      <a:pt x="68" y="71"/>
                      <a:pt x="68" y="71"/>
                    </a:cubicBezTo>
                    <a:cubicBezTo>
                      <a:pt x="70" y="71"/>
                      <a:pt x="71" y="70"/>
                      <a:pt x="71" y="68"/>
                    </a:cubicBezTo>
                    <a:cubicBezTo>
                      <a:pt x="71" y="3"/>
                      <a:pt x="71" y="3"/>
                      <a:pt x="71" y="3"/>
                    </a:cubicBezTo>
                    <a:cubicBezTo>
                      <a:pt x="71" y="1"/>
                      <a:pt x="70" y="0"/>
                      <a:pt x="68" y="0"/>
                    </a:cubicBezTo>
                    <a:close/>
                    <a:moveTo>
                      <a:pt x="65" y="65"/>
                    </a:moveTo>
                    <a:cubicBezTo>
                      <a:pt x="65" y="65"/>
                      <a:pt x="65" y="65"/>
                      <a:pt x="65" y="65"/>
                    </a:cubicBezTo>
                    <a:cubicBezTo>
                      <a:pt x="6" y="65"/>
                      <a:pt x="6" y="65"/>
                      <a:pt x="6" y="65"/>
                    </a:cubicBezTo>
                    <a:cubicBezTo>
                      <a:pt x="6" y="21"/>
                      <a:pt x="6" y="21"/>
                      <a:pt x="6" y="21"/>
                    </a:cubicBezTo>
                    <a:cubicBezTo>
                      <a:pt x="65" y="21"/>
                      <a:pt x="65" y="21"/>
                      <a:pt x="65" y="21"/>
                    </a:cubicBezTo>
                    <a:cubicBezTo>
                      <a:pt x="65" y="65"/>
                      <a:pt x="65" y="65"/>
                      <a:pt x="65" y="65"/>
                    </a:cubicBezTo>
                    <a:close/>
                    <a:moveTo>
                      <a:pt x="65" y="18"/>
                    </a:moveTo>
                    <a:cubicBezTo>
                      <a:pt x="65" y="18"/>
                      <a:pt x="65" y="18"/>
                      <a:pt x="65" y="18"/>
                    </a:cubicBezTo>
                    <a:cubicBezTo>
                      <a:pt x="6" y="18"/>
                      <a:pt x="6" y="18"/>
                      <a:pt x="6" y="18"/>
                    </a:cubicBezTo>
                    <a:cubicBezTo>
                      <a:pt x="6" y="6"/>
                      <a:pt x="6" y="6"/>
                      <a:pt x="6" y="6"/>
                    </a:cubicBezTo>
                    <a:cubicBezTo>
                      <a:pt x="11" y="6"/>
                      <a:pt x="11" y="6"/>
                      <a:pt x="11" y="6"/>
                    </a:cubicBezTo>
                    <a:cubicBezTo>
                      <a:pt x="11" y="10"/>
                      <a:pt x="11" y="10"/>
                      <a:pt x="11" y="10"/>
                    </a:cubicBezTo>
                    <a:cubicBezTo>
                      <a:pt x="11" y="11"/>
                      <a:pt x="12" y="12"/>
                      <a:pt x="14" y="12"/>
                    </a:cubicBezTo>
                    <a:cubicBezTo>
                      <a:pt x="15" y="12"/>
                      <a:pt x="16" y="11"/>
                      <a:pt x="16" y="10"/>
                    </a:cubicBezTo>
                    <a:cubicBezTo>
                      <a:pt x="16" y="6"/>
                      <a:pt x="16" y="6"/>
                      <a:pt x="16" y="6"/>
                    </a:cubicBezTo>
                    <a:cubicBezTo>
                      <a:pt x="26" y="6"/>
                      <a:pt x="26" y="6"/>
                      <a:pt x="26" y="6"/>
                    </a:cubicBezTo>
                    <a:cubicBezTo>
                      <a:pt x="26" y="10"/>
                      <a:pt x="26" y="10"/>
                      <a:pt x="26" y="10"/>
                    </a:cubicBezTo>
                    <a:cubicBezTo>
                      <a:pt x="26" y="11"/>
                      <a:pt x="27" y="12"/>
                      <a:pt x="28" y="12"/>
                    </a:cubicBezTo>
                    <a:cubicBezTo>
                      <a:pt x="30" y="12"/>
                      <a:pt x="31" y="11"/>
                      <a:pt x="31" y="10"/>
                    </a:cubicBezTo>
                    <a:cubicBezTo>
                      <a:pt x="31" y="6"/>
                      <a:pt x="31" y="6"/>
                      <a:pt x="31" y="6"/>
                    </a:cubicBezTo>
                    <a:cubicBezTo>
                      <a:pt x="40" y="6"/>
                      <a:pt x="40" y="6"/>
                      <a:pt x="40" y="6"/>
                    </a:cubicBezTo>
                    <a:cubicBezTo>
                      <a:pt x="40" y="10"/>
                      <a:pt x="40" y="10"/>
                      <a:pt x="40" y="10"/>
                    </a:cubicBezTo>
                    <a:cubicBezTo>
                      <a:pt x="40" y="11"/>
                      <a:pt x="41" y="12"/>
                      <a:pt x="43" y="12"/>
                    </a:cubicBezTo>
                    <a:cubicBezTo>
                      <a:pt x="44" y="12"/>
                      <a:pt x="46" y="11"/>
                      <a:pt x="46" y="10"/>
                    </a:cubicBezTo>
                    <a:cubicBezTo>
                      <a:pt x="46" y="6"/>
                      <a:pt x="46" y="6"/>
                      <a:pt x="46" y="6"/>
                    </a:cubicBezTo>
                    <a:cubicBezTo>
                      <a:pt x="55" y="6"/>
                      <a:pt x="55" y="6"/>
                      <a:pt x="55" y="6"/>
                    </a:cubicBezTo>
                    <a:cubicBezTo>
                      <a:pt x="55" y="10"/>
                      <a:pt x="55" y="10"/>
                      <a:pt x="55" y="10"/>
                    </a:cubicBezTo>
                    <a:cubicBezTo>
                      <a:pt x="55" y="11"/>
                      <a:pt x="56" y="12"/>
                      <a:pt x="57" y="12"/>
                    </a:cubicBezTo>
                    <a:cubicBezTo>
                      <a:pt x="59" y="12"/>
                      <a:pt x="60" y="11"/>
                      <a:pt x="60" y="10"/>
                    </a:cubicBezTo>
                    <a:cubicBezTo>
                      <a:pt x="60" y="6"/>
                      <a:pt x="60" y="6"/>
                      <a:pt x="60" y="6"/>
                    </a:cubicBezTo>
                    <a:cubicBezTo>
                      <a:pt x="65" y="6"/>
                      <a:pt x="65" y="6"/>
                      <a:pt x="65" y="6"/>
                    </a:cubicBezTo>
                    <a:cubicBezTo>
                      <a:pt x="65" y="18"/>
                      <a:pt x="65" y="18"/>
                      <a:pt x="65" y="18"/>
                    </a:cubicBezTo>
                    <a:close/>
                    <a:moveTo>
                      <a:pt x="51" y="35"/>
                    </a:moveTo>
                    <a:cubicBezTo>
                      <a:pt x="51" y="35"/>
                      <a:pt x="51" y="35"/>
                      <a:pt x="51" y="35"/>
                    </a:cubicBezTo>
                    <a:cubicBezTo>
                      <a:pt x="52" y="35"/>
                      <a:pt x="53" y="36"/>
                      <a:pt x="54" y="36"/>
                    </a:cubicBezTo>
                    <a:cubicBezTo>
                      <a:pt x="56" y="36"/>
                      <a:pt x="57" y="35"/>
                      <a:pt x="58" y="35"/>
                    </a:cubicBezTo>
                    <a:cubicBezTo>
                      <a:pt x="58" y="34"/>
                      <a:pt x="59" y="32"/>
                      <a:pt x="59" y="31"/>
                    </a:cubicBezTo>
                    <a:cubicBezTo>
                      <a:pt x="59" y="30"/>
                      <a:pt x="58" y="29"/>
                      <a:pt x="58" y="28"/>
                    </a:cubicBezTo>
                    <a:cubicBezTo>
                      <a:pt x="57" y="27"/>
                      <a:pt x="56" y="27"/>
                      <a:pt x="54" y="27"/>
                    </a:cubicBezTo>
                    <a:cubicBezTo>
                      <a:pt x="53" y="27"/>
                      <a:pt x="52" y="27"/>
                      <a:pt x="51" y="28"/>
                    </a:cubicBezTo>
                    <a:cubicBezTo>
                      <a:pt x="51" y="28"/>
                      <a:pt x="51" y="28"/>
                      <a:pt x="51" y="28"/>
                    </a:cubicBezTo>
                    <a:cubicBezTo>
                      <a:pt x="50" y="29"/>
                      <a:pt x="50" y="30"/>
                      <a:pt x="50" y="31"/>
                    </a:cubicBezTo>
                    <a:cubicBezTo>
                      <a:pt x="50" y="32"/>
                      <a:pt x="50" y="34"/>
                      <a:pt x="51" y="34"/>
                    </a:cubicBezTo>
                    <a:cubicBezTo>
                      <a:pt x="51" y="35"/>
                      <a:pt x="51" y="35"/>
                      <a:pt x="51" y="35"/>
                    </a:cubicBezTo>
                    <a:close/>
                    <a:moveTo>
                      <a:pt x="53" y="30"/>
                    </a:moveTo>
                    <a:cubicBezTo>
                      <a:pt x="53" y="30"/>
                      <a:pt x="53" y="30"/>
                      <a:pt x="53" y="30"/>
                    </a:cubicBezTo>
                    <a:cubicBezTo>
                      <a:pt x="53" y="30"/>
                      <a:pt x="53" y="30"/>
                      <a:pt x="53" y="30"/>
                    </a:cubicBezTo>
                    <a:cubicBezTo>
                      <a:pt x="54" y="30"/>
                      <a:pt x="54" y="30"/>
                      <a:pt x="54" y="30"/>
                    </a:cubicBezTo>
                    <a:cubicBezTo>
                      <a:pt x="55" y="30"/>
                      <a:pt x="55" y="30"/>
                      <a:pt x="55" y="30"/>
                    </a:cubicBezTo>
                    <a:cubicBezTo>
                      <a:pt x="56" y="30"/>
                      <a:pt x="56" y="31"/>
                      <a:pt x="56" y="31"/>
                    </a:cubicBezTo>
                    <a:cubicBezTo>
                      <a:pt x="56" y="32"/>
                      <a:pt x="56" y="32"/>
                      <a:pt x="55" y="32"/>
                    </a:cubicBezTo>
                    <a:cubicBezTo>
                      <a:pt x="55" y="32"/>
                      <a:pt x="55" y="33"/>
                      <a:pt x="54" y="33"/>
                    </a:cubicBezTo>
                    <a:cubicBezTo>
                      <a:pt x="54" y="33"/>
                      <a:pt x="54" y="32"/>
                      <a:pt x="53" y="32"/>
                    </a:cubicBezTo>
                    <a:cubicBezTo>
                      <a:pt x="53" y="32"/>
                      <a:pt x="53" y="32"/>
                      <a:pt x="53" y="31"/>
                    </a:cubicBezTo>
                    <a:cubicBezTo>
                      <a:pt x="53" y="31"/>
                      <a:pt x="53" y="30"/>
                      <a:pt x="53" y="30"/>
                    </a:cubicBezTo>
                    <a:close/>
                    <a:moveTo>
                      <a:pt x="51" y="47"/>
                    </a:moveTo>
                    <a:cubicBezTo>
                      <a:pt x="51" y="47"/>
                      <a:pt x="51" y="47"/>
                      <a:pt x="51" y="47"/>
                    </a:cubicBezTo>
                    <a:cubicBezTo>
                      <a:pt x="52" y="48"/>
                      <a:pt x="53" y="48"/>
                      <a:pt x="54" y="48"/>
                    </a:cubicBezTo>
                    <a:cubicBezTo>
                      <a:pt x="56" y="48"/>
                      <a:pt x="57" y="48"/>
                      <a:pt x="58" y="47"/>
                    </a:cubicBezTo>
                    <a:cubicBezTo>
                      <a:pt x="58" y="46"/>
                      <a:pt x="59" y="45"/>
                      <a:pt x="59" y="44"/>
                    </a:cubicBezTo>
                    <a:cubicBezTo>
                      <a:pt x="59" y="42"/>
                      <a:pt x="58" y="41"/>
                      <a:pt x="58" y="40"/>
                    </a:cubicBezTo>
                    <a:cubicBezTo>
                      <a:pt x="57" y="39"/>
                      <a:pt x="56" y="39"/>
                      <a:pt x="54" y="39"/>
                    </a:cubicBezTo>
                    <a:cubicBezTo>
                      <a:pt x="53" y="39"/>
                      <a:pt x="52" y="39"/>
                      <a:pt x="51" y="40"/>
                    </a:cubicBezTo>
                    <a:cubicBezTo>
                      <a:pt x="51" y="40"/>
                      <a:pt x="51" y="40"/>
                      <a:pt x="51" y="40"/>
                    </a:cubicBezTo>
                    <a:cubicBezTo>
                      <a:pt x="50" y="41"/>
                      <a:pt x="50" y="42"/>
                      <a:pt x="50" y="44"/>
                    </a:cubicBezTo>
                    <a:cubicBezTo>
                      <a:pt x="50" y="45"/>
                      <a:pt x="50" y="46"/>
                      <a:pt x="51" y="47"/>
                    </a:cubicBezTo>
                    <a:cubicBezTo>
                      <a:pt x="51" y="47"/>
                      <a:pt x="51" y="47"/>
                      <a:pt x="51" y="47"/>
                    </a:cubicBezTo>
                    <a:close/>
                    <a:moveTo>
                      <a:pt x="53" y="43"/>
                    </a:moveTo>
                    <a:cubicBezTo>
                      <a:pt x="53" y="43"/>
                      <a:pt x="53" y="43"/>
                      <a:pt x="53" y="43"/>
                    </a:cubicBezTo>
                    <a:cubicBezTo>
                      <a:pt x="53" y="43"/>
                      <a:pt x="53" y="43"/>
                      <a:pt x="53" y="43"/>
                    </a:cubicBezTo>
                    <a:cubicBezTo>
                      <a:pt x="54" y="42"/>
                      <a:pt x="54" y="42"/>
                      <a:pt x="54" y="42"/>
                    </a:cubicBezTo>
                    <a:cubicBezTo>
                      <a:pt x="55" y="42"/>
                      <a:pt x="55" y="42"/>
                      <a:pt x="55" y="43"/>
                    </a:cubicBezTo>
                    <a:cubicBezTo>
                      <a:pt x="55" y="43"/>
                      <a:pt x="55" y="43"/>
                      <a:pt x="55" y="43"/>
                    </a:cubicBezTo>
                    <a:cubicBezTo>
                      <a:pt x="56" y="43"/>
                      <a:pt x="56" y="43"/>
                      <a:pt x="56" y="44"/>
                    </a:cubicBezTo>
                    <a:cubicBezTo>
                      <a:pt x="56" y="44"/>
                      <a:pt x="56" y="44"/>
                      <a:pt x="55" y="45"/>
                    </a:cubicBezTo>
                    <a:cubicBezTo>
                      <a:pt x="55" y="45"/>
                      <a:pt x="55" y="45"/>
                      <a:pt x="54" y="45"/>
                    </a:cubicBezTo>
                    <a:cubicBezTo>
                      <a:pt x="54" y="45"/>
                      <a:pt x="54" y="45"/>
                      <a:pt x="53" y="45"/>
                    </a:cubicBezTo>
                    <a:cubicBezTo>
                      <a:pt x="53" y="45"/>
                      <a:pt x="53" y="45"/>
                      <a:pt x="53" y="45"/>
                    </a:cubicBezTo>
                    <a:cubicBezTo>
                      <a:pt x="53" y="44"/>
                      <a:pt x="53" y="44"/>
                      <a:pt x="53" y="44"/>
                    </a:cubicBezTo>
                    <a:cubicBezTo>
                      <a:pt x="53" y="43"/>
                      <a:pt x="53" y="43"/>
                      <a:pt x="53" y="43"/>
                    </a:cubicBezTo>
                    <a:close/>
                    <a:moveTo>
                      <a:pt x="26" y="59"/>
                    </a:moveTo>
                    <a:cubicBezTo>
                      <a:pt x="26" y="59"/>
                      <a:pt x="26" y="59"/>
                      <a:pt x="26" y="59"/>
                    </a:cubicBezTo>
                    <a:cubicBezTo>
                      <a:pt x="27" y="60"/>
                      <a:pt x="28" y="61"/>
                      <a:pt x="29" y="61"/>
                    </a:cubicBezTo>
                    <a:cubicBezTo>
                      <a:pt x="31" y="61"/>
                      <a:pt x="32" y="60"/>
                      <a:pt x="33" y="59"/>
                    </a:cubicBezTo>
                    <a:cubicBezTo>
                      <a:pt x="33" y="58"/>
                      <a:pt x="34" y="57"/>
                      <a:pt x="34" y="56"/>
                    </a:cubicBezTo>
                    <a:cubicBezTo>
                      <a:pt x="34" y="55"/>
                      <a:pt x="33" y="53"/>
                      <a:pt x="33" y="53"/>
                    </a:cubicBezTo>
                    <a:cubicBezTo>
                      <a:pt x="32" y="52"/>
                      <a:pt x="31" y="51"/>
                      <a:pt x="29" y="51"/>
                    </a:cubicBezTo>
                    <a:cubicBezTo>
                      <a:pt x="28" y="51"/>
                      <a:pt x="27" y="52"/>
                      <a:pt x="26" y="53"/>
                    </a:cubicBezTo>
                    <a:cubicBezTo>
                      <a:pt x="25" y="53"/>
                      <a:pt x="25" y="55"/>
                      <a:pt x="25" y="56"/>
                    </a:cubicBezTo>
                    <a:cubicBezTo>
                      <a:pt x="25" y="57"/>
                      <a:pt x="25" y="58"/>
                      <a:pt x="26" y="59"/>
                    </a:cubicBezTo>
                    <a:close/>
                    <a:moveTo>
                      <a:pt x="28" y="55"/>
                    </a:moveTo>
                    <a:cubicBezTo>
                      <a:pt x="28" y="55"/>
                      <a:pt x="28" y="55"/>
                      <a:pt x="28" y="55"/>
                    </a:cubicBezTo>
                    <a:cubicBezTo>
                      <a:pt x="28" y="55"/>
                      <a:pt x="28" y="55"/>
                      <a:pt x="28" y="55"/>
                    </a:cubicBezTo>
                    <a:cubicBezTo>
                      <a:pt x="29" y="55"/>
                      <a:pt x="29" y="55"/>
                      <a:pt x="29" y="55"/>
                    </a:cubicBezTo>
                    <a:cubicBezTo>
                      <a:pt x="30" y="55"/>
                      <a:pt x="30" y="55"/>
                      <a:pt x="30" y="55"/>
                    </a:cubicBezTo>
                    <a:cubicBezTo>
                      <a:pt x="30" y="55"/>
                      <a:pt x="31" y="55"/>
                      <a:pt x="31" y="56"/>
                    </a:cubicBezTo>
                    <a:cubicBezTo>
                      <a:pt x="31" y="56"/>
                      <a:pt x="30" y="57"/>
                      <a:pt x="30" y="57"/>
                    </a:cubicBezTo>
                    <a:cubicBezTo>
                      <a:pt x="30" y="57"/>
                      <a:pt x="30" y="57"/>
                      <a:pt x="29" y="57"/>
                    </a:cubicBezTo>
                    <a:cubicBezTo>
                      <a:pt x="29" y="57"/>
                      <a:pt x="29" y="57"/>
                      <a:pt x="28" y="57"/>
                    </a:cubicBezTo>
                    <a:cubicBezTo>
                      <a:pt x="28" y="57"/>
                      <a:pt x="28" y="57"/>
                      <a:pt x="28" y="57"/>
                    </a:cubicBezTo>
                    <a:cubicBezTo>
                      <a:pt x="28" y="57"/>
                      <a:pt x="28" y="56"/>
                      <a:pt x="28" y="56"/>
                    </a:cubicBezTo>
                    <a:cubicBezTo>
                      <a:pt x="28" y="55"/>
                      <a:pt x="28" y="55"/>
                      <a:pt x="28" y="55"/>
                    </a:cubicBezTo>
                    <a:close/>
                    <a:moveTo>
                      <a:pt x="13" y="47"/>
                    </a:moveTo>
                    <a:cubicBezTo>
                      <a:pt x="13" y="47"/>
                      <a:pt x="13" y="47"/>
                      <a:pt x="13" y="47"/>
                    </a:cubicBezTo>
                    <a:cubicBezTo>
                      <a:pt x="14" y="48"/>
                      <a:pt x="15" y="48"/>
                      <a:pt x="17" y="48"/>
                    </a:cubicBezTo>
                    <a:cubicBezTo>
                      <a:pt x="18" y="48"/>
                      <a:pt x="19" y="48"/>
                      <a:pt x="20" y="47"/>
                    </a:cubicBezTo>
                    <a:cubicBezTo>
                      <a:pt x="21" y="46"/>
                      <a:pt x="21" y="45"/>
                      <a:pt x="21" y="44"/>
                    </a:cubicBezTo>
                    <a:cubicBezTo>
                      <a:pt x="21" y="42"/>
                      <a:pt x="21" y="41"/>
                      <a:pt x="20" y="40"/>
                    </a:cubicBezTo>
                    <a:cubicBezTo>
                      <a:pt x="19" y="39"/>
                      <a:pt x="18" y="39"/>
                      <a:pt x="17" y="39"/>
                    </a:cubicBezTo>
                    <a:cubicBezTo>
                      <a:pt x="15" y="39"/>
                      <a:pt x="14" y="39"/>
                      <a:pt x="13" y="40"/>
                    </a:cubicBezTo>
                    <a:cubicBezTo>
                      <a:pt x="13" y="41"/>
                      <a:pt x="12" y="42"/>
                      <a:pt x="12" y="44"/>
                    </a:cubicBezTo>
                    <a:cubicBezTo>
                      <a:pt x="12" y="45"/>
                      <a:pt x="13" y="46"/>
                      <a:pt x="13" y="47"/>
                    </a:cubicBezTo>
                    <a:close/>
                    <a:moveTo>
                      <a:pt x="16" y="43"/>
                    </a:moveTo>
                    <a:cubicBezTo>
                      <a:pt x="16" y="43"/>
                      <a:pt x="16" y="43"/>
                      <a:pt x="16" y="43"/>
                    </a:cubicBezTo>
                    <a:cubicBezTo>
                      <a:pt x="16" y="43"/>
                      <a:pt x="16" y="43"/>
                      <a:pt x="16" y="43"/>
                    </a:cubicBezTo>
                    <a:cubicBezTo>
                      <a:pt x="16" y="42"/>
                      <a:pt x="16" y="42"/>
                      <a:pt x="17" y="42"/>
                    </a:cubicBezTo>
                    <a:cubicBezTo>
                      <a:pt x="17" y="42"/>
                      <a:pt x="17" y="42"/>
                      <a:pt x="18" y="43"/>
                    </a:cubicBezTo>
                    <a:cubicBezTo>
                      <a:pt x="18" y="43"/>
                      <a:pt x="18" y="43"/>
                      <a:pt x="18" y="43"/>
                    </a:cubicBezTo>
                    <a:cubicBezTo>
                      <a:pt x="18" y="43"/>
                      <a:pt x="18" y="43"/>
                      <a:pt x="18" y="44"/>
                    </a:cubicBezTo>
                    <a:cubicBezTo>
                      <a:pt x="18" y="44"/>
                      <a:pt x="18" y="44"/>
                      <a:pt x="18" y="45"/>
                    </a:cubicBezTo>
                    <a:cubicBezTo>
                      <a:pt x="17" y="45"/>
                      <a:pt x="17" y="45"/>
                      <a:pt x="17" y="45"/>
                    </a:cubicBezTo>
                    <a:cubicBezTo>
                      <a:pt x="16" y="45"/>
                      <a:pt x="16" y="45"/>
                      <a:pt x="16" y="45"/>
                    </a:cubicBezTo>
                    <a:cubicBezTo>
                      <a:pt x="16" y="45"/>
                      <a:pt x="16" y="45"/>
                      <a:pt x="16" y="45"/>
                    </a:cubicBezTo>
                    <a:cubicBezTo>
                      <a:pt x="15" y="44"/>
                      <a:pt x="15" y="44"/>
                      <a:pt x="15" y="44"/>
                    </a:cubicBezTo>
                    <a:cubicBezTo>
                      <a:pt x="15" y="43"/>
                      <a:pt x="15" y="43"/>
                      <a:pt x="16" y="43"/>
                    </a:cubicBezTo>
                    <a:close/>
                    <a:moveTo>
                      <a:pt x="13" y="59"/>
                    </a:moveTo>
                    <a:cubicBezTo>
                      <a:pt x="13" y="59"/>
                      <a:pt x="13" y="59"/>
                      <a:pt x="13" y="59"/>
                    </a:cubicBezTo>
                    <a:cubicBezTo>
                      <a:pt x="14" y="60"/>
                      <a:pt x="15" y="61"/>
                      <a:pt x="17" y="61"/>
                    </a:cubicBezTo>
                    <a:cubicBezTo>
                      <a:pt x="18" y="61"/>
                      <a:pt x="19" y="60"/>
                      <a:pt x="20" y="59"/>
                    </a:cubicBezTo>
                    <a:cubicBezTo>
                      <a:pt x="21" y="58"/>
                      <a:pt x="21" y="57"/>
                      <a:pt x="21" y="56"/>
                    </a:cubicBezTo>
                    <a:cubicBezTo>
                      <a:pt x="21" y="55"/>
                      <a:pt x="21" y="53"/>
                      <a:pt x="20" y="53"/>
                    </a:cubicBezTo>
                    <a:cubicBezTo>
                      <a:pt x="19" y="52"/>
                      <a:pt x="18" y="51"/>
                      <a:pt x="17" y="51"/>
                    </a:cubicBezTo>
                    <a:cubicBezTo>
                      <a:pt x="15" y="51"/>
                      <a:pt x="14" y="52"/>
                      <a:pt x="13" y="53"/>
                    </a:cubicBezTo>
                    <a:cubicBezTo>
                      <a:pt x="13" y="53"/>
                      <a:pt x="12" y="55"/>
                      <a:pt x="12" y="56"/>
                    </a:cubicBezTo>
                    <a:cubicBezTo>
                      <a:pt x="12" y="57"/>
                      <a:pt x="13" y="58"/>
                      <a:pt x="13" y="59"/>
                    </a:cubicBezTo>
                    <a:close/>
                    <a:moveTo>
                      <a:pt x="16" y="55"/>
                    </a:moveTo>
                    <a:cubicBezTo>
                      <a:pt x="16" y="55"/>
                      <a:pt x="16" y="55"/>
                      <a:pt x="16" y="55"/>
                    </a:cubicBezTo>
                    <a:cubicBezTo>
                      <a:pt x="16" y="55"/>
                      <a:pt x="16" y="55"/>
                      <a:pt x="16" y="55"/>
                    </a:cubicBezTo>
                    <a:cubicBezTo>
                      <a:pt x="16" y="55"/>
                      <a:pt x="16" y="55"/>
                      <a:pt x="17" y="55"/>
                    </a:cubicBezTo>
                    <a:cubicBezTo>
                      <a:pt x="17" y="55"/>
                      <a:pt x="17" y="55"/>
                      <a:pt x="18" y="55"/>
                    </a:cubicBezTo>
                    <a:cubicBezTo>
                      <a:pt x="18" y="55"/>
                      <a:pt x="18" y="55"/>
                      <a:pt x="18" y="56"/>
                    </a:cubicBezTo>
                    <a:cubicBezTo>
                      <a:pt x="18" y="56"/>
                      <a:pt x="18" y="57"/>
                      <a:pt x="18" y="57"/>
                    </a:cubicBezTo>
                    <a:cubicBezTo>
                      <a:pt x="17" y="57"/>
                      <a:pt x="17" y="57"/>
                      <a:pt x="17" y="57"/>
                    </a:cubicBezTo>
                    <a:cubicBezTo>
                      <a:pt x="16" y="57"/>
                      <a:pt x="16" y="57"/>
                      <a:pt x="16" y="57"/>
                    </a:cubicBezTo>
                    <a:cubicBezTo>
                      <a:pt x="16" y="57"/>
                      <a:pt x="16" y="57"/>
                      <a:pt x="16" y="57"/>
                    </a:cubicBezTo>
                    <a:cubicBezTo>
                      <a:pt x="15" y="57"/>
                      <a:pt x="15" y="56"/>
                      <a:pt x="15" y="56"/>
                    </a:cubicBezTo>
                    <a:cubicBezTo>
                      <a:pt x="15" y="55"/>
                      <a:pt x="15" y="55"/>
                      <a:pt x="16" y="55"/>
                    </a:cubicBezTo>
                    <a:close/>
                    <a:moveTo>
                      <a:pt x="39" y="47"/>
                    </a:moveTo>
                    <a:cubicBezTo>
                      <a:pt x="39" y="47"/>
                      <a:pt x="39" y="47"/>
                      <a:pt x="39" y="47"/>
                    </a:cubicBezTo>
                    <a:cubicBezTo>
                      <a:pt x="39" y="48"/>
                      <a:pt x="41" y="48"/>
                      <a:pt x="42" y="48"/>
                    </a:cubicBezTo>
                    <a:cubicBezTo>
                      <a:pt x="43" y="48"/>
                      <a:pt x="44" y="48"/>
                      <a:pt x="45" y="47"/>
                    </a:cubicBezTo>
                    <a:cubicBezTo>
                      <a:pt x="46" y="46"/>
                      <a:pt x="46" y="45"/>
                      <a:pt x="46" y="44"/>
                    </a:cubicBezTo>
                    <a:cubicBezTo>
                      <a:pt x="46" y="42"/>
                      <a:pt x="46" y="41"/>
                      <a:pt x="45" y="40"/>
                    </a:cubicBezTo>
                    <a:cubicBezTo>
                      <a:pt x="44" y="39"/>
                      <a:pt x="43" y="39"/>
                      <a:pt x="42" y="39"/>
                    </a:cubicBezTo>
                    <a:cubicBezTo>
                      <a:pt x="41" y="39"/>
                      <a:pt x="39" y="39"/>
                      <a:pt x="39" y="40"/>
                    </a:cubicBezTo>
                    <a:cubicBezTo>
                      <a:pt x="39" y="40"/>
                      <a:pt x="39" y="40"/>
                      <a:pt x="39" y="40"/>
                    </a:cubicBezTo>
                    <a:cubicBezTo>
                      <a:pt x="38" y="41"/>
                      <a:pt x="37" y="42"/>
                      <a:pt x="37" y="44"/>
                    </a:cubicBezTo>
                    <a:cubicBezTo>
                      <a:pt x="37" y="45"/>
                      <a:pt x="38" y="46"/>
                      <a:pt x="39" y="47"/>
                    </a:cubicBezTo>
                    <a:cubicBezTo>
                      <a:pt x="39" y="47"/>
                      <a:pt x="39" y="47"/>
                      <a:pt x="39" y="47"/>
                    </a:cubicBezTo>
                    <a:close/>
                    <a:moveTo>
                      <a:pt x="41" y="43"/>
                    </a:moveTo>
                    <a:cubicBezTo>
                      <a:pt x="41" y="43"/>
                      <a:pt x="41" y="43"/>
                      <a:pt x="41" y="43"/>
                    </a:cubicBezTo>
                    <a:cubicBezTo>
                      <a:pt x="41" y="43"/>
                      <a:pt x="41" y="43"/>
                      <a:pt x="41" y="43"/>
                    </a:cubicBezTo>
                    <a:cubicBezTo>
                      <a:pt x="41" y="42"/>
                      <a:pt x="41" y="42"/>
                      <a:pt x="42" y="42"/>
                    </a:cubicBezTo>
                    <a:cubicBezTo>
                      <a:pt x="42" y="42"/>
                      <a:pt x="43" y="42"/>
                      <a:pt x="43" y="43"/>
                    </a:cubicBezTo>
                    <a:cubicBezTo>
                      <a:pt x="43" y="43"/>
                      <a:pt x="43" y="43"/>
                      <a:pt x="43" y="43"/>
                    </a:cubicBezTo>
                    <a:cubicBezTo>
                      <a:pt x="43" y="43"/>
                      <a:pt x="43" y="43"/>
                      <a:pt x="43" y="44"/>
                    </a:cubicBezTo>
                    <a:cubicBezTo>
                      <a:pt x="43" y="44"/>
                      <a:pt x="43" y="44"/>
                      <a:pt x="43" y="45"/>
                    </a:cubicBezTo>
                    <a:cubicBezTo>
                      <a:pt x="43" y="45"/>
                      <a:pt x="42" y="45"/>
                      <a:pt x="42" y="45"/>
                    </a:cubicBezTo>
                    <a:cubicBezTo>
                      <a:pt x="41" y="45"/>
                      <a:pt x="41" y="45"/>
                      <a:pt x="41" y="45"/>
                    </a:cubicBezTo>
                    <a:cubicBezTo>
                      <a:pt x="41" y="45"/>
                      <a:pt x="41" y="45"/>
                      <a:pt x="41" y="45"/>
                    </a:cubicBezTo>
                    <a:cubicBezTo>
                      <a:pt x="41" y="44"/>
                      <a:pt x="40" y="44"/>
                      <a:pt x="40" y="44"/>
                    </a:cubicBezTo>
                    <a:cubicBezTo>
                      <a:pt x="40" y="43"/>
                      <a:pt x="41" y="43"/>
                      <a:pt x="41" y="43"/>
                    </a:cubicBezTo>
                    <a:close/>
                    <a:moveTo>
                      <a:pt x="39" y="59"/>
                    </a:moveTo>
                    <a:cubicBezTo>
                      <a:pt x="39" y="59"/>
                      <a:pt x="39" y="59"/>
                      <a:pt x="39" y="59"/>
                    </a:cubicBezTo>
                    <a:cubicBezTo>
                      <a:pt x="39" y="60"/>
                      <a:pt x="41" y="61"/>
                      <a:pt x="42" y="61"/>
                    </a:cubicBezTo>
                    <a:cubicBezTo>
                      <a:pt x="43" y="61"/>
                      <a:pt x="44" y="60"/>
                      <a:pt x="45" y="59"/>
                    </a:cubicBezTo>
                    <a:cubicBezTo>
                      <a:pt x="46" y="58"/>
                      <a:pt x="46" y="57"/>
                      <a:pt x="46" y="56"/>
                    </a:cubicBezTo>
                    <a:cubicBezTo>
                      <a:pt x="46" y="55"/>
                      <a:pt x="46" y="53"/>
                      <a:pt x="45" y="53"/>
                    </a:cubicBezTo>
                    <a:cubicBezTo>
                      <a:pt x="44" y="52"/>
                      <a:pt x="43" y="51"/>
                      <a:pt x="42" y="51"/>
                    </a:cubicBezTo>
                    <a:cubicBezTo>
                      <a:pt x="41" y="51"/>
                      <a:pt x="39" y="52"/>
                      <a:pt x="39" y="53"/>
                    </a:cubicBezTo>
                    <a:cubicBezTo>
                      <a:pt x="39" y="53"/>
                      <a:pt x="39" y="53"/>
                      <a:pt x="39" y="53"/>
                    </a:cubicBezTo>
                    <a:cubicBezTo>
                      <a:pt x="38" y="53"/>
                      <a:pt x="37" y="55"/>
                      <a:pt x="37" y="56"/>
                    </a:cubicBezTo>
                    <a:cubicBezTo>
                      <a:pt x="37" y="57"/>
                      <a:pt x="38" y="58"/>
                      <a:pt x="39" y="59"/>
                    </a:cubicBezTo>
                    <a:cubicBezTo>
                      <a:pt x="39" y="59"/>
                      <a:pt x="39" y="59"/>
                      <a:pt x="39" y="59"/>
                    </a:cubicBezTo>
                    <a:close/>
                    <a:moveTo>
                      <a:pt x="41" y="55"/>
                    </a:moveTo>
                    <a:cubicBezTo>
                      <a:pt x="41" y="55"/>
                      <a:pt x="41" y="55"/>
                      <a:pt x="41" y="55"/>
                    </a:cubicBezTo>
                    <a:cubicBezTo>
                      <a:pt x="41" y="55"/>
                      <a:pt x="41" y="55"/>
                      <a:pt x="41" y="55"/>
                    </a:cubicBezTo>
                    <a:cubicBezTo>
                      <a:pt x="41" y="55"/>
                      <a:pt x="41" y="55"/>
                      <a:pt x="42" y="55"/>
                    </a:cubicBezTo>
                    <a:cubicBezTo>
                      <a:pt x="42" y="55"/>
                      <a:pt x="43" y="55"/>
                      <a:pt x="43" y="55"/>
                    </a:cubicBezTo>
                    <a:cubicBezTo>
                      <a:pt x="43" y="55"/>
                      <a:pt x="43" y="55"/>
                      <a:pt x="43" y="56"/>
                    </a:cubicBezTo>
                    <a:cubicBezTo>
                      <a:pt x="43" y="56"/>
                      <a:pt x="43" y="57"/>
                      <a:pt x="43" y="57"/>
                    </a:cubicBezTo>
                    <a:cubicBezTo>
                      <a:pt x="43" y="57"/>
                      <a:pt x="42" y="57"/>
                      <a:pt x="42" y="57"/>
                    </a:cubicBezTo>
                    <a:cubicBezTo>
                      <a:pt x="41" y="57"/>
                      <a:pt x="41" y="57"/>
                      <a:pt x="41" y="57"/>
                    </a:cubicBezTo>
                    <a:cubicBezTo>
                      <a:pt x="41" y="57"/>
                      <a:pt x="41" y="57"/>
                      <a:pt x="41" y="57"/>
                    </a:cubicBezTo>
                    <a:cubicBezTo>
                      <a:pt x="41" y="57"/>
                      <a:pt x="40" y="56"/>
                      <a:pt x="40" y="56"/>
                    </a:cubicBezTo>
                    <a:cubicBezTo>
                      <a:pt x="40" y="55"/>
                      <a:pt x="41" y="55"/>
                      <a:pt x="41" y="55"/>
                    </a:cubicBezTo>
                    <a:close/>
                    <a:moveTo>
                      <a:pt x="26" y="47"/>
                    </a:moveTo>
                    <a:cubicBezTo>
                      <a:pt x="26" y="47"/>
                      <a:pt x="26" y="47"/>
                      <a:pt x="26" y="47"/>
                    </a:cubicBezTo>
                    <a:cubicBezTo>
                      <a:pt x="27" y="48"/>
                      <a:pt x="28" y="48"/>
                      <a:pt x="29" y="48"/>
                    </a:cubicBezTo>
                    <a:cubicBezTo>
                      <a:pt x="31" y="48"/>
                      <a:pt x="32" y="48"/>
                      <a:pt x="33" y="47"/>
                    </a:cubicBezTo>
                    <a:cubicBezTo>
                      <a:pt x="33" y="46"/>
                      <a:pt x="34" y="45"/>
                      <a:pt x="34" y="44"/>
                    </a:cubicBezTo>
                    <a:cubicBezTo>
                      <a:pt x="34" y="42"/>
                      <a:pt x="33" y="41"/>
                      <a:pt x="33" y="40"/>
                    </a:cubicBezTo>
                    <a:cubicBezTo>
                      <a:pt x="32" y="39"/>
                      <a:pt x="31" y="39"/>
                      <a:pt x="29" y="39"/>
                    </a:cubicBezTo>
                    <a:cubicBezTo>
                      <a:pt x="28" y="39"/>
                      <a:pt x="27" y="39"/>
                      <a:pt x="26" y="40"/>
                    </a:cubicBezTo>
                    <a:cubicBezTo>
                      <a:pt x="25" y="41"/>
                      <a:pt x="25" y="42"/>
                      <a:pt x="25" y="44"/>
                    </a:cubicBezTo>
                    <a:cubicBezTo>
                      <a:pt x="25" y="45"/>
                      <a:pt x="25" y="46"/>
                      <a:pt x="26" y="47"/>
                    </a:cubicBezTo>
                    <a:close/>
                    <a:moveTo>
                      <a:pt x="28" y="43"/>
                    </a:moveTo>
                    <a:cubicBezTo>
                      <a:pt x="28" y="43"/>
                      <a:pt x="28" y="43"/>
                      <a:pt x="28" y="43"/>
                    </a:cubicBezTo>
                    <a:cubicBezTo>
                      <a:pt x="28" y="43"/>
                      <a:pt x="28" y="43"/>
                      <a:pt x="28" y="43"/>
                    </a:cubicBezTo>
                    <a:cubicBezTo>
                      <a:pt x="29" y="42"/>
                      <a:pt x="29" y="42"/>
                      <a:pt x="29" y="42"/>
                    </a:cubicBezTo>
                    <a:cubicBezTo>
                      <a:pt x="30" y="42"/>
                      <a:pt x="30" y="42"/>
                      <a:pt x="30" y="43"/>
                    </a:cubicBezTo>
                    <a:cubicBezTo>
                      <a:pt x="30" y="43"/>
                      <a:pt x="30" y="43"/>
                      <a:pt x="30" y="43"/>
                    </a:cubicBezTo>
                    <a:cubicBezTo>
                      <a:pt x="30" y="43"/>
                      <a:pt x="31" y="43"/>
                      <a:pt x="31" y="44"/>
                    </a:cubicBezTo>
                    <a:cubicBezTo>
                      <a:pt x="31" y="44"/>
                      <a:pt x="30" y="44"/>
                      <a:pt x="30" y="45"/>
                    </a:cubicBezTo>
                    <a:cubicBezTo>
                      <a:pt x="30" y="45"/>
                      <a:pt x="30" y="45"/>
                      <a:pt x="29" y="45"/>
                    </a:cubicBezTo>
                    <a:cubicBezTo>
                      <a:pt x="29" y="45"/>
                      <a:pt x="29" y="45"/>
                      <a:pt x="28" y="45"/>
                    </a:cubicBezTo>
                    <a:cubicBezTo>
                      <a:pt x="28" y="45"/>
                      <a:pt x="28" y="45"/>
                      <a:pt x="28" y="45"/>
                    </a:cubicBezTo>
                    <a:cubicBezTo>
                      <a:pt x="28" y="44"/>
                      <a:pt x="28" y="44"/>
                      <a:pt x="28" y="44"/>
                    </a:cubicBezTo>
                    <a:cubicBezTo>
                      <a:pt x="28" y="43"/>
                      <a:pt x="28" y="43"/>
                      <a:pt x="28" y="43"/>
                    </a:cubicBezTo>
                    <a:close/>
                  </a:path>
                </a:pathLst>
              </a:custGeom>
              <a:solidFill>
                <a:srgbClr val="244242"/>
              </a:solidFill>
              <a:ln>
                <a:noFill/>
              </a:ln>
            </p:spPr>
            <p:txBody>
              <a:bodyPr vert="horz" wrap="square" lIns="91440" tIns="45720" rIns="91440" bIns="45720" numCol="1" anchor="t" anchorCtr="0" compatLnSpc="1"/>
              <a:lstStyle/>
              <a:p>
                <a:endParaRPr lang="zh-CN" altLang="en-US">
                  <a:solidFill>
                    <a:srgbClr val="02AEA2"/>
                  </a:solidFill>
                </a:endParaRPr>
              </a:p>
            </p:txBody>
          </p:sp>
        </p:grpSp>
        <p:sp>
          <p:nvSpPr>
            <p:cNvPr id="16" name="矩形 15"/>
            <p:cNvSpPr/>
            <p:nvPr/>
          </p:nvSpPr>
          <p:spPr>
            <a:xfrm>
              <a:off x="7995377" y="2386526"/>
              <a:ext cx="3945300" cy="1221569"/>
            </a:xfrm>
            <a:prstGeom prst="rect">
              <a:avLst/>
            </a:prstGeom>
          </p:spPr>
          <p:txBody>
            <a:bodyPr wrap="square">
              <a:spAutoFit/>
            </a:bodyPr>
            <a:lstStyle/>
            <a:p>
              <a:pPr>
                <a:lnSpc>
                  <a:spcPct val="100000"/>
                </a:lnSpc>
              </a:pPr>
              <a:r>
                <a:rPr sz="1000" b="1" dirty="0">
                  <a:solidFill>
                    <a:schemeClr val="bg1"/>
                  </a:solidFill>
                  <a:latin typeface="Arial" panose="020B0604020202020204" pitchFamily="34" charset="0"/>
                  <a:cs typeface="Arial" panose="020B0604020202020204" pitchFamily="34" charset="0"/>
                </a:rPr>
                <a:t>This manager plants you knee-deep (or worse) in the smelly stuff and keeps you in the dark. Mushroom managers tend to be more concerned about their own careers and images. Anyone who is seen as a threat may be deliberately held back. These managers have their favorites on whom they lavish attention and give the best jobs. Everyone else is swept away and given the unpopular work. Oftentimes, mushroom managers are incompetent and do not know any better. </a:t>
              </a:r>
              <a:endParaRPr sz="1000" b="1" dirty="0">
                <a:solidFill>
                  <a:schemeClr val="bg1"/>
                </a:solidFill>
                <a:latin typeface="Arial" panose="020B0604020202020204" pitchFamily="34" charset="0"/>
                <a:cs typeface="Arial" panose="020B0604020202020204" pitchFamily="34" charset="0"/>
              </a:endParaRPr>
            </a:p>
          </p:txBody>
        </p:sp>
        <p:sp>
          <p:nvSpPr>
            <p:cNvPr id="17" name="矩形 16"/>
            <p:cNvSpPr/>
            <p:nvPr/>
          </p:nvSpPr>
          <p:spPr>
            <a:xfrm>
              <a:off x="8221347" y="1969948"/>
              <a:ext cx="2970530" cy="340303"/>
            </a:xfrm>
            <a:prstGeom prst="rect">
              <a:avLst/>
            </a:prstGeom>
          </p:spPr>
          <p:txBody>
            <a:bodyPr wrap="square">
              <a:spAutoFit/>
            </a:bodyPr>
            <a:lstStyle/>
            <a:p>
              <a:pPr algn="dist"/>
              <a:r>
                <a:rPr lang="en-US" altLang="zh-CN" b="1" dirty="0">
                  <a:solidFill>
                    <a:schemeClr val="tx1"/>
                  </a:solidFill>
                  <a:latin typeface="Arial" panose="020B0604020202020204" pitchFamily="34" charset="0"/>
                  <a:cs typeface="Arial" panose="020B0604020202020204" pitchFamily="34" charset="0"/>
                </a:rPr>
                <a:t>Mushroom management</a:t>
              </a:r>
              <a:endParaRPr lang="en-US" altLang="zh-CN" b="1" dirty="0">
                <a:solidFill>
                  <a:schemeClr val="tx1"/>
                </a:solidFill>
                <a:latin typeface="Arial" panose="020B0604020202020204" pitchFamily="34" charset="0"/>
                <a:cs typeface="Arial" panose="020B0604020202020204" pitchFamily="34" charset="0"/>
              </a:endParaRPr>
            </a:p>
          </p:txBody>
        </p:sp>
        <p:sp>
          <p:nvSpPr>
            <p:cNvPr id="18" name="矩形 17"/>
            <p:cNvSpPr/>
            <p:nvPr/>
          </p:nvSpPr>
          <p:spPr>
            <a:xfrm>
              <a:off x="354968" y="1958329"/>
              <a:ext cx="4208828" cy="1079581"/>
            </a:xfrm>
            <a:prstGeom prst="rect">
              <a:avLst/>
            </a:prstGeom>
          </p:spPr>
          <p:txBody>
            <a:bodyPr wrap="square">
              <a:spAutoFit/>
            </a:bodyPr>
            <a:lstStyle/>
            <a:p>
              <a:pPr algn="l">
                <a:lnSpc>
                  <a:spcPct val="100000"/>
                </a:lnSpc>
              </a:pPr>
              <a:r>
                <a:rPr sz="1000" b="1" dirty="0">
                  <a:solidFill>
                    <a:schemeClr val="bg1"/>
                  </a:solidFill>
                  <a:latin typeface="Arial" panose="020B0604020202020204" pitchFamily="34" charset="0"/>
                  <a:cs typeface="Arial" panose="020B0604020202020204" pitchFamily="34" charset="0"/>
                </a:rPr>
                <a:t>As judge and jury, management is always right and never to blame. This approach ensures security in the leader’s job. This style is a general autocratic leadership style. The first sign of post-hoc management is a vague start to work, typically with unclear and general objectives. If the manager is asked for clarity, they will typically say something like 'you're the expert' or 'this is why we employ you'.</a:t>
              </a:r>
              <a:endParaRPr sz="1000" b="1" dirty="0">
                <a:solidFill>
                  <a:schemeClr val="bg1"/>
                </a:solidFill>
                <a:latin typeface="Arial" panose="020B0604020202020204" pitchFamily="34" charset="0"/>
                <a:cs typeface="Arial" panose="020B0604020202020204" pitchFamily="34" charset="0"/>
              </a:endParaRPr>
            </a:p>
          </p:txBody>
        </p:sp>
        <p:sp>
          <p:nvSpPr>
            <p:cNvPr id="19" name="矩形 18"/>
            <p:cNvSpPr/>
            <p:nvPr/>
          </p:nvSpPr>
          <p:spPr>
            <a:xfrm>
              <a:off x="546737" y="1618026"/>
              <a:ext cx="3495675" cy="340303"/>
            </a:xfrm>
            <a:prstGeom prst="rect">
              <a:avLst/>
            </a:prstGeom>
          </p:spPr>
          <p:txBody>
            <a:bodyPr wrap="square">
              <a:spAutoFit/>
            </a:bodyPr>
            <a:lstStyle/>
            <a:p>
              <a:pPr algn="r"/>
              <a:r>
                <a:rPr lang="en-US" altLang="zh-CN" b="1" dirty="0">
                  <a:solidFill>
                    <a:schemeClr val="tx1"/>
                  </a:solidFill>
                  <a:latin typeface="Arial" panose="020B0604020202020204" pitchFamily="34" charset="0"/>
                  <a:cs typeface="Arial" panose="020B0604020202020204" pitchFamily="34" charset="0"/>
                </a:rPr>
                <a:t>Post-hoc management</a:t>
              </a:r>
              <a:endParaRPr lang="en-US" altLang="zh-CN" b="1" dirty="0">
                <a:solidFill>
                  <a:schemeClr val="tx1"/>
                </a:solidFill>
                <a:latin typeface="Arial" panose="020B0604020202020204" pitchFamily="34" charset="0"/>
                <a:cs typeface="Arial" panose="020B0604020202020204" pitchFamily="34" charset="0"/>
              </a:endParaRPr>
            </a:p>
          </p:txBody>
        </p:sp>
        <p:sp>
          <p:nvSpPr>
            <p:cNvPr id="20" name="矩形 19"/>
            <p:cNvSpPr/>
            <p:nvPr/>
          </p:nvSpPr>
          <p:spPr>
            <a:xfrm>
              <a:off x="7995376" y="4052836"/>
              <a:ext cx="4131992" cy="1364144"/>
            </a:xfrm>
            <a:prstGeom prst="rect">
              <a:avLst/>
            </a:prstGeom>
          </p:spPr>
          <p:txBody>
            <a:bodyPr wrap="square">
              <a:spAutoFit/>
            </a:bodyPr>
            <a:lstStyle/>
            <a:p>
              <a:pPr>
                <a:lnSpc>
                  <a:spcPct val="100000"/>
                </a:lnSpc>
              </a:pPr>
              <a:r>
                <a:rPr sz="1000" b="1" dirty="0">
                  <a:solidFill>
                    <a:schemeClr val="bg1"/>
                  </a:solidFill>
                  <a:latin typeface="Arial" panose="020B0604020202020204" pitchFamily="34" charset="0"/>
                  <a:cs typeface="Arial" panose="020B0604020202020204" pitchFamily="34" charset="0"/>
                </a:rPr>
                <a:t>This is the manager who is, like a fish, two-faced because employees can see only one face at a time. To senior managers, this person is typically a model employee who puts business first and himself last. To subordinates, however, the reverse is often the case. The subordinates will work hard to get things done in time, but they are blamed when things go wrong—even if it is not their fault. The kipper will be a friend when things need to get done and then stab the subordinates in the back when glory or reward is to be gained.</a:t>
              </a:r>
              <a:endParaRPr sz="1000" b="1" dirty="0">
                <a:solidFill>
                  <a:schemeClr val="bg1"/>
                </a:solidFill>
                <a:latin typeface="Arial" panose="020B0604020202020204" pitchFamily="34" charset="0"/>
                <a:cs typeface="Arial" panose="020B0604020202020204" pitchFamily="34" charset="0"/>
              </a:endParaRPr>
            </a:p>
          </p:txBody>
        </p:sp>
        <p:sp>
          <p:nvSpPr>
            <p:cNvPr id="21" name="矩形 20"/>
            <p:cNvSpPr/>
            <p:nvPr/>
          </p:nvSpPr>
          <p:spPr>
            <a:xfrm>
              <a:off x="8221701" y="3660482"/>
              <a:ext cx="2565059" cy="340303"/>
            </a:xfrm>
            <a:prstGeom prst="rect">
              <a:avLst/>
            </a:prstGeom>
          </p:spPr>
          <p:txBody>
            <a:bodyPr wrap="square">
              <a:spAutoFit/>
            </a:bodyPr>
            <a:lstStyle/>
            <a:p>
              <a:pPr algn="dist"/>
              <a:r>
                <a:rPr lang="en-US" altLang="zh-CN" b="1" dirty="0">
                  <a:solidFill>
                    <a:schemeClr val="tx1"/>
                  </a:solidFill>
                  <a:latin typeface="Arial" panose="020B0604020202020204" pitchFamily="34" charset="0"/>
                  <a:cs typeface="Arial" panose="020B0604020202020204" pitchFamily="34" charset="0"/>
                </a:rPr>
                <a:t>Kipper management</a:t>
              </a:r>
              <a:endParaRPr lang="en-US" altLang="zh-CN" b="1" dirty="0">
                <a:solidFill>
                  <a:schemeClr val="tx1"/>
                </a:solidFill>
                <a:latin typeface="Arial" panose="020B0604020202020204" pitchFamily="34" charset="0"/>
                <a:cs typeface="Arial" panose="020B0604020202020204" pitchFamily="34" charset="0"/>
              </a:endParaRPr>
            </a:p>
          </p:txBody>
        </p:sp>
        <p:sp>
          <p:nvSpPr>
            <p:cNvPr id="22" name="矩形 21"/>
            <p:cNvSpPr/>
            <p:nvPr/>
          </p:nvSpPr>
          <p:spPr>
            <a:xfrm>
              <a:off x="228602" y="3601889"/>
              <a:ext cx="3576099" cy="795018"/>
            </a:xfrm>
            <a:prstGeom prst="rect">
              <a:avLst/>
            </a:prstGeom>
          </p:spPr>
          <p:txBody>
            <a:bodyPr wrap="square">
              <a:spAutoFit/>
            </a:bodyPr>
            <a:lstStyle/>
            <a:p>
              <a:pPr algn="l">
                <a:lnSpc>
                  <a:spcPct val="100000"/>
                </a:lnSpc>
              </a:pPr>
              <a:r>
                <a:rPr sz="1000" b="1" dirty="0">
                  <a:solidFill>
                    <a:schemeClr val="bg1"/>
                  </a:solidFill>
                  <a:latin typeface="Arial" panose="020B0604020202020204" pitchFamily="34" charset="0"/>
                  <a:cs typeface="Arial" panose="020B0604020202020204" pitchFamily="34" charset="0"/>
                </a:rPr>
                <a:t>Assumes that the subordinate is incapable of doing the job, so close instruction is provided, and everything is checked. Subordinates are often criticized and seldom praised; nothing is ever good enough. It is really the opposite of leadership.</a:t>
              </a:r>
              <a:endParaRPr sz="1000" b="1" dirty="0">
                <a:solidFill>
                  <a:schemeClr val="bg1"/>
                </a:solidFill>
                <a:latin typeface="Arial" panose="020B0604020202020204" pitchFamily="34" charset="0"/>
                <a:cs typeface="Arial" panose="020B0604020202020204" pitchFamily="34" charset="0"/>
              </a:endParaRPr>
            </a:p>
          </p:txBody>
        </p:sp>
        <p:sp>
          <p:nvSpPr>
            <p:cNvPr id="23" name="矩形 22"/>
            <p:cNvSpPr/>
            <p:nvPr/>
          </p:nvSpPr>
          <p:spPr>
            <a:xfrm>
              <a:off x="1239522" y="3139509"/>
              <a:ext cx="2262505" cy="340303"/>
            </a:xfrm>
            <a:prstGeom prst="rect">
              <a:avLst/>
            </a:prstGeom>
          </p:spPr>
          <p:txBody>
            <a:bodyPr wrap="square">
              <a:spAutoFit/>
            </a:bodyPr>
            <a:lstStyle/>
            <a:p>
              <a:pPr algn="r"/>
              <a:r>
                <a:rPr lang="en-US" altLang="zh-CN" b="1" dirty="0">
                  <a:solidFill>
                    <a:schemeClr val="tx1"/>
                  </a:solidFill>
                  <a:latin typeface="Arial" panose="020B0604020202020204" pitchFamily="34" charset="0"/>
                  <a:cs typeface="Arial" panose="020B0604020202020204" pitchFamily="34" charset="0"/>
                </a:rPr>
                <a:t>Micromanagement</a:t>
              </a:r>
              <a:endParaRPr lang="en-US" altLang="zh-CN" b="1" dirty="0">
                <a:solidFill>
                  <a:schemeClr val="tx1"/>
                </a:solidFill>
                <a:latin typeface="Arial" panose="020B0604020202020204" pitchFamily="34" charset="0"/>
                <a:cs typeface="Arial" panose="020B0604020202020204" pitchFamily="34" charset="0"/>
              </a:endParaRPr>
            </a:p>
          </p:txBody>
        </p:sp>
        <p:sp>
          <p:nvSpPr>
            <p:cNvPr id="26" name="矩形 25"/>
            <p:cNvSpPr/>
            <p:nvPr/>
          </p:nvSpPr>
          <p:spPr>
            <a:xfrm>
              <a:off x="440694" y="4916029"/>
              <a:ext cx="4219623" cy="1221569"/>
            </a:xfrm>
            <a:prstGeom prst="rect">
              <a:avLst/>
            </a:prstGeom>
          </p:spPr>
          <p:txBody>
            <a:bodyPr wrap="square">
              <a:spAutoFit/>
            </a:bodyPr>
            <a:lstStyle/>
            <a:p>
              <a:pPr algn="l">
                <a:lnSpc>
                  <a:spcPct val="100000"/>
                </a:lnSpc>
              </a:pPr>
              <a:r>
                <a:rPr sz="1000" b="1" dirty="0">
                  <a:solidFill>
                    <a:schemeClr val="bg1"/>
                  </a:solidFill>
                  <a:latin typeface="Arial" panose="020B0604020202020204" pitchFamily="34" charset="0"/>
                  <a:cs typeface="Arial" panose="020B0604020202020204" pitchFamily="34" charset="0"/>
                </a:rPr>
                <a:t>This humorous term is used to describe a management style whereby a person flies in, poops on you, and then flies away. When present, such people like to give criticism and direction in equal quantities—with no real understanding of what the job entails. Before anyone can object or ask what the manager really wants, he or she is off to an important meeting. Everyone is actively discouraged from saying anything, and eye contact is avoided.</a:t>
              </a:r>
              <a:endParaRPr sz="1000" b="1" dirty="0">
                <a:solidFill>
                  <a:schemeClr val="bg1"/>
                </a:solidFill>
                <a:latin typeface="Arial" panose="020B0604020202020204" pitchFamily="34" charset="0"/>
                <a:cs typeface="Arial" panose="020B0604020202020204" pitchFamily="34" charset="0"/>
              </a:endParaRPr>
            </a:p>
          </p:txBody>
        </p:sp>
        <p:sp>
          <p:nvSpPr>
            <p:cNvPr id="27" name="矩形 26"/>
            <p:cNvSpPr/>
            <p:nvPr/>
          </p:nvSpPr>
          <p:spPr>
            <a:xfrm>
              <a:off x="1239522" y="4537779"/>
              <a:ext cx="2616200" cy="340303"/>
            </a:xfrm>
            <a:prstGeom prst="rect">
              <a:avLst/>
            </a:prstGeom>
          </p:spPr>
          <p:txBody>
            <a:bodyPr wrap="square">
              <a:spAutoFit/>
            </a:bodyPr>
            <a:lstStyle/>
            <a:p>
              <a:pPr algn="r"/>
              <a:r>
                <a:rPr lang="en-US" altLang="zh-CN" b="1" dirty="0">
                  <a:solidFill>
                    <a:schemeClr val="tx1"/>
                  </a:solidFill>
                  <a:latin typeface="Arial" panose="020B0604020202020204" pitchFamily="34" charset="0"/>
                  <a:cs typeface="Arial" panose="020B0604020202020204" pitchFamily="34" charset="0"/>
                </a:rPr>
                <a:t>Seagull management</a:t>
              </a:r>
              <a:endParaRPr lang="en-US" altLang="zh-CN" b="1" dirty="0">
                <a:solidFill>
                  <a:schemeClr val="tx1"/>
                </a:solidFill>
                <a:latin typeface="Arial" panose="020B0604020202020204" pitchFamily="34" charset="0"/>
                <a:cs typeface="Arial" panose="020B0604020202020204" pitchFamily="34" charset="0"/>
              </a:endParaRPr>
            </a:p>
          </p:txBody>
        </p:sp>
      </p:grpSp>
      <p:sp>
        <p:nvSpPr>
          <p:cNvPr id="3" name="Text Box 2"/>
          <p:cNvSpPr txBox="1"/>
          <p:nvPr/>
        </p:nvSpPr>
        <p:spPr>
          <a:xfrm>
            <a:off x="1794510" y="324485"/>
            <a:ext cx="8714740" cy="829945"/>
          </a:xfrm>
          <a:prstGeom prst="rect">
            <a:avLst/>
          </a:prstGeom>
          <a:noFill/>
        </p:spPr>
        <p:txBody>
          <a:bodyPr wrap="square" rtlCol="0">
            <a:spAutoFit/>
          </a:bodyPr>
          <a:p>
            <a:pPr algn="ctr"/>
            <a:r>
              <a:rPr lang="en-US" sz="2800" b="1">
                <a:latin typeface="Times New Roman" panose="02020603050405020304" charset="0"/>
                <a:cs typeface="Times New Roman" panose="02020603050405020304" charset="0"/>
              </a:rPr>
              <a:t>Don’t Be This Kind of Leader or Manager</a:t>
            </a:r>
            <a:endParaRPr lang="en-US" sz="2800" b="1">
              <a:latin typeface="Times New Roman" panose="02020603050405020304" charset="0"/>
              <a:cs typeface="Times New Roman" panose="02020603050405020304" charset="0"/>
            </a:endParaRPr>
          </a:p>
          <a:p>
            <a:pPr algn="ctr"/>
            <a:r>
              <a:rPr lang="en-US" sz="2000" b="1">
                <a:latin typeface="Times New Roman" panose="02020603050405020304" charset="0"/>
                <a:cs typeface="Times New Roman" panose="02020603050405020304" charset="0"/>
              </a:rPr>
              <a:t>Some examples of common leadership styles that should be avoided</a:t>
            </a:r>
            <a:endParaRPr lang="en-US" sz="2000" b="1">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tags/tag1.xml><?xml version="1.0" encoding="utf-8"?>
<p:tagLst xmlns:p="http://schemas.openxmlformats.org/presentationml/2006/main">
  <p:tag name="PA" val="v5.2.5"/>
</p:tagLst>
</file>

<file path=ppt/tags/tag2.xml><?xml version="1.0" encoding="utf-8"?>
<p:tagLst xmlns:p="http://schemas.openxmlformats.org/presentationml/2006/main">
  <p:tag name="KSO_WM_BEAUTIFY_FLAG" val="#wm#"/>
  <p:tag name="KSO_WM_TEMPLATE_CATEGORY" val="custom"/>
  <p:tag name="KSO_WM_TEMPLATE_INDEX" val="20184553"/>
</p:tagLst>
</file>

<file path=ppt/tags/tag3.xml><?xml version="1.0" encoding="utf-8"?>
<p:tagLst xmlns:p="http://schemas.openxmlformats.org/presentationml/2006/main">
  <p:tag name="PA" val="v5.2.5"/>
</p:tagLst>
</file>

<file path=ppt/tags/tag4.xml><?xml version="1.0" encoding="utf-8"?>
<p:tagLst xmlns:p="http://schemas.openxmlformats.org/presentationml/2006/main">
  <p:tag name="PA" val="v3.2.0"/>
</p:tagLst>
</file>

<file path=ppt/tags/tag5.xml><?xml version="1.0" encoding="utf-8"?>
<p:tagLst xmlns:p="http://schemas.openxmlformats.org/presentationml/2006/main">
  <p:tag name="KSO_WM_BEAUTIFY_FLAG" val="#wm#"/>
  <p:tag name="KSO_WM_TEMPLATE_CATEGORY" val="custom"/>
  <p:tag name="KSO_WM_TEMPLATE_INDEX" val="20184553"/>
</p:tagLst>
</file>

<file path=ppt/tags/tag6.xml><?xml version="1.0" encoding="utf-8"?>
<p:tagLst xmlns:p="http://schemas.openxmlformats.org/presentationml/2006/main">
  <p:tag name="PA" val="v3.2.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6577</Words>
  <Application>WPS Presentation</Application>
  <PresentationFormat>宽屏</PresentationFormat>
  <Paragraphs>200</Paragraphs>
  <Slides>16</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16</vt:i4>
      </vt:variant>
    </vt:vector>
  </HeadingPairs>
  <TitlesOfParts>
    <vt:vector size="32" baseType="lpstr">
      <vt:lpstr>Arial</vt:lpstr>
      <vt:lpstr>SimSun</vt:lpstr>
      <vt:lpstr>Wingdings</vt:lpstr>
      <vt:lpstr>站酷快乐体2016修订版</vt:lpstr>
      <vt:lpstr>Calibri</vt:lpstr>
      <vt:lpstr>Times New Roman</vt:lpstr>
      <vt:lpstr>思源黑体 CN Bold</vt:lpstr>
      <vt:lpstr>字魂35号-经典雅黑</vt:lpstr>
      <vt:lpstr>字魂59号-创粗黑</vt:lpstr>
      <vt:lpstr>Microsoft YaHei</vt:lpstr>
      <vt:lpstr>Open Sans Semibold</vt:lpstr>
      <vt:lpstr>Arial Unicode MS</vt:lpstr>
      <vt:lpstr>等线 Light</vt:lpstr>
      <vt:lpstr>等线</vt:lpstr>
      <vt:lpstr>Yu Gothic UI Semibold</vt:lpstr>
      <vt:lpstr>Office 主题​​</vt:lpstr>
      <vt:lpstr>PowerPoint 演示文稿</vt:lpstr>
      <vt:lpstr>PowerPoint 演示文稿</vt:lpstr>
      <vt:lpstr>PowerPoint 演示文稿</vt:lpstr>
      <vt:lpstr> Health care management</vt:lpstr>
      <vt:lpstr>PowerPoint 演示文稿</vt:lpstr>
      <vt:lpstr>PowerPoint 演示文稿</vt:lpstr>
      <vt:lpstr>PowerPoint 演示文稿</vt:lpstr>
      <vt:lpstr>Controlling is the process of evaluating and regulating ongoing activities to ensure that goals are achieved.</vt:lpstr>
      <vt:lpstr>PowerPoint 演示文稿</vt:lpstr>
      <vt:lpstr>PowerPoint 演示文稿</vt:lpstr>
      <vt:lpstr>PowerPoint 演示文稿</vt:lpstr>
      <vt:lpstr>Leadership SMART Goals for New Managers</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Administrator;Cha小薰</dc:creator>
  <cp:lastModifiedBy>Natali Lazor</cp:lastModifiedBy>
  <cp:revision>55</cp:revision>
  <dcterms:created xsi:type="dcterms:W3CDTF">2020-02-10T12:07:00Z</dcterms:created>
  <dcterms:modified xsi:type="dcterms:W3CDTF">2024-02-13T09:57:16Z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1033-12.2.0.13431</vt:lpwstr>
  </property>
  <property fmtid="{D5CDD505-2E9C-101B-9397-08002B2CF9AE}" pid="3" name="ICV">
    <vt:lpwstr>21DD3890531342C68D84F7F4936E8D79</vt:lpwstr>
  </property>
</Properties>
</file>