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31"/>
  </p:notes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9" r:id="rId9"/>
    <p:sldId id="290" r:id="rId10"/>
    <p:sldId id="291" r:id="rId11"/>
    <p:sldId id="292" r:id="rId12"/>
    <p:sldId id="294" r:id="rId13"/>
    <p:sldId id="256" r:id="rId14"/>
    <p:sldId id="258" r:id="rId15"/>
    <p:sldId id="259" r:id="rId16"/>
    <p:sldId id="260" r:id="rId17"/>
    <p:sldId id="275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1" r:id="rId28"/>
    <p:sldId id="272" r:id="rId29"/>
    <p:sldId id="296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88" autoAdjust="0"/>
    <p:restoredTop sz="80906" autoAdjust="0"/>
  </p:normalViewPr>
  <p:slideViewPr>
    <p:cSldViewPr>
      <p:cViewPr varScale="1">
        <p:scale>
          <a:sx n="58" d="100"/>
          <a:sy n="58" d="100"/>
        </p:scale>
        <p:origin x="-16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71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1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71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585E6F1-A3AF-4F13-B63B-82C0AE0CA6D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ABCBDC-3F5E-4A53-BB13-C51C2F4A61B5}" type="slidenum">
              <a:rPr lang="ru-RU"/>
              <a:pPr/>
              <a:t>1</a:t>
            </a:fld>
            <a:endParaRPr lang="ru-RU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E140E-0757-4768-9304-E33F2B99A1CB}" type="slidenum">
              <a:rPr lang="ru-RU"/>
              <a:pPr/>
              <a:t>2</a:t>
            </a:fld>
            <a:endParaRPr lang="ru-RU"/>
          </a:p>
        </p:txBody>
      </p:sp>
      <p:sp>
        <p:nvSpPr>
          <p:cNvPr id="19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ABD88E-F01F-474E-AF9B-EC16192F3230}" type="slidenum">
              <a:rPr lang="ru-RU"/>
              <a:pPr/>
              <a:t>3</a:t>
            </a:fld>
            <a:endParaRPr lang="ru-RU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8DA360-521A-4338-9F91-0BF6D14FE923}" type="slidenum">
              <a:rPr lang="ru-RU"/>
              <a:pPr/>
              <a:t>4</a:t>
            </a:fld>
            <a:endParaRPr lang="ru-RU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91D7DF-1580-4B70-B6B2-7544C93864F9}" type="slidenum">
              <a:rPr lang="ru-RU"/>
              <a:pPr/>
              <a:t>5</a:t>
            </a:fld>
            <a:endParaRPr lang="ru-RU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031941-753D-4203-B308-FBF9D2861950}" type="slidenum">
              <a:rPr lang="ru-RU"/>
              <a:pPr/>
              <a:t>6</a:t>
            </a:fld>
            <a:endParaRPr lang="ru-RU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ADDC8E-D346-41D0-A998-742E026E1D1C}" type="slidenum">
              <a:rPr lang="ru-RU"/>
              <a:pPr/>
              <a:t>7</a:t>
            </a:fld>
            <a:endParaRPr lang="ru-RU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68399B-9047-441B-9B70-892F1176A637}" type="slidenum">
              <a:rPr lang="ru-RU"/>
              <a:pPr/>
              <a:t>8</a:t>
            </a:fld>
            <a:endParaRPr lang="ru-RU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BF74AB-CAB2-412B-A6AF-62A2DD2E35DA}" type="slidenum">
              <a:rPr lang="ru-RU"/>
              <a:pPr/>
              <a:t>9</a:t>
            </a:fld>
            <a:endParaRPr lang="ru-RU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7FAECA-65D8-4F66-BBB0-0C3F4486810F}" type="slidenum">
              <a:rPr lang="ru-RU"/>
              <a:pPr/>
              <a:t>10</a:t>
            </a:fld>
            <a:endParaRPr lang="ru-RU"/>
          </a:p>
        </p:txBody>
      </p:sp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3332A2-5F2D-48F0-A7D0-95F179CA9764}" type="slidenum">
              <a:rPr lang="ru-RU"/>
              <a:pPr/>
              <a:t>11</a:t>
            </a:fld>
            <a:endParaRPr lang="ru-RU"/>
          </a:p>
        </p:txBody>
      </p:sp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A725F0-B033-4F5D-8F6D-EC2F59FAEA95}" type="slidenum">
              <a:rPr lang="ru-RU"/>
              <a:pPr/>
              <a:t>12</a:t>
            </a:fld>
            <a:endParaRPr lang="ru-RU"/>
          </a:p>
        </p:txBody>
      </p:sp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B3C5D2-EDB3-4022-B184-5A923AB0DD2F}" type="slidenum">
              <a:rPr lang="ru-RU"/>
              <a:pPr/>
              <a:t>13</a:t>
            </a:fld>
            <a:endParaRPr lang="ru-RU"/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1DA699-4CE4-4D2B-B196-9096E14D7BAC}" type="slidenum">
              <a:rPr lang="ru-RU"/>
              <a:pPr/>
              <a:t>14</a:t>
            </a:fld>
            <a:endParaRPr lang="ru-RU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690F62-E74B-45D2-BB09-6D86286A276D}" type="slidenum">
              <a:rPr lang="ru-RU"/>
              <a:pPr/>
              <a:t>15</a:t>
            </a:fld>
            <a:endParaRPr lang="ru-RU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EC165E-4AA2-4980-8EDB-5F223F9682EC}" type="slidenum">
              <a:rPr lang="ru-RU"/>
              <a:pPr/>
              <a:t>16</a:t>
            </a:fld>
            <a:endParaRPr lang="ru-RU"/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F84278-9F24-413B-B64B-C6FDBE5AB5B0}" type="slidenum">
              <a:rPr lang="ru-RU"/>
              <a:pPr/>
              <a:t>17</a:t>
            </a:fld>
            <a:endParaRPr lang="ru-RU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59344B-7B4D-4E2D-96D0-038C0DE87CF7}" type="slidenum">
              <a:rPr lang="ru-RU"/>
              <a:pPr/>
              <a:t>18</a:t>
            </a:fld>
            <a:endParaRPr lang="ru-RU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5F3035-AF90-44CE-A5E5-5DA9132E62C4}" type="slidenum">
              <a:rPr lang="ru-RU"/>
              <a:pPr/>
              <a:t>19</a:t>
            </a:fld>
            <a:endParaRPr lang="ru-RU"/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A4E071-8318-40D2-AB0A-F14995D76837}" type="slidenum">
              <a:rPr lang="ru-RU"/>
              <a:pPr/>
              <a:t>20</a:t>
            </a:fld>
            <a:endParaRPr lang="ru-RU"/>
          </a:p>
        </p:txBody>
      </p:sp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318D64-8C6F-4590-B124-1CF44C426EFE}" type="slidenum">
              <a:rPr lang="ru-RU"/>
              <a:pPr/>
              <a:t>21</a:t>
            </a:fld>
            <a:endParaRPr lang="ru-RU"/>
          </a:p>
        </p:txBody>
      </p:sp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AECB08-1F60-4ECF-87DA-274AFE00C5E6}" type="slidenum">
              <a:rPr lang="ru-RU"/>
              <a:pPr/>
              <a:t>22</a:t>
            </a:fld>
            <a:endParaRPr lang="ru-RU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2E7F02-EDE0-451A-B14B-7963416253AE}" type="slidenum">
              <a:rPr lang="ru-RU"/>
              <a:pPr/>
              <a:t>23</a:t>
            </a:fld>
            <a:endParaRPr lang="ru-RU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6BBC4B-D67D-4251-BFCA-9AF3A7AD8BEC}" type="slidenum">
              <a:rPr lang="ru-RU"/>
              <a:pPr/>
              <a:t>24</a:t>
            </a:fld>
            <a:endParaRPr lang="ru-RU"/>
          </a:p>
        </p:txBody>
      </p:sp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D2E7D0-2C02-4EA5-9216-0356E4A4EB35}" type="slidenum">
              <a:rPr lang="ru-RU"/>
              <a:pPr/>
              <a:t>25</a:t>
            </a:fld>
            <a:endParaRPr lang="ru-RU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0163F6-C077-4A38-9EE3-CD13A6856071}" type="slidenum">
              <a:rPr lang="ru-RU"/>
              <a:pPr/>
              <a:t>26</a:t>
            </a:fld>
            <a:endParaRPr lang="ru-RU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5EFE4C-3DFE-4682-B9D0-0978CE2A1DFA}" type="slidenum">
              <a:rPr lang="ru-RU"/>
              <a:pPr/>
              <a:t>27</a:t>
            </a:fld>
            <a:endParaRPr lang="ru-RU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D87E41-E619-4129-8721-1163FB52661D}" type="slidenum">
              <a:rPr lang="ru-RU"/>
              <a:pPr/>
              <a:t>28</a:t>
            </a:fld>
            <a:endParaRPr lang="ru-RU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40EB-CA88-4EE9-B33B-2951790E1A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5109F9-3D6D-4F25-B9A6-3E006A7995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3EB901-FDA6-411B-AE58-C072DB9829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E4141-7D17-4CF4-969D-9019D09D45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CBBB5-215E-4C30-A50B-6A3F8EFAD9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CED2A2-6906-4F40-BD61-D7E0E385E4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00189-0A17-4656-A56F-2569462472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D7B40-90BB-4DD9-BB71-81D46E8CBD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50947-EF1A-49CB-8EB4-5F5D37966A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1A9F3C-00B2-45FB-8A0D-9B91B3A513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D376556-71BA-44CB-96B0-9A523BF7DB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28600"/>
            <a:ext cx="8229600" cy="5867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5A96699-0F13-478E-A3B6-9F6D349487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40EB-CA88-4EE9-B33B-2951790E1A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72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5872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2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8725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grpSp>
        <p:nvGrpSpPr>
          <p:cNvPr id="158726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15872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grpSp>
          <p:nvGrpSpPr>
            <p:cNvPr id="15872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58729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8730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8731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8732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8733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158734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158735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58736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37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38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39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40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41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8742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58743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8744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5874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58746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4F640EB-CA88-4EE9-B33B-2951790E1A92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b="1" dirty="0">
                <a:solidFill>
                  <a:srgbClr val="FF3300"/>
                </a:solidFill>
              </a:rPr>
              <a:t/>
            </a:r>
            <a:br>
              <a:rPr lang="ru-RU" sz="4800" b="1" dirty="0">
                <a:solidFill>
                  <a:srgbClr val="FF3300"/>
                </a:solidFill>
              </a:rPr>
            </a:br>
            <a:r>
              <a:rPr lang="ru-RU" sz="4800" b="1" dirty="0">
                <a:solidFill>
                  <a:srgbClr val="FF3300"/>
                </a:solidFill>
              </a:rPr>
              <a:t/>
            </a:r>
            <a:br>
              <a:rPr lang="ru-RU" sz="4800" b="1" dirty="0">
                <a:solidFill>
                  <a:srgbClr val="FF3300"/>
                </a:solidFill>
              </a:rPr>
            </a:br>
            <a:r>
              <a:rPr lang="ru-RU" sz="4800" b="1" dirty="0" err="1">
                <a:solidFill>
                  <a:srgbClr val="FF3300"/>
                </a:solidFill>
              </a:rPr>
              <a:t>Професійні</a:t>
            </a:r>
            <a:r>
              <a:rPr lang="ru-RU" sz="4800" b="1" dirty="0">
                <a:solidFill>
                  <a:srgbClr val="FF3300"/>
                </a:solidFill>
              </a:rPr>
              <a:t> </a:t>
            </a:r>
            <a:br>
              <a:rPr lang="ru-RU" sz="4800" b="1" dirty="0">
                <a:solidFill>
                  <a:srgbClr val="FF3300"/>
                </a:solidFill>
              </a:rPr>
            </a:br>
            <a:r>
              <a:rPr lang="ru-RU" sz="4800" b="1" dirty="0">
                <a:solidFill>
                  <a:srgbClr val="FF3300"/>
                </a:solidFill>
              </a:rPr>
              <a:t/>
            </a:r>
            <a:br>
              <a:rPr lang="ru-RU" sz="4800" b="1" dirty="0">
                <a:solidFill>
                  <a:srgbClr val="FF3300"/>
                </a:solidFill>
              </a:rPr>
            </a:br>
            <a:r>
              <a:rPr lang="ru-RU" sz="4800" b="1" dirty="0">
                <a:solidFill>
                  <a:srgbClr val="FF3300"/>
                </a:solidFill>
              </a:rPr>
              <a:t> </a:t>
            </a:r>
            <a:r>
              <a:rPr lang="ru-RU" sz="4800" b="1" dirty="0" err="1">
                <a:solidFill>
                  <a:srgbClr val="FF3300"/>
                </a:solidFill>
              </a:rPr>
              <a:t>інтоксикаціі</a:t>
            </a:r>
            <a:endParaRPr lang="ru-RU" sz="4800" b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2" name="Rectangle 4"/>
          <p:cNvSpPr>
            <a:spLocks noChangeArrowheads="1"/>
          </p:cNvSpPr>
          <p:nvPr/>
        </p:nvSpPr>
        <p:spPr bwMode="auto">
          <a:xfrm>
            <a:off x="468313" y="1044605"/>
            <a:ext cx="835342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Токсичність</a:t>
            </a:r>
            <a:r>
              <a:rPr lang="ru-RU" sz="2400" b="1" dirty="0">
                <a:solidFill>
                  <a:srgbClr val="FFFF00"/>
                </a:solidFill>
              </a:rPr>
              <a:t>, як </a:t>
            </a:r>
            <a:r>
              <a:rPr lang="ru-RU" sz="2400" b="1" dirty="0" err="1">
                <a:solidFill>
                  <a:srgbClr val="FFFF00"/>
                </a:solidFill>
              </a:rPr>
              <a:t>властивість</a:t>
            </a:r>
            <a:r>
              <a:rPr lang="ru-RU" sz="2400" b="1" dirty="0">
                <a:solidFill>
                  <a:srgbClr val="FFFF00"/>
                </a:solidFill>
              </a:rPr>
              <a:t> (</a:t>
            </a:r>
            <a:r>
              <a:rPr lang="ru-RU" sz="2400" b="1" dirty="0" err="1">
                <a:solidFill>
                  <a:srgbClr val="FFFF00"/>
                </a:solidFill>
              </a:rPr>
              <a:t>здатність</a:t>
            </a:r>
            <a:r>
              <a:rPr lang="ru-RU" sz="2400" b="1" dirty="0">
                <a:solidFill>
                  <a:srgbClr val="FFFF00"/>
                </a:solidFill>
              </a:rPr>
              <a:t>) </a:t>
            </a:r>
            <a:r>
              <a:rPr lang="ru-RU" sz="2400" b="1" dirty="0" err="1">
                <a:solidFill>
                  <a:srgbClr val="FFFF00"/>
                </a:solidFill>
              </a:rPr>
              <a:t>хімічних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речовин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діючи</a:t>
            </a:r>
            <a:r>
              <a:rPr lang="ru-RU" sz="2400" b="1" dirty="0">
                <a:solidFill>
                  <a:srgbClr val="FFFF00"/>
                </a:solidFill>
              </a:rPr>
              <a:t> на </a:t>
            </a:r>
            <a:r>
              <a:rPr lang="ru-RU" sz="2400" b="1" dirty="0" err="1">
                <a:solidFill>
                  <a:srgbClr val="FFFF00"/>
                </a:solidFill>
              </a:rPr>
              <a:t>біологічні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системи</a:t>
            </a:r>
            <a:r>
              <a:rPr lang="ru-RU" sz="2400" b="1" dirty="0">
                <a:solidFill>
                  <a:srgbClr val="FFFF00"/>
                </a:solidFill>
              </a:rPr>
              <a:t> не </a:t>
            </a:r>
            <a:r>
              <a:rPr lang="ru-RU" sz="2400" b="1" dirty="0" err="1">
                <a:solidFill>
                  <a:srgbClr val="FFFF00"/>
                </a:solidFill>
              </a:rPr>
              <a:t>механичним</a:t>
            </a:r>
            <a:r>
              <a:rPr lang="ru-RU" sz="2400" b="1" dirty="0">
                <a:solidFill>
                  <a:srgbClr val="FFFF00"/>
                </a:solidFill>
              </a:rPr>
              <a:t> шляхом, </a:t>
            </a:r>
            <a:r>
              <a:rPr lang="ru-RU" sz="2400" b="1" dirty="0" err="1">
                <a:solidFill>
                  <a:srgbClr val="FFFF00"/>
                </a:solidFill>
              </a:rPr>
              <a:t>викликати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їх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пошкодження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або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загибель</a:t>
            </a:r>
            <a:endParaRPr lang="ru-RU" sz="2400" b="1" dirty="0">
              <a:solidFill>
                <a:srgbClr val="FFFF00"/>
              </a:solidFill>
            </a:endParaRP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Токсикологія</a:t>
            </a:r>
            <a:r>
              <a:rPr lang="ru-RU" sz="2400" b="1" dirty="0">
                <a:solidFill>
                  <a:srgbClr val="FFFF00"/>
                </a:solidFill>
              </a:rPr>
              <a:t> - наука про </a:t>
            </a:r>
            <a:r>
              <a:rPr lang="ru-RU" sz="2400" b="1" dirty="0" err="1">
                <a:solidFill>
                  <a:srgbClr val="FFFF00"/>
                </a:solidFill>
              </a:rPr>
              <a:t>токсичність</a:t>
            </a:r>
            <a:r>
              <a:rPr lang="ru-RU" sz="2400" b="1" dirty="0">
                <a:solidFill>
                  <a:srgbClr val="FFFF00"/>
                </a:solidFill>
              </a:rPr>
              <a:t> - </a:t>
            </a:r>
            <a:r>
              <a:rPr lang="ru-RU" sz="2400" b="1" dirty="0" err="1">
                <a:solidFill>
                  <a:srgbClr val="FFFF00"/>
                </a:solidFill>
              </a:rPr>
              <a:t>властивості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характерні</a:t>
            </a:r>
            <a:r>
              <a:rPr lang="ru-RU" sz="2400" b="1" dirty="0">
                <a:solidFill>
                  <a:srgbClr val="FFFF00"/>
                </a:solidFill>
              </a:rPr>
              <a:t> практично до </a:t>
            </a:r>
            <a:r>
              <a:rPr lang="ru-RU" sz="2400" b="1" dirty="0" err="1">
                <a:solidFill>
                  <a:srgbClr val="FFFF00"/>
                </a:solidFill>
              </a:rPr>
              <a:t>всіх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хімічних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речовин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навколишнього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світу</a:t>
            </a:r>
            <a:endParaRPr lang="ru-RU" sz="2400" b="1" dirty="0">
              <a:solidFill>
                <a:srgbClr val="FFFF00"/>
              </a:solidFill>
            </a:endParaRP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Дія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речовин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що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приводять</a:t>
            </a:r>
            <a:r>
              <a:rPr lang="ru-RU" sz="2400" b="1" dirty="0">
                <a:solidFill>
                  <a:srgbClr val="FFFF00"/>
                </a:solidFill>
              </a:rPr>
              <a:t> до </a:t>
            </a:r>
            <a:r>
              <a:rPr lang="ru-RU" sz="2400" b="1" dirty="0" err="1">
                <a:solidFill>
                  <a:srgbClr val="FFFF00"/>
                </a:solidFill>
              </a:rPr>
              <a:t>порушення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функцій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біологічних</a:t>
            </a:r>
            <a:r>
              <a:rPr lang="ru-RU" sz="2400" b="1" dirty="0">
                <a:solidFill>
                  <a:srgbClr val="FFFF00"/>
                </a:solidFill>
              </a:rPr>
              <a:t> систем, </a:t>
            </a:r>
            <a:r>
              <a:rPr lang="ru-RU" sz="2400" b="1" dirty="0" err="1">
                <a:solidFill>
                  <a:srgbClr val="FFFF00"/>
                </a:solidFill>
              </a:rPr>
              <a:t>називається</a:t>
            </a:r>
            <a:r>
              <a:rPr lang="ru-RU" sz="2400" b="1" dirty="0">
                <a:solidFill>
                  <a:srgbClr val="FFFF00"/>
                </a:solidFill>
              </a:rPr>
              <a:t> токсичною </a:t>
            </a:r>
            <a:r>
              <a:rPr lang="ru-RU" sz="2400" b="1" dirty="0" err="1">
                <a:solidFill>
                  <a:srgbClr val="FFFF00"/>
                </a:solidFill>
              </a:rPr>
              <a:t>дією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</a:p>
          <a:p>
            <a:pPr algn="ctr"/>
            <a:endParaRPr lang="en-US" sz="2400" b="1" dirty="0">
              <a:solidFill>
                <a:srgbClr val="FFFF00"/>
              </a:solidFill>
            </a:endParaRPr>
          </a:p>
          <a:p>
            <a:pPr algn="just"/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0" name="Rectangle 4"/>
          <p:cNvSpPr>
            <a:spLocks noChangeArrowheads="1"/>
          </p:cNvSpPr>
          <p:nvPr/>
        </p:nvSpPr>
        <p:spPr bwMode="auto">
          <a:xfrm>
            <a:off x="539750" y="476250"/>
            <a:ext cx="8208963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Хімізм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взаємодії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токсикантів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біологічного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об'єкта</a:t>
            </a:r>
            <a:r>
              <a:rPr lang="ru-RU" sz="2400" b="1" dirty="0">
                <a:solidFill>
                  <a:srgbClr val="FFFF00"/>
                </a:solidFill>
              </a:rPr>
              <a:t> на молекулярному </a:t>
            </a:r>
            <a:r>
              <a:rPr lang="ru-RU" sz="2400" b="1" dirty="0" err="1">
                <a:solidFill>
                  <a:srgbClr val="FFFF00"/>
                </a:solidFill>
              </a:rPr>
              <a:t>рівні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називається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механізмом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токсичної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дії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Формування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розвиток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реакцій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біосистеми</a:t>
            </a:r>
            <a:r>
              <a:rPr lang="ru-RU" sz="2400" b="1" dirty="0">
                <a:solidFill>
                  <a:srgbClr val="FFFF00"/>
                </a:solidFill>
              </a:rPr>
              <a:t> на </a:t>
            </a:r>
            <a:r>
              <a:rPr lang="ru-RU" sz="2400" b="1" dirty="0" err="1">
                <a:solidFill>
                  <a:srgbClr val="FFFF00"/>
                </a:solidFill>
              </a:rPr>
              <a:t>дію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токсиканту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що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призводять</a:t>
            </a:r>
            <a:r>
              <a:rPr lang="ru-RU" sz="2400" b="1" dirty="0">
                <a:solidFill>
                  <a:srgbClr val="FFFF00"/>
                </a:solidFill>
              </a:rPr>
              <a:t> до </a:t>
            </a:r>
            <a:r>
              <a:rPr lang="ru-RU" sz="2400" b="1" dirty="0" err="1">
                <a:solidFill>
                  <a:srgbClr val="FFFF00"/>
                </a:solidFill>
              </a:rPr>
              <a:t>її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пошкодження</a:t>
            </a:r>
            <a:r>
              <a:rPr lang="ru-RU" sz="2400" b="1" dirty="0">
                <a:solidFill>
                  <a:srgbClr val="FFFF00"/>
                </a:solidFill>
              </a:rPr>
              <a:t> (</a:t>
            </a:r>
            <a:r>
              <a:rPr lang="ru-RU" sz="2400" b="1" dirty="0" err="1">
                <a:solidFill>
                  <a:srgbClr val="FFFF00"/>
                </a:solidFill>
              </a:rPr>
              <a:t>тобто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порушення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її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функцій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життєздатності</a:t>
            </a:r>
            <a:r>
              <a:rPr lang="ru-RU" sz="2400" b="1" dirty="0">
                <a:solidFill>
                  <a:srgbClr val="FFFF00"/>
                </a:solidFill>
              </a:rPr>
              <a:t>) </a:t>
            </a:r>
            <a:r>
              <a:rPr lang="ru-RU" sz="2400" b="1" dirty="0" err="1">
                <a:solidFill>
                  <a:srgbClr val="FFFF00"/>
                </a:solidFill>
              </a:rPr>
              <a:t>або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загибелі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називається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токсичним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процесом</a:t>
            </a:r>
            <a:endParaRPr lang="ru-RU" sz="2400" b="1" dirty="0">
              <a:solidFill>
                <a:srgbClr val="FFFF00"/>
              </a:solidFill>
            </a:endParaRP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Зовнішні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реєстровані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ознаки</a:t>
            </a:r>
            <a:r>
              <a:rPr lang="ru-RU" sz="2400" b="1" dirty="0">
                <a:solidFill>
                  <a:srgbClr val="FFFF00"/>
                </a:solidFill>
              </a:rPr>
              <a:t> токсичного </a:t>
            </a:r>
            <a:r>
              <a:rPr lang="ru-RU" sz="2400" b="1" dirty="0" err="1">
                <a:solidFill>
                  <a:srgbClr val="FFFF00"/>
                </a:solidFill>
              </a:rPr>
              <a:t>процесу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називаються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його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проявами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8" name="Rectangle 4"/>
          <p:cNvSpPr>
            <a:spLocks noChangeArrowheads="1"/>
          </p:cNvSpPr>
          <p:nvPr/>
        </p:nvSpPr>
        <p:spPr bwMode="auto">
          <a:xfrm>
            <a:off x="827088" y="228729"/>
            <a:ext cx="7483475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800" b="1" dirty="0" err="1"/>
              <a:t>Рівні</a:t>
            </a:r>
            <a:r>
              <a:rPr lang="ru-RU" sz="2800" b="1" dirty="0"/>
              <a:t> </a:t>
            </a:r>
            <a:r>
              <a:rPr lang="ru-RU" sz="2800" b="1" dirty="0" err="1"/>
              <a:t>організації</a:t>
            </a:r>
            <a:r>
              <a:rPr lang="ru-RU" sz="2800" b="1" dirty="0"/>
              <a:t> </a:t>
            </a:r>
            <a:r>
              <a:rPr lang="ru-RU" sz="2800" b="1" dirty="0" err="1"/>
              <a:t>біологічного</a:t>
            </a:r>
            <a:r>
              <a:rPr lang="ru-RU" sz="2800" b="1" dirty="0"/>
              <a:t> </a:t>
            </a:r>
            <a:r>
              <a:rPr lang="ru-RU" sz="2800" b="1" dirty="0" err="1"/>
              <a:t>об’єкту</a:t>
            </a:r>
            <a:r>
              <a:rPr lang="ru-RU" sz="2800" b="1" dirty="0"/>
              <a:t>, на </a:t>
            </a:r>
            <a:r>
              <a:rPr lang="ru-RU" sz="2800" b="1" dirty="0" err="1"/>
              <a:t>якому</a:t>
            </a:r>
            <a:r>
              <a:rPr lang="ru-RU" sz="2800" b="1" dirty="0"/>
              <a:t> </a:t>
            </a:r>
            <a:r>
              <a:rPr lang="ru-RU" sz="2800" b="1" dirty="0" err="1"/>
              <a:t>вивчається</a:t>
            </a:r>
            <a:r>
              <a:rPr lang="ru-RU" sz="2800" b="1" dirty="0"/>
              <a:t> </a:t>
            </a:r>
            <a:r>
              <a:rPr lang="ru-RU" sz="2800" b="1" dirty="0" err="1"/>
              <a:t>токсичність</a:t>
            </a:r>
            <a:r>
              <a:rPr lang="ru-RU" sz="2800" b="1" dirty="0"/>
              <a:t> </a:t>
            </a:r>
            <a:r>
              <a:rPr lang="ru-RU" sz="2800" b="1" dirty="0" err="1"/>
              <a:t>речовини</a:t>
            </a:r>
            <a:r>
              <a:rPr lang="ru-RU" sz="2800" b="1" dirty="0"/>
              <a:t>:</a:t>
            </a:r>
          </a:p>
          <a:p>
            <a:pPr algn="ctr"/>
            <a:endParaRPr lang="ru-RU" sz="2800" b="1" dirty="0"/>
          </a:p>
          <a:p>
            <a:pPr algn="ctr"/>
            <a:r>
              <a:rPr lang="ru-RU" sz="2800" b="1" dirty="0" err="1"/>
              <a:t>клітинний</a:t>
            </a:r>
            <a:r>
              <a:rPr lang="ru-RU" sz="2800" b="1" dirty="0"/>
              <a:t>;</a:t>
            </a:r>
          </a:p>
          <a:p>
            <a:pPr algn="ctr"/>
            <a:endParaRPr lang="ru-RU" sz="2800" b="1" dirty="0"/>
          </a:p>
          <a:p>
            <a:pPr algn="ctr"/>
            <a:r>
              <a:rPr lang="ru-RU" sz="2800" b="1" dirty="0" err="1"/>
              <a:t>органний</a:t>
            </a:r>
            <a:r>
              <a:rPr lang="ru-RU" sz="2800" b="1" dirty="0"/>
              <a:t>;</a:t>
            </a:r>
          </a:p>
          <a:p>
            <a:pPr algn="ctr"/>
            <a:endParaRPr lang="ru-RU" sz="2800" b="1" dirty="0"/>
          </a:p>
          <a:p>
            <a:pPr algn="ctr"/>
            <a:r>
              <a:rPr lang="ru-RU" sz="2800" b="1" dirty="0" err="1"/>
              <a:t>організменний</a:t>
            </a:r>
            <a:r>
              <a:rPr lang="ru-RU" sz="2800" b="1" dirty="0"/>
              <a:t>;</a:t>
            </a:r>
          </a:p>
          <a:p>
            <a:pPr algn="ctr"/>
            <a:endParaRPr lang="ru-RU" sz="2800" b="1" dirty="0"/>
          </a:p>
          <a:p>
            <a:pPr algn="ctr"/>
            <a:r>
              <a:rPr lang="ru-RU" sz="2800" b="1" dirty="0"/>
              <a:t>- </a:t>
            </a:r>
            <a:r>
              <a:rPr lang="ru-RU" sz="2800" b="1" dirty="0" err="1"/>
              <a:t>популяційний</a:t>
            </a:r>
            <a:endParaRPr lang="ru-RU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0825" y="836613"/>
            <a:ext cx="8662988" cy="44958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uk-UA" sz="2800" b="1" dirty="0">
                <a:solidFill>
                  <a:srgbClr val="FFFF00"/>
                </a:solidFill>
              </a:rPr>
              <a:t>Токсичний процес на клітинному рівні проявляється: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uk-UA" sz="2800" b="1" dirty="0">
              <a:solidFill>
                <a:srgbClr val="FFFF00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uk-UA" sz="2800" b="1" dirty="0">
                <a:solidFill>
                  <a:srgbClr val="FFFF00"/>
                </a:solidFill>
              </a:rPr>
              <a:t>- оборотними структурно-функціональними змінами клітини (зміна форми, спорідненості до барвників, рухливості і </a:t>
            </a:r>
            <a:r>
              <a:rPr lang="uk-UA" sz="2800" b="1" dirty="0" err="1">
                <a:solidFill>
                  <a:srgbClr val="FFFF00"/>
                </a:solidFill>
              </a:rPr>
              <a:t>т.д</a:t>
            </a:r>
            <a:r>
              <a:rPr lang="uk-UA" sz="2800" b="1" dirty="0">
                <a:solidFill>
                  <a:srgbClr val="FFFF00"/>
                </a:solidFill>
              </a:rPr>
              <a:t>.);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uk-UA" sz="2800" b="1" dirty="0">
              <a:solidFill>
                <a:srgbClr val="FFFF00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uk-UA" sz="2800" b="1" dirty="0">
                <a:solidFill>
                  <a:srgbClr val="FFFF00"/>
                </a:solidFill>
              </a:rPr>
              <a:t>- передчасною загибеллю клітини (некроз, </a:t>
            </a:r>
            <a:r>
              <a:rPr lang="uk-UA" sz="2800" b="1" dirty="0" err="1">
                <a:solidFill>
                  <a:srgbClr val="FFFF00"/>
                </a:solidFill>
              </a:rPr>
              <a:t>апоптоз</a:t>
            </a:r>
            <a:r>
              <a:rPr lang="uk-UA" sz="2800" b="1" dirty="0">
                <a:solidFill>
                  <a:srgbClr val="FFFF00"/>
                </a:solidFill>
              </a:rPr>
              <a:t>);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uk-UA" sz="2800" b="1" dirty="0">
              <a:solidFill>
                <a:srgbClr val="FFFF00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uk-UA" sz="2800" b="1" dirty="0">
                <a:solidFill>
                  <a:srgbClr val="FFFF00"/>
                </a:solidFill>
              </a:rPr>
              <a:t>- мутаціями (</a:t>
            </a:r>
            <a:r>
              <a:rPr lang="uk-UA" sz="2800" b="1" dirty="0" err="1">
                <a:solidFill>
                  <a:srgbClr val="FFFF00"/>
                </a:solidFill>
              </a:rPr>
              <a:t>генотоксичность</a:t>
            </a:r>
            <a:r>
              <a:rPr lang="uk-UA" sz="2800" b="1" dirty="0">
                <a:solidFill>
                  <a:srgbClr val="FFFF00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3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0" y="333375"/>
            <a:ext cx="8964613" cy="5762625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dirty="0" err="1"/>
              <a:t>Органна</a:t>
            </a:r>
            <a:r>
              <a:rPr lang="ru-RU" sz="2800" b="1" dirty="0"/>
              <a:t> </a:t>
            </a:r>
            <a:r>
              <a:rPr lang="ru-RU" sz="2800" b="1" dirty="0" err="1"/>
              <a:t>токсичність</a:t>
            </a:r>
            <a:r>
              <a:rPr lang="ru-RU" sz="2800" b="1" dirty="0"/>
              <a:t> </a:t>
            </a:r>
            <a:r>
              <a:rPr lang="ru-RU" sz="2800" b="1" dirty="0" err="1"/>
              <a:t>сполук</a:t>
            </a:r>
            <a:r>
              <a:rPr lang="ru-RU" sz="2800" b="1" dirty="0"/>
              <a:t>: </a:t>
            </a:r>
            <a:r>
              <a:rPr lang="ru-RU" sz="2800" b="1" dirty="0" err="1"/>
              <a:t>нейротоксичність</a:t>
            </a:r>
            <a:r>
              <a:rPr lang="ru-RU" sz="2800" b="1" dirty="0"/>
              <a:t>, </a:t>
            </a:r>
            <a:r>
              <a:rPr lang="ru-RU" sz="2800" b="1" dirty="0" err="1"/>
              <a:t>гепатотоксичність</a:t>
            </a:r>
            <a:r>
              <a:rPr lang="ru-RU" sz="2800" b="1" dirty="0"/>
              <a:t>, </a:t>
            </a:r>
            <a:r>
              <a:rPr lang="ru-RU" sz="2800" b="1" dirty="0" err="1"/>
              <a:t>гематотоксичность</a:t>
            </a:r>
            <a:r>
              <a:rPr lang="ru-RU" sz="2800" b="1" dirty="0"/>
              <a:t>, </a:t>
            </a:r>
            <a:r>
              <a:rPr lang="ru-RU" sz="2800" b="1" dirty="0" err="1"/>
              <a:t>нефротоксичність</a:t>
            </a:r>
            <a:r>
              <a:rPr lang="ru-RU" sz="2800" b="1" dirty="0"/>
              <a:t> і т.д.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b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dirty="0" err="1"/>
              <a:t>Токсичний</a:t>
            </a:r>
            <a:r>
              <a:rPr lang="ru-RU" sz="2800" b="1" dirty="0"/>
              <a:t> </a:t>
            </a:r>
            <a:r>
              <a:rPr lang="ru-RU" sz="2800" b="1" dirty="0" err="1"/>
              <a:t>процес</a:t>
            </a:r>
            <a:r>
              <a:rPr lang="ru-RU" sz="2800" b="1" dirty="0"/>
              <a:t> з боку органу </a:t>
            </a:r>
            <a:r>
              <a:rPr lang="ru-RU" sz="2800" b="1" dirty="0" err="1"/>
              <a:t>або</a:t>
            </a:r>
            <a:r>
              <a:rPr lang="ru-RU" sz="2800" b="1" dirty="0"/>
              <a:t> </a:t>
            </a:r>
            <a:r>
              <a:rPr lang="ru-RU" sz="2800" b="1" dirty="0" err="1"/>
              <a:t>системи</a:t>
            </a:r>
            <a:r>
              <a:rPr lang="ru-RU" sz="2800" b="1" dirty="0"/>
              <a:t> </a:t>
            </a:r>
            <a:r>
              <a:rPr lang="ru-RU" sz="2800" b="1" dirty="0" err="1"/>
              <a:t>проявляється</a:t>
            </a:r>
            <a:r>
              <a:rPr lang="ru-RU" sz="2800" b="1" dirty="0"/>
              <a:t>: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b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dirty="0"/>
              <a:t>- </a:t>
            </a:r>
            <a:r>
              <a:rPr lang="ru-RU" sz="2800" b="1" dirty="0" err="1"/>
              <a:t>функціональними</a:t>
            </a:r>
            <a:r>
              <a:rPr lang="ru-RU" sz="2800" b="1" dirty="0"/>
              <a:t> </a:t>
            </a:r>
            <a:r>
              <a:rPr lang="ru-RU" sz="2800" b="1" dirty="0" err="1"/>
              <a:t>реакціями</a:t>
            </a:r>
            <a:r>
              <a:rPr lang="ru-RU" sz="2800" b="1" dirty="0"/>
              <a:t> (спазм </a:t>
            </a:r>
            <a:r>
              <a:rPr lang="ru-RU" sz="2800" b="1" dirty="0" err="1"/>
              <a:t>гортані</a:t>
            </a:r>
            <a:r>
              <a:rPr lang="ru-RU" sz="2800" b="1" dirty="0"/>
              <a:t>, </a:t>
            </a:r>
            <a:r>
              <a:rPr lang="ru-RU" sz="2800" b="1" dirty="0" err="1"/>
              <a:t>короткочасне</a:t>
            </a:r>
            <a:r>
              <a:rPr lang="ru-RU" sz="2800" b="1" dirty="0"/>
              <a:t> </a:t>
            </a:r>
            <a:r>
              <a:rPr lang="ru-RU" sz="2800" b="1" dirty="0" err="1"/>
              <a:t>падіння</a:t>
            </a:r>
            <a:r>
              <a:rPr lang="ru-RU" sz="2800" b="1" dirty="0"/>
              <a:t> </a:t>
            </a:r>
            <a:r>
              <a:rPr lang="ru-RU" sz="2800" b="1" dirty="0" err="1"/>
              <a:t>артеріального</a:t>
            </a:r>
            <a:r>
              <a:rPr lang="ru-RU" sz="2800" b="1" dirty="0"/>
              <a:t> </a:t>
            </a:r>
            <a:r>
              <a:rPr lang="ru-RU" sz="2800" b="1" dirty="0" err="1"/>
              <a:t>тиску</a:t>
            </a:r>
            <a:r>
              <a:rPr lang="ru-RU" sz="2800" b="1" dirty="0"/>
              <a:t>, </a:t>
            </a:r>
            <a:r>
              <a:rPr lang="ru-RU" sz="2800" b="1" dirty="0" err="1"/>
              <a:t>збільшення</a:t>
            </a:r>
            <a:r>
              <a:rPr lang="ru-RU" sz="2800" b="1" dirty="0"/>
              <a:t> </a:t>
            </a:r>
            <a:r>
              <a:rPr lang="ru-RU" sz="2800" b="1" dirty="0" err="1"/>
              <a:t>частоти</a:t>
            </a:r>
            <a:r>
              <a:rPr lang="ru-RU" sz="2800" b="1" dirty="0"/>
              <a:t> </a:t>
            </a:r>
            <a:r>
              <a:rPr lang="ru-RU" sz="2800" b="1" dirty="0" err="1"/>
              <a:t>дихання</a:t>
            </a:r>
            <a:r>
              <a:rPr lang="ru-RU" sz="2800" b="1" dirty="0"/>
              <a:t> і т.д.);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b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dirty="0"/>
              <a:t>- </a:t>
            </a:r>
            <a:r>
              <a:rPr lang="ru-RU" sz="2800" b="1" dirty="0" err="1"/>
              <a:t>захворюваннями</a:t>
            </a:r>
            <a:r>
              <a:rPr lang="ru-RU" sz="2800" b="1" dirty="0"/>
              <a:t> органу;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b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dirty="0"/>
              <a:t>- </a:t>
            </a:r>
            <a:r>
              <a:rPr lang="ru-RU" sz="2800" b="1" dirty="0" err="1"/>
              <a:t>неопластичними</a:t>
            </a:r>
            <a:r>
              <a:rPr lang="ru-RU" sz="2800" b="1" dirty="0"/>
              <a:t> </a:t>
            </a:r>
            <a:r>
              <a:rPr lang="ru-RU" sz="2800" b="1" dirty="0" err="1"/>
              <a:t>процесами</a:t>
            </a:r>
            <a:r>
              <a:rPr lang="en-US" sz="2800" b="1" dirty="0"/>
              <a:t>	</a:t>
            </a:r>
            <a:endParaRPr lang="uk-UA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76250"/>
            <a:ext cx="9144000" cy="52578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800" dirty="0" err="1">
                <a:solidFill>
                  <a:srgbClr val="FFFF00"/>
                </a:solidFill>
              </a:rPr>
              <a:t>Токсичний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процес</a:t>
            </a:r>
            <a:r>
              <a:rPr lang="ru-RU" sz="2800" dirty="0">
                <a:solidFill>
                  <a:srgbClr val="FFFF00"/>
                </a:solidFill>
              </a:rPr>
              <a:t> на </a:t>
            </a:r>
            <a:r>
              <a:rPr lang="ru-RU" sz="2800" dirty="0" err="1">
                <a:solidFill>
                  <a:srgbClr val="FFFF00"/>
                </a:solidFill>
              </a:rPr>
              <a:t>рівні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цілісного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організму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проявляється</a:t>
            </a:r>
            <a:r>
              <a:rPr lang="ru-RU" sz="2800" dirty="0">
                <a:solidFill>
                  <a:srgbClr val="FFFF00"/>
                </a:solidFill>
              </a:rPr>
              <a:t>: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dirty="0"/>
              <a:t>- хворобами </a:t>
            </a:r>
            <a:r>
              <a:rPr lang="ru-RU" sz="2800" dirty="0" err="1"/>
              <a:t>хімічної</a:t>
            </a:r>
            <a:r>
              <a:rPr lang="ru-RU" sz="2800" dirty="0"/>
              <a:t> </a:t>
            </a:r>
            <a:r>
              <a:rPr lang="ru-RU" sz="2800" dirty="0" err="1"/>
              <a:t>етіології</a:t>
            </a:r>
            <a:r>
              <a:rPr lang="ru-RU" sz="2800" dirty="0"/>
              <a:t> (</a:t>
            </a:r>
            <a:r>
              <a:rPr lang="ru-RU" sz="2800" dirty="0" err="1"/>
              <a:t>інтоксикації</a:t>
            </a:r>
            <a:r>
              <a:rPr lang="ru-RU" sz="2800" dirty="0"/>
              <a:t>, </a:t>
            </a:r>
            <a:r>
              <a:rPr lang="ru-RU" sz="2800" dirty="0" err="1"/>
              <a:t>отруєння</a:t>
            </a:r>
            <a:r>
              <a:rPr lang="ru-RU" sz="2800" dirty="0"/>
              <a:t>);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dirty="0"/>
              <a:t>-</a:t>
            </a:r>
            <a:r>
              <a:rPr lang="ru-RU" sz="2800" dirty="0" err="1"/>
              <a:t>транзіторнимі</a:t>
            </a:r>
            <a:r>
              <a:rPr lang="ru-RU" sz="2800" dirty="0"/>
              <a:t> </a:t>
            </a:r>
            <a:r>
              <a:rPr lang="ru-RU" sz="2800" dirty="0" err="1"/>
              <a:t>токсичними</a:t>
            </a:r>
            <a:r>
              <a:rPr lang="ru-RU" sz="2800" dirty="0"/>
              <a:t> </a:t>
            </a:r>
            <a:r>
              <a:rPr lang="ru-RU" sz="2800" dirty="0" err="1"/>
              <a:t>реакціями</a:t>
            </a:r>
            <a:r>
              <a:rPr lang="ru-RU" sz="2800" dirty="0"/>
              <a:t> - </a:t>
            </a:r>
            <a:r>
              <a:rPr lang="ru-RU" sz="2800" dirty="0" err="1"/>
              <a:t>швидко</a:t>
            </a:r>
            <a:r>
              <a:rPr lang="ru-RU" sz="2800" dirty="0"/>
              <a:t> і спонтанно </a:t>
            </a:r>
            <a:r>
              <a:rPr lang="ru-RU" sz="2800" dirty="0" err="1"/>
              <a:t>проходять</a:t>
            </a:r>
            <a:r>
              <a:rPr lang="ru-RU" sz="2800" dirty="0"/>
              <a:t> станами,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супроводжуються</a:t>
            </a:r>
            <a:r>
              <a:rPr lang="ru-RU" sz="2800" dirty="0"/>
              <a:t> </a:t>
            </a:r>
            <a:r>
              <a:rPr lang="ru-RU" sz="2800" dirty="0" err="1"/>
              <a:t>короткочасною</a:t>
            </a:r>
            <a:r>
              <a:rPr lang="ru-RU" sz="2800" dirty="0"/>
              <a:t> </a:t>
            </a:r>
            <a:r>
              <a:rPr lang="ru-RU" sz="2800" dirty="0" err="1"/>
              <a:t>втратою</a:t>
            </a:r>
            <a:r>
              <a:rPr lang="ru-RU" sz="2800" dirty="0"/>
              <a:t> </a:t>
            </a:r>
            <a:r>
              <a:rPr lang="ru-RU" sz="2800" dirty="0" err="1"/>
              <a:t>дієздатності</a:t>
            </a:r>
            <a:r>
              <a:rPr lang="ru-RU" sz="2800" dirty="0"/>
              <a:t>;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dirty="0"/>
              <a:t>- </a:t>
            </a:r>
            <a:r>
              <a:rPr lang="ru-RU" sz="2800" dirty="0" err="1"/>
              <a:t>аллобіозом</a:t>
            </a:r>
            <a:r>
              <a:rPr lang="ru-RU" sz="2800" dirty="0"/>
              <a:t> - </a:t>
            </a:r>
            <a:r>
              <a:rPr lang="ru-RU" sz="2800" dirty="0" err="1"/>
              <a:t>стійкими</a:t>
            </a:r>
            <a:r>
              <a:rPr lang="ru-RU" sz="2800" dirty="0"/>
              <a:t> </a:t>
            </a:r>
            <a:r>
              <a:rPr lang="ru-RU" sz="2800" dirty="0" err="1"/>
              <a:t>змінами</a:t>
            </a:r>
            <a:r>
              <a:rPr lang="ru-RU" sz="2800" dirty="0"/>
              <a:t> </a:t>
            </a:r>
            <a:r>
              <a:rPr lang="ru-RU" sz="2800" dirty="0" err="1"/>
              <a:t>реактивності</a:t>
            </a:r>
            <a:r>
              <a:rPr lang="ru-RU" sz="2800" dirty="0"/>
              <a:t> </a:t>
            </a:r>
            <a:r>
              <a:rPr lang="ru-RU" sz="2800" dirty="0" err="1"/>
              <a:t>організму</a:t>
            </a:r>
            <a:r>
              <a:rPr lang="ru-RU" sz="2800" dirty="0"/>
              <a:t> на </a:t>
            </a:r>
            <a:r>
              <a:rPr lang="ru-RU" sz="2800" dirty="0" err="1"/>
              <a:t>вплив</a:t>
            </a:r>
            <a:r>
              <a:rPr lang="ru-RU" sz="2800" dirty="0"/>
              <a:t> </a:t>
            </a:r>
            <a:r>
              <a:rPr lang="ru-RU" sz="2800" dirty="0" err="1"/>
              <a:t>фізичних</a:t>
            </a:r>
            <a:r>
              <a:rPr lang="ru-RU" sz="2800" dirty="0"/>
              <a:t>, </a:t>
            </a:r>
            <a:r>
              <a:rPr lang="ru-RU" sz="2800" dirty="0" err="1"/>
              <a:t>хімічних</a:t>
            </a:r>
            <a:r>
              <a:rPr lang="ru-RU" sz="2800" dirty="0"/>
              <a:t>, </a:t>
            </a:r>
            <a:r>
              <a:rPr lang="ru-RU" sz="2800" dirty="0" err="1"/>
              <a:t>біологічних</a:t>
            </a:r>
            <a:r>
              <a:rPr lang="ru-RU" sz="2800" dirty="0"/>
              <a:t> </a:t>
            </a:r>
            <a:r>
              <a:rPr lang="ru-RU" sz="2800" dirty="0" err="1"/>
              <a:t>факторів</a:t>
            </a:r>
            <a:r>
              <a:rPr lang="ru-RU" sz="2800" dirty="0"/>
              <a:t> </a:t>
            </a:r>
            <a:r>
              <a:rPr lang="ru-RU" sz="2800" dirty="0" err="1"/>
              <a:t>навколишнього</a:t>
            </a:r>
            <a:r>
              <a:rPr lang="ru-RU" sz="2800" dirty="0"/>
              <a:t> </a:t>
            </a:r>
            <a:r>
              <a:rPr lang="ru-RU" sz="2800" dirty="0" err="1"/>
              <a:t>середовища</a:t>
            </a:r>
            <a:r>
              <a:rPr lang="ru-RU" sz="2800" dirty="0"/>
              <a:t>;</a:t>
            </a:r>
            <a:r>
              <a:rPr lang="en-US" sz="2800" dirty="0"/>
              <a:t>	</a:t>
            </a:r>
            <a:endParaRPr lang="ru-RU" sz="28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404812"/>
            <a:ext cx="8229600" cy="5112419"/>
          </a:xfrm>
          <a:noFill/>
          <a:ln/>
        </p:spPr>
        <p:txBody>
          <a:bodyPr/>
          <a:lstStyle/>
          <a:p>
            <a:pPr marL="0" indent="0" algn="ctr">
              <a:buNone/>
            </a:pPr>
            <a:r>
              <a:rPr lang="ru-RU" sz="2800" b="1" dirty="0" err="1">
                <a:solidFill>
                  <a:srgbClr val="FFFF00"/>
                </a:solidFill>
              </a:rPr>
              <a:t>Залежно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від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тривалості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взаємодії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хімічної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речовини</a:t>
            </a:r>
            <a:r>
              <a:rPr lang="ru-RU" sz="2800" b="1" dirty="0">
                <a:solidFill>
                  <a:srgbClr val="FFFF00"/>
                </a:solidFill>
              </a:rPr>
              <a:t> і </a:t>
            </a:r>
            <a:r>
              <a:rPr lang="ru-RU" sz="2800" b="1" dirty="0" err="1">
                <a:solidFill>
                  <a:srgbClr val="FFFF00"/>
                </a:solidFill>
              </a:rPr>
              <a:t>організму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інтоксикації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можуть</a:t>
            </a:r>
            <a:r>
              <a:rPr lang="ru-RU" sz="2800" b="1" dirty="0">
                <a:solidFill>
                  <a:srgbClr val="FFFF00"/>
                </a:solidFill>
              </a:rPr>
              <a:t> бути:</a:t>
            </a:r>
          </a:p>
          <a:p>
            <a:pPr marL="609600" indent="-609600" algn="ctr">
              <a:buFontTx/>
              <a:buAutoNum type="arabicPeriod"/>
            </a:pPr>
            <a:endParaRPr lang="ru-RU" sz="2800" b="1" dirty="0"/>
          </a:p>
          <a:p>
            <a:pPr marL="609600" indent="-609600" algn="ctr">
              <a:buFontTx/>
              <a:buAutoNum type="arabicPeriod"/>
            </a:pPr>
            <a:r>
              <a:rPr lang="ru-RU" sz="2800" b="1" dirty="0"/>
              <a:t>  </a:t>
            </a:r>
            <a:r>
              <a:rPr lang="ru-RU" sz="2800" b="1" dirty="0" err="1"/>
              <a:t>гострими</a:t>
            </a:r>
            <a:r>
              <a:rPr lang="ru-RU" sz="2800" b="1" dirty="0"/>
              <a:t>;</a:t>
            </a:r>
          </a:p>
          <a:p>
            <a:pPr marL="609600" indent="-609600" algn="ctr">
              <a:buFontTx/>
              <a:buAutoNum type="arabicPeriod"/>
            </a:pPr>
            <a:endParaRPr lang="ru-RU" sz="2800" b="1" dirty="0"/>
          </a:p>
          <a:p>
            <a:pPr marL="609600" indent="-609600" algn="ctr">
              <a:buFontTx/>
              <a:buAutoNum type="arabicPeriod"/>
            </a:pPr>
            <a:r>
              <a:rPr lang="ru-RU" sz="2800" b="1" dirty="0" err="1"/>
              <a:t>підгострими</a:t>
            </a:r>
            <a:endParaRPr lang="ru-RU" sz="2800" b="1" dirty="0"/>
          </a:p>
          <a:p>
            <a:pPr marL="609600" indent="-609600" algn="ctr">
              <a:buFontTx/>
              <a:buAutoNum type="arabicPeriod"/>
            </a:pPr>
            <a:endParaRPr lang="ru-RU" sz="2800" b="1" dirty="0"/>
          </a:p>
          <a:p>
            <a:pPr marL="609600" indent="-609600" algn="ctr">
              <a:buFontTx/>
              <a:buAutoNum type="arabicPeriod"/>
            </a:pPr>
            <a:r>
              <a:rPr lang="ru-RU" sz="2800" b="1" dirty="0" err="1"/>
              <a:t>хронічними</a:t>
            </a:r>
            <a:endParaRPr lang="ru-RU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476250"/>
            <a:ext cx="8229600" cy="5257800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b="1" dirty="0"/>
              <a:t>		2. </a:t>
            </a:r>
            <a:r>
              <a:rPr lang="ru-RU" b="1" dirty="0" err="1">
                <a:solidFill>
                  <a:srgbClr val="FFFF00"/>
                </a:solidFill>
              </a:rPr>
              <a:t>Періоди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інтоксикації</a:t>
            </a:r>
            <a:r>
              <a:rPr lang="ru-RU" b="1" dirty="0">
                <a:solidFill>
                  <a:srgbClr val="FFFF00"/>
                </a:solidFill>
              </a:rPr>
              <a:t>:</a:t>
            </a:r>
          </a:p>
          <a:p>
            <a:pPr algn="just">
              <a:buFontTx/>
              <a:buNone/>
            </a:pPr>
            <a:endParaRPr lang="ru-RU" b="1" dirty="0"/>
          </a:p>
          <a:p>
            <a:pPr algn="just">
              <a:buFontTx/>
              <a:buNone/>
            </a:pPr>
            <a:r>
              <a:rPr lang="ru-RU" b="1" dirty="0"/>
              <a:t>- </a:t>
            </a:r>
            <a:r>
              <a:rPr lang="ru-RU" b="1" dirty="0" err="1"/>
              <a:t>період</a:t>
            </a:r>
            <a:r>
              <a:rPr lang="ru-RU" b="1" dirty="0"/>
              <a:t> контакту з </a:t>
            </a:r>
            <a:r>
              <a:rPr lang="ru-RU" b="1" dirty="0" err="1"/>
              <a:t>речовиною</a:t>
            </a:r>
            <a:r>
              <a:rPr lang="ru-RU" b="1" dirty="0"/>
              <a:t>,</a:t>
            </a:r>
          </a:p>
          <a:p>
            <a:pPr algn="just">
              <a:buFontTx/>
              <a:buNone/>
            </a:pPr>
            <a:endParaRPr lang="ru-RU" b="1" dirty="0"/>
          </a:p>
          <a:p>
            <a:pPr algn="just">
              <a:buFontTx/>
              <a:buNone/>
            </a:pPr>
            <a:r>
              <a:rPr lang="ru-RU" b="1" dirty="0"/>
              <a:t>- </a:t>
            </a:r>
            <a:r>
              <a:rPr lang="ru-RU" b="1" dirty="0" err="1"/>
              <a:t>прихований</a:t>
            </a:r>
            <a:r>
              <a:rPr lang="ru-RU" b="1" dirty="0"/>
              <a:t> </a:t>
            </a:r>
            <a:r>
              <a:rPr lang="ru-RU" b="1" dirty="0" err="1"/>
              <a:t>період</a:t>
            </a:r>
            <a:r>
              <a:rPr lang="ru-RU" b="1" dirty="0"/>
              <a:t>,</a:t>
            </a:r>
          </a:p>
          <a:p>
            <a:pPr algn="just">
              <a:buFontTx/>
              <a:buNone/>
            </a:pPr>
            <a:endParaRPr lang="ru-RU" b="1" dirty="0"/>
          </a:p>
          <a:p>
            <a:pPr algn="just">
              <a:buFontTx/>
              <a:buNone/>
            </a:pPr>
            <a:r>
              <a:rPr lang="ru-RU" b="1" dirty="0"/>
              <a:t>- </a:t>
            </a:r>
            <a:r>
              <a:rPr lang="ru-RU" b="1" dirty="0" err="1"/>
              <a:t>період</a:t>
            </a:r>
            <a:r>
              <a:rPr lang="ru-RU" b="1" dirty="0"/>
              <a:t> </a:t>
            </a:r>
            <a:r>
              <a:rPr lang="ru-RU" b="1" dirty="0" err="1"/>
              <a:t>розпалу</a:t>
            </a:r>
            <a:r>
              <a:rPr lang="ru-RU" b="1" dirty="0"/>
              <a:t> </a:t>
            </a:r>
            <a:r>
              <a:rPr lang="ru-RU" b="1" dirty="0" err="1"/>
              <a:t>захворювання</a:t>
            </a:r>
            <a:r>
              <a:rPr lang="ru-RU" b="1" dirty="0"/>
              <a:t>,</a:t>
            </a:r>
          </a:p>
          <a:p>
            <a:pPr algn="just">
              <a:buFontTx/>
              <a:buNone/>
            </a:pPr>
            <a:endParaRPr lang="ru-RU" b="1" dirty="0"/>
          </a:p>
          <a:p>
            <a:pPr algn="just">
              <a:buFontTx/>
              <a:buNone/>
            </a:pPr>
            <a:r>
              <a:rPr lang="ru-RU" b="1" dirty="0"/>
              <a:t>- </a:t>
            </a:r>
            <a:r>
              <a:rPr lang="ru-RU" b="1" dirty="0" err="1"/>
              <a:t>період</a:t>
            </a:r>
            <a:r>
              <a:rPr lang="ru-RU" b="1" dirty="0"/>
              <a:t> </a:t>
            </a:r>
            <a:r>
              <a:rPr lang="ru-RU" b="1" dirty="0" err="1"/>
              <a:t>одужання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40385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b="1" dirty="0"/>
              <a:t>		3. </a:t>
            </a:r>
            <a:r>
              <a:rPr lang="ru-RU" b="1" dirty="0">
                <a:solidFill>
                  <a:srgbClr val="FFFF00"/>
                </a:solidFill>
              </a:rPr>
              <a:t>В </a:t>
            </a:r>
            <a:r>
              <a:rPr lang="ru-RU" b="1" dirty="0" err="1">
                <a:solidFill>
                  <a:srgbClr val="FFFF00"/>
                </a:solidFill>
              </a:rPr>
              <a:t>залежності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локалізації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патологічного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процесу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інтоксикація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може</a:t>
            </a:r>
            <a:r>
              <a:rPr lang="ru-RU" b="1" dirty="0">
                <a:solidFill>
                  <a:srgbClr val="FFFF00"/>
                </a:solidFill>
              </a:rPr>
              <a:t> бути:</a:t>
            </a:r>
          </a:p>
          <a:p>
            <a:pPr>
              <a:buFontTx/>
              <a:buNone/>
            </a:pPr>
            <a:endParaRPr lang="ru-RU" b="1" dirty="0"/>
          </a:p>
          <a:p>
            <a:pPr algn="ctr">
              <a:buFontTx/>
              <a:buNone/>
            </a:pPr>
            <a:r>
              <a:rPr lang="ru-RU" b="1" dirty="0"/>
              <a:t>  </a:t>
            </a:r>
            <a:r>
              <a:rPr lang="ru-RU" b="1" dirty="0" err="1"/>
              <a:t>місцевою</a:t>
            </a:r>
            <a:endParaRPr lang="ru-RU" b="1" dirty="0"/>
          </a:p>
          <a:p>
            <a:pPr algn="ctr">
              <a:buFontTx/>
              <a:buNone/>
            </a:pPr>
            <a:r>
              <a:rPr lang="ru-RU" b="1" dirty="0"/>
              <a:t>і</a:t>
            </a:r>
          </a:p>
          <a:p>
            <a:pPr algn="ctr">
              <a:buFontTx/>
              <a:buNone/>
            </a:pPr>
            <a:r>
              <a:rPr lang="ru-RU" b="1" dirty="0" err="1"/>
              <a:t>загальною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388" y="260350"/>
            <a:ext cx="8964612" cy="5835650"/>
          </a:xfrm>
          <a:noFill/>
          <a:ln/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 dirty="0">
                <a:solidFill>
                  <a:srgbClr val="FFFF00"/>
                </a:solidFill>
              </a:rPr>
              <a:t>4. В </a:t>
            </a:r>
            <a:r>
              <a:rPr lang="ru-RU" sz="2800" dirty="0" err="1">
                <a:solidFill>
                  <a:srgbClr val="FFFF00"/>
                </a:solidFill>
              </a:rPr>
              <a:t>залежності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від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інтенсивності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впливу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токсиканту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інтоксикація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може</a:t>
            </a:r>
            <a:r>
              <a:rPr lang="ru-RU" sz="2800" dirty="0">
                <a:solidFill>
                  <a:srgbClr val="FFFF00"/>
                </a:solidFill>
              </a:rPr>
              <a:t> бути: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sz="2800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800" dirty="0" err="1">
                <a:solidFill>
                  <a:srgbClr val="FF0000"/>
                </a:solidFill>
              </a:rPr>
              <a:t>Важка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інтоксикація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/>
              <a:t>- </a:t>
            </a:r>
            <a:r>
              <a:rPr lang="ru-RU" sz="2800" dirty="0" err="1"/>
              <a:t>загрозливе</a:t>
            </a:r>
            <a:r>
              <a:rPr lang="ru-RU" sz="2800" dirty="0"/>
              <a:t> </a:t>
            </a:r>
            <a:r>
              <a:rPr lang="ru-RU" sz="2800" dirty="0" err="1"/>
              <a:t>життю</a:t>
            </a:r>
            <a:r>
              <a:rPr lang="ru-RU" sz="2800" dirty="0"/>
              <a:t> стан. </a:t>
            </a:r>
            <a:r>
              <a:rPr lang="ru-RU" sz="2800" dirty="0" err="1"/>
              <a:t>Крайня</a:t>
            </a:r>
            <a:r>
              <a:rPr lang="ru-RU" sz="2800" dirty="0"/>
              <a:t> форма </a:t>
            </a:r>
            <a:r>
              <a:rPr lang="ru-RU" sz="2800" dirty="0" err="1"/>
              <a:t>важкої</a:t>
            </a:r>
            <a:r>
              <a:rPr lang="ru-RU" sz="2800" dirty="0"/>
              <a:t> </a:t>
            </a:r>
            <a:r>
              <a:rPr lang="ru-RU" sz="2800" dirty="0" err="1"/>
              <a:t>інтоксикації</a:t>
            </a:r>
            <a:r>
              <a:rPr lang="ru-RU" sz="2800" dirty="0"/>
              <a:t> - </a:t>
            </a:r>
            <a:r>
              <a:rPr lang="ru-RU" sz="2800" dirty="0" err="1"/>
              <a:t>смертельне</a:t>
            </a:r>
            <a:r>
              <a:rPr lang="ru-RU" sz="2800" dirty="0"/>
              <a:t> </a:t>
            </a:r>
            <a:r>
              <a:rPr lang="ru-RU" sz="2800" dirty="0" err="1"/>
              <a:t>отруєння</a:t>
            </a:r>
            <a:r>
              <a:rPr lang="ru-RU" sz="2800" dirty="0"/>
              <a:t>.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sz="2800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800" dirty="0" err="1">
                <a:solidFill>
                  <a:srgbClr val="FF0000"/>
                </a:solidFill>
              </a:rPr>
              <a:t>Інтоксикація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середнього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ступеня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тяжкості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/>
              <a:t>- </a:t>
            </a:r>
            <a:r>
              <a:rPr lang="ru-RU" sz="2800" dirty="0" err="1"/>
              <a:t>інтоксикація</a:t>
            </a:r>
            <a:r>
              <a:rPr lang="ru-RU" sz="2800" dirty="0"/>
              <a:t>, при </a:t>
            </a:r>
            <a:r>
              <a:rPr lang="ru-RU" sz="2800" dirty="0" err="1"/>
              <a:t>якій</a:t>
            </a:r>
            <a:r>
              <a:rPr lang="ru-RU" sz="2800" dirty="0"/>
              <a:t> </a:t>
            </a:r>
            <a:r>
              <a:rPr lang="ru-RU" sz="2800" dirty="0" err="1"/>
              <a:t>можливі</a:t>
            </a:r>
            <a:r>
              <a:rPr lang="ru-RU" sz="2800" dirty="0"/>
              <a:t> </a:t>
            </a:r>
            <a:r>
              <a:rPr lang="ru-RU" sz="2800" dirty="0" err="1"/>
              <a:t>тривалий</a:t>
            </a:r>
            <a:r>
              <a:rPr lang="ru-RU" sz="2800" dirty="0"/>
              <a:t> </a:t>
            </a:r>
            <a:r>
              <a:rPr lang="ru-RU" sz="2800" dirty="0" err="1"/>
              <a:t>перебіг</a:t>
            </a:r>
            <a:r>
              <a:rPr lang="ru-RU" sz="2800" dirty="0"/>
              <a:t>, </a:t>
            </a:r>
            <a:r>
              <a:rPr lang="ru-RU" sz="2800" dirty="0" err="1"/>
              <a:t>розвиток</a:t>
            </a:r>
            <a:r>
              <a:rPr lang="ru-RU" sz="2800" dirty="0"/>
              <a:t> </a:t>
            </a:r>
            <a:r>
              <a:rPr lang="ru-RU" sz="2800" dirty="0" err="1"/>
              <a:t>ускладнень</a:t>
            </a:r>
            <a:r>
              <a:rPr lang="ru-RU" sz="2800" dirty="0"/>
              <a:t>, </a:t>
            </a:r>
            <a:r>
              <a:rPr lang="ru-RU" sz="2800" dirty="0" err="1"/>
              <a:t>незворотні</a:t>
            </a:r>
            <a:r>
              <a:rPr lang="ru-RU" sz="2800" dirty="0"/>
              <a:t> </a:t>
            </a:r>
            <a:r>
              <a:rPr lang="ru-RU" sz="2800" dirty="0" err="1"/>
              <a:t>пошкодження</a:t>
            </a:r>
            <a:r>
              <a:rPr lang="ru-RU" sz="2800" dirty="0"/>
              <a:t> </a:t>
            </a:r>
            <a:r>
              <a:rPr lang="ru-RU" sz="2800" dirty="0" err="1"/>
              <a:t>органів</a:t>
            </a:r>
            <a:r>
              <a:rPr lang="ru-RU" sz="2800" dirty="0"/>
              <a:t> і систем, </a:t>
            </a:r>
            <a:r>
              <a:rPr lang="ru-RU" sz="2800" dirty="0" err="1"/>
              <a:t>що</a:t>
            </a:r>
            <a:r>
              <a:rPr lang="ru-RU" sz="2800" dirty="0"/>
              <a:t> приводить до </a:t>
            </a:r>
            <a:r>
              <a:rPr lang="ru-RU" sz="2800" dirty="0" err="1"/>
              <a:t>інвалідизації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спотворення</a:t>
            </a:r>
            <a:r>
              <a:rPr lang="ru-RU" sz="2800" dirty="0"/>
              <a:t> </a:t>
            </a:r>
            <a:r>
              <a:rPr lang="ru-RU" sz="2800" dirty="0" err="1"/>
              <a:t>потерпілого</a:t>
            </a:r>
            <a:r>
              <a:rPr lang="ru-RU" sz="2800" dirty="0"/>
              <a:t> (</a:t>
            </a:r>
            <a:r>
              <a:rPr lang="ru-RU" sz="2800" dirty="0" err="1"/>
              <a:t>хімічний</a:t>
            </a:r>
            <a:r>
              <a:rPr lang="ru-RU" sz="2800" dirty="0"/>
              <a:t> </a:t>
            </a:r>
            <a:r>
              <a:rPr lang="ru-RU" sz="2800" dirty="0" err="1"/>
              <a:t>опік</a:t>
            </a:r>
            <a:r>
              <a:rPr lang="ru-RU" sz="2800" dirty="0"/>
              <a:t> </a:t>
            </a:r>
            <a:r>
              <a:rPr lang="ru-RU" sz="2800" dirty="0" err="1"/>
              <a:t>шкіри</a:t>
            </a:r>
            <a:r>
              <a:rPr lang="ru-RU" sz="2800" dirty="0"/>
              <a:t> </a:t>
            </a:r>
            <a:r>
              <a:rPr lang="ru-RU" sz="2800" dirty="0" err="1"/>
              <a:t>обличчя</a:t>
            </a:r>
            <a:r>
              <a:rPr lang="ru-RU" sz="2800" dirty="0"/>
              <a:t>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19125"/>
            <a:ext cx="8964613" cy="56197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	</a:t>
            </a:r>
            <a:r>
              <a:rPr lang="ru-RU" sz="2400" b="1" dirty="0">
                <a:solidFill>
                  <a:srgbClr val="FFFF00"/>
                </a:solidFill>
              </a:rPr>
              <a:t>До </a:t>
            </a:r>
            <a:r>
              <a:rPr lang="en-US" sz="2400" b="1" dirty="0">
                <a:solidFill>
                  <a:srgbClr val="FFFF00"/>
                </a:solidFill>
              </a:rPr>
              <a:t>I </a:t>
            </a:r>
            <a:r>
              <a:rPr lang="ru-RU" sz="2400" b="1" dirty="0" err="1">
                <a:solidFill>
                  <a:srgbClr val="FFFF00"/>
                </a:solidFill>
              </a:rPr>
              <a:t>класу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/>
              <a:t>відносять</a:t>
            </a:r>
            <a:r>
              <a:rPr lang="ru-RU" sz="2400" b="1" dirty="0"/>
              <a:t> </a:t>
            </a:r>
            <a:r>
              <a:rPr lang="ru-RU" sz="2400" b="1" dirty="0" err="1"/>
              <a:t>надзвичайно</a:t>
            </a:r>
            <a:r>
              <a:rPr lang="ru-RU" sz="2400" b="1" dirty="0"/>
              <a:t> </a:t>
            </a:r>
            <a:r>
              <a:rPr lang="ru-RU" sz="2400" b="1" dirty="0" err="1"/>
              <a:t>токсичні</a:t>
            </a:r>
            <a:r>
              <a:rPr lang="ru-RU" sz="2400" b="1" dirty="0"/>
              <a:t> </a:t>
            </a:r>
            <a:r>
              <a:rPr lang="ru-RU" sz="2400" b="1" dirty="0" err="1"/>
              <a:t>речовини</a:t>
            </a:r>
            <a:r>
              <a:rPr lang="ru-RU" sz="2400" b="1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/>
              <a:t>   Такими є </a:t>
            </a:r>
            <a:r>
              <a:rPr lang="ru-RU" sz="2400" b="1" dirty="0" err="1"/>
              <a:t>похідні</a:t>
            </a:r>
            <a:r>
              <a:rPr lang="ru-RU" sz="2400" b="1" dirty="0"/>
              <a:t> </a:t>
            </a:r>
            <a:r>
              <a:rPr lang="ru-RU" sz="2400" b="1" dirty="0" err="1"/>
              <a:t>синильної</a:t>
            </a:r>
            <a:r>
              <a:rPr lang="ru-RU" sz="2400" b="1" dirty="0"/>
              <a:t> </a:t>
            </a:r>
            <a:r>
              <a:rPr lang="ru-RU" sz="2400" b="1" dirty="0" err="1"/>
              <a:t>кислоти</a:t>
            </a:r>
            <a:r>
              <a:rPr lang="ru-RU" sz="2400" b="1" dirty="0"/>
              <a:t>, </a:t>
            </a:r>
            <a:r>
              <a:rPr lang="ru-RU" sz="2400" b="1" dirty="0" err="1"/>
              <a:t>сполуки</a:t>
            </a:r>
            <a:r>
              <a:rPr lang="ru-RU" sz="2400" b="1" dirty="0"/>
              <a:t> </a:t>
            </a:r>
            <a:r>
              <a:rPr lang="ru-RU" sz="2400" b="1" dirty="0" err="1"/>
              <a:t>свинцю</a:t>
            </a:r>
            <a:r>
              <a:rPr lang="ru-RU" sz="2400" b="1" dirty="0"/>
              <a:t>, </a:t>
            </a:r>
            <a:r>
              <a:rPr lang="ru-RU" sz="2400" b="1" dirty="0" err="1"/>
              <a:t>ртуті</a:t>
            </a:r>
            <a:r>
              <a:rPr lang="ru-RU" sz="2400" b="1" dirty="0"/>
              <a:t>, </a:t>
            </a:r>
            <a:r>
              <a:rPr lang="ru-RU" sz="2400" b="1" dirty="0" err="1"/>
              <a:t>миш'яку</a:t>
            </a:r>
            <a:r>
              <a:rPr lang="ru-RU" sz="2400" b="1" dirty="0"/>
              <a:t> та </a:t>
            </a:r>
            <a:r>
              <a:rPr lang="ru-RU" sz="2400" b="1" dirty="0" err="1"/>
              <a:t>ін</a:t>
            </a:r>
            <a:r>
              <a:rPr lang="ru-RU" sz="2400" b="1" dirty="0"/>
              <a:t>. </a:t>
            </a:r>
            <a:r>
              <a:rPr lang="ru-RU" sz="2400" b="1" dirty="0" err="1"/>
              <a:t>Гранично</a:t>
            </a:r>
            <a:r>
              <a:rPr lang="ru-RU" sz="2400" b="1" dirty="0"/>
              <a:t> допустима </a:t>
            </a:r>
            <a:r>
              <a:rPr lang="ru-RU" sz="2400" b="1" dirty="0" err="1"/>
              <a:t>концентрація</a:t>
            </a:r>
            <a:r>
              <a:rPr lang="ru-RU" sz="2400" b="1" dirty="0"/>
              <a:t> (ГДК) таких </a:t>
            </a:r>
            <a:r>
              <a:rPr lang="ru-RU" sz="2400" b="1" dirty="0" err="1"/>
              <a:t>речовин</a:t>
            </a:r>
            <a:r>
              <a:rPr lang="ru-RU" sz="2400" b="1" dirty="0"/>
              <a:t> для </a:t>
            </a:r>
            <a:r>
              <a:rPr lang="en-US" sz="2400" b="1" dirty="0"/>
              <a:t>I </a:t>
            </a:r>
            <a:r>
              <a:rPr lang="ru-RU" sz="2400" b="1" dirty="0" err="1"/>
              <a:t>класу</a:t>
            </a:r>
            <a:r>
              <a:rPr lang="ru-RU" sz="2400" b="1" dirty="0"/>
              <a:t> становить </a:t>
            </a:r>
            <a:r>
              <a:rPr lang="ru-RU" sz="2400" b="1" dirty="0" err="1"/>
              <a:t>менше</a:t>
            </a:r>
            <a:r>
              <a:rPr lang="ru-RU" sz="2400" b="1" dirty="0"/>
              <a:t> 0,1 мг / м3 в </a:t>
            </a:r>
            <a:r>
              <a:rPr lang="ru-RU" sz="2400" b="1" dirty="0" err="1"/>
              <a:t>повітрі</a:t>
            </a:r>
            <a:r>
              <a:rPr lang="ru-RU" sz="2400" b="1" dirty="0"/>
              <a:t> </a:t>
            </a:r>
            <a:r>
              <a:rPr lang="ru-RU" sz="2400" b="1" dirty="0" err="1"/>
              <a:t>робочої</a:t>
            </a:r>
            <a:r>
              <a:rPr lang="ru-RU" sz="2400" b="1" dirty="0"/>
              <a:t> </a:t>
            </a:r>
            <a:r>
              <a:rPr lang="ru-RU" sz="2400" b="1" dirty="0" err="1"/>
              <a:t>зони</a:t>
            </a:r>
            <a:r>
              <a:rPr lang="ru-RU" sz="2400" b="1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FFFF00"/>
                </a:solidFill>
              </a:rPr>
              <a:t>II </a:t>
            </a:r>
            <a:r>
              <a:rPr lang="ru-RU" sz="2400" b="1" dirty="0" err="1">
                <a:solidFill>
                  <a:srgbClr val="FFFF00"/>
                </a:solidFill>
              </a:rPr>
              <a:t>клас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/>
              <a:t>- </a:t>
            </a:r>
            <a:r>
              <a:rPr lang="ru-RU" sz="2400" b="1" dirty="0" err="1"/>
              <a:t>це</a:t>
            </a:r>
            <a:r>
              <a:rPr lang="ru-RU" sz="2400" b="1" dirty="0"/>
              <a:t> </a:t>
            </a:r>
            <a:r>
              <a:rPr lang="ru-RU" sz="2400" b="1" dirty="0" err="1"/>
              <a:t>високотоксичні</a:t>
            </a:r>
            <a:r>
              <a:rPr lang="ru-RU" sz="2400" b="1" dirty="0"/>
              <a:t> </a:t>
            </a:r>
            <a:r>
              <a:rPr lang="ru-RU" sz="2400" b="1" dirty="0" err="1"/>
              <a:t>речовини</a:t>
            </a:r>
            <a:r>
              <a:rPr lang="ru-RU" sz="2400" b="1" dirty="0"/>
              <a:t>, </a:t>
            </a:r>
            <a:r>
              <a:rPr lang="ru-RU" sz="2400" b="1" dirty="0" err="1"/>
              <a:t>включають</a:t>
            </a:r>
            <a:r>
              <a:rPr lang="ru-RU" sz="2400" b="1" dirty="0"/>
              <a:t> </a:t>
            </a:r>
            <a:r>
              <a:rPr lang="ru-RU" sz="2400" b="1" dirty="0" err="1"/>
              <a:t>багато</a:t>
            </a:r>
            <a:r>
              <a:rPr lang="ru-RU" sz="2400" b="1" dirty="0"/>
              <a:t> </a:t>
            </a:r>
            <a:r>
              <a:rPr lang="ru-RU" sz="2400" b="1" dirty="0" err="1"/>
              <a:t>промислових</a:t>
            </a:r>
            <a:r>
              <a:rPr lang="ru-RU" sz="2400" b="1" dirty="0"/>
              <a:t> і </a:t>
            </a:r>
            <a:r>
              <a:rPr lang="ru-RU" sz="2400" b="1" dirty="0" err="1"/>
              <a:t>сільськогосподарські</a:t>
            </a:r>
            <a:r>
              <a:rPr lang="ru-RU" sz="2400" b="1" dirty="0"/>
              <a:t> </a:t>
            </a:r>
            <a:r>
              <a:rPr lang="ru-RU" sz="2400" b="1" dirty="0" err="1"/>
              <a:t>отрути</a:t>
            </a:r>
            <a:r>
              <a:rPr lang="ru-RU" sz="2400" b="1" dirty="0"/>
              <a:t> (</a:t>
            </a:r>
            <a:r>
              <a:rPr lang="ru-RU" sz="2400" b="1" dirty="0" err="1"/>
              <a:t>метиловий</a:t>
            </a:r>
            <a:r>
              <a:rPr lang="ru-RU" sz="2400" b="1" dirty="0"/>
              <a:t> спирт, </a:t>
            </a:r>
            <a:r>
              <a:rPr lang="ru-RU" sz="2400" b="1" dirty="0" err="1"/>
              <a:t>чотирихлористий</a:t>
            </a:r>
            <a:r>
              <a:rPr lang="ru-RU" sz="2400" b="1" dirty="0"/>
              <a:t> </a:t>
            </a:r>
            <a:r>
              <a:rPr lang="ru-RU" sz="2400" b="1" dirty="0" err="1"/>
              <a:t>вуглець</a:t>
            </a:r>
            <a:r>
              <a:rPr lang="ru-RU" sz="2400" b="1" dirty="0"/>
              <a:t> та </a:t>
            </a:r>
            <a:r>
              <a:rPr lang="ru-RU" sz="2400" b="1" dirty="0" err="1"/>
              <a:t>ін</a:t>
            </a:r>
            <a:r>
              <a:rPr lang="ru-RU" sz="2400" b="1" dirty="0"/>
              <a:t>.). Для них ГДК становить </a:t>
            </a:r>
            <a:r>
              <a:rPr lang="ru-RU" sz="2400" b="1" dirty="0" err="1"/>
              <a:t>від</a:t>
            </a:r>
            <a:r>
              <a:rPr lang="ru-RU" sz="2400" b="1" dirty="0"/>
              <a:t> 0,1 до 1,0 мг / м3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FFFF00"/>
                </a:solidFill>
              </a:rPr>
              <a:t>III </a:t>
            </a:r>
            <a:r>
              <a:rPr lang="ru-RU" sz="2400" b="1" dirty="0" err="1">
                <a:solidFill>
                  <a:srgbClr val="FFFF00"/>
                </a:solidFill>
              </a:rPr>
              <a:t>клас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/>
              <a:t>- </a:t>
            </a:r>
            <a:r>
              <a:rPr lang="ru-RU" sz="2400" b="1" dirty="0" err="1"/>
              <a:t>помірно</a:t>
            </a:r>
            <a:r>
              <a:rPr lang="ru-RU" sz="2400" b="1" dirty="0"/>
              <a:t> </a:t>
            </a:r>
            <a:r>
              <a:rPr lang="ru-RU" sz="2400" b="1" dirty="0" err="1"/>
              <a:t>токсичні</a:t>
            </a:r>
            <a:r>
              <a:rPr lang="ru-RU" sz="2400" b="1" dirty="0"/>
              <a:t> </a:t>
            </a:r>
            <a:r>
              <a:rPr lang="ru-RU" sz="2400" b="1" dirty="0" err="1"/>
              <a:t>речовини</a:t>
            </a:r>
            <a:r>
              <a:rPr lang="ru-RU" sz="2400" b="1" dirty="0"/>
              <a:t>, в основному </a:t>
            </a:r>
            <a:r>
              <a:rPr lang="ru-RU" sz="2400" b="1" dirty="0" err="1"/>
              <a:t>це</a:t>
            </a:r>
            <a:r>
              <a:rPr lang="ru-RU" sz="2400" b="1" dirty="0"/>
              <a:t> </a:t>
            </a:r>
            <a:r>
              <a:rPr lang="ru-RU" sz="2400" b="1" dirty="0" err="1"/>
              <a:t>ароматичні</a:t>
            </a:r>
            <a:r>
              <a:rPr lang="ru-RU" sz="2400" b="1" dirty="0"/>
              <a:t> </a:t>
            </a:r>
            <a:r>
              <a:rPr lang="ru-RU" sz="2400" b="1" dirty="0" err="1"/>
              <a:t>вуглеводні</a:t>
            </a:r>
            <a:r>
              <a:rPr lang="ru-RU" sz="2400" b="1" dirty="0"/>
              <a:t> (бензол і </a:t>
            </a:r>
            <a:r>
              <a:rPr lang="ru-RU" sz="2400" b="1" dirty="0" err="1"/>
              <a:t>ін</a:t>
            </a:r>
            <a:r>
              <a:rPr lang="ru-RU" sz="2400" b="1" dirty="0"/>
              <a:t>.).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FFFF00"/>
                </a:solidFill>
              </a:rPr>
              <a:t>IV </a:t>
            </a:r>
            <a:r>
              <a:rPr lang="ru-RU" sz="2400" b="1" dirty="0" err="1">
                <a:solidFill>
                  <a:srgbClr val="FFFF00"/>
                </a:solidFill>
              </a:rPr>
              <a:t>клас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/>
              <a:t>- </a:t>
            </a:r>
            <a:r>
              <a:rPr lang="ru-RU" sz="2400" b="1" dirty="0" err="1"/>
              <a:t>малотоксичні</a:t>
            </a:r>
            <a:r>
              <a:rPr lang="ru-RU" sz="2400" b="1" dirty="0"/>
              <a:t> </a:t>
            </a:r>
            <a:r>
              <a:rPr lang="ru-RU" sz="2400" b="1" dirty="0" err="1"/>
              <a:t>речовини</a:t>
            </a:r>
            <a:r>
              <a:rPr lang="ru-RU" sz="2400" b="1" dirty="0"/>
              <a:t> (</a:t>
            </a:r>
            <a:r>
              <a:rPr lang="ru-RU" sz="2400" b="1" dirty="0" err="1"/>
              <a:t>похідні</a:t>
            </a:r>
            <a:r>
              <a:rPr lang="ru-RU" sz="2400" b="1" dirty="0"/>
              <a:t> </a:t>
            </a:r>
            <a:r>
              <a:rPr lang="ru-RU" sz="2400" b="1" dirty="0" err="1"/>
              <a:t>сечовини</a:t>
            </a:r>
            <a:r>
              <a:rPr lang="ru-RU" sz="2400" b="1" dirty="0"/>
              <a:t>, і </a:t>
            </a:r>
            <a:r>
              <a:rPr lang="ru-RU" sz="2400" b="1" dirty="0" err="1"/>
              <a:t>ін</a:t>
            </a:r>
            <a:r>
              <a:rPr lang="ru-RU" sz="2400" b="1" dirty="0"/>
              <a:t>.).</a:t>
            </a:r>
            <a:endParaRPr lang="ru-RU" sz="2400" b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276475"/>
            <a:ext cx="8229600" cy="1736725"/>
          </a:xfrm>
        </p:spPr>
        <p:txBody>
          <a:bodyPr/>
          <a:lstStyle/>
          <a:p>
            <a:r>
              <a:rPr lang="ru-RU" sz="3600" b="1" dirty="0" err="1">
                <a:solidFill>
                  <a:srgbClr val="FF3300"/>
                </a:solidFill>
              </a:rPr>
              <a:t>Професійні</a:t>
            </a:r>
            <a:r>
              <a:rPr lang="ru-RU" sz="3600" b="1" dirty="0">
                <a:solidFill>
                  <a:srgbClr val="FF3300"/>
                </a:solidFill>
              </a:rPr>
              <a:t> </a:t>
            </a:r>
            <a:r>
              <a:rPr lang="ru-RU" sz="3600" b="1" dirty="0" err="1">
                <a:solidFill>
                  <a:srgbClr val="FF3300"/>
                </a:solidFill>
              </a:rPr>
              <a:t>інтоксикації</a:t>
            </a:r>
            <a:r>
              <a:rPr lang="ru-RU" sz="3600" b="1" dirty="0">
                <a:solidFill>
                  <a:srgbClr val="FF3300"/>
                </a:solidFill>
              </a:rPr>
              <a:t> </a:t>
            </a:r>
            <a:r>
              <a:rPr lang="ru-RU" sz="3600" b="1" dirty="0" err="1">
                <a:solidFill>
                  <a:srgbClr val="FF3300"/>
                </a:solidFill>
              </a:rPr>
              <a:t>свинцем</a:t>
            </a:r>
            <a:r>
              <a:rPr lang="ru-RU" sz="3600" b="1" dirty="0">
                <a:solidFill>
                  <a:srgbClr val="FF3300"/>
                </a:solidFill>
              </a:rPr>
              <a:t> і </a:t>
            </a:r>
            <a:r>
              <a:rPr lang="ru-RU" sz="3600" b="1" dirty="0" err="1">
                <a:solidFill>
                  <a:srgbClr val="FF3300"/>
                </a:solidFill>
              </a:rPr>
              <a:t>його</a:t>
            </a:r>
            <a:r>
              <a:rPr lang="ru-RU" sz="3600" b="1" dirty="0">
                <a:solidFill>
                  <a:srgbClr val="FF3300"/>
                </a:solidFill>
              </a:rPr>
              <a:t> </a:t>
            </a:r>
            <a:r>
              <a:rPr lang="ru-RU" sz="3600" b="1" dirty="0" err="1">
                <a:solidFill>
                  <a:srgbClr val="FF3300"/>
                </a:solidFill>
              </a:rPr>
              <a:t>сполуками</a:t>
            </a:r>
            <a:r>
              <a:rPr lang="ru-RU" sz="3600" b="1" dirty="0">
                <a:solidFill>
                  <a:srgbClr val="FF3300"/>
                </a:solidFill>
              </a:rPr>
              <a:t> (</a:t>
            </a:r>
            <a:r>
              <a:rPr lang="ru-RU" sz="3600" b="1" dirty="0" err="1">
                <a:solidFill>
                  <a:srgbClr val="FF3300"/>
                </a:solidFill>
              </a:rPr>
              <a:t>сатурнізм</a:t>
            </a:r>
            <a:r>
              <a:rPr lang="ru-RU" sz="3600" b="1" dirty="0">
                <a:solidFill>
                  <a:srgbClr val="FF3300"/>
                </a:solidFill>
              </a:rPr>
              <a:t> С)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0"/>
            <a:ext cx="8229600" cy="1143000"/>
          </a:xfrm>
        </p:spPr>
        <p:txBody>
          <a:bodyPr/>
          <a:lstStyle/>
          <a:p>
            <a:r>
              <a:rPr lang="ru-RU" sz="2800" b="1" u="sng" dirty="0" err="1"/>
              <a:t>Інтоксикація</a:t>
            </a:r>
            <a:r>
              <a:rPr lang="ru-RU" sz="2800" b="1" u="sng" dirty="0"/>
              <a:t>  </a:t>
            </a:r>
            <a:r>
              <a:rPr lang="ru-RU" sz="2800" b="1" u="sng" dirty="0" err="1"/>
              <a:t>свинцем</a:t>
            </a:r>
            <a:r>
              <a:rPr lang="ru-RU" sz="2800" b="1" u="sng" dirty="0"/>
              <a:t>  та </a:t>
            </a:r>
            <a:r>
              <a:rPr lang="ru-RU" sz="2800" b="1" u="sng" dirty="0" err="1"/>
              <a:t>його</a:t>
            </a:r>
            <a:r>
              <a:rPr lang="ru-RU" sz="2800" b="1" u="sng" dirty="0"/>
              <a:t> </a:t>
            </a:r>
            <a:r>
              <a:rPr lang="ru-RU" sz="2800" b="1" u="sng" dirty="0" err="1"/>
              <a:t>сполуками</a:t>
            </a:r>
            <a:r>
              <a:rPr lang="ru-RU" sz="2800" b="1" u="sng" dirty="0"/>
              <a:t> – сатурнизм   (С).</a:t>
            </a:r>
            <a:r>
              <a:rPr lang="ru-RU" sz="2800" dirty="0"/>
              <a:t> 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1596425"/>
            <a:ext cx="8943975" cy="4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r>
              <a:rPr lang="ru-RU" sz="2200" dirty="0" err="1"/>
              <a:t>Свинець</a:t>
            </a:r>
            <a:r>
              <a:rPr lang="ru-RU" sz="2200" dirty="0"/>
              <a:t> широко </a:t>
            </a:r>
            <a:r>
              <a:rPr lang="ru-RU" sz="2200" dirty="0" err="1"/>
              <a:t>використовується</a:t>
            </a:r>
            <a:r>
              <a:rPr lang="ru-RU" sz="2200" dirty="0"/>
              <a:t> як метал (</a:t>
            </a:r>
            <a:r>
              <a:rPr lang="ru-RU" sz="2200" dirty="0" err="1"/>
              <a:t>сплави</a:t>
            </a:r>
            <a:r>
              <a:rPr lang="ru-RU" sz="2200" dirty="0"/>
              <a:t>, латунь ),</a:t>
            </a:r>
          </a:p>
          <a:p>
            <a:r>
              <a:rPr lang="ru-RU" sz="2200" dirty="0"/>
              <a:t> Так і у </a:t>
            </a:r>
            <a:r>
              <a:rPr lang="ru-RU" sz="2200" dirty="0" err="1"/>
              <a:t>вигляді</a:t>
            </a:r>
            <a:r>
              <a:rPr lang="ru-RU" sz="2200" dirty="0"/>
              <a:t> </a:t>
            </a:r>
            <a:r>
              <a:rPr lang="ru-RU" sz="2200" dirty="0" err="1"/>
              <a:t>неорганічних</a:t>
            </a:r>
            <a:r>
              <a:rPr lang="ru-RU" sz="2200" dirty="0"/>
              <a:t> і </a:t>
            </a:r>
            <a:r>
              <a:rPr lang="ru-RU" sz="2200" dirty="0" err="1"/>
              <a:t>органічних</a:t>
            </a:r>
            <a:r>
              <a:rPr lang="ru-RU" sz="2200" dirty="0"/>
              <a:t> </a:t>
            </a:r>
            <a:r>
              <a:rPr lang="ru-RU" sz="2200" dirty="0" err="1"/>
              <a:t>сполук</a:t>
            </a:r>
            <a:r>
              <a:rPr lang="ru-RU" sz="2200" dirty="0"/>
              <a:t> (</a:t>
            </a:r>
            <a:r>
              <a:rPr lang="ru-RU" sz="2200" dirty="0" err="1"/>
              <a:t>фарби</a:t>
            </a:r>
            <a:r>
              <a:rPr lang="ru-RU" sz="2200" dirty="0"/>
              <a:t>, ТЕС ).</a:t>
            </a:r>
          </a:p>
          <a:p>
            <a:endParaRPr lang="ru-RU" sz="2200" dirty="0"/>
          </a:p>
          <a:p>
            <a:r>
              <a:rPr lang="ru-RU" sz="2200" dirty="0"/>
              <a:t>        </a:t>
            </a:r>
            <a:r>
              <a:rPr lang="ru-RU" sz="2200" dirty="0" err="1"/>
              <a:t>Технологічні</a:t>
            </a:r>
            <a:r>
              <a:rPr lang="ru-RU" sz="2200" dirty="0"/>
              <a:t> </a:t>
            </a:r>
            <a:r>
              <a:rPr lang="ru-RU" sz="2200" dirty="0" err="1"/>
              <a:t>процеси</a:t>
            </a:r>
            <a:r>
              <a:rPr lang="ru-RU" sz="2200" dirty="0"/>
              <a:t>: </a:t>
            </a:r>
            <a:r>
              <a:rPr lang="ru-RU" sz="2200" dirty="0" err="1"/>
              <a:t>видобуток</a:t>
            </a:r>
            <a:r>
              <a:rPr lang="ru-RU" sz="2200" dirty="0"/>
              <a:t>, </a:t>
            </a:r>
            <a:r>
              <a:rPr lang="ru-RU" sz="2200" dirty="0" err="1"/>
              <a:t>виплавка</a:t>
            </a:r>
            <a:r>
              <a:rPr lang="ru-RU" sz="2200" dirty="0"/>
              <a:t> </a:t>
            </a:r>
            <a:r>
              <a:rPr lang="ru-RU" sz="2200" dirty="0" smtClean="0"/>
              <a:t>Р</a:t>
            </a:r>
            <a:r>
              <a:rPr lang="en-US" sz="2200" dirty="0" smtClean="0"/>
              <a:t>b</a:t>
            </a:r>
            <a:r>
              <a:rPr lang="ru-RU" sz="2200" dirty="0" smtClean="0"/>
              <a:t>, </a:t>
            </a:r>
            <a:r>
              <a:rPr lang="ru-RU" sz="2200" dirty="0" err="1"/>
              <a:t>виготовлення</a:t>
            </a:r>
            <a:r>
              <a:rPr lang="ru-RU" sz="2200" dirty="0"/>
              <a:t> </a:t>
            </a:r>
            <a:r>
              <a:rPr lang="ru-RU" sz="2200" dirty="0" err="1"/>
              <a:t>скла</a:t>
            </a:r>
            <a:r>
              <a:rPr lang="ru-RU" sz="2200" dirty="0"/>
              <a:t>, </a:t>
            </a:r>
            <a:r>
              <a:rPr lang="ru-RU" sz="2200" dirty="0" err="1"/>
              <a:t>порцеляни</a:t>
            </a:r>
            <a:r>
              <a:rPr lang="ru-RU" sz="2200" dirty="0"/>
              <a:t>, кабелю, </a:t>
            </a:r>
            <a:r>
              <a:rPr lang="ru-RU" sz="2200" dirty="0" err="1"/>
              <a:t>акумуляторів</a:t>
            </a:r>
            <a:r>
              <a:rPr lang="ru-RU" sz="2200" dirty="0"/>
              <a:t> та </a:t>
            </a:r>
            <a:r>
              <a:rPr lang="ru-RU" sz="2200" dirty="0" err="1"/>
              <a:t>ін</a:t>
            </a:r>
            <a:r>
              <a:rPr lang="ru-RU" sz="2200" dirty="0"/>
              <a:t>. (Пил, </a:t>
            </a:r>
            <a:r>
              <a:rPr lang="ru-RU" sz="2200" dirty="0" err="1"/>
              <a:t>аерозоль</a:t>
            </a:r>
            <a:r>
              <a:rPr lang="ru-RU" sz="2200" dirty="0"/>
              <a:t>).</a:t>
            </a:r>
          </a:p>
          <a:p>
            <a:endParaRPr lang="ru-RU" sz="2200" dirty="0"/>
          </a:p>
          <a:p>
            <a:r>
              <a:rPr lang="ru-RU" sz="2200" dirty="0"/>
              <a:t>        </a:t>
            </a:r>
            <a:r>
              <a:rPr lang="ru-RU" sz="2200" dirty="0" smtClean="0"/>
              <a:t>ПДК </a:t>
            </a:r>
            <a:r>
              <a:rPr lang="ru-RU" sz="2200" dirty="0"/>
              <a:t>- 0,01 мг / м³.</a:t>
            </a:r>
          </a:p>
          <a:p>
            <a:endParaRPr lang="ru-RU" sz="2200" dirty="0"/>
          </a:p>
          <a:p>
            <a:r>
              <a:rPr lang="ru-RU" sz="2200" dirty="0"/>
              <a:t>        Шляхи </a:t>
            </a:r>
            <a:r>
              <a:rPr lang="ru-RU" sz="2200" dirty="0" err="1"/>
              <a:t>надходження</a:t>
            </a:r>
            <a:r>
              <a:rPr lang="ru-RU" sz="2200" dirty="0"/>
              <a:t>: </a:t>
            </a:r>
            <a:r>
              <a:rPr lang="ru-RU" sz="2200" dirty="0" err="1"/>
              <a:t>органи</a:t>
            </a:r>
            <a:r>
              <a:rPr lang="ru-RU" sz="2200" dirty="0"/>
              <a:t> </a:t>
            </a:r>
            <a:r>
              <a:rPr lang="ru-RU" sz="2200" dirty="0" err="1"/>
              <a:t>дихання</a:t>
            </a:r>
            <a:r>
              <a:rPr lang="ru-RU" sz="2200" dirty="0"/>
              <a:t>, </a:t>
            </a:r>
            <a:r>
              <a:rPr lang="ru-RU" sz="2200" dirty="0" err="1"/>
              <a:t>рідше</a:t>
            </a:r>
            <a:r>
              <a:rPr lang="ru-RU" sz="2200" dirty="0"/>
              <a:t> - </a:t>
            </a:r>
            <a:r>
              <a:rPr lang="ru-RU" sz="2200" dirty="0" err="1"/>
              <a:t>шлунково-кишкового</a:t>
            </a:r>
            <a:r>
              <a:rPr lang="ru-RU" sz="2200" dirty="0"/>
              <a:t> тракту, </a:t>
            </a:r>
            <a:r>
              <a:rPr lang="ru-RU" sz="2200" dirty="0" err="1"/>
              <a:t>шкіра</a:t>
            </a:r>
            <a:r>
              <a:rPr lang="ru-RU" sz="2200" dirty="0"/>
              <a:t>.</a:t>
            </a:r>
          </a:p>
          <a:p>
            <a:endParaRPr lang="ru-RU" sz="2200" dirty="0"/>
          </a:p>
          <a:p>
            <a:r>
              <a:rPr lang="ru-RU" sz="2200" dirty="0"/>
              <a:t>        </a:t>
            </a:r>
            <a:r>
              <a:rPr lang="ru-RU" sz="2200" dirty="0" err="1"/>
              <a:t>Депонується</a:t>
            </a:r>
            <a:r>
              <a:rPr lang="ru-RU" sz="2200" dirty="0"/>
              <a:t> в </a:t>
            </a:r>
            <a:r>
              <a:rPr lang="ru-RU" sz="2200" dirty="0" err="1"/>
              <a:t>кістках</a:t>
            </a:r>
            <a:r>
              <a:rPr lang="ru-RU" sz="2200" dirty="0"/>
              <a:t>, </a:t>
            </a:r>
            <a:r>
              <a:rPr lang="ru-RU" sz="2200" dirty="0" err="1"/>
              <a:t>печінці</a:t>
            </a:r>
            <a:r>
              <a:rPr lang="ru-RU" sz="2200" dirty="0"/>
              <a:t>, </a:t>
            </a:r>
            <a:r>
              <a:rPr lang="ru-RU" sz="2200" dirty="0" err="1"/>
              <a:t>м'язах</a:t>
            </a:r>
            <a:r>
              <a:rPr lang="ru-RU" sz="2200" dirty="0"/>
              <a:t>, </a:t>
            </a:r>
            <a:r>
              <a:rPr lang="ru-RU" sz="2200" dirty="0" err="1"/>
              <a:t>нирках</a:t>
            </a:r>
            <a:r>
              <a:rPr lang="ru-RU" sz="2200" dirty="0"/>
              <a:t>.</a:t>
            </a:r>
          </a:p>
          <a:p>
            <a:endParaRPr lang="ru-RU" sz="2200" dirty="0"/>
          </a:p>
          <a:p>
            <a:r>
              <a:rPr lang="ru-RU" sz="2200" dirty="0"/>
              <a:t>        </a:t>
            </a:r>
            <a:r>
              <a:rPr lang="ru-RU" sz="2200" dirty="0" err="1"/>
              <a:t>Виділяється</a:t>
            </a:r>
            <a:r>
              <a:rPr lang="ru-RU" sz="2200" dirty="0"/>
              <a:t> через кишечник, </a:t>
            </a:r>
            <a:r>
              <a:rPr lang="ru-RU" sz="2200" dirty="0" err="1"/>
              <a:t>печінку</a:t>
            </a:r>
            <a:r>
              <a:rPr lang="ru-RU" sz="2200" dirty="0"/>
              <a:t>, </a:t>
            </a:r>
            <a:r>
              <a:rPr lang="ru-RU" sz="2200" dirty="0" err="1"/>
              <a:t>нирки</a:t>
            </a:r>
            <a:r>
              <a:rPr lang="ru-RU" sz="2200" dirty="0"/>
              <a:t>, молоко, </a:t>
            </a:r>
            <a:r>
              <a:rPr lang="ru-RU" sz="2200" dirty="0" err="1"/>
              <a:t>слину</a:t>
            </a:r>
            <a:r>
              <a:rPr lang="ru-RU" sz="2200" dirty="0"/>
              <a:t>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ПАТОГЕНЕЗ:</a:t>
            </a:r>
            <a:r>
              <a:rPr lang="ru-RU"/>
              <a:t>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2800" b="1" dirty="0"/>
              <a:t>   через </a:t>
            </a:r>
            <a:r>
              <a:rPr lang="ru-RU" sz="2800" b="1" dirty="0" err="1"/>
              <a:t>легені</a:t>
            </a:r>
            <a:r>
              <a:rPr lang="ru-RU" sz="2800" b="1" dirty="0"/>
              <a:t> Р</a:t>
            </a:r>
            <a:r>
              <a:rPr lang="en-US" sz="2800" b="1" dirty="0"/>
              <a:t>b</a:t>
            </a:r>
            <a:r>
              <a:rPr lang="ru-RU" sz="2800" b="1" dirty="0"/>
              <a:t> </a:t>
            </a:r>
            <a:r>
              <a:rPr lang="ru-RU" sz="2800" b="1" dirty="0" err="1"/>
              <a:t>надходить</a:t>
            </a:r>
            <a:r>
              <a:rPr lang="ru-RU" sz="2800" b="1" dirty="0"/>
              <a:t> у кров, з </a:t>
            </a:r>
            <a:r>
              <a:rPr lang="ru-RU" sz="2800" b="1" dirty="0" err="1"/>
              <a:t>високодисперсним</a:t>
            </a:r>
            <a:r>
              <a:rPr lang="ru-RU" sz="2800" b="1" dirty="0"/>
              <a:t> </a:t>
            </a:r>
            <a:r>
              <a:rPr lang="ru-RU" sz="2800" b="1" dirty="0" err="1"/>
              <a:t>білком</a:t>
            </a:r>
            <a:r>
              <a:rPr lang="ru-RU" sz="2800" b="1" dirty="0"/>
              <a:t> </a:t>
            </a:r>
            <a:r>
              <a:rPr lang="ru-RU" sz="2800" b="1" dirty="0" err="1"/>
              <a:t>утворює</a:t>
            </a:r>
            <a:r>
              <a:rPr lang="ru-RU" sz="2800" b="1" dirty="0"/>
              <a:t> </a:t>
            </a:r>
            <a:r>
              <a:rPr lang="ru-RU" sz="2800" b="1" dirty="0" err="1"/>
              <a:t>альбуминат</a:t>
            </a:r>
            <a:r>
              <a:rPr lang="ru-RU" sz="2800" b="1" dirty="0"/>
              <a:t> </a:t>
            </a:r>
            <a:r>
              <a:rPr lang="ru-RU" sz="2800" b="1" dirty="0" err="1"/>
              <a:t>або</a:t>
            </a:r>
            <a:r>
              <a:rPr lang="ru-RU" sz="2800" b="1" dirty="0"/>
              <a:t> фосфат Р</a:t>
            </a:r>
            <a:r>
              <a:rPr lang="en-US" sz="2800" b="1" dirty="0"/>
              <a:t>b</a:t>
            </a:r>
            <a:r>
              <a:rPr lang="ru-RU" sz="2800" b="1" dirty="0"/>
              <a:t>, </a:t>
            </a:r>
            <a:r>
              <a:rPr lang="ru-RU" sz="2800" b="1" dirty="0" err="1"/>
              <a:t>які</a:t>
            </a:r>
            <a:r>
              <a:rPr lang="ru-RU" sz="2800" b="1" dirty="0"/>
              <a:t> </a:t>
            </a:r>
            <a:r>
              <a:rPr lang="ru-RU" sz="2800" b="1" dirty="0" err="1"/>
              <a:t>відкладаються</a:t>
            </a:r>
            <a:r>
              <a:rPr lang="ru-RU" sz="2800" b="1" dirty="0"/>
              <a:t> в тканинах у </a:t>
            </a:r>
            <a:r>
              <a:rPr lang="ru-RU" sz="2800" b="1" dirty="0" err="1"/>
              <a:t>вигляді</a:t>
            </a:r>
            <a:r>
              <a:rPr lang="ru-RU" sz="2800" b="1" dirty="0"/>
              <a:t> </a:t>
            </a:r>
            <a:r>
              <a:rPr lang="ru-RU" sz="2800" b="1" dirty="0" err="1"/>
              <a:t>нерозчинного</a:t>
            </a:r>
            <a:r>
              <a:rPr lang="ru-RU" sz="2800" b="1" dirty="0"/>
              <a:t> </a:t>
            </a:r>
            <a:r>
              <a:rPr lang="ru-RU" sz="2800" b="1" dirty="0" err="1"/>
              <a:t>триосновного</a:t>
            </a:r>
            <a:r>
              <a:rPr lang="ru-RU" sz="2800" b="1" dirty="0"/>
              <a:t> Р</a:t>
            </a:r>
            <a:r>
              <a:rPr lang="en-US" sz="2800" b="1" dirty="0"/>
              <a:t>b</a:t>
            </a:r>
            <a:r>
              <a:rPr lang="ru-RU" sz="2800" b="1" dirty="0"/>
              <a:t> (</a:t>
            </a:r>
            <a:r>
              <a:rPr lang="ru-RU" sz="2800" b="1" dirty="0" err="1"/>
              <a:t>вторинний</a:t>
            </a:r>
            <a:r>
              <a:rPr lang="ru-RU" sz="2800" b="1" dirty="0"/>
              <a:t> Р</a:t>
            </a:r>
            <a:r>
              <a:rPr lang="en-US" sz="2800" b="1" dirty="0"/>
              <a:t>b</a:t>
            </a:r>
            <a:r>
              <a:rPr lang="ru-RU" sz="2800" b="1" dirty="0"/>
              <a:t>, </a:t>
            </a:r>
            <a:r>
              <a:rPr lang="ru-RU" sz="2800" b="1" dirty="0" err="1"/>
              <a:t>інтоксикації</a:t>
            </a:r>
            <a:r>
              <a:rPr lang="ru-RU" sz="2800" b="1" dirty="0"/>
              <a:t> не </a:t>
            </a:r>
            <a:r>
              <a:rPr lang="ru-RU" sz="2800" b="1" dirty="0" err="1"/>
              <a:t>дає</a:t>
            </a:r>
            <a:r>
              <a:rPr lang="ru-RU" sz="2800" b="1" dirty="0"/>
              <a:t>). </a:t>
            </a:r>
            <a:r>
              <a:rPr lang="ru-RU" sz="2800" b="1" dirty="0" err="1"/>
              <a:t>Під</a:t>
            </a:r>
            <a:r>
              <a:rPr lang="ru-RU" sz="2800" b="1" dirty="0"/>
              <a:t> </a:t>
            </a:r>
            <a:r>
              <a:rPr lang="ru-RU" sz="2800" b="1" dirty="0" err="1"/>
              <a:t>впливом</a:t>
            </a:r>
            <a:r>
              <a:rPr lang="ru-RU" sz="2800" b="1" dirty="0"/>
              <a:t> </a:t>
            </a:r>
            <a:r>
              <a:rPr lang="ru-RU" sz="2800" b="1" dirty="0" err="1"/>
              <a:t>несприятливих</a:t>
            </a:r>
            <a:r>
              <a:rPr lang="ru-RU" sz="2800" b="1" dirty="0"/>
              <a:t> </a:t>
            </a:r>
            <a:r>
              <a:rPr lang="ru-RU" sz="2800" b="1" dirty="0" err="1"/>
              <a:t>факторів</a:t>
            </a:r>
            <a:r>
              <a:rPr lang="ru-RU" sz="2800" b="1" dirty="0"/>
              <a:t> </a:t>
            </a:r>
            <a:r>
              <a:rPr lang="ru-RU" sz="2800" b="1" dirty="0" err="1"/>
              <a:t>нерозчинні</a:t>
            </a:r>
            <a:r>
              <a:rPr lang="ru-RU" sz="2800" b="1" dirty="0"/>
              <a:t> </a:t>
            </a:r>
            <a:r>
              <a:rPr lang="ru-RU" sz="2800" b="1" dirty="0" err="1"/>
              <a:t>сполуки</a:t>
            </a:r>
            <a:r>
              <a:rPr lang="ru-RU" sz="2800" b="1" dirty="0"/>
              <a:t> Р</a:t>
            </a:r>
            <a:r>
              <a:rPr lang="en-US" sz="2800" b="1" dirty="0"/>
              <a:t>b</a:t>
            </a:r>
            <a:r>
              <a:rPr lang="ru-RU" sz="2800" b="1" dirty="0"/>
              <a:t> </a:t>
            </a:r>
            <a:r>
              <a:rPr lang="ru-RU" sz="2800" b="1" dirty="0" err="1"/>
              <a:t>перетворюються</a:t>
            </a:r>
            <a:r>
              <a:rPr lang="ru-RU" sz="2800" b="1" dirty="0"/>
              <a:t> в </a:t>
            </a:r>
            <a:r>
              <a:rPr lang="ru-RU" sz="2800" b="1" dirty="0" err="1"/>
              <a:t>розчинні</a:t>
            </a:r>
            <a:r>
              <a:rPr lang="ru-RU" sz="2800" b="1" dirty="0"/>
              <a:t>, </a:t>
            </a:r>
            <a:r>
              <a:rPr lang="ru-RU" sz="2800" b="1" dirty="0" err="1"/>
              <a:t>які</a:t>
            </a:r>
            <a:r>
              <a:rPr lang="ru-RU" sz="2800" b="1" dirty="0"/>
              <a:t>, </a:t>
            </a:r>
            <a:r>
              <a:rPr lang="ru-RU" sz="2800" b="1" dirty="0" err="1"/>
              <a:t>потрапляючи</a:t>
            </a:r>
            <a:r>
              <a:rPr lang="ru-RU" sz="2800" b="1" dirty="0"/>
              <a:t> в кров, </a:t>
            </a:r>
            <a:r>
              <a:rPr lang="ru-RU" sz="2800" b="1" dirty="0" err="1"/>
              <a:t>викликають</a:t>
            </a:r>
            <a:r>
              <a:rPr lang="ru-RU" sz="2800" b="1" dirty="0"/>
              <a:t> </a:t>
            </a:r>
            <a:r>
              <a:rPr lang="ru-RU" sz="2800" b="1" dirty="0" err="1"/>
              <a:t>інтоксикацію</a:t>
            </a:r>
            <a:r>
              <a:rPr lang="ru-RU" sz="2800" b="1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/>
              <a:t>Рв</a:t>
            </a:r>
            <a:r>
              <a:rPr lang="ru-RU" sz="3600" dirty="0"/>
              <a:t> – </a:t>
            </a:r>
            <a:r>
              <a:rPr lang="ru-RU" sz="3600" dirty="0" err="1"/>
              <a:t>політропна</a:t>
            </a:r>
            <a:r>
              <a:rPr lang="ru-RU" sz="3600" dirty="0"/>
              <a:t>  </a:t>
            </a:r>
            <a:r>
              <a:rPr lang="ru-RU" sz="3600" dirty="0" err="1"/>
              <a:t>отрута</a:t>
            </a:r>
            <a:r>
              <a:rPr lang="ru-RU" sz="3600" dirty="0"/>
              <a:t>:</a:t>
            </a:r>
            <a:r>
              <a:rPr lang="ru-RU" sz="2000" dirty="0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200" dirty="0"/>
              <a:t>1.Порушує </a:t>
            </a:r>
            <a:r>
              <a:rPr lang="ru-RU" sz="2200" dirty="0" err="1"/>
              <a:t>дію</a:t>
            </a:r>
            <a:r>
              <a:rPr lang="ru-RU" sz="2200" dirty="0"/>
              <a:t> </a:t>
            </a:r>
            <a:r>
              <a:rPr lang="ru-RU" sz="2200" dirty="0" err="1"/>
              <a:t>ферментів</a:t>
            </a:r>
            <a:r>
              <a:rPr lang="ru-RU" sz="2200" dirty="0"/>
              <a:t>, </a:t>
            </a:r>
            <a:r>
              <a:rPr lang="ru-RU" sz="2200" dirty="0" err="1"/>
              <a:t>що</a:t>
            </a:r>
            <a:r>
              <a:rPr lang="ru-RU" sz="2200" dirty="0"/>
              <a:t> </a:t>
            </a:r>
            <a:r>
              <a:rPr lang="ru-RU" sz="2200" dirty="0" err="1"/>
              <a:t>утворюють</a:t>
            </a:r>
            <a:r>
              <a:rPr lang="ru-RU" sz="2200" dirty="0"/>
              <a:t> порфирин і </a:t>
            </a:r>
            <a:r>
              <a:rPr lang="ru-RU" sz="2200" dirty="0" err="1"/>
              <a:t>гем</a:t>
            </a:r>
            <a:r>
              <a:rPr lang="ru-RU" sz="2200" dirty="0"/>
              <a:t>, </a:t>
            </a:r>
            <a:r>
              <a:rPr lang="ru-RU" sz="2200" dirty="0" err="1"/>
              <a:t>порушує</a:t>
            </a:r>
            <a:r>
              <a:rPr lang="ru-RU" sz="2200" dirty="0"/>
              <a:t> </a:t>
            </a:r>
            <a:r>
              <a:rPr lang="ru-RU" sz="2200" dirty="0" err="1"/>
              <a:t>ланцюг</a:t>
            </a:r>
            <a:r>
              <a:rPr lang="ru-RU" sz="2200" dirty="0"/>
              <a:t>: порфирин + ГЕМ + </a:t>
            </a:r>
            <a:r>
              <a:rPr lang="en-US" sz="2200" dirty="0"/>
              <a:t>F</a:t>
            </a:r>
            <a:r>
              <a:rPr lang="ru-RU" sz="2200" dirty="0"/>
              <a:t>е² = </a:t>
            </a:r>
            <a:r>
              <a:rPr lang="ru-RU" sz="2200" dirty="0" err="1"/>
              <a:t>гемоглобін</a:t>
            </a:r>
            <a:r>
              <a:rPr lang="ru-RU" sz="2200" dirty="0"/>
              <a:t>. </a:t>
            </a:r>
            <a:r>
              <a:rPr lang="ru-RU" sz="2200" dirty="0" err="1"/>
              <a:t>отже</a:t>
            </a:r>
            <a:r>
              <a:rPr lang="ru-RU" sz="2200" dirty="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200" dirty="0"/>
              <a:t>   а) </a:t>
            </a:r>
            <a:r>
              <a:rPr lang="ru-RU" sz="2200" dirty="0" err="1"/>
              <a:t>Розвивається</a:t>
            </a:r>
            <a:r>
              <a:rPr lang="ru-RU" sz="2200" dirty="0"/>
              <a:t> </a:t>
            </a:r>
            <a:r>
              <a:rPr lang="ru-RU" sz="2200" dirty="0" err="1"/>
              <a:t>гіпохромна</a:t>
            </a:r>
            <a:r>
              <a:rPr lang="ru-RU" sz="2200" dirty="0"/>
              <a:t> </a:t>
            </a:r>
            <a:r>
              <a:rPr lang="ru-RU" sz="2200" dirty="0" err="1"/>
              <a:t>гіперсідеремічна</a:t>
            </a:r>
            <a:r>
              <a:rPr lang="ru-RU" sz="2200" dirty="0"/>
              <a:t> </a:t>
            </a:r>
            <a:r>
              <a:rPr lang="ru-RU" sz="2200" dirty="0" err="1"/>
              <a:t>сідероахрістічна</a:t>
            </a:r>
            <a:r>
              <a:rPr lang="ru-RU" sz="2200" dirty="0"/>
              <a:t> </a:t>
            </a:r>
            <a:r>
              <a:rPr lang="ru-RU" sz="2200" dirty="0" err="1"/>
              <a:t>анемія</a:t>
            </a:r>
            <a:r>
              <a:rPr lang="ru-RU" sz="2200" dirty="0"/>
              <a:t>, </a:t>
            </a:r>
            <a:r>
              <a:rPr lang="ru-RU" sz="2200" dirty="0" err="1"/>
              <a:t>накопичуються</a:t>
            </a:r>
            <a:r>
              <a:rPr lang="ru-RU" sz="2200" dirty="0"/>
              <a:t> в </a:t>
            </a:r>
            <a:r>
              <a:rPr lang="ru-RU" sz="2200" dirty="0" err="1"/>
              <a:t>крові</a:t>
            </a:r>
            <a:r>
              <a:rPr lang="ru-RU" sz="2200" dirty="0"/>
              <a:t> </a:t>
            </a:r>
            <a:r>
              <a:rPr lang="ru-RU" sz="2200" dirty="0" err="1"/>
              <a:t>амінолевулінова</a:t>
            </a:r>
            <a:r>
              <a:rPr lang="ru-RU" sz="2200" dirty="0"/>
              <a:t> кислота, </a:t>
            </a:r>
            <a:r>
              <a:rPr lang="ru-RU" sz="2200" dirty="0" err="1"/>
              <a:t>протопорфирин</a:t>
            </a:r>
            <a:r>
              <a:rPr lang="ru-RU" sz="2200" dirty="0"/>
              <a:t>, </a:t>
            </a:r>
            <a:r>
              <a:rPr lang="ru-RU" sz="2200" dirty="0" err="1"/>
              <a:t>копропорфірін</a:t>
            </a:r>
            <a:r>
              <a:rPr lang="ru-RU" sz="2200" dirty="0"/>
              <a:t> і </a:t>
            </a:r>
            <a:r>
              <a:rPr lang="ru-RU" sz="2200" dirty="0" err="1"/>
              <a:t>ін</a:t>
            </a:r>
            <a:r>
              <a:rPr lang="ru-RU" sz="2200" dirty="0"/>
              <a:t>. (вони </a:t>
            </a:r>
            <a:r>
              <a:rPr lang="ru-RU" sz="2200" dirty="0" err="1"/>
              <a:t>виділяються</a:t>
            </a:r>
            <a:r>
              <a:rPr lang="ru-RU" sz="2200" dirty="0"/>
              <a:t> з сечею, в </a:t>
            </a:r>
            <a:r>
              <a:rPr lang="ru-RU" sz="2200" dirty="0" err="1"/>
              <a:t>результаті</a:t>
            </a:r>
            <a:r>
              <a:rPr lang="ru-RU" sz="2200" dirty="0"/>
              <a:t> </a:t>
            </a:r>
            <a:r>
              <a:rPr lang="ru-RU" sz="2200" dirty="0" err="1"/>
              <a:t>чого</a:t>
            </a:r>
            <a:r>
              <a:rPr lang="ru-RU" sz="2200" dirty="0"/>
              <a:t> вона </a:t>
            </a:r>
            <a:r>
              <a:rPr lang="ru-RU" sz="2200" dirty="0" err="1"/>
              <a:t>набуває</a:t>
            </a:r>
            <a:r>
              <a:rPr lang="ru-RU" sz="2200" dirty="0"/>
              <a:t> буро-</a:t>
            </a:r>
            <a:r>
              <a:rPr lang="ru-RU" sz="2200" dirty="0" err="1"/>
              <a:t>червоний</a:t>
            </a:r>
            <a:r>
              <a:rPr lang="ru-RU" sz="2200" dirty="0"/>
              <a:t> </a:t>
            </a:r>
            <a:r>
              <a:rPr lang="ru-RU" sz="2200" dirty="0" err="1"/>
              <a:t>колір</a:t>
            </a:r>
            <a:r>
              <a:rPr lang="ru-RU" sz="2200" dirty="0"/>
              <a:t>).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200" dirty="0"/>
              <a:t>      </a:t>
            </a:r>
            <a:r>
              <a:rPr lang="en-US" sz="2200" dirty="0"/>
              <a:t>F</a:t>
            </a:r>
            <a:r>
              <a:rPr lang="ru-RU" sz="2200" dirty="0"/>
              <a:t>е </a:t>
            </a:r>
            <a:r>
              <a:rPr lang="ru-RU" sz="2200" dirty="0" err="1"/>
              <a:t>накопичується</a:t>
            </a:r>
            <a:r>
              <a:rPr lang="ru-RU" sz="2200" dirty="0"/>
              <a:t> в </a:t>
            </a:r>
            <a:r>
              <a:rPr lang="ru-RU" sz="2200" dirty="0" err="1"/>
              <a:t>сироватці</a:t>
            </a:r>
            <a:r>
              <a:rPr lang="ru-RU" sz="2200" dirty="0"/>
              <a:t>, в </a:t>
            </a:r>
            <a:r>
              <a:rPr lang="ru-RU" sz="2200" dirty="0" err="1"/>
              <a:t>еритроцитах</a:t>
            </a:r>
            <a:r>
              <a:rPr lang="ru-RU" sz="2200" dirty="0"/>
              <a:t> (</a:t>
            </a:r>
            <a:r>
              <a:rPr lang="ru-RU" sz="2200" dirty="0" err="1"/>
              <a:t>сідероціти</a:t>
            </a:r>
            <a:r>
              <a:rPr lang="ru-RU" sz="2200" dirty="0"/>
              <a:t>), в органах (сидероз) - </a:t>
            </a:r>
            <a:r>
              <a:rPr lang="ru-RU" sz="2200" dirty="0" err="1"/>
              <a:t>внаслідок</a:t>
            </a:r>
            <a:r>
              <a:rPr lang="ru-RU" sz="2200" dirty="0"/>
              <a:t> </a:t>
            </a:r>
            <a:r>
              <a:rPr lang="ru-RU" sz="2200" dirty="0" err="1"/>
              <a:t>блокади</a:t>
            </a:r>
            <a:r>
              <a:rPr lang="ru-RU" sz="2200" dirty="0"/>
              <a:t> </a:t>
            </a:r>
            <a:r>
              <a:rPr lang="ru-RU" sz="2200" dirty="0" err="1"/>
              <a:t>гемосінтетази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200" dirty="0"/>
              <a:t>   б) Р</a:t>
            </a:r>
            <a:r>
              <a:rPr lang="en-US" sz="2200" dirty="0"/>
              <a:t>b</a:t>
            </a:r>
            <a:r>
              <a:rPr lang="ru-RU" sz="2200" dirty="0"/>
              <a:t> </a:t>
            </a:r>
            <a:r>
              <a:rPr lang="ru-RU" sz="2200" dirty="0" err="1"/>
              <a:t>пошкоджує</a:t>
            </a:r>
            <a:r>
              <a:rPr lang="ru-RU" sz="2200" dirty="0"/>
              <a:t> </a:t>
            </a:r>
            <a:r>
              <a:rPr lang="ru-RU" sz="2200" dirty="0" err="1"/>
              <a:t>еритроцити</a:t>
            </a:r>
            <a:r>
              <a:rPr lang="ru-RU" sz="2200" dirty="0"/>
              <a:t> - </a:t>
            </a:r>
            <a:r>
              <a:rPr lang="ru-RU" sz="2200" dirty="0" err="1"/>
              <a:t>ретикулоцитоз</a:t>
            </a:r>
            <a:r>
              <a:rPr lang="ru-RU" sz="2200" dirty="0"/>
              <a:t>, базофильна </a:t>
            </a:r>
            <a:r>
              <a:rPr lang="ru-RU" sz="2200" dirty="0" err="1"/>
              <a:t>зернистість</a:t>
            </a:r>
            <a:r>
              <a:rPr lang="ru-RU" sz="2200" dirty="0"/>
              <a:t> </a:t>
            </a:r>
            <a:r>
              <a:rPr lang="ru-RU" sz="2200" dirty="0" err="1"/>
              <a:t>еритроцитів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200" dirty="0"/>
              <a:t> 2. </a:t>
            </a:r>
            <a:r>
              <a:rPr lang="ru-RU" sz="2200" dirty="0" err="1"/>
              <a:t>Поразка</a:t>
            </a:r>
            <a:r>
              <a:rPr lang="ru-RU" sz="2200" dirty="0"/>
              <a:t> </a:t>
            </a:r>
            <a:r>
              <a:rPr lang="ru-RU" sz="2200" dirty="0" err="1"/>
              <a:t>нервової</a:t>
            </a:r>
            <a:r>
              <a:rPr lang="ru-RU" sz="2200" dirty="0"/>
              <a:t> </a:t>
            </a:r>
            <a:r>
              <a:rPr lang="ru-RU" sz="2200" dirty="0" err="1"/>
              <a:t>системи</a:t>
            </a:r>
            <a:r>
              <a:rPr lang="ru-RU" sz="2200" dirty="0"/>
              <a:t>. У </a:t>
            </a:r>
            <a:r>
              <a:rPr lang="ru-RU" sz="2200" dirty="0" err="1"/>
              <a:t>важких</a:t>
            </a:r>
            <a:r>
              <a:rPr lang="ru-RU" sz="2200" dirty="0"/>
              <a:t> </a:t>
            </a:r>
            <a:r>
              <a:rPr lang="ru-RU" sz="2200" dirty="0" err="1"/>
              <a:t>випадках</a:t>
            </a:r>
            <a:r>
              <a:rPr lang="ru-RU" sz="2200" dirty="0"/>
              <a:t>: </a:t>
            </a:r>
            <a:r>
              <a:rPr lang="ru-RU" sz="2200" dirty="0" err="1"/>
              <a:t>міелополіневріт</a:t>
            </a:r>
            <a:r>
              <a:rPr lang="ru-RU" sz="2200" dirty="0"/>
              <a:t>, </a:t>
            </a:r>
            <a:r>
              <a:rPr lang="ru-RU" sz="2200" dirty="0" err="1"/>
              <a:t>енцефалопатія</a:t>
            </a:r>
            <a:r>
              <a:rPr lang="ru-RU" sz="2200" dirty="0"/>
              <a:t>, </a:t>
            </a:r>
            <a:r>
              <a:rPr lang="ru-RU" sz="2200" dirty="0" err="1"/>
              <a:t>ецефалополіневріт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200" dirty="0"/>
              <a:t> 3. </a:t>
            </a:r>
            <a:r>
              <a:rPr lang="ru-RU" sz="2200" dirty="0" err="1"/>
              <a:t>Токсичне</a:t>
            </a:r>
            <a:r>
              <a:rPr lang="ru-RU" sz="2200" dirty="0"/>
              <a:t> </a:t>
            </a:r>
            <a:r>
              <a:rPr lang="ru-RU" sz="2200" dirty="0" err="1"/>
              <a:t>ураження</a:t>
            </a:r>
            <a:r>
              <a:rPr lang="ru-RU" sz="2200" dirty="0"/>
              <a:t> </a:t>
            </a:r>
            <a:r>
              <a:rPr lang="ru-RU" sz="2200" dirty="0" err="1"/>
              <a:t>паренхіматозних</a:t>
            </a:r>
            <a:r>
              <a:rPr lang="ru-RU" sz="2200" dirty="0"/>
              <a:t> </a:t>
            </a:r>
            <a:r>
              <a:rPr lang="ru-RU" sz="2200" dirty="0" err="1"/>
              <a:t>органів</a:t>
            </a:r>
            <a:r>
              <a:rPr lang="ru-RU" sz="2200" dirty="0"/>
              <a:t>, </a:t>
            </a:r>
            <a:r>
              <a:rPr lang="ru-RU" sz="2200" dirty="0" err="1"/>
              <a:t>шлунково-кишкового</a:t>
            </a:r>
            <a:r>
              <a:rPr lang="ru-RU" sz="2200" dirty="0"/>
              <a:t> тракту: </a:t>
            </a:r>
            <a:r>
              <a:rPr lang="ru-RU" sz="2200" dirty="0" err="1"/>
              <a:t>токсичний</a:t>
            </a:r>
            <a:r>
              <a:rPr lang="ru-RU" sz="2200" dirty="0"/>
              <a:t> гепатит, </a:t>
            </a:r>
            <a:r>
              <a:rPr lang="ru-RU" sz="2200" dirty="0" err="1"/>
              <a:t>свинцева</a:t>
            </a:r>
            <a:r>
              <a:rPr lang="ru-RU" sz="2200" dirty="0"/>
              <a:t> </a:t>
            </a:r>
            <a:r>
              <a:rPr lang="ru-RU" sz="2200" dirty="0" err="1"/>
              <a:t>колька</a:t>
            </a:r>
            <a:r>
              <a:rPr lang="ru-RU" sz="2200" dirty="0"/>
              <a:t>.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b="1" dirty="0" err="1"/>
              <a:t>КЛіНіКА</a:t>
            </a:r>
            <a:r>
              <a:rPr lang="ru-RU" b="1" dirty="0"/>
              <a:t>  </a:t>
            </a:r>
            <a:r>
              <a:rPr lang="ru-RU" b="1" dirty="0" err="1"/>
              <a:t>САТУРНіЗМУ</a:t>
            </a:r>
            <a:r>
              <a:rPr lang="ru-RU" b="1" dirty="0"/>
              <a:t>: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13787" cy="4495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1900" b="1" dirty="0"/>
          </a:p>
          <a:p>
            <a:pPr>
              <a:lnSpc>
                <a:spcPct val="80000"/>
              </a:lnSpc>
            </a:pPr>
            <a:r>
              <a:rPr lang="ru-RU" sz="2000" b="1" dirty="0"/>
              <a:t>2. «</a:t>
            </a:r>
            <a:r>
              <a:rPr lang="ru-RU" sz="2000" b="1" dirty="0" err="1"/>
              <a:t>Свинцева</a:t>
            </a:r>
            <a:r>
              <a:rPr lang="ru-RU" sz="2000" b="1" dirty="0"/>
              <a:t> </a:t>
            </a:r>
            <a:r>
              <a:rPr lang="ru-RU" sz="2000" b="1" dirty="0" err="1"/>
              <a:t>облямівка</a:t>
            </a:r>
            <a:r>
              <a:rPr lang="ru-RU" sz="2000" b="1" dirty="0"/>
              <a:t>».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3. </a:t>
            </a:r>
            <a:r>
              <a:rPr lang="ru-RU" sz="2000" b="1" dirty="0" err="1"/>
              <a:t>Ознаки</a:t>
            </a:r>
            <a:r>
              <a:rPr lang="ru-RU" sz="2000" b="1" dirty="0"/>
              <a:t> </a:t>
            </a:r>
            <a:r>
              <a:rPr lang="ru-RU" sz="2000" b="1" dirty="0" err="1"/>
              <a:t>ураження</a:t>
            </a:r>
            <a:r>
              <a:rPr lang="ru-RU" sz="2000" b="1" dirty="0"/>
              <a:t> </a:t>
            </a:r>
            <a:r>
              <a:rPr lang="ru-RU" sz="2000" b="1" dirty="0" err="1"/>
              <a:t>нервової</a:t>
            </a:r>
            <a:r>
              <a:rPr lang="ru-RU" sz="2000" b="1" dirty="0"/>
              <a:t> </a:t>
            </a:r>
            <a:r>
              <a:rPr lang="ru-RU" sz="2000" b="1" dirty="0" err="1"/>
              <a:t>системи</a:t>
            </a:r>
            <a:r>
              <a:rPr lang="ru-RU" sz="2000" b="1" dirty="0"/>
              <a:t>:</a:t>
            </a:r>
          </a:p>
          <a:p>
            <a:pPr>
              <a:lnSpc>
                <a:spcPct val="80000"/>
              </a:lnSpc>
            </a:pPr>
            <a:r>
              <a:rPr lang="ru-RU" sz="2000" b="1" dirty="0" err="1"/>
              <a:t>астенічний</a:t>
            </a:r>
            <a:r>
              <a:rPr lang="ru-RU" sz="2000" b="1" dirty="0"/>
              <a:t> синдром,</a:t>
            </a:r>
          </a:p>
          <a:p>
            <a:pPr>
              <a:lnSpc>
                <a:spcPct val="80000"/>
              </a:lnSpc>
            </a:pPr>
            <a:r>
              <a:rPr lang="ru-RU" sz="2000" b="1" dirty="0" err="1"/>
              <a:t>полиневритичний</a:t>
            </a:r>
            <a:r>
              <a:rPr lang="ru-RU" sz="2000" b="1" dirty="0"/>
              <a:t> з-м («</a:t>
            </a:r>
            <a:r>
              <a:rPr lang="ru-RU" sz="2000" b="1" dirty="0" err="1"/>
              <a:t>висяча</a:t>
            </a:r>
            <a:r>
              <a:rPr lang="ru-RU" sz="2000" b="1" dirty="0"/>
              <a:t> кисть»),</a:t>
            </a:r>
          </a:p>
          <a:p>
            <a:pPr>
              <a:lnSpc>
                <a:spcPct val="80000"/>
              </a:lnSpc>
            </a:pPr>
            <a:r>
              <a:rPr lang="ru-RU" sz="2000" b="1" dirty="0" err="1"/>
              <a:t>енцефалопатія</a:t>
            </a:r>
            <a:r>
              <a:rPr lang="ru-RU" sz="2000" b="1" dirty="0"/>
              <a:t> - </a:t>
            </a:r>
            <a:r>
              <a:rPr lang="ru-RU" sz="2000" b="1" dirty="0" err="1"/>
              <a:t>гіперкінез</a:t>
            </a:r>
            <a:r>
              <a:rPr lang="ru-RU" sz="2000" b="1" dirty="0"/>
              <a:t>, </a:t>
            </a:r>
            <a:r>
              <a:rPr lang="ru-RU" sz="2000" b="1" dirty="0" err="1"/>
              <a:t>атаксія</a:t>
            </a:r>
            <a:r>
              <a:rPr lang="ru-RU" sz="2000" b="1" dirty="0"/>
              <a:t>, </a:t>
            </a:r>
            <a:r>
              <a:rPr lang="ru-RU" sz="2000" b="1" dirty="0" err="1"/>
              <a:t>епілептиформні</a:t>
            </a:r>
            <a:r>
              <a:rPr lang="ru-RU" sz="2000" b="1" dirty="0"/>
              <a:t> припадки.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4. </a:t>
            </a:r>
            <a:r>
              <a:rPr lang="ru-RU" sz="2000" b="1" dirty="0" err="1"/>
              <a:t>Зміни</a:t>
            </a:r>
            <a:r>
              <a:rPr lang="ru-RU" sz="2000" b="1" dirty="0"/>
              <a:t> </a:t>
            </a:r>
            <a:r>
              <a:rPr lang="ru-RU" sz="2000" b="1" dirty="0" err="1"/>
              <a:t>крові</a:t>
            </a:r>
            <a:r>
              <a:rPr lang="ru-RU" sz="2000" b="1" dirty="0"/>
              <a:t>: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     а) </a:t>
            </a:r>
            <a:r>
              <a:rPr lang="ru-RU" sz="2000" b="1" dirty="0" err="1"/>
              <a:t>анемія</a:t>
            </a:r>
            <a:r>
              <a:rPr lang="ru-RU" sz="2000" b="1" dirty="0"/>
              <a:t> </a:t>
            </a:r>
            <a:r>
              <a:rPr lang="ru-RU" sz="2000" b="1" dirty="0" err="1"/>
              <a:t>гіпохромна</a:t>
            </a:r>
            <a:r>
              <a:rPr lang="ru-RU" sz="2000" b="1" dirty="0"/>
              <a:t> </a:t>
            </a:r>
            <a:r>
              <a:rPr lang="ru-RU" sz="2000" b="1" dirty="0" err="1"/>
              <a:t>гіперсідерімічна</a:t>
            </a:r>
            <a:r>
              <a:rPr lang="ru-RU" sz="2000" b="1" dirty="0"/>
              <a:t> </a:t>
            </a:r>
            <a:r>
              <a:rPr lang="ru-RU" sz="2000" b="1" dirty="0" err="1"/>
              <a:t>сідероахрістічна</a:t>
            </a:r>
            <a:r>
              <a:rPr lang="ru-RU" sz="2000" b="1" dirty="0"/>
              <a:t> </a:t>
            </a:r>
            <a:r>
              <a:rPr lang="ru-RU" sz="2000" b="1" dirty="0" err="1"/>
              <a:t>внаслідок</a:t>
            </a:r>
            <a:r>
              <a:rPr lang="ru-RU" sz="2000" b="1" dirty="0"/>
              <a:t> </a:t>
            </a:r>
            <a:r>
              <a:rPr lang="ru-RU" sz="2000" b="1" dirty="0" err="1"/>
              <a:t>порушення</a:t>
            </a:r>
            <a:r>
              <a:rPr lang="ru-RU" sz="2000" b="1" dirty="0"/>
              <a:t> синтезу </a:t>
            </a:r>
            <a:r>
              <a:rPr lang="ru-RU" sz="2000" b="1" dirty="0" err="1"/>
              <a:t>порфірину</a:t>
            </a:r>
            <a:r>
              <a:rPr lang="ru-RU" sz="2000" b="1" dirty="0"/>
              <a:t> і </a:t>
            </a:r>
            <a:r>
              <a:rPr lang="ru-RU" sz="2000" b="1" dirty="0" err="1"/>
              <a:t>гема</a:t>
            </a:r>
            <a:r>
              <a:rPr lang="ru-RU" sz="2000" b="1" dirty="0"/>
              <a:t>, </a:t>
            </a:r>
            <a:r>
              <a:rPr lang="ru-RU" sz="2000" b="1" dirty="0" err="1"/>
              <a:t>накопичення</a:t>
            </a:r>
            <a:r>
              <a:rPr lang="ru-RU" sz="2000" b="1" dirty="0"/>
              <a:t> в </a:t>
            </a:r>
            <a:r>
              <a:rPr lang="ru-RU" sz="2000" b="1" dirty="0" err="1"/>
              <a:t>крові</a:t>
            </a:r>
            <a:r>
              <a:rPr lang="ru-RU" sz="2000" b="1" dirty="0"/>
              <a:t> </a:t>
            </a:r>
            <a:r>
              <a:rPr lang="ru-RU" sz="2000" b="1" dirty="0" err="1"/>
              <a:t>продуктів</a:t>
            </a:r>
            <a:r>
              <a:rPr lang="ru-RU" sz="2000" b="1" dirty="0"/>
              <a:t> </a:t>
            </a:r>
            <a:r>
              <a:rPr lang="ru-RU" sz="2000" b="1" dirty="0" err="1"/>
              <a:t>порфіринового</a:t>
            </a:r>
            <a:r>
              <a:rPr lang="ru-RU" sz="2000" b="1" dirty="0"/>
              <a:t> ряду і </a:t>
            </a:r>
            <a:r>
              <a:rPr lang="ru-RU" sz="2000" b="1" dirty="0" err="1"/>
              <a:t>заліза</a:t>
            </a:r>
            <a:r>
              <a:rPr lang="ru-RU" sz="2000" b="1" dirty="0"/>
              <a:t> (норма </a:t>
            </a:r>
            <a:r>
              <a:rPr lang="en-US" sz="2000" b="1" dirty="0"/>
              <a:t>F</a:t>
            </a:r>
            <a:r>
              <a:rPr lang="ru-RU" sz="2000" b="1" dirty="0"/>
              <a:t>е - 16-31 </a:t>
            </a:r>
            <a:r>
              <a:rPr lang="ru-RU" sz="2000" b="1" dirty="0" err="1"/>
              <a:t>мкмоль</a:t>
            </a:r>
            <a:r>
              <a:rPr lang="ru-RU" sz="2000" b="1" dirty="0"/>
              <a:t> / л),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      б) </a:t>
            </a:r>
            <a:r>
              <a:rPr lang="ru-RU" sz="2000" b="1" dirty="0" err="1"/>
              <a:t>токсичне</a:t>
            </a:r>
            <a:r>
              <a:rPr lang="ru-RU" sz="2000" b="1" dirty="0"/>
              <a:t> </a:t>
            </a:r>
            <a:r>
              <a:rPr lang="ru-RU" sz="2000" b="1" dirty="0" err="1"/>
              <a:t>ураження</a:t>
            </a:r>
            <a:r>
              <a:rPr lang="ru-RU" sz="2000" b="1" dirty="0"/>
              <a:t> </a:t>
            </a:r>
            <a:r>
              <a:rPr lang="ru-RU" sz="2000" b="1" dirty="0" err="1"/>
              <a:t>еритроцитів</a:t>
            </a:r>
            <a:r>
              <a:rPr lang="ru-RU" sz="2000" b="1" dirty="0"/>
              <a:t> (</a:t>
            </a:r>
            <a:r>
              <a:rPr lang="ru-RU" sz="2000" b="1" dirty="0" err="1"/>
              <a:t>ретикулоцитоз</a:t>
            </a:r>
            <a:r>
              <a:rPr lang="ru-RU" sz="2000" b="1" dirty="0"/>
              <a:t>, базофильна </a:t>
            </a:r>
            <a:r>
              <a:rPr lang="ru-RU" sz="2000" b="1" dirty="0" err="1"/>
              <a:t>зернистість</a:t>
            </a:r>
            <a:r>
              <a:rPr lang="ru-RU" sz="2000" b="1" dirty="0"/>
              <a:t> </a:t>
            </a:r>
            <a:r>
              <a:rPr lang="ru-RU" sz="2000" b="1" dirty="0" err="1"/>
              <a:t>еритроцитів</a:t>
            </a:r>
            <a:r>
              <a:rPr lang="ru-RU" sz="2000" b="1" dirty="0"/>
              <a:t>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/>
              <a:t>Двосторонній</a:t>
            </a:r>
            <a:r>
              <a:rPr lang="ru-RU" sz="3200" dirty="0"/>
              <a:t> паралич </a:t>
            </a:r>
            <a:r>
              <a:rPr lang="ru-RU" sz="3200" dirty="0" err="1"/>
              <a:t>лучового</a:t>
            </a:r>
            <a:r>
              <a:rPr lang="ru-RU" sz="3200" dirty="0"/>
              <a:t> нерва.</a:t>
            </a:r>
          </a:p>
        </p:txBody>
      </p:sp>
      <p:sp>
        <p:nvSpPr>
          <p:cNvPr id="13323" name="Rectangle 11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4495800"/>
          </a:xfrm>
        </p:spPr>
        <p:txBody>
          <a:bodyPr/>
          <a:lstStyle/>
          <a:p>
            <a:endParaRPr lang="uk-UA"/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4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0" y="3330575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1009650" algn="l"/>
              </a:tabLst>
            </a:pPr>
            <a:endParaRPr lang="uk-UA" sz="2000"/>
          </a:p>
        </p:txBody>
      </p:sp>
      <p:pic>
        <p:nvPicPr>
          <p:cNvPr id="13326" name="Picture 14" descr="p16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t="1315" r="2586" b="3554"/>
          <a:stretch>
            <a:fillRect/>
          </a:stretch>
        </p:blipFill>
        <p:spPr bwMode="auto">
          <a:xfrm>
            <a:off x="468313" y="1628775"/>
            <a:ext cx="8280400" cy="453707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4" grpId="0"/>
      <p:bldP spid="13324" grpId="1"/>
      <p:bldP spid="13324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399267"/>
            <a:ext cx="9571038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200" dirty="0"/>
              <a:t>5. </a:t>
            </a:r>
            <a:r>
              <a:rPr lang="ru-RU" sz="2200" dirty="0" err="1"/>
              <a:t>Ознаки</a:t>
            </a:r>
            <a:r>
              <a:rPr lang="ru-RU" sz="2200" dirty="0"/>
              <a:t> </a:t>
            </a:r>
            <a:r>
              <a:rPr lang="ru-RU" sz="2200" dirty="0" err="1"/>
              <a:t>ураження</a:t>
            </a:r>
            <a:r>
              <a:rPr lang="ru-RU" sz="2200" dirty="0"/>
              <a:t> </a:t>
            </a:r>
            <a:r>
              <a:rPr lang="ru-RU" sz="2200" dirty="0" err="1"/>
              <a:t>паренхіматозних</a:t>
            </a:r>
            <a:r>
              <a:rPr lang="ru-RU" sz="2200" dirty="0"/>
              <a:t> </a:t>
            </a:r>
            <a:r>
              <a:rPr lang="ru-RU" sz="2200" dirty="0" err="1"/>
              <a:t>органів</a:t>
            </a:r>
            <a:r>
              <a:rPr lang="ru-RU" sz="2200" dirty="0"/>
              <a:t>, </a:t>
            </a:r>
            <a:r>
              <a:rPr lang="ru-RU" sz="2200" dirty="0" err="1"/>
              <a:t>шлунково-кишкового</a:t>
            </a:r>
            <a:r>
              <a:rPr lang="ru-RU" sz="2200" dirty="0"/>
              <a:t> тракту:</a:t>
            </a:r>
          </a:p>
          <a:p>
            <a:r>
              <a:rPr lang="ru-RU" sz="2200" dirty="0"/>
              <a:t>       - </a:t>
            </a:r>
            <a:r>
              <a:rPr lang="ru-RU" sz="2200" dirty="0" err="1"/>
              <a:t>печінковий</a:t>
            </a:r>
            <a:r>
              <a:rPr lang="ru-RU" sz="2200" dirty="0"/>
              <a:t> синдром (</a:t>
            </a:r>
            <a:r>
              <a:rPr lang="ru-RU" sz="2200" dirty="0" err="1"/>
              <a:t>токсичний</a:t>
            </a:r>
            <a:r>
              <a:rPr lang="ru-RU" sz="2200" dirty="0"/>
              <a:t> гепатит),</a:t>
            </a:r>
          </a:p>
          <a:p>
            <a:r>
              <a:rPr lang="ru-RU" sz="2200" dirty="0"/>
              <a:t>       - «</a:t>
            </a:r>
            <a:r>
              <a:rPr lang="ru-RU" sz="2200" dirty="0" err="1"/>
              <a:t>свинцева</a:t>
            </a:r>
            <a:r>
              <a:rPr lang="ru-RU" sz="2200" dirty="0"/>
              <a:t> </a:t>
            </a:r>
            <a:r>
              <a:rPr lang="ru-RU" sz="2200" dirty="0" err="1"/>
              <a:t>колька</a:t>
            </a:r>
            <a:r>
              <a:rPr lang="ru-RU" sz="2200" dirty="0"/>
              <a:t>», сидероз.</a:t>
            </a:r>
          </a:p>
          <a:p>
            <a:endParaRPr lang="ru-RU" sz="2200" dirty="0"/>
          </a:p>
          <a:p>
            <a:r>
              <a:rPr lang="ru-RU" sz="2200" dirty="0"/>
              <a:t>6. </a:t>
            </a:r>
            <a:r>
              <a:rPr lang="ru-RU" sz="2200" dirty="0" err="1"/>
              <a:t>Ендокринно-обмінні</a:t>
            </a:r>
            <a:r>
              <a:rPr lang="ru-RU" sz="2200" dirty="0"/>
              <a:t> </a:t>
            </a:r>
            <a:r>
              <a:rPr lang="ru-RU" sz="2200" dirty="0" err="1"/>
              <a:t>порушення</a:t>
            </a:r>
            <a:r>
              <a:rPr lang="ru-RU" sz="2200" dirty="0"/>
              <a:t>, особливо </a:t>
            </a:r>
            <a:r>
              <a:rPr lang="ru-RU" sz="2200" dirty="0" err="1"/>
              <a:t>білкового</a:t>
            </a:r>
            <a:r>
              <a:rPr lang="ru-RU" sz="2200" dirty="0"/>
              <a:t>, </a:t>
            </a:r>
            <a:r>
              <a:rPr lang="ru-RU" sz="2200" dirty="0" err="1"/>
              <a:t>вуглеводного</a:t>
            </a:r>
            <a:endParaRPr lang="ru-RU" sz="2200" dirty="0"/>
          </a:p>
          <a:p>
            <a:r>
              <a:rPr lang="ru-RU" sz="2200" dirty="0"/>
              <a:t>   </a:t>
            </a:r>
            <a:r>
              <a:rPr lang="ru-RU" sz="2200" dirty="0" err="1"/>
              <a:t>обміну</a:t>
            </a:r>
            <a:r>
              <a:rPr lang="ru-RU" sz="2200" dirty="0"/>
              <a:t> (гепатит), </a:t>
            </a:r>
            <a:r>
              <a:rPr lang="ru-RU" sz="2200" dirty="0" err="1"/>
              <a:t>гіповітаміноз</a:t>
            </a:r>
            <a:r>
              <a:rPr lang="ru-RU" sz="2200" dirty="0"/>
              <a:t>, </a:t>
            </a:r>
            <a:r>
              <a:rPr lang="ru-RU" sz="2200" dirty="0" err="1"/>
              <a:t>статеві</a:t>
            </a:r>
            <a:r>
              <a:rPr lang="ru-RU" sz="2200" dirty="0"/>
              <a:t> </a:t>
            </a:r>
            <a:r>
              <a:rPr lang="ru-RU" sz="2200" dirty="0" err="1"/>
              <a:t>розлади</a:t>
            </a:r>
            <a:r>
              <a:rPr lang="ru-RU" sz="2200" dirty="0"/>
              <a:t>.</a:t>
            </a:r>
          </a:p>
          <a:p>
            <a:endParaRPr lang="ru-RU" sz="2200" dirty="0"/>
          </a:p>
          <a:p>
            <a:r>
              <a:rPr lang="ru-RU" sz="2200" dirty="0"/>
              <a:t>7. </a:t>
            </a:r>
            <a:r>
              <a:rPr lang="ru-RU" sz="2200" dirty="0" err="1"/>
              <a:t>Лабораторні</a:t>
            </a:r>
            <a:r>
              <a:rPr lang="ru-RU" sz="2200" dirty="0"/>
              <a:t> </a:t>
            </a:r>
            <a:r>
              <a:rPr lang="ru-RU" sz="2200" dirty="0" err="1"/>
              <a:t>ознаки</a:t>
            </a:r>
            <a:r>
              <a:rPr lang="ru-RU" sz="2200" dirty="0"/>
              <a:t>:</a:t>
            </a:r>
          </a:p>
          <a:p>
            <a:r>
              <a:rPr lang="ru-RU" sz="2200" dirty="0"/>
              <a:t>   В СЕЧІ: - </a:t>
            </a:r>
            <a:r>
              <a:rPr lang="ru-RU" sz="2200" dirty="0" err="1"/>
              <a:t>виявляється</a:t>
            </a:r>
            <a:r>
              <a:rPr lang="ru-RU" sz="2200" dirty="0"/>
              <a:t> Р</a:t>
            </a:r>
            <a:r>
              <a:rPr lang="en-US" sz="2200" dirty="0"/>
              <a:t>b</a:t>
            </a:r>
            <a:r>
              <a:rPr lang="ru-RU" sz="2200" dirty="0"/>
              <a:t> (&gt; 0.02 мг / л),</a:t>
            </a:r>
          </a:p>
          <a:p>
            <a:r>
              <a:rPr lang="ru-RU" sz="2200" dirty="0"/>
              <a:t>                       - </a:t>
            </a:r>
            <a:r>
              <a:rPr lang="ru-RU" sz="2200" dirty="0" err="1"/>
              <a:t>амінолевулінова</a:t>
            </a:r>
            <a:r>
              <a:rPr lang="ru-RU" sz="2200" dirty="0"/>
              <a:t> к-та, уро-</a:t>
            </a:r>
            <a:r>
              <a:rPr lang="ru-RU" sz="2200" dirty="0" err="1"/>
              <a:t>копро</a:t>
            </a:r>
            <a:r>
              <a:rPr lang="ru-RU" sz="2200" dirty="0"/>
              <a:t>-порфирин і </a:t>
            </a:r>
            <a:r>
              <a:rPr lang="ru-RU" sz="2200" dirty="0" err="1"/>
              <a:t>ін</a:t>
            </a:r>
            <a:r>
              <a:rPr lang="ru-RU" sz="2200" dirty="0"/>
              <a:t>.</a:t>
            </a:r>
          </a:p>
          <a:p>
            <a:r>
              <a:rPr lang="ru-RU" sz="2200" dirty="0"/>
              <a:t>                          </a:t>
            </a:r>
            <a:r>
              <a:rPr lang="ru-RU" sz="2200" dirty="0" err="1"/>
              <a:t>продукти</a:t>
            </a:r>
            <a:r>
              <a:rPr lang="ru-RU" sz="2200" dirty="0"/>
              <a:t> </a:t>
            </a:r>
            <a:r>
              <a:rPr lang="ru-RU" sz="2200" dirty="0" err="1"/>
              <a:t>порфіринового</a:t>
            </a:r>
            <a:r>
              <a:rPr lang="ru-RU" sz="2200" dirty="0"/>
              <a:t> ряду (сеча буро-</a:t>
            </a:r>
            <a:r>
              <a:rPr lang="ru-RU" sz="2200" dirty="0" err="1"/>
              <a:t>червона</a:t>
            </a:r>
            <a:r>
              <a:rPr lang="ru-RU" sz="2200" dirty="0"/>
              <a:t>).</a:t>
            </a:r>
          </a:p>
          <a:p>
            <a:r>
              <a:rPr lang="ru-RU" sz="2200" dirty="0"/>
              <a:t>   У КРОВІ: </a:t>
            </a:r>
            <a:r>
              <a:rPr lang="ru-RU" sz="2200" dirty="0" err="1"/>
              <a:t>анемія</a:t>
            </a:r>
            <a:r>
              <a:rPr lang="ru-RU" sz="2200" dirty="0"/>
              <a:t> </a:t>
            </a:r>
            <a:r>
              <a:rPr lang="ru-RU" sz="2200" dirty="0" err="1"/>
              <a:t>гіпохромна</a:t>
            </a:r>
            <a:r>
              <a:rPr lang="ru-RU" sz="2200" dirty="0"/>
              <a:t> </a:t>
            </a:r>
            <a:r>
              <a:rPr lang="ru-RU" sz="2200" dirty="0" err="1"/>
              <a:t>ахрістічра</a:t>
            </a:r>
            <a:r>
              <a:rPr lang="ru-RU" sz="2200" dirty="0"/>
              <a:t>, </a:t>
            </a:r>
            <a:r>
              <a:rPr lang="ru-RU" sz="2200" dirty="0" err="1"/>
              <a:t>ретикулоцитоз</a:t>
            </a:r>
            <a:endParaRPr lang="ru-RU" sz="2200" dirty="0"/>
          </a:p>
          <a:p>
            <a:r>
              <a:rPr lang="ru-RU" sz="2200" dirty="0"/>
              <a:t>                      базофильна </a:t>
            </a:r>
            <a:r>
              <a:rPr lang="ru-RU" sz="2200" dirty="0" err="1"/>
              <a:t>зернистість</a:t>
            </a:r>
            <a:r>
              <a:rPr lang="ru-RU" sz="2200" dirty="0"/>
              <a:t> </a:t>
            </a:r>
            <a:r>
              <a:rPr lang="ru-RU" sz="2200" dirty="0" err="1"/>
              <a:t>еритроцитів</a:t>
            </a:r>
            <a:r>
              <a:rPr lang="ru-RU" sz="2200" dirty="0"/>
              <a:t> (&gt; 25 на 1000), </a:t>
            </a:r>
            <a:r>
              <a:rPr lang="ru-RU" sz="2200" dirty="0" err="1"/>
              <a:t>накопичення</a:t>
            </a:r>
            <a:r>
              <a:rPr lang="ru-RU" sz="2200" dirty="0"/>
              <a:t> в </a:t>
            </a:r>
            <a:r>
              <a:rPr lang="ru-RU" sz="2200" dirty="0" err="1"/>
              <a:t>крові</a:t>
            </a:r>
            <a:r>
              <a:rPr lang="ru-RU" sz="2200" dirty="0"/>
              <a:t> </a:t>
            </a:r>
            <a:r>
              <a:rPr lang="ru-RU" sz="2200" dirty="0" err="1"/>
              <a:t>продуктів</a:t>
            </a:r>
            <a:r>
              <a:rPr lang="ru-RU" sz="2200" dirty="0"/>
              <a:t> </a:t>
            </a:r>
            <a:r>
              <a:rPr lang="ru-RU" sz="2200" dirty="0" err="1"/>
              <a:t>порфіринового</a:t>
            </a:r>
            <a:r>
              <a:rPr lang="ru-RU" sz="2200" dirty="0"/>
              <a:t> ряду (аминолевулиновой к-</a:t>
            </a:r>
            <a:r>
              <a:rPr lang="ru-RU" sz="2200" dirty="0" err="1"/>
              <a:t>ти</a:t>
            </a:r>
            <a:r>
              <a:rPr lang="ru-RU" sz="2200" dirty="0"/>
              <a:t>, </a:t>
            </a:r>
            <a:r>
              <a:rPr lang="ru-RU" sz="2200" dirty="0" err="1"/>
              <a:t>уропорфіріна</a:t>
            </a:r>
            <a:r>
              <a:rPr lang="ru-RU" sz="2200" dirty="0"/>
              <a:t>, </a:t>
            </a:r>
            <a:r>
              <a:rPr lang="ru-RU" sz="2200" dirty="0" err="1"/>
              <a:t>копропорфіріна</a:t>
            </a:r>
            <a:r>
              <a:rPr lang="ru-RU" sz="2200" dirty="0"/>
              <a:t> і </a:t>
            </a:r>
            <a:r>
              <a:rPr lang="ru-RU" sz="2200" dirty="0" err="1"/>
              <a:t>ін</a:t>
            </a:r>
            <a:r>
              <a:rPr lang="ru-RU" sz="2200" dirty="0"/>
              <a:t>.) і </a:t>
            </a:r>
            <a:r>
              <a:rPr lang="ru-RU" sz="2200" dirty="0" err="1"/>
              <a:t>заліза</a:t>
            </a:r>
            <a:r>
              <a:rPr lang="ru-RU" sz="2200" dirty="0"/>
              <a:t> (&gt; 32 </a:t>
            </a:r>
            <a:r>
              <a:rPr lang="ru-RU" sz="2200" dirty="0" err="1"/>
              <a:t>мкмоль</a:t>
            </a:r>
            <a:r>
              <a:rPr lang="ru-RU" sz="2200" dirty="0"/>
              <a:t> / л).</a:t>
            </a:r>
          </a:p>
        </p:txBody>
      </p:sp>
    </p:spTree>
  </p:cSld>
  <p:clrMapOvr>
    <a:masterClrMapping/>
  </p:clrMapOvr>
  <p:transition>
    <p:pull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50875" y="288925"/>
            <a:ext cx="7908925" cy="1079500"/>
          </a:xfrm>
        </p:spPr>
        <p:txBody>
          <a:bodyPr/>
          <a:lstStyle/>
          <a:p>
            <a:r>
              <a:rPr lang="ru-RU" sz="2800" b="1" dirty="0" err="1"/>
              <a:t>КЛАСИФіКАЦіЯ</a:t>
            </a:r>
            <a:r>
              <a:rPr lang="ru-RU" sz="2800" b="1" dirty="0"/>
              <a:t>  ТЯЖКОСТІ  </a:t>
            </a:r>
            <a:r>
              <a:rPr lang="ru-RU" sz="2800" b="1" dirty="0" err="1"/>
              <a:t>САТУРНіЗМА</a:t>
            </a:r>
            <a:r>
              <a:rPr lang="ru-RU" sz="2800" b="1" u="sng" dirty="0"/>
              <a:t/>
            </a:r>
            <a:br>
              <a:rPr lang="ru-RU" sz="2800" b="1" u="sng" dirty="0"/>
            </a:br>
            <a:endParaRPr lang="ru-RU" sz="2800" b="1" u="sng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495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1. Легка: а) </a:t>
            </a:r>
            <a:r>
              <a:rPr lang="ru-RU" sz="2000" b="1" dirty="0" err="1"/>
              <a:t>клініки</a:t>
            </a:r>
            <a:r>
              <a:rPr lang="ru-RU" sz="2000" b="1" dirty="0"/>
              <a:t> </a:t>
            </a:r>
            <a:r>
              <a:rPr lang="ru-RU" sz="2000" b="1" dirty="0" err="1"/>
              <a:t>немає</a:t>
            </a:r>
            <a:r>
              <a:rPr lang="ru-RU" sz="2000" b="1" dirty="0"/>
              <a:t>, </a:t>
            </a:r>
            <a:r>
              <a:rPr lang="ru-RU" sz="2000" b="1" dirty="0" err="1"/>
              <a:t>або</a:t>
            </a:r>
            <a:r>
              <a:rPr lang="ru-RU" sz="2000" b="1" dirty="0"/>
              <a:t> </a:t>
            </a:r>
            <a:r>
              <a:rPr lang="ru-RU" sz="2000" b="1" dirty="0" err="1"/>
              <a:t>початкові</a:t>
            </a:r>
            <a:r>
              <a:rPr lang="ru-RU" sz="2000" b="1" dirty="0"/>
              <a:t> прояви астеновегетативного с-</a:t>
            </a:r>
            <a:r>
              <a:rPr lang="ru-RU" sz="2000" b="1" dirty="0" err="1"/>
              <a:t>ма</a:t>
            </a:r>
            <a:endParaRPr lang="ru-RU" sz="20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     б) </a:t>
            </a:r>
            <a:r>
              <a:rPr lang="ru-RU" sz="2000" b="1" dirty="0" err="1"/>
              <a:t>лабораторні</a:t>
            </a:r>
            <a:r>
              <a:rPr lang="ru-RU" sz="2000" b="1" dirty="0"/>
              <a:t> </a:t>
            </a:r>
            <a:r>
              <a:rPr lang="ru-RU" sz="2000" b="1" dirty="0" err="1"/>
              <a:t>ознаки</a:t>
            </a:r>
            <a:r>
              <a:rPr lang="ru-RU" sz="2000" b="1" dirty="0"/>
              <a:t>: </a:t>
            </a:r>
            <a:r>
              <a:rPr lang="ru-RU" sz="2000" b="1" dirty="0" err="1"/>
              <a:t>ретикулоцитоз</a:t>
            </a:r>
            <a:r>
              <a:rPr lang="ru-RU" sz="2000" b="1" dirty="0"/>
              <a:t> до 2,5%,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                        базофильна </a:t>
            </a:r>
            <a:r>
              <a:rPr lang="ru-RU" sz="2000" b="1" dirty="0" err="1"/>
              <a:t>зернистість</a:t>
            </a:r>
            <a:r>
              <a:rPr lang="ru-RU" sz="2000" b="1" dirty="0"/>
              <a:t> </a:t>
            </a:r>
            <a:r>
              <a:rPr lang="ru-RU" sz="2000" b="1" dirty="0" err="1"/>
              <a:t>еритроцитів</a:t>
            </a:r>
            <a:r>
              <a:rPr lang="ru-RU" sz="2000" b="1" dirty="0"/>
              <a:t> (до 40 на 1000), </a:t>
            </a:r>
            <a:r>
              <a:rPr lang="ru-RU" sz="2000" b="1" dirty="0" err="1"/>
              <a:t>збільшення</a:t>
            </a:r>
            <a:r>
              <a:rPr lang="ru-RU" sz="2000" b="1" dirty="0"/>
              <a:t> </a:t>
            </a:r>
            <a:r>
              <a:rPr lang="ru-RU" sz="2000" b="1" dirty="0" err="1"/>
              <a:t>вмісту</a:t>
            </a:r>
            <a:r>
              <a:rPr lang="ru-RU" sz="2000" b="1" dirty="0"/>
              <a:t> </a:t>
            </a:r>
            <a:r>
              <a:rPr lang="ru-RU" sz="2000" b="1" dirty="0" err="1"/>
              <a:t>продуктів</a:t>
            </a:r>
            <a:r>
              <a:rPr lang="ru-RU" sz="2000" b="1" dirty="0"/>
              <a:t> </a:t>
            </a:r>
            <a:r>
              <a:rPr lang="ru-RU" sz="2000" b="1" dirty="0" err="1"/>
              <a:t>порфіринового</a:t>
            </a:r>
            <a:r>
              <a:rPr lang="ru-RU" sz="2000" b="1" dirty="0"/>
              <a:t> ряду.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2. </a:t>
            </a:r>
            <a:r>
              <a:rPr lang="ru-RU" sz="2000" b="1" dirty="0" err="1"/>
              <a:t>Середня</a:t>
            </a:r>
            <a:r>
              <a:rPr lang="ru-RU" sz="2000" b="1" dirty="0"/>
              <a:t>: а) </a:t>
            </a:r>
            <a:r>
              <a:rPr lang="ru-RU" sz="2000" b="1" dirty="0" err="1"/>
              <a:t>астеновегетативний</a:t>
            </a:r>
            <a:r>
              <a:rPr lang="ru-RU" sz="2000" b="1" dirty="0"/>
              <a:t> с-м, </a:t>
            </a:r>
            <a:r>
              <a:rPr lang="ru-RU" sz="2000" b="1" dirty="0" err="1"/>
              <a:t>початкові</a:t>
            </a:r>
            <a:r>
              <a:rPr lang="ru-RU" sz="2000" b="1" dirty="0"/>
              <a:t> </a:t>
            </a:r>
            <a:r>
              <a:rPr lang="ru-RU" sz="2000" b="1" dirty="0" err="1"/>
              <a:t>ознаки</a:t>
            </a:r>
            <a:r>
              <a:rPr lang="ru-RU" sz="2000" b="1" dirty="0"/>
              <a:t> </a:t>
            </a:r>
            <a:r>
              <a:rPr lang="ru-RU" sz="2000" b="1" dirty="0" err="1"/>
              <a:t>поліневриту</a:t>
            </a:r>
            <a:r>
              <a:rPr lang="ru-RU" sz="2000" b="1" dirty="0"/>
              <a:t>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                   б) </a:t>
            </a:r>
            <a:r>
              <a:rPr lang="ru-RU" sz="2000" b="1" dirty="0" err="1"/>
              <a:t>лабораторні</a:t>
            </a:r>
            <a:r>
              <a:rPr lang="ru-RU" sz="2000" b="1" dirty="0"/>
              <a:t> </a:t>
            </a:r>
            <a:r>
              <a:rPr lang="ru-RU" sz="2000" b="1" dirty="0" err="1"/>
              <a:t>ознаки</a:t>
            </a:r>
            <a:r>
              <a:rPr lang="ru-RU" sz="2000" b="1" dirty="0"/>
              <a:t>: той же, але </a:t>
            </a:r>
            <a:r>
              <a:rPr lang="ru-RU" sz="2000" b="1" dirty="0" err="1"/>
              <a:t>більше</a:t>
            </a:r>
            <a:r>
              <a:rPr lang="ru-RU" sz="2000" b="1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3. </a:t>
            </a:r>
            <a:r>
              <a:rPr lang="ru-RU" sz="2000" b="1" dirty="0" err="1"/>
              <a:t>Виражена</a:t>
            </a:r>
            <a:r>
              <a:rPr lang="ru-RU" sz="2000" b="1" dirty="0"/>
              <a:t>: а) </a:t>
            </a:r>
            <a:r>
              <a:rPr lang="ru-RU" sz="2000" b="1" dirty="0" err="1"/>
              <a:t>поліневрит</a:t>
            </a:r>
            <a:r>
              <a:rPr lang="ru-RU" sz="2000" b="1" dirty="0"/>
              <a:t>, </a:t>
            </a:r>
            <a:r>
              <a:rPr lang="ru-RU" sz="2000" b="1" dirty="0" err="1"/>
              <a:t>енцефалопатія</a:t>
            </a:r>
            <a:r>
              <a:rPr lang="ru-RU" sz="2000" b="1" dirty="0"/>
              <a:t>, </a:t>
            </a:r>
            <a:r>
              <a:rPr lang="ru-RU" sz="2000" b="1" dirty="0" err="1"/>
              <a:t>токсичний</a:t>
            </a:r>
            <a:r>
              <a:rPr lang="ru-RU" sz="2000" b="1" dirty="0"/>
              <a:t> гепатит,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                             б) </a:t>
            </a:r>
            <a:r>
              <a:rPr lang="ru-RU" sz="2000" b="1" dirty="0" err="1"/>
              <a:t>ретикулоцитоз</a:t>
            </a:r>
            <a:r>
              <a:rPr lang="ru-RU" sz="2000" b="1" dirty="0"/>
              <a:t>&gt; 4%, базофильна </a:t>
            </a:r>
            <a:r>
              <a:rPr lang="ru-RU" sz="2000" b="1" dirty="0" err="1"/>
              <a:t>зернистість</a:t>
            </a:r>
            <a:r>
              <a:rPr lang="ru-RU" sz="2000" b="1" dirty="0"/>
              <a:t> </a:t>
            </a:r>
            <a:r>
              <a:rPr lang="ru-RU" sz="2000" b="1" dirty="0" err="1"/>
              <a:t>еритроцитів</a:t>
            </a:r>
            <a:r>
              <a:rPr lang="ru-RU" sz="2000" b="1" dirty="0"/>
              <a:t>&gt; 60 на 1000.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0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err="1"/>
              <a:t>Носійство</a:t>
            </a:r>
            <a:r>
              <a:rPr lang="ru-RU" sz="2000" b="1" dirty="0"/>
              <a:t> </a:t>
            </a:r>
            <a:r>
              <a:rPr lang="ru-RU" sz="2000" b="1" dirty="0" err="1"/>
              <a:t>свинцю</a:t>
            </a:r>
            <a:r>
              <a:rPr lang="ru-RU" sz="2000" b="1" dirty="0"/>
              <a:t>: Р</a:t>
            </a:r>
            <a:r>
              <a:rPr lang="en-US" sz="2000" b="1" dirty="0"/>
              <a:t>b</a:t>
            </a:r>
            <a:r>
              <a:rPr lang="ru-RU" sz="2000" b="1" dirty="0"/>
              <a:t> </a:t>
            </a:r>
            <a:r>
              <a:rPr lang="ru-RU" sz="2000" b="1" dirty="0" err="1"/>
              <a:t>тільки</a:t>
            </a:r>
            <a:r>
              <a:rPr lang="ru-RU" sz="2000" b="1" dirty="0"/>
              <a:t> в </a:t>
            </a:r>
            <a:r>
              <a:rPr lang="ru-RU" sz="2000" b="1" dirty="0" err="1"/>
              <a:t>сечі</a:t>
            </a:r>
            <a:r>
              <a:rPr lang="ru-RU" sz="2000" b="1" dirty="0"/>
              <a:t> до 0,02 мг / л. </a:t>
            </a:r>
            <a:r>
              <a:rPr lang="ru-RU" sz="2000" b="1" dirty="0" err="1"/>
              <a:t>Клінічних</a:t>
            </a:r>
            <a:r>
              <a:rPr lang="ru-RU" sz="2000" b="1" dirty="0"/>
              <a:t> </a:t>
            </a:r>
            <a:r>
              <a:rPr lang="ru-RU" sz="2000" b="1" dirty="0" err="1"/>
              <a:t>проявів</a:t>
            </a:r>
            <a:r>
              <a:rPr lang="ru-RU" sz="2000" b="1" dirty="0"/>
              <a:t> </a:t>
            </a:r>
            <a:r>
              <a:rPr lang="ru-RU" sz="2000" b="1" dirty="0" err="1"/>
              <a:t>немає</a:t>
            </a:r>
            <a:r>
              <a:rPr lang="ru-RU" sz="2000" b="1" dirty="0"/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/>
              <a:t> </a:t>
            </a:r>
            <a:r>
              <a:rPr lang="ru-RU" sz="4000" b="1" dirty="0" err="1"/>
              <a:t>ДіАГНОСТИКА</a:t>
            </a:r>
            <a:r>
              <a:rPr lang="ru-RU" sz="4000" b="1" dirty="0"/>
              <a:t>  </a:t>
            </a:r>
            <a:r>
              <a:rPr lang="ru-RU" sz="4000" b="1" dirty="0" err="1"/>
              <a:t>САТУРНіЗМА</a:t>
            </a:r>
            <a:r>
              <a:rPr lang="ru-RU" sz="4000" b="1" dirty="0"/>
              <a:t>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0942" y="1181100"/>
            <a:ext cx="8229600" cy="4495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1. Проф. анамнез.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2. </a:t>
            </a:r>
            <a:r>
              <a:rPr lang="ru-RU" sz="2400" dirty="0" err="1"/>
              <a:t>Клінічні</a:t>
            </a:r>
            <a:r>
              <a:rPr lang="ru-RU" sz="2400" dirty="0"/>
              <a:t> </a:t>
            </a:r>
            <a:r>
              <a:rPr lang="ru-RU" sz="2400" dirty="0" err="1"/>
              <a:t>синдроми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3. </a:t>
            </a:r>
            <a:r>
              <a:rPr lang="ru-RU" sz="2400" dirty="0" err="1"/>
              <a:t>Лабораторні</a:t>
            </a:r>
            <a:r>
              <a:rPr lang="ru-RU" sz="2400" dirty="0"/>
              <a:t> </a:t>
            </a:r>
            <a:r>
              <a:rPr lang="ru-RU" sz="2400" dirty="0" err="1"/>
              <a:t>дані</a:t>
            </a:r>
            <a:r>
              <a:rPr lang="ru-RU" sz="2400" dirty="0"/>
              <a:t> (</a:t>
            </a:r>
            <a:r>
              <a:rPr lang="ru-RU" sz="2400" dirty="0" err="1"/>
              <a:t>анемія</a:t>
            </a:r>
            <a:r>
              <a:rPr lang="ru-RU" sz="2400" dirty="0"/>
              <a:t>, </a:t>
            </a:r>
            <a:r>
              <a:rPr lang="ru-RU" sz="2400" dirty="0" err="1"/>
              <a:t>ретикулоцитоз</a:t>
            </a:r>
            <a:r>
              <a:rPr lang="ru-RU" sz="2400" dirty="0"/>
              <a:t>, базофильна </a:t>
            </a:r>
            <a:r>
              <a:rPr lang="ru-RU" sz="2400" dirty="0" err="1"/>
              <a:t>зернистість</a:t>
            </a:r>
            <a:r>
              <a:rPr lang="ru-RU" sz="2400" dirty="0"/>
              <a:t> </a:t>
            </a:r>
            <a:r>
              <a:rPr lang="ru-RU" sz="2400" dirty="0" err="1"/>
              <a:t>еритроцитів</a:t>
            </a:r>
            <a:r>
              <a:rPr lang="ru-RU" sz="2400" dirty="0"/>
              <a:t>, </a:t>
            </a:r>
            <a:r>
              <a:rPr lang="ru-RU" sz="2400" dirty="0" err="1"/>
              <a:t>копропорфірін</a:t>
            </a:r>
            <a:r>
              <a:rPr lang="ru-RU" sz="2400" dirty="0"/>
              <a:t> в </a:t>
            </a:r>
            <a:r>
              <a:rPr lang="ru-RU" sz="2400" dirty="0" err="1"/>
              <a:t>сечі</a:t>
            </a:r>
            <a:r>
              <a:rPr lang="ru-RU" sz="2400" dirty="0"/>
              <a:t> та </a:t>
            </a:r>
            <a:r>
              <a:rPr lang="ru-RU" sz="2400" dirty="0" err="1"/>
              <a:t>ін</a:t>
            </a:r>
            <a:r>
              <a:rPr lang="ru-RU" sz="2400" dirty="0"/>
              <a:t>.).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4. </a:t>
            </a:r>
            <a:r>
              <a:rPr lang="ru-RU" sz="2400" dirty="0" err="1"/>
              <a:t>Диф</a:t>
            </a:r>
            <a:r>
              <a:rPr lang="ru-RU" sz="2400" dirty="0"/>
              <a:t>. </a:t>
            </a:r>
            <a:r>
              <a:rPr lang="ru-RU" sz="2400" dirty="0" err="1"/>
              <a:t>діагноз</a:t>
            </a:r>
            <a:r>
              <a:rPr lang="ru-RU" sz="2400" dirty="0"/>
              <a:t>: </a:t>
            </a:r>
            <a:r>
              <a:rPr lang="ru-RU" sz="2400" dirty="0" err="1"/>
              <a:t>залізодефіцитна</a:t>
            </a:r>
            <a:r>
              <a:rPr lang="ru-RU" sz="2400" dirty="0"/>
              <a:t>, </a:t>
            </a:r>
            <a:r>
              <a:rPr lang="ru-RU" sz="2400" dirty="0" err="1"/>
              <a:t>гемолітична</a:t>
            </a:r>
            <a:r>
              <a:rPr lang="ru-RU" sz="2400" dirty="0"/>
              <a:t> </a:t>
            </a:r>
            <a:r>
              <a:rPr lang="ru-RU" sz="2400" dirty="0" err="1"/>
              <a:t>анемії</a:t>
            </a:r>
            <a:r>
              <a:rPr lang="ru-RU" sz="2400" dirty="0"/>
              <a:t>, </a:t>
            </a:r>
            <a:r>
              <a:rPr lang="ru-RU" sz="2400" dirty="0" err="1"/>
              <a:t>таласемія</a:t>
            </a:r>
            <a:r>
              <a:rPr lang="ru-RU" sz="2400" dirty="0"/>
              <a:t>, «</a:t>
            </a:r>
            <a:r>
              <a:rPr lang="ru-RU" sz="2400" dirty="0" err="1"/>
              <a:t>гострий</a:t>
            </a:r>
            <a:r>
              <a:rPr lang="ru-RU" sz="2400" dirty="0"/>
              <a:t> </a:t>
            </a:r>
            <a:r>
              <a:rPr lang="ru-RU" sz="2400" dirty="0" err="1"/>
              <a:t>живіт</a:t>
            </a:r>
            <a:r>
              <a:rPr lang="ru-RU" sz="2400" dirty="0"/>
              <a:t>» при </a:t>
            </a:r>
            <a:r>
              <a:rPr lang="ru-RU" sz="2400" dirty="0" err="1"/>
              <a:t>свинцевій</a:t>
            </a:r>
            <a:r>
              <a:rPr lang="ru-RU" sz="2400" dirty="0"/>
              <a:t> </a:t>
            </a:r>
            <a:r>
              <a:rPr lang="ru-RU" sz="2400" dirty="0" err="1"/>
              <a:t>коліці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     Для </a:t>
            </a:r>
            <a:r>
              <a:rPr lang="ru-RU" sz="2400" dirty="0" err="1"/>
              <a:t>свинцевої</a:t>
            </a:r>
            <a:r>
              <a:rPr lang="ru-RU" sz="2400" dirty="0"/>
              <a:t> </a:t>
            </a:r>
            <a:r>
              <a:rPr lang="ru-RU" sz="2400" dirty="0" err="1"/>
              <a:t>коліки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«</a:t>
            </a:r>
            <a:r>
              <a:rPr lang="ru-RU" sz="2400" dirty="0" err="1"/>
              <a:t>спастико</a:t>
            </a:r>
            <a:r>
              <a:rPr lang="ru-RU" sz="2400" dirty="0"/>
              <a:t>-атонического синдрому» характерна </a:t>
            </a:r>
            <a:r>
              <a:rPr lang="ru-RU" sz="2400" dirty="0" err="1"/>
              <a:t>тріада</a:t>
            </a:r>
            <a:r>
              <a:rPr lang="ru-RU" sz="2400" dirty="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                   1) </a:t>
            </a:r>
            <a:r>
              <a:rPr lang="ru-RU" sz="2400" dirty="0" err="1"/>
              <a:t>схваткообразний</a:t>
            </a:r>
            <a:r>
              <a:rPr lang="ru-RU" sz="2400" dirty="0"/>
              <a:t> </a:t>
            </a:r>
            <a:r>
              <a:rPr lang="ru-RU" sz="2400" dirty="0" err="1"/>
              <a:t>сильний</a:t>
            </a:r>
            <a:r>
              <a:rPr lang="ru-RU" sz="2400" dirty="0"/>
              <a:t> </a:t>
            </a:r>
            <a:r>
              <a:rPr lang="ru-RU" sz="2400" dirty="0" err="1"/>
              <a:t>біль</a:t>
            </a:r>
            <a:r>
              <a:rPr lang="ru-RU" sz="2400" dirty="0"/>
              <a:t> в </a:t>
            </a:r>
            <a:r>
              <a:rPr lang="ru-RU" sz="2400" dirty="0" err="1"/>
              <a:t>животі</a:t>
            </a:r>
            <a:r>
              <a:rPr lang="ru-RU" sz="2400" dirty="0"/>
              <a:t>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                   2) </a:t>
            </a:r>
            <a:r>
              <a:rPr lang="ru-RU" sz="2400" dirty="0" err="1"/>
              <a:t>жорстокий</a:t>
            </a:r>
            <a:r>
              <a:rPr lang="ru-RU" sz="2400" dirty="0"/>
              <a:t> запор,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                   3) </a:t>
            </a:r>
            <a:r>
              <a:rPr lang="ru-RU" sz="2400" dirty="0" err="1"/>
              <a:t>артеріальна</a:t>
            </a:r>
            <a:r>
              <a:rPr lang="ru-RU" sz="2400" dirty="0"/>
              <a:t> </a:t>
            </a:r>
            <a:r>
              <a:rPr lang="ru-RU" sz="2400" dirty="0" err="1"/>
              <a:t>гіпертензія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Лікування</a:t>
            </a:r>
            <a:r>
              <a:rPr lang="ru-RU" b="1" dirty="0"/>
              <a:t>  </a:t>
            </a:r>
            <a:r>
              <a:rPr lang="ru-RU" b="1" dirty="0" err="1"/>
              <a:t>САТУРНіЗМА</a:t>
            </a:r>
            <a:r>
              <a:rPr lang="ru-RU" b="1" dirty="0"/>
              <a:t>: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043609" y="1076939"/>
            <a:ext cx="1184336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tabLst>
                <a:tab pos="1000125" algn="l"/>
              </a:tabLst>
            </a:pPr>
            <a:r>
              <a:rPr lang="ru-RU" sz="2200"/>
              <a:t>1. Антидот - комплексони: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а) солі ЕДТА (етилендіамінтетраоцтової к-ти):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- тетацин кальцій 5-10% р-р 20-40 мл в / в крапельно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   на 5% глюкозі 3-4 дня, потім перерва 3-4 дні;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   такі цикли повторити 2-3 рази;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- пентацин так само;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б) унітіол 5% 5 мл в / м, курс 10-12 ін'єкцій;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в) Д-пеніциламін 450-900 мг на добу, 2-4 тижні.</a:t>
            </a:r>
          </a:p>
          <a:p>
            <a:pPr>
              <a:tabLst>
                <a:tab pos="1000125" algn="l"/>
              </a:tabLst>
            </a:pPr>
            <a:endParaRPr lang="ru-RU" sz="2200"/>
          </a:p>
          <a:p>
            <a:pPr>
              <a:tabLst>
                <a:tab pos="1000125" algn="l"/>
              </a:tabLst>
            </a:pPr>
            <a:r>
              <a:rPr lang="ru-RU" sz="2200"/>
              <a:t>2.Леченіе анемії (вітамін В12),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       поліневриту (вітаміни В1, 12, РР, рибофлавін),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гепатиту (гепатотропні ср-ва),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свинцевою коліки (комплексони, паранефральная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                   блокада, сульфат магнію 25% 10-20 мл в / в,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                   теплі ванни, аскорбінова к-та в / в).</a:t>
            </a:r>
            <a:endParaRPr lang="ru-RU" sz="2200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50875" y="288925"/>
            <a:ext cx="7908925" cy="1079500"/>
          </a:xfrm>
        </p:spPr>
        <p:txBody>
          <a:bodyPr/>
          <a:lstStyle/>
          <a:p>
            <a:r>
              <a:rPr lang="ru-RU" sz="4000" b="1" u="sng" dirty="0" err="1"/>
              <a:t>ІНТОКСИКАЦіЯ</a:t>
            </a:r>
            <a:r>
              <a:rPr lang="ru-RU" sz="4000" b="1" u="sng" dirty="0"/>
              <a:t>  ТЕТРАЕТИЛСВИНЦЕМ (ТЕС).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323851" y="2145774"/>
            <a:ext cx="856863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449263"/>
            <a:r>
              <a:rPr lang="ru-RU" sz="2400" dirty="0"/>
              <a:t>ТЕС - </a:t>
            </a:r>
            <a:r>
              <a:rPr lang="ru-RU" sz="2400" dirty="0" err="1"/>
              <a:t>Рв</a:t>
            </a:r>
            <a:r>
              <a:rPr lang="ru-RU" sz="2400" dirty="0"/>
              <a:t> (С2 Н5) 4 - антидетонатор,</a:t>
            </a:r>
          </a:p>
          <a:p>
            <a:pPr indent="449263"/>
            <a:r>
              <a:rPr lang="ru-RU" sz="2400" dirty="0" err="1"/>
              <a:t>нейротоксична</a:t>
            </a:r>
            <a:r>
              <a:rPr lang="ru-RU" sz="2400" dirty="0"/>
              <a:t> (</a:t>
            </a:r>
            <a:r>
              <a:rPr lang="ru-RU" sz="2400" dirty="0" err="1"/>
              <a:t>холінолітична</a:t>
            </a:r>
            <a:r>
              <a:rPr lang="ru-RU" sz="2400" dirty="0"/>
              <a:t>) </a:t>
            </a:r>
            <a:r>
              <a:rPr lang="ru-RU" sz="2400" dirty="0" err="1"/>
              <a:t>отрута</a:t>
            </a:r>
            <a:r>
              <a:rPr lang="ru-RU" sz="2400" dirty="0"/>
              <a:t> з</a:t>
            </a:r>
          </a:p>
          <a:p>
            <a:pPr indent="449263"/>
            <a:r>
              <a:rPr lang="ru-RU" sz="2400" dirty="0" err="1"/>
              <a:t>вираженою</a:t>
            </a:r>
            <a:r>
              <a:rPr lang="ru-RU" sz="2400" dirty="0"/>
              <a:t> кумулятивною </a:t>
            </a:r>
            <a:r>
              <a:rPr lang="ru-RU" sz="2400" dirty="0" err="1"/>
              <a:t>властивістю</a:t>
            </a:r>
            <a:r>
              <a:rPr lang="ru-RU" sz="2400" dirty="0"/>
              <a:t>.</a:t>
            </a:r>
          </a:p>
          <a:p>
            <a:pPr indent="449263"/>
            <a:r>
              <a:rPr lang="ru-RU" sz="2400" dirty="0"/>
              <a:t> Шляхи </a:t>
            </a:r>
            <a:r>
              <a:rPr lang="ru-RU" sz="2400" dirty="0" err="1"/>
              <a:t>надходження</a:t>
            </a:r>
            <a:r>
              <a:rPr lang="ru-RU" sz="2400" dirty="0"/>
              <a:t>: </a:t>
            </a:r>
            <a:r>
              <a:rPr lang="ru-RU" sz="2400" dirty="0" err="1"/>
              <a:t>легені</a:t>
            </a:r>
            <a:r>
              <a:rPr lang="ru-RU" sz="2400" dirty="0"/>
              <a:t>, </a:t>
            </a:r>
            <a:r>
              <a:rPr lang="ru-RU" sz="2400" dirty="0" err="1"/>
              <a:t>шкіра</a:t>
            </a:r>
            <a:r>
              <a:rPr lang="ru-RU" sz="2400" dirty="0"/>
              <a:t>, </a:t>
            </a:r>
            <a:r>
              <a:rPr lang="ru-RU" sz="2400" dirty="0" err="1"/>
              <a:t>шлунково</a:t>
            </a:r>
            <a:r>
              <a:rPr lang="ru-RU" sz="2400" dirty="0"/>
              <a:t>-    </a:t>
            </a:r>
          </a:p>
          <a:p>
            <a:pPr indent="449263"/>
            <a:r>
              <a:rPr lang="ru-RU" sz="2400" dirty="0"/>
              <a:t> </a:t>
            </a:r>
            <a:r>
              <a:rPr lang="ru-RU" sz="2400" dirty="0" err="1"/>
              <a:t>кишкового</a:t>
            </a:r>
            <a:r>
              <a:rPr lang="ru-RU" sz="2400" dirty="0"/>
              <a:t> тракту.</a:t>
            </a:r>
          </a:p>
          <a:p>
            <a:pPr indent="449263"/>
            <a:r>
              <a:rPr lang="ru-RU" sz="2400" dirty="0"/>
              <a:t>     </a:t>
            </a:r>
            <a:r>
              <a:rPr lang="ru-RU" sz="2400" dirty="0" err="1"/>
              <a:t>Депонується</a:t>
            </a:r>
            <a:r>
              <a:rPr lang="ru-RU" sz="2400" dirty="0"/>
              <a:t> в </a:t>
            </a:r>
            <a:r>
              <a:rPr lang="ru-RU" sz="2400" dirty="0" err="1"/>
              <a:t>мозку</a:t>
            </a:r>
            <a:r>
              <a:rPr lang="ru-RU" sz="2400" dirty="0"/>
              <a:t>, </a:t>
            </a:r>
            <a:r>
              <a:rPr lang="ru-RU" sz="2400" dirty="0" err="1"/>
              <a:t>печінці</a:t>
            </a:r>
            <a:r>
              <a:rPr lang="ru-RU" sz="2400" dirty="0"/>
              <a:t>, </a:t>
            </a:r>
            <a:r>
              <a:rPr lang="ru-RU" sz="2400" dirty="0" err="1"/>
              <a:t>нирках</a:t>
            </a:r>
            <a:r>
              <a:rPr lang="ru-RU" sz="2400" dirty="0"/>
              <a:t>.</a:t>
            </a:r>
          </a:p>
          <a:p>
            <a:pPr indent="449263"/>
            <a:r>
              <a:rPr lang="ru-RU" sz="2400" dirty="0"/>
              <a:t>     </a:t>
            </a:r>
            <a:r>
              <a:rPr lang="ru-RU" sz="2400" dirty="0" err="1"/>
              <a:t>Розкладається</a:t>
            </a:r>
            <a:r>
              <a:rPr lang="ru-RU" sz="2400" dirty="0"/>
              <a:t> з </a:t>
            </a:r>
            <a:r>
              <a:rPr lang="ru-RU" sz="2400" dirty="0" err="1"/>
              <a:t>утворенням</a:t>
            </a:r>
            <a:r>
              <a:rPr lang="ru-RU" sz="2400" dirty="0"/>
              <a:t> токсичного</a:t>
            </a:r>
          </a:p>
          <a:p>
            <a:pPr indent="449263"/>
            <a:r>
              <a:rPr lang="ru-RU" sz="2400" dirty="0" err="1"/>
              <a:t>тріетілсвінца</a:t>
            </a:r>
            <a:r>
              <a:rPr lang="ru-RU" sz="2400" dirty="0"/>
              <a:t>.</a:t>
            </a:r>
          </a:p>
          <a:p>
            <a:pPr indent="449263"/>
            <a:r>
              <a:rPr lang="ru-RU" sz="2400" dirty="0"/>
              <a:t>     </a:t>
            </a:r>
            <a:r>
              <a:rPr lang="ru-RU" sz="2400" dirty="0" err="1"/>
              <a:t>Виділяється</a:t>
            </a:r>
            <a:r>
              <a:rPr lang="ru-RU" sz="2400" dirty="0"/>
              <a:t> </a:t>
            </a:r>
            <a:r>
              <a:rPr lang="ru-RU" sz="2400" dirty="0" err="1"/>
              <a:t>переважно</a:t>
            </a:r>
            <a:r>
              <a:rPr lang="ru-RU" sz="2400" dirty="0"/>
              <a:t> </a:t>
            </a:r>
            <a:r>
              <a:rPr lang="ru-RU" sz="2400" dirty="0" err="1"/>
              <a:t>нирками</a:t>
            </a:r>
            <a:r>
              <a:rPr lang="ru-RU" sz="2400" dirty="0"/>
              <a:t> (</a:t>
            </a:r>
            <a:r>
              <a:rPr lang="ru-RU" sz="2400" dirty="0" err="1"/>
              <a:t>можлива</a:t>
            </a:r>
            <a:endParaRPr lang="ru-RU" sz="2400" dirty="0"/>
          </a:p>
          <a:p>
            <a:pPr indent="449263"/>
            <a:r>
              <a:rPr lang="ru-RU" sz="2400" dirty="0" err="1"/>
              <a:t>нефропатія</a:t>
            </a:r>
            <a:endParaRPr lang="ru-RU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79425" y="384175"/>
            <a:ext cx="7956550" cy="984250"/>
          </a:xfrm>
        </p:spPr>
        <p:txBody>
          <a:bodyPr/>
          <a:lstStyle/>
          <a:p>
            <a:r>
              <a:rPr lang="ru-RU" sz="3600" b="1"/>
              <a:t>ПАТОГЕНЕЗ: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DFF49871-3836-4D63-894A-ADF4C28C4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6" y="1372572"/>
            <a:ext cx="8229599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2400"/>
              <a:t>ТЕС швидко потрапляє в кров, проникає через</a:t>
            </a:r>
          </a:p>
          <a:p>
            <a:r>
              <a:rPr lang="ru-RU" sz="2400"/>
              <a:t>гематоенцефалічний бар'єр в мозок, порушує</a:t>
            </a:r>
          </a:p>
          <a:p>
            <a:r>
              <a:rPr lang="ru-RU" sz="2400"/>
              <a:t>функцію кори, гіпоталамуса, медіаторний обмін</a:t>
            </a:r>
          </a:p>
          <a:p>
            <a:r>
              <a:rPr lang="ru-RU" sz="2400"/>
              <a:t>(Ацетилхоліну та ін.).</a:t>
            </a:r>
          </a:p>
          <a:p>
            <a:r>
              <a:rPr lang="ru-RU" sz="2400"/>
              <a:t>Спочатку - вражає вегетативні центри, отже,</a:t>
            </a:r>
          </a:p>
          <a:p>
            <a:r>
              <a:rPr lang="ru-RU" sz="2400"/>
              <a:t>                    астеновегетативний синдром.</a:t>
            </a:r>
          </a:p>
          <a:p>
            <a:r>
              <a:rPr lang="ru-RU" sz="2400"/>
              <a:t>Пізніше - порушує зв'язок гіпоталамус - гіпофіз - кора -</a:t>
            </a:r>
          </a:p>
          <a:p>
            <a:r>
              <a:rPr lang="ru-RU" sz="2400"/>
              <a:t>наднирники, отже:</a:t>
            </a:r>
          </a:p>
          <a:p>
            <a:r>
              <a:rPr lang="ru-RU" sz="2400"/>
              <a:t>а) обмінні порушення (підвищення серотоніну,</a:t>
            </a:r>
          </a:p>
          <a:p>
            <a:r>
              <a:rPr lang="ru-RU" sz="2400"/>
              <a:t>     ацетилхоліну, піровиноградної к-ти та ін.),</a:t>
            </a:r>
          </a:p>
          <a:p>
            <a:r>
              <a:rPr lang="ru-RU" sz="2400"/>
              <a:t>б) порушення судинного тонусу,</a:t>
            </a:r>
          </a:p>
          <a:p>
            <a:r>
              <a:rPr lang="ru-RU" sz="2400"/>
              <a:t>в) ураження кори мозку - психоз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/>
              <a:t>ГОСТРА  ІНТОКСИКАЦІЯ  ТЕС</a:t>
            </a:r>
            <a:br>
              <a:rPr lang="ru-RU" sz="4000" b="1" dirty="0"/>
            </a:br>
            <a:r>
              <a:rPr lang="ru-RU" sz="4000" b="1" dirty="0"/>
              <a:t> </a:t>
            </a:r>
            <a:r>
              <a:rPr lang="ru-RU" sz="4000" dirty="0"/>
              <a:t>(</a:t>
            </a:r>
            <a:r>
              <a:rPr lang="ru-RU" sz="4000" dirty="0" err="1"/>
              <a:t>аварійні</a:t>
            </a:r>
            <a:r>
              <a:rPr lang="ru-RU" sz="4000" dirty="0"/>
              <a:t>  </a:t>
            </a:r>
            <a:r>
              <a:rPr lang="ru-RU" sz="4000" dirty="0" err="1"/>
              <a:t>ситуації</a:t>
            </a:r>
            <a:r>
              <a:rPr lang="ru-RU" sz="4000" dirty="0"/>
              <a:t>):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1639402"/>
            <a:ext cx="913654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sz="2400" dirty="0"/>
              <a:t>1. Початкова </a:t>
            </a:r>
            <a:r>
              <a:rPr lang="ru-RU" sz="2400" dirty="0" err="1"/>
              <a:t>стадія</a:t>
            </a:r>
            <a:r>
              <a:rPr lang="ru-RU" sz="2400" dirty="0"/>
              <a:t>.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Астенічесій</a:t>
            </a:r>
            <a:r>
              <a:rPr lang="ru-RU" sz="2400" dirty="0"/>
              <a:t> синдром: </a:t>
            </a:r>
            <a:r>
              <a:rPr lang="ru-RU" sz="2400" dirty="0" err="1"/>
              <a:t>головний</a:t>
            </a:r>
            <a:r>
              <a:rPr lang="ru-RU" sz="2400" dirty="0"/>
              <a:t> </a:t>
            </a:r>
            <a:r>
              <a:rPr lang="ru-RU" sz="2400" dirty="0" err="1"/>
              <a:t>біль</a:t>
            </a:r>
            <a:r>
              <a:rPr lang="ru-RU" sz="2400" dirty="0"/>
              <a:t>, </a:t>
            </a:r>
            <a:r>
              <a:rPr lang="ru-RU" sz="2400" dirty="0" err="1"/>
              <a:t>безсоння</a:t>
            </a:r>
            <a:r>
              <a:rPr lang="ru-RU" sz="2400" dirty="0"/>
              <a:t>, страх.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Вегетативна</a:t>
            </a:r>
            <a:r>
              <a:rPr lang="ru-RU" sz="2400" dirty="0"/>
              <a:t> </a:t>
            </a:r>
            <a:r>
              <a:rPr lang="ru-RU" sz="2400" dirty="0" err="1"/>
              <a:t>тріада</a:t>
            </a:r>
            <a:r>
              <a:rPr lang="ru-RU" sz="2400" dirty="0"/>
              <a:t>: </a:t>
            </a:r>
            <a:r>
              <a:rPr lang="ru-RU" sz="2400" dirty="0" err="1"/>
              <a:t>брадикардія</a:t>
            </a:r>
            <a:r>
              <a:rPr lang="ru-RU" sz="2400" dirty="0"/>
              <a:t>, </a:t>
            </a:r>
            <a:r>
              <a:rPr lang="ru-RU" sz="2400" dirty="0" err="1"/>
              <a:t>гіпотонія</a:t>
            </a:r>
            <a:r>
              <a:rPr lang="ru-RU" sz="2400" dirty="0"/>
              <a:t>, </a:t>
            </a:r>
            <a:r>
              <a:rPr lang="ru-RU" sz="2400" dirty="0" err="1"/>
              <a:t>гіпотермія</a:t>
            </a:r>
            <a:r>
              <a:rPr lang="ru-RU" sz="2400" dirty="0"/>
              <a:t>.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Симптоми</a:t>
            </a:r>
            <a:r>
              <a:rPr lang="ru-RU" sz="2400" dirty="0"/>
              <a:t> </a:t>
            </a:r>
            <a:r>
              <a:rPr lang="ru-RU" sz="2400" dirty="0" err="1"/>
              <a:t>порженія</a:t>
            </a:r>
            <a:r>
              <a:rPr lang="ru-RU" sz="2400" dirty="0"/>
              <a:t> ЦНС: тремор, </a:t>
            </a:r>
            <a:r>
              <a:rPr lang="ru-RU" sz="2400" dirty="0" err="1"/>
              <a:t>гіперкінез</a:t>
            </a:r>
            <a:r>
              <a:rPr lang="ru-RU" sz="2400" dirty="0"/>
              <a:t>, </a:t>
            </a:r>
            <a:r>
              <a:rPr lang="ru-RU" sz="2400" dirty="0" err="1"/>
              <a:t>дизартрія</a:t>
            </a:r>
            <a:r>
              <a:rPr lang="ru-RU" sz="2400" dirty="0"/>
              <a:t>.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Передделіріозного</a:t>
            </a:r>
            <a:r>
              <a:rPr lang="ru-RU" sz="2400" dirty="0"/>
              <a:t> синдром: страх </a:t>
            </a:r>
            <a:r>
              <a:rPr lang="ru-RU" sz="2400" dirty="0" err="1"/>
              <a:t>смерті</a:t>
            </a:r>
            <a:r>
              <a:rPr lang="ru-RU" sz="2400" dirty="0"/>
              <a:t>, </a:t>
            </a:r>
            <a:r>
              <a:rPr lang="ru-RU" sz="2400" dirty="0" err="1"/>
              <a:t>галюцинації</a:t>
            </a:r>
            <a:r>
              <a:rPr lang="ru-RU" sz="2400" dirty="0"/>
              <a:t>.</a:t>
            </a:r>
          </a:p>
          <a:p>
            <a:pPr>
              <a:tabLst>
                <a:tab pos="457200" algn="l"/>
              </a:tabLst>
            </a:pPr>
            <a:endParaRPr lang="ru-RU" sz="2400" dirty="0"/>
          </a:p>
          <a:p>
            <a:pPr>
              <a:tabLst>
                <a:tab pos="457200" algn="l"/>
              </a:tabLst>
            </a:pPr>
            <a:r>
              <a:rPr lang="ru-RU" sz="2400" dirty="0"/>
              <a:t>2. </a:t>
            </a:r>
            <a:r>
              <a:rPr lang="ru-RU" sz="2400" dirty="0" err="1"/>
              <a:t>Передкульмінаціонна</a:t>
            </a:r>
            <a:r>
              <a:rPr lang="ru-RU" sz="2400" dirty="0"/>
              <a:t> </a:t>
            </a:r>
            <a:r>
              <a:rPr lang="ru-RU" sz="2400" dirty="0" err="1"/>
              <a:t>стадія</a:t>
            </a:r>
            <a:r>
              <a:rPr lang="ru-RU" sz="2400" dirty="0"/>
              <a:t>.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Психічні</a:t>
            </a:r>
            <a:r>
              <a:rPr lang="ru-RU" sz="2400" dirty="0"/>
              <a:t> і </a:t>
            </a:r>
            <a:r>
              <a:rPr lang="ru-RU" sz="2400" dirty="0" err="1"/>
              <a:t>вегетативні</a:t>
            </a:r>
            <a:r>
              <a:rPr lang="ru-RU" sz="2400" dirty="0"/>
              <a:t> </a:t>
            </a:r>
            <a:r>
              <a:rPr lang="ru-RU" sz="2400" dirty="0" err="1"/>
              <a:t>порушення</a:t>
            </a:r>
            <a:r>
              <a:rPr lang="ru-RU" sz="2400" dirty="0"/>
              <a:t>: </a:t>
            </a:r>
            <a:r>
              <a:rPr lang="ru-RU" sz="2400" dirty="0" err="1"/>
              <a:t>маячні</a:t>
            </a:r>
            <a:r>
              <a:rPr lang="ru-RU" sz="2400" dirty="0"/>
              <a:t> </a:t>
            </a:r>
            <a:r>
              <a:rPr lang="ru-RU" sz="2400" dirty="0" err="1"/>
              <a:t>ідеї</a:t>
            </a:r>
            <a:r>
              <a:rPr lang="ru-RU" sz="2400" dirty="0"/>
              <a:t>,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галюцинації</a:t>
            </a:r>
            <a:r>
              <a:rPr lang="ru-RU" sz="2400" dirty="0"/>
              <a:t>, </a:t>
            </a:r>
            <a:r>
              <a:rPr lang="ru-RU" sz="2400" dirty="0" err="1"/>
              <a:t>шизофреноподібних</a:t>
            </a:r>
            <a:r>
              <a:rPr lang="ru-RU" sz="2400" dirty="0"/>
              <a:t> синдром.</a:t>
            </a:r>
          </a:p>
          <a:p>
            <a:pPr>
              <a:tabLst>
                <a:tab pos="457200" algn="l"/>
              </a:tabLst>
            </a:pPr>
            <a:endParaRPr lang="ru-RU" sz="2400" dirty="0"/>
          </a:p>
          <a:p>
            <a:pPr>
              <a:tabLst>
                <a:tab pos="457200" algn="l"/>
              </a:tabLst>
            </a:pPr>
            <a:r>
              <a:rPr lang="ru-RU" sz="2400" dirty="0"/>
              <a:t>3. </a:t>
            </a:r>
            <a:r>
              <a:rPr lang="ru-RU" sz="2400" dirty="0" err="1"/>
              <a:t>Кульмінаційна</a:t>
            </a:r>
            <a:r>
              <a:rPr lang="ru-RU" sz="2400" dirty="0"/>
              <a:t> </a:t>
            </a:r>
            <a:r>
              <a:rPr lang="ru-RU" sz="2400" dirty="0" err="1"/>
              <a:t>стадія</a:t>
            </a:r>
            <a:r>
              <a:rPr lang="ru-RU" sz="2400" dirty="0"/>
              <a:t>.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Психічне</a:t>
            </a:r>
            <a:r>
              <a:rPr lang="ru-RU" sz="2400" dirty="0"/>
              <a:t> </a:t>
            </a:r>
            <a:r>
              <a:rPr lang="ru-RU" sz="2400" dirty="0" err="1"/>
              <a:t>збудження</a:t>
            </a:r>
            <a:r>
              <a:rPr lang="ru-RU" sz="2400" dirty="0"/>
              <a:t>, </a:t>
            </a:r>
            <a:r>
              <a:rPr lang="ru-RU" sz="2400" dirty="0" err="1"/>
              <a:t>епілептиформні</a:t>
            </a:r>
            <a:r>
              <a:rPr lang="ru-RU" sz="2400" dirty="0"/>
              <a:t> припадки,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тахікардія</a:t>
            </a:r>
            <a:r>
              <a:rPr lang="ru-RU" sz="2400" dirty="0"/>
              <a:t>, </a:t>
            </a:r>
            <a:r>
              <a:rPr lang="ru-RU" sz="2400" dirty="0" err="1"/>
              <a:t>висока</a:t>
            </a:r>
            <a:r>
              <a:rPr lang="ru-RU" sz="2400" dirty="0"/>
              <a:t> </a:t>
            </a:r>
            <a:r>
              <a:rPr lang="en-US" sz="2400" dirty="0"/>
              <a:t>t </a:t>
            </a:r>
            <a:r>
              <a:rPr lang="ru-RU" sz="2400" dirty="0"/>
              <a:t>до 40, лейкоцитоз, </a:t>
            </a:r>
            <a:r>
              <a:rPr lang="ru-RU" sz="2400" dirty="0" err="1"/>
              <a:t>колапс</a:t>
            </a:r>
            <a:r>
              <a:rPr lang="ru-RU" sz="2400" dirty="0"/>
              <a:t>, смерть.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sz="3200" b="1" dirty="0"/>
              <a:t>ХРОНІЧНА ІНТОКСИКАЦІЯ  ТЕС.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115616" y="1013535"/>
            <a:ext cx="7776863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 eaLnBrk="0" hangingPunct="0"/>
            <a:r>
              <a:rPr lang="ru-RU" sz="2400"/>
              <a:t>1 стадія - початкова: дратівливість, поганий</a:t>
            </a:r>
          </a:p>
          <a:p>
            <a:pPr marL="342900" indent="-342900" eaLnBrk="0" hangingPunct="0"/>
            <a:r>
              <a:rPr lang="ru-RU" sz="2400"/>
              <a:t>                    сон, парестезії: «волосся в роті»,</a:t>
            </a:r>
          </a:p>
          <a:p>
            <a:pPr marL="342900" indent="-342900" eaLnBrk="0" hangingPunct="0"/>
            <a:r>
              <a:rPr lang="ru-RU" sz="2400"/>
              <a:t>                    «Повзання комах».</a:t>
            </a:r>
          </a:p>
          <a:p>
            <a:pPr marL="342900" indent="-342900" eaLnBrk="0" hangingPunct="0"/>
            <a:endParaRPr lang="ru-RU" sz="2400"/>
          </a:p>
          <a:p>
            <a:pPr marL="342900" indent="-342900" eaLnBrk="0" hangingPunct="0"/>
            <a:r>
              <a:rPr lang="ru-RU" sz="2400"/>
              <a:t>2 стадія - токсична енцефалопатія: тремор,</a:t>
            </a:r>
          </a:p>
          <a:p>
            <a:pPr marL="342900" indent="-342900" eaLnBrk="0" hangingPunct="0"/>
            <a:r>
              <a:rPr lang="ru-RU" sz="2400"/>
              <a:t>                    нестійка хода, дизартрія,</a:t>
            </a:r>
          </a:p>
          <a:p>
            <a:pPr marL="342900" indent="-342900" eaLnBrk="0" hangingPunct="0"/>
            <a:r>
              <a:rPr lang="ru-RU" sz="2400"/>
              <a:t>                    підвищення сухожильних рефлексів,</a:t>
            </a:r>
          </a:p>
          <a:p>
            <a:pPr marL="342900" indent="-342900" eaLnBrk="0" hangingPunct="0"/>
            <a:r>
              <a:rPr lang="ru-RU" sz="2400"/>
              <a:t>                    зниження інтелекту, пам'яті.</a:t>
            </a:r>
          </a:p>
          <a:p>
            <a:pPr marL="342900" indent="-342900" eaLnBrk="0" hangingPunct="0"/>
            <a:endParaRPr lang="ru-RU" sz="2400"/>
          </a:p>
          <a:p>
            <a:pPr marL="342900" indent="-342900" eaLnBrk="0" hangingPunct="0"/>
            <a:r>
              <a:rPr lang="ru-RU" sz="2400"/>
              <a:t>стадія - виражені зміна психіки: делірій,</a:t>
            </a:r>
          </a:p>
          <a:p>
            <a:pPr marL="342900" indent="-342900" eaLnBrk="0" hangingPunct="0"/>
            <a:r>
              <a:rPr lang="ru-RU" sz="2400"/>
              <a:t>                     психомоторне збудження.</a:t>
            </a:r>
          </a:p>
          <a:p>
            <a:pPr marL="342900" indent="-342900" eaLnBrk="0" hangingPunct="0"/>
            <a:endParaRPr lang="ru-RU" sz="2400"/>
          </a:p>
          <a:p>
            <a:pPr marL="342900" indent="-342900" eaLnBrk="0" hangingPunct="0"/>
            <a:r>
              <a:rPr lang="ru-RU" sz="2400"/>
              <a:t>Змін порфіринового обміну, анемії</a:t>
            </a:r>
          </a:p>
          <a:p>
            <a:pPr marL="342900" indent="-342900" eaLnBrk="0" hangingPunct="0"/>
            <a:r>
              <a:rPr lang="ru-RU" sz="2400"/>
              <a:t>  Не спостерігається.</a:t>
            </a:r>
            <a:endParaRPr lang="ru-RU" sz="2400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u="sng" dirty="0"/>
              <a:t>ПРОФІЛАКТИКА  САТУРНІЗМА: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4A8161F-CD7C-42CB-A1EB-1B3056410758}"/>
              </a:ext>
            </a:extLst>
          </p:cNvPr>
          <p:cNvSpPr/>
          <p:nvPr/>
        </p:nvSpPr>
        <p:spPr>
          <a:xfrm>
            <a:off x="457200" y="2690336"/>
            <a:ext cx="64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</a:t>
            </a:r>
            <a:r>
              <a:rPr lang="ru-RU" sz="3200" dirty="0"/>
              <a:t>. </a:t>
            </a:r>
            <a:r>
              <a:rPr lang="ru-RU" sz="3200" dirty="0" err="1"/>
              <a:t>усунення</a:t>
            </a:r>
            <a:r>
              <a:rPr lang="ru-RU" sz="3200" dirty="0"/>
              <a:t> </a:t>
            </a:r>
            <a:r>
              <a:rPr lang="ru-RU" sz="3200" dirty="0" err="1"/>
              <a:t>контактів</a:t>
            </a:r>
            <a:r>
              <a:rPr lang="ru-RU" sz="3200" dirty="0"/>
              <a:t> з Р</a:t>
            </a:r>
            <a:r>
              <a:rPr lang="en-US" sz="3200" dirty="0"/>
              <a:t>b</a:t>
            </a:r>
            <a:r>
              <a:rPr lang="ru-RU" sz="3200" dirty="0"/>
              <a:t>,</a:t>
            </a:r>
          </a:p>
          <a:p>
            <a:r>
              <a:rPr lang="ru-RU" sz="3200" dirty="0"/>
              <a:t>2. особиста </a:t>
            </a:r>
            <a:r>
              <a:rPr lang="ru-RU" sz="3200" dirty="0" err="1"/>
              <a:t>гігієна</a:t>
            </a:r>
            <a:r>
              <a:rPr lang="ru-RU" sz="3200" dirty="0"/>
              <a:t>,</a:t>
            </a:r>
          </a:p>
          <a:p>
            <a:r>
              <a:rPr lang="ru-RU" sz="3200" dirty="0"/>
              <a:t>3. </a:t>
            </a:r>
            <a:r>
              <a:rPr lang="ru-RU" sz="3200" dirty="0" err="1"/>
              <a:t>вдосконалення</a:t>
            </a:r>
            <a:r>
              <a:rPr lang="ru-RU" sz="3200" dirty="0"/>
              <a:t> </a:t>
            </a:r>
            <a:r>
              <a:rPr lang="ru-RU" sz="3200" dirty="0" err="1"/>
              <a:t>технологічних</a:t>
            </a:r>
            <a:endParaRPr lang="ru-RU" sz="3200" dirty="0"/>
          </a:p>
          <a:p>
            <a:r>
              <a:rPr lang="ru-RU" sz="3200" dirty="0"/>
              <a:t>     </a:t>
            </a:r>
            <a:r>
              <a:rPr lang="ru-RU" sz="3200" dirty="0" err="1"/>
              <a:t>процесів</a:t>
            </a:r>
            <a:r>
              <a:rPr lang="ru-RU" sz="3200" dirty="0"/>
              <a:t>,</a:t>
            </a:r>
          </a:p>
          <a:p>
            <a:r>
              <a:rPr lang="ru-RU" sz="3200" dirty="0"/>
              <a:t>4. </a:t>
            </a:r>
            <a:r>
              <a:rPr lang="ru-RU" sz="3200" dirty="0" err="1"/>
              <a:t>профілактичні</a:t>
            </a:r>
            <a:r>
              <a:rPr lang="ru-RU" sz="3200" dirty="0"/>
              <a:t> </a:t>
            </a:r>
            <a:r>
              <a:rPr lang="ru-RU" sz="3200" dirty="0" err="1"/>
              <a:t>медичні</a:t>
            </a:r>
            <a:r>
              <a:rPr lang="ru-RU" sz="3200" dirty="0"/>
              <a:t> огляди.</a:t>
            </a:r>
            <a:endParaRPr lang="x-none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u="sng" dirty="0"/>
              <a:t>МСЕ  ПРИ  ІНТОКСИКАЦІІ СВИНЦЕМ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28600" y="1747860"/>
            <a:ext cx="84582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449263" eaLnBrk="0" hangingPunct="0"/>
            <a:r>
              <a:rPr lang="ru-RU" sz="2400"/>
              <a:t>залежить від тяжкості та наслідків.</a:t>
            </a:r>
          </a:p>
          <a:p>
            <a:pPr indent="449263" eaLnBrk="0" hangingPunct="0"/>
            <a:r>
              <a:rPr lang="ru-RU" sz="2400"/>
              <a:t>При гострих легких отруєннях (ТЕС) без наслідків -</a:t>
            </a:r>
          </a:p>
          <a:p>
            <a:pPr indent="449263" eaLnBrk="0" hangingPunct="0"/>
            <a:r>
              <a:rPr lang="ru-RU" sz="2400"/>
              <a:t>зберігається працездатність на колишньому місці,</a:t>
            </a:r>
          </a:p>
          <a:p>
            <a:pPr indent="449263" eaLnBrk="0" hangingPunct="0"/>
            <a:r>
              <a:rPr lang="ru-RU" sz="2400"/>
              <a:t>при важких - в залежності від результатів</a:t>
            </a:r>
          </a:p>
          <a:p>
            <a:pPr indent="449263" eaLnBrk="0" hangingPunct="0"/>
            <a:r>
              <a:rPr lang="ru-RU" sz="2400"/>
              <a:t>лікування - частіше переклад на ін. роботу або обмеження.</a:t>
            </a:r>
          </a:p>
          <a:p>
            <a:pPr indent="449263" eaLnBrk="0" hangingPunct="0"/>
            <a:endParaRPr lang="ru-RU" sz="2400"/>
          </a:p>
          <a:p>
            <a:pPr indent="449263" eaLnBrk="0" hangingPunct="0"/>
            <a:r>
              <a:rPr lang="ru-RU" sz="2400"/>
              <a:t>При хронічних отруєннях свинцем:</a:t>
            </a:r>
          </a:p>
          <a:p>
            <a:pPr indent="449263" eaLnBrk="0" hangingPunct="0"/>
            <a:r>
              <a:rPr lang="ru-RU" sz="2400"/>
              <a:t>  1 ст. - працездатність зберігається, можлива</a:t>
            </a:r>
          </a:p>
          <a:p>
            <a:pPr indent="449263" eaLnBrk="0" hangingPunct="0"/>
            <a:r>
              <a:rPr lang="ru-RU" sz="2400"/>
              <a:t>              перекваліфікація;</a:t>
            </a:r>
          </a:p>
          <a:p>
            <a:pPr indent="449263" eaLnBrk="0" hangingPunct="0"/>
            <a:r>
              <a:rPr lang="ru-RU" sz="2400"/>
              <a:t>  2 ст. - часткова, стійка втрата працездатності,</a:t>
            </a:r>
          </a:p>
          <a:p>
            <a:pPr indent="449263" eaLnBrk="0" hangingPunct="0"/>
            <a:r>
              <a:rPr lang="ru-RU" sz="2400"/>
              <a:t>              перекваліфікація;</a:t>
            </a:r>
          </a:p>
          <a:p>
            <a:pPr indent="449263" eaLnBrk="0" hangingPunct="0"/>
            <a:r>
              <a:rPr lang="ru-RU" sz="2400"/>
              <a:t>  3 ст. - повна, стійка втрата працездатності.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Завдання:</a:t>
            </a:r>
            <a:endParaRPr lang="uk-UA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412776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В., 48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працює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12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заводі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виготовлення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акумуляторів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Скарги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нападоподібний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всьому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животу,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нудоту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поганий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апетит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закрепи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стілець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1-2 рази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тиждень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слабість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Хворіє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місяця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почалося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болю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половині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живота,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 став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нападоподібним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 хворого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Шкірні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покриви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блідо-рожеві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язик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покритий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коричневим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нальотом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Тони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послаблені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акцент ІІ тону над аортою. АТ-190/100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мм.рт.ст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легенях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везикулярне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Живіт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здутий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при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пальпації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сигма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поперечно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ободова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кишка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болючі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Печінка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селезінка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помірна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анемія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базофільна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зернистість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еритроцитів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Сеча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червоного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кольору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еритроцити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відсутні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Запитання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Встанов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Складіть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план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додаткового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обстеження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остаточного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діагнозу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Призначте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проведіть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лікарсько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трудову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кспертизу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ершина горы">
  <a:themeElements>
    <a:clrScheme name="Вершина горы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Вершина гор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Вершина горы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483</TotalTime>
  <Words>1831</Words>
  <Application>Microsoft Office PowerPoint</Application>
  <PresentationFormat>Экран (4:3)</PresentationFormat>
  <Paragraphs>270</Paragraphs>
  <Slides>29</Slides>
  <Notes>28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Вершина горы</vt:lpstr>
      <vt:lpstr>  Професійні    інтоксикаціі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Професійні інтоксикації свинцем і його сполуками (сатурнізм С)</vt:lpstr>
      <vt:lpstr>Інтоксикація  свинцем  та його сполуками – сатурнизм   (С). </vt:lpstr>
      <vt:lpstr>ПАТОГЕНЕЗ: </vt:lpstr>
      <vt:lpstr>Рв – політропна  отрута: </vt:lpstr>
      <vt:lpstr> КЛіНіКА  САТУРНіЗМУ:</vt:lpstr>
      <vt:lpstr>Двосторонній паралич лучового нерва.</vt:lpstr>
      <vt:lpstr>Слайд 19</vt:lpstr>
      <vt:lpstr>КЛАСИФіКАЦіЯ  ТЯЖКОСТІ  САТУРНіЗМА </vt:lpstr>
      <vt:lpstr> ДіАГНОСТИКА  САТУРНіЗМА:</vt:lpstr>
      <vt:lpstr>Лікування  САТУРНіЗМА:</vt:lpstr>
      <vt:lpstr>ІНТОКСИКАЦіЯ  ТЕТРАЕТИЛСВИНЦЕМ (ТЕС).</vt:lpstr>
      <vt:lpstr>ПАТОГЕНЕЗ:</vt:lpstr>
      <vt:lpstr>ГОСТРА  ІНТОКСИКАЦІЯ  ТЕС  (аварійні  ситуації):</vt:lpstr>
      <vt:lpstr>ХРОНІЧНА ІНТОКСИКАЦІЯ  ТЕС.</vt:lpstr>
      <vt:lpstr>ПРОФІЛАКТИКА  САТУРНІЗМА:</vt:lpstr>
      <vt:lpstr>МСЕ  ПРИ  ІНТОКСИКАЦІІ СВИНЦЕМ</vt:lpstr>
      <vt:lpstr>Завдання: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лекции:   Профессиональные  интоксикации свинцом    и   его  соединениями  (сатурнизм С).</dc:title>
  <dc:creator>ваниосова</dc:creator>
  <cp:lastModifiedBy>e190178poi</cp:lastModifiedBy>
  <cp:revision>24</cp:revision>
  <dcterms:created xsi:type="dcterms:W3CDTF">2004-07-18T15:00:26Z</dcterms:created>
  <dcterms:modified xsi:type="dcterms:W3CDTF">2023-01-31T22:57:01Z</dcterms:modified>
</cp:coreProperties>
</file>