
<file path=[Content_Types].xml><?xml version="1.0" encoding="utf-8"?>
<Types xmlns="http://schemas.openxmlformats.org/package/2006/content-types">
  <Override PartName="/customXml/itemProps2.xml" ContentType="application/vnd.openxmlformats-officedocument.customXmlProperties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4" r:id="rId3"/>
  </p:sldMasterIdLst>
  <p:sldIdLst>
    <p:sldId id="257" r:id="rId4"/>
    <p:sldId id="272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73" r:id="rId14"/>
    <p:sldId id="266" r:id="rId15"/>
    <p:sldId id="267" r:id="rId16"/>
    <p:sldId id="268" r:id="rId17"/>
    <p:sldId id="269" r:id="rId18"/>
    <p:sldId id="270" r:id="rId19"/>
    <p:sldId id="271" r:id="rId2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3" d="100"/>
          <a:sy n="73" d="100"/>
        </p:scale>
        <p:origin x="-624" y="-10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3" Type="http://schemas.openxmlformats.org/officeDocument/2006/relationships/slideMaster" Target="slideMasters/slideMaster1.xml"/><Relationship Id="rId21" Type="http://schemas.openxmlformats.org/officeDocument/2006/relationships/presProps" Target="presProps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" Type="http://schemas.openxmlformats.org/officeDocument/2006/relationships/customXml" Target="../customXml/item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1" Type="http://schemas.openxmlformats.org/officeDocument/2006/relationships/customXml" Target="../customXml/item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tableStyles" Target="tableStyle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theme" Target="theme/theme1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с двумя скругленными противолежащими углами 6"/>
          <p:cNvSpPr/>
          <p:nvPr/>
        </p:nvSpPr>
        <p:spPr>
          <a:xfrm>
            <a:off x="219456" y="146304"/>
            <a:ext cx="11753088" cy="2505456"/>
          </a:xfrm>
          <a:prstGeom prst="round2DiagRect">
            <a:avLst>
              <a:gd name="adj1" fmla="val 11807"/>
              <a:gd name="adj2" fmla="val 0"/>
            </a:avLst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618979" y="381001"/>
            <a:ext cx="10972800" cy="2209800"/>
          </a:xfrm>
        </p:spPr>
        <p:txBody>
          <a:bodyPr lIns="45720" rIns="228600" anchor="b">
            <a:normAutofit/>
          </a:bodyPr>
          <a:lstStyle>
            <a:lvl1pPr marL="0" algn="r">
              <a:defRPr sz="480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2844800" y="2819400"/>
            <a:ext cx="8746979" cy="1752600"/>
          </a:xfrm>
        </p:spPr>
        <p:txBody>
          <a:bodyPr lIns="45720" rIns="246888"/>
          <a:lstStyle>
            <a:lvl1pPr marL="0" indent="0" algn="r">
              <a:spcBef>
                <a:spcPts val="0"/>
              </a:spcBef>
              <a:buNone/>
              <a:defRPr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10"/>
          </p:nvPr>
        </p:nvSpPr>
        <p:spPr>
          <a:xfrm>
            <a:off x="7416800" y="6509004"/>
            <a:ext cx="4003040" cy="274320"/>
          </a:xfrm>
        </p:spPr>
        <p:txBody>
          <a:bodyPr vert="horz" rtlCol="0"/>
          <a:lstStyle>
            <a:extLst/>
          </a:lstStyle>
          <a:p>
            <a:fld id="{54231C57-5A3F-4A0B-BBEB-CCEB5D64E9D3}" type="datetimeFigureOut">
              <a:rPr lang="ru-RU" smtClean="0"/>
              <a:pPr/>
              <a:t>13.02.2024</a:t>
            </a:fld>
            <a:endParaRPr lang="ru-RU"/>
          </a:p>
        </p:txBody>
      </p:sp>
      <p:sp>
        <p:nvSpPr>
          <p:cNvPr id="11" name="Номер слайда 10"/>
          <p:cNvSpPr>
            <a:spLocks noGrp="1"/>
          </p:cNvSpPr>
          <p:nvPr>
            <p:ph type="sldNum" sz="quarter" idx="11"/>
          </p:nvPr>
        </p:nvSpPr>
        <p:spPr>
          <a:xfrm>
            <a:off x="11518603" y="6509004"/>
            <a:ext cx="619051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F9D27822-50BD-46D5-B95C-12D93A979FF6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2" name="Нижний колонтитул 11"/>
          <p:cNvSpPr>
            <a:spLocks noGrp="1"/>
          </p:cNvSpPr>
          <p:nvPr>
            <p:ph type="ftr" sz="quarter" idx="12"/>
          </p:nvPr>
        </p:nvSpPr>
        <p:spPr>
          <a:xfrm>
            <a:off x="2133600" y="6509004"/>
            <a:ext cx="5209952" cy="274320"/>
          </a:xfrm>
        </p:spPr>
        <p:txBody>
          <a:bodyPr vert="horz" rtlCol="0"/>
          <a:lstStyle>
            <a:extLst/>
          </a:lstStyle>
          <a:p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784523" y="1424588"/>
            <a:ext cx="1066800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4231C57-5A3F-4A0B-BBEB-CCEB5D64E9D3}" type="datetimeFigureOut">
              <a:rPr lang="ru-RU" smtClean="0"/>
              <a:pPr/>
              <a:t>13.02.2024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9D27822-50BD-46D5-B95C-12D93A979FF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1333504" y="3267456"/>
            <a:ext cx="987552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63168" y="498230"/>
            <a:ext cx="10363200" cy="2731008"/>
          </a:xfrm>
        </p:spPr>
        <p:txBody>
          <a:bodyPr rIns="100584"/>
          <a:lstStyle>
            <a:lvl1pPr algn="r">
              <a:buNone/>
              <a:defRPr sz="4000" b="1" cap="none">
                <a:solidFill>
                  <a:schemeClr val="accent1">
                    <a:tint val="95000"/>
                    <a:satMod val="200000"/>
                  </a:schemeClr>
                </a:solidFill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63084" y="3287713"/>
            <a:ext cx="10363200" cy="1509712"/>
          </a:xfrm>
        </p:spPr>
        <p:txBody>
          <a:bodyPr rIns="128016" anchor="t"/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Дата 7"/>
          <p:cNvSpPr>
            <a:spLocks noGrp="1"/>
          </p:cNvSpPr>
          <p:nvPr>
            <p:ph type="dt" sz="half" idx="10"/>
          </p:nvPr>
        </p:nvSpPr>
        <p:spPr>
          <a:xfrm>
            <a:off x="7416800" y="6513670"/>
            <a:ext cx="4003040" cy="274320"/>
          </a:xfrm>
        </p:spPr>
        <p:txBody>
          <a:bodyPr vert="horz" rtlCol="0"/>
          <a:lstStyle>
            <a:extLst/>
          </a:lstStyle>
          <a:p>
            <a:fld id="{54231C57-5A3F-4A0B-BBEB-CCEB5D64E9D3}" type="datetimeFigureOut">
              <a:rPr lang="ru-RU" smtClean="0"/>
              <a:pPr/>
              <a:t>13.02.2024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1"/>
          </p:nvPr>
        </p:nvSpPr>
        <p:spPr>
          <a:xfrm>
            <a:off x="11518603" y="6513670"/>
            <a:ext cx="619051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F9D27822-50BD-46D5-B95C-12D93A979FF6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2"/>
          </p:nvPr>
        </p:nvSpPr>
        <p:spPr>
          <a:xfrm>
            <a:off x="2133600" y="6513670"/>
            <a:ext cx="5209952" cy="274320"/>
          </a:xfrm>
        </p:spPr>
        <p:txBody>
          <a:bodyPr vert="horz" rtlCol="0"/>
          <a:lstStyle>
            <a:extLst/>
          </a:lstStyle>
          <a:p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609600" y="1645920"/>
            <a:ext cx="5384800" cy="452628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6197600" y="1645920"/>
            <a:ext cx="5384800" cy="452628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4231C57-5A3F-4A0B-BBEB-CCEB5D64E9D3}" type="datetimeFigureOut">
              <a:rPr lang="ru-RU" smtClean="0"/>
              <a:pPr/>
              <a:t>13.02.2024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11521440" y="6514568"/>
            <a:ext cx="619051" cy="274320"/>
          </a:xfrm>
        </p:spPr>
        <p:txBody>
          <a:bodyPr/>
          <a:lstStyle>
            <a:extLst/>
          </a:lstStyle>
          <a:p>
            <a:fld id="{F9D27822-50BD-46D5-B95C-12D93A979FF6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>
            <a:off x="784523" y="1424588"/>
            <a:ext cx="1066800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9"/>
          <p:cNvSpPr/>
          <p:nvPr/>
        </p:nvSpPr>
        <p:spPr>
          <a:xfrm>
            <a:off x="822325" y="2165216"/>
            <a:ext cx="499872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b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>
            <a:off x="6400800" y="2165216"/>
            <a:ext cx="499872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b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51948"/>
            <a:ext cx="10972800" cy="1143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>
            <a:noAutofit/>
          </a:bodyPr>
          <a:lstStyle>
            <a:lvl1pPr marL="91440" indent="0" algn="l">
              <a:spcBef>
                <a:spcPts val="0"/>
              </a:spcBef>
              <a:buNone/>
              <a:defRPr sz="2200" b="0" cap="all" baseline="0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6193368" y="1535113"/>
            <a:ext cx="5389033" cy="639762"/>
          </a:xfrm>
        </p:spPr>
        <p:txBody>
          <a:bodyPr anchor="b">
            <a:noAutofit/>
          </a:bodyPr>
          <a:lstStyle>
            <a:lvl1pPr marL="91440" indent="0" algn="l">
              <a:spcBef>
                <a:spcPts val="0"/>
              </a:spcBef>
              <a:buNone/>
              <a:defRPr sz="2200" b="0" cap="all" baseline="0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609600" y="2362201"/>
            <a:ext cx="5386917" cy="3941763"/>
          </a:xfrm>
        </p:spPr>
        <p:txBody>
          <a:bodyPr lIns="9144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6193368" y="2362201"/>
            <a:ext cx="5389033" cy="3941763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4231C57-5A3F-4A0B-BBEB-CCEB5D64E9D3}" type="datetimeFigureOut">
              <a:rPr lang="ru-RU" smtClean="0"/>
              <a:pPr/>
              <a:t>13.02.2024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11521440" y="6514568"/>
            <a:ext cx="619051" cy="274320"/>
          </a:xfrm>
        </p:spPr>
        <p:txBody>
          <a:bodyPr/>
          <a:lstStyle>
            <a:extLst/>
          </a:lstStyle>
          <a:p>
            <a:fld id="{F9D27822-50BD-46D5-B95C-12D93A979FF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53218"/>
            <a:ext cx="10972800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4231C57-5A3F-4A0B-BBEB-CCEB5D64E9D3}" type="datetimeFigureOut">
              <a:rPr lang="ru-RU" smtClean="0"/>
              <a:pPr/>
              <a:t>13.02.2024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9D27822-50BD-46D5-B95C-12D93A979FF6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784523" y="1424588"/>
            <a:ext cx="1066800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4231C57-5A3F-4A0B-BBEB-CCEB5D64E9D3}" type="datetimeFigureOut">
              <a:rPr lang="ru-RU" smtClean="0"/>
              <a:pPr/>
              <a:t>13.02.2024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9D27822-50BD-46D5-B95C-12D93A979FF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6743403" y="1057656"/>
            <a:ext cx="499872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617515" y="304800"/>
            <a:ext cx="5242560" cy="762000"/>
          </a:xfrm>
        </p:spPr>
        <p:txBody>
          <a:bodyPr anchor="b"/>
          <a:lstStyle>
            <a:lvl1pPr marL="0" algn="r">
              <a:buNone/>
              <a:defRPr sz="2000"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617515" y="1107560"/>
            <a:ext cx="5242560" cy="1066800"/>
          </a:xfrm>
        </p:spPr>
        <p:txBody>
          <a:bodyPr/>
          <a:lstStyle>
            <a:lvl1pPr marL="0" indent="0" algn="r"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04800" y="2209800"/>
            <a:ext cx="11555275" cy="3977640"/>
          </a:xfrm>
        </p:spPr>
        <p:txBody>
          <a:bodyPr/>
          <a:lstStyle>
            <a:lvl1pPr marL="292608">
              <a:defRPr sz="3200"/>
            </a:lvl1pPr>
            <a:lvl2pPr marL="594360">
              <a:defRPr sz="2800"/>
            </a:lvl2pPr>
            <a:lvl3pPr marL="822960">
              <a:defRPr sz="2400"/>
            </a:lvl3pPr>
            <a:lvl4pPr marL="1051560">
              <a:defRPr sz="2000"/>
            </a:lvl4pPr>
            <a:lvl5pPr marL="1261872"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9" name="Дата 8"/>
          <p:cNvSpPr>
            <a:spLocks noGrp="1"/>
          </p:cNvSpPr>
          <p:nvPr>
            <p:ph type="dt" sz="half" idx="10"/>
          </p:nvPr>
        </p:nvSpPr>
        <p:spPr>
          <a:xfrm>
            <a:off x="7416800" y="6513670"/>
            <a:ext cx="4003040" cy="274320"/>
          </a:xfrm>
        </p:spPr>
        <p:txBody>
          <a:bodyPr vert="horz" rtlCol="0"/>
          <a:lstStyle>
            <a:extLst/>
          </a:lstStyle>
          <a:p>
            <a:fld id="{54231C57-5A3F-4A0B-BBEB-CCEB5D64E9D3}" type="datetimeFigureOut">
              <a:rPr lang="ru-RU" smtClean="0"/>
              <a:pPr/>
              <a:t>13.02.2024</a:t>
            </a:fld>
            <a:endParaRPr lang="ru-RU"/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1"/>
          </p:nvPr>
        </p:nvSpPr>
        <p:spPr>
          <a:xfrm>
            <a:off x="11518603" y="6513670"/>
            <a:ext cx="619051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F9D27822-50BD-46D5-B95C-12D93A979FF6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Нижний колонтитул 10"/>
          <p:cNvSpPr>
            <a:spLocks noGrp="1"/>
          </p:cNvSpPr>
          <p:nvPr>
            <p:ph type="ftr" sz="quarter" idx="12"/>
          </p:nvPr>
        </p:nvSpPr>
        <p:spPr>
          <a:xfrm>
            <a:off x="2133600" y="6513670"/>
            <a:ext cx="5209952" cy="274320"/>
          </a:xfrm>
        </p:spPr>
        <p:txBody>
          <a:bodyPr vert="horz" rtlCol="0"/>
          <a:lstStyle>
            <a:extLst/>
          </a:lstStyle>
          <a:p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053924" y="4724400"/>
            <a:ext cx="7315200" cy="664536"/>
          </a:xfrm>
        </p:spPr>
        <p:txBody>
          <a:bodyPr anchor="b"/>
          <a:lstStyle>
            <a:lvl1pPr marL="0" algn="r">
              <a:buNone/>
              <a:defRPr sz="2000"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053924" y="5388937"/>
            <a:ext cx="7315200" cy="912255"/>
          </a:xfrm>
        </p:spPr>
        <p:txBody>
          <a:bodyPr/>
          <a:lstStyle>
            <a:lvl1pPr marL="0" indent="0" algn="r">
              <a:spcBef>
                <a:spcPts val="0"/>
              </a:spcBef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3" name="Рисунок 12"/>
          <p:cNvSpPr>
            <a:spLocks noGrp="1"/>
          </p:cNvSpPr>
          <p:nvPr>
            <p:ph type="pic" idx="1"/>
          </p:nvPr>
        </p:nvSpPr>
        <p:spPr>
          <a:xfrm>
            <a:off x="406400" y="249864"/>
            <a:ext cx="11379200" cy="4343400"/>
          </a:xfrm>
          <a:prstGeom prst="round2DiagRect">
            <a:avLst>
              <a:gd name="adj1" fmla="val 11403"/>
              <a:gd name="adj2" fmla="val 0"/>
            </a:avLst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  <a:extLst/>
          </a:lstStyle>
          <a:p>
            <a:pPr marL="0" algn="l" rtl="0" eaLnBrk="1" latinLnBrk="0" hangingPunct="1"/>
            <a:r>
              <a:rPr kumimoji="0" lang="ru-RU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Вставка рисунка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Дата 7"/>
          <p:cNvSpPr>
            <a:spLocks noGrp="1"/>
          </p:cNvSpPr>
          <p:nvPr>
            <p:ph type="dt" sz="half" idx="10"/>
          </p:nvPr>
        </p:nvSpPr>
        <p:spPr>
          <a:xfrm>
            <a:off x="7416800" y="6509004"/>
            <a:ext cx="4003040" cy="274320"/>
          </a:xfrm>
        </p:spPr>
        <p:txBody>
          <a:bodyPr vert="horz" rtlCol="0"/>
          <a:lstStyle>
            <a:extLst/>
          </a:lstStyle>
          <a:p>
            <a:fld id="{54231C57-5A3F-4A0B-BBEB-CCEB5D64E9D3}" type="datetimeFigureOut">
              <a:rPr lang="ru-RU" smtClean="0"/>
              <a:pPr/>
              <a:t>13.02.2024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1"/>
          </p:nvPr>
        </p:nvSpPr>
        <p:spPr>
          <a:xfrm>
            <a:off x="11518603" y="6509004"/>
            <a:ext cx="619051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F9D27822-50BD-46D5-B95C-12D93A979FF6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2"/>
          </p:nvPr>
        </p:nvSpPr>
        <p:spPr>
          <a:xfrm>
            <a:off x="2133600" y="6509004"/>
            <a:ext cx="5209952" cy="274320"/>
          </a:xfrm>
        </p:spPr>
        <p:txBody>
          <a:bodyPr vert="horz" rtlCol="0"/>
          <a:lstStyle>
            <a:extLst/>
          </a:lstStyle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4231C57-5A3F-4A0B-BBEB-CCEB5D64E9D3}" type="datetimeFigureOut">
              <a:rPr lang="ru-RU" smtClean="0"/>
              <a:pPr/>
              <a:t>13.02.2024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9D27822-50BD-46D5-B95C-12D93A979FF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>
            <a:lvl1pPr algn="l"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4231C57-5A3F-4A0B-BBEB-CCEB5D64E9D3}" type="datetimeFigureOut">
              <a:rPr lang="ru-RU" smtClean="0"/>
              <a:pPr/>
              <a:t>13.02.2024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9D27822-50BD-46D5-B95C-12D93A979FF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с двумя скругленными противолежащими углами 6"/>
          <p:cNvSpPr/>
          <p:nvPr/>
        </p:nvSpPr>
        <p:spPr>
          <a:xfrm>
            <a:off x="219456" y="147085"/>
            <a:ext cx="11747795" cy="6565392"/>
          </a:xfrm>
          <a:prstGeom prst="round2DiagRect">
            <a:avLst>
              <a:gd name="adj1" fmla="val 11807"/>
              <a:gd name="adj2" fmla="val 0"/>
            </a:avLst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1727200" y="6400800"/>
            <a:ext cx="5616352" cy="274320"/>
          </a:xfrm>
          <a:prstGeom prst="rect">
            <a:avLst/>
          </a:prstGeom>
        </p:spPr>
        <p:txBody>
          <a:bodyPr/>
          <a:lstStyle>
            <a:lvl1pPr algn="r" eaLnBrk="1" latinLnBrk="0" hangingPunct="1">
              <a:defRPr kumimoji="0" sz="1300">
                <a:solidFill>
                  <a:schemeClr val="bg2">
                    <a:tint val="60000"/>
                    <a:satMod val="155000"/>
                  </a:schemeClr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7416800" y="6400800"/>
            <a:ext cx="4003040" cy="274320"/>
          </a:xfrm>
          <a:prstGeom prst="rect">
            <a:avLst/>
          </a:prstGeom>
        </p:spPr>
        <p:txBody>
          <a:bodyPr/>
          <a:lstStyle>
            <a:lvl1pPr algn="l" eaLnBrk="1" latinLnBrk="0" hangingPunct="1">
              <a:defRPr kumimoji="0" sz="1300">
                <a:solidFill>
                  <a:schemeClr val="bg2">
                    <a:tint val="60000"/>
                    <a:satMod val="155000"/>
                  </a:schemeClr>
                </a:solidFill>
              </a:defRPr>
            </a:lvl1pPr>
            <a:extLst/>
          </a:lstStyle>
          <a:p>
            <a:fld id="{54231C57-5A3F-4A0B-BBEB-CCEB5D64E9D3}" type="datetimeFigureOut">
              <a:rPr lang="ru-RU" smtClean="0"/>
              <a:pPr/>
              <a:t>13.02.2024</a:t>
            </a:fld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11518603" y="6514568"/>
            <a:ext cx="619051" cy="274320"/>
          </a:xfrm>
          <a:prstGeom prst="rect">
            <a:avLst/>
          </a:prstGeom>
        </p:spPr>
        <p:txBody>
          <a:bodyPr anchor="ctr"/>
          <a:lstStyle>
            <a:lvl1pPr algn="r" eaLnBrk="1" latinLnBrk="0" hangingPunct="1">
              <a:defRPr kumimoji="0" sz="1600">
                <a:solidFill>
                  <a:schemeClr val="tx2">
                    <a:shade val="90000"/>
                  </a:schemeClr>
                </a:solidFill>
                <a:effectLst/>
              </a:defRPr>
            </a:lvl1pPr>
            <a:extLst/>
          </a:lstStyle>
          <a:p>
            <a:fld id="{F9D27822-50BD-46D5-B95C-12D93A979FF6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609600" y="253536"/>
            <a:ext cx="10972800" cy="1143000"/>
          </a:xfrm>
          <a:prstGeom prst="rect">
            <a:avLst/>
          </a:prstGeom>
        </p:spPr>
        <p:txBody>
          <a:bodyPr rIns="91440" anchor="b">
            <a:normAutofit/>
            <a:scene3d>
              <a:camera prst="orthographicFront"/>
              <a:lightRig rig="soft" dir="t">
                <a:rot lat="0" lon="0" rev="2400000"/>
              </a:lightRig>
            </a:scene3d>
            <a:sp3d>
              <a:bevelT w="19050" h="12700"/>
            </a:sp3d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609600" y="1646237"/>
            <a:ext cx="10972800" cy="452628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55" r:id="rId1"/>
    <p:sldLayoutId id="2147483756" r:id="rId2"/>
    <p:sldLayoutId id="2147483757" r:id="rId3"/>
    <p:sldLayoutId id="2147483758" r:id="rId4"/>
    <p:sldLayoutId id="2147483759" r:id="rId5"/>
    <p:sldLayoutId id="2147483760" r:id="rId6"/>
    <p:sldLayoutId id="2147483761" r:id="rId7"/>
    <p:sldLayoutId id="2147483762" r:id="rId8"/>
    <p:sldLayoutId id="2147483763" r:id="rId9"/>
    <p:sldLayoutId id="2147483764" r:id="rId10"/>
    <p:sldLayoutId id="2147483765" r:id="rId11"/>
  </p:sldLayoutIdLst>
  <p:txStyles>
    <p:titleStyle>
      <a:lvl1pPr marL="54864" algn="r" rtl="0" eaLnBrk="1" latinLnBrk="0" hangingPunct="1">
        <a:spcBef>
          <a:spcPct val="0"/>
        </a:spcBef>
        <a:buNone/>
        <a:defRPr kumimoji="0" sz="4600" kern="1200">
          <a:solidFill>
            <a:schemeClr val="tx2">
              <a:tint val="100000"/>
              <a:shade val="90000"/>
              <a:satMod val="250000"/>
              <a:alpha val="100000"/>
            </a:schemeClr>
          </a:solidFill>
          <a:effectLst>
            <a:outerShdw blurRad="38100" dist="25500" dir="5400000" algn="tl" rotWithShape="0">
              <a:srgbClr val="000000">
                <a:satMod val="180000"/>
                <a:alpha val="7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292100" indent="-292100" algn="l" rtl="0" eaLnBrk="1" latinLnBrk="0" hangingPunct="1">
        <a:spcBef>
          <a:spcPts val="0"/>
        </a:spcBef>
        <a:buClr>
          <a:schemeClr val="accent1"/>
        </a:buClr>
        <a:buSzPct val="70000"/>
        <a:buFont typeface="Wingdings 2"/>
        <a:buChar char="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28600" algn="l" rtl="0" eaLnBrk="1" latinLnBrk="0" hangingPunct="1">
        <a:spcBef>
          <a:spcPts val="400"/>
        </a:spcBef>
        <a:buClr>
          <a:schemeClr val="accent2"/>
        </a:buClr>
        <a:buSzPct val="90000"/>
        <a:buFontTx/>
        <a:buChar char="•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192024" algn="l" rtl="0" eaLnBrk="1" latinLnBrk="0" hangingPunct="1">
        <a:spcBef>
          <a:spcPts val="400"/>
        </a:spcBef>
        <a:buClr>
          <a:schemeClr val="accent3"/>
        </a:buClr>
        <a:buSzPct val="100000"/>
        <a:buFont typeface="Wingdings 2"/>
        <a:buChar char="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rtl="0" eaLnBrk="1" latinLnBrk="0" hangingPunct="1">
        <a:spcBef>
          <a:spcPts val="400"/>
        </a:spcBef>
        <a:buClr>
          <a:schemeClr val="accent3"/>
        </a:buClr>
        <a:buSzPct val="100000"/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182880" algn="l" rtl="0" eaLnBrk="1" latinLnBrk="0" hangingPunct="1">
        <a:spcBef>
          <a:spcPts val="400"/>
        </a:spcBef>
        <a:buClr>
          <a:schemeClr val="accent3"/>
        </a:buClr>
        <a:buSzPct val="100000"/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55448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73736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192024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s://emergency.at.ua/news/shho_robiti_pri_otruennjakh/2010-05-26-219" TargetMode="External"/><Relationship Id="rId2" Type="http://schemas.openxmlformats.org/officeDocument/2006/relationships/hyperlink" Target="https://what.com.ua/hlororganichni-spolyki-metodi/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http://rv.dsp.gov.ua/2019/09/24/vyrobnychi-otruty-ta-profesijni-intoksykatsii-chastyna-1/" TargetMode="External"/><Relationship Id="rId4" Type="http://schemas.openxmlformats.org/officeDocument/2006/relationships/hyperlink" Target="https://urgent.com.ua/ua/archive/2008/2(10)/article-122/intoksikaciyi-hlororganichnimi-spolukami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1757" y="575335"/>
            <a:ext cx="10413032" cy="1320800"/>
          </a:xfrm>
        </p:spPr>
        <p:txBody>
          <a:bodyPr>
            <a:normAutofit/>
          </a:bodyPr>
          <a:lstStyle/>
          <a:p>
            <a:pPr algn="ctr"/>
            <a:r>
              <a:rPr lang="ru-RU" sz="1800" dirty="0" err="1">
                <a:solidFill>
                  <a:srgbClr val="00B0F0"/>
                </a:solidFill>
              </a:rPr>
              <a:t>Міністерство</a:t>
            </a:r>
            <a:r>
              <a:rPr lang="ru-RU" sz="1800" dirty="0">
                <a:solidFill>
                  <a:srgbClr val="00B0F0"/>
                </a:solidFill>
              </a:rPr>
              <a:t> </a:t>
            </a:r>
            <a:r>
              <a:rPr lang="ru-RU" sz="1800" dirty="0" err="1">
                <a:solidFill>
                  <a:srgbClr val="00B0F0"/>
                </a:solidFill>
              </a:rPr>
              <a:t>охорони</a:t>
            </a:r>
            <a:r>
              <a:rPr lang="ru-RU" sz="1800" dirty="0">
                <a:solidFill>
                  <a:srgbClr val="00B0F0"/>
                </a:solidFill>
              </a:rPr>
              <a:t> </a:t>
            </a:r>
            <a:r>
              <a:rPr lang="ru-RU" sz="1800" dirty="0" err="1">
                <a:solidFill>
                  <a:srgbClr val="00B0F0"/>
                </a:solidFill>
              </a:rPr>
              <a:t>здоров’я</a:t>
            </a:r>
            <a:r>
              <a:rPr lang="ru-RU" sz="1800" dirty="0">
                <a:solidFill>
                  <a:srgbClr val="00B0F0"/>
                </a:solidFill>
              </a:rPr>
              <a:t> </a:t>
            </a:r>
            <a:r>
              <a:rPr lang="ru-RU" sz="1800" dirty="0" err="1">
                <a:solidFill>
                  <a:srgbClr val="00B0F0"/>
                </a:solidFill>
              </a:rPr>
              <a:t>України</a:t>
            </a:r>
            <a:r>
              <a:rPr lang="ru-RU" sz="1800" dirty="0">
                <a:solidFill>
                  <a:srgbClr val="00B0F0"/>
                </a:solidFill>
              </a:rPr>
              <a:t/>
            </a:r>
            <a:br>
              <a:rPr lang="ru-RU" sz="1800" dirty="0">
                <a:solidFill>
                  <a:srgbClr val="00B0F0"/>
                </a:solidFill>
              </a:rPr>
            </a:br>
            <a:r>
              <a:rPr lang="ru-RU" sz="1800" dirty="0" err="1">
                <a:solidFill>
                  <a:srgbClr val="00B0F0"/>
                </a:solidFill>
              </a:rPr>
              <a:t>Одеський</a:t>
            </a:r>
            <a:r>
              <a:rPr lang="ru-RU" sz="1800" dirty="0">
                <a:solidFill>
                  <a:srgbClr val="00B0F0"/>
                </a:solidFill>
              </a:rPr>
              <a:t> </a:t>
            </a:r>
            <a:r>
              <a:rPr lang="ru-RU" sz="1800" dirty="0" err="1">
                <a:solidFill>
                  <a:srgbClr val="00B0F0"/>
                </a:solidFill>
              </a:rPr>
              <a:t>національний</a:t>
            </a:r>
            <a:r>
              <a:rPr lang="ru-RU" sz="1800" dirty="0">
                <a:solidFill>
                  <a:srgbClr val="00B0F0"/>
                </a:solidFill>
              </a:rPr>
              <a:t> </a:t>
            </a:r>
            <a:r>
              <a:rPr lang="ru-RU" sz="1800" dirty="0" err="1">
                <a:solidFill>
                  <a:srgbClr val="00B0F0"/>
                </a:solidFill>
              </a:rPr>
              <a:t>медичний</a:t>
            </a:r>
            <a:r>
              <a:rPr lang="ru-RU" sz="1800" dirty="0">
                <a:solidFill>
                  <a:srgbClr val="00B0F0"/>
                </a:solidFill>
              </a:rPr>
              <a:t> </a:t>
            </a:r>
            <a:r>
              <a:rPr lang="ru-RU" sz="1800" dirty="0" err="1" smtClean="0">
                <a:solidFill>
                  <a:srgbClr val="00B0F0"/>
                </a:solidFill>
              </a:rPr>
              <a:t>університет</a:t>
            </a:r>
            <a:r>
              <a:rPr lang="ru-RU" sz="1800" dirty="0" smtClean="0">
                <a:solidFill>
                  <a:srgbClr val="00B0F0"/>
                </a:solidFill>
              </a:rPr>
              <a:t/>
            </a:r>
            <a:br>
              <a:rPr lang="ru-RU" sz="1800" dirty="0" smtClean="0">
                <a:solidFill>
                  <a:srgbClr val="00B0F0"/>
                </a:solidFill>
              </a:rPr>
            </a:br>
            <a:r>
              <a:rPr lang="uk-UA" sz="1800" dirty="0" smtClean="0">
                <a:solidFill>
                  <a:srgbClr val="00B0F0"/>
                </a:solidFill>
              </a:rPr>
              <a:t>Кафедра</a:t>
            </a:r>
            <a:br>
              <a:rPr lang="uk-UA" sz="1800" dirty="0" smtClean="0">
                <a:solidFill>
                  <a:srgbClr val="00B0F0"/>
                </a:solidFill>
              </a:rPr>
            </a:br>
            <a:r>
              <a:rPr lang="uk-UA" sz="1800" dirty="0" smtClean="0">
                <a:solidFill>
                  <a:srgbClr val="00B0F0"/>
                </a:solidFill>
              </a:rPr>
              <a:t> </a:t>
            </a:r>
            <a:r>
              <a:rPr lang="ru-RU" sz="1800" dirty="0" err="1">
                <a:solidFill>
                  <a:srgbClr val="00B0F0"/>
                </a:solidFill>
              </a:rPr>
              <a:t>Професійної</a:t>
            </a:r>
            <a:r>
              <a:rPr lang="ru-RU" sz="1800" dirty="0">
                <a:solidFill>
                  <a:srgbClr val="00B0F0"/>
                </a:solidFill>
              </a:rPr>
              <a:t> </a:t>
            </a:r>
            <a:r>
              <a:rPr lang="ru-RU" sz="1800" dirty="0" err="1">
                <a:solidFill>
                  <a:srgbClr val="00B0F0"/>
                </a:solidFill>
              </a:rPr>
              <a:t>патології</a:t>
            </a:r>
            <a:r>
              <a:rPr lang="ru-RU" sz="1800" dirty="0">
                <a:solidFill>
                  <a:srgbClr val="00B0F0"/>
                </a:solidFill>
              </a:rPr>
              <a:t> і </a:t>
            </a:r>
            <a:r>
              <a:rPr lang="ru-RU" sz="1800" dirty="0" err="1">
                <a:solidFill>
                  <a:srgbClr val="00B0F0"/>
                </a:solidFill>
              </a:rPr>
              <a:t>функціональної</a:t>
            </a:r>
            <a:r>
              <a:rPr lang="ru-RU" sz="1800" dirty="0">
                <a:solidFill>
                  <a:srgbClr val="00B0F0"/>
                </a:solidFill>
              </a:rPr>
              <a:t> </a:t>
            </a:r>
            <a:r>
              <a:rPr lang="ru-RU" sz="1800" dirty="0" err="1">
                <a:solidFill>
                  <a:srgbClr val="00B0F0"/>
                </a:solidFill>
              </a:rPr>
              <a:t>діагностики</a:t>
            </a:r>
            <a:endParaRPr lang="ru-RU" sz="1800" dirty="0">
              <a:solidFill>
                <a:srgbClr val="00B0F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369666" y="2808574"/>
            <a:ext cx="8596668" cy="388077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4400" dirty="0" err="1">
                <a:solidFill>
                  <a:srgbClr val="00B0F0"/>
                </a:solidFill>
              </a:rPr>
              <a:t>Інтоксикація</a:t>
            </a:r>
            <a:r>
              <a:rPr lang="ru-RU" sz="4400" dirty="0">
                <a:solidFill>
                  <a:srgbClr val="00B0F0"/>
                </a:solidFill>
              </a:rPr>
              <a:t> </a:t>
            </a:r>
            <a:r>
              <a:rPr lang="ru-RU" sz="4400" dirty="0" err="1">
                <a:solidFill>
                  <a:srgbClr val="00B0F0"/>
                </a:solidFill>
              </a:rPr>
              <a:t>хлорорганічними</a:t>
            </a:r>
            <a:r>
              <a:rPr lang="ru-RU" sz="4400" dirty="0">
                <a:solidFill>
                  <a:srgbClr val="00B0F0"/>
                </a:solidFill>
              </a:rPr>
              <a:t> </a:t>
            </a:r>
            <a:r>
              <a:rPr lang="ru-RU" sz="4400" dirty="0" err="1">
                <a:solidFill>
                  <a:srgbClr val="00B0F0"/>
                </a:solidFill>
              </a:rPr>
              <a:t>сполуками</a:t>
            </a:r>
            <a:r>
              <a:rPr lang="ru-RU" sz="4400" dirty="0">
                <a:solidFill>
                  <a:srgbClr val="00B0F0"/>
                </a:solidFill>
              </a:rPr>
              <a:t> </a:t>
            </a:r>
          </a:p>
        </p:txBody>
      </p:sp>
    </p:spTree>
    <p:extLst>
      <p:ext uri="{BB962C8B-B14F-4D97-AF65-F5344CB8AC3E}">
        <p14:creationId xmlns="" xmlns:p14="http://schemas.microsoft.com/office/powerpoint/2010/main" val="10223706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749244" y="340980"/>
            <a:ext cx="7133499" cy="2441408"/>
          </a:xfrm>
        </p:spPr>
        <p:txBody>
          <a:bodyPr>
            <a:noAutofit/>
          </a:bodyPr>
          <a:lstStyle/>
          <a:p>
            <a:r>
              <a:rPr lang="ru-RU" sz="1600" dirty="0" err="1"/>
              <a:t>Щороку</a:t>
            </a:r>
            <a:r>
              <a:rPr lang="ru-RU" sz="1600" dirty="0"/>
              <a:t> на </a:t>
            </a:r>
            <a:r>
              <a:rPr lang="ru-RU" sz="1600" dirty="0" err="1"/>
              <a:t>Землі</a:t>
            </a:r>
            <a:r>
              <a:rPr lang="ru-RU" sz="1600" dirty="0"/>
              <a:t> </a:t>
            </a:r>
            <a:r>
              <a:rPr lang="ru-RU" sz="1600" dirty="0" err="1"/>
              <a:t>виробляється</a:t>
            </a:r>
            <a:r>
              <a:rPr lang="ru-RU" sz="1600" dirty="0"/>
              <a:t> </a:t>
            </a:r>
            <a:r>
              <a:rPr lang="ru-RU" sz="1600" dirty="0" err="1"/>
              <a:t>понад</a:t>
            </a:r>
            <a:r>
              <a:rPr lang="ru-RU" sz="1600" dirty="0"/>
              <a:t> </a:t>
            </a:r>
            <a:r>
              <a:rPr lang="ru-RU" sz="1600" dirty="0" err="1"/>
              <a:t>мільйон</a:t>
            </a:r>
            <a:r>
              <a:rPr lang="ru-RU" sz="1600" dirty="0"/>
              <a:t> тонн </a:t>
            </a:r>
            <a:r>
              <a:rPr lang="ru-RU" sz="1600" dirty="0" err="1"/>
              <a:t>пестицидів</a:t>
            </a:r>
            <a:r>
              <a:rPr lang="ru-RU" sz="1600" dirty="0"/>
              <a:t>.  </a:t>
            </a:r>
            <a:r>
              <a:rPr lang="ru-RU" sz="1600" dirty="0" err="1"/>
              <a:t>Активне</a:t>
            </a:r>
            <a:r>
              <a:rPr lang="ru-RU" sz="1600" dirty="0"/>
              <a:t> </a:t>
            </a:r>
            <a:r>
              <a:rPr lang="ru-RU" sz="1600" dirty="0" err="1"/>
              <a:t>використання</a:t>
            </a:r>
            <a:r>
              <a:rPr lang="ru-RU" sz="1600" dirty="0"/>
              <a:t> </a:t>
            </a:r>
            <a:r>
              <a:rPr lang="ru-RU" sz="1600" dirty="0" err="1"/>
              <a:t>пестицидів</a:t>
            </a:r>
            <a:r>
              <a:rPr lang="ru-RU" sz="1600" dirty="0"/>
              <a:t>, </a:t>
            </a:r>
            <a:r>
              <a:rPr lang="ru-RU" sz="1600" dirty="0" err="1"/>
              <a:t>хімічних</a:t>
            </a:r>
            <a:r>
              <a:rPr lang="ru-RU" sz="1600" dirty="0"/>
              <a:t> </a:t>
            </a:r>
            <a:r>
              <a:rPr lang="ru-RU" sz="1600" dirty="0" err="1"/>
              <a:t>меліорантів</a:t>
            </a:r>
            <a:r>
              <a:rPr lang="ru-RU" sz="1600" dirty="0"/>
              <a:t> та </a:t>
            </a:r>
            <a:r>
              <a:rPr lang="ru-RU" sz="1600" dirty="0" err="1"/>
              <a:t>мінеральних</a:t>
            </a:r>
            <a:r>
              <a:rPr lang="ru-RU" sz="1600" dirty="0"/>
              <a:t> добрив </a:t>
            </a:r>
            <a:r>
              <a:rPr lang="ru-RU" sz="1600" dirty="0" err="1"/>
              <a:t>несприятливо</a:t>
            </a:r>
            <a:r>
              <a:rPr lang="ru-RU" sz="1600" dirty="0"/>
              <a:t> </a:t>
            </a:r>
            <a:r>
              <a:rPr lang="ru-RU" sz="1600" dirty="0" err="1"/>
              <a:t>впливають</a:t>
            </a:r>
            <a:r>
              <a:rPr lang="ru-RU" sz="1600" dirty="0"/>
              <a:t> на </a:t>
            </a:r>
            <a:r>
              <a:rPr lang="ru-RU" sz="1600" dirty="0" err="1"/>
              <a:t>умови</a:t>
            </a:r>
            <a:r>
              <a:rPr lang="ru-RU" sz="1600" dirty="0"/>
              <a:t> </a:t>
            </a:r>
            <a:r>
              <a:rPr lang="ru-RU" sz="1600" dirty="0" err="1"/>
              <a:t>праці</a:t>
            </a:r>
            <a:r>
              <a:rPr lang="ru-RU" sz="1600" dirty="0"/>
              <a:t>, </a:t>
            </a:r>
            <a:r>
              <a:rPr lang="ru-RU" sz="1600" dirty="0" err="1"/>
              <a:t>здоров'я</a:t>
            </a:r>
            <a:r>
              <a:rPr lang="ru-RU" sz="1600" dirty="0"/>
              <a:t> </a:t>
            </a:r>
            <a:r>
              <a:rPr lang="ru-RU" sz="1600" dirty="0" err="1"/>
              <a:t>людини</a:t>
            </a:r>
            <a:r>
              <a:rPr lang="ru-RU" sz="1600" dirty="0"/>
              <a:t> та </a:t>
            </a:r>
            <a:r>
              <a:rPr lang="ru-RU" sz="1600" dirty="0" err="1"/>
              <a:t>екологічну</a:t>
            </a:r>
            <a:r>
              <a:rPr lang="ru-RU" sz="1600" dirty="0"/>
              <a:t> обстановку.  </a:t>
            </a:r>
            <a:r>
              <a:rPr lang="ru-RU" sz="1600" dirty="0" err="1"/>
              <a:t>Необхідно</a:t>
            </a:r>
            <a:r>
              <a:rPr lang="ru-RU" sz="1600" dirty="0"/>
              <a:t> </a:t>
            </a:r>
            <a:r>
              <a:rPr lang="ru-RU" sz="1600" dirty="0" err="1"/>
              <a:t>застосування</a:t>
            </a:r>
            <a:r>
              <a:rPr lang="ru-RU" sz="1600" dirty="0"/>
              <a:t> </a:t>
            </a:r>
            <a:r>
              <a:rPr lang="ru-RU" sz="1600" dirty="0" err="1"/>
              <a:t>системи</a:t>
            </a:r>
            <a:r>
              <a:rPr lang="ru-RU" sz="1600" dirty="0"/>
              <a:t> </a:t>
            </a:r>
            <a:r>
              <a:rPr lang="ru-RU" sz="1600" dirty="0" err="1"/>
              <a:t>заходів</a:t>
            </a:r>
            <a:r>
              <a:rPr lang="ru-RU" sz="1600" dirty="0"/>
              <a:t>, </a:t>
            </a:r>
            <a:r>
              <a:rPr lang="ru-RU" sz="1600" dirty="0" err="1"/>
              <a:t>що</a:t>
            </a:r>
            <a:r>
              <a:rPr lang="ru-RU" sz="1600" dirty="0"/>
              <a:t> </a:t>
            </a:r>
            <a:r>
              <a:rPr lang="ru-RU" sz="1600" dirty="0" err="1"/>
              <a:t>знижують</a:t>
            </a:r>
            <a:r>
              <a:rPr lang="ru-RU" sz="1600" dirty="0"/>
              <a:t> </a:t>
            </a:r>
            <a:r>
              <a:rPr lang="ru-RU" sz="1600" dirty="0" err="1"/>
              <a:t>негативний</a:t>
            </a:r>
            <a:r>
              <a:rPr lang="ru-RU" sz="1600" dirty="0"/>
              <a:t> </a:t>
            </a:r>
            <a:r>
              <a:rPr lang="ru-RU" sz="1600" dirty="0" err="1"/>
              <a:t>вплив</a:t>
            </a:r>
            <a:r>
              <a:rPr lang="ru-RU" sz="1600" dirty="0"/>
              <a:t> на </a:t>
            </a:r>
            <a:r>
              <a:rPr lang="ru-RU" sz="1600" dirty="0" err="1"/>
              <a:t>людину</a:t>
            </a:r>
            <a:r>
              <a:rPr lang="ru-RU" sz="1600" dirty="0"/>
              <a:t> та </a:t>
            </a:r>
            <a:r>
              <a:rPr lang="ru-RU" sz="1600" dirty="0" err="1"/>
              <a:t>навколишнє</a:t>
            </a:r>
            <a:r>
              <a:rPr lang="ru-RU" sz="1600" dirty="0"/>
              <a:t> </a:t>
            </a:r>
            <a:r>
              <a:rPr lang="ru-RU" sz="1600" dirty="0" err="1"/>
              <a:t>середовище</a:t>
            </a:r>
            <a:r>
              <a:rPr lang="ru-RU" sz="1600" dirty="0"/>
              <a:t>, </a:t>
            </a:r>
            <a:r>
              <a:rPr lang="ru-RU" sz="1600" dirty="0" err="1"/>
              <a:t>зокрема</a:t>
            </a:r>
            <a:r>
              <a:rPr lang="ru-RU" sz="1600" dirty="0"/>
              <a:t> контроль </a:t>
            </a:r>
            <a:r>
              <a:rPr lang="ru-RU" sz="1600" dirty="0" err="1"/>
              <a:t>тривалості</a:t>
            </a:r>
            <a:r>
              <a:rPr lang="ru-RU" sz="1600" dirty="0"/>
              <a:t> </a:t>
            </a:r>
            <a:r>
              <a:rPr lang="ru-RU" sz="1600" dirty="0" err="1"/>
              <a:t>робочого</a:t>
            </a:r>
            <a:r>
              <a:rPr lang="ru-RU" sz="1600" dirty="0"/>
              <a:t> часу при роботах з пестицидами, </a:t>
            </a:r>
            <a:r>
              <a:rPr lang="ru-RU" sz="1600" dirty="0" err="1"/>
              <a:t>використання</a:t>
            </a:r>
            <a:r>
              <a:rPr lang="ru-RU" sz="1600" dirty="0"/>
              <a:t> </a:t>
            </a:r>
            <a:r>
              <a:rPr lang="ru-RU" sz="1600" dirty="0" err="1"/>
              <a:t>екологічних</a:t>
            </a:r>
            <a:r>
              <a:rPr lang="ru-RU" sz="1600" dirty="0"/>
              <a:t> </a:t>
            </a:r>
            <a:r>
              <a:rPr lang="ru-RU" sz="1600" dirty="0" err="1"/>
              <a:t>методів</a:t>
            </a:r>
            <a:r>
              <a:rPr lang="ru-RU" sz="1600" dirty="0"/>
              <a:t> </a:t>
            </a:r>
            <a:r>
              <a:rPr lang="ru-RU" sz="1600" dirty="0" err="1"/>
              <a:t>захисту</a:t>
            </a:r>
            <a:r>
              <a:rPr lang="ru-RU" sz="1600" dirty="0"/>
              <a:t>.</a:t>
            </a:r>
          </a:p>
        </p:txBody>
      </p:sp>
      <p:pic>
        <p:nvPicPr>
          <p:cNvPr id="2050" name="Picture 2" descr="Методики определения пестицидов в почве - лаборатория Веста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2329" y="3592285"/>
            <a:ext cx="4769123" cy="3019713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3" cstate="print"/>
          <a:srcRect l="46343" t="59572" b="5968"/>
          <a:stretch/>
        </p:blipFill>
        <p:spPr>
          <a:xfrm>
            <a:off x="4572000" y="2583338"/>
            <a:ext cx="5203512" cy="1880958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4852527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454435" y="2630852"/>
            <a:ext cx="5315956" cy="3142931"/>
          </a:xfrm>
        </p:spPr>
        <p:txBody>
          <a:bodyPr>
            <a:normAutofit fontScale="62500" lnSpcReduction="20000"/>
          </a:bodyPr>
          <a:lstStyle/>
          <a:p>
            <a:r>
              <a:rPr lang="ru-RU" dirty="0" err="1"/>
              <a:t>Хлорорганічні</a:t>
            </a:r>
            <a:r>
              <a:rPr lang="ru-RU" dirty="0"/>
              <a:t> </a:t>
            </a:r>
            <a:r>
              <a:rPr lang="ru-RU" dirty="0" err="1"/>
              <a:t>пестициди</a:t>
            </a:r>
            <a:r>
              <a:rPr lang="ru-RU" dirty="0"/>
              <a:t>. </a:t>
            </a:r>
            <a:r>
              <a:rPr lang="ru-RU" dirty="0" err="1"/>
              <a:t>Сполуки</a:t>
            </a:r>
            <a:r>
              <a:rPr lang="ru-RU" dirty="0"/>
              <a:t> </a:t>
            </a:r>
            <a:r>
              <a:rPr lang="ru-RU" dirty="0" err="1"/>
              <a:t>цієї</a:t>
            </a:r>
            <a:r>
              <a:rPr lang="ru-RU" dirty="0"/>
              <a:t> </a:t>
            </a:r>
            <a:r>
              <a:rPr lang="ru-RU" dirty="0" err="1"/>
              <a:t>групи</a:t>
            </a:r>
            <a:r>
              <a:rPr lang="ru-RU" dirty="0"/>
              <a:t> </a:t>
            </a:r>
            <a:r>
              <a:rPr lang="ru-RU" dirty="0" err="1"/>
              <a:t>були</a:t>
            </a:r>
            <a:r>
              <a:rPr lang="ru-RU" dirty="0"/>
              <a:t> першими </a:t>
            </a:r>
            <a:r>
              <a:rPr lang="ru-RU" dirty="0" err="1"/>
              <a:t>отрутохімікатами</a:t>
            </a:r>
            <a:r>
              <a:rPr lang="ru-RU" dirty="0"/>
              <a:t>, </a:t>
            </a:r>
            <a:r>
              <a:rPr lang="ru-RU" dirty="0" err="1"/>
              <a:t>які</a:t>
            </a:r>
            <a:r>
              <a:rPr lang="ru-RU" dirty="0"/>
              <a:t> почали широко </a:t>
            </a:r>
            <a:r>
              <a:rPr lang="ru-RU" dirty="0" err="1"/>
              <a:t>застосовувати</a:t>
            </a:r>
            <a:r>
              <a:rPr lang="ru-RU" dirty="0"/>
              <a:t> для </a:t>
            </a:r>
            <a:r>
              <a:rPr lang="ru-RU" dirty="0" err="1"/>
              <a:t>боротьби</a:t>
            </a:r>
            <a:r>
              <a:rPr lang="ru-RU" dirty="0"/>
              <a:t> з </a:t>
            </a:r>
            <a:r>
              <a:rPr lang="ru-RU" dirty="0" err="1"/>
              <a:t>різними</a:t>
            </a:r>
            <a:r>
              <a:rPr lang="ru-RU" dirty="0"/>
              <a:t> </a:t>
            </a:r>
            <a:r>
              <a:rPr lang="ru-RU" dirty="0" err="1"/>
              <a:t>шкідниками</a:t>
            </a:r>
            <a:r>
              <a:rPr lang="ru-RU" dirty="0"/>
              <a:t> в </a:t>
            </a:r>
            <a:r>
              <a:rPr lang="ru-RU" dirty="0" err="1"/>
              <a:t>сільському</a:t>
            </a:r>
            <a:r>
              <a:rPr lang="ru-RU" dirty="0"/>
              <a:t> </a:t>
            </a:r>
            <a:r>
              <a:rPr lang="ru-RU" dirty="0" err="1"/>
              <a:t>господарстві</a:t>
            </a:r>
            <a:r>
              <a:rPr lang="ru-RU" dirty="0"/>
              <a:t>. На </a:t>
            </a:r>
            <a:r>
              <a:rPr lang="ru-RU" dirty="0" err="1"/>
              <a:t>сьогодні</a:t>
            </a:r>
            <a:r>
              <a:rPr lang="ru-RU" dirty="0"/>
              <a:t> </a:t>
            </a:r>
            <a:r>
              <a:rPr lang="ru-RU" dirty="0" err="1"/>
              <a:t>їх</a:t>
            </a:r>
            <a:r>
              <a:rPr lang="ru-RU" dirty="0"/>
              <a:t> </a:t>
            </a:r>
            <a:r>
              <a:rPr lang="ru-RU" dirty="0" err="1"/>
              <a:t>застосування</a:t>
            </a:r>
            <a:r>
              <a:rPr lang="ru-RU" dirty="0"/>
              <a:t> є </a:t>
            </a:r>
            <a:r>
              <a:rPr lang="ru-RU" dirty="0" err="1"/>
              <a:t>обмеженим</a:t>
            </a:r>
            <a:r>
              <a:rPr lang="ru-RU" dirty="0"/>
              <a:t> і </a:t>
            </a:r>
            <a:r>
              <a:rPr lang="ru-RU" dirty="0" err="1"/>
              <a:t>поступово</a:t>
            </a:r>
            <a:r>
              <a:rPr lang="ru-RU" dirty="0"/>
              <a:t> </a:t>
            </a:r>
            <a:r>
              <a:rPr lang="ru-RU" dirty="0" err="1"/>
              <a:t>витісняється</a:t>
            </a:r>
            <a:r>
              <a:rPr lang="ru-RU" dirty="0"/>
              <a:t> </a:t>
            </a:r>
            <a:r>
              <a:rPr lang="ru-RU" dirty="0" err="1"/>
              <a:t>іншими</a:t>
            </a:r>
            <a:r>
              <a:rPr lang="ru-RU" dirty="0"/>
              <a:t>, </a:t>
            </a:r>
            <a:r>
              <a:rPr lang="ru-RU" dirty="0" err="1"/>
              <a:t>менш</a:t>
            </a:r>
            <a:r>
              <a:rPr lang="ru-RU" dirty="0"/>
              <a:t> </a:t>
            </a:r>
            <a:r>
              <a:rPr lang="ru-RU" dirty="0" err="1"/>
              <a:t>токсичними</a:t>
            </a:r>
            <a:r>
              <a:rPr lang="ru-RU" dirty="0"/>
              <a:t> пестицидами</a:t>
            </a:r>
            <a:r>
              <a:rPr lang="ru-RU" dirty="0" smtClean="0"/>
              <a:t>.</a:t>
            </a:r>
          </a:p>
          <a:p>
            <a:r>
              <a:rPr lang="ru-RU" dirty="0" err="1"/>
              <a:t>Гранично</a:t>
            </a:r>
            <a:r>
              <a:rPr lang="ru-RU" dirty="0"/>
              <a:t> </a:t>
            </a:r>
            <a:r>
              <a:rPr lang="ru-RU" dirty="0" err="1"/>
              <a:t>допустимі</a:t>
            </a:r>
            <a:r>
              <a:rPr lang="ru-RU" dirty="0"/>
              <a:t> </a:t>
            </a:r>
            <a:r>
              <a:rPr lang="ru-RU" dirty="0" err="1"/>
              <a:t>концентрації</a:t>
            </a:r>
            <a:r>
              <a:rPr lang="ru-RU" dirty="0"/>
              <a:t> ХОС </a:t>
            </a:r>
            <a:r>
              <a:rPr lang="ru-RU" dirty="0" err="1"/>
              <a:t>коливаються</a:t>
            </a:r>
            <a:r>
              <a:rPr lang="ru-RU" dirty="0"/>
              <a:t> </a:t>
            </a:r>
            <a:r>
              <a:rPr lang="ru-RU" dirty="0" err="1"/>
              <a:t>від</a:t>
            </a:r>
            <a:r>
              <a:rPr lang="ru-RU" dirty="0"/>
              <a:t> 0,001 до 2 мг/м3 </a:t>
            </a:r>
            <a:r>
              <a:rPr lang="ru-RU" dirty="0" err="1"/>
              <a:t>залежно</a:t>
            </a:r>
            <a:r>
              <a:rPr lang="ru-RU" dirty="0"/>
              <a:t> </a:t>
            </a:r>
            <a:r>
              <a:rPr lang="ru-RU" dirty="0" err="1"/>
              <a:t>від</a:t>
            </a:r>
            <a:r>
              <a:rPr lang="ru-RU" dirty="0"/>
              <a:t> </a:t>
            </a:r>
            <a:r>
              <a:rPr lang="ru-RU" dirty="0" err="1"/>
              <a:t>токсичності</a:t>
            </a:r>
            <a:r>
              <a:rPr lang="ru-RU" dirty="0"/>
              <a:t>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57514" y="312738"/>
            <a:ext cx="4062638" cy="3031353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9047829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13003" y="318726"/>
            <a:ext cx="8596668" cy="3880773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ru-RU" dirty="0"/>
              <a:t>До </a:t>
            </a:r>
            <a:r>
              <a:rPr lang="ru-RU" dirty="0" err="1"/>
              <a:t>хлорорганічних</a:t>
            </a:r>
            <a:r>
              <a:rPr lang="ru-RU" dirty="0"/>
              <a:t> </a:t>
            </a:r>
            <a:r>
              <a:rPr lang="ru-RU" dirty="0" err="1"/>
              <a:t>сполук</a:t>
            </a:r>
            <a:r>
              <a:rPr lang="ru-RU" dirty="0"/>
              <a:t> </a:t>
            </a:r>
            <a:r>
              <a:rPr lang="ru-RU" dirty="0" err="1"/>
              <a:t>відносяться</a:t>
            </a:r>
            <a:r>
              <a:rPr lang="ru-RU" dirty="0"/>
              <a:t> </a:t>
            </a:r>
            <a:r>
              <a:rPr lang="ru-RU" dirty="0" err="1"/>
              <a:t>речовини</a:t>
            </a:r>
            <a:r>
              <a:rPr lang="ru-RU" dirty="0"/>
              <a:t> </a:t>
            </a:r>
            <a:r>
              <a:rPr lang="ru-RU" dirty="0" err="1"/>
              <a:t>різної</a:t>
            </a:r>
            <a:r>
              <a:rPr lang="ru-RU" dirty="0"/>
              <a:t> </a:t>
            </a:r>
            <a:r>
              <a:rPr lang="ru-RU" dirty="0" err="1"/>
              <a:t>хімічної</a:t>
            </a:r>
            <a:r>
              <a:rPr lang="ru-RU" dirty="0"/>
              <a:t> </a:t>
            </a:r>
            <a:r>
              <a:rPr lang="ru-RU" dirty="0" err="1"/>
              <a:t>природи</a:t>
            </a:r>
            <a:r>
              <a:rPr lang="ru-RU" dirty="0"/>
              <a:t>: </a:t>
            </a:r>
            <a:endParaRPr lang="ru-RU" dirty="0" smtClean="0"/>
          </a:p>
          <a:p>
            <a:r>
              <a:rPr lang="ru-RU" dirty="0" err="1" smtClean="0"/>
              <a:t>хлорпохідні</a:t>
            </a:r>
            <a:r>
              <a:rPr lang="ru-RU" dirty="0" smtClean="0"/>
              <a:t> </a:t>
            </a:r>
            <a:r>
              <a:rPr lang="ru-RU" dirty="0" err="1"/>
              <a:t>ароматичних</a:t>
            </a:r>
            <a:r>
              <a:rPr lang="ru-RU" dirty="0"/>
              <a:t> </a:t>
            </a:r>
            <a:r>
              <a:rPr lang="ru-RU" dirty="0" err="1"/>
              <a:t>вуглеводнів</a:t>
            </a:r>
            <a:r>
              <a:rPr lang="ru-RU" dirty="0"/>
              <a:t> (</a:t>
            </a:r>
            <a:r>
              <a:rPr lang="ru-RU" dirty="0" err="1"/>
              <a:t>гексахлорбензен</a:t>
            </a:r>
            <a:r>
              <a:rPr lang="ru-RU" dirty="0"/>
              <a:t>, </a:t>
            </a:r>
            <a:endParaRPr lang="ru-RU" dirty="0" smtClean="0"/>
          </a:p>
          <a:p>
            <a:r>
              <a:rPr lang="ru-RU" dirty="0" err="1" smtClean="0"/>
              <a:t>гексахлорбутадієн</a:t>
            </a:r>
            <a:r>
              <a:rPr lang="ru-RU" dirty="0"/>
              <a:t>, </a:t>
            </a:r>
            <a:endParaRPr lang="ru-RU" dirty="0" smtClean="0"/>
          </a:p>
          <a:p>
            <a:r>
              <a:rPr lang="ru-RU" dirty="0" smtClean="0"/>
              <a:t>гексахлоран</a:t>
            </a:r>
            <a:r>
              <a:rPr lang="ru-RU" dirty="0"/>
              <a:t>, </a:t>
            </a:r>
            <a:endParaRPr lang="ru-RU" dirty="0" smtClean="0"/>
          </a:p>
          <a:p>
            <a:r>
              <a:rPr lang="ru-RU" dirty="0" err="1" smtClean="0"/>
              <a:t>пентахлорфенол</a:t>
            </a:r>
            <a:r>
              <a:rPr lang="ru-RU" dirty="0" smtClean="0"/>
              <a:t> </a:t>
            </a:r>
            <a:r>
              <a:rPr lang="ru-RU" dirty="0"/>
              <a:t>та </a:t>
            </a:r>
            <a:r>
              <a:rPr lang="ru-RU" dirty="0" err="1"/>
              <a:t>ін</a:t>
            </a:r>
            <a:r>
              <a:rPr lang="ru-RU" dirty="0"/>
              <a:t>.), </a:t>
            </a:r>
            <a:endParaRPr lang="ru-RU" dirty="0" smtClean="0"/>
          </a:p>
          <a:p>
            <a:r>
              <a:rPr lang="ru-RU" dirty="0" err="1" smtClean="0"/>
              <a:t>хлорпохідні</a:t>
            </a:r>
            <a:r>
              <a:rPr lang="ru-RU" dirty="0" smtClean="0"/>
              <a:t> </a:t>
            </a:r>
            <a:r>
              <a:rPr lang="ru-RU" dirty="0" err="1"/>
              <a:t>піненової</a:t>
            </a:r>
            <a:r>
              <a:rPr lang="ru-RU" dirty="0"/>
              <a:t> </a:t>
            </a:r>
            <a:r>
              <a:rPr lang="ru-RU" dirty="0" err="1"/>
              <a:t>фракції</a:t>
            </a:r>
            <a:r>
              <a:rPr lang="ru-RU" dirty="0"/>
              <a:t> скипидару (</a:t>
            </a:r>
            <a:r>
              <a:rPr lang="ru-RU" dirty="0" err="1"/>
              <a:t>поліхлорпінен</a:t>
            </a:r>
            <a:r>
              <a:rPr lang="ru-RU" dirty="0"/>
              <a:t>, </a:t>
            </a:r>
            <a:r>
              <a:rPr lang="ru-RU" dirty="0" err="1"/>
              <a:t>хлортен</a:t>
            </a:r>
            <a:r>
              <a:rPr lang="ru-RU" dirty="0"/>
              <a:t>, </a:t>
            </a:r>
            <a:r>
              <a:rPr lang="ru-RU" dirty="0" err="1"/>
              <a:t>порліхлоркамфен</a:t>
            </a:r>
            <a:r>
              <a:rPr lang="ru-RU" dirty="0"/>
              <a:t> і т. </a:t>
            </a:r>
            <a:r>
              <a:rPr lang="ru-RU" dirty="0" err="1"/>
              <a:t>ін</a:t>
            </a:r>
            <a:r>
              <a:rPr lang="ru-RU" dirty="0"/>
              <a:t>.), </a:t>
            </a:r>
            <a:endParaRPr lang="ru-RU" dirty="0" smtClean="0"/>
          </a:p>
          <a:p>
            <a:r>
              <a:rPr lang="ru-RU" dirty="0" err="1" smtClean="0"/>
              <a:t>хлорпохідні</a:t>
            </a:r>
            <a:r>
              <a:rPr lang="ru-RU" dirty="0" smtClean="0"/>
              <a:t> </a:t>
            </a:r>
            <a:r>
              <a:rPr lang="ru-RU" dirty="0" err="1"/>
              <a:t>дієнової</a:t>
            </a:r>
            <a:r>
              <a:rPr lang="ru-RU" dirty="0"/>
              <a:t> </a:t>
            </a:r>
            <a:r>
              <a:rPr lang="ru-RU" dirty="0" err="1"/>
              <a:t>групи</a:t>
            </a:r>
            <a:r>
              <a:rPr lang="ru-RU" dirty="0"/>
              <a:t> (</a:t>
            </a:r>
            <a:r>
              <a:rPr lang="ru-RU" dirty="0" err="1"/>
              <a:t>альдрин</a:t>
            </a:r>
            <a:r>
              <a:rPr lang="ru-RU" dirty="0"/>
              <a:t>, </a:t>
            </a:r>
            <a:r>
              <a:rPr lang="ru-RU" dirty="0" err="1"/>
              <a:t>дильдрин</a:t>
            </a:r>
            <a:r>
              <a:rPr lang="ru-RU" dirty="0"/>
              <a:t>, </a:t>
            </a:r>
            <a:r>
              <a:rPr lang="ru-RU" dirty="0" err="1"/>
              <a:t>ендрин</a:t>
            </a:r>
            <a:r>
              <a:rPr lang="ru-RU" dirty="0"/>
              <a:t>, </a:t>
            </a:r>
            <a:r>
              <a:rPr lang="ru-RU" dirty="0" err="1"/>
              <a:t>хлориндан</a:t>
            </a:r>
            <a:r>
              <a:rPr lang="ru-RU" dirty="0"/>
              <a:t> та </a:t>
            </a:r>
            <a:r>
              <a:rPr lang="ru-RU" dirty="0" err="1"/>
              <a:t>ін</a:t>
            </a:r>
            <a:r>
              <a:rPr lang="ru-RU" dirty="0"/>
              <a:t>.), </a:t>
            </a:r>
            <a:endParaRPr lang="ru-RU" dirty="0" smtClean="0"/>
          </a:p>
          <a:p>
            <a:r>
              <a:rPr lang="ru-RU" dirty="0" err="1" smtClean="0"/>
              <a:t>хлоровані</a:t>
            </a:r>
            <a:r>
              <a:rPr lang="ru-RU" dirty="0" smtClean="0"/>
              <a:t> </a:t>
            </a:r>
            <a:r>
              <a:rPr lang="ru-RU" dirty="0" err="1"/>
              <a:t>вуглеводні</a:t>
            </a:r>
            <a:r>
              <a:rPr lang="ru-RU" dirty="0"/>
              <a:t> (</a:t>
            </a:r>
            <a:r>
              <a:rPr lang="ru-RU" dirty="0" err="1"/>
              <a:t>дихлоретан</a:t>
            </a:r>
            <a:r>
              <a:rPr lang="ru-RU" dirty="0"/>
              <a:t>, </a:t>
            </a:r>
            <a:r>
              <a:rPr lang="ru-RU" dirty="0" err="1"/>
              <a:t>хлорекрин</a:t>
            </a:r>
            <a:r>
              <a:rPr lang="ru-RU" dirty="0"/>
              <a:t>) та </a:t>
            </a:r>
            <a:r>
              <a:rPr lang="ru-RU" dirty="0" err="1"/>
              <a:t>багато</a:t>
            </a:r>
            <a:r>
              <a:rPr lang="ru-RU" dirty="0"/>
              <a:t> </a:t>
            </a:r>
            <a:r>
              <a:rPr lang="ru-RU" dirty="0" err="1"/>
              <a:t>інших</a:t>
            </a:r>
            <a:r>
              <a:rPr lang="ru-RU" dirty="0"/>
              <a:t>. 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089365" y="4049486"/>
            <a:ext cx="4309382" cy="2585629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1359741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2043" y="148908"/>
            <a:ext cx="8596668" cy="4253275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ru-RU" sz="1900" dirty="0" err="1" smtClean="0"/>
              <a:t>Більшість</a:t>
            </a:r>
            <a:r>
              <a:rPr lang="ru-RU" sz="1900" dirty="0" smtClean="0"/>
              <a:t> </a:t>
            </a:r>
            <a:r>
              <a:rPr lang="ru-RU" sz="1900" dirty="0"/>
              <a:t>ХОС </a:t>
            </a:r>
            <a:r>
              <a:rPr lang="ru-RU" sz="1900" dirty="0" err="1"/>
              <a:t>мають</a:t>
            </a:r>
            <a:r>
              <a:rPr lang="ru-RU" sz="1900" dirty="0"/>
              <a:t> </a:t>
            </a:r>
            <a:r>
              <a:rPr lang="ru-RU" sz="1900" dirty="0" err="1"/>
              <a:t>наступні</a:t>
            </a:r>
            <a:r>
              <a:rPr lang="ru-RU" sz="1900" dirty="0"/>
              <a:t> </a:t>
            </a:r>
            <a:r>
              <a:rPr lang="ru-RU" sz="1900" dirty="0" err="1"/>
              <a:t>загальні</a:t>
            </a:r>
            <a:r>
              <a:rPr lang="ru-RU" sz="1900" dirty="0"/>
              <a:t> </a:t>
            </a:r>
            <a:r>
              <a:rPr lang="ru-RU" sz="1900" dirty="0" err="1"/>
              <a:t>особливості</a:t>
            </a:r>
            <a:r>
              <a:rPr lang="ru-RU" sz="1900" dirty="0"/>
              <a:t>:</a:t>
            </a:r>
          </a:p>
          <a:p>
            <a:r>
              <a:rPr lang="ru-RU" sz="1900" dirty="0"/>
              <a:t>1. </a:t>
            </a:r>
            <a:r>
              <a:rPr lang="ru-RU" sz="1900" dirty="0" err="1"/>
              <a:t>Протягом</a:t>
            </a:r>
            <a:r>
              <a:rPr lang="ru-RU" sz="1900" dirty="0"/>
              <a:t> </a:t>
            </a:r>
            <a:r>
              <a:rPr lang="ru-RU" sz="1900" dirty="0" err="1"/>
              <a:t>багатьох</a:t>
            </a:r>
            <a:r>
              <a:rPr lang="ru-RU" sz="1900" dirty="0"/>
              <a:t> </a:t>
            </a:r>
            <a:r>
              <a:rPr lang="ru-RU" sz="1900" dirty="0" err="1"/>
              <a:t>років</a:t>
            </a:r>
            <a:r>
              <a:rPr lang="ru-RU" sz="1900" dirty="0"/>
              <a:t> </a:t>
            </a:r>
            <a:r>
              <a:rPr lang="ru-RU" sz="1900" dirty="0" err="1"/>
              <a:t>можуть</a:t>
            </a:r>
            <a:r>
              <a:rPr lang="ru-RU" sz="1900" dirty="0"/>
              <a:t> </a:t>
            </a:r>
            <a:r>
              <a:rPr lang="ru-RU" sz="1900" dirty="0" err="1"/>
              <a:t>зберігатися</a:t>
            </a:r>
            <a:r>
              <a:rPr lang="ru-RU" sz="1900" dirty="0"/>
              <a:t> в </a:t>
            </a:r>
            <a:r>
              <a:rPr lang="ru-RU" sz="1900" dirty="0" err="1"/>
              <a:t>зовнішньому</a:t>
            </a:r>
            <a:r>
              <a:rPr lang="ru-RU" sz="1900" dirty="0"/>
              <a:t> </a:t>
            </a:r>
            <a:r>
              <a:rPr lang="ru-RU" sz="1900" dirty="0" err="1"/>
              <a:t>середовищі</a:t>
            </a:r>
            <a:r>
              <a:rPr lang="ru-RU" sz="1900" dirty="0"/>
              <a:t> в </a:t>
            </a:r>
            <a:r>
              <a:rPr lang="ru-RU" sz="1900" dirty="0" err="1"/>
              <a:t>незміненому</a:t>
            </a:r>
            <a:r>
              <a:rPr lang="ru-RU" sz="1900" dirty="0"/>
              <a:t> </a:t>
            </a:r>
            <a:r>
              <a:rPr lang="ru-RU" sz="1900" dirty="0" err="1"/>
              <a:t>вигляді</a:t>
            </a:r>
            <a:r>
              <a:rPr lang="ru-RU" sz="1900" dirty="0"/>
              <a:t>. Вони не </a:t>
            </a:r>
            <a:r>
              <a:rPr lang="ru-RU" sz="1900" dirty="0" err="1"/>
              <a:t>змінюються</a:t>
            </a:r>
            <a:r>
              <a:rPr lang="ru-RU" sz="1900" dirty="0"/>
              <a:t> в </a:t>
            </a:r>
            <a:r>
              <a:rPr lang="ru-RU" sz="1900" dirty="0" err="1"/>
              <a:t>результаті</a:t>
            </a:r>
            <a:r>
              <a:rPr lang="ru-RU" sz="1900" dirty="0"/>
              <a:t> </a:t>
            </a:r>
            <a:r>
              <a:rPr lang="ru-RU" sz="1900" dirty="0" err="1"/>
              <a:t>впливу</a:t>
            </a:r>
            <a:r>
              <a:rPr lang="ru-RU" sz="1900" dirty="0"/>
              <a:t> </a:t>
            </a:r>
            <a:r>
              <a:rPr lang="ru-RU" sz="1900" dirty="0" err="1"/>
              <a:t>погодних</a:t>
            </a:r>
            <a:r>
              <a:rPr lang="ru-RU" sz="1900" dirty="0"/>
              <a:t> та </a:t>
            </a:r>
            <a:r>
              <a:rPr lang="ru-RU" sz="1900" dirty="0" err="1"/>
              <a:t>кліматичних</a:t>
            </a:r>
            <a:r>
              <a:rPr lang="ru-RU" sz="1900" dirty="0"/>
              <a:t> </a:t>
            </a:r>
            <a:r>
              <a:rPr lang="ru-RU" sz="1900" dirty="0" err="1"/>
              <a:t>факторів</a:t>
            </a:r>
            <a:r>
              <a:rPr lang="ru-RU" sz="1900" dirty="0"/>
              <a:t>, </a:t>
            </a:r>
            <a:r>
              <a:rPr lang="ru-RU" sz="1900" dirty="0" err="1"/>
              <a:t>кислотних</a:t>
            </a:r>
            <a:r>
              <a:rPr lang="ru-RU" sz="1900" dirty="0"/>
              <a:t>, </a:t>
            </a:r>
            <a:r>
              <a:rPr lang="ru-RU" sz="1900" dirty="0" err="1"/>
              <a:t>лужних</a:t>
            </a:r>
            <a:r>
              <a:rPr lang="ru-RU" sz="1900" dirty="0"/>
              <a:t> та </a:t>
            </a:r>
            <a:r>
              <a:rPr lang="ru-RU" sz="1900" dirty="0" err="1"/>
              <a:t>інших</a:t>
            </a:r>
            <a:r>
              <a:rPr lang="ru-RU" sz="1900" dirty="0"/>
              <a:t> </a:t>
            </a:r>
            <a:r>
              <a:rPr lang="ru-RU" sz="1900" dirty="0" err="1"/>
              <a:t>складових</a:t>
            </a:r>
            <a:r>
              <a:rPr lang="ru-RU" sz="1900" dirty="0"/>
              <a:t> </a:t>
            </a:r>
            <a:r>
              <a:rPr lang="ru-RU" sz="1900" dirty="0" err="1"/>
              <a:t>компонентів</a:t>
            </a:r>
            <a:r>
              <a:rPr lang="ru-RU" sz="1900" dirty="0"/>
              <a:t> </a:t>
            </a:r>
            <a:r>
              <a:rPr lang="ru-RU" sz="1900" dirty="0" err="1"/>
              <a:t>ґрунту</a:t>
            </a:r>
            <a:r>
              <a:rPr lang="ru-RU" sz="1900" dirty="0"/>
              <a:t>, не </a:t>
            </a:r>
            <a:r>
              <a:rPr lang="ru-RU" sz="1900" dirty="0" err="1"/>
              <a:t>руйнуються</a:t>
            </a:r>
            <a:r>
              <a:rPr lang="ru-RU" sz="1900" dirty="0"/>
              <a:t> </a:t>
            </a:r>
            <a:r>
              <a:rPr lang="ru-RU" sz="1900" dirty="0" err="1"/>
              <a:t>мікроорганізмами</a:t>
            </a:r>
            <a:r>
              <a:rPr lang="ru-RU" sz="1900" dirty="0"/>
              <a:t>. За </a:t>
            </a:r>
            <a:r>
              <a:rPr lang="ru-RU" sz="1900" dirty="0" err="1"/>
              <a:t>рахунок</a:t>
            </a:r>
            <a:r>
              <a:rPr lang="ru-RU" sz="1900" dirty="0"/>
              <a:t> </a:t>
            </a:r>
            <a:r>
              <a:rPr lang="ru-RU" sz="1900" dirty="0" err="1"/>
              <a:t>цього</a:t>
            </a:r>
            <a:r>
              <a:rPr lang="ru-RU" sz="1900" dirty="0"/>
              <a:t> </a:t>
            </a:r>
            <a:r>
              <a:rPr lang="ru-RU" sz="1900" dirty="0" err="1"/>
              <a:t>тривалий</a:t>
            </a:r>
            <a:r>
              <a:rPr lang="ru-RU" sz="1900" dirty="0"/>
              <a:t> час </a:t>
            </a:r>
            <a:r>
              <a:rPr lang="ru-RU" sz="1900" dirty="0" err="1"/>
              <a:t>після</a:t>
            </a:r>
            <a:r>
              <a:rPr lang="ru-RU" sz="1900" dirty="0"/>
              <a:t> </a:t>
            </a:r>
            <a:r>
              <a:rPr lang="ru-RU" sz="1900" dirty="0" err="1"/>
              <a:t>застосування</a:t>
            </a:r>
            <a:r>
              <a:rPr lang="ru-RU" sz="1900" dirty="0"/>
              <a:t> </a:t>
            </a:r>
            <a:r>
              <a:rPr lang="ru-RU" sz="1900" dirty="0" err="1"/>
              <a:t>зберігають</a:t>
            </a:r>
            <a:r>
              <a:rPr lang="ru-RU" sz="1900" dirty="0"/>
              <a:t> свою </a:t>
            </a:r>
            <a:r>
              <a:rPr lang="ru-RU" sz="1900" dirty="0" err="1"/>
              <a:t>інсектицидну</a:t>
            </a:r>
            <a:r>
              <a:rPr lang="ru-RU" sz="1900" dirty="0"/>
              <a:t> </a:t>
            </a:r>
            <a:r>
              <a:rPr lang="ru-RU" sz="1900" dirty="0" err="1"/>
              <a:t>активність</a:t>
            </a:r>
            <a:r>
              <a:rPr lang="ru-RU" sz="1900" dirty="0"/>
              <a:t>, а </a:t>
            </a:r>
            <a:r>
              <a:rPr lang="ru-RU" sz="1900" dirty="0" err="1"/>
              <a:t>також</a:t>
            </a:r>
            <a:r>
              <a:rPr lang="ru-RU" sz="1900" dirty="0"/>
              <a:t> </a:t>
            </a:r>
            <a:r>
              <a:rPr lang="ru-RU" sz="1900" dirty="0" err="1"/>
              <a:t>токсичність</a:t>
            </a:r>
            <a:r>
              <a:rPr lang="ru-RU" sz="1900" dirty="0"/>
              <a:t> в </a:t>
            </a:r>
            <a:r>
              <a:rPr lang="ru-RU" sz="1900" dirty="0" err="1"/>
              <a:t>організмі</a:t>
            </a:r>
            <a:r>
              <a:rPr lang="ru-RU" sz="1900" dirty="0"/>
              <a:t> </a:t>
            </a:r>
            <a:r>
              <a:rPr lang="ru-RU" sz="1900" dirty="0" err="1"/>
              <a:t>людини</a:t>
            </a:r>
            <a:r>
              <a:rPr lang="ru-RU" sz="1900" dirty="0"/>
              <a:t> і </a:t>
            </a:r>
            <a:r>
              <a:rPr lang="ru-RU" sz="1900" dirty="0" err="1"/>
              <a:t>тварини</a:t>
            </a:r>
            <a:r>
              <a:rPr lang="ru-RU" sz="1900" dirty="0"/>
              <a:t>. </a:t>
            </a:r>
            <a:r>
              <a:rPr lang="ru-RU" sz="1900" dirty="0" err="1"/>
              <a:t>Мінімальний</a:t>
            </a:r>
            <a:r>
              <a:rPr lang="ru-RU" sz="1900" dirty="0"/>
              <a:t> </a:t>
            </a:r>
            <a:r>
              <a:rPr lang="ru-RU" sz="1900" dirty="0" err="1"/>
              <a:t>період</a:t>
            </a:r>
            <a:r>
              <a:rPr lang="ru-RU" sz="1900" dirty="0"/>
              <a:t> </a:t>
            </a:r>
            <a:r>
              <a:rPr lang="ru-RU" sz="1900" dirty="0" err="1"/>
              <a:t>розпаду</a:t>
            </a:r>
            <a:r>
              <a:rPr lang="ru-RU" sz="1900" dirty="0"/>
              <a:t> ХОС становить до 1 </a:t>
            </a:r>
            <a:r>
              <a:rPr lang="ru-RU" sz="1900" dirty="0" err="1" smtClean="0"/>
              <a:t>місяця</a:t>
            </a:r>
            <a:r>
              <a:rPr lang="ru-RU" sz="1900" dirty="0" smtClean="0"/>
              <a:t>. </a:t>
            </a:r>
            <a:r>
              <a:rPr lang="ru-RU" sz="1900" dirty="0" err="1" smtClean="0"/>
              <a:t>Відомий</a:t>
            </a:r>
            <a:r>
              <a:rPr lang="ru-RU" sz="1900" dirty="0" smtClean="0"/>
              <a:t> </a:t>
            </a:r>
            <a:r>
              <a:rPr lang="ru-RU" sz="1900" dirty="0" err="1"/>
              <a:t>представник</a:t>
            </a:r>
            <a:r>
              <a:rPr lang="ru-RU" sz="1900" dirty="0"/>
              <a:t> ХОС, пестицид ДДТ, </a:t>
            </a:r>
            <a:r>
              <a:rPr lang="ru-RU" sz="1900" dirty="0" err="1"/>
              <a:t>виявлявся</a:t>
            </a:r>
            <a:r>
              <a:rPr lang="ru-RU" sz="1900" dirty="0"/>
              <a:t> в </a:t>
            </a:r>
            <a:r>
              <a:rPr lang="ru-RU" sz="1900" dirty="0" err="1"/>
              <a:t>ґрунті</a:t>
            </a:r>
            <a:r>
              <a:rPr lang="ru-RU" sz="1900" dirty="0"/>
              <a:t> </a:t>
            </a:r>
            <a:r>
              <a:rPr lang="ru-RU" sz="1900" dirty="0" err="1"/>
              <a:t>навіть</a:t>
            </a:r>
            <a:r>
              <a:rPr lang="ru-RU" sz="1900" dirty="0"/>
              <a:t> через 8-12 </a:t>
            </a:r>
            <a:r>
              <a:rPr lang="ru-RU" sz="1900" dirty="0" err="1"/>
              <a:t>років</a:t>
            </a:r>
            <a:r>
              <a:rPr lang="ru-RU" sz="1900" dirty="0"/>
              <a:t> </a:t>
            </a:r>
            <a:r>
              <a:rPr lang="ru-RU" sz="1900" dirty="0" err="1"/>
              <a:t>після</a:t>
            </a:r>
            <a:r>
              <a:rPr lang="ru-RU" sz="1900" dirty="0"/>
              <a:t> </a:t>
            </a:r>
            <a:r>
              <a:rPr lang="ru-RU" sz="1900" dirty="0" err="1"/>
              <a:t>його</a:t>
            </a:r>
            <a:r>
              <a:rPr lang="ru-RU" sz="1900" dirty="0"/>
              <a:t> </a:t>
            </a:r>
            <a:r>
              <a:rPr lang="ru-RU" sz="1900" dirty="0" err="1"/>
              <a:t>застосування</a:t>
            </a:r>
            <a:r>
              <a:rPr lang="ru-RU" sz="1900" dirty="0"/>
              <a:t>, тому </a:t>
            </a:r>
            <a:r>
              <a:rPr lang="ru-RU" sz="1900" dirty="0" err="1"/>
              <a:t>сьогодні</a:t>
            </a:r>
            <a:r>
              <a:rPr lang="ru-RU" sz="1900" dirty="0"/>
              <a:t> </a:t>
            </a:r>
            <a:r>
              <a:rPr lang="ru-RU" sz="1900" dirty="0" err="1"/>
              <a:t>він</a:t>
            </a:r>
            <a:r>
              <a:rPr lang="ru-RU" sz="1900" dirty="0"/>
              <a:t> не </a:t>
            </a:r>
            <a:r>
              <a:rPr lang="ru-RU" sz="1900" dirty="0" err="1"/>
              <a:t>використовується</a:t>
            </a:r>
            <a:r>
              <a:rPr lang="ru-RU" sz="1900" dirty="0"/>
              <a:t>.</a:t>
            </a:r>
          </a:p>
          <a:p>
            <a:r>
              <a:rPr lang="ru-RU" sz="1900" dirty="0"/>
              <a:t>2. </a:t>
            </a:r>
            <a:r>
              <a:rPr lang="ru-RU" sz="1900" dirty="0" err="1"/>
              <a:t>Мають</a:t>
            </a:r>
            <a:r>
              <a:rPr lang="ru-RU" sz="1900" dirty="0"/>
              <a:t> </a:t>
            </a:r>
            <a:r>
              <a:rPr lang="ru-RU" sz="1900" dirty="0" err="1"/>
              <a:t>здатність</a:t>
            </a:r>
            <a:r>
              <a:rPr lang="ru-RU" sz="1900" dirty="0"/>
              <a:t> </a:t>
            </a:r>
            <a:r>
              <a:rPr lang="ru-RU" sz="1900" dirty="0" err="1"/>
              <a:t>накопичуватися</a:t>
            </a:r>
            <a:r>
              <a:rPr lang="ru-RU" sz="1900" dirty="0"/>
              <a:t> в </a:t>
            </a:r>
            <a:r>
              <a:rPr lang="ru-RU" sz="1900" dirty="0" err="1"/>
              <a:t>організмі</a:t>
            </a:r>
            <a:r>
              <a:rPr lang="ru-RU" sz="1900" dirty="0"/>
              <a:t> </a:t>
            </a:r>
            <a:r>
              <a:rPr lang="ru-RU" sz="1900" dirty="0" err="1"/>
              <a:t>людини</a:t>
            </a:r>
            <a:r>
              <a:rPr lang="ru-RU" sz="1900" dirty="0"/>
              <a:t>. </a:t>
            </a:r>
            <a:r>
              <a:rPr lang="ru-RU" sz="1900" dirty="0" err="1"/>
              <a:t>Коефіцієнт</a:t>
            </a:r>
            <a:r>
              <a:rPr lang="ru-RU" sz="1900" dirty="0"/>
              <a:t> </a:t>
            </a:r>
            <a:r>
              <a:rPr lang="ru-RU" sz="1900" dirty="0" err="1"/>
              <a:t>кумуляції</a:t>
            </a:r>
            <a:r>
              <a:rPr lang="ru-RU" sz="1900" dirty="0"/>
              <a:t> </a:t>
            </a:r>
            <a:r>
              <a:rPr lang="ru-RU" sz="1900" dirty="0" err="1"/>
              <a:t>висококумулятивних</a:t>
            </a:r>
            <a:r>
              <a:rPr lang="ru-RU" sz="1900" dirty="0"/>
              <a:t> ХОС </a:t>
            </a:r>
            <a:r>
              <a:rPr lang="ru-RU" sz="1900" dirty="0" err="1"/>
              <a:t>наближається</a:t>
            </a:r>
            <a:r>
              <a:rPr lang="ru-RU" sz="1900" dirty="0"/>
              <a:t> до 1.</a:t>
            </a:r>
          </a:p>
          <a:p>
            <a:r>
              <a:rPr lang="ru-RU" sz="1900" dirty="0"/>
              <a:t>3. Погано </a:t>
            </a:r>
            <a:r>
              <a:rPr lang="ru-RU" sz="1900" dirty="0" err="1"/>
              <a:t>розчиняються</a:t>
            </a:r>
            <a:r>
              <a:rPr lang="ru-RU" sz="1900" dirty="0"/>
              <a:t> у </a:t>
            </a:r>
            <a:r>
              <a:rPr lang="ru-RU" sz="1900" dirty="0" err="1"/>
              <a:t>воді</a:t>
            </a:r>
            <a:r>
              <a:rPr lang="ru-RU" sz="1900" dirty="0"/>
              <a:t> і добре – в </a:t>
            </a:r>
            <a:r>
              <a:rPr lang="ru-RU" sz="1900" dirty="0" err="1"/>
              <a:t>органічних</a:t>
            </a:r>
            <a:r>
              <a:rPr lang="ru-RU" sz="1900" dirty="0"/>
              <a:t> </a:t>
            </a:r>
            <a:r>
              <a:rPr lang="ru-RU" sz="1900" dirty="0" err="1"/>
              <a:t>розчинниках</a:t>
            </a:r>
            <a:r>
              <a:rPr lang="ru-RU" sz="1900" dirty="0"/>
              <a:t>, у тому </a:t>
            </a:r>
            <a:r>
              <a:rPr lang="ru-RU" sz="1900" dirty="0" err="1"/>
              <a:t>числі</a:t>
            </a:r>
            <a:r>
              <a:rPr lang="ru-RU" sz="1900" dirty="0"/>
              <a:t> в жирах. Тому </a:t>
            </a:r>
            <a:r>
              <a:rPr lang="ru-RU" sz="1900" dirty="0" err="1"/>
              <a:t>основним</a:t>
            </a:r>
            <a:r>
              <a:rPr lang="ru-RU" sz="1900" dirty="0"/>
              <a:t> депо ХОС в </a:t>
            </a:r>
            <a:r>
              <a:rPr lang="ru-RU" sz="1900" dirty="0" err="1"/>
              <a:t>організмі</a:t>
            </a:r>
            <a:r>
              <a:rPr lang="ru-RU" sz="1900" dirty="0"/>
              <a:t> є </a:t>
            </a:r>
            <a:r>
              <a:rPr lang="ru-RU" sz="1900" dirty="0" err="1"/>
              <a:t>жирова</a:t>
            </a:r>
            <a:r>
              <a:rPr lang="ru-RU" sz="1900" dirty="0"/>
              <a:t> тканина, а </a:t>
            </a:r>
            <a:r>
              <a:rPr lang="ru-RU" sz="1900" dirty="0" err="1"/>
              <a:t>також</a:t>
            </a:r>
            <a:r>
              <a:rPr lang="ru-RU" sz="1900" dirty="0"/>
              <a:t> </a:t>
            </a:r>
            <a:r>
              <a:rPr lang="ru-RU" sz="1900" dirty="0" err="1"/>
              <a:t>органи</a:t>
            </a:r>
            <a:r>
              <a:rPr lang="ru-RU" sz="1900" dirty="0"/>
              <a:t> і </a:t>
            </a:r>
            <a:r>
              <a:rPr lang="ru-RU" sz="1900" dirty="0" err="1"/>
              <a:t>тканини</a:t>
            </a:r>
            <a:r>
              <a:rPr lang="ru-RU" sz="1900" dirty="0"/>
              <a:t>, </a:t>
            </a:r>
            <a:r>
              <a:rPr lang="ru-RU" sz="1900" dirty="0" err="1"/>
              <a:t>багаті</a:t>
            </a:r>
            <a:r>
              <a:rPr lang="ru-RU" sz="1900" dirty="0"/>
              <a:t> на </a:t>
            </a:r>
            <a:r>
              <a:rPr lang="ru-RU" sz="1900" dirty="0" err="1"/>
              <a:t>ліпіди</a:t>
            </a:r>
            <a:r>
              <a:rPr lang="ru-RU" sz="1900" dirty="0"/>
              <a:t>, </a:t>
            </a:r>
            <a:r>
              <a:rPr lang="ru-RU" sz="1900" dirty="0" err="1"/>
              <a:t>зокрема</a:t>
            </a:r>
            <a:r>
              <a:rPr lang="ru-RU" sz="1900" dirty="0"/>
              <a:t> </a:t>
            </a:r>
            <a:r>
              <a:rPr lang="ru-RU" sz="1900" dirty="0" err="1"/>
              <a:t>печінка</a:t>
            </a:r>
            <a:r>
              <a:rPr lang="ru-RU" sz="1900" dirty="0"/>
              <a:t> та </a:t>
            </a:r>
            <a:r>
              <a:rPr lang="ru-RU" sz="1900" dirty="0" err="1"/>
              <a:t>головний</a:t>
            </a:r>
            <a:r>
              <a:rPr lang="ru-RU" sz="1900" dirty="0"/>
              <a:t> </a:t>
            </a:r>
            <a:r>
              <a:rPr lang="ru-RU" sz="1900" dirty="0" err="1"/>
              <a:t>мозок</a:t>
            </a:r>
            <a:r>
              <a:rPr lang="ru-RU" sz="1900" dirty="0"/>
              <a:t>. З депо ХОС </a:t>
            </a:r>
            <a:r>
              <a:rPr lang="ru-RU" sz="1900" dirty="0" err="1"/>
              <a:t>потрапляють</a:t>
            </a:r>
            <a:r>
              <a:rPr lang="ru-RU" sz="1900" dirty="0"/>
              <a:t> у кров </a:t>
            </a:r>
            <a:r>
              <a:rPr lang="ru-RU" sz="1900" dirty="0" err="1"/>
              <a:t>протягом</a:t>
            </a:r>
            <a:r>
              <a:rPr lang="ru-RU" sz="1900" dirty="0"/>
              <a:t> </a:t>
            </a:r>
            <a:r>
              <a:rPr lang="ru-RU" sz="1900" dirty="0" err="1"/>
              <a:t>тривалого</a:t>
            </a:r>
            <a:r>
              <a:rPr lang="ru-RU" sz="1900" dirty="0"/>
              <a:t> часу.</a:t>
            </a:r>
          </a:p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952206" y="4286904"/>
            <a:ext cx="4051736" cy="2408764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8566017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68773" y="749798"/>
            <a:ext cx="8596668" cy="5023983"/>
          </a:xfrm>
        </p:spPr>
        <p:txBody>
          <a:bodyPr>
            <a:normAutofit fontScale="62500" lnSpcReduction="20000"/>
          </a:bodyPr>
          <a:lstStyle/>
          <a:p>
            <a:r>
              <a:rPr lang="ru-RU" dirty="0"/>
              <a:t>4. </a:t>
            </a:r>
            <a:r>
              <a:rPr lang="ru-RU" dirty="0" err="1"/>
              <a:t>Накопичуються</a:t>
            </a:r>
            <a:r>
              <a:rPr lang="ru-RU" dirty="0"/>
              <a:t> в продуктах </a:t>
            </a:r>
            <a:r>
              <a:rPr lang="ru-RU" dirty="0" err="1"/>
              <a:t>харчування</a:t>
            </a:r>
            <a:r>
              <a:rPr lang="ru-RU" dirty="0"/>
              <a:t> </a:t>
            </a:r>
            <a:r>
              <a:rPr lang="ru-RU" dirty="0" err="1"/>
              <a:t>рослинного</a:t>
            </a:r>
            <a:r>
              <a:rPr lang="ru-RU" dirty="0"/>
              <a:t> і </a:t>
            </a:r>
            <a:r>
              <a:rPr lang="ru-RU" dirty="0" err="1"/>
              <a:t>тваринного</a:t>
            </a:r>
            <a:r>
              <a:rPr lang="ru-RU" dirty="0"/>
              <a:t> </a:t>
            </a:r>
            <a:r>
              <a:rPr lang="ru-RU" dirty="0" err="1"/>
              <a:t>походження</a:t>
            </a:r>
            <a:r>
              <a:rPr lang="ru-RU" dirty="0"/>
              <a:t>.</a:t>
            </a:r>
          </a:p>
          <a:p>
            <a:r>
              <a:rPr lang="ru-RU" dirty="0"/>
              <a:t>5. Не </a:t>
            </a:r>
            <a:r>
              <a:rPr lang="ru-RU" dirty="0" err="1"/>
              <a:t>змінюються</a:t>
            </a:r>
            <a:r>
              <a:rPr lang="ru-RU" dirty="0"/>
              <a:t> в </a:t>
            </a:r>
            <a:r>
              <a:rPr lang="ru-RU" dirty="0" err="1"/>
              <a:t>процесі</a:t>
            </a:r>
            <a:r>
              <a:rPr lang="ru-RU" dirty="0"/>
              <a:t> </a:t>
            </a:r>
            <a:r>
              <a:rPr lang="ru-RU" dirty="0" err="1"/>
              <a:t>кулінарної</a:t>
            </a:r>
            <a:r>
              <a:rPr lang="ru-RU" dirty="0"/>
              <a:t> </a:t>
            </a:r>
            <a:r>
              <a:rPr lang="ru-RU" dirty="0" err="1"/>
              <a:t>обробки</a:t>
            </a:r>
            <a:r>
              <a:rPr lang="ru-RU" dirty="0"/>
              <a:t>, є </a:t>
            </a:r>
            <a:r>
              <a:rPr lang="ru-RU" dirty="0" err="1"/>
              <a:t>термостабільними</a:t>
            </a:r>
            <a:r>
              <a:rPr lang="ru-RU" dirty="0"/>
              <a:t>.</a:t>
            </a:r>
          </a:p>
          <a:p>
            <a:r>
              <a:rPr lang="ru-RU" dirty="0"/>
              <a:t>6. </a:t>
            </a:r>
            <a:r>
              <a:rPr lang="ru-RU" dirty="0" err="1"/>
              <a:t>Мають</a:t>
            </a:r>
            <a:r>
              <a:rPr lang="ru-RU" dirty="0"/>
              <a:t> </a:t>
            </a:r>
            <a:r>
              <a:rPr lang="ru-RU" dirty="0" err="1"/>
              <a:t>гонадотоксичну</a:t>
            </a:r>
            <a:r>
              <a:rPr lang="ru-RU" dirty="0"/>
              <a:t>, </a:t>
            </a:r>
            <a:r>
              <a:rPr lang="ru-RU" dirty="0" err="1"/>
              <a:t>ембріотоксичну</a:t>
            </a:r>
            <a:r>
              <a:rPr lang="ru-RU" dirty="0"/>
              <a:t> та </a:t>
            </a:r>
            <a:r>
              <a:rPr lang="ru-RU" dirty="0" err="1"/>
              <a:t>тератогенну</a:t>
            </a:r>
            <a:r>
              <a:rPr lang="ru-RU" dirty="0"/>
              <a:t> </a:t>
            </a:r>
            <a:r>
              <a:rPr lang="ru-RU" dirty="0" err="1"/>
              <a:t>дію</a:t>
            </a:r>
            <a:r>
              <a:rPr lang="ru-RU" dirty="0"/>
              <a:t>. </a:t>
            </a:r>
            <a:r>
              <a:rPr lang="ru-RU" dirty="0" err="1"/>
              <a:t>Експериментально</a:t>
            </a:r>
            <a:r>
              <a:rPr lang="ru-RU" dirty="0"/>
              <a:t>, </a:t>
            </a:r>
            <a:r>
              <a:rPr lang="ru-RU" dirty="0" err="1"/>
              <a:t>навіть</a:t>
            </a:r>
            <a:r>
              <a:rPr lang="ru-RU" dirty="0"/>
              <a:t> </a:t>
            </a:r>
            <a:r>
              <a:rPr lang="ru-RU" dirty="0" err="1"/>
              <a:t>під</a:t>
            </a:r>
            <a:r>
              <a:rPr lang="ru-RU" dirty="0"/>
              <a:t> </a:t>
            </a:r>
            <a:r>
              <a:rPr lang="ru-RU" dirty="0" err="1"/>
              <a:t>впливом</a:t>
            </a:r>
            <a:r>
              <a:rPr lang="ru-RU" dirty="0"/>
              <a:t> </a:t>
            </a:r>
            <a:r>
              <a:rPr lang="ru-RU" dirty="0" err="1"/>
              <a:t>незначних</a:t>
            </a:r>
            <a:r>
              <a:rPr lang="ru-RU" dirty="0"/>
              <a:t> </a:t>
            </a:r>
            <a:r>
              <a:rPr lang="ru-RU" dirty="0" err="1"/>
              <a:t>концентрацій</a:t>
            </a:r>
            <a:r>
              <a:rPr lang="ru-RU" dirty="0"/>
              <a:t>, </a:t>
            </a:r>
            <a:r>
              <a:rPr lang="ru-RU" dirty="0" err="1"/>
              <a:t>змінюється</a:t>
            </a:r>
            <a:r>
              <a:rPr lang="ru-RU" dirty="0"/>
              <a:t> </a:t>
            </a:r>
            <a:r>
              <a:rPr lang="ru-RU" dirty="0" err="1"/>
              <a:t>тривалість</a:t>
            </a:r>
            <a:r>
              <a:rPr lang="ru-RU" dirty="0"/>
              <a:t> і </a:t>
            </a:r>
            <a:r>
              <a:rPr lang="ru-RU" dirty="0" err="1"/>
              <a:t>скорочується</a:t>
            </a:r>
            <a:r>
              <a:rPr lang="ru-RU" dirty="0"/>
              <a:t> </a:t>
            </a:r>
            <a:r>
              <a:rPr lang="ru-RU" dirty="0" err="1"/>
              <a:t>кількість</a:t>
            </a:r>
            <a:r>
              <a:rPr lang="ru-RU" dirty="0"/>
              <a:t> </a:t>
            </a:r>
            <a:r>
              <a:rPr lang="ru-RU" dirty="0" err="1"/>
              <a:t>менструальних</a:t>
            </a:r>
            <a:r>
              <a:rPr lang="ru-RU" dirty="0"/>
              <a:t> </a:t>
            </a:r>
            <a:r>
              <a:rPr lang="ru-RU" dirty="0" err="1"/>
              <a:t>циклів</a:t>
            </a:r>
            <a:r>
              <a:rPr lang="ru-RU" dirty="0"/>
              <a:t>, </a:t>
            </a:r>
            <a:r>
              <a:rPr lang="ru-RU" dirty="0" err="1"/>
              <a:t>знижується</a:t>
            </a:r>
            <a:r>
              <a:rPr lang="ru-RU" dirty="0"/>
              <a:t> </a:t>
            </a:r>
            <a:r>
              <a:rPr lang="ru-RU" dirty="0" err="1"/>
              <a:t>ступінь</a:t>
            </a:r>
            <a:r>
              <a:rPr lang="ru-RU" dirty="0"/>
              <a:t> </a:t>
            </a:r>
            <a:r>
              <a:rPr lang="ru-RU" dirty="0" err="1"/>
              <a:t>імовірності</a:t>
            </a:r>
            <a:r>
              <a:rPr lang="ru-RU" dirty="0"/>
              <a:t> </a:t>
            </a:r>
            <a:r>
              <a:rPr lang="ru-RU" dirty="0" err="1"/>
              <a:t>завагітніти</a:t>
            </a:r>
            <a:r>
              <a:rPr lang="ru-RU" dirty="0"/>
              <a:t>. Тератогенна </a:t>
            </a:r>
            <a:r>
              <a:rPr lang="ru-RU" dirty="0" err="1"/>
              <a:t>дія</a:t>
            </a:r>
            <a:r>
              <a:rPr lang="ru-RU" dirty="0"/>
              <a:t> </a:t>
            </a:r>
            <a:r>
              <a:rPr lang="ru-RU" dirty="0" err="1"/>
              <a:t>проявляється</a:t>
            </a:r>
            <a:r>
              <a:rPr lang="ru-RU" dirty="0"/>
              <a:t> </a:t>
            </a:r>
            <a:r>
              <a:rPr lang="ru-RU" dirty="0" err="1"/>
              <a:t>зниженням</a:t>
            </a:r>
            <a:r>
              <a:rPr lang="ru-RU" dirty="0"/>
              <a:t> </a:t>
            </a:r>
            <a:r>
              <a:rPr lang="ru-RU" dirty="0" err="1"/>
              <a:t>життєздатності</a:t>
            </a:r>
            <a:r>
              <a:rPr lang="ru-RU" dirty="0"/>
              <a:t> </a:t>
            </a:r>
            <a:r>
              <a:rPr lang="ru-RU" dirty="0" err="1"/>
              <a:t>новонароджених</a:t>
            </a:r>
            <a:r>
              <a:rPr lang="ru-RU" dirty="0"/>
              <a:t>, </a:t>
            </a:r>
            <a:r>
              <a:rPr lang="ru-RU" dirty="0" err="1"/>
              <a:t>відносно</a:t>
            </a:r>
            <a:r>
              <a:rPr lang="ru-RU" dirty="0"/>
              <a:t> </a:t>
            </a:r>
            <a:r>
              <a:rPr lang="ru-RU" dirty="0" err="1"/>
              <a:t>меншою</a:t>
            </a:r>
            <a:r>
              <a:rPr lang="ru-RU" dirty="0"/>
              <a:t> </a:t>
            </a:r>
            <a:r>
              <a:rPr lang="ru-RU" dirty="0" err="1"/>
              <a:t>довжиною</a:t>
            </a:r>
            <a:r>
              <a:rPr lang="ru-RU" dirty="0"/>
              <a:t> </a:t>
            </a:r>
            <a:r>
              <a:rPr lang="ru-RU" dirty="0" err="1"/>
              <a:t>тіла</a:t>
            </a:r>
            <a:r>
              <a:rPr lang="ru-RU" dirty="0"/>
              <a:t> при </a:t>
            </a:r>
            <a:r>
              <a:rPr lang="ru-RU" dirty="0" err="1"/>
              <a:t>народженні</a:t>
            </a:r>
            <a:r>
              <a:rPr lang="ru-RU" dirty="0"/>
              <a:t>, </a:t>
            </a:r>
            <a:r>
              <a:rPr lang="ru-RU" dirty="0" err="1"/>
              <a:t>повільним</a:t>
            </a:r>
            <a:r>
              <a:rPr lang="ru-RU" dirty="0"/>
              <a:t> </a:t>
            </a:r>
            <a:r>
              <a:rPr lang="ru-RU" dirty="0" err="1"/>
              <a:t>збільшенням</a:t>
            </a:r>
            <a:r>
              <a:rPr lang="ru-RU" dirty="0"/>
              <a:t> </a:t>
            </a:r>
            <a:r>
              <a:rPr lang="ru-RU" dirty="0" err="1"/>
              <a:t>маси</a:t>
            </a:r>
            <a:r>
              <a:rPr lang="ru-RU" dirty="0"/>
              <a:t> </a:t>
            </a:r>
            <a:r>
              <a:rPr lang="ru-RU" dirty="0" err="1"/>
              <a:t>тіла</a:t>
            </a:r>
            <a:r>
              <a:rPr lang="ru-RU" dirty="0"/>
              <a:t>, </a:t>
            </a:r>
            <a:r>
              <a:rPr lang="ru-RU" dirty="0" err="1"/>
              <a:t>відставанням</a:t>
            </a:r>
            <a:r>
              <a:rPr lang="ru-RU" dirty="0"/>
              <a:t> у </a:t>
            </a:r>
            <a:r>
              <a:rPr lang="ru-RU" dirty="0" err="1"/>
              <a:t>фізичному</a:t>
            </a:r>
            <a:r>
              <a:rPr lang="ru-RU" dirty="0"/>
              <a:t> </a:t>
            </a:r>
            <a:r>
              <a:rPr lang="ru-RU" dirty="0" err="1"/>
              <a:t>розвитку</a:t>
            </a:r>
            <a:r>
              <a:rPr lang="ru-RU" dirty="0"/>
              <a:t>.</a:t>
            </a:r>
          </a:p>
          <a:p>
            <a:r>
              <a:rPr lang="ru-RU" dirty="0"/>
              <a:t>7. </a:t>
            </a:r>
            <a:r>
              <a:rPr lang="ru-RU" dirty="0" err="1"/>
              <a:t>Сильні</a:t>
            </a:r>
            <a:r>
              <a:rPr lang="ru-RU" dirty="0"/>
              <a:t> </a:t>
            </a:r>
            <a:r>
              <a:rPr lang="ru-RU" dirty="0" err="1"/>
              <a:t>алергени</a:t>
            </a:r>
            <a:r>
              <a:rPr lang="ru-RU" dirty="0"/>
              <a:t>. Контакт з ХОС </a:t>
            </a:r>
            <a:r>
              <a:rPr lang="ru-RU" dirty="0" err="1"/>
              <a:t>може</a:t>
            </a:r>
            <a:r>
              <a:rPr lang="ru-RU" dirty="0"/>
              <a:t> </a:t>
            </a:r>
            <a:r>
              <a:rPr lang="ru-RU" dirty="0" err="1"/>
              <a:t>призвести</a:t>
            </a:r>
            <a:r>
              <a:rPr lang="ru-RU" dirty="0"/>
              <a:t> до </a:t>
            </a:r>
            <a:r>
              <a:rPr lang="ru-RU" dirty="0" err="1"/>
              <a:t>сенсибілізації</a:t>
            </a:r>
            <a:r>
              <a:rPr lang="ru-RU" dirty="0"/>
              <a:t> </a:t>
            </a:r>
            <a:r>
              <a:rPr lang="ru-RU" dirty="0" err="1"/>
              <a:t>організму</a:t>
            </a:r>
            <a:r>
              <a:rPr lang="ru-RU" dirty="0"/>
              <a:t> і </a:t>
            </a:r>
            <a:r>
              <a:rPr lang="ru-RU" dirty="0" err="1"/>
              <a:t>розвитку</a:t>
            </a:r>
            <a:r>
              <a:rPr lang="ru-RU" dirty="0"/>
              <a:t> </a:t>
            </a:r>
            <a:r>
              <a:rPr lang="ru-RU" dirty="0" err="1"/>
              <a:t>бронхіальної</a:t>
            </a:r>
            <a:r>
              <a:rPr lang="ru-RU" dirty="0"/>
              <a:t> </a:t>
            </a:r>
            <a:r>
              <a:rPr lang="ru-RU" dirty="0" err="1"/>
              <a:t>астми</a:t>
            </a:r>
            <a:r>
              <a:rPr lang="ru-RU" dirty="0"/>
              <a:t>, </a:t>
            </a:r>
            <a:r>
              <a:rPr lang="ru-RU" dirty="0" err="1"/>
              <a:t>кропивниці</a:t>
            </a:r>
            <a:r>
              <a:rPr lang="ru-RU" dirty="0"/>
              <a:t>, </a:t>
            </a:r>
            <a:r>
              <a:rPr lang="ru-RU" dirty="0" err="1"/>
              <a:t>алергічного</a:t>
            </a:r>
            <a:r>
              <a:rPr lang="ru-RU" dirty="0"/>
              <a:t> </a:t>
            </a:r>
            <a:r>
              <a:rPr lang="ru-RU" dirty="0" err="1"/>
              <a:t>риніту</a:t>
            </a:r>
            <a:r>
              <a:rPr lang="ru-RU" dirty="0"/>
              <a:t>, </a:t>
            </a:r>
            <a:r>
              <a:rPr lang="ru-RU" dirty="0" err="1"/>
              <a:t>дерматитів</a:t>
            </a:r>
            <a:r>
              <a:rPr lang="ru-RU" dirty="0"/>
              <a:t>, </a:t>
            </a:r>
            <a:r>
              <a:rPr lang="ru-RU" dirty="0" err="1"/>
              <a:t>екземи</a:t>
            </a:r>
            <a:r>
              <a:rPr lang="ru-RU" dirty="0"/>
              <a:t>.</a:t>
            </a:r>
          </a:p>
          <a:p>
            <a:r>
              <a:rPr lang="ru-RU" dirty="0"/>
              <a:t>8. До ХОС </a:t>
            </a:r>
            <a:r>
              <a:rPr lang="ru-RU" dirty="0" err="1"/>
              <a:t>існує</a:t>
            </a:r>
            <a:r>
              <a:rPr lang="ru-RU" dirty="0"/>
              <a:t> </a:t>
            </a:r>
            <a:r>
              <a:rPr lang="ru-RU" dirty="0" err="1"/>
              <a:t>індивідуальна</a:t>
            </a:r>
            <a:r>
              <a:rPr lang="ru-RU" dirty="0"/>
              <a:t> і </a:t>
            </a:r>
            <a:r>
              <a:rPr lang="ru-RU" dirty="0" err="1"/>
              <a:t>вікова</a:t>
            </a:r>
            <a:r>
              <a:rPr lang="ru-RU" dirty="0"/>
              <a:t> </a:t>
            </a:r>
            <a:r>
              <a:rPr lang="ru-RU" dirty="0" err="1"/>
              <a:t>чутливість</a:t>
            </a:r>
            <a:r>
              <a:rPr lang="ru-RU" dirty="0"/>
              <a:t>. </a:t>
            </a:r>
            <a:r>
              <a:rPr lang="ru-RU" dirty="0" err="1"/>
              <a:t>Надходження</a:t>
            </a:r>
            <a:r>
              <a:rPr lang="ru-RU" dirty="0"/>
              <a:t> ХОС </a:t>
            </a:r>
            <a:r>
              <a:rPr lang="ru-RU" dirty="0" err="1"/>
              <a:t>навіть</a:t>
            </a:r>
            <a:r>
              <a:rPr lang="ru-RU" dirty="0"/>
              <a:t> у </a:t>
            </a:r>
            <a:r>
              <a:rPr lang="ru-RU" dirty="0" err="1"/>
              <a:t>незначній</a:t>
            </a:r>
            <a:r>
              <a:rPr lang="ru-RU" dirty="0"/>
              <a:t> </a:t>
            </a:r>
            <a:r>
              <a:rPr lang="ru-RU" dirty="0" err="1"/>
              <a:t>кількості</a:t>
            </a:r>
            <a:r>
              <a:rPr lang="ru-RU" dirty="0"/>
              <a:t> в </a:t>
            </a:r>
            <a:r>
              <a:rPr lang="ru-RU" dirty="0" err="1"/>
              <a:t>організм</a:t>
            </a:r>
            <a:r>
              <a:rPr lang="ru-RU" dirty="0"/>
              <a:t> </a:t>
            </a:r>
            <a:r>
              <a:rPr lang="ru-RU" dirty="0" err="1"/>
              <a:t>осіб</a:t>
            </a:r>
            <a:r>
              <a:rPr lang="ru-RU" dirty="0"/>
              <a:t> з </a:t>
            </a:r>
            <a:r>
              <a:rPr lang="ru-RU" dirty="0" err="1"/>
              <a:t>підвищеною</a:t>
            </a:r>
            <a:r>
              <a:rPr lang="ru-RU" dirty="0"/>
              <a:t> </a:t>
            </a:r>
            <a:r>
              <a:rPr lang="ru-RU" dirty="0" err="1"/>
              <a:t>чутливістю</a:t>
            </a:r>
            <a:r>
              <a:rPr lang="ru-RU" dirty="0"/>
              <a:t> до </a:t>
            </a:r>
            <a:r>
              <a:rPr lang="ru-RU" dirty="0" err="1"/>
              <a:t>їх</a:t>
            </a:r>
            <a:r>
              <a:rPr lang="ru-RU" dirty="0"/>
              <a:t> </a:t>
            </a:r>
            <a:r>
              <a:rPr lang="ru-RU" dirty="0" err="1"/>
              <a:t>дії</a:t>
            </a:r>
            <a:r>
              <a:rPr lang="ru-RU" dirty="0"/>
              <a:t> </a:t>
            </a:r>
            <a:r>
              <a:rPr lang="ru-RU" dirty="0" err="1"/>
              <a:t>може</a:t>
            </a:r>
            <a:r>
              <a:rPr lang="ru-RU" dirty="0"/>
              <a:t> </a:t>
            </a:r>
            <a:r>
              <a:rPr lang="ru-RU" dirty="0" err="1"/>
              <a:t>спричинити</a:t>
            </a:r>
            <a:r>
              <a:rPr lang="ru-RU" dirty="0"/>
              <a:t> </a:t>
            </a:r>
            <a:r>
              <a:rPr lang="ru-RU" dirty="0" err="1"/>
              <a:t>гостре</a:t>
            </a:r>
            <a:r>
              <a:rPr lang="ru-RU" dirty="0"/>
              <a:t> </a:t>
            </a:r>
            <a:r>
              <a:rPr lang="ru-RU" dirty="0" err="1"/>
              <a:t>або</a:t>
            </a:r>
            <a:r>
              <a:rPr lang="ru-RU" dirty="0"/>
              <a:t> </a:t>
            </a:r>
            <a:r>
              <a:rPr lang="ru-RU" dirty="0" err="1"/>
              <a:t>хронічне</a:t>
            </a:r>
            <a:r>
              <a:rPr lang="ru-RU" dirty="0"/>
              <a:t> </a:t>
            </a:r>
            <a:r>
              <a:rPr lang="ru-RU" dirty="0" err="1"/>
              <a:t>отруєння</a:t>
            </a:r>
            <a:r>
              <a:rPr lang="ru-RU" dirty="0"/>
              <a:t>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15746294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1800" dirty="0">
                <a:solidFill>
                  <a:schemeClr val="tx1"/>
                </a:solidFill>
              </a:rPr>
              <a:t>В </a:t>
            </a:r>
            <a:r>
              <a:rPr lang="ru-RU" sz="1800" dirty="0" err="1">
                <a:solidFill>
                  <a:schemeClr val="tx1"/>
                </a:solidFill>
              </a:rPr>
              <a:t>організм</a:t>
            </a:r>
            <a:r>
              <a:rPr lang="ru-RU" sz="1800" dirty="0">
                <a:solidFill>
                  <a:schemeClr val="tx1"/>
                </a:solidFill>
              </a:rPr>
              <a:t> </a:t>
            </a:r>
            <a:r>
              <a:rPr lang="ru-RU" sz="1800" dirty="0" err="1">
                <a:solidFill>
                  <a:schemeClr val="tx1"/>
                </a:solidFill>
              </a:rPr>
              <a:t>людини</a:t>
            </a:r>
            <a:r>
              <a:rPr lang="ru-RU" sz="1800" dirty="0">
                <a:solidFill>
                  <a:schemeClr val="tx1"/>
                </a:solidFill>
              </a:rPr>
              <a:t> ХОС </a:t>
            </a:r>
            <a:r>
              <a:rPr lang="ru-RU" sz="1800" dirty="0" err="1">
                <a:solidFill>
                  <a:schemeClr val="tx1"/>
                </a:solidFill>
              </a:rPr>
              <a:t>потрапляють</a:t>
            </a:r>
            <a:r>
              <a:rPr lang="ru-RU" sz="1800" dirty="0">
                <a:solidFill>
                  <a:schemeClr val="tx1"/>
                </a:solidFill>
              </a:rPr>
              <a:t> в основному через </a:t>
            </a:r>
            <a:r>
              <a:rPr lang="ru-RU" sz="1800" dirty="0" err="1">
                <a:solidFill>
                  <a:schemeClr val="tx1"/>
                </a:solidFill>
              </a:rPr>
              <a:t>органи</a:t>
            </a:r>
            <a:r>
              <a:rPr lang="ru-RU" sz="1800" dirty="0">
                <a:solidFill>
                  <a:schemeClr val="tx1"/>
                </a:solidFill>
              </a:rPr>
              <a:t> </a:t>
            </a:r>
            <a:r>
              <a:rPr lang="ru-RU" sz="1800" dirty="0" err="1">
                <a:solidFill>
                  <a:schemeClr val="tx1"/>
                </a:solidFill>
              </a:rPr>
              <a:t>дихання</a:t>
            </a:r>
            <a:r>
              <a:rPr lang="ru-RU" sz="1800" dirty="0">
                <a:solidFill>
                  <a:schemeClr val="tx1"/>
                </a:solidFill>
              </a:rPr>
              <a:t>, </a:t>
            </a:r>
            <a:r>
              <a:rPr lang="ru-RU" sz="1800" dirty="0" err="1">
                <a:solidFill>
                  <a:schemeClr val="tx1"/>
                </a:solidFill>
              </a:rPr>
              <a:t>травний</a:t>
            </a:r>
            <a:r>
              <a:rPr lang="ru-RU" sz="1800" dirty="0">
                <a:solidFill>
                  <a:schemeClr val="tx1"/>
                </a:solidFill>
              </a:rPr>
              <a:t> тракт і </a:t>
            </a:r>
            <a:r>
              <a:rPr lang="ru-RU" sz="1800" dirty="0" err="1">
                <a:solidFill>
                  <a:schemeClr val="tx1"/>
                </a:solidFill>
              </a:rPr>
              <a:t>неушкоджену</a:t>
            </a:r>
            <a:r>
              <a:rPr lang="ru-RU" sz="1800" dirty="0">
                <a:solidFill>
                  <a:schemeClr val="tx1"/>
                </a:solidFill>
              </a:rPr>
              <a:t> </a:t>
            </a:r>
            <a:r>
              <a:rPr lang="ru-RU" sz="1800" dirty="0" err="1">
                <a:solidFill>
                  <a:schemeClr val="tx1"/>
                </a:solidFill>
              </a:rPr>
              <a:t>шкіру</a:t>
            </a:r>
            <a:r>
              <a:rPr lang="ru-RU" sz="1800" dirty="0">
                <a:solidFill>
                  <a:schemeClr val="tx1"/>
                </a:solidFill>
              </a:rPr>
              <a:t>. Через </a:t>
            </a:r>
            <a:r>
              <a:rPr lang="ru-RU" sz="1800" dirty="0" err="1">
                <a:solidFill>
                  <a:schemeClr val="tx1"/>
                </a:solidFill>
              </a:rPr>
              <a:t>шкіру</a:t>
            </a:r>
            <a:r>
              <a:rPr lang="ru-RU" sz="1800" dirty="0">
                <a:solidFill>
                  <a:schemeClr val="tx1"/>
                </a:solidFill>
              </a:rPr>
              <a:t> вони </a:t>
            </a:r>
            <a:r>
              <a:rPr lang="ru-RU" sz="1800" dirty="0" err="1">
                <a:solidFill>
                  <a:schemeClr val="tx1"/>
                </a:solidFill>
              </a:rPr>
              <a:t>проникають</a:t>
            </a:r>
            <a:r>
              <a:rPr lang="ru-RU" sz="1800" dirty="0">
                <a:solidFill>
                  <a:schemeClr val="tx1"/>
                </a:solidFill>
              </a:rPr>
              <a:t> </a:t>
            </a:r>
            <a:r>
              <a:rPr lang="ru-RU" sz="1800" dirty="0" err="1">
                <a:solidFill>
                  <a:schemeClr val="tx1"/>
                </a:solidFill>
              </a:rPr>
              <a:t>завдяки</a:t>
            </a:r>
            <a:r>
              <a:rPr lang="ru-RU" sz="1800" dirty="0">
                <a:solidFill>
                  <a:schemeClr val="tx1"/>
                </a:solidFill>
              </a:rPr>
              <a:t> </a:t>
            </a:r>
            <a:r>
              <a:rPr lang="ru-RU" sz="1800" dirty="0" err="1">
                <a:solidFill>
                  <a:schemeClr val="tx1"/>
                </a:solidFill>
              </a:rPr>
              <a:t>високій</a:t>
            </a:r>
            <a:r>
              <a:rPr lang="ru-RU" sz="1800" dirty="0">
                <a:solidFill>
                  <a:schemeClr val="tx1"/>
                </a:solidFill>
              </a:rPr>
              <a:t> </a:t>
            </a:r>
            <a:r>
              <a:rPr lang="ru-RU" sz="1800" dirty="0" err="1">
                <a:solidFill>
                  <a:schemeClr val="tx1"/>
                </a:solidFill>
              </a:rPr>
              <a:t>розчинності</a:t>
            </a:r>
            <a:r>
              <a:rPr lang="ru-RU" sz="1800" dirty="0">
                <a:solidFill>
                  <a:schemeClr val="tx1"/>
                </a:solidFill>
              </a:rPr>
              <a:t> в жирах. В </a:t>
            </a:r>
            <a:r>
              <a:rPr lang="ru-RU" sz="1800" dirty="0" err="1">
                <a:solidFill>
                  <a:schemeClr val="tx1"/>
                </a:solidFill>
              </a:rPr>
              <a:t>організм</a:t>
            </a:r>
            <a:r>
              <a:rPr lang="ru-RU" sz="1800" dirty="0">
                <a:solidFill>
                  <a:schemeClr val="tx1"/>
                </a:solidFill>
              </a:rPr>
              <a:t> плода, </a:t>
            </a:r>
            <a:r>
              <a:rPr lang="ru-RU" sz="1800" dirty="0" err="1">
                <a:solidFill>
                  <a:schemeClr val="tx1"/>
                </a:solidFill>
              </a:rPr>
              <a:t>що</a:t>
            </a:r>
            <a:r>
              <a:rPr lang="ru-RU" sz="1800" dirty="0">
                <a:solidFill>
                  <a:schemeClr val="tx1"/>
                </a:solidFill>
              </a:rPr>
              <a:t> </a:t>
            </a:r>
            <a:r>
              <a:rPr lang="ru-RU" sz="1800" dirty="0" err="1">
                <a:solidFill>
                  <a:schemeClr val="tx1"/>
                </a:solidFill>
              </a:rPr>
              <a:t>розвивається</a:t>
            </a:r>
            <a:r>
              <a:rPr lang="ru-RU" sz="1800" dirty="0">
                <a:solidFill>
                  <a:schemeClr val="tx1"/>
                </a:solidFill>
              </a:rPr>
              <a:t> в </a:t>
            </a:r>
            <a:r>
              <a:rPr lang="ru-RU" sz="1800" dirty="0" err="1">
                <a:solidFill>
                  <a:schemeClr val="tx1"/>
                </a:solidFill>
              </a:rPr>
              <a:t>утробі</a:t>
            </a:r>
            <a:r>
              <a:rPr lang="ru-RU" sz="1800" dirty="0">
                <a:solidFill>
                  <a:schemeClr val="tx1"/>
                </a:solidFill>
              </a:rPr>
              <a:t> </a:t>
            </a:r>
            <a:r>
              <a:rPr lang="ru-RU" sz="1800" dirty="0" err="1">
                <a:solidFill>
                  <a:schemeClr val="tx1"/>
                </a:solidFill>
              </a:rPr>
              <a:t>матері</a:t>
            </a:r>
            <a:r>
              <a:rPr lang="ru-RU" sz="1800" dirty="0">
                <a:solidFill>
                  <a:schemeClr val="tx1"/>
                </a:solidFill>
              </a:rPr>
              <a:t>, – через плаценту. </a:t>
            </a:r>
            <a:r>
              <a:rPr lang="ru-RU" sz="1800" dirty="0" err="1">
                <a:solidFill>
                  <a:schemeClr val="tx1"/>
                </a:solidFill>
              </a:rPr>
              <a:t>Процеси</a:t>
            </a:r>
            <a:r>
              <a:rPr lang="ru-RU" sz="1800" dirty="0">
                <a:solidFill>
                  <a:schemeClr val="tx1"/>
                </a:solidFill>
              </a:rPr>
              <a:t> </a:t>
            </a:r>
            <a:r>
              <a:rPr lang="ru-RU" sz="1800" dirty="0" err="1">
                <a:solidFill>
                  <a:schemeClr val="tx1"/>
                </a:solidFill>
              </a:rPr>
              <a:t>метаболізму</a:t>
            </a:r>
            <a:r>
              <a:rPr lang="ru-RU" sz="1800" dirty="0">
                <a:solidFill>
                  <a:schemeClr val="tx1"/>
                </a:solidFill>
              </a:rPr>
              <a:t> й </a:t>
            </a:r>
            <a:r>
              <a:rPr lang="ru-RU" sz="1800" dirty="0" err="1">
                <a:solidFill>
                  <a:schemeClr val="tx1"/>
                </a:solidFill>
              </a:rPr>
              <a:t>детоксикації</a:t>
            </a:r>
            <a:r>
              <a:rPr lang="ru-RU" sz="1800" dirty="0">
                <a:solidFill>
                  <a:schemeClr val="tx1"/>
                </a:solidFill>
              </a:rPr>
              <a:t> ХОС </a:t>
            </a:r>
            <a:r>
              <a:rPr lang="ru-RU" sz="1800" dirty="0" err="1">
                <a:solidFill>
                  <a:schemeClr val="tx1"/>
                </a:solidFill>
              </a:rPr>
              <a:t>відбуваються</a:t>
            </a:r>
            <a:r>
              <a:rPr lang="ru-RU" sz="1800" dirty="0">
                <a:solidFill>
                  <a:schemeClr val="tx1"/>
                </a:solidFill>
              </a:rPr>
              <a:t> в </a:t>
            </a:r>
            <a:r>
              <a:rPr lang="ru-RU" sz="1800" dirty="0" err="1">
                <a:solidFill>
                  <a:schemeClr val="tx1"/>
                </a:solidFill>
              </a:rPr>
              <a:t>печінці</a:t>
            </a:r>
            <a:r>
              <a:rPr lang="ru-RU" sz="1800" dirty="0">
                <a:solidFill>
                  <a:schemeClr val="tx1"/>
                </a:solidFill>
              </a:rPr>
              <a:t>. ХОС </a:t>
            </a:r>
            <a:r>
              <a:rPr lang="ru-RU" sz="1800" dirty="0" err="1">
                <a:solidFill>
                  <a:schemeClr val="tx1"/>
                </a:solidFill>
              </a:rPr>
              <a:t>виводяться</a:t>
            </a:r>
            <a:r>
              <a:rPr lang="ru-RU" sz="1800" dirty="0">
                <a:solidFill>
                  <a:schemeClr val="tx1"/>
                </a:solidFill>
              </a:rPr>
              <a:t> </a:t>
            </a:r>
            <a:r>
              <a:rPr lang="ru-RU" sz="1800" dirty="0" err="1">
                <a:solidFill>
                  <a:schemeClr val="tx1"/>
                </a:solidFill>
              </a:rPr>
              <a:t>із</a:t>
            </a:r>
            <a:r>
              <a:rPr lang="ru-RU" sz="1800" dirty="0">
                <a:solidFill>
                  <a:schemeClr val="tx1"/>
                </a:solidFill>
              </a:rPr>
              <a:t> сечею, калом та молоком </a:t>
            </a:r>
            <a:r>
              <a:rPr lang="ru-RU" sz="1800" dirty="0" err="1">
                <a:solidFill>
                  <a:schemeClr val="tx1"/>
                </a:solidFill>
              </a:rPr>
              <a:t>під</a:t>
            </a:r>
            <a:r>
              <a:rPr lang="ru-RU" sz="1800" dirty="0">
                <a:solidFill>
                  <a:schemeClr val="tx1"/>
                </a:solidFill>
              </a:rPr>
              <a:t> час </a:t>
            </a:r>
            <a:r>
              <a:rPr lang="ru-RU" sz="1800" dirty="0" err="1">
                <a:solidFill>
                  <a:schemeClr val="tx1"/>
                </a:solidFill>
              </a:rPr>
              <a:t>лактації</a:t>
            </a:r>
            <a:r>
              <a:rPr lang="ru-RU" sz="1800" dirty="0">
                <a:solidFill>
                  <a:schemeClr val="tx1"/>
                </a:solidFill>
              </a:rPr>
              <a:t>.</a:t>
            </a:r>
          </a:p>
        </p:txBody>
      </p:sp>
      <p:pic>
        <p:nvPicPr>
          <p:cNvPr id="1026" name="Picture 2" descr="Поступление в организм, транспорт и распределение и выделение ядов.  Кумуляция ядов в организме. Коэффициент кумуляции - презентация онлайн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7126" t="12350" r="75277" b="67381"/>
          <a:stretch/>
        </p:blipFill>
        <p:spPr bwMode="auto">
          <a:xfrm>
            <a:off x="677334" y="2403565"/>
            <a:ext cx="2437648" cy="210312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Поступление в организм, транспорт и распределение и выделение ядов.  Кумуляция ядов в организме. Коэффициент кумуляции - презентация онлайн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7184" t="71111" r="74982" b="8889"/>
          <a:stretch/>
        </p:blipFill>
        <p:spPr bwMode="auto">
          <a:xfrm>
            <a:off x="6296297" y="3639256"/>
            <a:ext cx="2521132" cy="2117752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Поступление в организм, транспорт и распределение и выделение ядов.  Кумуляция ядов в организме. Коэффициент кумуляции - презентация онлайн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8347" t="40968" r="76416" b="37737"/>
          <a:stretch/>
        </p:blipFill>
        <p:spPr bwMode="auto">
          <a:xfrm>
            <a:off x="3458137" y="2846132"/>
            <a:ext cx="2495005" cy="2213263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26622387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5892" y="518160"/>
            <a:ext cx="8596668" cy="1320800"/>
          </a:xfrm>
        </p:spPr>
        <p:txBody>
          <a:bodyPr/>
          <a:lstStyle/>
          <a:p>
            <a:pPr algn="ctr"/>
            <a:r>
              <a:rPr lang="ru-RU" dirty="0"/>
              <a:t>Патогенез. 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343540" y="1585823"/>
            <a:ext cx="7709020" cy="3880773"/>
          </a:xfrm>
        </p:spPr>
        <p:txBody>
          <a:bodyPr>
            <a:normAutofit fontScale="70000" lnSpcReduction="20000"/>
          </a:bodyPr>
          <a:lstStyle/>
          <a:p>
            <a:r>
              <a:rPr lang="ru-RU" dirty="0" err="1" smtClean="0"/>
              <a:t>Попадаючи</a:t>
            </a:r>
            <a:r>
              <a:rPr lang="ru-RU" dirty="0" smtClean="0"/>
              <a:t> </a:t>
            </a:r>
            <a:r>
              <a:rPr lang="ru-RU" dirty="0"/>
              <a:t>в кров </a:t>
            </a:r>
            <a:r>
              <a:rPr lang="ru-RU" dirty="0" err="1"/>
              <a:t>хлорорганічні</a:t>
            </a:r>
            <a:r>
              <a:rPr lang="ru-RU" dirty="0"/>
              <a:t> </a:t>
            </a:r>
            <a:r>
              <a:rPr lang="ru-RU" dirty="0" err="1"/>
              <a:t>сполуки</a:t>
            </a:r>
            <a:r>
              <a:rPr lang="ru-RU" dirty="0"/>
              <a:t> </a:t>
            </a:r>
            <a:r>
              <a:rPr lang="ru-RU" dirty="0" err="1"/>
              <a:t>проявляють</a:t>
            </a:r>
            <a:r>
              <a:rPr lang="ru-RU" dirty="0"/>
              <a:t> </a:t>
            </a:r>
            <a:r>
              <a:rPr lang="ru-RU" dirty="0" err="1"/>
              <a:t>загальнотоксичну</a:t>
            </a:r>
            <a:r>
              <a:rPr lang="ru-RU" dirty="0"/>
              <a:t> і </a:t>
            </a:r>
            <a:r>
              <a:rPr lang="ru-RU" dirty="0" err="1"/>
              <a:t>політропну</a:t>
            </a:r>
            <a:r>
              <a:rPr lang="ru-RU" dirty="0"/>
              <a:t> </a:t>
            </a:r>
            <a:r>
              <a:rPr lang="ru-RU" dirty="0" err="1"/>
              <a:t>дію</a:t>
            </a:r>
            <a:r>
              <a:rPr lang="ru-RU" dirty="0"/>
              <a:t> на </a:t>
            </a:r>
            <a:r>
              <a:rPr lang="ru-RU" dirty="0" err="1"/>
              <a:t>багаті</a:t>
            </a:r>
            <a:r>
              <a:rPr lang="ru-RU" dirty="0"/>
              <a:t> </a:t>
            </a:r>
            <a:r>
              <a:rPr lang="ru-RU" dirty="0" err="1"/>
              <a:t>ліпоїдами</a:t>
            </a:r>
            <a:r>
              <a:rPr lang="ru-RU" dirty="0"/>
              <a:t> </a:t>
            </a:r>
            <a:r>
              <a:rPr lang="ru-RU" dirty="0" err="1"/>
              <a:t>нервові</a:t>
            </a:r>
            <a:r>
              <a:rPr lang="ru-RU" dirty="0"/>
              <a:t> </a:t>
            </a:r>
            <a:r>
              <a:rPr lang="ru-RU" dirty="0" err="1"/>
              <a:t>клітини</a:t>
            </a:r>
            <a:r>
              <a:rPr lang="ru-RU" dirty="0"/>
              <a:t>, а </a:t>
            </a:r>
            <a:r>
              <a:rPr lang="ru-RU" dirty="0" err="1"/>
              <a:t>також</a:t>
            </a:r>
            <a:r>
              <a:rPr lang="ru-RU" dirty="0"/>
              <a:t> </a:t>
            </a:r>
            <a:r>
              <a:rPr lang="ru-RU" dirty="0" err="1"/>
              <a:t>накопичуються</a:t>
            </a:r>
            <a:r>
              <a:rPr lang="ru-RU" dirty="0"/>
              <a:t> в </a:t>
            </a:r>
            <a:r>
              <a:rPr lang="ru-RU" dirty="0" err="1"/>
              <a:t>паренхіматозних</a:t>
            </a:r>
            <a:r>
              <a:rPr lang="ru-RU" dirty="0"/>
              <a:t> органах, </a:t>
            </a:r>
            <a:r>
              <a:rPr lang="ru-RU" dirty="0" err="1"/>
              <a:t>чим</a:t>
            </a:r>
            <a:r>
              <a:rPr lang="ru-RU" dirty="0"/>
              <a:t> </a:t>
            </a:r>
            <a:r>
              <a:rPr lang="ru-RU" dirty="0" err="1"/>
              <a:t>пояснюється</a:t>
            </a:r>
            <a:r>
              <a:rPr lang="ru-RU" dirty="0"/>
              <a:t> </a:t>
            </a:r>
            <a:r>
              <a:rPr lang="ru-RU" dirty="0" err="1"/>
              <a:t>формування</a:t>
            </a:r>
            <a:r>
              <a:rPr lang="ru-RU" dirty="0"/>
              <a:t> симптоматики </a:t>
            </a:r>
            <a:r>
              <a:rPr lang="ru-RU" dirty="0" err="1"/>
              <a:t>ураження</a:t>
            </a:r>
            <a:r>
              <a:rPr lang="ru-RU" dirty="0"/>
              <a:t> </a:t>
            </a:r>
            <a:r>
              <a:rPr lang="ru-RU" dirty="0" err="1"/>
              <a:t>центральної</a:t>
            </a:r>
            <a:r>
              <a:rPr lang="ru-RU" dirty="0"/>
              <a:t> </a:t>
            </a:r>
            <a:r>
              <a:rPr lang="ru-RU" dirty="0" err="1"/>
              <a:t>нервової</a:t>
            </a:r>
            <a:r>
              <a:rPr lang="ru-RU" dirty="0"/>
              <a:t> </a:t>
            </a:r>
            <a:r>
              <a:rPr lang="ru-RU" dirty="0" err="1"/>
              <a:t>системи</a:t>
            </a:r>
            <a:r>
              <a:rPr lang="ru-RU" dirty="0"/>
              <a:t> та </a:t>
            </a:r>
            <a:r>
              <a:rPr lang="ru-RU" dirty="0" err="1"/>
              <a:t>печінки</a:t>
            </a:r>
            <a:r>
              <a:rPr lang="ru-RU" dirty="0"/>
              <a:t>. </a:t>
            </a:r>
            <a:r>
              <a:rPr lang="ru-RU" dirty="0" err="1"/>
              <a:t>Взаємодіючи</a:t>
            </a:r>
            <a:r>
              <a:rPr lang="ru-RU" dirty="0"/>
              <a:t> з </a:t>
            </a:r>
            <a:r>
              <a:rPr lang="ru-RU" dirty="0" err="1"/>
              <a:t>тканинним</a:t>
            </a:r>
            <a:r>
              <a:rPr lang="ru-RU" dirty="0"/>
              <a:t> киснем </a:t>
            </a:r>
            <a:r>
              <a:rPr lang="ru-RU" dirty="0" err="1"/>
              <a:t>речовини</a:t>
            </a:r>
            <a:r>
              <a:rPr lang="ru-RU" dirty="0"/>
              <a:t> </a:t>
            </a:r>
            <a:r>
              <a:rPr lang="ru-RU" dirty="0" err="1"/>
              <a:t>цього</a:t>
            </a:r>
            <a:r>
              <a:rPr lang="ru-RU" dirty="0"/>
              <a:t> ряду </a:t>
            </a:r>
            <a:r>
              <a:rPr lang="ru-RU" dirty="0" err="1"/>
              <a:t>здатні</a:t>
            </a:r>
            <a:r>
              <a:rPr lang="ru-RU" dirty="0"/>
              <a:t> </a:t>
            </a:r>
            <a:r>
              <a:rPr lang="ru-RU" dirty="0" err="1"/>
              <a:t>дехлоруватись</a:t>
            </a:r>
            <a:r>
              <a:rPr lang="ru-RU" dirty="0"/>
              <a:t> з </a:t>
            </a:r>
            <a:r>
              <a:rPr lang="ru-RU" dirty="0" err="1"/>
              <a:t>утворенням</a:t>
            </a:r>
            <a:r>
              <a:rPr lang="ru-RU" dirty="0"/>
              <a:t> </a:t>
            </a:r>
            <a:r>
              <a:rPr lang="ru-RU" dirty="0" err="1"/>
              <a:t>нестійких</a:t>
            </a:r>
            <a:r>
              <a:rPr lang="ru-RU" dirty="0"/>
              <a:t> </a:t>
            </a:r>
            <a:r>
              <a:rPr lang="ru-RU" dirty="0" err="1"/>
              <a:t>хлорвмісних</a:t>
            </a:r>
            <a:r>
              <a:rPr lang="ru-RU" dirty="0"/>
              <a:t> </a:t>
            </a:r>
            <a:r>
              <a:rPr lang="ru-RU" dirty="0" err="1"/>
              <a:t>сполук</a:t>
            </a:r>
            <a:r>
              <a:rPr lang="ru-RU" dirty="0"/>
              <a:t>, </a:t>
            </a:r>
            <a:r>
              <a:rPr lang="ru-RU" dirty="0" err="1"/>
              <a:t>які</a:t>
            </a:r>
            <a:r>
              <a:rPr lang="ru-RU" dirty="0"/>
              <a:t> </a:t>
            </a:r>
            <a:r>
              <a:rPr lang="ru-RU" dirty="0" err="1"/>
              <a:t>впливають</a:t>
            </a:r>
            <a:r>
              <a:rPr lang="ru-RU" dirty="0"/>
              <a:t> на </a:t>
            </a:r>
            <a:r>
              <a:rPr lang="ru-RU" dirty="0" err="1"/>
              <a:t>біохімічні</a:t>
            </a:r>
            <a:r>
              <a:rPr lang="ru-RU" dirty="0"/>
              <a:t> </a:t>
            </a:r>
            <a:r>
              <a:rPr lang="ru-RU" dirty="0" err="1"/>
              <a:t>процеси</a:t>
            </a:r>
            <a:r>
              <a:rPr lang="ru-RU" dirty="0"/>
              <a:t> </a:t>
            </a:r>
            <a:r>
              <a:rPr lang="ru-RU" dirty="0" err="1"/>
              <a:t>окислення</a:t>
            </a:r>
            <a:r>
              <a:rPr lang="ru-RU" dirty="0"/>
              <a:t> і </a:t>
            </a:r>
            <a:r>
              <a:rPr lang="ru-RU" dirty="0" err="1"/>
              <a:t>фосфорилювання</a:t>
            </a:r>
            <a:r>
              <a:rPr lang="ru-RU" dirty="0"/>
              <a:t> з </a:t>
            </a:r>
            <a:r>
              <a:rPr lang="ru-RU" dirty="0" err="1"/>
              <a:t>можливими</a:t>
            </a:r>
            <a:r>
              <a:rPr lang="ru-RU" dirty="0"/>
              <a:t> </a:t>
            </a:r>
            <a:r>
              <a:rPr lang="ru-RU" dirty="0" err="1"/>
              <a:t>порушеннями</a:t>
            </a:r>
            <a:r>
              <a:rPr lang="ru-RU" dirty="0"/>
              <a:t> </a:t>
            </a:r>
            <a:r>
              <a:rPr lang="ru-RU" dirty="0" err="1"/>
              <a:t>вуглеводного</a:t>
            </a:r>
            <a:r>
              <a:rPr lang="ru-RU" dirty="0"/>
              <a:t> </a:t>
            </a:r>
            <a:r>
              <a:rPr lang="ru-RU" dirty="0" err="1"/>
              <a:t>обміну</a:t>
            </a:r>
            <a:r>
              <a:rPr lang="ru-RU" dirty="0"/>
              <a:t> та </a:t>
            </a:r>
            <a:r>
              <a:rPr lang="ru-RU" dirty="0" err="1"/>
              <a:t>біосинтезу</a:t>
            </a:r>
            <a:r>
              <a:rPr lang="ru-RU" dirty="0"/>
              <a:t> </a:t>
            </a:r>
            <a:r>
              <a:rPr lang="ru-RU" dirty="0" err="1"/>
              <a:t>білка</a:t>
            </a:r>
            <a:r>
              <a:rPr lang="ru-RU" dirty="0"/>
              <a:t>. </a:t>
            </a:r>
            <a:r>
              <a:rPr lang="ru-RU" dirty="0" err="1"/>
              <a:t>Деякі</a:t>
            </a:r>
            <a:r>
              <a:rPr lang="ru-RU" dirty="0"/>
              <a:t> </a:t>
            </a:r>
            <a:r>
              <a:rPr lang="ru-RU" dirty="0" err="1"/>
              <a:t>хлорорганічні</a:t>
            </a:r>
            <a:r>
              <a:rPr lang="ru-RU" dirty="0"/>
              <a:t> </a:t>
            </a:r>
            <a:r>
              <a:rPr lang="ru-RU" dirty="0" err="1"/>
              <a:t>сполуки</a:t>
            </a:r>
            <a:r>
              <a:rPr lang="ru-RU" dirty="0"/>
              <a:t> </a:t>
            </a:r>
            <a:r>
              <a:rPr lang="ru-RU" dirty="0" err="1"/>
              <a:t>пригнічують</a:t>
            </a:r>
            <a:r>
              <a:rPr lang="ru-RU" dirty="0"/>
              <a:t> і </a:t>
            </a:r>
            <a:r>
              <a:rPr lang="ru-RU" dirty="0" err="1"/>
              <a:t>блокують</a:t>
            </a:r>
            <a:r>
              <a:rPr lang="ru-RU" dirty="0"/>
              <a:t> </a:t>
            </a:r>
            <a:r>
              <a:rPr lang="ru-RU" dirty="0" err="1"/>
              <a:t>сульфгідрильні</a:t>
            </a:r>
            <a:r>
              <a:rPr lang="ru-RU" dirty="0"/>
              <a:t> </a:t>
            </a:r>
            <a:r>
              <a:rPr lang="ru-RU" dirty="0" err="1"/>
              <a:t>групи</a:t>
            </a:r>
            <a:r>
              <a:rPr lang="ru-RU" dirty="0"/>
              <a:t> </a:t>
            </a:r>
            <a:r>
              <a:rPr lang="ru-RU" dirty="0" err="1"/>
              <a:t>ферментів</a:t>
            </a:r>
            <a:r>
              <a:rPr lang="ru-RU" dirty="0"/>
              <a:t> і </a:t>
            </a:r>
            <a:r>
              <a:rPr lang="ru-RU" dirty="0" err="1"/>
              <a:t>білків</a:t>
            </a:r>
            <a:r>
              <a:rPr lang="ru-RU" dirty="0"/>
              <a:t>.</a:t>
            </a:r>
          </a:p>
        </p:txBody>
      </p:sp>
    </p:spTree>
    <p:extLst>
      <p:ext uri="{BB962C8B-B14F-4D97-AF65-F5344CB8AC3E}">
        <p14:creationId xmlns="" xmlns:p14="http://schemas.microsoft.com/office/powerpoint/2010/main" val="3228548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0134" y="173583"/>
            <a:ext cx="8596668" cy="1320800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/>
              <a:t>Клінічна картина </a:t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77334" y="1494383"/>
            <a:ext cx="8596668" cy="5494246"/>
          </a:xfrm>
        </p:spPr>
        <p:txBody>
          <a:bodyPr>
            <a:normAutofit fontScale="70000" lnSpcReduction="20000"/>
          </a:bodyPr>
          <a:lstStyle/>
          <a:p>
            <a:r>
              <a:rPr lang="ru-RU" dirty="0" err="1" smtClean="0"/>
              <a:t>Гостра</a:t>
            </a:r>
            <a:r>
              <a:rPr lang="ru-RU" dirty="0" smtClean="0"/>
              <a:t> </a:t>
            </a:r>
            <a:r>
              <a:rPr lang="ru-RU" dirty="0" err="1"/>
              <a:t>інтоксикація</a:t>
            </a:r>
            <a:r>
              <a:rPr lang="ru-RU" dirty="0"/>
              <a:t> </a:t>
            </a:r>
            <a:r>
              <a:rPr lang="ru-RU" dirty="0" err="1"/>
              <a:t>Симптоми</a:t>
            </a:r>
            <a:r>
              <a:rPr lang="ru-RU" dirty="0"/>
              <a:t> </a:t>
            </a:r>
            <a:r>
              <a:rPr lang="ru-RU" dirty="0" err="1"/>
              <a:t>інтоксикації</a:t>
            </a:r>
            <a:r>
              <a:rPr lang="ru-RU" dirty="0"/>
              <a:t> - </a:t>
            </a:r>
            <a:r>
              <a:rPr lang="ru-RU" dirty="0" err="1"/>
              <a:t>головний</a:t>
            </a:r>
            <a:r>
              <a:rPr lang="ru-RU" dirty="0"/>
              <a:t> </a:t>
            </a:r>
            <a:r>
              <a:rPr lang="ru-RU" dirty="0" err="1"/>
              <a:t>біль</a:t>
            </a:r>
            <a:r>
              <a:rPr lang="ru-RU" dirty="0"/>
              <a:t>, </a:t>
            </a:r>
            <a:r>
              <a:rPr lang="ru-RU" dirty="0" err="1"/>
              <a:t>головокружіння</a:t>
            </a:r>
            <a:r>
              <a:rPr lang="ru-RU" dirty="0"/>
              <a:t>, </a:t>
            </a:r>
            <a:r>
              <a:rPr lang="ru-RU" dirty="0" err="1"/>
              <a:t>загальна</a:t>
            </a:r>
            <a:r>
              <a:rPr lang="ru-RU" dirty="0"/>
              <a:t> </a:t>
            </a:r>
            <a:r>
              <a:rPr lang="ru-RU" dirty="0" err="1"/>
              <a:t>слабкість</a:t>
            </a:r>
            <a:r>
              <a:rPr lang="ru-RU" dirty="0"/>
              <a:t>, </a:t>
            </a:r>
            <a:r>
              <a:rPr lang="ru-RU" dirty="0" err="1"/>
              <a:t>нудота</a:t>
            </a:r>
            <a:r>
              <a:rPr lang="ru-RU" dirty="0"/>
              <a:t>, </a:t>
            </a:r>
            <a:r>
              <a:rPr lang="ru-RU" dirty="0" err="1"/>
              <a:t>підвищення</a:t>
            </a:r>
            <a:r>
              <a:rPr lang="ru-RU" dirty="0"/>
              <a:t> </a:t>
            </a:r>
            <a:r>
              <a:rPr lang="ru-RU" dirty="0" err="1"/>
              <a:t>температури</a:t>
            </a:r>
            <a:r>
              <a:rPr lang="ru-RU" dirty="0"/>
              <a:t> </a:t>
            </a:r>
            <a:r>
              <a:rPr lang="ru-RU" dirty="0" err="1"/>
              <a:t>тіла</a:t>
            </a:r>
            <a:r>
              <a:rPr lang="ru-RU" dirty="0"/>
              <a:t>, </a:t>
            </a:r>
            <a:r>
              <a:rPr lang="ru-RU" dirty="0" err="1"/>
              <a:t>різка</a:t>
            </a:r>
            <a:r>
              <a:rPr lang="ru-RU" dirty="0"/>
              <a:t> </a:t>
            </a:r>
            <a:r>
              <a:rPr lang="ru-RU" dirty="0" err="1"/>
              <a:t>слабкість</a:t>
            </a:r>
            <a:r>
              <a:rPr lang="ru-RU" dirty="0"/>
              <a:t> в ногах. </a:t>
            </a:r>
            <a:r>
              <a:rPr lang="ru-RU" dirty="0" err="1"/>
              <a:t>Іноді</a:t>
            </a:r>
            <a:r>
              <a:rPr lang="ru-RU" dirty="0"/>
              <a:t> </a:t>
            </a:r>
            <a:r>
              <a:rPr lang="ru-RU" dirty="0" err="1"/>
              <a:t>спостерігається</a:t>
            </a:r>
            <a:r>
              <a:rPr lang="ru-RU" dirty="0"/>
              <a:t> </a:t>
            </a:r>
            <a:r>
              <a:rPr lang="ru-RU" dirty="0" err="1"/>
              <a:t>загальна</a:t>
            </a:r>
            <a:r>
              <a:rPr lang="ru-RU" dirty="0"/>
              <a:t> </a:t>
            </a:r>
            <a:r>
              <a:rPr lang="ru-RU" dirty="0" err="1"/>
              <a:t>загальмованість</a:t>
            </a:r>
            <a:r>
              <a:rPr lang="ru-RU" dirty="0"/>
              <a:t>, </a:t>
            </a:r>
            <a:r>
              <a:rPr lang="ru-RU" dirty="0" err="1"/>
              <a:t>посіпування</a:t>
            </a:r>
            <a:r>
              <a:rPr lang="ru-RU" dirty="0"/>
              <a:t> </a:t>
            </a:r>
            <a:r>
              <a:rPr lang="ru-RU" dirty="0" err="1"/>
              <a:t>м'язів</a:t>
            </a:r>
            <a:r>
              <a:rPr lang="ru-RU" dirty="0"/>
              <a:t> рук та </a:t>
            </a:r>
            <a:r>
              <a:rPr lang="ru-RU" dirty="0" err="1"/>
              <a:t>ніг</a:t>
            </a:r>
            <a:r>
              <a:rPr lang="ru-RU" dirty="0"/>
              <a:t>, </a:t>
            </a:r>
            <a:r>
              <a:rPr lang="ru-RU" dirty="0" err="1"/>
              <a:t>їх</a:t>
            </a:r>
            <a:r>
              <a:rPr lang="ru-RU" dirty="0"/>
              <a:t> тремор. В </a:t>
            </a:r>
            <a:r>
              <a:rPr lang="ru-RU" dirty="0" err="1"/>
              <a:t>більш</a:t>
            </a:r>
            <a:r>
              <a:rPr lang="ru-RU" dirty="0"/>
              <a:t> </a:t>
            </a:r>
            <a:r>
              <a:rPr lang="ru-RU" dirty="0" err="1"/>
              <a:t>важких</a:t>
            </a:r>
            <a:r>
              <a:rPr lang="ru-RU" dirty="0"/>
              <a:t> </a:t>
            </a:r>
            <a:r>
              <a:rPr lang="ru-RU" dirty="0" err="1"/>
              <a:t>випадках</a:t>
            </a:r>
            <a:r>
              <a:rPr lang="ru-RU" dirty="0"/>
              <a:t> </a:t>
            </a:r>
            <a:r>
              <a:rPr lang="ru-RU" dirty="0" err="1"/>
              <a:t>можуть</a:t>
            </a:r>
            <a:r>
              <a:rPr lang="ru-RU" dirty="0"/>
              <a:t> </a:t>
            </a:r>
            <a:r>
              <a:rPr lang="ru-RU" dirty="0" err="1"/>
              <a:t>виникати</a:t>
            </a:r>
            <a:r>
              <a:rPr lang="ru-RU" dirty="0"/>
              <a:t> приступи </a:t>
            </a:r>
            <a:r>
              <a:rPr lang="ru-RU" dirty="0" err="1"/>
              <a:t>клоніко</a:t>
            </a:r>
            <a:r>
              <a:rPr lang="ru-RU" dirty="0"/>
              <a:t> - </a:t>
            </a:r>
            <a:r>
              <a:rPr lang="ru-RU" dirty="0" err="1"/>
              <a:t>тонічних</a:t>
            </a:r>
            <a:r>
              <a:rPr lang="ru-RU" dirty="0"/>
              <a:t> судом, </a:t>
            </a:r>
            <a:r>
              <a:rPr lang="ru-RU" dirty="0" err="1"/>
              <a:t>наростає</a:t>
            </a:r>
            <a:r>
              <a:rPr lang="ru-RU" dirty="0"/>
              <a:t> тремор рук, </a:t>
            </a:r>
            <a:r>
              <a:rPr lang="ru-RU" dirty="0" err="1"/>
              <a:t>атаксія</a:t>
            </a:r>
            <a:r>
              <a:rPr lang="ru-RU" dirty="0"/>
              <a:t>, </a:t>
            </a:r>
            <a:r>
              <a:rPr lang="ru-RU" dirty="0" err="1"/>
              <a:t>розлади</a:t>
            </a:r>
            <a:r>
              <a:rPr lang="ru-RU" dirty="0"/>
              <a:t> </a:t>
            </a:r>
            <a:r>
              <a:rPr lang="ru-RU" dirty="0" err="1"/>
              <a:t>психіки</a:t>
            </a:r>
            <a:r>
              <a:rPr lang="ru-RU" dirty="0"/>
              <a:t>, </a:t>
            </a:r>
            <a:r>
              <a:rPr lang="ru-RU" dirty="0" err="1"/>
              <a:t>порушення</a:t>
            </a:r>
            <a:r>
              <a:rPr lang="ru-RU" dirty="0"/>
              <a:t> </a:t>
            </a:r>
            <a:r>
              <a:rPr lang="ru-RU" dirty="0" err="1"/>
              <a:t>зору</a:t>
            </a:r>
            <a:r>
              <a:rPr lang="ru-RU" dirty="0"/>
              <a:t>. </a:t>
            </a:r>
            <a:r>
              <a:rPr lang="ru-RU" dirty="0" err="1"/>
              <a:t>Появляється</a:t>
            </a:r>
            <a:r>
              <a:rPr lang="ru-RU" dirty="0"/>
              <a:t> </a:t>
            </a:r>
            <a:r>
              <a:rPr lang="ru-RU" dirty="0" err="1"/>
              <a:t>задишка</a:t>
            </a:r>
            <a:r>
              <a:rPr lang="ru-RU" dirty="0"/>
              <a:t>, </a:t>
            </a:r>
            <a:r>
              <a:rPr lang="ru-RU" dirty="0" err="1"/>
              <a:t>ціаноз</a:t>
            </a:r>
            <a:r>
              <a:rPr lang="ru-RU" dirty="0"/>
              <a:t>, </a:t>
            </a:r>
            <a:r>
              <a:rPr lang="ru-RU" dirty="0" err="1"/>
              <a:t>серцево-судинні</a:t>
            </a:r>
            <a:r>
              <a:rPr lang="ru-RU" dirty="0"/>
              <a:t> </a:t>
            </a:r>
            <a:r>
              <a:rPr lang="ru-RU" dirty="0" err="1"/>
              <a:t>розлади</a:t>
            </a:r>
            <a:r>
              <a:rPr lang="ru-RU" dirty="0"/>
              <a:t>. </a:t>
            </a:r>
            <a:r>
              <a:rPr lang="ru-RU" dirty="0" err="1"/>
              <a:t>Можливі</a:t>
            </a:r>
            <a:r>
              <a:rPr lang="ru-RU" dirty="0"/>
              <a:t> </a:t>
            </a:r>
            <a:r>
              <a:rPr lang="ru-RU" dirty="0" err="1"/>
              <a:t>ускладнення</a:t>
            </a:r>
            <a:r>
              <a:rPr lang="ru-RU" dirty="0"/>
              <a:t> у </a:t>
            </a:r>
            <a:r>
              <a:rPr lang="ru-RU" dirty="0" err="1"/>
              <a:t>вигляді</a:t>
            </a:r>
            <a:r>
              <a:rPr lang="ru-RU" dirty="0"/>
              <a:t> </a:t>
            </a:r>
            <a:r>
              <a:rPr lang="ru-RU" dirty="0" err="1"/>
              <a:t>паралічів</a:t>
            </a:r>
            <a:r>
              <a:rPr lang="ru-RU" dirty="0"/>
              <a:t>, токсичного </a:t>
            </a:r>
            <a:r>
              <a:rPr lang="ru-RU" dirty="0" err="1"/>
              <a:t>енцефаліту</a:t>
            </a:r>
            <a:r>
              <a:rPr lang="ru-RU" dirty="0"/>
              <a:t>, </a:t>
            </a:r>
            <a:r>
              <a:rPr lang="ru-RU" dirty="0" err="1"/>
              <a:t>які</a:t>
            </a:r>
            <a:r>
              <a:rPr lang="ru-RU" dirty="0"/>
              <a:t> </a:t>
            </a:r>
            <a:r>
              <a:rPr lang="ru-RU" dirty="0" err="1"/>
              <a:t>поєднуються</a:t>
            </a:r>
            <a:r>
              <a:rPr lang="ru-RU" dirty="0"/>
              <a:t> з симптомами токсичного гепатиту та нефриту.</a:t>
            </a:r>
          </a:p>
          <a:p>
            <a:r>
              <a:rPr lang="ru-RU" dirty="0" err="1"/>
              <a:t>Хронічна</a:t>
            </a:r>
            <a:r>
              <a:rPr lang="ru-RU" dirty="0"/>
              <a:t> </a:t>
            </a:r>
            <a:r>
              <a:rPr lang="ru-RU" dirty="0" err="1"/>
              <a:t>інтоксикація</a:t>
            </a:r>
            <a:r>
              <a:rPr lang="ru-RU" dirty="0"/>
              <a:t>. </a:t>
            </a:r>
            <a:r>
              <a:rPr lang="ru-RU" dirty="0" err="1"/>
              <a:t>Появляється</a:t>
            </a:r>
            <a:r>
              <a:rPr lang="ru-RU" dirty="0"/>
              <a:t> </a:t>
            </a:r>
            <a:r>
              <a:rPr lang="ru-RU" dirty="0" err="1"/>
              <a:t>загальна</a:t>
            </a:r>
            <a:r>
              <a:rPr lang="ru-RU" dirty="0"/>
              <a:t> </a:t>
            </a:r>
            <a:r>
              <a:rPr lang="ru-RU" dirty="0" err="1"/>
              <a:t>слабкість</a:t>
            </a:r>
            <a:r>
              <a:rPr lang="ru-RU" dirty="0"/>
              <a:t>, </a:t>
            </a:r>
            <a:r>
              <a:rPr lang="ru-RU" dirty="0" err="1"/>
              <a:t>подразливість</a:t>
            </a:r>
            <a:r>
              <a:rPr lang="ru-RU" dirty="0"/>
              <a:t>, </a:t>
            </a:r>
            <a:r>
              <a:rPr lang="ru-RU" dirty="0" err="1"/>
              <a:t>безсоння</a:t>
            </a:r>
            <a:r>
              <a:rPr lang="ru-RU" dirty="0"/>
              <a:t>, </a:t>
            </a:r>
            <a:r>
              <a:rPr lang="ru-RU" dirty="0" err="1"/>
              <a:t>головокружіння</a:t>
            </a:r>
            <a:r>
              <a:rPr lang="ru-RU" dirty="0"/>
              <a:t>; </a:t>
            </a:r>
            <a:r>
              <a:rPr lang="ru-RU" dirty="0" err="1"/>
              <a:t>головний</a:t>
            </a:r>
            <a:r>
              <a:rPr lang="ru-RU" dirty="0"/>
              <a:t> </a:t>
            </a:r>
            <a:r>
              <a:rPr lang="ru-RU" dirty="0" err="1"/>
              <a:t>біль</a:t>
            </a:r>
            <a:r>
              <a:rPr lang="ru-RU" dirty="0"/>
              <a:t>, </a:t>
            </a:r>
            <a:r>
              <a:rPr lang="ru-RU" dirty="0" err="1"/>
              <a:t>переважно</a:t>
            </a:r>
            <a:r>
              <a:rPr lang="ru-RU" dirty="0"/>
              <a:t> в лобно-</a:t>
            </a:r>
            <a:r>
              <a:rPr lang="ru-RU" dirty="0" err="1"/>
              <a:t>скроневій</a:t>
            </a:r>
            <a:r>
              <a:rPr lang="ru-RU" dirty="0"/>
              <a:t> </a:t>
            </a:r>
            <a:r>
              <a:rPr lang="ru-RU" dirty="0" err="1"/>
              <a:t>ділянці</a:t>
            </a:r>
            <a:r>
              <a:rPr lang="ru-RU" dirty="0"/>
              <a:t>, </a:t>
            </a:r>
            <a:r>
              <a:rPr lang="ru-RU" dirty="0" err="1"/>
              <a:t>виражена</a:t>
            </a:r>
            <a:r>
              <a:rPr lang="ru-RU" dirty="0"/>
              <a:t> </a:t>
            </a:r>
            <a:r>
              <a:rPr lang="ru-RU" dirty="0" err="1"/>
              <a:t>пітливість</a:t>
            </a:r>
            <a:r>
              <a:rPr lang="ru-RU" dirty="0"/>
              <a:t>. </a:t>
            </a:r>
            <a:r>
              <a:rPr lang="ru-RU" dirty="0" err="1"/>
              <a:t>Відмічаються</a:t>
            </a:r>
            <a:r>
              <a:rPr lang="ru-RU" dirty="0"/>
              <a:t> </a:t>
            </a:r>
            <a:r>
              <a:rPr lang="ru-RU" dirty="0" err="1"/>
              <a:t>розумова</a:t>
            </a:r>
            <a:r>
              <a:rPr lang="ru-RU" dirty="0"/>
              <a:t> і </a:t>
            </a:r>
            <a:r>
              <a:rPr lang="ru-RU" dirty="0" err="1"/>
              <a:t>фізична</a:t>
            </a:r>
            <a:r>
              <a:rPr lang="ru-RU" dirty="0"/>
              <a:t> </a:t>
            </a:r>
            <a:r>
              <a:rPr lang="ru-RU" dirty="0" err="1"/>
              <a:t>втомлюваність</a:t>
            </a:r>
            <a:r>
              <a:rPr lang="ru-RU" dirty="0"/>
              <a:t>, </a:t>
            </a:r>
            <a:r>
              <a:rPr lang="ru-RU" dirty="0" err="1"/>
              <a:t>зниження</a:t>
            </a:r>
            <a:r>
              <a:rPr lang="ru-RU" dirty="0"/>
              <a:t> </a:t>
            </a:r>
            <a:r>
              <a:rPr lang="ru-RU" dirty="0" err="1"/>
              <a:t>апетиту</a:t>
            </a:r>
            <a:r>
              <a:rPr lang="ru-RU" dirty="0"/>
              <a:t>, </a:t>
            </a:r>
            <a:r>
              <a:rPr lang="ru-RU" dirty="0" err="1"/>
              <a:t>емоційна</a:t>
            </a:r>
            <a:r>
              <a:rPr lang="ru-RU" dirty="0"/>
              <a:t> </a:t>
            </a:r>
            <a:r>
              <a:rPr lang="ru-RU" dirty="0" err="1"/>
              <a:t>лабільність</a:t>
            </a:r>
            <a:r>
              <a:rPr lang="ru-RU" dirty="0"/>
              <a:t>. </a:t>
            </a:r>
            <a:r>
              <a:rPr lang="ru-RU" dirty="0" err="1"/>
              <a:t>Можливі</a:t>
            </a:r>
            <a:r>
              <a:rPr lang="ru-RU" dirty="0"/>
              <a:t> прояви </a:t>
            </a:r>
            <a:r>
              <a:rPr lang="ru-RU" dirty="0" err="1"/>
              <a:t>нейроциркуляторної</a:t>
            </a:r>
            <a:r>
              <a:rPr lang="ru-RU" dirty="0"/>
              <a:t> </a:t>
            </a:r>
            <a:r>
              <a:rPr lang="ru-RU" dirty="0" err="1"/>
              <a:t>дистонії</a:t>
            </a:r>
            <a:r>
              <a:rPr lang="ru-RU" dirty="0"/>
              <a:t>, </a:t>
            </a:r>
            <a:r>
              <a:rPr lang="ru-RU" dirty="0" err="1"/>
              <a:t>частіше</a:t>
            </a:r>
            <a:r>
              <a:rPr lang="ru-RU" dirty="0"/>
              <a:t> за </a:t>
            </a:r>
            <a:r>
              <a:rPr lang="ru-RU" dirty="0" err="1"/>
              <a:t>гіпертонічним</a:t>
            </a:r>
            <a:r>
              <a:rPr lang="ru-RU" dirty="0"/>
              <a:t> типом, яка </a:t>
            </a:r>
            <a:r>
              <a:rPr lang="ru-RU" dirty="0" err="1"/>
              <a:t>проявляється</a:t>
            </a:r>
            <a:r>
              <a:rPr lang="ru-RU" dirty="0"/>
              <a:t> </a:t>
            </a:r>
            <a:r>
              <a:rPr lang="ru-RU" dirty="0" err="1"/>
              <a:t>серцебиттям</a:t>
            </a:r>
            <a:r>
              <a:rPr lang="ru-RU" dirty="0"/>
              <a:t>, болями в </a:t>
            </a:r>
            <a:r>
              <a:rPr lang="ru-RU" dirty="0" err="1"/>
              <a:t>ділянці</a:t>
            </a:r>
            <a:r>
              <a:rPr lang="ru-RU" dirty="0"/>
              <a:t> </a:t>
            </a:r>
            <a:r>
              <a:rPr lang="ru-RU" dirty="0" err="1"/>
              <a:t>серця</a:t>
            </a:r>
            <a:r>
              <a:rPr lang="ru-RU" dirty="0"/>
              <a:t>, </a:t>
            </a:r>
            <a:r>
              <a:rPr lang="ru-RU" dirty="0" err="1"/>
              <a:t>ослабленням</a:t>
            </a:r>
            <a:r>
              <a:rPr lang="ru-RU" dirty="0"/>
              <a:t> </a:t>
            </a:r>
            <a:r>
              <a:rPr lang="ru-RU" dirty="0" err="1" smtClean="0"/>
              <a:t>тонів</a:t>
            </a:r>
            <a:r>
              <a:rPr lang="ru-RU" dirty="0" smtClean="0"/>
              <a:t>. </a:t>
            </a:r>
            <a:r>
              <a:rPr lang="ru-RU" dirty="0" err="1" smtClean="0"/>
              <a:t>Найбільш</a:t>
            </a:r>
            <a:r>
              <a:rPr lang="ru-RU" dirty="0" smtClean="0"/>
              <a:t> </a:t>
            </a:r>
            <a:r>
              <a:rPr lang="ru-RU" dirty="0" err="1" smtClean="0"/>
              <a:t>характерні</a:t>
            </a:r>
            <a:r>
              <a:rPr lang="ru-RU" dirty="0" smtClean="0"/>
              <a:t> </a:t>
            </a:r>
            <a:r>
              <a:rPr lang="ru-RU" dirty="0" err="1" smtClean="0"/>
              <a:t>астеновегетативний</a:t>
            </a:r>
            <a:r>
              <a:rPr lang="ru-RU" dirty="0"/>
              <a:t>, </a:t>
            </a:r>
            <a:r>
              <a:rPr lang="ru-RU" dirty="0" err="1" smtClean="0"/>
              <a:t>поліневритичний</a:t>
            </a:r>
            <a:r>
              <a:rPr lang="ru-RU" dirty="0"/>
              <a:t>, </a:t>
            </a:r>
            <a:r>
              <a:rPr lang="ru-RU" dirty="0" err="1" smtClean="0"/>
              <a:t>кардіальний</a:t>
            </a:r>
            <a:r>
              <a:rPr lang="ru-RU" dirty="0" smtClean="0"/>
              <a:t> і </a:t>
            </a:r>
            <a:r>
              <a:rPr lang="ru-RU" dirty="0" err="1" smtClean="0"/>
              <a:t>печінковийй</a:t>
            </a:r>
            <a:r>
              <a:rPr lang="ru-RU" dirty="0" smtClean="0"/>
              <a:t> </a:t>
            </a:r>
            <a:r>
              <a:rPr lang="ru-RU" dirty="0" err="1" smtClean="0"/>
              <a:t>синдроми</a:t>
            </a:r>
            <a:r>
              <a:rPr lang="ru-RU" dirty="0" smtClean="0"/>
              <a:t>.</a:t>
            </a:r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10689651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4636" y="251960"/>
            <a:ext cx="8596668" cy="1320800"/>
          </a:xfrm>
        </p:spPr>
        <p:txBody>
          <a:bodyPr/>
          <a:lstStyle/>
          <a:p>
            <a:pPr algn="ctr"/>
            <a:r>
              <a:rPr lang="ru-RU" dirty="0"/>
              <a:t>Діагностика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80944" y="912360"/>
            <a:ext cx="9354941" cy="3880773"/>
          </a:xfrm>
        </p:spPr>
        <p:txBody>
          <a:bodyPr>
            <a:normAutofit fontScale="70000" lnSpcReduction="20000"/>
          </a:bodyPr>
          <a:lstStyle/>
          <a:p>
            <a:r>
              <a:rPr lang="ru-RU" dirty="0"/>
              <a:t>Діагностика </a:t>
            </a:r>
            <a:r>
              <a:rPr lang="ru-RU" dirty="0" err="1"/>
              <a:t>інтоксикацій</a:t>
            </a:r>
            <a:r>
              <a:rPr lang="ru-RU" dirty="0"/>
              <a:t> ХОС </a:t>
            </a:r>
            <a:r>
              <a:rPr lang="ru-RU" dirty="0" err="1"/>
              <a:t>ґрунтується</a:t>
            </a:r>
            <a:r>
              <a:rPr lang="ru-RU" dirty="0"/>
              <a:t> на </a:t>
            </a:r>
            <a:r>
              <a:rPr lang="ru-RU" dirty="0" err="1"/>
              <a:t>даних</a:t>
            </a:r>
            <a:r>
              <a:rPr lang="ru-RU" dirty="0"/>
              <a:t> </a:t>
            </a:r>
            <a:r>
              <a:rPr lang="ru-RU" dirty="0" err="1"/>
              <a:t>санітарно</a:t>
            </a:r>
            <a:r>
              <a:rPr lang="ru-RU" dirty="0"/>
              <a:t> – </a:t>
            </a:r>
            <a:r>
              <a:rPr lang="ru-RU" dirty="0" err="1"/>
              <a:t>гігієнічної</a:t>
            </a:r>
            <a:r>
              <a:rPr lang="ru-RU" dirty="0"/>
              <a:t> характеристики умов </a:t>
            </a:r>
            <a:r>
              <a:rPr lang="ru-RU" dirty="0" err="1"/>
              <a:t>праці</a:t>
            </a:r>
            <a:r>
              <a:rPr lang="ru-RU" dirty="0"/>
              <a:t>, </a:t>
            </a:r>
            <a:r>
              <a:rPr lang="ru-RU" dirty="0" err="1"/>
              <a:t>клінічної</a:t>
            </a:r>
            <a:r>
              <a:rPr lang="ru-RU" dirty="0"/>
              <a:t> симптоматики </a:t>
            </a:r>
            <a:r>
              <a:rPr lang="ru-RU" dirty="0" err="1"/>
              <a:t>отруєння</a:t>
            </a:r>
            <a:r>
              <a:rPr lang="ru-RU" dirty="0"/>
              <a:t>. </a:t>
            </a:r>
            <a:r>
              <a:rPr lang="ru-RU" dirty="0" err="1"/>
              <a:t>Рання</a:t>
            </a:r>
            <a:r>
              <a:rPr lang="ru-RU" dirty="0"/>
              <a:t> </a:t>
            </a:r>
            <a:r>
              <a:rPr lang="ru-RU" dirty="0" err="1"/>
              <a:t>діагностика</a:t>
            </a:r>
            <a:r>
              <a:rPr lang="ru-RU" dirty="0"/>
              <a:t> </a:t>
            </a:r>
            <a:r>
              <a:rPr lang="ru-RU" dirty="0" err="1"/>
              <a:t>інтоксикацій</a:t>
            </a:r>
            <a:r>
              <a:rPr lang="ru-RU" dirty="0"/>
              <a:t> ХОС утруднена, </a:t>
            </a:r>
            <a:r>
              <a:rPr lang="ru-RU" dirty="0" err="1"/>
              <a:t>оскільки</a:t>
            </a:r>
            <a:r>
              <a:rPr lang="ru-RU" dirty="0"/>
              <a:t> </a:t>
            </a:r>
            <a:r>
              <a:rPr lang="ru-RU" dirty="0" err="1"/>
              <a:t>початкові</a:t>
            </a:r>
            <a:r>
              <a:rPr lang="ru-RU" dirty="0"/>
              <a:t> </a:t>
            </a:r>
            <a:r>
              <a:rPr lang="ru-RU" dirty="0" err="1"/>
              <a:t>ознаки</a:t>
            </a:r>
            <a:r>
              <a:rPr lang="ru-RU" dirty="0"/>
              <a:t> </a:t>
            </a:r>
            <a:r>
              <a:rPr lang="ru-RU" dirty="0" err="1"/>
              <a:t>інтоксикації</a:t>
            </a:r>
            <a:r>
              <a:rPr lang="ru-RU" dirty="0"/>
              <a:t> </a:t>
            </a:r>
            <a:r>
              <a:rPr lang="ru-RU" dirty="0" err="1"/>
              <a:t>перебігають</a:t>
            </a:r>
            <a:r>
              <a:rPr lang="ru-RU" dirty="0"/>
              <a:t> у </a:t>
            </a:r>
            <a:r>
              <a:rPr lang="ru-RU" dirty="0" err="1"/>
              <a:t>вигляді</a:t>
            </a:r>
            <a:r>
              <a:rPr lang="ru-RU" dirty="0"/>
              <a:t> </a:t>
            </a:r>
            <a:r>
              <a:rPr lang="ru-RU" dirty="0" err="1"/>
              <a:t>функціональних</a:t>
            </a:r>
            <a:r>
              <a:rPr lang="ru-RU" dirty="0"/>
              <a:t> </a:t>
            </a:r>
            <a:r>
              <a:rPr lang="ru-RU" dirty="0" err="1"/>
              <a:t>розладів</a:t>
            </a:r>
            <a:r>
              <a:rPr lang="ru-RU" dirty="0"/>
              <a:t> </a:t>
            </a:r>
            <a:r>
              <a:rPr lang="ru-RU" dirty="0" err="1"/>
              <a:t>діяльності</a:t>
            </a:r>
            <a:r>
              <a:rPr lang="ru-RU" dirty="0"/>
              <a:t> </a:t>
            </a:r>
            <a:r>
              <a:rPr lang="ru-RU" dirty="0" err="1"/>
              <a:t>центральної</a:t>
            </a:r>
            <a:r>
              <a:rPr lang="ru-RU" dirty="0"/>
              <a:t> </a:t>
            </a:r>
            <a:r>
              <a:rPr lang="ru-RU" dirty="0" err="1"/>
              <a:t>нервової</a:t>
            </a:r>
            <a:r>
              <a:rPr lang="ru-RU" dirty="0"/>
              <a:t> </a:t>
            </a:r>
            <a:r>
              <a:rPr lang="ru-RU" dirty="0" err="1"/>
              <a:t>системи</a:t>
            </a:r>
            <a:r>
              <a:rPr lang="ru-RU" dirty="0"/>
              <a:t>. </a:t>
            </a:r>
            <a:r>
              <a:rPr lang="ru-RU" dirty="0" err="1"/>
              <a:t>Однак</a:t>
            </a:r>
            <a:r>
              <a:rPr lang="ru-RU" dirty="0"/>
              <a:t> вони </a:t>
            </a:r>
            <a:r>
              <a:rPr lang="ru-RU" dirty="0" err="1"/>
              <a:t>поступово</a:t>
            </a:r>
            <a:r>
              <a:rPr lang="ru-RU" dirty="0"/>
              <a:t> </a:t>
            </a:r>
            <a:r>
              <a:rPr lang="ru-RU" dirty="0" err="1"/>
              <a:t>прогресують</a:t>
            </a:r>
            <a:r>
              <a:rPr lang="ru-RU" dirty="0"/>
              <a:t>, </a:t>
            </a:r>
            <a:r>
              <a:rPr lang="ru-RU" dirty="0" err="1"/>
              <a:t>набувають</a:t>
            </a:r>
            <a:r>
              <a:rPr lang="ru-RU" dirty="0"/>
              <a:t> </a:t>
            </a:r>
            <a:r>
              <a:rPr lang="ru-RU" dirty="0" err="1"/>
              <a:t>більш</a:t>
            </a:r>
            <a:r>
              <a:rPr lang="ru-RU" dirty="0"/>
              <a:t> </a:t>
            </a:r>
            <a:r>
              <a:rPr lang="ru-RU" dirty="0" err="1"/>
              <a:t>вираженого</a:t>
            </a:r>
            <a:r>
              <a:rPr lang="ru-RU" dirty="0"/>
              <a:t> характеру і </a:t>
            </a:r>
            <a:r>
              <a:rPr lang="ru-RU" dirty="0" err="1"/>
              <a:t>перебігають</a:t>
            </a:r>
            <a:r>
              <a:rPr lang="ru-RU" dirty="0"/>
              <a:t> за типом </a:t>
            </a:r>
            <a:r>
              <a:rPr lang="ru-RU" dirty="0" err="1"/>
              <a:t>токсичної</a:t>
            </a:r>
            <a:r>
              <a:rPr lang="ru-RU" dirty="0"/>
              <a:t> </a:t>
            </a:r>
            <a:r>
              <a:rPr lang="ru-RU" dirty="0" err="1"/>
              <a:t>енцефаломієлополіневропатії</a:t>
            </a:r>
            <a:r>
              <a:rPr lang="ru-RU" dirty="0"/>
              <a:t>. З </a:t>
            </a:r>
            <a:r>
              <a:rPr lang="ru-RU" dirty="0" err="1"/>
              <a:t>вісцеральних</a:t>
            </a:r>
            <a:r>
              <a:rPr lang="ru-RU" dirty="0"/>
              <a:t> </a:t>
            </a:r>
            <a:r>
              <a:rPr lang="ru-RU" dirty="0" err="1"/>
              <a:t>синдромів</a:t>
            </a:r>
            <a:r>
              <a:rPr lang="ru-RU" dirty="0"/>
              <a:t> </a:t>
            </a:r>
            <a:r>
              <a:rPr lang="ru-RU" dirty="0" err="1"/>
              <a:t>найчастіше</a:t>
            </a:r>
            <a:r>
              <a:rPr lang="ru-RU" dirty="0"/>
              <a:t> </a:t>
            </a:r>
            <a:r>
              <a:rPr lang="ru-RU" dirty="0" err="1"/>
              <a:t>зустрічаються</a:t>
            </a:r>
            <a:r>
              <a:rPr lang="ru-RU" dirty="0"/>
              <a:t> </a:t>
            </a:r>
            <a:r>
              <a:rPr lang="ru-RU" dirty="0" err="1"/>
              <a:t>токсичний</a:t>
            </a:r>
            <a:r>
              <a:rPr lang="ru-RU" dirty="0"/>
              <a:t> гепатит, токсична </a:t>
            </a:r>
            <a:r>
              <a:rPr lang="ru-RU" dirty="0" err="1"/>
              <a:t>міокардіодистрофія</a:t>
            </a:r>
            <a:r>
              <a:rPr lang="ru-RU" dirty="0"/>
              <a:t>, </a:t>
            </a:r>
            <a:r>
              <a:rPr lang="ru-RU" dirty="0" err="1"/>
              <a:t>хронічний</a:t>
            </a:r>
            <a:r>
              <a:rPr lang="ru-RU" dirty="0"/>
              <a:t> </a:t>
            </a:r>
            <a:r>
              <a:rPr lang="ru-RU" dirty="0" err="1"/>
              <a:t>токсичний</a:t>
            </a:r>
            <a:r>
              <a:rPr lang="ru-RU" dirty="0"/>
              <a:t> </a:t>
            </a:r>
            <a:r>
              <a:rPr lang="ru-RU" dirty="0" err="1"/>
              <a:t>бронхіт</a:t>
            </a:r>
            <a:r>
              <a:rPr lang="ru-RU" dirty="0"/>
              <a:t> з </a:t>
            </a:r>
            <a:r>
              <a:rPr lang="ru-RU" dirty="0" err="1"/>
              <a:t>астматичним</a:t>
            </a:r>
            <a:r>
              <a:rPr lang="ru-RU" dirty="0"/>
              <a:t> компонентом. </a:t>
            </a:r>
            <a:r>
              <a:rPr lang="ru-RU" dirty="0" err="1"/>
              <a:t>Певне</a:t>
            </a:r>
            <a:r>
              <a:rPr lang="ru-RU" dirty="0"/>
              <a:t> </a:t>
            </a:r>
            <a:r>
              <a:rPr lang="ru-RU" dirty="0" err="1"/>
              <a:t>значення</a:t>
            </a:r>
            <a:r>
              <a:rPr lang="ru-RU" dirty="0"/>
              <a:t> в </a:t>
            </a:r>
            <a:r>
              <a:rPr lang="ru-RU" dirty="0" err="1"/>
              <a:t>діагностиці</a:t>
            </a:r>
            <a:r>
              <a:rPr lang="ru-RU" dirty="0"/>
              <a:t> </a:t>
            </a:r>
            <a:r>
              <a:rPr lang="ru-RU" dirty="0" err="1"/>
              <a:t>інтоксикацій</a:t>
            </a:r>
            <a:r>
              <a:rPr lang="ru-RU" dirty="0"/>
              <a:t> </a:t>
            </a:r>
            <a:r>
              <a:rPr lang="ru-RU" dirty="0" err="1"/>
              <a:t>має</a:t>
            </a:r>
            <a:r>
              <a:rPr lang="ru-RU" dirty="0"/>
              <a:t> </a:t>
            </a:r>
            <a:r>
              <a:rPr lang="ru-RU" dirty="0" err="1"/>
              <a:t>визначення</a:t>
            </a:r>
            <a:r>
              <a:rPr lang="ru-RU" dirty="0"/>
              <a:t> в </a:t>
            </a:r>
            <a:r>
              <a:rPr lang="ru-RU" dirty="0" err="1"/>
              <a:t>крові</a:t>
            </a:r>
            <a:r>
              <a:rPr lang="ru-RU" dirty="0"/>
              <a:t> і </a:t>
            </a:r>
            <a:r>
              <a:rPr lang="ru-RU" dirty="0" err="1"/>
              <a:t>сечі</a:t>
            </a:r>
            <a:r>
              <a:rPr lang="ru-RU" dirty="0"/>
              <a:t> </a:t>
            </a:r>
            <a:r>
              <a:rPr lang="ru-RU" dirty="0" err="1"/>
              <a:t>вмісту</a:t>
            </a:r>
            <a:r>
              <a:rPr lang="ru-RU" dirty="0"/>
              <a:t> </a:t>
            </a:r>
            <a:r>
              <a:rPr lang="ru-RU" dirty="0" err="1"/>
              <a:t>хлорорганічних</a:t>
            </a:r>
            <a:r>
              <a:rPr lang="ru-RU" dirty="0"/>
              <a:t> </a:t>
            </a:r>
            <a:r>
              <a:rPr lang="ru-RU" dirty="0" err="1"/>
              <a:t>пестицидів</a:t>
            </a:r>
            <a:r>
              <a:rPr lang="ru-RU" dirty="0"/>
              <a:t>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837770" y="3934522"/>
            <a:ext cx="3745911" cy="2805818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7708416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61106" y="505098"/>
            <a:ext cx="8596668" cy="1320800"/>
          </a:xfrm>
        </p:spPr>
        <p:txBody>
          <a:bodyPr/>
          <a:lstStyle/>
          <a:p>
            <a:pPr algn="ctr"/>
            <a:r>
              <a:rPr lang="ru-RU" dirty="0" err="1" smtClean="0"/>
              <a:t>Диференціальна</a:t>
            </a:r>
            <a:r>
              <a:rPr lang="ru-RU" dirty="0" smtClean="0"/>
              <a:t> </a:t>
            </a:r>
            <a:r>
              <a:rPr lang="ru-RU" dirty="0" err="1" smtClean="0"/>
              <a:t>діагностика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86785" y="1546635"/>
            <a:ext cx="8596668" cy="3880773"/>
          </a:xfrm>
        </p:spPr>
        <p:txBody>
          <a:bodyPr>
            <a:normAutofit fontScale="70000" lnSpcReduction="20000"/>
          </a:bodyPr>
          <a:lstStyle/>
          <a:p>
            <a:r>
              <a:rPr lang="ru-RU" dirty="0"/>
              <a:t>Для диференціальної </a:t>
            </a:r>
            <a:r>
              <a:rPr lang="ru-RU" dirty="0" err="1"/>
              <a:t>діагностики</a:t>
            </a:r>
            <a:r>
              <a:rPr lang="ru-RU" dirty="0"/>
              <a:t> </a:t>
            </a:r>
            <a:r>
              <a:rPr lang="ru-RU" dirty="0" err="1"/>
              <a:t>інтоксикації</a:t>
            </a:r>
            <a:r>
              <a:rPr lang="ru-RU" dirty="0"/>
              <a:t> </a:t>
            </a:r>
            <a:r>
              <a:rPr lang="ru-RU" dirty="0" err="1"/>
              <a:t>хлорорганічними</a:t>
            </a:r>
            <a:r>
              <a:rPr lang="ru-RU" dirty="0"/>
              <a:t> пестицидами </a:t>
            </a:r>
            <a:r>
              <a:rPr lang="ru-RU" dirty="0" err="1"/>
              <a:t>від</a:t>
            </a:r>
            <a:r>
              <a:rPr lang="ru-RU" dirty="0"/>
              <a:t> </a:t>
            </a:r>
            <a:r>
              <a:rPr lang="ru-RU" dirty="0" err="1"/>
              <a:t>отруєнь</a:t>
            </a:r>
            <a:r>
              <a:rPr lang="ru-RU" dirty="0"/>
              <a:t> </a:t>
            </a:r>
            <a:r>
              <a:rPr lang="ru-RU" dirty="0" err="1"/>
              <a:t>іншими</a:t>
            </a:r>
            <a:r>
              <a:rPr lang="ru-RU" dirty="0"/>
              <a:t> </a:t>
            </a:r>
            <a:r>
              <a:rPr lang="ru-RU" dirty="0" err="1"/>
              <a:t>отрутохімікатами</a:t>
            </a:r>
            <a:r>
              <a:rPr lang="ru-RU" dirty="0"/>
              <a:t> </a:t>
            </a:r>
            <a:r>
              <a:rPr lang="ru-RU" dirty="0" err="1"/>
              <a:t>використовуються</a:t>
            </a:r>
            <a:r>
              <a:rPr lang="ru-RU" dirty="0"/>
              <a:t> </a:t>
            </a:r>
            <a:r>
              <a:rPr lang="ru-RU" dirty="0" err="1"/>
              <a:t>такі</a:t>
            </a:r>
            <a:r>
              <a:rPr lang="ru-RU" dirty="0"/>
              <a:t> </a:t>
            </a:r>
            <a:r>
              <a:rPr lang="ru-RU" dirty="0" err="1"/>
              <a:t>критерії</a:t>
            </a:r>
            <a:r>
              <a:rPr lang="ru-RU" dirty="0"/>
              <a:t>: </a:t>
            </a:r>
            <a:r>
              <a:rPr lang="ru-RU" dirty="0" err="1"/>
              <a:t>відсутність</a:t>
            </a:r>
            <a:r>
              <a:rPr lang="ru-RU" dirty="0"/>
              <a:t> </a:t>
            </a:r>
            <a:r>
              <a:rPr lang="ru-RU" dirty="0" err="1"/>
              <a:t>ознак</a:t>
            </a:r>
            <a:r>
              <a:rPr lang="ru-RU" dirty="0"/>
              <a:t> явного </a:t>
            </a:r>
            <a:r>
              <a:rPr lang="ru-RU" dirty="0" err="1"/>
              <a:t>тропізму</a:t>
            </a:r>
            <a:r>
              <a:rPr lang="ru-RU" dirty="0"/>
              <a:t> </a:t>
            </a:r>
            <a:r>
              <a:rPr lang="ru-RU" dirty="0" err="1"/>
              <a:t>отрути</a:t>
            </a:r>
            <a:r>
              <a:rPr lang="ru-RU" dirty="0"/>
              <a:t> до будь-</a:t>
            </a:r>
            <a:r>
              <a:rPr lang="ru-RU" dirty="0" err="1"/>
              <a:t>яких</a:t>
            </a:r>
            <a:r>
              <a:rPr lang="ru-RU" dirty="0"/>
              <a:t> </a:t>
            </a:r>
            <a:r>
              <a:rPr lang="ru-RU" dirty="0" err="1"/>
              <a:t>органів</a:t>
            </a:r>
            <a:r>
              <a:rPr lang="ru-RU" dirty="0"/>
              <a:t> (</a:t>
            </a:r>
            <a:r>
              <a:rPr lang="ru-RU" dirty="0" err="1"/>
              <a:t>внаслідок</a:t>
            </a:r>
            <a:r>
              <a:rPr lang="ru-RU" dirty="0"/>
              <a:t> </a:t>
            </a:r>
            <a:r>
              <a:rPr lang="ru-RU" dirty="0" err="1"/>
              <a:t>загальнотоксичного</a:t>
            </a:r>
            <a:r>
              <a:rPr lang="ru-RU" dirty="0"/>
              <a:t> </a:t>
            </a:r>
            <a:r>
              <a:rPr lang="ru-RU" dirty="0" err="1"/>
              <a:t>ефекту</a:t>
            </a:r>
            <a:r>
              <a:rPr lang="ru-RU" dirty="0"/>
              <a:t> </a:t>
            </a:r>
            <a:r>
              <a:rPr lang="ru-RU" dirty="0" err="1"/>
              <a:t>хлорорганічних</a:t>
            </a:r>
            <a:r>
              <a:rPr lang="ru-RU" dirty="0"/>
              <a:t> </a:t>
            </a:r>
            <a:r>
              <a:rPr lang="ru-RU" dirty="0" err="1"/>
              <a:t>сполук</a:t>
            </a:r>
            <a:r>
              <a:rPr lang="ru-RU" dirty="0"/>
              <a:t> </a:t>
            </a:r>
            <a:r>
              <a:rPr lang="ru-RU" dirty="0" err="1"/>
              <a:t>виникає</a:t>
            </a:r>
            <a:r>
              <a:rPr lang="ru-RU" dirty="0"/>
              <a:t> </a:t>
            </a:r>
            <a:r>
              <a:rPr lang="ru-RU" dirty="0" err="1"/>
              <a:t>ураження</a:t>
            </a:r>
            <a:r>
              <a:rPr lang="ru-RU" dirty="0"/>
              <a:t> </a:t>
            </a:r>
            <a:r>
              <a:rPr lang="ru-RU" dirty="0" err="1"/>
              <a:t>одночасно</a:t>
            </a:r>
            <a:r>
              <a:rPr lang="ru-RU" dirty="0"/>
              <a:t> </a:t>
            </a:r>
            <a:r>
              <a:rPr lang="ru-RU" dirty="0" err="1"/>
              <a:t>центральної</a:t>
            </a:r>
            <a:r>
              <a:rPr lang="ru-RU" dirty="0"/>
              <a:t> та </a:t>
            </a:r>
            <a:r>
              <a:rPr lang="ru-RU" dirty="0" err="1"/>
              <a:t>периферичної</a:t>
            </a:r>
            <a:r>
              <a:rPr lang="ru-RU" dirty="0"/>
              <a:t> </a:t>
            </a:r>
            <a:r>
              <a:rPr lang="ru-RU" dirty="0" err="1"/>
              <a:t>нервової</a:t>
            </a:r>
            <a:r>
              <a:rPr lang="ru-RU" dirty="0"/>
              <a:t> </a:t>
            </a:r>
            <a:r>
              <a:rPr lang="ru-RU" dirty="0" err="1"/>
              <a:t>системи</a:t>
            </a:r>
            <a:r>
              <a:rPr lang="ru-RU" dirty="0"/>
              <a:t>, </a:t>
            </a:r>
            <a:r>
              <a:rPr lang="ru-RU" dirty="0" err="1"/>
              <a:t>печінки</a:t>
            </a:r>
            <a:r>
              <a:rPr lang="ru-RU" dirty="0"/>
              <a:t>, </a:t>
            </a:r>
            <a:r>
              <a:rPr lang="ru-RU" dirty="0" err="1"/>
              <a:t>нирок</a:t>
            </a:r>
            <a:r>
              <a:rPr lang="ru-RU" dirty="0"/>
              <a:t>). </a:t>
            </a:r>
            <a:r>
              <a:rPr lang="ru-RU" dirty="0" err="1"/>
              <a:t>Немає</a:t>
            </a:r>
            <a:r>
              <a:rPr lang="ru-RU" dirty="0"/>
              <a:t> </a:t>
            </a:r>
            <a:r>
              <a:rPr lang="ru-RU" dirty="0" err="1"/>
              <a:t>симптомів</a:t>
            </a:r>
            <a:r>
              <a:rPr lang="ru-RU" dirty="0"/>
              <a:t> </a:t>
            </a:r>
            <a:r>
              <a:rPr lang="ru-RU" dirty="0" err="1"/>
              <a:t>патологічної</a:t>
            </a:r>
            <a:r>
              <a:rPr lang="ru-RU" dirty="0"/>
              <a:t> </a:t>
            </a:r>
            <a:r>
              <a:rPr lang="ru-RU" dirty="0" err="1"/>
              <a:t>гіперреактивності</a:t>
            </a:r>
            <a:r>
              <a:rPr lang="ru-RU" dirty="0"/>
              <a:t> М- та/</a:t>
            </a:r>
            <a:r>
              <a:rPr lang="ru-RU" dirty="0" err="1"/>
              <a:t>або</a:t>
            </a:r>
            <a:r>
              <a:rPr lang="ru-RU" dirty="0"/>
              <a:t> Н-</a:t>
            </a:r>
            <a:r>
              <a:rPr lang="ru-RU" dirty="0" err="1"/>
              <a:t>холінергічних</a:t>
            </a:r>
            <a:r>
              <a:rPr lang="ru-RU" dirty="0"/>
              <a:t> структур. </a:t>
            </a:r>
            <a:r>
              <a:rPr lang="ru-RU" dirty="0" err="1"/>
              <a:t>Швидко</a:t>
            </a:r>
            <a:r>
              <a:rPr lang="ru-RU" dirty="0"/>
              <a:t> </a:t>
            </a:r>
            <a:r>
              <a:rPr lang="ru-RU" dirty="0" err="1"/>
              <a:t>утворюється</a:t>
            </a:r>
            <a:r>
              <a:rPr lang="ru-RU" dirty="0"/>
              <a:t> </a:t>
            </a:r>
            <a:r>
              <a:rPr lang="ru-RU" dirty="0" err="1"/>
              <a:t>метаболічний</a:t>
            </a:r>
            <a:r>
              <a:rPr lang="ru-RU" dirty="0"/>
              <a:t> ацидоз. У </a:t>
            </a:r>
            <a:r>
              <a:rPr lang="ru-RU" dirty="0" err="1"/>
              <a:t>крові</a:t>
            </a:r>
            <a:r>
              <a:rPr lang="ru-RU" dirty="0"/>
              <a:t> та </a:t>
            </a:r>
            <a:r>
              <a:rPr lang="ru-RU" dirty="0" err="1"/>
              <a:t>сечі</a:t>
            </a:r>
            <a:r>
              <a:rPr lang="ru-RU" dirty="0"/>
              <a:t> </a:t>
            </a:r>
            <a:r>
              <a:rPr lang="ru-RU" dirty="0" err="1"/>
              <a:t>відсутні</a:t>
            </a:r>
            <a:r>
              <a:rPr lang="ru-RU" dirty="0"/>
              <a:t> </a:t>
            </a:r>
            <a:r>
              <a:rPr lang="ru-RU" dirty="0" err="1"/>
              <a:t>патологічні</a:t>
            </a:r>
            <a:r>
              <a:rPr lang="ru-RU" dirty="0"/>
              <a:t> </a:t>
            </a:r>
            <a:r>
              <a:rPr lang="ru-RU" dirty="0" err="1"/>
              <a:t>концентрації</a:t>
            </a:r>
            <a:r>
              <a:rPr lang="ru-RU" dirty="0"/>
              <a:t> </a:t>
            </a:r>
            <a:r>
              <a:rPr lang="ru-RU" dirty="0" err="1"/>
              <a:t>іонів</a:t>
            </a:r>
            <a:r>
              <a:rPr lang="ru-RU" dirty="0"/>
              <a:t> </a:t>
            </a:r>
            <a:r>
              <a:rPr lang="ru-RU" dirty="0" err="1"/>
              <a:t>важких</a:t>
            </a:r>
            <a:r>
              <a:rPr lang="ru-RU" dirty="0"/>
              <a:t> </a:t>
            </a:r>
            <a:r>
              <a:rPr lang="ru-RU" dirty="0" err="1"/>
              <a:t>металів</a:t>
            </a:r>
            <a:r>
              <a:rPr lang="ru-RU" dirty="0"/>
              <a:t> (</a:t>
            </a:r>
            <a:r>
              <a:rPr lang="ru-RU" dirty="0" err="1"/>
              <a:t>ртуті</a:t>
            </a:r>
            <a:r>
              <a:rPr lang="ru-RU" dirty="0"/>
              <a:t>, </a:t>
            </a:r>
            <a:r>
              <a:rPr lang="ru-RU" dirty="0" err="1"/>
              <a:t>свинцю</a:t>
            </a:r>
            <a:r>
              <a:rPr lang="ru-RU" dirty="0"/>
              <a:t>, </a:t>
            </a:r>
            <a:r>
              <a:rPr lang="ru-RU" dirty="0" err="1"/>
              <a:t>міді</a:t>
            </a:r>
            <a:r>
              <a:rPr lang="ru-RU" dirty="0"/>
              <a:t>). Не </a:t>
            </a:r>
            <a:r>
              <a:rPr lang="ru-RU" dirty="0" err="1"/>
              <a:t>виникає</a:t>
            </a:r>
            <a:r>
              <a:rPr lang="ru-RU" dirty="0"/>
              <a:t> </a:t>
            </a:r>
            <a:r>
              <a:rPr lang="ru-RU" dirty="0" err="1"/>
              <a:t>глибокого</a:t>
            </a:r>
            <a:r>
              <a:rPr lang="ru-RU" dirty="0"/>
              <a:t> </a:t>
            </a:r>
            <a:r>
              <a:rPr lang="ru-RU" dirty="0" err="1"/>
              <a:t>падіння</a:t>
            </a:r>
            <a:r>
              <a:rPr lang="ru-RU" dirty="0"/>
              <a:t> </a:t>
            </a:r>
            <a:r>
              <a:rPr lang="ru-RU" dirty="0" err="1"/>
              <a:t>активності</a:t>
            </a:r>
            <a:r>
              <a:rPr lang="ru-RU" dirty="0"/>
              <a:t> </a:t>
            </a:r>
            <a:r>
              <a:rPr lang="ru-RU" dirty="0" err="1"/>
              <a:t>псевдохолінестерази</a:t>
            </a:r>
            <a:r>
              <a:rPr lang="ru-RU" dirty="0"/>
              <a:t> у </a:t>
            </a:r>
            <a:r>
              <a:rPr lang="ru-RU" dirty="0" err="1"/>
              <a:t>плазмі</a:t>
            </a:r>
            <a:r>
              <a:rPr lang="ru-RU" dirty="0"/>
              <a:t> </a:t>
            </a:r>
            <a:r>
              <a:rPr lang="ru-RU" dirty="0" err="1"/>
              <a:t>крові</a:t>
            </a:r>
            <a:r>
              <a:rPr lang="ru-RU" dirty="0"/>
              <a:t>.</a:t>
            </a:r>
          </a:p>
        </p:txBody>
      </p:sp>
    </p:spTree>
    <p:extLst>
      <p:ext uri="{BB962C8B-B14F-4D97-AF65-F5344CB8AC3E}">
        <p14:creationId xmlns="" xmlns:p14="http://schemas.microsoft.com/office/powerpoint/2010/main" val="34607917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4819" y="217714"/>
            <a:ext cx="8596668" cy="1320800"/>
          </a:xfrm>
        </p:spPr>
        <p:txBody>
          <a:bodyPr/>
          <a:lstStyle/>
          <a:p>
            <a:pPr algn="ctr"/>
            <a:r>
              <a:rPr lang="ru-RU" dirty="0"/>
              <a:t>Лікування. 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86339" y="1024122"/>
            <a:ext cx="8100907" cy="3880773"/>
          </a:xfrm>
        </p:spPr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ru-RU" dirty="0" smtClean="0"/>
              <a:t>При </a:t>
            </a:r>
            <a:r>
              <a:rPr lang="ru-RU" dirty="0" err="1"/>
              <a:t>гострих</a:t>
            </a:r>
            <a:r>
              <a:rPr lang="ru-RU" dirty="0"/>
              <a:t> </a:t>
            </a:r>
            <a:r>
              <a:rPr lang="ru-RU" dirty="0" err="1"/>
              <a:t>інтоксикаціях</a:t>
            </a:r>
            <a:r>
              <a:rPr lang="ru-RU" dirty="0"/>
              <a:t> </a:t>
            </a:r>
            <a:r>
              <a:rPr lang="ru-RU" dirty="0" err="1"/>
              <a:t>необхідно</a:t>
            </a:r>
            <a:r>
              <a:rPr lang="ru-RU" dirty="0"/>
              <a:t>; </a:t>
            </a:r>
            <a:endParaRPr lang="ru-RU" dirty="0" smtClean="0"/>
          </a:p>
          <a:p>
            <a:r>
              <a:rPr lang="ru-RU" dirty="0" err="1" smtClean="0"/>
              <a:t>Швидко</a:t>
            </a:r>
            <a:r>
              <a:rPr lang="ru-RU" dirty="0" smtClean="0"/>
              <a:t> </a:t>
            </a:r>
            <a:r>
              <a:rPr lang="ru-RU" dirty="0" err="1"/>
              <a:t>винести</a:t>
            </a:r>
            <a:r>
              <a:rPr lang="ru-RU" dirty="0"/>
              <a:t> </a:t>
            </a:r>
            <a:r>
              <a:rPr lang="ru-RU" dirty="0" err="1"/>
              <a:t>потерпілого</a:t>
            </a:r>
            <a:r>
              <a:rPr lang="ru-RU" dirty="0"/>
              <a:t> з </a:t>
            </a:r>
            <a:r>
              <a:rPr lang="ru-RU" dirty="0" err="1"/>
              <a:t>забрудненої</a:t>
            </a:r>
            <a:r>
              <a:rPr lang="ru-RU" dirty="0"/>
              <a:t> </a:t>
            </a:r>
            <a:r>
              <a:rPr lang="ru-RU" dirty="0" err="1"/>
              <a:t>атмосфери</a:t>
            </a:r>
            <a:r>
              <a:rPr lang="ru-RU" dirty="0"/>
              <a:t>; </a:t>
            </a:r>
            <a:endParaRPr lang="ru-RU" dirty="0" smtClean="0"/>
          </a:p>
          <a:p>
            <a:r>
              <a:rPr lang="ru-RU" dirty="0" err="1" smtClean="0"/>
              <a:t>Шкіру</a:t>
            </a:r>
            <a:r>
              <a:rPr lang="ru-RU" dirty="0" smtClean="0"/>
              <a:t> </a:t>
            </a:r>
            <a:r>
              <a:rPr lang="ru-RU" dirty="0"/>
              <a:t>та </a:t>
            </a:r>
            <a:r>
              <a:rPr lang="ru-RU" dirty="0" err="1"/>
              <a:t>слизові</a:t>
            </a:r>
            <a:r>
              <a:rPr lang="ru-RU" dirty="0"/>
              <a:t> </a:t>
            </a:r>
            <a:r>
              <a:rPr lang="ru-RU" dirty="0" err="1"/>
              <a:t>оболонки</a:t>
            </a:r>
            <a:r>
              <a:rPr lang="ru-RU" dirty="0"/>
              <a:t> </a:t>
            </a:r>
            <a:r>
              <a:rPr lang="ru-RU" dirty="0" err="1"/>
              <a:t>промивають</a:t>
            </a:r>
            <a:r>
              <a:rPr lang="ru-RU" dirty="0"/>
              <a:t> 2% </a:t>
            </a:r>
            <a:r>
              <a:rPr lang="ru-RU" dirty="0" err="1"/>
              <a:t>розчином</a:t>
            </a:r>
            <a:r>
              <a:rPr lang="ru-RU" dirty="0"/>
              <a:t> </a:t>
            </a:r>
            <a:r>
              <a:rPr lang="ru-RU" dirty="0" err="1"/>
              <a:t>гідрокарбонату</a:t>
            </a:r>
            <a:r>
              <a:rPr lang="ru-RU" dirty="0"/>
              <a:t> </a:t>
            </a:r>
            <a:r>
              <a:rPr lang="ru-RU" dirty="0" err="1"/>
              <a:t>натрію</a:t>
            </a:r>
            <a:r>
              <a:rPr lang="ru-RU" dirty="0"/>
              <a:t>; Для </a:t>
            </a:r>
            <a:r>
              <a:rPr lang="ru-RU" dirty="0" err="1"/>
              <a:t>зменшення</a:t>
            </a:r>
            <a:r>
              <a:rPr lang="ru-RU" dirty="0"/>
              <a:t> </a:t>
            </a:r>
            <a:r>
              <a:rPr lang="ru-RU" dirty="0" err="1"/>
              <a:t>подразнення</a:t>
            </a:r>
            <a:r>
              <a:rPr lang="ru-RU" dirty="0"/>
              <a:t> </a:t>
            </a:r>
            <a:r>
              <a:rPr lang="ru-RU" dirty="0" err="1"/>
              <a:t>ніс</a:t>
            </a:r>
            <a:r>
              <a:rPr lang="ru-RU" dirty="0"/>
              <a:t> </a:t>
            </a:r>
            <a:r>
              <a:rPr lang="ru-RU" dirty="0" err="1"/>
              <a:t>закапують</a:t>
            </a:r>
            <a:r>
              <a:rPr lang="ru-RU" dirty="0"/>
              <a:t> 2% </a:t>
            </a:r>
            <a:r>
              <a:rPr lang="ru-RU" dirty="0" err="1"/>
              <a:t>розчином</a:t>
            </a:r>
            <a:r>
              <a:rPr lang="ru-RU" dirty="0"/>
              <a:t> </a:t>
            </a:r>
            <a:r>
              <a:rPr lang="ru-RU" dirty="0" err="1"/>
              <a:t>новокаїну</a:t>
            </a:r>
            <a:r>
              <a:rPr lang="ru-RU" dirty="0"/>
              <a:t>, </a:t>
            </a:r>
            <a:r>
              <a:rPr lang="ru-RU" dirty="0" err="1"/>
              <a:t>очі</a:t>
            </a:r>
            <a:r>
              <a:rPr lang="ru-RU" dirty="0"/>
              <a:t> - 30% </a:t>
            </a:r>
            <a:r>
              <a:rPr lang="ru-RU" dirty="0" err="1"/>
              <a:t>розчином</a:t>
            </a:r>
            <a:r>
              <a:rPr lang="ru-RU" dirty="0"/>
              <a:t> альбуциду </a:t>
            </a:r>
            <a:r>
              <a:rPr lang="en-US" dirty="0"/>
              <a:t>Na; </a:t>
            </a:r>
            <a:r>
              <a:rPr lang="ru-RU" dirty="0"/>
              <a:t>При </a:t>
            </a:r>
            <a:r>
              <a:rPr lang="ru-RU" dirty="0" err="1"/>
              <a:t>попаданні</a:t>
            </a:r>
            <a:r>
              <a:rPr lang="ru-RU" dirty="0"/>
              <a:t> </a:t>
            </a:r>
            <a:r>
              <a:rPr lang="ru-RU" dirty="0" err="1"/>
              <a:t>отрути</a:t>
            </a:r>
            <a:r>
              <a:rPr lang="ru-RU" dirty="0"/>
              <a:t> в </a:t>
            </a:r>
            <a:r>
              <a:rPr lang="ru-RU" dirty="0" err="1"/>
              <a:t>шлунково-кишковий</a:t>
            </a:r>
            <a:r>
              <a:rPr lang="ru-RU" dirty="0"/>
              <a:t> тракт </a:t>
            </a:r>
            <a:r>
              <a:rPr lang="ru-RU" dirty="0" err="1"/>
              <a:t>необхідно</a:t>
            </a:r>
            <a:r>
              <a:rPr lang="ru-RU" dirty="0"/>
              <a:t> </a:t>
            </a:r>
            <a:r>
              <a:rPr lang="ru-RU" dirty="0" err="1"/>
              <a:t>терміново</a:t>
            </a:r>
            <a:r>
              <a:rPr lang="ru-RU" dirty="0"/>
              <a:t> </a:t>
            </a:r>
            <a:r>
              <a:rPr lang="ru-RU" dirty="0" err="1"/>
              <a:t>промити</a:t>
            </a:r>
            <a:r>
              <a:rPr lang="ru-RU" dirty="0"/>
              <a:t> </a:t>
            </a:r>
            <a:r>
              <a:rPr lang="ru-RU" dirty="0" err="1"/>
              <a:t>шлунок</a:t>
            </a:r>
            <a:r>
              <a:rPr lang="ru-RU" dirty="0"/>
              <a:t> </a:t>
            </a:r>
            <a:r>
              <a:rPr lang="ru-RU" dirty="0" err="1"/>
              <a:t>Після</a:t>
            </a:r>
            <a:r>
              <a:rPr lang="ru-RU" dirty="0"/>
              <a:t> </a:t>
            </a:r>
            <a:r>
              <a:rPr lang="ru-RU" dirty="0" err="1"/>
              <a:t>промивання</a:t>
            </a:r>
            <a:r>
              <a:rPr lang="ru-RU" dirty="0"/>
              <a:t> </a:t>
            </a:r>
            <a:r>
              <a:rPr lang="ru-RU" dirty="0" err="1"/>
              <a:t>доцільно</a:t>
            </a:r>
            <a:r>
              <a:rPr lang="ru-RU" dirty="0"/>
              <a:t> </a:t>
            </a:r>
            <a:r>
              <a:rPr lang="ru-RU" dirty="0" err="1"/>
              <a:t>дати</a:t>
            </a:r>
            <a:r>
              <a:rPr lang="ru-RU" dirty="0"/>
              <a:t> </a:t>
            </a:r>
            <a:r>
              <a:rPr lang="ru-RU" dirty="0" err="1"/>
              <a:t>протиотруту</a:t>
            </a:r>
            <a:r>
              <a:rPr lang="ru-RU" dirty="0"/>
              <a:t> - </a:t>
            </a:r>
            <a:r>
              <a:rPr lang="ru-RU" dirty="0" err="1"/>
              <a:t>суміш</a:t>
            </a:r>
            <a:r>
              <a:rPr lang="ru-RU" dirty="0"/>
              <a:t> ТУМ, яка </a:t>
            </a:r>
            <a:r>
              <a:rPr lang="ru-RU" dirty="0" err="1"/>
              <a:t>складається</a:t>
            </a:r>
            <a:r>
              <a:rPr lang="ru-RU" dirty="0"/>
              <a:t> з 25г </a:t>
            </a:r>
            <a:r>
              <a:rPr lang="ru-RU" dirty="0" err="1"/>
              <a:t>таніну</a:t>
            </a:r>
            <a:r>
              <a:rPr lang="ru-RU" dirty="0"/>
              <a:t>, 50г </a:t>
            </a:r>
            <a:r>
              <a:rPr lang="ru-RU" dirty="0" err="1"/>
              <a:t>активованого</a:t>
            </a:r>
            <a:r>
              <a:rPr lang="ru-RU" dirty="0"/>
              <a:t> </a:t>
            </a:r>
            <a:r>
              <a:rPr lang="ru-RU" dirty="0" err="1"/>
              <a:t>вугілля</a:t>
            </a:r>
            <a:r>
              <a:rPr lang="ru-RU" dirty="0"/>
              <a:t>, 25г </a:t>
            </a:r>
            <a:r>
              <a:rPr lang="ru-RU" dirty="0" err="1"/>
              <a:t>окису</a:t>
            </a:r>
            <a:r>
              <a:rPr lang="ru-RU" dirty="0"/>
              <a:t> </a:t>
            </a:r>
            <a:r>
              <a:rPr lang="ru-RU" dirty="0" err="1"/>
              <a:t>магнію</a:t>
            </a:r>
            <a:r>
              <a:rPr lang="ru-RU" dirty="0"/>
              <a:t>, яку </a:t>
            </a:r>
            <a:r>
              <a:rPr lang="ru-RU" dirty="0" err="1"/>
              <a:t>розмішують</a:t>
            </a:r>
            <a:r>
              <a:rPr lang="ru-RU" dirty="0"/>
              <a:t> у </a:t>
            </a:r>
            <a:r>
              <a:rPr lang="ru-RU" dirty="0" err="1"/>
              <a:t>воді</a:t>
            </a:r>
            <a:r>
              <a:rPr lang="ru-RU" dirty="0"/>
              <a:t> і </a:t>
            </a:r>
            <a:r>
              <a:rPr lang="ru-RU" dirty="0" err="1"/>
              <a:t>дають</a:t>
            </a:r>
            <a:r>
              <a:rPr lang="ru-RU" dirty="0"/>
              <a:t> </a:t>
            </a:r>
            <a:r>
              <a:rPr lang="ru-RU" dirty="0" err="1"/>
              <a:t>випити</a:t>
            </a:r>
            <a:r>
              <a:rPr lang="ru-RU" dirty="0"/>
              <a:t>. Через 10-15хв </a:t>
            </a:r>
            <a:r>
              <a:rPr lang="ru-RU" dirty="0" err="1"/>
              <a:t>дають</a:t>
            </a:r>
            <a:r>
              <a:rPr lang="ru-RU" dirty="0"/>
              <a:t> </a:t>
            </a:r>
            <a:r>
              <a:rPr lang="ru-RU" dirty="0" err="1"/>
              <a:t>сольове</a:t>
            </a:r>
            <a:r>
              <a:rPr lang="ru-RU" dirty="0"/>
              <a:t> </a:t>
            </a:r>
            <a:r>
              <a:rPr lang="ru-RU" dirty="0" err="1"/>
              <a:t>проносне</a:t>
            </a:r>
            <a:r>
              <a:rPr lang="ru-RU" dirty="0" smtClean="0"/>
              <a:t>.</a:t>
            </a:r>
          </a:p>
          <a:p>
            <a:r>
              <a:rPr lang="ru-RU" dirty="0" smtClean="0"/>
              <a:t>Показана </a:t>
            </a:r>
            <a:r>
              <a:rPr lang="ru-RU" dirty="0" err="1"/>
              <a:t>інгаляція</a:t>
            </a:r>
            <a:r>
              <a:rPr lang="ru-RU" dirty="0"/>
              <a:t> </a:t>
            </a:r>
            <a:r>
              <a:rPr lang="ru-RU" dirty="0" err="1"/>
              <a:t>кисню</a:t>
            </a:r>
            <a:r>
              <a:rPr lang="ru-RU" dirty="0"/>
              <a:t>; </a:t>
            </a:r>
            <a:r>
              <a:rPr lang="ru-RU" dirty="0" err="1"/>
              <a:t>Вводять</a:t>
            </a:r>
            <a:r>
              <a:rPr lang="ru-RU" dirty="0"/>
              <a:t> 20мл 40% </a:t>
            </a:r>
            <a:r>
              <a:rPr lang="ru-RU" dirty="0" err="1"/>
              <a:t>розчину</a:t>
            </a:r>
            <a:r>
              <a:rPr lang="ru-RU" dirty="0"/>
              <a:t> </a:t>
            </a:r>
            <a:r>
              <a:rPr lang="ru-RU" dirty="0" err="1"/>
              <a:t>глюкози</a:t>
            </a:r>
            <a:r>
              <a:rPr lang="ru-RU" dirty="0"/>
              <a:t> і 500мг </a:t>
            </a:r>
            <a:r>
              <a:rPr lang="ru-RU" dirty="0" err="1"/>
              <a:t>аскорбінової</a:t>
            </a:r>
            <a:r>
              <a:rPr lang="ru-RU" dirty="0"/>
              <a:t> кислота, </a:t>
            </a:r>
            <a:r>
              <a:rPr lang="ru-RU" dirty="0" err="1"/>
              <a:t>вітамін</a:t>
            </a:r>
            <a:r>
              <a:rPr lang="ru-RU" dirty="0"/>
              <a:t> В1 – в/м; При </a:t>
            </a:r>
            <a:r>
              <a:rPr lang="ru-RU" dirty="0" err="1"/>
              <a:t>явищах</a:t>
            </a:r>
            <a:r>
              <a:rPr lang="ru-RU" dirty="0"/>
              <a:t> </a:t>
            </a:r>
            <a:r>
              <a:rPr lang="ru-RU" dirty="0" err="1"/>
              <a:t>пригнічення</a:t>
            </a:r>
            <a:r>
              <a:rPr lang="ru-RU" dirty="0"/>
              <a:t> </a:t>
            </a:r>
            <a:r>
              <a:rPr lang="ru-RU" dirty="0" err="1"/>
              <a:t>дихання</a:t>
            </a:r>
            <a:r>
              <a:rPr lang="ru-RU" dirty="0"/>
              <a:t> показаний </a:t>
            </a:r>
            <a:r>
              <a:rPr lang="ru-RU" dirty="0" err="1"/>
              <a:t>лобелін</a:t>
            </a:r>
            <a:r>
              <a:rPr lang="ru-RU" dirty="0"/>
              <a:t>; При </a:t>
            </a:r>
            <a:r>
              <a:rPr lang="ru-RU" dirty="0" err="1"/>
              <a:t>колапсі</a:t>
            </a:r>
            <a:r>
              <a:rPr lang="ru-RU" dirty="0"/>
              <a:t> </a:t>
            </a:r>
            <a:r>
              <a:rPr lang="ru-RU" dirty="0" err="1"/>
              <a:t>кофеїн</a:t>
            </a:r>
            <a:r>
              <a:rPr lang="ru-RU" dirty="0"/>
              <a:t>, </a:t>
            </a:r>
            <a:r>
              <a:rPr lang="ru-RU" dirty="0" err="1"/>
              <a:t>кордіамін</a:t>
            </a:r>
            <a:r>
              <a:rPr lang="ru-RU" dirty="0"/>
              <a:t>; Для </a:t>
            </a:r>
            <a:r>
              <a:rPr lang="ru-RU" dirty="0" err="1"/>
              <a:t>зняття</a:t>
            </a:r>
            <a:r>
              <a:rPr lang="ru-RU" dirty="0"/>
              <a:t> </a:t>
            </a:r>
            <a:r>
              <a:rPr lang="ru-RU" dirty="0" err="1"/>
              <a:t>збудження</a:t>
            </a:r>
            <a:r>
              <a:rPr lang="ru-RU" dirty="0"/>
              <a:t> </a:t>
            </a:r>
            <a:r>
              <a:rPr lang="ru-RU" dirty="0" err="1"/>
              <a:t>використовують</a:t>
            </a:r>
            <a:r>
              <a:rPr lang="ru-RU" dirty="0"/>
              <a:t> </a:t>
            </a:r>
            <a:r>
              <a:rPr lang="ru-RU" dirty="0" err="1"/>
              <a:t>барбітурати</a:t>
            </a:r>
            <a:r>
              <a:rPr lang="ru-RU" dirty="0"/>
              <a:t>, при </a:t>
            </a:r>
            <a:r>
              <a:rPr lang="ru-RU" dirty="0" err="1"/>
              <a:t>судомах</a:t>
            </a:r>
            <a:r>
              <a:rPr lang="ru-RU" dirty="0"/>
              <a:t> </a:t>
            </a:r>
            <a:r>
              <a:rPr lang="ru-RU" dirty="0" err="1"/>
              <a:t>призначають</a:t>
            </a:r>
            <a:r>
              <a:rPr lang="ru-RU" dirty="0"/>
              <a:t> </a:t>
            </a:r>
            <a:r>
              <a:rPr lang="ru-RU" dirty="0" err="1"/>
              <a:t>хлоралгідрат</a:t>
            </a:r>
            <a:r>
              <a:rPr lang="ru-RU" dirty="0"/>
              <a:t> в </a:t>
            </a:r>
            <a:r>
              <a:rPr lang="ru-RU" dirty="0" err="1"/>
              <a:t>клізмі</a:t>
            </a:r>
            <a:r>
              <a:rPr lang="ru-RU" dirty="0"/>
              <a:t>.</a:t>
            </a:r>
          </a:p>
        </p:txBody>
      </p:sp>
    </p:spTree>
    <p:extLst>
      <p:ext uri="{BB962C8B-B14F-4D97-AF65-F5344CB8AC3E}">
        <p14:creationId xmlns="" xmlns:p14="http://schemas.microsoft.com/office/powerpoint/2010/main" val="7074818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03014" y="152399"/>
            <a:ext cx="8596668" cy="1320800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/>
              <a:t>Загальні </a:t>
            </a:r>
            <a:r>
              <a:rPr lang="ru-RU" dirty="0" err="1"/>
              <a:t>підходи</a:t>
            </a:r>
            <a:r>
              <a:rPr lang="ru-RU" dirty="0"/>
              <a:t> до </a:t>
            </a:r>
            <a:r>
              <a:rPr lang="ru-RU" dirty="0" err="1"/>
              <a:t>лікування</a:t>
            </a:r>
            <a:r>
              <a:rPr lang="ru-RU" dirty="0"/>
              <a:t> </a:t>
            </a:r>
            <a:r>
              <a:rPr lang="ru-RU" dirty="0" err="1"/>
              <a:t>включають</a:t>
            </a:r>
            <a:r>
              <a:rPr lang="ru-RU" dirty="0"/>
              <a:t>:</a:t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03014" y="812799"/>
            <a:ext cx="8596668" cy="5287555"/>
          </a:xfrm>
        </p:spPr>
        <p:txBody>
          <a:bodyPr>
            <a:normAutofit fontScale="70000" lnSpcReduction="20000"/>
          </a:bodyPr>
          <a:lstStyle/>
          <a:p>
            <a:r>
              <a:rPr lang="ru-RU" dirty="0" smtClean="0"/>
              <a:t>• </a:t>
            </a:r>
            <a:r>
              <a:rPr lang="ru-RU" dirty="0" err="1"/>
              <a:t>інфузійну</a:t>
            </a:r>
            <a:r>
              <a:rPr lang="ru-RU" dirty="0"/>
              <a:t> </a:t>
            </a:r>
            <a:r>
              <a:rPr lang="ru-RU" dirty="0" err="1"/>
              <a:t>терапію</a:t>
            </a:r>
            <a:r>
              <a:rPr lang="ru-RU" dirty="0"/>
              <a:t> – </a:t>
            </a:r>
            <a:r>
              <a:rPr lang="ru-RU" dirty="0" err="1"/>
              <a:t>внутрішньовенне</a:t>
            </a:r>
            <a:r>
              <a:rPr lang="ru-RU" dirty="0"/>
              <a:t> </a:t>
            </a:r>
            <a:r>
              <a:rPr lang="ru-RU" dirty="0" err="1"/>
              <a:t>краплинне</a:t>
            </a:r>
            <a:r>
              <a:rPr lang="ru-RU" dirty="0"/>
              <a:t> </a:t>
            </a:r>
            <a:r>
              <a:rPr lang="ru-RU" dirty="0" err="1"/>
              <a:t>введення</a:t>
            </a:r>
            <a:r>
              <a:rPr lang="ru-RU" dirty="0"/>
              <a:t> 5% </a:t>
            </a:r>
            <a:r>
              <a:rPr lang="ru-RU" dirty="0" err="1"/>
              <a:t>розчину</a:t>
            </a:r>
            <a:r>
              <a:rPr lang="ru-RU" dirty="0"/>
              <a:t> </a:t>
            </a:r>
            <a:r>
              <a:rPr lang="ru-RU" dirty="0" err="1"/>
              <a:t>глюкози</a:t>
            </a:r>
            <a:r>
              <a:rPr lang="ru-RU" dirty="0"/>
              <a:t> (500-800 мл) та </a:t>
            </a:r>
            <a:r>
              <a:rPr lang="ru-RU" dirty="0" err="1"/>
              <a:t>ізотонічного</a:t>
            </a:r>
            <a:r>
              <a:rPr lang="ru-RU" dirty="0"/>
              <a:t> </a:t>
            </a:r>
            <a:r>
              <a:rPr lang="ru-RU" dirty="0" err="1"/>
              <a:t>розчину</a:t>
            </a:r>
            <a:r>
              <a:rPr lang="ru-RU" dirty="0"/>
              <a:t> </a:t>
            </a:r>
            <a:r>
              <a:rPr lang="ru-RU" dirty="0" err="1"/>
              <a:t>натрію</a:t>
            </a:r>
            <a:r>
              <a:rPr lang="ru-RU" dirty="0"/>
              <a:t> хлориду, </a:t>
            </a:r>
            <a:r>
              <a:rPr lang="ru-RU" dirty="0" err="1"/>
              <a:t>неогемодез</a:t>
            </a:r>
            <a:r>
              <a:rPr lang="ru-RU" dirty="0"/>
              <a:t>. </a:t>
            </a:r>
            <a:r>
              <a:rPr lang="ru-RU" dirty="0" err="1"/>
              <a:t>Загальний</a:t>
            </a:r>
            <a:r>
              <a:rPr lang="ru-RU" dirty="0"/>
              <a:t> </a:t>
            </a:r>
            <a:r>
              <a:rPr lang="ru-RU" dirty="0" err="1"/>
              <a:t>об’єм</a:t>
            </a:r>
            <a:r>
              <a:rPr lang="ru-RU" dirty="0"/>
              <a:t> </a:t>
            </a:r>
            <a:r>
              <a:rPr lang="ru-RU" dirty="0" err="1"/>
              <a:t>введеної</a:t>
            </a:r>
            <a:r>
              <a:rPr lang="ru-RU" dirty="0"/>
              <a:t> </a:t>
            </a:r>
            <a:r>
              <a:rPr lang="ru-RU" dirty="0" err="1"/>
              <a:t>рідини</a:t>
            </a:r>
            <a:r>
              <a:rPr lang="ru-RU" dirty="0"/>
              <a:t> </a:t>
            </a:r>
            <a:r>
              <a:rPr lang="ru-RU" dirty="0" err="1"/>
              <a:t>протягом</a:t>
            </a:r>
            <a:r>
              <a:rPr lang="ru-RU" dirty="0"/>
              <a:t> </a:t>
            </a:r>
            <a:r>
              <a:rPr lang="ru-RU" dirty="0" err="1"/>
              <a:t>доби</a:t>
            </a:r>
            <a:r>
              <a:rPr lang="ru-RU" dirty="0"/>
              <a:t> становить 6-8 л. </a:t>
            </a:r>
            <a:r>
              <a:rPr lang="ru-RU" dirty="0" err="1"/>
              <a:t>Поряд</a:t>
            </a:r>
            <a:r>
              <a:rPr lang="ru-RU" dirty="0"/>
              <a:t> з </a:t>
            </a:r>
            <a:r>
              <a:rPr lang="ru-RU" dirty="0" err="1"/>
              <a:t>інфузійною</a:t>
            </a:r>
            <a:r>
              <a:rPr lang="ru-RU" dirty="0"/>
              <a:t> </a:t>
            </a:r>
            <a:r>
              <a:rPr lang="ru-RU" dirty="0" err="1"/>
              <a:t>терапією</a:t>
            </a:r>
            <a:r>
              <a:rPr lang="ru-RU" dirty="0"/>
              <a:t> </a:t>
            </a:r>
            <a:r>
              <a:rPr lang="ru-RU" dirty="0" err="1"/>
              <a:t>доцільно</a:t>
            </a:r>
            <a:r>
              <a:rPr lang="ru-RU" dirty="0"/>
              <a:t> </a:t>
            </a:r>
            <a:r>
              <a:rPr lang="ru-RU" dirty="0" err="1"/>
              <a:t>проводити</a:t>
            </a:r>
            <a:r>
              <a:rPr lang="ru-RU" dirty="0"/>
              <a:t> </a:t>
            </a:r>
            <a:r>
              <a:rPr lang="ru-RU" dirty="0" err="1"/>
              <a:t>форсований</a:t>
            </a:r>
            <a:r>
              <a:rPr lang="ru-RU" dirty="0"/>
              <a:t> </a:t>
            </a:r>
            <a:r>
              <a:rPr lang="ru-RU" dirty="0" err="1"/>
              <a:t>діурез</a:t>
            </a:r>
            <a:r>
              <a:rPr lang="ru-RU" dirty="0"/>
              <a:t> шляхом </a:t>
            </a:r>
            <a:r>
              <a:rPr lang="ru-RU" dirty="0" err="1"/>
              <a:t>внутрішньовенного</a:t>
            </a:r>
            <a:r>
              <a:rPr lang="ru-RU" dirty="0"/>
              <a:t> </a:t>
            </a:r>
            <a:r>
              <a:rPr lang="ru-RU" dirty="0" err="1"/>
              <a:t>введення</a:t>
            </a:r>
            <a:r>
              <a:rPr lang="ru-RU" dirty="0"/>
              <a:t> 1% </a:t>
            </a:r>
            <a:r>
              <a:rPr lang="ru-RU" dirty="0" err="1"/>
              <a:t>розчину</a:t>
            </a:r>
            <a:r>
              <a:rPr lang="ru-RU" dirty="0"/>
              <a:t> </a:t>
            </a:r>
            <a:r>
              <a:rPr lang="ru-RU" dirty="0" err="1"/>
              <a:t>фуросеміду</a:t>
            </a:r>
            <a:r>
              <a:rPr lang="ru-RU" dirty="0"/>
              <a:t> (до 60 мг/</a:t>
            </a:r>
            <a:r>
              <a:rPr lang="ru-RU" dirty="0" err="1"/>
              <a:t>добу</a:t>
            </a:r>
            <a:r>
              <a:rPr lang="ru-RU" dirty="0"/>
              <a:t> </a:t>
            </a:r>
            <a:r>
              <a:rPr lang="ru-RU" dirty="0" err="1"/>
              <a:t>або</a:t>
            </a:r>
            <a:r>
              <a:rPr lang="ru-RU" dirty="0"/>
              <a:t> до 100-140 г </a:t>
            </a:r>
            <a:r>
              <a:rPr lang="ru-RU" dirty="0" err="1"/>
              <a:t>маніту</a:t>
            </a:r>
            <a:r>
              <a:rPr lang="ru-RU" dirty="0"/>
              <a:t>);</a:t>
            </a:r>
          </a:p>
          <a:p>
            <a:r>
              <a:rPr lang="ru-RU" dirty="0"/>
              <a:t>• </a:t>
            </a:r>
            <a:r>
              <a:rPr lang="ru-RU" dirty="0" err="1"/>
              <a:t>вітамінотерапію</a:t>
            </a:r>
            <a:r>
              <a:rPr lang="ru-RU" dirty="0"/>
              <a:t> – </a:t>
            </a:r>
            <a:r>
              <a:rPr lang="ru-RU" dirty="0" err="1"/>
              <a:t>внутрішньовенне</a:t>
            </a:r>
            <a:r>
              <a:rPr lang="ru-RU" dirty="0"/>
              <a:t> </a:t>
            </a:r>
            <a:r>
              <a:rPr lang="ru-RU" dirty="0" err="1"/>
              <a:t>введення</a:t>
            </a:r>
            <a:r>
              <a:rPr lang="ru-RU" dirty="0"/>
              <a:t> </a:t>
            </a:r>
            <a:r>
              <a:rPr lang="ru-RU" dirty="0" err="1"/>
              <a:t>препаратів</a:t>
            </a:r>
            <a:r>
              <a:rPr lang="ru-RU" dirty="0"/>
              <a:t> </a:t>
            </a:r>
            <a:r>
              <a:rPr lang="ru-RU" dirty="0" err="1"/>
              <a:t>групи</a:t>
            </a:r>
            <a:r>
              <a:rPr lang="ru-RU" dirty="0"/>
              <a:t> В і С на </a:t>
            </a:r>
            <a:r>
              <a:rPr lang="ru-RU" dirty="0" err="1"/>
              <a:t>фоні</a:t>
            </a:r>
            <a:r>
              <a:rPr lang="ru-RU" dirty="0"/>
              <a:t> </a:t>
            </a:r>
            <a:r>
              <a:rPr lang="ru-RU" dirty="0" err="1"/>
              <a:t>інфузійної</a:t>
            </a:r>
            <a:r>
              <a:rPr lang="ru-RU" dirty="0"/>
              <a:t> </a:t>
            </a:r>
            <a:r>
              <a:rPr lang="ru-RU" dirty="0" err="1"/>
              <a:t>терапії</a:t>
            </a:r>
            <a:r>
              <a:rPr lang="ru-RU" dirty="0"/>
              <a:t>;</a:t>
            </a:r>
          </a:p>
          <a:p>
            <a:r>
              <a:rPr lang="ru-RU" dirty="0"/>
              <a:t>• </a:t>
            </a:r>
            <a:r>
              <a:rPr lang="ru-RU" dirty="0" err="1"/>
              <a:t>детоксикаційну</a:t>
            </a:r>
            <a:r>
              <a:rPr lang="ru-RU" dirty="0"/>
              <a:t> </a:t>
            </a:r>
            <a:r>
              <a:rPr lang="ru-RU" dirty="0" err="1"/>
              <a:t>терапію</a:t>
            </a:r>
            <a:r>
              <a:rPr lang="ru-RU" dirty="0"/>
              <a:t> – </a:t>
            </a:r>
            <a:r>
              <a:rPr lang="ru-RU" dirty="0" err="1"/>
              <a:t>проведення</a:t>
            </a:r>
            <a:r>
              <a:rPr lang="ru-RU" dirty="0"/>
              <a:t> </a:t>
            </a:r>
            <a:r>
              <a:rPr lang="ru-RU" dirty="0" err="1"/>
              <a:t>еферентних</a:t>
            </a:r>
            <a:r>
              <a:rPr lang="ru-RU" dirty="0"/>
              <a:t> </a:t>
            </a:r>
            <a:r>
              <a:rPr lang="ru-RU" dirty="0" err="1"/>
              <a:t>методів</a:t>
            </a:r>
            <a:r>
              <a:rPr lang="ru-RU" dirty="0"/>
              <a:t> </a:t>
            </a:r>
            <a:r>
              <a:rPr lang="ru-RU" dirty="0" err="1"/>
              <a:t>екстракорпоральної</a:t>
            </a:r>
            <a:r>
              <a:rPr lang="ru-RU" dirty="0"/>
              <a:t> </a:t>
            </a:r>
            <a:r>
              <a:rPr lang="ru-RU" dirty="0" err="1"/>
              <a:t>детоксикації</a:t>
            </a:r>
            <a:r>
              <a:rPr lang="ru-RU" dirty="0"/>
              <a:t>: </a:t>
            </a:r>
            <a:r>
              <a:rPr lang="ru-RU" dirty="0" err="1"/>
              <a:t>плазмаферез</a:t>
            </a:r>
            <a:r>
              <a:rPr lang="ru-RU" dirty="0"/>
              <a:t>, </a:t>
            </a:r>
            <a:r>
              <a:rPr lang="ru-RU" dirty="0" err="1"/>
              <a:t>плазмасорбція</a:t>
            </a:r>
            <a:r>
              <a:rPr lang="ru-RU" dirty="0"/>
              <a:t>, </a:t>
            </a:r>
            <a:r>
              <a:rPr lang="ru-RU" dirty="0" err="1"/>
              <a:t>лімфосорбція</a:t>
            </a:r>
            <a:r>
              <a:rPr lang="ru-RU" dirty="0"/>
              <a:t> </a:t>
            </a:r>
            <a:r>
              <a:rPr lang="ru-RU" dirty="0" err="1"/>
              <a:t>гемодіаліз</a:t>
            </a:r>
            <a:r>
              <a:rPr lang="ru-RU" dirty="0"/>
              <a:t>, </a:t>
            </a:r>
            <a:r>
              <a:rPr lang="ru-RU" dirty="0" err="1"/>
              <a:t>перитонеальний</a:t>
            </a:r>
            <a:r>
              <a:rPr lang="ru-RU" dirty="0"/>
              <a:t> </a:t>
            </a:r>
            <a:r>
              <a:rPr lang="ru-RU" dirty="0" err="1"/>
              <a:t>діаліз</a:t>
            </a:r>
            <a:r>
              <a:rPr lang="ru-RU" dirty="0"/>
              <a:t>, </a:t>
            </a:r>
            <a:r>
              <a:rPr lang="ru-RU" dirty="0" err="1"/>
              <a:t>гемосорбція</a:t>
            </a:r>
            <a:r>
              <a:rPr lang="ru-RU" dirty="0"/>
              <a:t>;</a:t>
            </a:r>
          </a:p>
          <a:p>
            <a:r>
              <a:rPr lang="ru-RU" dirty="0"/>
              <a:t>• </a:t>
            </a:r>
            <a:r>
              <a:rPr lang="ru-RU" dirty="0" err="1"/>
              <a:t>застосування</a:t>
            </a:r>
            <a:r>
              <a:rPr lang="ru-RU" dirty="0"/>
              <a:t> </a:t>
            </a:r>
            <a:r>
              <a:rPr lang="ru-RU" dirty="0" err="1"/>
              <a:t>препаратів</a:t>
            </a:r>
            <a:r>
              <a:rPr lang="ru-RU" dirty="0"/>
              <a:t> </a:t>
            </a:r>
            <a:r>
              <a:rPr lang="ru-RU" dirty="0" err="1"/>
              <a:t>кальцію</a:t>
            </a:r>
            <a:r>
              <a:rPr lang="ru-RU" dirty="0"/>
              <a:t> у </a:t>
            </a:r>
            <a:r>
              <a:rPr lang="ru-RU" dirty="0" err="1"/>
              <a:t>зв’язку</a:t>
            </a:r>
            <a:r>
              <a:rPr lang="ru-RU" dirty="0"/>
              <a:t> з </a:t>
            </a:r>
            <a:r>
              <a:rPr lang="ru-RU" dirty="0" err="1"/>
              <a:t>гіпокальціємією</a:t>
            </a:r>
            <a:r>
              <a:rPr lang="ru-RU" dirty="0"/>
              <a:t>; </a:t>
            </a:r>
            <a:r>
              <a:rPr lang="ru-RU" dirty="0" err="1"/>
              <a:t>внутрішньовенно</a:t>
            </a:r>
            <a:r>
              <a:rPr lang="ru-RU" dirty="0"/>
              <a:t> </a:t>
            </a:r>
            <a:r>
              <a:rPr lang="ru-RU" dirty="0" err="1"/>
              <a:t>вводять</a:t>
            </a:r>
            <a:r>
              <a:rPr lang="ru-RU" dirty="0"/>
              <a:t> 10 мл 10% </a:t>
            </a:r>
            <a:r>
              <a:rPr lang="ru-RU" dirty="0" err="1"/>
              <a:t>розчину</a:t>
            </a:r>
            <a:r>
              <a:rPr lang="ru-RU" dirty="0"/>
              <a:t> </a:t>
            </a:r>
            <a:r>
              <a:rPr lang="ru-RU" dirty="0" err="1"/>
              <a:t>кальцію</a:t>
            </a:r>
            <a:r>
              <a:rPr lang="ru-RU" dirty="0"/>
              <a:t> глюконату </a:t>
            </a:r>
            <a:r>
              <a:rPr lang="ru-RU" dirty="0" err="1"/>
              <a:t>або</a:t>
            </a:r>
            <a:r>
              <a:rPr lang="ru-RU" dirty="0"/>
              <a:t> </a:t>
            </a:r>
            <a:r>
              <a:rPr lang="ru-RU" dirty="0" err="1"/>
              <a:t>кальцію</a:t>
            </a:r>
            <a:r>
              <a:rPr lang="ru-RU" dirty="0"/>
              <a:t> хлориду в </a:t>
            </a:r>
            <a:r>
              <a:rPr lang="ru-RU" dirty="0" err="1"/>
              <a:t>аналогічних</a:t>
            </a:r>
            <a:r>
              <a:rPr lang="ru-RU" dirty="0"/>
              <a:t> дозах;</a:t>
            </a:r>
          </a:p>
          <a:p>
            <a:r>
              <a:rPr lang="ru-RU" dirty="0"/>
              <a:t>• симптоматично </a:t>
            </a:r>
            <a:r>
              <a:rPr lang="ru-RU" dirty="0" err="1"/>
              <a:t>показане</a:t>
            </a:r>
            <a:r>
              <a:rPr lang="ru-RU" dirty="0"/>
              <a:t> </a:t>
            </a:r>
            <a:r>
              <a:rPr lang="ru-RU" dirty="0" err="1"/>
              <a:t>застосування</a:t>
            </a:r>
            <a:r>
              <a:rPr lang="ru-RU" dirty="0"/>
              <a:t> </a:t>
            </a:r>
            <a:r>
              <a:rPr lang="ru-RU" dirty="0" err="1"/>
              <a:t>антиоксидантів</a:t>
            </a:r>
            <a:r>
              <a:rPr lang="ru-RU" dirty="0"/>
              <a:t>, </a:t>
            </a:r>
            <a:r>
              <a:rPr lang="ru-RU" dirty="0" err="1"/>
              <a:t>вітамінів</a:t>
            </a:r>
            <a:r>
              <a:rPr lang="ru-RU" dirty="0"/>
              <a:t>, </a:t>
            </a:r>
            <a:r>
              <a:rPr lang="ru-RU" dirty="0" err="1"/>
              <a:t>гепатопротекторів</a:t>
            </a:r>
            <a:r>
              <a:rPr lang="ru-RU" dirty="0"/>
              <a:t>, </a:t>
            </a:r>
            <a:r>
              <a:rPr lang="ru-RU" dirty="0" err="1"/>
              <a:t>нейролептиків</a:t>
            </a:r>
            <a:r>
              <a:rPr lang="ru-RU" dirty="0"/>
              <a:t> та </a:t>
            </a:r>
            <a:r>
              <a:rPr lang="ru-RU" dirty="0" err="1"/>
              <a:t>інших</a:t>
            </a:r>
            <a:r>
              <a:rPr lang="ru-RU" dirty="0"/>
              <a:t> </a:t>
            </a:r>
            <a:r>
              <a:rPr lang="ru-RU" dirty="0" err="1"/>
              <a:t>засобів</a:t>
            </a:r>
            <a:r>
              <a:rPr lang="ru-RU" dirty="0"/>
              <a:t> </a:t>
            </a:r>
            <a:r>
              <a:rPr lang="ru-RU" dirty="0" err="1"/>
              <a:t>залежно</a:t>
            </a:r>
            <a:r>
              <a:rPr lang="ru-RU" dirty="0"/>
              <a:t> </a:t>
            </a:r>
            <a:r>
              <a:rPr lang="ru-RU" dirty="0" err="1"/>
              <a:t>від</a:t>
            </a:r>
            <a:r>
              <a:rPr lang="ru-RU" dirty="0"/>
              <a:t> </a:t>
            </a:r>
            <a:r>
              <a:rPr lang="ru-RU" dirty="0" err="1"/>
              <a:t>клінічних</a:t>
            </a:r>
            <a:r>
              <a:rPr lang="ru-RU" dirty="0"/>
              <a:t> </a:t>
            </a:r>
            <a:r>
              <a:rPr lang="ru-RU" dirty="0" err="1"/>
              <a:t>синдромів</a:t>
            </a:r>
            <a:r>
              <a:rPr lang="ru-RU" dirty="0"/>
              <a:t>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34588053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38145" y="527732"/>
            <a:ext cx="8596668" cy="3880773"/>
          </a:xfrm>
        </p:spPr>
        <p:txBody>
          <a:bodyPr>
            <a:normAutofit fontScale="70000" lnSpcReduction="20000"/>
          </a:bodyPr>
          <a:lstStyle/>
          <a:p>
            <a:r>
              <a:rPr lang="ru-RU" dirty="0" err="1"/>
              <a:t>Протипоказане</a:t>
            </a:r>
            <a:r>
              <a:rPr lang="ru-RU" dirty="0"/>
              <a:t> </a:t>
            </a:r>
            <a:r>
              <a:rPr lang="ru-RU" dirty="0" err="1"/>
              <a:t>введення</a:t>
            </a:r>
            <a:r>
              <a:rPr lang="ru-RU" dirty="0"/>
              <a:t> </a:t>
            </a:r>
            <a:r>
              <a:rPr lang="ru-RU" dirty="0" err="1"/>
              <a:t>адреналіну</a:t>
            </a:r>
            <a:r>
              <a:rPr lang="ru-RU" dirty="0"/>
              <a:t> та </a:t>
            </a:r>
            <a:r>
              <a:rPr lang="ru-RU" dirty="0" err="1"/>
              <a:t>його</a:t>
            </a:r>
            <a:r>
              <a:rPr lang="ru-RU" dirty="0"/>
              <a:t> </a:t>
            </a:r>
            <a:r>
              <a:rPr lang="ru-RU" dirty="0" err="1"/>
              <a:t>аналогів</a:t>
            </a:r>
            <a:r>
              <a:rPr lang="ru-RU" dirty="0"/>
              <a:t>, </a:t>
            </a:r>
            <a:r>
              <a:rPr lang="ru-RU" dirty="0" err="1"/>
              <a:t>оскільки</a:t>
            </a:r>
            <a:r>
              <a:rPr lang="ru-RU" dirty="0"/>
              <a:t> ХОС </a:t>
            </a:r>
            <a:r>
              <a:rPr lang="ru-RU" dirty="0" err="1"/>
              <a:t>підвищують</a:t>
            </a:r>
            <a:r>
              <a:rPr lang="ru-RU" dirty="0"/>
              <a:t> </a:t>
            </a:r>
            <a:r>
              <a:rPr lang="ru-RU" dirty="0" err="1"/>
              <a:t>чутливість</a:t>
            </a:r>
            <a:r>
              <a:rPr lang="ru-RU" dirty="0"/>
              <a:t> до </a:t>
            </a:r>
            <a:r>
              <a:rPr lang="ru-RU" dirty="0" err="1"/>
              <a:t>нього</a:t>
            </a:r>
            <a:r>
              <a:rPr lang="ru-RU" dirty="0"/>
              <a:t> </a:t>
            </a:r>
            <a:r>
              <a:rPr lang="ru-RU" dirty="0" err="1"/>
              <a:t>рецепторів</a:t>
            </a:r>
            <a:r>
              <a:rPr lang="ru-RU" dirty="0"/>
              <a:t> </a:t>
            </a:r>
            <a:r>
              <a:rPr lang="ru-RU" dirty="0" err="1"/>
              <a:t>міокарда</a:t>
            </a:r>
            <a:r>
              <a:rPr lang="ru-RU" dirty="0"/>
              <a:t> (</a:t>
            </a:r>
            <a:r>
              <a:rPr lang="ru-RU" dirty="0" err="1"/>
              <a:t>можлива</a:t>
            </a:r>
            <a:r>
              <a:rPr lang="ru-RU" dirty="0"/>
              <a:t> </a:t>
            </a:r>
            <a:r>
              <a:rPr lang="ru-RU" dirty="0" err="1"/>
              <a:t>раптова</a:t>
            </a:r>
            <a:r>
              <a:rPr lang="ru-RU" dirty="0"/>
              <a:t> </a:t>
            </a:r>
            <a:r>
              <a:rPr lang="ru-RU" dirty="0" err="1"/>
              <a:t>зупинка</a:t>
            </a:r>
            <a:r>
              <a:rPr lang="ru-RU" dirty="0"/>
              <a:t> </a:t>
            </a:r>
            <a:r>
              <a:rPr lang="ru-RU" dirty="0" err="1"/>
              <a:t>серця</a:t>
            </a:r>
            <a:r>
              <a:rPr lang="ru-RU" dirty="0"/>
              <a:t>). </a:t>
            </a:r>
            <a:r>
              <a:rPr lang="ru-RU" dirty="0" err="1"/>
              <a:t>Морфін</a:t>
            </a:r>
            <a:r>
              <a:rPr lang="ru-RU" dirty="0"/>
              <a:t> </a:t>
            </a:r>
            <a:r>
              <a:rPr lang="ru-RU" dirty="0" err="1"/>
              <a:t>протипоказаний</a:t>
            </a:r>
            <a:r>
              <a:rPr lang="ru-RU" dirty="0"/>
              <a:t> для </a:t>
            </a:r>
            <a:r>
              <a:rPr lang="ru-RU" dirty="0" err="1"/>
              <a:t>застосування</a:t>
            </a:r>
            <a:r>
              <a:rPr lang="ru-RU" dirty="0"/>
              <a:t> через </a:t>
            </a:r>
            <a:r>
              <a:rPr lang="ru-RU" dirty="0" err="1"/>
              <a:t>його</a:t>
            </a:r>
            <a:r>
              <a:rPr lang="ru-RU" dirty="0"/>
              <a:t> </a:t>
            </a:r>
            <a:r>
              <a:rPr lang="ru-RU" dirty="0" err="1"/>
              <a:t>пригнічувальний</a:t>
            </a:r>
            <a:r>
              <a:rPr lang="ru-RU" dirty="0"/>
              <a:t> </a:t>
            </a:r>
            <a:r>
              <a:rPr lang="ru-RU" dirty="0" err="1"/>
              <a:t>вплив</a:t>
            </a:r>
            <a:r>
              <a:rPr lang="ru-RU" dirty="0"/>
              <a:t> на </a:t>
            </a:r>
            <a:r>
              <a:rPr lang="ru-RU" dirty="0" err="1"/>
              <a:t>дихальний</a:t>
            </a:r>
            <a:r>
              <a:rPr lang="ru-RU" dirty="0"/>
              <a:t> центр та </a:t>
            </a:r>
            <a:r>
              <a:rPr lang="ru-RU" dirty="0" err="1"/>
              <a:t>інші</a:t>
            </a:r>
            <a:r>
              <a:rPr lang="ru-RU" dirty="0"/>
              <a:t> </a:t>
            </a:r>
            <a:r>
              <a:rPr lang="ru-RU" dirty="0" err="1"/>
              <a:t>небажані</a:t>
            </a:r>
            <a:r>
              <a:rPr lang="ru-RU" dirty="0"/>
              <a:t> </a:t>
            </a:r>
            <a:r>
              <a:rPr lang="ru-RU" dirty="0" err="1"/>
              <a:t>побічні</a:t>
            </a:r>
            <a:r>
              <a:rPr lang="ru-RU" dirty="0"/>
              <a:t> </a:t>
            </a:r>
            <a:r>
              <a:rPr lang="ru-RU" dirty="0" err="1"/>
              <a:t>ефекти</a:t>
            </a:r>
            <a:r>
              <a:rPr lang="ru-RU" dirty="0"/>
              <a:t>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погіршують</a:t>
            </a:r>
            <a:r>
              <a:rPr lang="ru-RU" dirty="0"/>
              <a:t> стан </a:t>
            </a:r>
            <a:r>
              <a:rPr lang="ru-RU" dirty="0" err="1"/>
              <a:t>пацієнта</a:t>
            </a:r>
            <a:r>
              <a:rPr lang="ru-RU" dirty="0"/>
              <a:t> при </a:t>
            </a:r>
            <a:r>
              <a:rPr lang="ru-RU" dirty="0" err="1"/>
              <a:t>отруєнні</a:t>
            </a:r>
            <a:r>
              <a:rPr lang="ru-RU" dirty="0"/>
              <a:t> ХОС.</a:t>
            </a:r>
          </a:p>
          <a:p>
            <a:r>
              <a:rPr lang="ru-RU" dirty="0"/>
              <a:t>При </a:t>
            </a:r>
            <a:r>
              <a:rPr lang="ru-RU" dirty="0" err="1"/>
              <a:t>хронічній</a:t>
            </a:r>
            <a:r>
              <a:rPr lang="ru-RU" dirty="0"/>
              <a:t> </a:t>
            </a:r>
            <a:r>
              <a:rPr lang="ru-RU" dirty="0" err="1"/>
              <a:t>інтоксикації</a:t>
            </a:r>
            <a:r>
              <a:rPr lang="ru-RU" dirty="0"/>
              <a:t> ХОС проводиться </a:t>
            </a:r>
            <a:r>
              <a:rPr lang="ru-RU" dirty="0" err="1"/>
              <a:t>симптоматичне</a:t>
            </a:r>
            <a:r>
              <a:rPr lang="ru-RU" dirty="0"/>
              <a:t> </a:t>
            </a:r>
            <a:r>
              <a:rPr lang="ru-RU" dirty="0" err="1"/>
              <a:t>лікування</a:t>
            </a:r>
            <a:r>
              <a:rPr lang="ru-RU" dirty="0"/>
              <a:t> </a:t>
            </a:r>
            <a:r>
              <a:rPr lang="ru-RU" dirty="0" err="1"/>
              <a:t>відповідно</a:t>
            </a:r>
            <a:r>
              <a:rPr lang="ru-RU" dirty="0"/>
              <a:t> до </a:t>
            </a:r>
            <a:r>
              <a:rPr lang="ru-RU" dirty="0" err="1"/>
              <a:t>основних</a:t>
            </a:r>
            <a:r>
              <a:rPr lang="ru-RU" dirty="0"/>
              <a:t> </a:t>
            </a:r>
            <a:r>
              <a:rPr lang="ru-RU" dirty="0" err="1"/>
              <a:t>клінічних</a:t>
            </a:r>
            <a:r>
              <a:rPr lang="ru-RU" dirty="0"/>
              <a:t> </a:t>
            </a:r>
            <a:r>
              <a:rPr lang="ru-RU" dirty="0" err="1"/>
              <a:t>проявів</a:t>
            </a:r>
            <a:r>
              <a:rPr lang="ru-RU" dirty="0"/>
              <a:t> </a:t>
            </a:r>
            <a:r>
              <a:rPr lang="ru-RU" dirty="0" err="1"/>
              <a:t>ураження</a:t>
            </a:r>
            <a:r>
              <a:rPr lang="ru-RU" dirty="0"/>
              <a:t>, </a:t>
            </a:r>
            <a:r>
              <a:rPr lang="ru-RU" dirty="0" err="1"/>
              <a:t>які</a:t>
            </a:r>
            <a:r>
              <a:rPr lang="ru-RU" dirty="0"/>
              <a:t> </a:t>
            </a:r>
            <a:r>
              <a:rPr lang="ru-RU" dirty="0" err="1"/>
              <a:t>можуть</a:t>
            </a:r>
            <a:r>
              <a:rPr lang="ru-RU" dirty="0"/>
              <a:t> бути </a:t>
            </a:r>
            <a:r>
              <a:rPr lang="ru-RU" dirty="0" err="1"/>
              <a:t>досить</a:t>
            </a:r>
            <a:r>
              <a:rPr lang="ru-RU" dirty="0"/>
              <a:t> </a:t>
            </a:r>
            <a:r>
              <a:rPr lang="ru-RU" dirty="0" err="1"/>
              <a:t>різноманітними</a:t>
            </a:r>
            <a:r>
              <a:rPr lang="ru-RU" dirty="0" smtClean="0"/>
              <a:t>. </a:t>
            </a:r>
            <a:r>
              <a:rPr lang="uk-UA" dirty="0" smtClean="0"/>
              <a:t>Проводиться вітамінотерапія</a:t>
            </a:r>
            <a:endParaRPr lang="ru-RU" dirty="0"/>
          </a:p>
          <a:p>
            <a:r>
              <a:rPr lang="ru-RU" dirty="0" err="1"/>
              <a:t>Більш</a:t>
            </a:r>
            <a:r>
              <a:rPr lang="ru-RU" dirty="0"/>
              <a:t> </a:t>
            </a:r>
            <a:r>
              <a:rPr lang="ru-RU" dirty="0" err="1"/>
              <a:t>широке</a:t>
            </a:r>
            <a:r>
              <a:rPr lang="ru-RU" dirty="0"/>
              <a:t> коло </a:t>
            </a:r>
            <a:r>
              <a:rPr lang="ru-RU" dirty="0" err="1"/>
              <a:t>медикаментозних</a:t>
            </a:r>
            <a:r>
              <a:rPr lang="ru-RU" dirty="0"/>
              <a:t> і </a:t>
            </a:r>
            <a:r>
              <a:rPr lang="ru-RU" dirty="0" err="1"/>
              <a:t>немедикаментозних</a:t>
            </a:r>
            <a:r>
              <a:rPr lang="ru-RU" dirty="0"/>
              <a:t> </a:t>
            </a:r>
            <a:r>
              <a:rPr lang="ru-RU" dirty="0" err="1"/>
              <a:t>засобів</a:t>
            </a:r>
            <a:r>
              <a:rPr lang="ru-RU" dirty="0"/>
              <a:t> </a:t>
            </a:r>
            <a:r>
              <a:rPr lang="ru-RU" dirty="0" err="1"/>
              <a:t>впливу</a:t>
            </a:r>
            <a:r>
              <a:rPr lang="ru-RU" dirty="0"/>
              <a:t> </a:t>
            </a:r>
            <a:r>
              <a:rPr lang="ru-RU" dirty="0" err="1"/>
              <a:t>застосовується</a:t>
            </a:r>
            <a:r>
              <a:rPr lang="ru-RU" dirty="0"/>
              <a:t> </a:t>
            </a:r>
            <a:r>
              <a:rPr lang="ru-RU" dirty="0" err="1"/>
              <a:t>згідно</a:t>
            </a:r>
            <a:r>
              <a:rPr lang="ru-RU" dirty="0"/>
              <a:t> з </a:t>
            </a:r>
            <a:r>
              <a:rPr lang="ru-RU" dirty="0" err="1"/>
              <a:t>наявністю</a:t>
            </a:r>
            <a:r>
              <a:rPr lang="ru-RU" dirty="0"/>
              <a:t> </a:t>
            </a:r>
            <a:r>
              <a:rPr lang="ru-RU" dirty="0" err="1"/>
              <a:t>клінічних</a:t>
            </a:r>
            <a:r>
              <a:rPr lang="ru-RU" dirty="0"/>
              <a:t> </a:t>
            </a:r>
            <a:r>
              <a:rPr lang="ru-RU" dirty="0" err="1"/>
              <a:t>синдромів</a:t>
            </a:r>
            <a:r>
              <a:rPr lang="ru-RU" dirty="0"/>
              <a:t>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1575624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9952" y="139337"/>
            <a:ext cx="8596668" cy="1320800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/>
              <a:t>Експертиза </a:t>
            </a:r>
            <a:r>
              <a:rPr lang="ru-RU" dirty="0" err="1"/>
              <a:t>працездатності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94453" y="799737"/>
            <a:ext cx="8596668" cy="3880773"/>
          </a:xfrm>
        </p:spPr>
        <p:txBody>
          <a:bodyPr>
            <a:normAutofit fontScale="70000" lnSpcReduction="20000"/>
          </a:bodyPr>
          <a:lstStyle/>
          <a:p>
            <a:r>
              <a:rPr lang="ru-RU" dirty="0" err="1" smtClean="0"/>
              <a:t>Після</a:t>
            </a:r>
            <a:r>
              <a:rPr lang="ru-RU" dirty="0" smtClean="0"/>
              <a:t> </a:t>
            </a:r>
            <a:r>
              <a:rPr lang="ru-RU" dirty="0" err="1"/>
              <a:t>перенесеного</a:t>
            </a:r>
            <a:r>
              <a:rPr lang="ru-RU" dirty="0"/>
              <a:t> </a:t>
            </a:r>
            <a:r>
              <a:rPr lang="ru-RU" dirty="0" err="1"/>
              <a:t>гострого</a:t>
            </a:r>
            <a:r>
              <a:rPr lang="ru-RU" dirty="0"/>
              <a:t> </a:t>
            </a:r>
            <a:r>
              <a:rPr lang="ru-RU" dirty="0" err="1"/>
              <a:t>отруєння</a:t>
            </a:r>
            <a:r>
              <a:rPr lang="ru-RU" dirty="0"/>
              <a:t> ХОС </a:t>
            </a:r>
            <a:r>
              <a:rPr lang="ru-RU" dirty="0" err="1"/>
              <a:t>рекомендується</a:t>
            </a:r>
            <a:r>
              <a:rPr lang="ru-RU" dirty="0"/>
              <a:t> </a:t>
            </a:r>
            <a:r>
              <a:rPr lang="ru-RU" dirty="0" err="1"/>
              <a:t>тимчасове</a:t>
            </a:r>
            <a:r>
              <a:rPr lang="ru-RU" dirty="0"/>
              <a:t> </a:t>
            </a:r>
            <a:r>
              <a:rPr lang="ru-RU" dirty="0" err="1"/>
              <a:t>звільнення</a:t>
            </a:r>
            <a:r>
              <a:rPr lang="ru-RU" dirty="0"/>
              <a:t> </a:t>
            </a:r>
            <a:r>
              <a:rPr lang="ru-RU" dirty="0" err="1"/>
              <a:t>від</a:t>
            </a:r>
            <a:r>
              <a:rPr lang="ru-RU" dirty="0"/>
              <a:t> </a:t>
            </a:r>
            <a:r>
              <a:rPr lang="ru-RU" dirty="0" err="1"/>
              <a:t>робіт</a:t>
            </a:r>
            <a:r>
              <a:rPr lang="ru-RU" dirty="0"/>
              <a:t> </a:t>
            </a:r>
            <a:r>
              <a:rPr lang="ru-RU" dirty="0" err="1"/>
              <a:t>із</a:t>
            </a:r>
            <a:r>
              <a:rPr lang="ru-RU" dirty="0"/>
              <a:t> </a:t>
            </a:r>
            <a:r>
              <a:rPr lang="ru-RU" dirty="0" err="1"/>
              <a:t>переведенням</a:t>
            </a:r>
            <a:r>
              <a:rPr lang="ru-RU" dirty="0"/>
              <a:t> на </a:t>
            </a:r>
            <a:r>
              <a:rPr lang="ru-RU" dirty="0" err="1"/>
              <a:t>іншу</a:t>
            </a:r>
            <a:r>
              <a:rPr lang="ru-RU" dirty="0"/>
              <a:t> роботу без контакту з будь-</a:t>
            </a:r>
            <a:r>
              <a:rPr lang="ru-RU" dirty="0" err="1"/>
              <a:t>якою</a:t>
            </a:r>
            <a:r>
              <a:rPr lang="ru-RU" dirty="0"/>
              <a:t> токсичною </a:t>
            </a:r>
            <a:r>
              <a:rPr lang="ru-RU" dirty="0" err="1"/>
              <a:t>речовиною</a:t>
            </a:r>
            <a:r>
              <a:rPr lang="ru-RU" dirty="0"/>
              <a:t> до 2 </a:t>
            </a:r>
            <a:r>
              <a:rPr lang="ru-RU" dirty="0" err="1"/>
              <a:t>місяців</a:t>
            </a:r>
            <a:r>
              <a:rPr lang="ru-RU" dirty="0"/>
              <a:t>. </a:t>
            </a:r>
            <a:r>
              <a:rPr lang="ru-RU" dirty="0" err="1"/>
              <a:t>Наступна</a:t>
            </a:r>
            <a:r>
              <a:rPr lang="ru-RU" dirty="0"/>
              <a:t> тактика </a:t>
            </a:r>
            <a:r>
              <a:rPr lang="ru-RU" dirty="0" err="1"/>
              <a:t>залежить</a:t>
            </a:r>
            <a:r>
              <a:rPr lang="ru-RU" dirty="0"/>
              <a:t> </a:t>
            </a:r>
            <a:r>
              <a:rPr lang="ru-RU" dirty="0" err="1"/>
              <a:t>від</a:t>
            </a:r>
            <a:r>
              <a:rPr lang="ru-RU" dirty="0"/>
              <a:t> </a:t>
            </a:r>
            <a:r>
              <a:rPr lang="ru-RU" dirty="0" err="1"/>
              <a:t>результатів</a:t>
            </a:r>
            <a:r>
              <a:rPr lang="ru-RU" dirty="0"/>
              <a:t> </a:t>
            </a:r>
            <a:r>
              <a:rPr lang="ru-RU" dirty="0" err="1"/>
              <a:t>лікування</a:t>
            </a:r>
            <a:r>
              <a:rPr lang="ru-RU" dirty="0"/>
              <a:t>.</a:t>
            </a:r>
          </a:p>
          <a:p>
            <a:r>
              <a:rPr lang="ru-RU" dirty="0" err="1"/>
              <a:t>Хронічна</a:t>
            </a:r>
            <a:r>
              <a:rPr lang="ru-RU" dirty="0"/>
              <a:t> </a:t>
            </a:r>
            <a:r>
              <a:rPr lang="ru-RU" dirty="0" err="1"/>
              <a:t>інтоксикація</a:t>
            </a:r>
            <a:r>
              <a:rPr lang="ru-RU" dirty="0"/>
              <a:t> ХОС є </a:t>
            </a:r>
            <a:r>
              <a:rPr lang="ru-RU" dirty="0" err="1"/>
              <a:t>показанням</a:t>
            </a:r>
            <a:r>
              <a:rPr lang="ru-RU" dirty="0"/>
              <a:t> для </a:t>
            </a:r>
            <a:r>
              <a:rPr lang="ru-RU" dirty="0" err="1"/>
              <a:t>переведення</a:t>
            </a:r>
            <a:r>
              <a:rPr lang="ru-RU" dirty="0"/>
              <a:t> на роботу без контакту з пестицидами. </a:t>
            </a:r>
            <a:r>
              <a:rPr lang="ru-RU" dirty="0" err="1"/>
              <a:t>Також</a:t>
            </a:r>
            <a:r>
              <a:rPr lang="ru-RU" dirty="0"/>
              <a:t> </a:t>
            </a:r>
            <a:r>
              <a:rPr lang="ru-RU" dirty="0" err="1"/>
              <a:t>забороняється</a:t>
            </a:r>
            <a:r>
              <a:rPr lang="ru-RU" dirty="0"/>
              <a:t> </a:t>
            </a:r>
            <a:r>
              <a:rPr lang="ru-RU" dirty="0" err="1"/>
              <a:t>подальший</a:t>
            </a:r>
            <a:r>
              <a:rPr lang="ru-RU" dirty="0"/>
              <a:t> контакт з ХОС при рецидивному </a:t>
            </a:r>
            <a:r>
              <a:rPr lang="ru-RU" dirty="0" err="1"/>
              <a:t>дерматиті</a:t>
            </a:r>
            <a:r>
              <a:rPr lang="ru-RU" dirty="0"/>
              <a:t>, </a:t>
            </a:r>
            <a:r>
              <a:rPr lang="ru-RU" dirty="0" err="1"/>
              <a:t>органічних</a:t>
            </a:r>
            <a:r>
              <a:rPr lang="ru-RU" dirty="0"/>
              <a:t> </a:t>
            </a:r>
            <a:r>
              <a:rPr lang="ru-RU" dirty="0" err="1"/>
              <a:t>ураженнях</a:t>
            </a:r>
            <a:r>
              <a:rPr lang="ru-RU" dirty="0"/>
              <a:t> </a:t>
            </a:r>
            <a:r>
              <a:rPr lang="ru-RU" dirty="0" err="1"/>
              <a:t>нервової</a:t>
            </a:r>
            <a:r>
              <a:rPr lang="ru-RU" dirty="0"/>
              <a:t> </a:t>
            </a:r>
            <a:r>
              <a:rPr lang="ru-RU" dirty="0" err="1"/>
              <a:t>системи</a:t>
            </a:r>
            <a:r>
              <a:rPr lang="ru-RU" dirty="0"/>
              <a:t> та токсичному </a:t>
            </a:r>
            <a:r>
              <a:rPr lang="ru-RU" dirty="0" err="1"/>
              <a:t>гепатиті</a:t>
            </a:r>
            <a:r>
              <a:rPr lang="ru-RU" dirty="0"/>
              <a:t>.</a:t>
            </a:r>
          </a:p>
          <a:p>
            <a:r>
              <a:rPr lang="ru-RU" dirty="0"/>
              <a:t>При </a:t>
            </a:r>
            <a:r>
              <a:rPr lang="ru-RU" dirty="0" err="1"/>
              <a:t>виражених</a:t>
            </a:r>
            <a:r>
              <a:rPr lang="ru-RU" dirty="0"/>
              <a:t> </a:t>
            </a:r>
            <a:r>
              <a:rPr lang="ru-RU" dirty="0" err="1"/>
              <a:t>залишкових</a:t>
            </a:r>
            <a:r>
              <a:rPr lang="ru-RU" dirty="0"/>
              <a:t> </a:t>
            </a:r>
            <a:r>
              <a:rPr lang="ru-RU" dirty="0" err="1"/>
              <a:t>явищах</a:t>
            </a:r>
            <a:r>
              <a:rPr lang="ru-RU" dirty="0"/>
              <a:t> </a:t>
            </a:r>
            <a:r>
              <a:rPr lang="ru-RU" dirty="0" err="1"/>
              <a:t>гострих</a:t>
            </a:r>
            <a:r>
              <a:rPr lang="ru-RU" dirty="0"/>
              <a:t> і </a:t>
            </a:r>
            <a:r>
              <a:rPr lang="ru-RU" dirty="0" err="1"/>
              <a:t>хронічних</a:t>
            </a:r>
            <a:r>
              <a:rPr lang="ru-RU" dirty="0"/>
              <a:t> </a:t>
            </a:r>
            <a:r>
              <a:rPr lang="ru-RU" dirty="0" err="1"/>
              <a:t>отруєнь</a:t>
            </a:r>
            <a:r>
              <a:rPr lang="ru-RU" dirty="0"/>
              <a:t> ХОС </a:t>
            </a:r>
            <a:r>
              <a:rPr lang="ru-RU" dirty="0" err="1"/>
              <a:t>подальша</a:t>
            </a:r>
            <a:r>
              <a:rPr lang="ru-RU" dirty="0"/>
              <a:t> робота з </a:t>
            </a:r>
            <a:r>
              <a:rPr lang="ru-RU" dirty="0" err="1"/>
              <a:t>токсичними</a:t>
            </a:r>
            <a:r>
              <a:rPr lang="ru-RU" dirty="0"/>
              <a:t> </a:t>
            </a:r>
            <a:r>
              <a:rPr lang="ru-RU" dirty="0" err="1"/>
              <a:t>речовинами</a:t>
            </a:r>
            <a:r>
              <a:rPr lang="ru-RU" dirty="0"/>
              <a:t> </a:t>
            </a:r>
            <a:r>
              <a:rPr lang="ru-RU" dirty="0" err="1"/>
              <a:t>протипоказана</a:t>
            </a:r>
            <a:r>
              <a:rPr lang="ru-RU" dirty="0"/>
              <a:t>. </a:t>
            </a:r>
            <a:r>
              <a:rPr lang="ru-RU" dirty="0" err="1"/>
              <a:t>Пацієнт</a:t>
            </a:r>
            <a:r>
              <a:rPr lang="ru-RU" dirty="0"/>
              <a:t> </a:t>
            </a:r>
            <a:r>
              <a:rPr lang="ru-RU" dirty="0" err="1"/>
              <a:t>потребує</a:t>
            </a:r>
            <a:r>
              <a:rPr lang="ru-RU" dirty="0"/>
              <a:t> </a:t>
            </a:r>
            <a:r>
              <a:rPr lang="ru-RU" dirty="0" err="1"/>
              <a:t>направлення</a:t>
            </a:r>
            <a:r>
              <a:rPr lang="ru-RU" dirty="0"/>
              <a:t> на МСЕК для </a:t>
            </a:r>
            <a:r>
              <a:rPr lang="ru-RU" dirty="0" err="1"/>
              <a:t>встановлення</a:t>
            </a:r>
            <a:r>
              <a:rPr lang="ru-RU" dirty="0"/>
              <a:t> </a:t>
            </a:r>
            <a:r>
              <a:rPr lang="ru-RU" dirty="0" err="1"/>
              <a:t>групи</a:t>
            </a:r>
            <a:r>
              <a:rPr lang="ru-RU" dirty="0"/>
              <a:t> </a:t>
            </a:r>
            <a:r>
              <a:rPr lang="ru-RU" dirty="0" err="1"/>
              <a:t>інвалідності</a:t>
            </a:r>
            <a:r>
              <a:rPr lang="ru-RU" dirty="0"/>
              <a:t> </a:t>
            </a:r>
            <a:r>
              <a:rPr lang="ru-RU" dirty="0" err="1"/>
              <a:t>або</a:t>
            </a:r>
            <a:r>
              <a:rPr lang="ru-RU" dirty="0"/>
              <a:t> </a:t>
            </a:r>
            <a:r>
              <a:rPr lang="ru-RU" dirty="0" err="1"/>
              <a:t>відсотка</a:t>
            </a:r>
            <a:r>
              <a:rPr lang="ru-RU" dirty="0"/>
              <a:t> </a:t>
            </a:r>
            <a:r>
              <a:rPr lang="ru-RU" dirty="0" err="1"/>
              <a:t>втрати</a:t>
            </a:r>
            <a:r>
              <a:rPr lang="ru-RU" dirty="0"/>
              <a:t> </a:t>
            </a:r>
            <a:r>
              <a:rPr lang="ru-RU" dirty="0" err="1"/>
              <a:t>працездатності</a:t>
            </a:r>
            <a:r>
              <a:rPr lang="ru-RU" dirty="0"/>
              <a:t> з </a:t>
            </a:r>
            <a:r>
              <a:rPr lang="ru-RU" dirty="0" err="1"/>
              <a:t>професійного</a:t>
            </a:r>
            <a:r>
              <a:rPr lang="ru-RU" dirty="0"/>
              <a:t> </a:t>
            </a:r>
            <a:r>
              <a:rPr lang="ru-RU" dirty="0" err="1"/>
              <a:t>захворювання</a:t>
            </a:r>
            <a:r>
              <a:rPr lang="ru-RU" dirty="0"/>
              <a:t>.</a:t>
            </a:r>
          </a:p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244974" y="4545000"/>
            <a:ext cx="3299517" cy="219291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4005538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42204" y="204651"/>
            <a:ext cx="8596668" cy="1320800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/>
              <a:t>Профілактика</a:t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42204" y="865051"/>
            <a:ext cx="8596668" cy="5141548"/>
          </a:xfrm>
        </p:spPr>
        <p:txBody>
          <a:bodyPr>
            <a:normAutofit fontScale="62500" lnSpcReduction="20000"/>
          </a:bodyPr>
          <a:lstStyle/>
          <a:p>
            <a:r>
              <a:rPr lang="ru-RU" dirty="0" smtClean="0"/>
              <a:t>1</a:t>
            </a:r>
            <a:r>
              <a:rPr lang="ru-RU" dirty="0"/>
              <a:t>. </a:t>
            </a:r>
            <a:r>
              <a:rPr lang="ru-RU" dirty="0" err="1"/>
              <a:t>Ретельний</a:t>
            </a:r>
            <a:r>
              <a:rPr lang="ru-RU" dirty="0"/>
              <a:t> </a:t>
            </a:r>
            <a:r>
              <a:rPr lang="ru-RU" dirty="0" err="1"/>
              <a:t>відбір</a:t>
            </a:r>
            <a:r>
              <a:rPr lang="ru-RU" dirty="0"/>
              <a:t> і </a:t>
            </a:r>
            <a:r>
              <a:rPr lang="ru-RU" dirty="0" err="1"/>
              <a:t>гігієнічна</a:t>
            </a:r>
            <a:r>
              <a:rPr lang="ru-RU" dirty="0"/>
              <a:t> </a:t>
            </a:r>
            <a:r>
              <a:rPr lang="ru-RU" dirty="0" err="1"/>
              <a:t>регламентація</a:t>
            </a:r>
            <a:r>
              <a:rPr lang="ru-RU" dirty="0"/>
              <a:t> ХОС.</a:t>
            </a:r>
          </a:p>
          <a:p>
            <a:r>
              <a:rPr lang="ru-RU" dirty="0"/>
              <a:t>2. </a:t>
            </a:r>
            <a:r>
              <a:rPr lang="ru-RU" dirty="0" err="1"/>
              <a:t>Заміна</a:t>
            </a:r>
            <a:r>
              <a:rPr lang="ru-RU" dirty="0"/>
              <a:t> </a:t>
            </a:r>
            <a:r>
              <a:rPr lang="ru-RU" dirty="0" err="1"/>
              <a:t>небезпечних</a:t>
            </a:r>
            <a:r>
              <a:rPr lang="ru-RU" dirty="0"/>
              <a:t> </a:t>
            </a:r>
            <a:r>
              <a:rPr lang="ru-RU" dirty="0" err="1"/>
              <a:t>пестицидів</a:t>
            </a:r>
            <a:r>
              <a:rPr lang="ru-RU" dirty="0"/>
              <a:t> </a:t>
            </a:r>
            <a:r>
              <a:rPr lang="ru-RU" dirty="0" err="1"/>
              <a:t>менш</a:t>
            </a:r>
            <a:r>
              <a:rPr lang="ru-RU" dirty="0"/>
              <a:t> </a:t>
            </a:r>
            <a:r>
              <a:rPr lang="ru-RU" dirty="0" err="1"/>
              <a:t>небезпечними</a:t>
            </a:r>
            <a:r>
              <a:rPr lang="ru-RU" dirty="0"/>
              <a:t>, </a:t>
            </a:r>
            <a:r>
              <a:rPr lang="ru-RU" dirty="0" err="1"/>
              <a:t>виключення</a:t>
            </a:r>
            <a:r>
              <a:rPr lang="ru-RU" dirty="0"/>
              <a:t> з </a:t>
            </a:r>
            <a:r>
              <a:rPr lang="ru-RU" dirty="0" err="1"/>
              <a:t>обігу</a:t>
            </a:r>
            <a:r>
              <a:rPr lang="ru-RU" dirty="0"/>
              <a:t> </a:t>
            </a:r>
            <a:r>
              <a:rPr lang="ru-RU" dirty="0" err="1"/>
              <a:t>високотоксичних</a:t>
            </a:r>
            <a:r>
              <a:rPr lang="ru-RU" dirty="0"/>
              <a:t>, </a:t>
            </a:r>
            <a:r>
              <a:rPr lang="ru-RU" dirty="0" err="1"/>
              <a:t>висококумулятивних</a:t>
            </a:r>
            <a:r>
              <a:rPr lang="ru-RU" dirty="0"/>
              <a:t> та </a:t>
            </a:r>
            <a:r>
              <a:rPr lang="ru-RU" dirty="0" err="1"/>
              <a:t>стійких</a:t>
            </a:r>
            <a:r>
              <a:rPr lang="ru-RU" dirty="0"/>
              <a:t> у </a:t>
            </a:r>
            <a:r>
              <a:rPr lang="ru-RU" dirty="0" err="1"/>
              <a:t>зовнішньому</a:t>
            </a:r>
            <a:r>
              <a:rPr lang="ru-RU" dirty="0"/>
              <a:t> </a:t>
            </a:r>
            <a:r>
              <a:rPr lang="ru-RU" dirty="0" err="1"/>
              <a:t>середовищі</a:t>
            </a:r>
            <a:r>
              <a:rPr lang="ru-RU" dirty="0"/>
              <a:t>.</a:t>
            </a:r>
          </a:p>
          <a:p>
            <a:r>
              <a:rPr lang="ru-RU" dirty="0"/>
              <a:t>3. </a:t>
            </a:r>
            <a:r>
              <a:rPr lang="ru-RU" dirty="0" err="1"/>
              <a:t>Удосконалення</a:t>
            </a:r>
            <a:r>
              <a:rPr lang="ru-RU" dirty="0"/>
              <a:t> </a:t>
            </a:r>
            <a:r>
              <a:rPr lang="ru-RU" dirty="0" err="1"/>
              <a:t>способів</a:t>
            </a:r>
            <a:r>
              <a:rPr lang="ru-RU" dirty="0"/>
              <a:t> і </a:t>
            </a:r>
            <a:r>
              <a:rPr lang="ru-RU" dirty="0" err="1"/>
              <a:t>методів</a:t>
            </a:r>
            <a:r>
              <a:rPr lang="ru-RU" dirty="0"/>
              <a:t> </a:t>
            </a:r>
            <a:r>
              <a:rPr lang="ru-RU" dirty="0" err="1"/>
              <a:t>застосування</a:t>
            </a:r>
            <a:r>
              <a:rPr lang="ru-RU" dirty="0"/>
              <a:t> </a:t>
            </a:r>
            <a:r>
              <a:rPr lang="ru-RU" dirty="0" err="1"/>
              <a:t>пестицидів</a:t>
            </a:r>
            <a:r>
              <a:rPr lang="ru-RU" dirty="0"/>
              <a:t>.</a:t>
            </a:r>
          </a:p>
          <a:p>
            <a:r>
              <a:rPr lang="ru-RU" dirty="0"/>
              <a:t>4. </a:t>
            </a:r>
            <a:r>
              <a:rPr lang="ru-RU" dirty="0" err="1"/>
              <a:t>Санітарно-гігієнічний</a:t>
            </a:r>
            <a:r>
              <a:rPr lang="ru-RU" dirty="0"/>
              <a:t> </a:t>
            </a:r>
            <a:r>
              <a:rPr lang="ru-RU" dirty="0" err="1"/>
              <a:t>нагляд</a:t>
            </a:r>
            <a:r>
              <a:rPr lang="ru-RU" dirty="0"/>
              <a:t> за </a:t>
            </a:r>
            <a:r>
              <a:rPr lang="ru-RU" dirty="0" err="1"/>
              <a:t>зберіганням</a:t>
            </a:r>
            <a:r>
              <a:rPr lang="ru-RU" dirty="0"/>
              <a:t> і </a:t>
            </a:r>
            <a:r>
              <a:rPr lang="ru-RU" dirty="0" err="1"/>
              <a:t>застосуванням</a:t>
            </a:r>
            <a:r>
              <a:rPr lang="ru-RU" dirty="0"/>
              <a:t> </a:t>
            </a:r>
            <a:r>
              <a:rPr lang="ru-RU" dirty="0" err="1"/>
              <a:t>пестицидів</a:t>
            </a:r>
            <a:r>
              <a:rPr lang="ru-RU" dirty="0"/>
              <a:t> </a:t>
            </a:r>
            <a:r>
              <a:rPr lang="ru-RU" dirty="0" err="1"/>
              <a:t>цієї</a:t>
            </a:r>
            <a:r>
              <a:rPr lang="ru-RU" dirty="0"/>
              <a:t> </a:t>
            </a:r>
            <a:r>
              <a:rPr lang="ru-RU" dirty="0" err="1"/>
              <a:t>групи</a:t>
            </a:r>
            <a:r>
              <a:rPr lang="ru-RU" dirty="0"/>
              <a:t>.</a:t>
            </a:r>
          </a:p>
          <a:p>
            <a:r>
              <a:rPr lang="ru-RU" dirty="0"/>
              <a:t>5. </a:t>
            </a:r>
            <a:r>
              <a:rPr lang="ru-RU" dirty="0" err="1"/>
              <a:t>Використання</a:t>
            </a:r>
            <a:r>
              <a:rPr lang="ru-RU" dirty="0"/>
              <a:t> </a:t>
            </a:r>
            <a:r>
              <a:rPr lang="ru-RU" dirty="0" err="1"/>
              <a:t>під</a:t>
            </a:r>
            <a:r>
              <a:rPr lang="ru-RU" dirty="0"/>
              <a:t> час </a:t>
            </a:r>
            <a:r>
              <a:rPr lang="ru-RU" dirty="0" err="1"/>
              <a:t>роботи</a:t>
            </a:r>
            <a:r>
              <a:rPr lang="ru-RU" dirty="0"/>
              <a:t> з ХОС </a:t>
            </a:r>
            <a:r>
              <a:rPr lang="ru-RU" dirty="0" err="1"/>
              <a:t>індивідуальних</a:t>
            </a:r>
            <a:r>
              <a:rPr lang="ru-RU" dirty="0"/>
              <a:t> </a:t>
            </a:r>
            <a:r>
              <a:rPr lang="ru-RU" dirty="0" err="1"/>
              <a:t>засобів</a:t>
            </a:r>
            <a:r>
              <a:rPr lang="ru-RU" dirty="0"/>
              <a:t> </a:t>
            </a:r>
            <a:r>
              <a:rPr lang="ru-RU" dirty="0" err="1"/>
              <a:t>захисту</a:t>
            </a:r>
            <a:r>
              <a:rPr lang="ru-RU" dirty="0"/>
              <a:t>.</a:t>
            </a:r>
          </a:p>
          <a:p>
            <a:r>
              <a:rPr lang="ru-RU" dirty="0"/>
              <a:t>6. </a:t>
            </a:r>
            <a:r>
              <a:rPr lang="ru-RU" dirty="0" err="1"/>
              <a:t>Раціональна</a:t>
            </a:r>
            <a:r>
              <a:rPr lang="ru-RU" dirty="0"/>
              <a:t> </a:t>
            </a:r>
            <a:r>
              <a:rPr lang="ru-RU" dirty="0" err="1"/>
              <a:t>організація</a:t>
            </a:r>
            <a:r>
              <a:rPr lang="ru-RU" dirty="0"/>
              <a:t> </a:t>
            </a:r>
            <a:r>
              <a:rPr lang="ru-RU" dirty="0" err="1"/>
              <a:t>робіт</a:t>
            </a:r>
            <a:r>
              <a:rPr lang="ru-RU" dirty="0"/>
              <a:t> </a:t>
            </a:r>
            <a:r>
              <a:rPr lang="ru-RU" dirty="0" err="1"/>
              <a:t>із</a:t>
            </a:r>
            <a:r>
              <a:rPr lang="ru-RU" dirty="0"/>
              <a:t> </a:t>
            </a:r>
            <a:r>
              <a:rPr lang="ru-RU" dirty="0" err="1"/>
              <a:t>застосуванням</a:t>
            </a:r>
            <a:r>
              <a:rPr lang="ru-RU" dirty="0"/>
              <a:t> ХОС (</a:t>
            </a:r>
            <a:r>
              <a:rPr lang="ru-RU" dirty="0" err="1"/>
              <a:t>обмеження</a:t>
            </a:r>
            <a:r>
              <a:rPr lang="ru-RU" dirty="0"/>
              <a:t> часу контакту з ХОС шляхом </a:t>
            </a:r>
            <a:r>
              <a:rPr lang="ru-RU" dirty="0" err="1"/>
              <a:t>зменшення</a:t>
            </a:r>
            <a:r>
              <a:rPr lang="ru-RU" dirty="0"/>
              <a:t> </a:t>
            </a:r>
            <a:r>
              <a:rPr lang="ru-RU" dirty="0" err="1"/>
              <a:t>тривалості</a:t>
            </a:r>
            <a:r>
              <a:rPr lang="ru-RU" dirty="0"/>
              <a:t> </a:t>
            </a:r>
            <a:r>
              <a:rPr lang="ru-RU" dirty="0" err="1"/>
              <a:t>робочого</a:t>
            </a:r>
            <a:r>
              <a:rPr lang="ru-RU" dirty="0"/>
              <a:t> дня до 6 годин).</a:t>
            </a:r>
          </a:p>
          <a:p>
            <a:r>
              <a:rPr lang="ru-RU" dirty="0"/>
              <a:t>7. </a:t>
            </a:r>
            <a:r>
              <a:rPr lang="ru-RU" dirty="0" err="1"/>
              <a:t>Динамічне</a:t>
            </a:r>
            <a:r>
              <a:rPr lang="ru-RU" dirty="0"/>
              <a:t> </a:t>
            </a:r>
            <a:r>
              <a:rPr lang="ru-RU" dirty="0" err="1"/>
              <a:t>диспансерне</a:t>
            </a:r>
            <a:r>
              <a:rPr lang="ru-RU" dirty="0"/>
              <a:t> </a:t>
            </a:r>
            <a:r>
              <a:rPr lang="ru-RU" dirty="0" err="1"/>
              <a:t>спостереження</a:t>
            </a:r>
            <a:r>
              <a:rPr lang="ru-RU" dirty="0"/>
              <a:t> </a:t>
            </a:r>
            <a:r>
              <a:rPr lang="ru-RU" dirty="0" err="1"/>
              <a:t>після</a:t>
            </a:r>
            <a:r>
              <a:rPr lang="ru-RU" dirty="0"/>
              <a:t> </a:t>
            </a:r>
            <a:r>
              <a:rPr lang="ru-RU" dirty="0" err="1"/>
              <a:t>перенесених</a:t>
            </a:r>
            <a:r>
              <a:rPr lang="ru-RU" dirty="0"/>
              <a:t> </a:t>
            </a:r>
            <a:r>
              <a:rPr lang="ru-RU" dirty="0" err="1"/>
              <a:t>інтоксикацій</a:t>
            </a:r>
            <a:r>
              <a:rPr lang="ru-RU" dirty="0"/>
              <a:t> ХОС.</a:t>
            </a:r>
          </a:p>
          <a:p>
            <a:r>
              <a:rPr lang="ru-RU" dirty="0"/>
              <a:t>8. </a:t>
            </a:r>
            <a:r>
              <a:rPr lang="ru-RU" dirty="0" err="1"/>
              <a:t>Ретельні</a:t>
            </a:r>
            <a:r>
              <a:rPr lang="ru-RU" dirty="0"/>
              <a:t> </a:t>
            </a:r>
            <a:r>
              <a:rPr lang="ru-RU" dirty="0" err="1"/>
              <a:t>попередні</a:t>
            </a:r>
            <a:r>
              <a:rPr lang="ru-RU" dirty="0"/>
              <a:t> та </a:t>
            </a:r>
            <a:r>
              <a:rPr lang="ru-RU" dirty="0" err="1"/>
              <a:t>періодичні</a:t>
            </a:r>
            <a:r>
              <a:rPr lang="ru-RU" dirty="0"/>
              <a:t> </a:t>
            </a:r>
            <a:r>
              <a:rPr lang="ru-RU" dirty="0" err="1"/>
              <a:t>медичні</a:t>
            </a:r>
            <a:r>
              <a:rPr lang="ru-RU" dirty="0"/>
              <a:t> огляди </a:t>
            </a:r>
            <a:r>
              <a:rPr lang="ru-RU" dirty="0" err="1"/>
              <a:t>згідно</a:t>
            </a:r>
            <a:r>
              <a:rPr lang="ru-RU" dirty="0"/>
              <a:t> з наказом.</a:t>
            </a:r>
          </a:p>
          <a:p>
            <a:r>
              <a:rPr lang="ru-RU" dirty="0" err="1"/>
              <a:t>Попередні</a:t>
            </a:r>
            <a:r>
              <a:rPr lang="ru-RU" dirty="0"/>
              <a:t> та </a:t>
            </a:r>
            <a:r>
              <a:rPr lang="ru-RU" dirty="0" err="1"/>
              <a:t>періодичні</a:t>
            </a:r>
            <a:r>
              <a:rPr lang="ru-RU" dirty="0"/>
              <a:t> </a:t>
            </a:r>
            <a:r>
              <a:rPr lang="ru-RU" dirty="0" err="1"/>
              <a:t>медичні</a:t>
            </a:r>
            <a:r>
              <a:rPr lang="ru-RU" dirty="0"/>
              <a:t> огляди </a:t>
            </a:r>
            <a:r>
              <a:rPr lang="ru-RU" dirty="0" err="1"/>
              <a:t>необхідно</a:t>
            </a:r>
            <a:r>
              <a:rPr lang="ru-RU" dirty="0"/>
              <a:t> </a:t>
            </a:r>
            <a:r>
              <a:rPr lang="ru-RU" dirty="0" err="1"/>
              <a:t>проводити</a:t>
            </a:r>
            <a:r>
              <a:rPr lang="ru-RU" dirty="0"/>
              <a:t> </a:t>
            </a:r>
            <a:r>
              <a:rPr lang="ru-RU" dirty="0" err="1"/>
              <a:t>відповідно</a:t>
            </a:r>
            <a:r>
              <a:rPr lang="ru-RU" dirty="0"/>
              <a:t> до чинного наказу </a:t>
            </a:r>
            <a:r>
              <a:rPr lang="ru-RU" dirty="0" err="1"/>
              <a:t>Міністерства</a:t>
            </a:r>
            <a:r>
              <a:rPr lang="ru-RU" dirty="0"/>
              <a:t> </a:t>
            </a:r>
            <a:r>
              <a:rPr lang="ru-RU" dirty="0" err="1"/>
              <a:t>охорони</a:t>
            </a:r>
            <a:r>
              <a:rPr lang="ru-RU" dirty="0"/>
              <a:t> </a:t>
            </a:r>
            <a:r>
              <a:rPr lang="ru-RU" dirty="0" err="1"/>
              <a:t>здоров’я</a:t>
            </a:r>
            <a:r>
              <a:rPr lang="ru-RU" dirty="0"/>
              <a:t> </a:t>
            </a:r>
            <a:r>
              <a:rPr lang="ru-RU" dirty="0" err="1"/>
              <a:t>України</a:t>
            </a:r>
            <a:r>
              <a:rPr lang="ru-RU" dirty="0"/>
              <a:t> № 246 </a:t>
            </a:r>
            <a:r>
              <a:rPr lang="ru-RU" dirty="0" err="1"/>
              <a:t>від</a:t>
            </a:r>
            <a:r>
              <a:rPr lang="ru-RU" dirty="0"/>
              <a:t> 21 </a:t>
            </a:r>
            <a:r>
              <a:rPr lang="ru-RU" dirty="0" err="1"/>
              <a:t>травня</a:t>
            </a:r>
            <a:r>
              <a:rPr lang="ru-RU" dirty="0"/>
              <a:t> 2007 року пункту 2.2 «</a:t>
            </a:r>
            <a:r>
              <a:rPr lang="ru-RU" dirty="0" err="1"/>
              <a:t>Пестициди</a:t>
            </a:r>
            <a:r>
              <a:rPr lang="ru-RU" dirty="0"/>
              <a:t>» </a:t>
            </a:r>
            <a:r>
              <a:rPr lang="ru-RU" dirty="0" err="1"/>
              <a:t>додатку</a:t>
            </a:r>
            <a:r>
              <a:rPr lang="ru-RU" dirty="0"/>
              <a:t> 4 пункту 2.6 «Порядок </a:t>
            </a:r>
            <a:r>
              <a:rPr lang="ru-RU" dirty="0" err="1"/>
              <a:t>проведення</a:t>
            </a:r>
            <a:r>
              <a:rPr lang="ru-RU" dirty="0"/>
              <a:t> </a:t>
            </a:r>
            <a:r>
              <a:rPr lang="ru-RU" dirty="0" err="1"/>
              <a:t>медичних</a:t>
            </a:r>
            <a:r>
              <a:rPr lang="ru-RU" dirty="0"/>
              <a:t> </a:t>
            </a:r>
            <a:r>
              <a:rPr lang="ru-RU" dirty="0" err="1"/>
              <a:t>оглядів</a:t>
            </a:r>
            <a:r>
              <a:rPr lang="ru-RU" dirty="0"/>
              <a:t> </a:t>
            </a:r>
            <a:r>
              <a:rPr lang="ru-RU" dirty="0" err="1"/>
              <a:t>працівників</a:t>
            </a:r>
            <a:r>
              <a:rPr lang="ru-RU" dirty="0"/>
              <a:t> </a:t>
            </a:r>
            <a:r>
              <a:rPr lang="ru-RU" dirty="0" err="1"/>
              <a:t>певних</a:t>
            </a:r>
            <a:r>
              <a:rPr lang="ru-RU" dirty="0"/>
              <a:t> </a:t>
            </a:r>
            <a:r>
              <a:rPr lang="ru-RU" dirty="0" err="1"/>
              <a:t>категорій</a:t>
            </a:r>
            <a:r>
              <a:rPr lang="ru-RU" dirty="0"/>
              <a:t>». В </a:t>
            </a:r>
            <a:r>
              <a:rPr lang="ru-RU" dirty="0" err="1"/>
              <a:t>ньому</a:t>
            </a:r>
            <a:r>
              <a:rPr lang="ru-RU" dirty="0"/>
              <a:t> </a:t>
            </a:r>
            <a:r>
              <a:rPr lang="ru-RU" dirty="0" err="1"/>
              <a:t>передбачені</a:t>
            </a:r>
            <a:r>
              <a:rPr lang="ru-RU" dirty="0"/>
              <a:t> </a:t>
            </a:r>
            <a:r>
              <a:rPr lang="ru-RU" dirty="0" err="1"/>
              <a:t>всі</a:t>
            </a:r>
            <a:r>
              <a:rPr lang="ru-RU" dirty="0"/>
              <a:t> </a:t>
            </a:r>
            <a:r>
              <a:rPr lang="ru-RU" dirty="0" err="1"/>
              <a:t>види</a:t>
            </a:r>
            <a:r>
              <a:rPr lang="ru-RU" dirty="0"/>
              <a:t> </a:t>
            </a:r>
            <a:r>
              <a:rPr lang="ru-RU" dirty="0" err="1"/>
              <a:t>робіт</a:t>
            </a:r>
            <a:r>
              <a:rPr lang="ru-RU" dirty="0"/>
              <a:t> </a:t>
            </a:r>
            <a:r>
              <a:rPr lang="ru-RU" dirty="0" err="1"/>
              <a:t>із</a:t>
            </a:r>
            <a:r>
              <a:rPr lang="ru-RU" dirty="0"/>
              <a:t> пестицидами.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15459117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uk-UA" dirty="0" smtClean="0"/>
              <a:t>Список літератури: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hlinkClick r:id="rId2"/>
              </a:rPr>
              <a:t>https://what.com.ua/hlororganichni-spolyki-metodi</a:t>
            </a:r>
            <a:r>
              <a:rPr lang="en-US" dirty="0" smtClean="0">
                <a:hlinkClick r:id="rId2"/>
              </a:rPr>
              <a:t>/</a:t>
            </a:r>
            <a:endParaRPr lang="uk-UA" dirty="0" smtClean="0"/>
          </a:p>
          <a:p>
            <a:r>
              <a:rPr lang="en-US" dirty="0">
                <a:hlinkClick r:id="rId3"/>
              </a:rPr>
              <a:t>https://</a:t>
            </a:r>
            <a:r>
              <a:rPr lang="en-US" dirty="0" smtClean="0">
                <a:hlinkClick r:id="rId3"/>
              </a:rPr>
              <a:t>emergency.at.ua/news/shho_robiti_pri_otruennjakh/2010-05-26-219</a:t>
            </a:r>
            <a:endParaRPr lang="uk-UA" dirty="0" smtClean="0"/>
          </a:p>
          <a:p>
            <a:r>
              <a:rPr lang="en-US" dirty="0">
                <a:hlinkClick r:id="rId4"/>
              </a:rPr>
              <a:t>https://</a:t>
            </a:r>
            <a:r>
              <a:rPr lang="en-US" dirty="0" smtClean="0">
                <a:hlinkClick r:id="rId4"/>
              </a:rPr>
              <a:t>urgent.com.ua/ua/archive/2008/2%2810%29/article-122/intoksikaciyi-hlororganichnimi-spolukami</a:t>
            </a:r>
            <a:endParaRPr lang="uk-UA" dirty="0" smtClean="0"/>
          </a:p>
          <a:p>
            <a:r>
              <a:rPr lang="en-US" dirty="0">
                <a:hlinkClick r:id="rId5"/>
              </a:rPr>
              <a:t>http://rv.dsp.gov.ua/2019/09/24/vyrobnychi-otruty-ta-profesijni-intoksykatsii-chastyna-1</a:t>
            </a:r>
            <a:r>
              <a:rPr lang="en-US" dirty="0" smtClean="0">
                <a:hlinkClick r:id="rId5"/>
              </a:rPr>
              <a:t>/</a:t>
            </a:r>
            <a:endParaRPr lang="uk-UA" dirty="0" smtClean="0"/>
          </a:p>
          <a:p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13400382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Литейная">
  <a:themeElements>
    <a:clrScheme name="Литейная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Литейная">
      <a:majorFont>
        <a:latin typeface="Rockwell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微軟正黑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Rockwell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標楷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Литейная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80000"/>
              </a:schemeClr>
            </a:gs>
            <a:gs pos="62000">
              <a:schemeClr val="phClr">
                <a:tint val="30000"/>
                <a:satMod val="180000"/>
              </a:schemeClr>
            </a:gs>
            <a:gs pos="100000">
              <a:schemeClr val="phClr">
                <a:tint val="22000"/>
                <a:satMod val="18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58000"/>
                <a:satMod val="150000"/>
              </a:schemeClr>
            </a:gs>
            <a:gs pos="72000">
              <a:schemeClr val="phClr">
                <a:tint val="90000"/>
                <a:satMod val="135000"/>
              </a:schemeClr>
            </a:gs>
            <a:gs pos="100000">
              <a:schemeClr val="phClr">
                <a:tint val="8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80000"/>
            </a:schemeClr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000000"/>
            </a:lightRig>
          </a:scene3d>
          <a:sp3d prstMaterial="matte">
            <a:bevelT w="63500" h="63500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5000"/>
                <a:satMod val="400000"/>
              </a:schemeClr>
            </a:gs>
            <a:gs pos="20000">
              <a:schemeClr val="phClr">
                <a:tint val="80000"/>
                <a:satMod val="355000"/>
              </a:schemeClr>
            </a:gs>
            <a:gs pos="100000">
              <a:schemeClr val="phClr">
                <a:tint val="95000"/>
                <a:shade val="55000"/>
                <a:satMod val="355000"/>
              </a:schemeClr>
            </a:gs>
          </a:gsLst>
          <a:path path="circle">
            <a:fillToRect l="67500" t="35000" r="32500" b="65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0"/>
                <a:satMod val="120000"/>
              </a:schemeClr>
              <a:schemeClr val="phClr">
                <a:tint val="70000"/>
                <a:satMod val="250000"/>
              </a:schemeClr>
            </a:duotone>
          </a:blip>
          <a:tile tx="0" ty="0" sx="50000" sy="50000" flip="none" algn="t"/>
        </a:blip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Документ" ma:contentTypeID="0x010100A19722BFB1424E489F3AFBF8A1B4B039" ma:contentTypeVersion="10" ma:contentTypeDescription="Создание документа." ma:contentTypeScope="" ma:versionID="ee510e77181afe145034235e5abd7f22">
  <xsd:schema xmlns:xsd="http://www.w3.org/2001/XMLSchema" xmlns:xs="http://www.w3.org/2001/XMLSchema" xmlns:p="http://schemas.microsoft.com/office/2006/metadata/properties" xmlns:ns2="94220162-0922-4359-856c-38177228325c" xmlns:ns3="d64597e5-a3b4-4232-9238-2948cc205bd3" targetNamespace="http://schemas.microsoft.com/office/2006/metadata/properties" ma:root="true" ma:fieldsID="4a612c5ebc8cbc3a239ef450ca0f2ced" ns2:_="" ns3:_="">
    <xsd:import namespace="94220162-0922-4359-856c-38177228325c"/>
    <xsd:import namespace="d64597e5-a3b4-4232-9238-2948cc205bd3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Location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4220162-0922-4359-856c-38177228325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11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3" nillable="true" ma:taxonomy="true" ma:internalName="lcf76f155ced4ddcb4097134ff3c332f" ma:taxonomyFieldName="MediaServiceImageTags" ma:displayName="Теги изображений" ma:readOnly="false" ma:fieldId="{5cf76f15-5ced-4ddc-b409-7134ff3c332f}" ma:taxonomyMulti="true" ma:sspId="2d383cb7-02ab-44f4-98b4-f85048be3c6d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Location" ma:index="15" nillable="true" ma:displayName="Location" ma:indexed="true" ma:internalName="MediaServiceLocation" ma:readOnly="true">
      <xsd:simpleType>
        <xsd:restriction base="dms:Text"/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64597e5-a3b4-4232-9238-2948cc205bd3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c0590dad-ea55-45b2-98ed-5717c88ebbdf}" ma:internalName="TaxCatchAll" ma:showField="CatchAllData" ma:web="d64597e5-a3b4-4232-9238-2948cc205bd3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Тип контента"/>
        <xsd:element ref="dc:title" minOccurs="0" maxOccurs="1" ma:index="4" ma:displayName="Название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9C09B08B-8474-4687-8D09-B000F4A154DA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94220162-0922-4359-856c-38177228325c"/>
    <ds:schemaRef ds:uri="d64597e5-a3b4-4232-9238-2948cc205bd3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05EC6F80-B59D-4E17-92CA-24B15FDEEA54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Foundry</Template>
  <TotalTime>247</TotalTime>
  <Words>1599</Words>
  <Application>Microsoft Office PowerPoint</Application>
  <PresentationFormat>Произвольный</PresentationFormat>
  <Paragraphs>65</Paragraphs>
  <Slides>17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18" baseType="lpstr">
      <vt:lpstr>Литейная</vt:lpstr>
      <vt:lpstr>Міністерство охорони здоров’я України Одеський національний медичний університет Кафедра  Професійної патології і функціональної діагностики</vt:lpstr>
      <vt:lpstr>Слайд 2</vt:lpstr>
      <vt:lpstr>Слайд 3</vt:lpstr>
      <vt:lpstr>Слайд 4</vt:lpstr>
      <vt:lpstr>Слайд 5</vt:lpstr>
      <vt:lpstr>Слайд 6</vt:lpstr>
      <vt:lpstr>В організм людини ХОС потрапляють в основному через органи дихання, травний тракт і неушкоджену шкіру. Через шкіру вони проникають завдяки високій розчинності в жирах. В організм плода, що розвивається в утробі матері, – через плаценту. Процеси метаболізму й детоксикації ХОС відбуваються в печінці. ХОС виводяться із сечею, калом та молоком під час лактації.</vt:lpstr>
      <vt:lpstr>Патогенез. </vt:lpstr>
      <vt:lpstr>Клінічна картина  </vt:lpstr>
      <vt:lpstr>Діагностика</vt:lpstr>
      <vt:lpstr>Диференціальна діагностика</vt:lpstr>
      <vt:lpstr>Лікування. </vt:lpstr>
      <vt:lpstr>Загальні підходи до лікування включають: </vt:lpstr>
      <vt:lpstr>Слайд 14</vt:lpstr>
      <vt:lpstr>Експертиза працездатності </vt:lpstr>
      <vt:lpstr>Профілактика </vt:lpstr>
      <vt:lpstr>Список літератури: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e190178poi</cp:lastModifiedBy>
  <cp:revision>14</cp:revision>
  <dcterms:created xsi:type="dcterms:W3CDTF">2023-02-01T18:46:49Z</dcterms:created>
  <dcterms:modified xsi:type="dcterms:W3CDTF">2024-02-13T11:53:13Z</dcterms:modified>
</cp:coreProperties>
</file>