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</Types>
</file>

<file path=_rels/.rels><?xml version="1.0" encoding="UTF-8"?>
<Relationships xmlns="http://schemas.openxmlformats.org/package/2006/relationships"><Relationship Id="rId1" Type="http://schemas.openxmlformats.org/officeDocument/2006/relationships/officeDocument" Target="ppt/presentation.xml"></Relationship><Relationship Id="rId2" Type="http://schemas.openxmlformats.org/package/2006/relationships/metadata/core-properties" Target="docProps/core.xml"></Relationship><Relationship Id="rId3" Type="http://schemas.openxmlformats.org/officeDocument/2006/relationships/extended-properties" Target="docProps/app.xml"></Relationship><Relationship Id="rId4" Type="http://schemas.openxmlformats.org/package/2006/relationships/metadata/thumbnail" Target="docProps/thumbnail.jpeg"></Relationship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saveSubsetFonts="1">
  <p:sldMasterIdLst>
    <p:sldMasterId id="2147483672" r:id="rId13"/>
  </p:sldMasterIdLst>
  <p:sldIdLst>
    <p:sldId id="256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74" r:id="rId33"/>
  </p:sldIdLst>
  <p:sldSz cx="9144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0">
          <p15:clr>
            <a:srgbClr val="A4A3A4"/>
          </p15:clr>
        </p15:guide>
        <p15:guide id="2" pos="2879" userDrawn="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</p:extLst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View">
  <p:normalViewPr>
    <p:restoredLeft sz="15620"/>
    <p:restoredTop sz="94660"/>
  </p:normalViewPr>
  <p:slideViewPr>
    <p:cSldViewPr snapToGrid="1" snapToObjects="1">
      <p:cViewPr varScale="1">
        <p:scale>
          <a:sx n="82" d="100"/>
          <a:sy n="82" d="100"/>
        </p:scale>
        <p:origin x="1474" y="48"/>
      </p:cViewPr>
      <p:guideLst>
        <p:guide orient="horz" pos="2159"/>
        <p:guide pos="28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?>
<Relationships xmlns="http://schemas.openxmlformats.org/package/2006/relationships"><Relationship Id="rId1" Type="http://schemas.openxmlformats.org/officeDocument/2006/relationships/tableStyles" Target="tableStyles.xml"></Relationship><Relationship Id="rId13" Type="http://schemas.openxmlformats.org/officeDocument/2006/relationships/slideMaster" Target="slideMasters/slideMaster1.xml"></Relationship><Relationship Id="rId14" Type="http://schemas.openxmlformats.org/officeDocument/2006/relationships/theme" Target="theme/theme1.xml"></Relationship><Relationship Id="rId15" Type="http://schemas.openxmlformats.org/officeDocument/2006/relationships/slide" Target="slides/slide1.xml"></Relationship><Relationship Id="rId16" Type="http://schemas.openxmlformats.org/officeDocument/2006/relationships/slide" Target="slides/slide2.xml"></Relationship><Relationship Id="rId17" Type="http://schemas.openxmlformats.org/officeDocument/2006/relationships/slide" Target="slides/slide3.xml"></Relationship><Relationship Id="rId18" Type="http://schemas.openxmlformats.org/officeDocument/2006/relationships/slide" Target="slides/slide4.xml"></Relationship><Relationship Id="rId19" Type="http://schemas.openxmlformats.org/officeDocument/2006/relationships/slide" Target="slides/slide5.xml"></Relationship><Relationship Id="rId20" Type="http://schemas.openxmlformats.org/officeDocument/2006/relationships/slide" Target="slides/slide6.xml"></Relationship><Relationship Id="rId21" Type="http://schemas.openxmlformats.org/officeDocument/2006/relationships/slide" Target="slides/slide7.xml"></Relationship><Relationship Id="rId22" Type="http://schemas.openxmlformats.org/officeDocument/2006/relationships/slide" Target="slides/slide8.xml"></Relationship><Relationship Id="rId23" Type="http://schemas.openxmlformats.org/officeDocument/2006/relationships/slide" Target="slides/slide9.xml"></Relationship><Relationship Id="rId24" Type="http://schemas.openxmlformats.org/officeDocument/2006/relationships/slide" Target="slides/slide10.xml"></Relationship><Relationship Id="rId25" Type="http://schemas.openxmlformats.org/officeDocument/2006/relationships/slide" Target="slides/slide11.xml"></Relationship><Relationship Id="rId26" Type="http://schemas.openxmlformats.org/officeDocument/2006/relationships/slide" Target="slides/slide12.xml"></Relationship><Relationship Id="rId27" Type="http://schemas.openxmlformats.org/officeDocument/2006/relationships/slide" Target="slides/slide13.xml"></Relationship><Relationship Id="rId28" Type="http://schemas.openxmlformats.org/officeDocument/2006/relationships/slide" Target="slides/slide14.xml"></Relationship><Relationship Id="rId29" Type="http://schemas.openxmlformats.org/officeDocument/2006/relationships/slide" Target="slides/slide15.xml"></Relationship><Relationship Id="rId30" Type="http://schemas.openxmlformats.org/officeDocument/2006/relationships/slide" Target="slides/slide16.xml"></Relationship><Relationship Id="rId31" Type="http://schemas.openxmlformats.org/officeDocument/2006/relationships/slide" Target="slides/slide17.xml"></Relationship><Relationship Id="rId32" Type="http://schemas.openxmlformats.org/officeDocument/2006/relationships/slide" Target="slides/slide18.xml"></Relationship><Relationship Id="rId33" Type="http://schemas.openxmlformats.org/officeDocument/2006/relationships/slide" Target="slides/slide19.xml"></Relationship><Relationship Id="rId34" Type="http://schemas.openxmlformats.org/officeDocument/2006/relationships/viewProps" Target="viewProps.xml"></Relationship><Relationship Id="rId35" Type="http://schemas.openxmlformats.org/officeDocument/2006/relationships/presProps" Target="presProps.xml"></Relationship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14.09.2023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
<Relationships xmlns="http://schemas.openxmlformats.org/package/2006/relationships"><Relationship Id="rId2" Type="http://schemas.openxmlformats.org/officeDocument/2006/relationships/image" Target="../media/image2.jpeg"></Relationship><Relationship Id="rId3" Type="http://schemas.openxmlformats.org/officeDocument/2006/relationships/slideLayout" Target="../slideLayouts/slideLayout1.xml"></Relationship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A1%D1%82%D1%80%D0%B0%D1%85%D1%83%D0%B2%D0%B0%D0%BD%D0%BD%D1%8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k.wikipedia.org/wiki/%D0%9E%D1%85%D0%BE%D1%80%D0%BE%D0%BD%D0%B0_%D0%B7%D0%B4%D0%BE%D1%80%D0%BE%D0%B2'%D1%8F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b.ua/society/2019/10/15/439811_zgidno_z_novim_zakonoproiektom.html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nszu.gov.ua/e-data/dashboard" TargetMode="External"/><Relationship Id="rId2" Type="http://schemas.openxmlformats.org/officeDocument/2006/relationships/hyperlink" Target="https://lb.ua/blog/natalia_riabtseva/454287_natsionalna_sluzhba_zdorovya_yak_vona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95605" y="5229225"/>
            <a:ext cx="6858000" cy="990600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Страхова медицина в Україні</a:t>
            </a:r>
            <a:endParaRPr lang="uk-UA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одзаголовок 12"/>
          <p:cNvSpPr txBox="1">
            <a:spLocks noGrp="1"/>
          </p:cNvSpPr>
          <p:nvPr>
            <p:ph type="subTitle" idx="1"/>
          </p:nvPr>
        </p:nvSpPr>
        <p:spPr>
          <a:xfrm rot="0">
            <a:off x="1219200" y="5124450"/>
            <a:ext cx="6858635" cy="1688465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ahova-medycyna3453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717032"/>
            <a:ext cx="3816424" cy="2544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700808"/>
            <a:ext cx="8229600" cy="4456152"/>
          </a:xfrm>
        </p:spPr>
        <p:txBody>
          <a:bodyPr>
            <a:normAutofit/>
          </a:bodyPr>
          <a:lstStyle/>
          <a:p>
            <a:pPr algn="ctr"/>
            <a:r>
              <a:rPr lang="uk-UA" sz="3200" dirty="0" smtClean="0"/>
              <a:t>Медичне страхування — тип </a:t>
            </a:r>
            <a:r>
              <a:rPr lang="uk-UA" sz="3200" dirty="0" smtClean="0">
                <a:hlinkClick r:id="rId3"/>
              </a:rPr>
              <a:t>страхування</a:t>
            </a:r>
            <a:r>
              <a:rPr lang="uk-UA" sz="3200" dirty="0" smtClean="0"/>
              <a:t> від ризику витрат, пов'язаних із отриманням медичної допомоги. У більшості країн є формою соціального захисту інтересів населення в системі </a:t>
            </a:r>
            <a:r>
              <a:rPr lang="uk-UA" sz="3200" dirty="0" smtClean="0">
                <a:hlinkClick r:id="rId4"/>
              </a:rPr>
              <a:t>охороні здоров'я</a:t>
            </a:r>
            <a:r>
              <a:rPr lang="uk-UA" sz="3200" dirty="0" smtClean="0"/>
              <a:t>. </a:t>
            </a:r>
            <a:endParaRPr lang="ru-RU" sz="3200" dirty="0" smtClean="0"/>
          </a:p>
          <a:p>
            <a:pPr algn="ctr"/>
            <a:endParaRPr lang="uk-U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/>
              <a:t>Страховка для </a:t>
            </a:r>
            <a:r>
              <a:rPr lang="ru-RU" sz="4400" dirty="0" err="1" smtClean="0"/>
              <a:t>людини</a:t>
            </a:r>
            <a:r>
              <a:rPr lang="ru-RU" sz="4400" dirty="0" smtClean="0"/>
              <a:t> – </a:t>
            </a:r>
            <a:r>
              <a:rPr lang="ru-RU" sz="4400" dirty="0" err="1" smtClean="0"/>
              <a:t>це</a:t>
            </a:r>
            <a:r>
              <a:rPr lang="ru-RU" sz="4400" dirty="0" smtClean="0"/>
              <a:t> </a:t>
            </a:r>
            <a:r>
              <a:rPr lang="ru-RU" sz="4400" dirty="0" err="1" smtClean="0"/>
              <a:t>насамперед</a:t>
            </a:r>
            <a:r>
              <a:rPr lang="ru-RU" sz="4400" dirty="0" smtClean="0"/>
              <a:t> </a:t>
            </a:r>
            <a:r>
              <a:rPr lang="ru-RU" sz="4400" dirty="0" err="1" smtClean="0"/>
              <a:t>безпека</a:t>
            </a:r>
            <a:r>
              <a:rPr lang="ru-RU" sz="4400" dirty="0" smtClean="0"/>
              <a:t> та </a:t>
            </a:r>
            <a:r>
              <a:rPr lang="ru-RU" sz="4400" dirty="0" err="1" smtClean="0"/>
              <a:t>захист</a:t>
            </a:r>
            <a:r>
              <a:rPr lang="ru-RU" sz="4400" dirty="0" smtClean="0"/>
              <a:t>.</a:t>
            </a:r>
            <a:endParaRPr lang="uk-UA" sz="4400" dirty="0"/>
          </a:p>
        </p:txBody>
      </p:sp>
      <p:pic>
        <p:nvPicPr>
          <p:cNvPr id="4" name="Рисунок 3" descr="1434967626_green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2636912"/>
            <a:ext cx="5430180" cy="3620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golovne_fo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5296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563888" y="2780928"/>
            <a:ext cx="4968552" cy="32004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4800" b="1" dirty="0" err="1" smtClean="0">
                <a:solidFill>
                  <a:srgbClr val="FF0000"/>
                </a:solidFill>
              </a:rPr>
              <a:t>Що</a:t>
            </a:r>
            <a:r>
              <a:rPr lang="ru-RU" sz="4800" b="1" dirty="0" smtClean="0">
                <a:solidFill>
                  <a:srgbClr val="FF0000"/>
                </a:solidFill>
              </a:rPr>
              <a:t> </a:t>
            </a:r>
            <a:r>
              <a:rPr lang="ru-RU" sz="4800" b="1" dirty="0" err="1" smtClean="0">
                <a:solidFill>
                  <a:srgbClr val="FF0000"/>
                </a:solidFill>
              </a:rPr>
              <a:t>надає</a:t>
            </a:r>
            <a:r>
              <a:rPr lang="ru-RU" sz="4800" b="1" dirty="0" smtClean="0">
                <a:solidFill>
                  <a:srgbClr val="FF0000"/>
                </a:solidFill>
              </a:rPr>
              <a:t> </a:t>
            </a:r>
            <a:r>
              <a:rPr lang="ru-RU" sz="4800" b="1" dirty="0" err="1" smtClean="0">
                <a:solidFill>
                  <a:srgbClr val="FF0000"/>
                </a:solidFill>
              </a:rPr>
              <a:t>страховий</a:t>
            </a:r>
            <a:r>
              <a:rPr lang="ru-RU" sz="4800" b="1" dirty="0" smtClean="0">
                <a:solidFill>
                  <a:srgbClr val="FF0000"/>
                </a:solidFill>
              </a:rPr>
              <a:t> </a:t>
            </a:r>
            <a:r>
              <a:rPr lang="ru-RU" sz="4800" b="1" dirty="0" err="1" smtClean="0">
                <a:solidFill>
                  <a:srgbClr val="FF0000"/>
                </a:solidFill>
              </a:rPr>
              <a:t>поліс</a:t>
            </a:r>
            <a:r>
              <a:rPr lang="ru-RU" sz="4800" b="1" dirty="0" smtClean="0">
                <a:solidFill>
                  <a:srgbClr val="FF0000"/>
                </a:solidFill>
              </a:rPr>
              <a:t> в </a:t>
            </a:r>
            <a:r>
              <a:rPr lang="ru-RU" sz="4800" b="1" dirty="0" err="1" smtClean="0">
                <a:solidFill>
                  <a:srgbClr val="FF0000"/>
                </a:solidFill>
              </a:rPr>
              <a:t>Україні</a:t>
            </a:r>
            <a:r>
              <a:rPr lang="ru-RU" sz="4800" b="1" dirty="0" smtClean="0">
                <a:solidFill>
                  <a:srgbClr val="FF0000"/>
                </a:solidFill>
              </a:rPr>
              <a:t>?</a:t>
            </a:r>
            <a:r>
              <a:rPr lang="ru-RU" sz="4800" dirty="0" smtClean="0">
                <a:solidFill>
                  <a:srgbClr val="FF0000"/>
                </a:solidFill>
              </a:rPr>
              <a:t/>
            </a:r>
            <a:br>
              <a:rPr lang="ru-RU" sz="4800" dirty="0" smtClean="0">
                <a:solidFill>
                  <a:srgbClr val="FF0000"/>
                </a:solidFill>
              </a:rPr>
            </a:br>
            <a:endParaRPr lang="uk-UA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224136"/>
          </a:xfrm>
        </p:spPr>
        <p:txBody>
          <a:bodyPr>
            <a:noAutofit/>
          </a:bodyPr>
          <a:lstStyle/>
          <a:p>
            <a:r>
              <a:rPr lang="uk-UA" sz="4000" b="1" dirty="0" smtClean="0">
                <a:solidFill>
                  <a:srgbClr val="FF0000"/>
                </a:solidFill>
              </a:rPr>
              <a:t>П</a:t>
            </a:r>
            <a:r>
              <a:rPr lang="ru-RU" sz="4000" b="1" dirty="0" err="1" smtClean="0">
                <a:solidFill>
                  <a:srgbClr val="FF0000"/>
                </a:solidFill>
              </a:rPr>
              <a:t>ерелік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</a:rPr>
              <a:t>послуг</a:t>
            </a:r>
            <a:r>
              <a:rPr lang="ru-RU" sz="4000" b="1" dirty="0" smtClean="0">
                <a:solidFill>
                  <a:srgbClr val="FF0000"/>
                </a:solidFill>
              </a:rPr>
              <a:t>:</a:t>
            </a: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endParaRPr lang="uk-UA" sz="40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ru-RU" dirty="0" err="1" smtClean="0"/>
              <a:t>виклик</a:t>
            </a:r>
            <a:r>
              <a:rPr lang="ru-RU" dirty="0" smtClean="0"/>
              <a:t> </a:t>
            </a:r>
            <a:r>
              <a:rPr lang="ru-RU" dirty="0" err="1" smtClean="0"/>
              <a:t>швидкої</a:t>
            </a:r>
            <a:r>
              <a:rPr lang="ru-RU" dirty="0" smtClean="0"/>
              <a:t> </a:t>
            </a:r>
            <a:r>
              <a:rPr lang="ru-RU" dirty="0" err="1" smtClean="0"/>
              <a:t>допомоги</a:t>
            </a:r>
            <a:r>
              <a:rPr lang="ru-RU" dirty="0" smtClean="0"/>
              <a:t>;</a:t>
            </a:r>
          </a:p>
          <a:p>
            <a:pPr lvl="0"/>
            <a:r>
              <a:rPr lang="ru-RU" dirty="0" err="1" smtClean="0"/>
              <a:t>виклик</a:t>
            </a:r>
            <a:r>
              <a:rPr lang="ru-RU" dirty="0" smtClean="0"/>
              <a:t> </a:t>
            </a:r>
            <a:r>
              <a:rPr lang="ru-RU" dirty="0" err="1" smtClean="0"/>
              <a:t>лікаря</a:t>
            </a:r>
            <a:r>
              <a:rPr lang="ru-RU" dirty="0" smtClean="0"/>
              <a:t> </a:t>
            </a:r>
            <a:r>
              <a:rPr lang="ru-RU" dirty="0" err="1" smtClean="0"/>
              <a:t>додому</a:t>
            </a:r>
            <a:r>
              <a:rPr lang="ru-RU" dirty="0" smtClean="0"/>
              <a:t>;</a:t>
            </a:r>
          </a:p>
          <a:p>
            <a:pPr lvl="0"/>
            <a:r>
              <a:rPr lang="ru-RU" dirty="0" err="1" smtClean="0"/>
              <a:t>екстрена</a:t>
            </a:r>
            <a:r>
              <a:rPr lang="ru-RU" dirty="0" smtClean="0"/>
              <a:t> </a:t>
            </a:r>
            <a:r>
              <a:rPr lang="ru-RU" dirty="0" err="1" smtClean="0"/>
              <a:t>допомога</a:t>
            </a:r>
            <a:r>
              <a:rPr lang="ru-RU" dirty="0" smtClean="0"/>
              <a:t> та </a:t>
            </a:r>
            <a:r>
              <a:rPr lang="ru-RU" dirty="0" err="1" smtClean="0"/>
              <a:t>амбулаторне</a:t>
            </a:r>
            <a:r>
              <a:rPr lang="ru-RU" dirty="0" smtClean="0"/>
              <a:t> </a:t>
            </a:r>
            <a:r>
              <a:rPr lang="ru-RU" dirty="0" err="1" smtClean="0"/>
              <a:t>лікування</a:t>
            </a:r>
            <a:r>
              <a:rPr lang="ru-RU" dirty="0" smtClean="0"/>
              <a:t>;</a:t>
            </a:r>
          </a:p>
          <a:p>
            <a:pPr lvl="0"/>
            <a:r>
              <a:rPr lang="ru-RU" dirty="0" err="1" smtClean="0"/>
              <a:t>надання</a:t>
            </a:r>
            <a:r>
              <a:rPr lang="ru-RU" dirty="0" smtClean="0"/>
              <a:t> </a:t>
            </a:r>
            <a:r>
              <a:rPr lang="ru-RU" dirty="0" err="1" smtClean="0"/>
              <a:t>всіх</a:t>
            </a:r>
            <a:r>
              <a:rPr lang="ru-RU" dirty="0" smtClean="0"/>
              <a:t> </a:t>
            </a:r>
            <a:r>
              <a:rPr lang="ru-RU" dirty="0" err="1" smtClean="0"/>
              <a:t>необхідних</a:t>
            </a:r>
            <a:r>
              <a:rPr lang="ru-RU" dirty="0" smtClean="0"/>
              <a:t> </a:t>
            </a:r>
            <a:r>
              <a:rPr lang="ru-RU" dirty="0" err="1" smtClean="0"/>
              <a:t>послуг</a:t>
            </a:r>
            <a:r>
              <a:rPr lang="ru-RU" dirty="0" smtClean="0"/>
              <a:t> у </a:t>
            </a:r>
            <a:r>
              <a:rPr lang="ru-RU" dirty="0" err="1" smtClean="0"/>
              <a:t>лікарні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оплата </a:t>
            </a:r>
            <a:r>
              <a:rPr lang="ru-RU" dirty="0" err="1" smtClean="0"/>
              <a:t>призначених</a:t>
            </a:r>
            <a:r>
              <a:rPr lang="ru-RU" dirty="0" smtClean="0"/>
              <a:t> для </a:t>
            </a:r>
            <a:r>
              <a:rPr lang="ru-RU" dirty="0" err="1" smtClean="0"/>
              <a:t>лікування</a:t>
            </a:r>
            <a:r>
              <a:rPr lang="ru-RU" dirty="0" smtClean="0"/>
              <a:t> </a:t>
            </a:r>
            <a:r>
              <a:rPr lang="ru-RU" dirty="0" err="1" smtClean="0"/>
              <a:t>лікарем</a:t>
            </a:r>
            <a:r>
              <a:rPr lang="ru-RU" dirty="0" smtClean="0"/>
              <a:t> </a:t>
            </a:r>
            <a:r>
              <a:rPr lang="ru-RU" dirty="0" err="1" smtClean="0"/>
              <a:t>медпрепратів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у </a:t>
            </a:r>
            <a:r>
              <a:rPr lang="ru-RU" dirty="0" err="1" smtClean="0"/>
              <a:t>ряді</a:t>
            </a:r>
            <a:r>
              <a:rPr lang="ru-RU" dirty="0" smtClean="0"/>
              <a:t> </a:t>
            </a:r>
            <a:r>
              <a:rPr lang="ru-RU" dirty="0" err="1" smtClean="0"/>
              <a:t>випадків</a:t>
            </a:r>
            <a:r>
              <a:rPr lang="ru-RU" dirty="0" smtClean="0"/>
              <a:t> – </a:t>
            </a:r>
            <a:r>
              <a:rPr lang="ru-RU" dirty="0" err="1" smtClean="0"/>
              <a:t>стоматологія</a:t>
            </a:r>
            <a:r>
              <a:rPr lang="ru-RU" dirty="0" smtClean="0"/>
              <a:t>.</a:t>
            </a:r>
          </a:p>
          <a:p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4797152"/>
            <a:ext cx="7920880" cy="16312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 err="1" smtClean="0"/>
              <a:t>Термін</a:t>
            </a:r>
            <a:r>
              <a:rPr lang="ru-RU" sz="2000" dirty="0" smtClean="0"/>
              <a:t> </a:t>
            </a:r>
            <a:r>
              <a:rPr lang="ru-RU" sz="2000" dirty="0" err="1" smtClean="0"/>
              <a:t>дії</a:t>
            </a:r>
            <a:r>
              <a:rPr lang="ru-RU" sz="2000" dirty="0" smtClean="0"/>
              <a:t> страхового </a:t>
            </a:r>
            <a:r>
              <a:rPr lang="ru-RU" sz="2000" dirty="0" err="1" smtClean="0"/>
              <a:t>полісу</a:t>
            </a:r>
            <a:r>
              <a:rPr lang="ru-RU" sz="2000" dirty="0" smtClean="0"/>
              <a:t> – 1 </a:t>
            </a:r>
            <a:r>
              <a:rPr lang="ru-RU" sz="2000" dirty="0" err="1" smtClean="0"/>
              <a:t>рік</a:t>
            </a:r>
            <a:r>
              <a:rPr lang="ru-RU" sz="2000" dirty="0" smtClean="0"/>
              <a:t>. В </a:t>
            </a:r>
            <a:r>
              <a:rPr lang="ru-RU" sz="2000" dirty="0" err="1" smtClean="0"/>
              <a:t>ідеалі</a:t>
            </a:r>
            <a:r>
              <a:rPr lang="ru-RU" sz="2000" dirty="0" smtClean="0"/>
              <a:t> – </a:t>
            </a:r>
            <a:r>
              <a:rPr lang="ru-RU" sz="2000" dirty="0" err="1" smtClean="0"/>
              <a:t>медичне</a:t>
            </a:r>
            <a:r>
              <a:rPr lang="ru-RU" sz="2000" dirty="0" smtClean="0"/>
              <a:t> </a:t>
            </a:r>
            <a:r>
              <a:rPr lang="ru-RU" sz="2000" dirty="0" err="1" smtClean="0"/>
              <a:t>страхування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має</a:t>
            </a:r>
            <a:r>
              <a:rPr lang="ru-RU" sz="2000" dirty="0" smtClean="0"/>
              <a:t> </a:t>
            </a:r>
            <a:r>
              <a:rPr lang="ru-RU" sz="2000" dirty="0" err="1" smtClean="0"/>
              <a:t>покрити</a:t>
            </a:r>
            <a:r>
              <a:rPr lang="ru-RU" sz="2000" dirty="0" smtClean="0"/>
              <a:t> </a:t>
            </a:r>
            <a:r>
              <a:rPr lang="ru-RU" sz="2000" dirty="0" err="1" smtClean="0"/>
              <a:t>всі</a:t>
            </a:r>
            <a:r>
              <a:rPr lang="ru-RU" sz="2000" dirty="0" smtClean="0"/>
              <a:t> </a:t>
            </a:r>
            <a:r>
              <a:rPr lang="ru-RU" sz="2000" dirty="0" err="1" smtClean="0"/>
              <a:t>витрати</a:t>
            </a:r>
            <a:r>
              <a:rPr lang="ru-RU" sz="2000" dirty="0" smtClean="0"/>
              <a:t> на </a:t>
            </a:r>
            <a:r>
              <a:rPr lang="ru-RU" sz="2000" dirty="0" err="1" smtClean="0"/>
              <a:t>лікування</a:t>
            </a:r>
            <a:r>
              <a:rPr lang="ru-RU" sz="2000" dirty="0" smtClean="0"/>
              <a:t>. </a:t>
            </a:r>
            <a:r>
              <a:rPr lang="ru-RU" sz="2000" dirty="0" err="1" smtClean="0"/>
              <a:t>Безумовно</a:t>
            </a:r>
            <a:r>
              <a:rPr lang="ru-RU" sz="2000" dirty="0" smtClean="0"/>
              <a:t>, </a:t>
            </a:r>
            <a:r>
              <a:rPr lang="ru-RU" sz="2000" dirty="0" err="1" smtClean="0"/>
              <a:t>трапляються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й</a:t>
            </a:r>
            <a:r>
              <a:rPr lang="ru-RU" sz="2000" dirty="0" smtClean="0"/>
              <a:t> </a:t>
            </a:r>
            <a:r>
              <a:rPr lang="ru-RU" sz="2000" dirty="0" err="1" smtClean="0"/>
              <a:t>такі</a:t>
            </a:r>
            <a:r>
              <a:rPr lang="ru-RU" sz="2000" dirty="0" smtClean="0"/>
              <a:t> </a:t>
            </a:r>
            <a:r>
              <a:rPr lang="ru-RU" sz="2000" dirty="0" err="1" smtClean="0"/>
              <a:t>випадки</a:t>
            </a:r>
            <a:r>
              <a:rPr lang="ru-RU" sz="2000" dirty="0" smtClean="0"/>
              <a:t>, коли </a:t>
            </a:r>
            <a:r>
              <a:rPr lang="ru-RU" sz="2000" dirty="0" err="1" smtClean="0"/>
              <a:t>наявний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поліс</a:t>
            </a:r>
            <a:r>
              <a:rPr lang="ru-RU" sz="2000" dirty="0" smtClean="0"/>
              <a:t> </a:t>
            </a:r>
            <a:r>
              <a:rPr lang="ru-RU" sz="2000" dirty="0" err="1" smtClean="0"/>
              <a:t>бюджетний</a:t>
            </a:r>
            <a:r>
              <a:rPr lang="ru-RU" sz="2000" dirty="0" smtClean="0"/>
              <a:t>, а </a:t>
            </a:r>
            <a:r>
              <a:rPr lang="ru-RU" sz="2000" dirty="0" err="1" smtClean="0"/>
              <a:t>витрати</a:t>
            </a:r>
            <a:r>
              <a:rPr lang="ru-RU" sz="2000" dirty="0" smtClean="0"/>
              <a:t> на </a:t>
            </a:r>
            <a:r>
              <a:rPr lang="ru-RU" sz="2000" dirty="0" err="1" smtClean="0"/>
              <a:t>лікування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перебільшують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його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страхову</a:t>
            </a:r>
            <a:r>
              <a:rPr lang="ru-RU" sz="2000" dirty="0" smtClean="0"/>
              <a:t> суму, – </a:t>
            </a:r>
            <a:r>
              <a:rPr lang="ru-RU" sz="2000" dirty="0" err="1" smtClean="0"/>
              <a:t>сплачувати</a:t>
            </a:r>
            <a:r>
              <a:rPr lang="ru-RU" sz="2000" dirty="0" smtClean="0"/>
              <a:t> </a:t>
            </a:r>
            <a:r>
              <a:rPr lang="ru-RU" sz="2000" dirty="0" err="1" smtClean="0"/>
              <a:t>різницю</a:t>
            </a:r>
            <a:r>
              <a:rPr lang="ru-RU" sz="2000" dirty="0" smtClean="0"/>
              <a:t> </a:t>
            </a:r>
            <a:r>
              <a:rPr lang="ru-RU" sz="2000" dirty="0" err="1" smtClean="0"/>
              <a:t>доведеться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самостійно</a:t>
            </a:r>
            <a:r>
              <a:rPr lang="ru-RU" sz="2000" dirty="0" smtClean="0"/>
              <a:t>.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5_main-v153674270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6304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29600" cy="163867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uk-UA" sz="5400" b="1" dirty="0" smtClean="0">
                <a:solidFill>
                  <a:srgbClr val="FF0000"/>
                </a:solidFill>
              </a:rPr>
              <a:t>Алгоритм роботи Страхового полісу</a:t>
            </a:r>
            <a:endParaRPr lang="uk-UA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Бібліотека-царя-Ашшурбаніпала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980728"/>
            <a:ext cx="3494131" cy="260699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</a:rPr>
              <a:t>Ціноутворюючі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моменти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v"/>
            </a:pPr>
            <a:r>
              <a:rPr lang="ru-RU" sz="2800" dirty="0" err="1" smtClean="0"/>
              <a:t>вік</a:t>
            </a:r>
            <a:r>
              <a:rPr lang="ru-RU" sz="2800" dirty="0" smtClean="0"/>
              <a:t>;</a:t>
            </a:r>
          </a:p>
          <a:p>
            <a:pPr lvl="0">
              <a:buFont typeface="Wingdings" pitchFamily="2" charset="2"/>
              <a:buChar char="v"/>
            </a:pPr>
            <a:r>
              <a:rPr lang="ru-RU" sz="2800" dirty="0" err="1" smtClean="0"/>
              <a:t>передбачувані</a:t>
            </a:r>
            <a:r>
              <a:rPr lang="ru-RU" sz="2800" dirty="0" smtClean="0"/>
              <a:t> </a:t>
            </a:r>
            <a:r>
              <a:rPr lang="ru-RU" sz="2800" dirty="0" err="1" smtClean="0"/>
              <a:t>ризики</a:t>
            </a:r>
            <a:r>
              <a:rPr lang="ru-RU" sz="2800" dirty="0" smtClean="0"/>
              <a:t>;</a:t>
            </a:r>
          </a:p>
          <a:p>
            <a:pPr lvl="0">
              <a:buFont typeface="Wingdings" pitchFamily="2" charset="2"/>
              <a:buChar char="v"/>
            </a:pPr>
            <a:r>
              <a:rPr lang="ru-RU" sz="2800" dirty="0" smtClean="0"/>
              <a:t>потреби в </a:t>
            </a:r>
            <a:r>
              <a:rPr lang="ru-RU" sz="2800" dirty="0" err="1" smtClean="0"/>
              <a:t>певних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послугах</a:t>
            </a:r>
            <a:r>
              <a:rPr lang="ru-RU" sz="2800" dirty="0" smtClean="0"/>
              <a:t>;</a:t>
            </a:r>
          </a:p>
          <a:p>
            <a:pPr lvl="0">
              <a:buFont typeface="Wingdings" pitchFamily="2" charset="2"/>
              <a:buChar char="v"/>
            </a:pPr>
            <a:r>
              <a:rPr lang="ru-RU" sz="2800" dirty="0" err="1" smtClean="0"/>
              <a:t>передбачувані</a:t>
            </a:r>
            <a:r>
              <a:rPr lang="ru-RU" sz="2800" dirty="0" smtClean="0"/>
              <a:t> </a:t>
            </a:r>
            <a:r>
              <a:rPr lang="ru-RU" sz="2800" dirty="0" err="1" smtClean="0"/>
              <a:t>страхові</a:t>
            </a:r>
            <a:r>
              <a:rPr lang="ru-RU" sz="2800" dirty="0" smtClean="0"/>
              <a:t> </a:t>
            </a:r>
            <a:r>
              <a:rPr lang="ru-RU" sz="2800" dirty="0" err="1" smtClean="0"/>
              <a:t>покриття</a:t>
            </a:r>
            <a:r>
              <a:rPr lang="ru-RU" sz="2800" dirty="0" smtClean="0"/>
              <a:t>;</a:t>
            </a:r>
          </a:p>
          <a:p>
            <a:pPr lvl="0">
              <a:buFont typeface="Wingdings" pitchFamily="2" charset="2"/>
              <a:buChar char="v"/>
            </a:pPr>
            <a:r>
              <a:rPr lang="ru-RU" sz="2800" dirty="0" err="1" smtClean="0"/>
              <a:t>рівні</a:t>
            </a:r>
            <a:r>
              <a:rPr lang="ru-RU" sz="2800" dirty="0" smtClean="0"/>
              <a:t> та </a:t>
            </a:r>
            <a:r>
              <a:rPr lang="ru-RU" sz="2800" dirty="0" err="1" smtClean="0"/>
              <a:t>категорії</a:t>
            </a:r>
            <a:r>
              <a:rPr lang="ru-RU" sz="2800" dirty="0" smtClean="0"/>
              <a:t> </a:t>
            </a:r>
            <a:r>
              <a:rPr lang="ru-RU" sz="2800" dirty="0" err="1" smtClean="0"/>
              <a:t>медустанов</a:t>
            </a:r>
            <a:r>
              <a:rPr lang="ru-RU" sz="2800" dirty="0" smtClean="0"/>
              <a:t>.</a:t>
            </a:r>
          </a:p>
          <a:p>
            <a:pPr>
              <a:buFont typeface="Wingdings" pitchFamily="2" charset="2"/>
              <a:buChar char="v"/>
            </a:pPr>
            <a:endParaRPr lang="uk-UA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4149080"/>
            <a:ext cx="8352928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err="1" smtClean="0"/>
              <a:t>Вигідними</a:t>
            </a:r>
            <a:r>
              <a:rPr lang="ru-RU" sz="2400" dirty="0" smtClean="0"/>
              <a:t> </a:t>
            </a:r>
            <a:r>
              <a:rPr lang="ru-RU" sz="2400" dirty="0" err="1" smtClean="0"/>
              <a:t>є</a:t>
            </a:r>
            <a:r>
              <a:rPr lang="ru-RU" sz="2400" dirty="0" smtClean="0"/>
              <a:t> </a:t>
            </a:r>
            <a:r>
              <a:rPr lang="ru-RU" sz="2400" dirty="0" err="1" smtClean="0"/>
              <a:t>комплексні</a:t>
            </a:r>
            <a:r>
              <a:rPr lang="ru-RU" sz="2400" dirty="0" smtClean="0"/>
              <a:t>, </a:t>
            </a:r>
            <a:r>
              <a:rPr lang="ru-RU" sz="2400" dirty="0" err="1" smtClean="0"/>
              <a:t>сімейні</a:t>
            </a:r>
            <a:r>
              <a:rPr lang="ru-RU" sz="2400" dirty="0" smtClean="0"/>
              <a:t> </a:t>
            </a:r>
            <a:r>
              <a:rPr lang="ru-RU" sz="2400" dirty="0" err="1" smtClean="0"/>
              <a:t>страхування</a:t>
            </a:r>
            <a:r>
              <a:rPr lang="ru-RU" sz="2400" dirty="0" smtClean="0"/>
              <a:t>. На них </a:t>
            </a:r>
            <a:r>
              <a:rPr lang="ru-RU" sz="2400" dirty="0" err="1" smtClean="0"/>
              <a:t>завжди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пропонуються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додаткові</a:t>
            </a:r>
            <a:r>
              <a:rPr lang="ru-RU" sz="2400" dirty="0" smtClean="0"/>
              <a:t> </a:t>
            </a:r>
            <a:r>
              <a:rPr lang="ru-RU" sz="2400" dirty="0" err="1" smtClean="0"/>
              <a:t>знижки</a:t>
            </a:r>
            <a:r>
              <a:rPr lang="ru-RU" sz="2400" dirty="0" smtClean="0"/>
              <a:t> та </a:t>
            </a:r>
            <a:r>
              <a:rPr lang="ru-RU" sz="2400" dirty="0" err="1" smtClean="0"/>
              <a:t>бонуси</a:t>
            </a:r>
            <a:r>
              <a:rPr lang="ru-RU" sz="2400" dirty="0" smtClean="0"/>
              <a:t>. А </a:t>
            </a:r>
            <a:r>
              <a:rPr lang="ru-RU" sz="2400" dirty="0" err="1" smtClean="0"/>
              <a:t>ще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приємного</a:t>
            </a:r>
            <a:r>
              <a:rPr lang="ru-RU" sz="2400" dirty="0" smtClean="0"/>
              <a:t>, </a:t>
            </a:r>
            <a:r>
              <a:rPr lang="ru-RU" sz="2400" dirty="0" err="1" smtClean="0"/>
              <a:t>оскільки</a:t>
            </a:r>
            <a:r>
              <a:rPr lang="ru-RU" sz="2400" dirty="0" smtClean="0"/>
              <a:t> у нас у </a:t>
            </a:r>
            <a:r>
              <a:rPr lang="ru-RU" sz="2400" dirty="0" err="1" smtClean="0"/>
              <a:t>країні</a:t>
            </a:r>
            <a:r>
              <a:rPr lang="ru-RU" sz="2400" dirty="0" smtClean="0"/>
              <a:t> </a:t>
            </a:r>
            <a:r>
              <a:rPr lang="ru-RU" sz="2400" dirty="0" err="1" smtClean="0"/>
              <a:t>поширені</a:t>
            </a:r>
            <a:r>
              <a:rPr lang="ru-RU" sz="2400" dirty="0" smtClean="0"/>
              <a:t> </a:t>
            </a:r>
            <a:r>
              <a:rPr lang="ru-RU" sz="2400" dirty="0" err="1" smtClean="0"/>
              <a:t>корпоративні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програми</a:t>
            </a:r>
            <a:r>
              <a:rPr lang="ru-RU" sz="2400" dirty="0" smtClean="0"/>
              <a:t> </a:t>
            </a:r>
            <a:r>
              <a:rPr lang="ru-RU" sz="2400" dirty="0" err="1" smtClean="0"/>
              <a:t>страхування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передбачені</a:t>
            </a:r>
            <a:r>
              <a:rPr lang="ru-RU" sz="2400" dirty="0" smtClean="0"/>
              <a:t> для </a:t>
            </a:r>
            <a:r>
              <a:rPr lang="ru-RU" sz="2400" dirty="0" err="1" smtClean="0"/>
              <a:t>співробітників</a:t>
            </a:r>
            <a:r>
              <a:rPr lang="ru-RU" sz="2400" dirty="0" smtClean="0"/>
              <a:t> </a:t>
            </a:r>
            <a:r>
              <a:rPr lang="ru-RU" sz="2400" dirty="0" err="1" smtClean="0"/>
              <a:t>підприємств</a:t>
            </a:r>
            <a:r>
              <a:rPr lang="ru-RU" sz="2400" dirty="0" smtClean="0"/>
              <a:t> </a:t>
            </a:r>
            <a:r>
              <a:rPr lang="ru-RU" sz="2400" dirty="0" err="1" smtClean="0"/>
              <a:t>медичні</a:t>
            </a:r>
            <a:r>
              <a:rPr lang="ru-RU" sz="2400" dirty="0" smtClean="0"/>
              <a:t> страховки,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є</a:t>
            </a:r>
            <a:r>
              <a:rPr lang="ru-RU" sz="2400" dirty="0" smtClean="0"/>
              <a:t> </a:t>
            </a:r>
            <a:r>
              <a:rPr lang="ru-RU" sz="2400" dirty="0" err="1" smtClean="0"/>
              <a:t>паралельно</a:t>
            </a:r>
            <a:r>
              <a:rPr lang="ru-RU" sz="2400" dirty="0" smtClean="0"/>
              <a:t> </a:t>
            </a:r>
            <a:r>
              <a:rPr lang="ru-RU" sz="2400" dirty="0" err="1" smtClean="0"/>
              <a:t>наявними</a:t>
            </a:r>
            <a:r>
              <a:rPr lang="ru-RU" sz="2400" dirty="0" smtClean="0"/>
              <a:t> у </a:t>
            </a:r>
            <a:r>
              <a:rPr lang="ru-RU" sz="2400" dirty="0" err="1" smtClean="0"/>
              <a:t>соцпакеті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okas_med-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24744"/>
            <a:ext cx="9144000" cy="504056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348880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uk-UA" sz="4800" b="1" dirty="0" smtClean="0">
                <a:solidFill>
                  <a:srgbClr val="FF0000"/>
                </a:solidFill>
              </a:rPr>
              <a:t>Моделі страхової медицини </a:t>
            </a:r>
            <a:endParaRPr lang="uk-UA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odeli-straxovoyi-medycyny_ru_orig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648695991_1-kartinkof-club-p-kartinki-smeshnie-zadumchivost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06888" y="1484784"/>
            <a:ext cx="4437112" cy="443711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221088"/>
            <a:ext cx="4320480" cy="914400"/>
          </a:xfrm>
        </p:spPr>
        <p:txBody>
          <a:bodyPr>
            <a:noAutofit/>
          </a:bodyPr>
          <a:lstStyle/>
          <a:p>
            <a:pPr algn="ctr"/>
            <a:r>
              <a:rPr lang="uk-UA" sz="4400" b="1" dirty="0" smtClean="0">
                <a:solidFill>
                  <a:srgbClr val="FF0000"/>
                </a:solidFill>
              </a:rPr>
              <a:t>Що зі страховою медициною в Україні не так?</a:t>
            </a:r>
            <a:r>
              <a:rPr lang="ru-RU" sz="4400" b="1" dirty="0" smtClean="0">
                <a:solidFill>
                  <a:srgbClr val="FF0000"/>
                </a:solidFill>
              </a:rPr>
              <a:t/>
            </a:r>
            <a:br>
              <a:rPr lang="ru-RU" sz="4400" b="1" dirty="0" smtClean="0">
                <a:solidFill>
                  <a:srgbClr val="FF0000"/>
                </a:solidFill>
              </a:rPr>
            </a:br>
            <a:endParaRPr lang="uk-UA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434967626_green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3933056"/>
            <a:ext cx="4134036" cy="2756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 </a:t>
            </a:r>
            <a:r>
              <a:rPr lang="ru-RU" sz="3200" dirty="0" err="1" smtClean="0">
                <a:hlinkClick r:id="rId3"/>
              </a:rPr>
              <a:t>Медичне</a:t>
            </a:r>
            <a:r>
              <a:rPr lang="ru-RU" sz="3200" dirty="0" smtClean="0">
                <a:hlinkClick r:id="rId3"/>
              </a:rPr>
              <a:t> </a:t>
            </a:r>
            <a:r>
              <a:rPr lang="ru-RU" sz="3200" dirty="0" err="1" smtClean="0">
                <a:hlinkClick r:id="rId3"/>
              </a:rPr>
              <a:t>страхування</a:t>
            </a:r>
            <a:r>
              <a:rPr lang="uk-UA" sz="3200" dirty="0" smtClean="0"/>
              <a:t> як ви зрозуміли</a:t>
            </a:r>
            <a:r>
              <a:rPr lang="ru-RU" sz="3200" dirty="0" smtClean="0"/>
              <a:t> </a:t>
            </a:r>
            <a:r>
              <a:rPr lang="ru-RU" sz="3200" dirty="0" err="1" smtClean="0"/>
              <a:t>може</a:t>
            </a:r>
            <a:r>
              <a:rPr lang="ru-RU" sz="3200" dirty="0" smtClean="0"/>
              <a:t> бути </a:t>
            </a:r>
            <a:r>
              <a:rPr lang="ru-RU" sz="3200" dirty="0" err="1" smtClean="0"/>
              <a:t>загальнообов’язковим</a:t>
            </a:r>
            <a:r>
              <a:rPr lang="ru-RU" sz="3200" dirty="0" smtClean="0"/>
              <a:t> </a:t>
            </a:r>
            <a:r>
              <a:rPr lang="ru-RU" sz="3200" dirty="0" err="1" smtClean="0"/>
              <a:t>або</a:t>
            </a:r>
            <a:r>
              <a:rPr lang="ru-RU" sz="3200" dirty="0" smtClean="0"/>
              <a:t> </a:t>
            </a:r>
            <a:r>
              <a:rPr lang="ru-RU" sz="3200" dirty="0" err="1" smtClean="0"/>
              <a:t>добровільним</a:t>
            </a:r>
            <a:r>
              <a:rPr lang="ru-RU" sz="3200" dirty="0" smtClean="0"/>
              <a:t>, </a:t>
            </a:r>
            <a:r>
              <a:rPr lang="ru-RU" sz="3200" dirty="0" err="1" smtClean="0"/>
              <a:t>державним</a:t>
            </a:r>
            <a:r>
              <a:rPr lang="ru-RU" sz="3200" dirty="0" smtClean="0"/>
              <a:t> </a:t>
            </a:r>
            <a:r>
              <a:rPr lang="ru-RU" sz="3200" dirty="0" err="1" smtClean="0"/>
              <a:t>або</a:t>
            </a:r>
            <a:r>
              <a:rPr lang="ru-RU" sz="3200" dirty="0" smtClean="0"/>
              <a:t> </a:t>
            </a:r>
            <a:r>
              <a:rPr lang="ru-RU" sz="3200" dirty="0" err="1" smtClean="0"/>
              <a:t>приватним</a:t>
            </a:r>
            <a:r>
              <a:rPr lang="ru-RU" sz="3200" dirty="0" smtClean="0"/>
              <a:t>. У </a:t>
            </a:r>
            <a:r>
              <a:rPr lang="ru-RU" sz="3200" dirty="0" err="1" smtClean="0"/>
              <a:t>страхуванні</a:t>
            </a:r>
            <a:r>
              <a:rPr lang="ru-RU" sz="3200" dirty="0" smtClean="0"/>
              <a:t>, як у </a:t>
            </a:r>
            <a:r>
              <a:rPr lang="ru-RU" sz="3200" dirty="0" err="1" smtClean="0"/>
              <a:t>будь-якому</a:t>
            </a:r>
            <a:r>
              <a:rPr lang="ru-RU" sz="3200" dirty="0" smtClean="0"/>
              <a:t> </a:t>
            </a:r>
            <a:r>
              <a:rPr lang="ru-RU" sz="3200" dirty="0" err="1" smtClean="0"/>
              <a:t>методі</a:t>
            </a:r>
            <a:r>
              <a:rPr lang="ru-RU" sz="3200" dirty="0" smtClean="0"/>
              <a:t> </a:t>
            </a:r>
            <a:r>
              <a:rPr lang="ru-RU" sz="3200" dirty="0" err="1" smtClean="0"/>
              <a:t>фінансування</a:t>
            </a:r>
            <a:r>
              <a:rPr lang="ru-RU" sz="3200" dirty="0" smtClean="0"/>
              <a:t>, </a:t>
            </a:r>
            <a:r>
              <a:rPr lang="ru-RU" sz="3200" dirty="0" err="1" smtClean="0"/>
              <a:t>важливо</a:t>
            </a:r>
            <a:r>
              <a:rPr lang="ru-RU" sz="3200" dirty="0" smtClean="0"/>
              <a:t>, як </a:t>
            </a:r>
            <a:r>
              <a:rPr lang="ru-RU" sz="3200" dirty="0" err="1" smtClean="0"/>
              <a:t>гроші</a:t>
            </a:r>
            <a:r>
              <a:rPr lang="ru-RU" sz="3200" dirty="0" smtClean="0"/>
              <a:t> </a:t>
            </a:r>
            <a:r>
              <a:rPr lang="ru-RU" sz="3200" dirty="0" err="1" smtClean="0"/>
              <a:t>збираються</a:t>
            </a:r>
            <a:r>
              <a:rPr lang="ru-RU" sz="3200" dirty="0" smtClean="0"/>
              <a:t> та як </a:t>
            </a:r>
            <a:r>
              <a:rPr lang="ru-RU" sz="3200" dirty="0" err="1" smtClean="0"/>
              <a:t>далі</a:t>
            </a:r>
            <a:r>
              <a:rPr lang="ru-RU" sz="3200" dirty="0" smtClean="0"/>
              <a:t> </a:t>
            </a:r>
            <a:r>
              <a:rPr lang="ru-RU" sz="3200" dirty="0" err="1" smtClean="0"/>
              <a:t>розподіляються</a:t>
            </a:r>
            <a:r>
              <a:rPr lang="ru-RU" sz="3200" dirty="0" smtClean="0"/>
              <a:t>.</a:t>
            </a:r>
          </a:p>
          <a:p>
            <a:pPr algn="ctr"/>
            <a:endParaRPr lang="uk-U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620416"/>
          </a:xfrm>
        </p:spPr>
        <p:txBody>
          <a:bodyPr>
            <a:noAutofit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Недоліки приватного полісу страхової медицини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Часто дата </a:t>
            </a:r>
            <a:r>
              <a:rPr lang="ru-RU" dirty="0" err="1" smtClean="0"/>
              <a:t>візиту</a:t>
            </a:r>
            <a:r>
              <a:rPr lang="ru-RU" dirty="0" smtClean="0"/>
              <a:t> до </a:t>
            </a:r>
            <a:r>
              <a:rPr lang="ru-RU" dirty="0" err="1" smtClean="0"/>
              <a:t>лікаря</a:t>
            </a:r>
            <a:r>
              <a:rPr lang="ru-RU" dirty="0" smtClean="0"/>
              <a:t> </a:t>
            </a:r>
            <a:r>
              <a:rPr lang="ru-RU" dirty="0" err="1" smtClean="0"/>
              <a:t>була</a:t>
            </a:r>
            <a:r>
              <a:rPr lang="ru-RU" dirty="0" smtClean="0"/>
              <a:t> не в </a:t>
            </a:r>
            <a:r>
              <a:rPr lang="ru-RU" dirty="0" err="1" smtClean="0"/>
              <a:t>найближчі</a:t>
            </a:r>
            <a:r>
              <a:rPr lang="ru-RU" dirty="0" smtClean="0"/>
              <a:t> </a:t>
            </a:r>
            <a:r>
              <a:rPr lang="ru-RU" dirty="0" err="1" smtClean="0"/>
              <a:t>дні</a:t>
            </a:r>
            <a:r>
              <a:rPr lang="ru-RU" dirty="0" smtClean="0"/>
              <a:t>, не </a:t>
            </a:r>
            <a:r>
              <a:rPr lang="ru-RU" dirty="0" err="1" smtClean="0"/>
              <a:t>завжди</a:t>
            </a:r>
            <a:r>
              <a:rPr lang="ru-RU" dirty="0" smtClean="0"/>
              <a:t> — у </a:t>
            </a:r>
            <a:r>
              <a:rPr lang="ru-RU" dirty="0" err="1" smtClean="0"/>
              <a:t>справді</a:t>
            </a:r>
            <a:r>
              <a:rPr lang="ru-RU" dirty="0" smtClean="0"/>
              <a:t> </a:t>
            </a:r>
            <a:r>
              <a:rPr lang="ru-RU" dirty="0" err="1" smtClean="0"/>
              <a:t>зручний</a:t>
            </a:r>
            <a:r>
              <a:rPr lang="ru-RU" dirty="0" smtClean="0"/>
              <a:t> час.</a:t>
            </a:r>
          </a:p>
          <a:p>
            <a:r>
              <a:rPr lang="ru-RU" dirty="0" err="1" smtClean="0"/>
              <a:t>Хоча</a:t>
            </a:r>
            <a:r>
              <a:rPr lang="ru-RU" dirty="0" smtClean="0"/>
              <a:t> консультант </a:t>
            </a:r>
            <a:r>
              <a:rPr lang="ru-RU" dirty="0" err="1" smtClean="0"/>
              <a:t>асістансу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намагається</a:t>
            </a:r>
            <a:r>
              <a:rPr lang="ru-RU" dirty="0" smtClean="0"/>
              <a:t> обрати </a:t>
            </a:r>
            <a:r>
              <a:rPr lang="ru-RU" dirty="0" err="1" smtClean="0"/>
              <a:t>оптимальне</a:t>
            </a:r>
            <a:r>
              <a:rPr lang="ru-RU" dirty="0" smtClean="0"/>
              <a:t> </a:t>
            </a:r>
            <a:r>
              <a:rPr lang="ru-RU" dirty="0" err="1" smtClean="0"/>
              <a:t>рішення</a:t>
            </a:r>
            <a:r>
              <a:rPr lang="ru-RU" dirty="0" smtClean="0"/>
              <a:t>, </a:t>
            </a:r>
            <a:r>
              <a:rPr lang="ru-RU" dirty="0" err="1" smtClean="0"/>
              <a:t>але</a:t>
            </a:r>
            <a:r>
              <a:rPr lang="ru-RU" dirty="0" smtClean="0"/>
              <a:t> </a:t>
            </a:r>
            <a:r>
              <a:rPr lang="ru-RU" dirty="0" err="1" smtClean="0"/>
              <a:t>трапляється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помилялися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вибором</a:t>
            </a:r>
            <a:r>
              <a:rPr lang="ru-RU" dirty="0" smtClean="0"/>
              <a:t> </a:t>
            </a:r>
            <a:r>
              <a:rPr lang="ru-RU" dirty="0" err="1" smtClean="0"/>
              <a:t>потрібного</a:t>
            </a:r>
            <a:r>
              <a:rPr lang="ru-RU" dirty="0" smtClean="0"/>
              <a:t> </a:t>
            </a:r>
            <a:r>
              <a:rPr lang="ru-RU" dirty="0" err="1" smtClean="0"/>
              <a:t>спеціаліста</a:t>
            </a:r>
            <a:r>
              <a:rPr lang="ru-RU" dirty="0" smtClean="0"/>
              <a:t> –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доводилося</a:t>
            </a:r>
            <a:r>
              <a:rPr lang="ru-RU" dirty="0" smtClean="0"/>
              <a:t> </a:t>
            </a:r>
            <a:r>
              <a:rPr lang="ru-RU" dirty="0" err="1" smtClean="0"/>
              <a:t>повторювати</a:t>
            </a:r>
            <a:r>
              <a:rPr lang="ru-RU" dirty="0" smtClean="0"/>
              <a:t> весь </a:t>
            </a:r>
            <a:r>
              <a:rPr lang="ru-RU" dirty="0" err="1" smtClean="0"/>
              <a:t>процес</a:t>
            </a:r>
            <a:r>
              <a:rPr lang="ru-RU" dirty="0" smtClean="0"/>
              <a:t> </a:t>
            </a:r>
            <a:r>
              <a:rPr lang="ru-RU" dirty="0" err="1" smtClean="0"/>
              <a:t>запису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Величезний</a:t>
            </a:r>
            <a:r>
              <a:rPr lang="ru-RU" dirty="0" smtClean="0"/>
              <a:t> </a:t>
            </a:r>
            <a:r>
              <a:rPr lang="ru-RU" dirty="0" err="1" smtClean="0"/>
              <a:t>перелік</a:t>
            </a:r>
            <a:r>
              <a:rPr lang="ru-RU" dirty="0" smtClean="0"/>
              <a:t> </a:t>
            </a:r>
            <a:r>
              <a:rPr lang="ru-RU" dirty="0" err="1" smtClean="0"/>
              <a:t>обмежень</a:t>
            </a:r>
            <a:r>
              <a:rPr lang="ru-RU" dirty="0" smtClean="0"/>
              <a:t>: </a:t>
            </a:r>
            <a:r>
              <a:rPr lang="ru-RU" dirty="0" err="1" smtClean="0"/>
              <a:t>хронічні</a:t>
            </a:r>
            <a:r>
              <a:rPr lang="ru-RU" dirty="0" smtClean="0"/>
              <a:t> </a:t>
            </a:r>
            <a:r>
              <a:rPr lang="ru-RU" dirty="0" err="1" smtClean="0"/>
              <a:t>захворювання</a:t>
            </a:r>
            <a:r>
              <a:rPr lang="ru-RU" dirty="0" smtClean="0"/>
              <a:t> не </a:t>
            </a:r>
            <a:r>
              <a:rPr lang="ru-RU" dirty="0" err="1" smtClean="0"/>
              <a:t>лікуємо</a:t>
            </a:r>
            <a:r>
              <a:rPr lang="ru-RU" dirty="0" smtClean="0"/>
              <a:t>, </a:t>
            </a:r>
            <a:r>
              <a:rPr lang="ru-RU" dirty="0" err="1" smtClean="0"/>
              <a:t>випадки</a:t>
            </a:r>
            <a:r>
              <a:rPr lang="ru-RU" dirty="0" smtClean="0"/>
              <a:t> дорогого </a:t>
            </a:r>
            <a:r>
              <a:rPr lang="ru-RU" dirty="0" err="1" smtClean="0"/>
              <a:t>лікування</a:t>
            </a:r>
            <a:r>
              <a:rPr lang="ru-RU" dirty="0" smtClean="0"/>
              <a:t> не </a:t>
            </a:r>
            <a:r>
              <a:rPr lang="ru-RU" dirty="0" err="1" smtClean="0"/>
              <a:t>входять</a:t>
            </a:r>
            <a:r>
              <a:rPr lang="ru-RU" dirty="0" smtClean="0"/>
              <a:t>, </a:t>
            </a:r>
            <a:r>
              <a:rPr lang="ru-RU" dirty="0" err="1" smtClean="0"/>
              <a:t>працюємо</a:t>
            </a:r>
            <a:r>
              <a:rPr lang="ru-RU" dirty="0" smtClean="0"/>
              <a:t> </a:t>
            </a:r>
            <a:r>
              <a:rPr lang="ru-RU" dirty="0" err="1" smtClean="0"/>
              <a:t>лише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такими </a:t>
            </a:r>
            <a:r>
              <a:rPr lang="ru-RU" dirty="0" err="1" smtClean="0"/>
              <a:t>клініками</a:t>
            </a:r>
            <a:r>
              <a:rPr lang="ru-RU" dirty="0" smtClean="0"/>
              <a:t>, дозволено </a:t>
            </a:r>
            <a:r>
              <a:rPr lang="ru-RU" dirty="0" err="1" smtClean="0"/>
              <a:t>лише</a:t>
            </a:r>
            <a:r>
              <a:rPr lang="ru-RU" dirty="0" smtClean="0"/>
              <a:t> ось </a:t>
            </a:r>
            <a:r>
              <a:rPr lang="ru-RU" dirty="0" err="1" smtClean="0"/>
              <a:t>такі</a:t>
            </a:r>
            <a:r>
              <a:rPr lang="ru-RU" dirty="0" smtClean="0"/>
              <a:t> </a:t>
            </a:r>
            <a:r>
              <a:rPr lang="ru-RU" dirty="0" err="1" smtClean="0"/>
              <a:t>ліки</a:t>
            </a:r>
            <a:r>
              <a:rPr lang="ru-RU" dirty="0" smtClean="0"/>
              <a:t> та </a:t>
            </a:r>
            <a:r>
              <a:rPr lang="ru-RU" dirty="0" err="1" smtClean="0"/>
              <a:t>процедури</a:t>
            </a:r>
            <a:r>
              <a:rPr lang="ru-RU" dirty="0" smtClean="0"/>
              <a:t> (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міститиме</a:t>
            </a:r>
            <a:r>
              <a:rPr lang="ru-RU" dirty="0" smtClean="0"/>
              <a:t> </a:t>
            </a:r>
            <a:r>
              <a:rPr lang="ru-RU" dirty="0" err="1" smtClean="0"/>
              <a:t>будь-який</a:t>
            </a:r>
            <a:r>
              <a:rPr lang="ru-RU" dirty="0" smtClean="0"/>
              <a:t> </a:t>
            </a:r>
            <a:r>
              <a:rPr lang="ru-RU" dirty="0" err="1" smtClean="0"/>
              <a:t>договір</a:t>
            </a:r>
            <a:r>
              <a:rPr lang="ru-RU" dirty="0" smtClean="0"/>
              <a:t> про </a:t>
            </a:r>
            <a:r>
              <a:rPr lang="ru-RU" dirty="0" err="1" smtClean="0"/>
              <a:t>страхування</a:t>
            </a:r>
            <a:r>
              <a:rPr lang="ru-RU" dirty="0" smtClean="0"/>
              <a:t>).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спонукає</a:t>
            </a:r>
            <a:r>
              <a:rPr lang="ru-RU" dirty="0" smtClean="0"/>
              <a:t> як </a:t>
            </a:r>
            <a:r>
              <a:rPr lang="ru-RU" dirty="0" err="1" smtClean="0"/>
              <a:t>клієнтів</a:t>
            </a:r>
            <a:r>
              <a:rPr lang="ru-RU" dirty="0" smtClean="0"/>
              <a:t>, так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лікарів</a:t>
            </a:r>
            <a:r>
              <a:rPr lang="ru-RU" dirty="0" smtClean="0"/>
              <a:t> </a:t>
            </a:r>
            <a:r>
              <a:rPr lang="ru-RU" dirty="0" err="1" smtClean="0"/>
              <a:t>хитрувати</a:t>
            </a:r>
            <a:r>
              <a:rPr lang="ru-RU" dirty="0" smtClean="0"/>
              <a:t>.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648695991_1-kartinkof-club-p-kartinki-smeshnie-zadumchivost-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206875" y="1196752"/>
            <a:ext cx="4937125" cy="493712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32856"/>
            <a:ext cx="5256584" cy="3384376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Трішки поміркуємо , як буде формуватись податок якщо страхування буде загальнодержавним  ?</a:t>
            </a:r>
            <a:r>
              <a:rPr lang="ru-RU" sz="3600" dirty="0" smtClean="0">
                <a:solidFill>
                  <a:srgbClr val="FF0000"/>
                </a:solidFill>
              </a:rPr>
              <a:t/>
            </a:r>
            <a:br>
              <a:rPr lang="ru-RU" sz="3600" dirty="0" smtClean="0">
                <a:solidFill>
                  <a:srgbClr val="FF0000"/>
                </a:solidFill>
              </a:rPr>
            </a:br>
            <a:endParaRPr lang="uk-UA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 smtClean="0"/>
              <a:t>Уявімо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запроваджуємо</a:t>
            </a:r>
            <a:r>
              <a:rPr lang="ru-RU" dirty="0" smtClean="0"/>
              <a:t> </a:t>
            </a:r>
            <a:r>
              <a:rPr lang="ru-RU" dirty="0" err="1" smtClean="0"/>
              <a:t>омріяну</a:t>
            </a:r>
            <a:r>
              <a:rPr lang="ru-RU" dirty="0" smtClean="0"/>
              <a:t> страховку. Але </a:t>
            </a:r>
            <a:r>
              <a:rPr lang="ru-RU" dirty="0" err="1" smtClean="0"/>
              <a:t>хтось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сплатити</a:t>
            </a:r>
            <a:r>
              <a:rPr lang="ru-RU" dirty="0" smtClean="0"/>
              <a:t> </a:t>
            </a:r>
            <a:r>
              <a:rPr lang="ru-RU" dirty="0" err="1" smtClean="0"/>
              <a:t>страховий</a:t>
            </a:r>
            <a:r>
              <a:rPr lang="ru-RU" dirty="0" smtClean="0"/>
              <a:t> </a:t>
            </a:r>
            <a:r>
              <a:rPr lang="ru-RU" dirty="0" err="1" smtClean="0"/>
              <a:t>внесок</a:t>
            </a:r>
            <a:r>
              <a:rPr lang="ru-RU" dirty="0" smtClean="0"/>
              <a:t> — </a:t>
            </a:r>
            <a:r>
              <a:rPr lang="ru-RU" dirty="0" err="1" smtClean="0"/>
              <a:t>роботодавець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працівник</a:t>
            </a:r>
            <a:r>
              <a:rPr lang="ru-RU" dirty="0" smtClean="0"/>
              <a:t>?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розділимо</a:t>
            </a:r>
            <a:r>
              <a:rPr lang="ru-RU" dirty="0" smtClean="0"/>
              <a:t> по </a:t>
            </a:r>
            <a:r>
              <a:rPr lang="ru-RU" dirty="0" err="1" smtClean="0"/>
              <a:t>рівну</a:t>
            </a:r>
            <a:r>
              <a:rPr lang="ru-RU" dirty="0" smtClean="0"/>
              <a:t>? </a:t>
            </a:r>
            <a:r>
              <a:rPr lang="ru-RU" dirty="0" err="1" smtClean="0"/>
              <a:t>Скільки</a:t>
            </a:r>
            <a:r>
              <a:rPr lang="ru-RU" dirty="0" smtClean="0"/>
              <a:t> </a:t>
            </a:r>
            <a:r>
              <a:rPr lang="ru-RU" dirty="0" err="1" smtClean="0"/>
              <a:t>особисто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готові</a:t>
            </a:r>
            <a:r>
              <a:rPr lang="ru-RU" dirty="0" smtClean="0"/>
              <a:t> </a:t>
            </a:r>
            <a:r>
              <a:rPr lang="ru-RU" dirty="0" err="1" smtClean="0"/>
              <a:t>віддати</a:t>
            </a:r>
            <a:r>
              <a:rPr lang="ru-RU" dirty="0" smtClean="0"/>
              <a:t> </a:t>
            </a:r>
            <a:r>
              <a:rPr lang="ru-RU" dirty="0" err="1" smtClean="0"/>
              <a:t>державі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вашої</a:t>
            </a:r>
            <a:r>
              <a:rPr lang="ru-RU" dirty="0" smtClean="0"/>
              <a:t> </a:t>
            </a:r>
            <a:r>
              <a:rPr lang="ru-RU" dirty="0" err="1" smtClean="0"/>
              <a:t>зарплати</a:t>
            </a:r>
            <a:r>
              <a:rPr lang="ru-RU" dirty="0" smtClean="0"/>
              <a:t> на </a:t>
            </a:r>
            <a:r>
              <a:rPr lang="ru-RU" dirty="0" err="1" smtClean="0"/>
              <a:t>додаток</a:t>
            </a:r>
            <a:r>
              <a:rPr lang="ru-RU" dirty="0" smtClean="0"/>
              <a:t> до того,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вже</a:t>
            </a:r>
            <a:r>
              <a:rPr lang="ru-RU" dirty="0" smtClean="0"/>
              <a:t> </a:t>
            </a:r>
            <a:r>
              <a:rPr lang="ru-RU" dirty="0" err="1" smtClean="0"/>
              <a:t>сплачуєте</a:t>
            </a:r>
            <a:r>
              <a:rPr lang="ru-RU" dirty="0" smtClean="0"/>
              <a:t>? Нагадаю, </a:t>
            </a:r>
            <a:r>
              <a:rPr lang="ru-RU" dirty="0" err="1" smtClean="0"/>
              <a:t>єдиний</a:t>
            </a:r>
            <a:r>
              <a:rPr lang="ru-RU" dirty="0" smtClean="0"/>
              <a:t> </a:t>
            </a:r>
            <a:r>
              <a:rPr lang="ru-RU" dirty="0" err="1" smtClean="0"/>
              <a:t>соціальний</a:t>
            </a:r>
            <a:r>
              <a:rPr lang="ru-RU" dirty="0" smtClean="0"/>
              <a:t> </a:t>
            </a:r>
            <a:r>
              <a:rPr lang="ru-RU" dirty="0" err="1" smtClean="0"/>
              <a:t>внесок</a:t>
            </a:r>
            <a:r>
              <a:rPr lang="ru-RU" dirty="0" smtClean="0"/>
              <a:t>, </a:t>
            </a:r>
            <a:r>
              <a:rPr lang="ru-RU" dirty="0" err="1" smtClean="0"/>
              <a:t>податок</a:t>
            </a:r>
            <a:r>
              <a:rPr lang="ru-RU" dirty="0" smtClean="0"/>
              <a:t> на доходи </a:t>
            </a:r>
            <a:r>
              <a:rPr lang="ru-RU" dirty="0" err="1" smtClean="0"/>
              <a:t>фізичних</a:t>
            </a:r>
            <a:r>
              <a:rPr lang="ru-RU" dirty="0" smtClean="0"/>
              <a:t> </a:t>
            </a:r>
            <a:r>
              <a:rPr lang="ru-RU" dirty="0" err="1" smtClean="0"/>
              <a:t>осіб</a:t>
            </a:r>
            <a:r>
              <a:rPr lang="ru-RU" dirty="0" smtClean="0"/>
              <a:t> та </a:t>
            </a:r>
            <a:r>
              <a:rPr lang="ru-RU" dirty="0" err="1" smtClean="0"/>
              <a:t>військовий</a:t>
            </a:r>
            <a:r>
              <a:rPr lang="ru-RU" dirty="0" smtClean="0"/>
              <a:t> </a:t>
            </a:r>
            <a:r>
              <a:rPr lang="ru-RU" dirty="0" err="1" smtClean="0"/>
              <a:t>збір</a:t>
            </a:r>
            <a:r>
              <a:rPr lang="ru-RU" dirty="0" smtClean="0"/>
              <a:t> зараз </a:t>
            </a:r>
            <a:r>
              <a:rPr lang="ru-RU" dirty="0" err="1" smtClean="0"/>
              <a:t>з'їдають</a:t>
            </a:r>
            <a:r>
              <a:rPr lang="ru-RU" dirty="0" smtClean="0"/>
              <a:t> 41,5% </a:t>
            </a:r>
            <a:r>
              <a:rPr lang="ru-RU" dirty="0" err="1" smtClean="0"/>
              <a:t>вашої</a:t>
            </a:r>
            <a:r>
              <a:rPr lang="ru-RU" dirty="0" smtClean="0"/>
              <a:t> </a:t>
            </a:r>
            <a:r>
              <a:rPr lang="ru-RU" dirty="0" err="1" smtClean="0"/>
              <a:t>зарплати</a:t>
            </a:r>
            <a:r>
              <a:rPr lang="ru-RU" dirty="0" smtClean="0"/>
              <a:t>. Давайте </a:t>
            </a:r>
            <a:r>
              <a:rPr lang="ru-RU" dirty="0" err="1" smtClean="0"/>
              <a:t>поглянемо</a:t>
            </a:r>
            <a:r>
              <a:rPr lang="ru-RU" dirty="0" smtClean="0"/>
              <a:t>, </a:t>
            </a:r>
            <a:r>
              <a:rPr lang="ru-RU" dirty="0" err="1" smtClean="0"/>
              <a:t>скільки</a:t>
            </a:r>
            <a:r>
              <a:rPr lang="ru-RU" dirty="0" smtClean="0"/>
              <a:t> становить </a:t>
            </a:r>
            <a:r>
              <a:rPr lang="ru-RU" dirty="0" err="1" smtClean="0"/>
              <a:t>страховий</a:t>
            </a:r>
            <a:r>
              <a:rPr lang="ru-RU" dirty="0" smtClean="0"/>
              <a:t> </a:t>
            </a:r>
            <a:r>
              <a:rPr lang="ru-RU" dirty="0" err="1" smtClean="0"/>
              <a:t>платіж</a:t>
            </a:r>
            <a:r>
              <a:rPr lang="ru-RU" dirty="0" smtClean="0"/>
              <a:t> в </a:t>
            </a:r>
            <a:r>
              <a:rPr lang="ru-RU" dirty="0" err="1" smtClean="0"/>
              <a:t>країнах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окремий</a:t>
            </a:r>
            <a:r>
              <a:rPr lang="ru-RU" dirty="0" smtClean="0"/>
              <a:t> </a:t>
            </a:r>
            <a:r>
              <a:rPr lang="ru-RU" dirty="0" err="1" smtClean="0"/>
              <a:t>податок</a:t>
            </a:r>
            <a:r>
              <a:rPr lang="ru-RU" dirty="0" smtClean="0"/>
              <a:t> на </a:t>
            </a:r>
            <a:r>
              <a:rPr lang="ru-RU" dirty="0" err="1" smtClean="0"/>
              <a:t>охорону</a:t>
            </a:r>
            <a:r>
              <a:rPr lang="ru-RU" dirty="0" smtClean="0"/>
              <a:t> </a:t>
            </a:r>
            <a:r>
              <a:rPr lang="ru-RU" dirty="0" err="1" smtClean="0"/>
              <a:t>здоров’я</a:t>
            </a:r>
            <a:r>
              <a:rPr lang="ru-RU" dirty="0" smtClean="0"/>
              <a:t>. У </a:t>
            </a:r>
            <a:r>
              <a:rPr lang="ru-RU" dirty="0" err="1" smtClean="0"/>
              <a:t>Польщі</a:t>
            </a:r>
            <a:r>
              <a:rPr lang="ru-RU" dirty="0" smtClean="0"/>
              <a:t> - 12%, у </a:t>
            </a:r>
            <a:r>
              <a:rPr lang="ru-RU" dirty="0" err="1" smtClean="0"/>
              <a:t>Німеччині</a:t>
            </a:r>
            <a:r>
              <a:rPr lang="ru-RU" dirty="0" smtClean="0"/>
              <a:t> - 16%, у </a:t>
            </a:r>
            <a:r>
              <a:rPr lang="ru-RU" dirty="0" err="1" smtClean="0"/>
              <a:t>Франції</a:t>
            </a:r>
            <a:r>
              <a:rPr lang="ru-RU" dirty="0" smtClean="0"/>
              <a:t> - 14% (</a:t>
            </a:r>
            <a:r>
              <a:rPr lang="ru-RU" dirty="0" err="1" smtClean="0"/>
              <a:t>і</a:t>
            </a:r>
            <a:r>
              <a:rPr lang="ru-RU" dirty="0" smtClean="0"/>
              <a:t> до того </a:t>
            </a:r>
            <a:r>
              <a:rPr lang="ru-RU" dirty="0" err="1" smtClean="0"/>
              <a:t>пацієнти</a:t>
            </a:r>
            <a:r>
              <a:rPr lang="ru-RU" dirty="0" smtClean="0"/>
              <a:t> </a:t>
            </a:r>
            <a:r>
              <a:rPr lang="ru-RU" dirty="0" err="1" smtClean="0"/>
              <a:t>обов’язково</a:t>
            </a:r>
            <a:r>
              <a:rPr lang="ru-RU" dirty="0" smtClean="0"/>
              <a:t> </a:t>
            </a:r>
            <a:r>
              <a:rPr lang="ru-RU" dirty="0" err="1" smtClean="0"/>
              <a:t>офіційно</a:t>
            </a:r>
            <a:r>
              <a:rPr lang="ru-RU" dirty="0" smtClean="0"/>
              <a:t> </a:t>
            </a:r>
            <a:r>
              <a:rPr lang="ru-RU" dirty="0" err="1" smtClean="0"/>
              <a:t>доплачують</a:t>
            </a:r>
            <a:r>
              <a:rPr lang="ru-RU" dirty="0" smtClean="0"/>
              <a:t> при </a:t>
            </a:r>
            <a:r>
              <a:rPr lang="ru-RU" dirty="0" err="1" smtClean="0"/>
              <a:t>зверненні</a:t>
            </a:r>
            <a:r>
              <a:rPr lang="ru-RU" dirty="0" smtClean="0"/>
              <a:t> за </a:t>
            </a:r>
            <a:r>
              <a:rPr lang="ru-RU" dirty="0" err="1" smtClean="0"/>
              <a:t>медичними</a:t>
            </a:r>
            <a:r>
              <a:rPr lang="ru-RU" dirty="0" smtClean="0"/>
              <a:t> </a:t>
            </a:r>
            <a:r>
              <a:rPr lang="ru-RU" dirty="0" err="1" smtClean="0"/>
              <a:t>послугами</a:t>
            </a:r>
            <a:r>
              <a:rPr lang="ru-RU" dirty="0" smtClean="0"/>
              <a:t>). </a:t>
            </a:r>
            <a:r>
              <a:rPr lang="ru-RU" dirty="0" err="1" smtClean="0"/>
              <a:t>Тобто</a:t>
            </a:r>
            <a:r>
              <a:rPr lang="ru-RU" dirty="0" smtClean="0"/>
              <a:t> </a:t>
            </a:r>
            <a:r>
              <a:rPr lang="ru-RU" dirty="0" err="1" smtClean="0"/>
              <a:t>сьогодні</a:t>
            </a:r>
            <a:r>
              <a:rPr lang="ru-RU" dirty="0" smtClean="0"/>
              <a:t> ми ввели </a:t>
            </a:r>
            <a:r>
              <a:rPr lang="ru-RU" dirty="0" err="1" smtClean="0"/>
              <a:t>медичне</a:t>
            </a:r>
            <a:r>
              <a:rPr lang="ru-RU" dirty="0" smtClean="0"/>
              <a:t> </a:t>
            </a:r>
            <a:r>
              <a:rPr lang="ru-RU" dirty="0" err="1" smtClean="0"/>
              <a:t>страхування</a:t>
            </a:r>
            <a:r>
              <a:rPr lang="ru-RU" dirty="0" smtClean="0"/>
              <a:t>, а завтра </a:t>
            </a:r>
            <a:r>
              <a:rPr lang="ru-RU" dirty="0" err="1" smtClean="0"/>
              <a:t>ви</a:t>
            </a:r>
            <a:r>
              <a:rPr lang="ru-RU" dirty="0" smtClean="0"/>
              <a:t> </a:t>
            </a:r>
            <a:r>
              <a:rPr lang="ru-RU" dirty="0" err="1" smtClean="0"/>
              <a:t>сплатили</a:t>
            </a:r>
            <a:r>
              <a:rPr lang="ru-RU" dirty="0" smtClean="0"/>
              <a:t> не 41,5%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зарплати</a:t>
            </a:r>
            <a:r>
              <a:rPr lang="ru-RU" dirty="0" smtClean="0"/>
              <a:t>, а 50%,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навіть</a:t>
            </a:r>
            <a:r>
              <a:rPr lang="ru-RU" dirty="0" smtClean="0"/>
              <a:t> 55%. Не колись </a:t>
            </a:r>
            <a:r>
              <a:rPr lang="ru-RU" dirty="0" err="1" smtClean="0"/>
              <a:t>тоді</a:t>
            </a:r>
            <a:r>
              <a:rPr lang="ru-RU" dirty="0" smtClean="0"/>
              <a:t> «коли </a:t>
            </a:r>
            <a:r>
              <a:rPr lang="ru-RU" dirty="0" err="1" smtClean="0"/>
              <a:t>вже</a:t>
            </a:r>
            <a:r>
              <a:rPr lang="ru-RU" dirty="0" smtClean="0"/>
              <a:t> буде медицина, як у … (</a:t>
            </a:r>
            <a:r>
              <a:rPr lang="ru-RU" dirty="0" err="1" smtClean="0"/>
              <a:t>оберіть</a:t>
            </a:r>
            <a:r>
              <a:rPr lang="ru-RU" dirty="0" smtClean="0"/>
              <a:t> </a:t>
            </a:r>
            <a:r>
              <a:rPr lang="ru-RU" dirty="0" err="1" smtClean="0"/>
              <a:t>країну</a:t>
            </a:r>
            <a:r>
              <a:rPr lang="ru-RU" dirty="0" smtClean="0"/>
              <a:t>, яка вам </a:t>
            </a:r>
            <a:r>
              <a:rPr lang="ru-RU" dirty="0" err="1" smtClean="0"/>
              <a:t>найбільше</a:t>
            </a:r>
            <a:r>
              <a:rPr lang="ru-RU" dirty="0" smtClean="0"/>
              <a:t> </a:t>
            </a:r>
            <a:r>
              <a:rPr lang="ru-RU" dirty="0" err="1" smtClean="0"/>
              <a:t>подобається</a:t>
            </a:r>
            <a:r>
              <a:rPr lang="ru-RU" dirty="0" smtClean="0"/>
              <a:t>)», а </a:t>
            </a:r>
            <a:r>
              <a:rPr lang="ru-RU" dirty="0" err="1" smtClean="0"/>
              <a:t>вже</a:t>
            </a:r>
            <a:r>
              <a:rPr lang="ru-RU" dirty="0" smtClean="0"/>
              <a:t> зараз.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Та </a:t>
            </a:r>
            <a:r>
              <a:rPr lang="ru-RU" dirty="0" err="1" smtClean="0"/>
              <a:t>виникає</a:t>
            </a:r>
            <a:r>
              <a:rPr lang="ru-RU" dirty="0" smtClean="0"/>
              <a:t> </a:t>
            </a:r>
            <a:r>
              <a:rPr lang="ru-RU" dirty="0" err="1" smtClean="0"/>
              <a:t>ще</a:t>
            </a:r>
            <a:r>
              <a:rPr lang="ru-RU" dirty="0" smtClean="0"/>
              <a:t> </a:t>
            </a:r>
            <a:r>
              <a:rPr lang="ru-RU" dirty="0" err="1" smtClean="0"/>
              <a:t>кілька</a:t>
            </a:r>
            <a:r>
              <a:rPr lang="ru-RU" dirty="0" smtClean="0"/>
              <a:t> </a:t>
            </a:r>
            <a:r>
              <a:rPr lang="ru-RU" dirty="0" err="1" smtClean="0"/>
              <a:t>питань</a:t>
            </a:r>
            <a:r>
              <a:rPr lang="ru-RU" dirty="0" smtClean="0"/>
              <a:t>: а як бути </a:t>
            </a:r>
            <a:r>
              <a:rPr lang="ru-RU" dirty="0" err="1" smtClean="0"/>
              <a:t>ФОПам</a:t>
            </a:r>
            <a:r>
              <a:rPr lang="ru-RU" dirty="0" smtClean="0"/>
              <a:t>? А </a:t>
            </a:r>
            <a:r>
              <a:rPr lang="ru-RU" dirty="0" err="1" smtClean="0"/>
              <a:t>безробітним</a:t>
            </a:r>
            <a:r>
              <a:rPr lang="ru-RU" dirty="0" smtClean="0"/>
              <a:t>? А </a:t>
            </a:r>
            <a:r>
              <a:rPr lang="ru-RU" dirty="0" err="1" smtClean="0"/>
              <a:t>тим</a:t>
            </a:r>
            <a:r>
              <a:rPr lang="ru-RU" dirty="0" smtClean="0"/>
              <a:t>, </a:t>
            </a:r>
            <a:r>
              <a:rPr lang="ru-RU" dirty="0" err="1" smtClean="0"/>
              <a:t>хто</a:t>
            </a:r>
            <a:r>
              <a:rPr lang="ru-RU" dirty="0" smtClean="0"/>
              <a:t> </a:t>
            </a:r>
            <a:r>
              <a:rPr lang="ru-RU" dirty="0" err="1" smtClean="0"/>
              <a:t>лише</a:t>
            </a:r>
            <a:r>
              <a:rPr lang="ru-RU" dirty="0" smtClean="0"/>
              <a:t> </a:t>
            </a:r>
            <a:r>
              <a:rPr lang="ru-RU" dirty="0" err="1" smtClean="0"/>
              <a:t>частину</a:t>
            </a:r>
            <a:r>
              <a:rPr lang="ru-RU" dirty="0" smtClean="0"/>
              <a:t> </a:t>
            </a:r>
            <a:r>
              <a:rPr lang="ru-RU" dirty="0" err="1" smtClean="0"/>
              <a:t>зарплати</a:t>
            </a:r>
            <a:r>
              <a:rPr lang="ru-RU" dirty="0" smtClean="0"/>
              <a:t> </a:t>
            </a:r>
            <a:r>
              <a:rPr lang="ru-RU" dirty="0" err="1" smtClean="0"/>
              <a:t>отримує</a:t>
            </a:r>
            <a:r>
              <a:rPr lang="ru-RU" dirty="0" smtClean="0"/>
              <a:t> </a:t>
            </a:r>
            <a:r>
              <a:rPr lang="ru-RU" dirty="0" err="1" smtClean="0"/>
              <a:t>офіційно</a:t>
            </a:r>
            <a:r>
              <a:rPr lang="ru-RU" dirty="0" smtClean="0"/>
              <a:t>? А як </a:t>
            </a:r>
            <a:r>
              <a:rPr lang="ru-RU" dirty="0" err="1" smtClean="0"/>
              <a:t>лікуватимуться</a:t>
            </a:r>
            <a:r>
              <a:rPr lang="ru-RU" dirty="0" smtClean="0"/>
              <a:t> </a:t>
            </a:r>
            <a:r>
              <a:rPr lang="ru-RU" dirty="0" err="1" smtClean="0"/>
              <a:t>ті</a:t>
            </a:r>
            <a:r>
              <a:rPr lang="ru-RU" dirty="0" smtClean="0"/>
              <a:t>, </a:t>
            </a:r>
            <a:r>
              <a:rPr lang="ru-RU" dirty="0" err="1" smtClean="0"/>
              <a:t>хто</a:t>
            </a:r>
            <a:r>
              <a:rPr lang="ru-RU" dirty="0" smtClean="0"/>
              <a:t> </a:t>
            </a:r>
            <a:r>
              <a:rPr lang="ru-RU" dirty="0" err="1" smtClean="0"/>
              <a:t>отримує</a:t>
            </a:r>
            <a:r>
              <a:rPr lang="ru-RU" dirty="0" smtClean="0"/>
              <a:t> </a:t>
            </a:r>
            <a:r>
              <a:rPr lang="ru-RU" dirty="0" err="1" smtClean="0"/>
              <a:t>зарплати</a:t>
            </a:r>
            <a:r>
              <a:rPr lang="ru-RU" dirty="0" smtClean="0"/>
              <a:t> «в </a:t>
            </a:r>
            <a:r>
              <a:rPr lang="ru-RU" dirty="0" err="1" smtClean="0"/>
              <a:t>конверті</a:t>
            </a:r>
            <a:r>
              <a:rPr lang="ru-RU" dirty="0" smtClean="0"/>
              <a:t>»? А </a:t>
            </a:r>
            <a:r>
              <a:rPr lang="ru-RU" dirty="0" err="1" smtClean="0"/>
              <a:t>пенсіонери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діти</a:t>
            </a:r>
            <a:r>
              <a:rPr lang="ru-RU" dirty="0" smtClean="0"/>
              <a:t>? </a:t>
            </a:r>
            <a:r>
              <a:rPr lang="ru-RU" dirty="0" err="1" smtClean="0"/>
              <a:t>Хто</a:t>
            </a:r>
            <a:r>
              <a:rPr lang="ru-RU" dirty="0" smtClean="0"/>
              <a:t> заплатить за них </a:t>
            </a:r>
            <a:r>
              <a:rPr lang="ru-RU" dirty="0" err="1" smtClean="0"/>
              <a:t>усіх</a:t>
            </a:r>
            <a:r>
              <a:rPr lang="ru-RU" dirty="0" smtClean="0"/>
              <a:t>? До </a:t>
            </a:r>
            <a:r>
              <a:rPr lang="ru-RU" dirty="0" err="1" smtClean="0"/>
              <a:t>речі</a:t>
            </a:r>
            <a:r>
              <a:rPr lang="ru-RU" dirty="0" smtClean="0"/>
              <a:t>, </a:t>
            </a:r>
            <a:r>
              <a:rPr lang="ru-RU" dirty="0" err="1" smtClean="0"/>
              <a:t>саме</a:t>
            </a:r>
            <a:r>
              <a:rPr lang="ru-RU" dirty="0" smtClean="0"/>
              <a:t> </a:t>
            </a:r>
            <a:r>
              <a:rPr lang="ru-RU" dirty="0" err="1" smtClean="0"/>
              <a:t>ці</a:t>
            </a:r>
            <a:r>
              <a:rPr lang="ru-RU" dirty="0" smtClean="0"/>
              <a:t> </a:t>
            </a:r>
            <a:r>
              <a:rPr lang="ru-RU" dirty="0" err="1" smtClean="0"/>
              <a:t>категорії</a:t>
            </a:r>
            <a:r>
              <a:rPr lang="ru-RU" dirty="0" smtClean="0"/>
              <a:t> </a:t>
            </a:r>
            <a:r>
              <a:rPr lang="ru-RU" dirty="0" err="1" smtClean="0"/>
              <a:t>пацієнтів</a:t>
            </a:r>
            <a:r>
              <a:rPr lang="ru-RU" dirty="0" smtClean="0"/>
              <a:t> </a:t>
            </a:r>
            <a:r>
              <a:rPr lang="ru-RU" dirty="0" err="1" smtClean="0"/>
              <a:t>частіше</a:t>
            </a:r>
            <a:r>
              <a:rPr lang="ru-RU" dirty="0" smtClean="0"/>
              <a:t> </a:t>
            </a:r>
            <a:r>
              <a:rPr lang="ru-RU" dirty="0" err="1" smtClean="0"/>
              <a:t>хворіють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отримують</a:t>
            </a:r>
            <a:r>
              <a:rPr lang="ru-RU" dirty="0" smtClean="0"/>
              <a:t> </a:t>
            </a:r>
            <a:r>
              <a:rPr lang="ru-RU" dirty="0" err="1" smtClean="0"/>
              <a:t>найбільше</a:t>
            </a:r>
            <a:r>
              <a:rPr lang="ru-RU" dirty="0" smtClean="0"/>
              <a:t> </a:t>
            </a:r>
            <a:r>
              <a:rPr lang="ru-RU" dirty="0" err="1" smtClean="0"/>
              <a:t>медичних</a:t>
            </a:r>
            <a:r>
              <a:rPr lang="ru-RU" dirty="0" smtClean="0"/>
              <a:t> </a:t>
            </a:r>
            <a:r>
              <a:rPr lang="ru-RU" dirty="0" err="1" smtClean="0"/>
              <a:t>послуг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err="1" smtClean="0"/>
              <a:t>Можемо</a:t>
            </a:r>
            <a:r>
              <a:rPr lang="ru-RU" dirty="0" smtClean="0"/>
              <a:t> </a:t>
            </a:r>
            <a:r>
              <a:rPr lang="ru-RU" dirty="0" err="1" smtClean="0"/>
              <a:t>збільшити</a:t>
            </a:r>
            <a:r>
              <a:rPr lang="ru-RU" dirty="0" smtClean="0"/>
              <a:t> </a:t>
            </a:r>
            <a:r>
              <a:rPr lang="ru-RU" dirty="0" err="1" smtClean="0"/>
              <a:t>податок</a:t>
            </a:r>
            <a:r>
              <a:rPr lang="ru-RU" dirty="0" smtClean="0"/>
              <a:t>.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дофінансувати</a:t>
            </a:r>
            <a:r>
              <a:rPr lang="ru-RU" dirty="0" smtClean="0"/>
              <a:t> </a:t>
            </a:r>
            <a:r>
              <a:rPr lang="ru-RU" dirty="0" err="1" smtClean="0"/>
              <a:t>величезну</a:t>
            </a:r>
            <a:r>
              <a:rPr lang="ru-RU" dirty="0" smtClean="0"/>
              <a:t> </a:t>
            </a:r>
            <a:r>
              <a:rPr lang="ru-RU" dirty="0" err="1" smtClean="0"/>
              <a:t>діру</a:t>
            </a:r>
            <a:r>
              <a:rPr lang="ru-RU" dirty="0" smtClean="0"/>
              <a:t> у </a:t>
            </a:r>
            <a:r>
              <a:rPr lang="ru-RU" dirty="0" err="1" smtClean="0"/>
              <a:t>медичному</a:t>
            </a:r>
            <a:r>
              <a:rPr lang="ru-RU" dirty="0" smtClean="0"/>
              <a:t> </a:t>
            </a:r>
            <a:r>
              <a:rPr lang="ru-RU" dirty="0" err="1" smtClean="0"/>
              <a:t>бюджеті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загального</a:t>
            </a:r>
            <a:r>
              <a:rPr lang="ru-RU" dirty="0" smtClean="0"/>
              <a:t> бюджету (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насправді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роблять</a:t>
            </a:r>
            <a:r>
              <a:rPr lang="ru-RU" dirty="0" smtClean="0"/>
              <a:t> </a:t>
            </a:r>
            <a:r>
              <a:rPr lang="ru-RU" dirty="0" err="1" smtClean="0"/>
              <a:t>згадані</a:t>
            </a:r>
            <a:r>
              <a:rPr lang="ru-RU" dirty="0" smtClean="0"/>
              <a:t> </a:t>
            </a:r>
            <a:r>
              <a:rPr lang="ru-RU" dirty="0" err="1" smtClean="0"/>
              <a:t>Франція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Німеччина</a:t>
            </a:r>
            <a:r>
              <a:rPr lang="ru-RU" dirty="0" smtClean="0"/>
              <a:t>)? </a:t>
            </a:r>
            <a:r>
              <a:rPr lang="ru-RU" dirty="0" err="1" smtClean="0"/>
              <a:t>Можна</a:t>
            </a:r>
            <a:r>
              <a:rPr lang="ru-RU" dirty="0" smtClean="0"/>
              <a:t>, </a:t>
            </a:r>
            <a:r>
              <a:rPr lang="ru-RU" dirty="0" err="1" smtClean="0"/>
              <a:t>звісно</a:t>
            </a:r>
            <a:r>
              <a:rPr lang="ru-RU" dirty="0" smtClean="0"/>
              <a:t>, </a:t>
            </a:r>
            <a:r>
              <a:rPr lang="ru-RU" dirty="0" err="1" smtClean="0"/>
              <a:t>за-лишити</a:t>
            </a:r>
            <a:r>
              <a:rPr lang="ru-RU" dirty="0" smtClean="0"/>
              <a:t> тих, </a:t>
            </a:r>
            <a:r>
              <a:rPr lang="ru-RU" dirty="0" err="1" smtClean="0"/>
              <a:t>хто</a:t>
            </a:r>
            <a:r>
              <a:rPr lang="ru-RU" dirty="0" smtClean="0"/>
              <a:t> не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придбати</a:t>
            </a:r>
            <a:r>
              <a:rPr lang="ru-RU" dirty="0" smtClean="0"/>
              <a:t> страховку, без </a:t>
            </a:r>
            <a:r>
              <a:rPr lang="ru-RU" dirty="0" err="1" smtClean="0"/>
              <a:t>допомоги</a:t>
            </a:r>
            <a:r>
              <a:rPr lang="ru-RU" dirty="0" smtClean="0"/>
              <a:t>. </a:t>
            </a:r>
            <a:r>
              <a:rPr lang="ru-RU" dirty="0" err="1" smtClean="0"/>
              <a:t>Непрості</a:t>
            </a:r>
            <a:r>
              <a:rPr lang="ru-RU" dirty="0" smtClean="0"/>
              <a:t> </a:t>
            </a:r>
            <a:r>
              <a:rPr lang="ru-RU" dirty="0" err="1" smtClean="0"/>
              <a:t>рішення</a:t>
            </a:r>
            <a:r>
              <a:rPr lang="ru-RU" dirty="0" smtClean="0"/>
              <a:t>.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2593728935.jpg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755576" y="332656"/>
            <a:ext cx="7488832" cy="5991066"/>
          </a:xfrm>
        </p:spPr>
      </p:pic>
      <p:sp>
        <p:nvSpPr>
          <p:cNvPr id="5" name="TextBox 4"/>
          <p:cNvSpPr txBox="1"/>
          <p:nvPr/>
        </p:nvSpPr>
        <p:spPr>
          <a:xfrm>
            <a:off x="251520" y="260648"/>
            <a:ext cx="333296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600" b="1" dirty="0" smtClean="0">
                <a:solidFill>
                  <a:srgbClr val="FF0000"/>
                </a:solidFill>
              </a:rPr>
              <a:t>Вихід Є !</a:t>
            </a:r>
            <a:endParaRPr lang="uk-UA" sz="6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200" dirty="0" smtClean="0"/>
              <a:t>Ваша перша точка контакту в </a:t>
            </a:r>
            <a:r>
              <a:rPr lang="ru-RU" sz="3200" dirty="0" err="1" smtClean="0"/>
              <a:t>системі</a:t>
            </a:r>
            <a:r>
              <a:rPr lang="ru-RU" sz="3200" dirty="0" smtClean="0"/>
              <a:t> - </a:t>
            </a:r>
            <a:r>
              <a:rPr lang="ru-RU" sz="3200" dirty="0" err="1" smtClean="0"/>
              <a:t>це</a:t>
            </a:r>
            <a:r>
              <a:rPr lang="ru-RU" sz="3200" dirty="0" smtClean="0"/>
              <a:t> ваш </a:t>
            </a:r>
            <a:r>
              <a:rPr lang="ru-RU" sz="3200" dirty="0" err="1" smtClean="0"/>
              <a:t>сімейний</a:t>
            </a:r>
            <a:r>
              <a:rPr lang="ru-RU" sz="3200" dirty="0" smtClean="0"/>
              <a:t> </a:t>
            </a:r>
            <a:r>
              <a:rPr lang="ru-RU" sz="3200" dirty="0" err="1" smtClean="0"/>
              <a:t>лікар</a:t>
            </a:r>
            <a:r>
              <a:rPr lang="ru-RU" sz="3200" dirty="0" smtClean="0"/>
              <a:t>, терапевт </a:t>
            </a:r>
            <a:r>
              <a:rPr lang="ru-RU" sz="3200" dirty="0" err="1" smtClean="0"/>
              <a:t>чи</a:t>
            </a:r>
            <a:r>
              <a:rPr lang="ru-RU" sz="3200" dirty="0" smtClean="0"/>
              <a:t> </a:t>
            </a:r>
            <a:r>
              <a:rPr lang="ru-RU" sz="3200" dirty="0" err="1" smtClean="0"/>
              <a:t>педіатр</a:t>
            </a:r>
            <a:r>
              <a:rPr lang="ru-RU" sz="3200" dirty="0" smtClean="0"/>
              <a:t>. 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/>
              <a:t>Ваш </a:t>
            </a:r>
            <a:r>
              <a:rPr lang="ru-RU" sz="3200" dirty="0" err="1" smtClean="0"/>
              <a:t>страховий</a:t>
            </a:r>
            <a:r>
              <a:rPr lang="ru-RU" sz="3200" dirty="0" smtClean="0"/>
              <a:t> </a:t>
            </a:r>
            <a:r>
              <a:rPr lang="ru-RU" sz="3200" dirty="0" err="1" smtClean="0"/>
              <a:t>поліс</a:t>
            </a:r>
            <a:r>
              <a:rPr lang="ru-RU" sz="3200" dirty="0" smtClean="0"/>
              <a:t> - </a:t>
            </a:r>
            <a:r>
              <a:rPr lang="ru-RU" sz="3200" dirty="0" err="1" smtClean="0"/>
              <a:t>це</a:t>
            </a:r>
            <a:r>
              <a:rPr lang="ru-RU" sz="3200" dirty="0" smtClean="0"/>
              <a:t> ваша </a:t>
            </a:r>
            <a:r>
              <a:rPr lang="ru-RU" sz="3200" dirty="0" err="1" smtClean="0"/>
              <a:t>декларація</a:t>
            </a:r>
            <a:r>
              <a:rPr lang="ru-RU" sz="32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err="1" smtClean="0"/>
              <a:t>Попередній</a:t>
            </a:r>
            <a:r>
              <a:rPr lang="ru-RU" sz="3200" dirty="0" smtClean="0"/>
              <a:t> </a:t>
            </a:r>
            <a:r>
              <a:rPr lang="ru-RU" sz="3200" dirty="0" err="1" smtClean="0"/>
              <a:t>запис</a:t>
            </a:r>
            <a:r>
              <a:rPr lang="ru-RU" sz="3200" dirty="0" smtClean="0"/>
              <a:t> - </a:t>
            </a:r>
            <a:r>
              <a:rPr lang="ru-RU" sz="3200" dirty="0" err="1" smtClean="0"/>
              <a:t>вже</a:t>
            </a:r>
            <a:r>
              <a:rPr lang="ru-RU" sz="3200" dirty="0" smtClean="0"/>
              <a:t> </a:t>
            </a:r>
            <a:r>
              <a:rPr lang="ru-RU" sz="3200" dirty="0" err="1" smtClean="0"/>
              <a:t>доступний</a:t>
            </a:r>
            <a:r>
              <a:rPr lang="ru-RU" sz="3200" dirty="0" smtClean="0"/>
              <a:t> у </a:t>
            </a:r>
            <a:r>
              <a:rPr lang="ru-RU" sz="3200" dirty="0" err="1" smtClean="0"/>
              <a:t>сімейного</a:t>
            </a:r>
            <a:r>
              <a:rPr lang="ru-RU" sz="3200" dirty="0" smtClean="0"/>
              <a:t> </a:t>
            </a:r>
            <a:r>
              <a:rPr lang="ru-RU" sz="3200" dirty="0" err="1" smtClean="0"/>
              <a:t>лікаря</a:t>
            </a:r>
            <a:r>
              <a:rPr lang="ru-RU" sz="3200" dirty="0" smtClean="0"/>
              <a:t> по телефону </a:t>
            </a:r>
            <a:r>
              <a:rPr lang="ru-RU" sz="3200" dirty="0" err="1" smtClean="0"/>
              <a:t>чи</a:t>
            </a:r>
            <a:r>
              <a:rPr lang="ru-RU" sz="3200" dirty="0" smtClean="0"/>
              <a:t> </a:t>
            </a:r>
            <a:r>
              <a:rPr lang="ru-RU" sz="3200" dirty="0" err="1" smtClean="0"/>
              <a:t>онлайн</a:t>
            </a:r>
            <a:r>
              <a:rPr lang="ru-RU" sz="3200" dirty="0" smtClean="0"/>
              <a:t>. 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err="1" smtClean="0"/>
              <a:t>Безоплатні</a:t>
            </a:r>
            <a:r>
              <a:rPr lang="ru-RU" sz="3200" dirty="0" smtClean="0"/>
              <a:t> </a:t>
            </a:r>
            <a:r>
              <a:rPr lang="ru-RU" sz="3200" dirty="0" err="1" smtClean="0"/>
              <a:t>ліки</a:t>
            </a:r>
            <a:endParaRPr lang="uk-U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861048"/>
            <a:ext cx="4762872" cy="99060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Як держава </a:t>
            </a:r>
            <a:r>
              <a:rPr lang="ru-RU" sz="4000" b="1" dirty="0" err="1" smtClean="0">
                <a:solidFill>
                  <a:srgbClr val="FF0000"/>
                </a:solidFill>
              </a:rPr>
              <a:t>це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</a:rPr>
              <a:t>організовує</a:t>
            </a:r>
            <a:r>
              <a:rPr lang="ru-RU" sz="4000" b="1" dirty="0" smtClean="0">
                <a:solidFill>
                  <a:srgbClr val="FF0000"/>
                </a:solidFill>
              </a:rPr>
              <a:t>, як </a:t>
            </a:r>
            <a:r>
              <a:rPr lang="ru-RU" sz="4000" b="1" dirty="0" err="1" smtClean="0">
                <a:solidFill>
                  <a:srgbClr val="FF0000"/>
                </a:solidFill>
              </a:rPr>
              <a:t>збирає</a:t>
            </a:r>
            <a:r>
              <a:rPr lang="ru-RU" sz="4000" b="1" dirty="0" smtClean="0">
                <a:solidFill>
                  <a:srgbClr val="FF0000"/>
                </a:solidFill>
              </a:rPr>
              <a:t> на </a:t>
            </a:r>
            <a:r>
              <a:rPr lang="ru-RU" sz="4000" b="1" dirty="0" err="1" smtClean="0">
                <a:solidFill>
                  <a:srgbClr val="FF0000"/>
                </a:solidFill>
              </a:rPr>
              <a:t>це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</a:rPr>
              <a:t>кошти</a:t>
            </a:r>
            <a:r>
              <a:rPr lang="ru-RU" sz="4000" b="1" dirty="0" smtClean="0">
                <a:solidFill>
                  <a:srgbClr val="FF0000"/>
                </a:solidFill>
              </a:rPr>
              <a:t>?</a:t>
            </a: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endParaRPr lang="uk-UA" sz="40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1648695991_1-kartinkof-club-p-kartinki-smeshnie-zadumchivost-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206875" y="1196752"/>
            <a:ext cx="4937125" cy="49371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загальних</a:t>
            </a:r>
            <a:r>
              <a:rPr lang="ru-RU" dirty="0" smtClean="0"/>
              <a:t> </a:t>
            </a:r>
            <a:r>
              <a:rPr lang="ru-RU" dirty="0" err="1" smtClean="0"/>
              <a:t>податків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, </a:t>
            </a:r>
            <a:r>
              <a:rPr lang="ru-RU" dirty="0" err="1" smtClean="0"/>
              <a:t>наприклад</a:t>
            </a:r>
            <a:r>
              <a:rPr lang="ru-RU" dirty="0" smtClean="0"/>
              <a:t>, </a:t>
            </a:r>
            <a:r>
              <a:rPr lang="ru-RU" dirty="0" err="1" smtClean="0"/>
              <a:t>сплачує</a:t>
            </a:r>
            <a:r>
              <a:rPr lang="ru-RU" dirty="0" smtClean="0"/>
              <a:t> </a:t>
            </a:r>
            <a:r>
              <a:rPr lang="ru-RU" dirty="0" err="1" smtClean="0"/>
              <a:t>кожен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нас, </a:t>
            </a:r>
            <a:r>
              <a:rPr lang="ru-RU" dirty="0" err="1" smtClean="0"/>
              <a:t>купуючи</a:t>
            </a:r>
            <a:r>
              <a:rPr lang="ru-RU" dirty="0" smtClean="0"/>
              <a:t> </a:t>
            </a:r>
            <a:r>
              <a:rPr lang="ru-RU" dirty="0" err="1" smtClean="0"/>
              <a:t>щось</a:t>
            </a:r>
            <a:r>
              <a:rPr lang="ru-RU" dirty="0" smtClean="0"/>
              <a:t> в </a:t>
            </a:r>
            <a:r>
              <a:rPr lang="ru-RU" dirty="0" err="1" smtClean="0"/>
              <a:t>магазині</a:t>
            </a:r>
            <a:r>
              <a:rPr lang="ru-RU" dirty="0" smtClean="0"/>
              <a:t>, </a:t>
            </a:r>
            <a:r>
              <a:rPr lang="ru-RU" dirty="0" err="1" smtClean="0"/>
              <a:t>частина</a:t>
            </a:r>
            <a:r>
              <a:rPr lang="ru-RU" dirty="0" smtClean="0"/>
              <a:t> грошей </a:t>
            </a:r>
            <a:r>
              <a:rPr lang="ru-RU" dirty="0" err="1" smtClean="0"/>
              <a:t>щороку</a:t>
            </a:r>
            <a:r>
              <a:rPr lang="ru-RU" dirty="0" smtClean="0"/>
              <a:t> </a:t>
            </a:r>
            <a:r>
              <a:rPr lang="ru-RU" dirty="0" err="1" smtClean="0"/>
              <a:t>виділяється</a:t>
            </a:r>
            <a:r>
              <a:rPr lang="ru-RU" dirty="0" smtClean="0"/>
              <a:t> на </a:t>
            </a:r>
            <a:r>
              <a:rPr lang="ru-RU" dirty="0" err="1" smtClean="0"/>
              <a:t>програму</a:t>
            </a:r>
            <a:r>
              <a:rPr lang="ru-RU" dirty="0" smtClean="0"/>
              <a:t> </a:t>
            </a:r>
            <a:r>
              <a:rPr lang="ru-RU" dirty="0" err="1" smtClean="0"/>
              <a:t>медичних</a:t>
            </a:r>
            <a:r>
              <a:rPr lang="ru-RU" dirty="0" smtClean="0"/>
              <a:t> </a:t>
            </a:r>
            <a:r>
              <a:rPr lang="ru-RU" dirty="0" err="1" smtClean="0"/>
              <a:t>гарантій</a:t>
            </a:r>
            <a:r>
              <a:rPr lang="ru-RU" dirty="0" smtClean="0"/>
              <a:t>. </a:t>
            </a:r>
            <a:r>
              <a:rPr lang="ru-RU" dirty="0" err="1" smtClean="0"/>
              <a:t>Гроші</a:t>
            </a:r>
            <a:r>
              <a:rPr lang="ru-RU" dirty="0" smtClean="0"/>
              <a:t> на </a:t>
            </a:r>
            <a:r>
              <a:rPr lang="ru-RU" dirty="0" err="1" smtClean="0"/>
              <a:t>програму</a:t>
            </a:r>
            <a:r>
              <a:rPr lang="ru-RU" dirty="0" smtClean="0"/>
              <a:t> </a:t>
            </a:r>
            <a:r>
              <a:rPr lang="ru-RU" dirty="0" err="1" smtClean="0"/>
              <a:t>медичних</a:t>
            </a:r>
            <a:r>
              <a:rPr lang="ru-RU" dirty="0" smtClean="0"/>
              <a:t> </a:t>
            </a:r>
            <a:r>
              <a:rPr lang="ru-RU" dirty="0" err="1" smtClean="0"/>
              <a:t>гарантій</a:t>
            </a:r>
            <a:r>
              <a:rPr lang="ru-RU" dirty="0" smtClean="0"/>
              <a:t> </a:t>
            </a:r>
            <a:r>
              <a:rPr lang="ru-RU" dirty="0" err="1" smtClean="0"/>
              <a:t>отримує</a:t>
            </a:r>
            <a:r>
              <a:rPr lang="ru-RU" dirty="0" smtClean="0"/>
              <a:t> </a:t>
            </a:r>
            <a:r>
              <a:rPr lang="ru-RU" dirty="0" err="1" smtClean="0">
                <a:hlinkClick r:id="rId2"/>
              </a:rPr>
              <a:t>Національна</a:t>
            </a:r>
            <a:r>
              <a:rPr lang="ru-RU" dirty="0" smtClean="0">
                <a:hlinkClick r:id="rId2"/>
              </a:rPr>
              <a:t> служба </a:t>
            </a:r>
            <a:r>
              <a:rPr lang="ru-RU" dirty="0" err="1" smtClean="0">
                <a:hlinkClick r:id="rId2"/>
              </a:rPr>
              <a:t>здоров’я</a:t>
            </a:r>
            <a:r>
              <a:rPr lang="ru-RU" dirty="0" smtClean="0">
                <a:hlinkClick r:id="rId2"/>
              </a:rPr>
              <a:t> </a:t>
            </a:r>
            <a:r>
              <a:rPr lang="ru-RU" dirty="0" err="1" smtClean="0">
                <a:hlinkClick r:id="rId2"/>
              </a:rPr>
              <a:t>України</a:t>
            </a:r>
            <a:r>
              <a:rPr lang="ru-RU" dirty="0" smtClean="0"/>
              <a:t> (НСЗУ), яка </a:t>
            </a:r>
            <a:r>
              <a:rPr lang="ru-RU" dirty="0" err="1" smtClean="0"/>
              <a:t>є</a:t>
            </a:r>
            <a:r>
              <a:rPr lang="ru-RU" dirty="0" smtClean="0"/>
              <a:t> аналогом страхового фонду. До </a:t>
            </a:r>
            <a:r>
              <a:rPr lang="ru-RU" dirty="0" err="1" smtClean="0"/>
              <a:t>речі</a:t>
            </a:r>
            <a:r>
              <a:rPr lang="ru-RU" dirty="0" smtClean="0"/>
              <a:t>, бюджет </a:t>
            </a:r>
            <a:r>
              <a:rPr lang="ru-RU" dirty="0" err="1" smtClean="0"/>
              <a:t>програми</a:t>
            </a:r>
            <a:r>
              <a:rPr lang="ru-RU" dirty="0" smtClean="0"/>
              <a:t> </a:t>
            </a:r>
            <a:r>
              <a:rPr lang="ru-RU" dirty="0" err="1" smtClean="0"/>
              <a:t>медичних</a:t>
            </a:r>
            <a:r>
              <a:rPr lang="ru-RU" dirty="0" smtClean="0"/>
              <a:t> </a:t>
            </a:r>
            <a:r>
              <a:rPr lang="ru-RU" dirty="0" err="1" smtClean="0"/>
              <a:t>гарантій</a:t>
            </a:r>
            <a:r>
              <a:rPr lang="ru-RU" dirty="0" smtClean="0"/>
              <a:t> у 2020 </a:t>
            </a:r>
            <a:r>
              <a:rPr lang="ru-RU" dirty="0" err="1" smtClean="0"/>
              <a:t>році</a:t>
            </a:r>
            <a:r>
              <a:rPr lang="ru-RU" dirty="0" smtClean="0"/>
              <a:t> </a:t>
            </a:r>
            <a:r>
              <a:rPr lang="ru-RU" dirty="0" err="1" smtClean="0"/>
              <a:t>більший</a:t>
            </a:r>
            <a:r>
              <a:rPr lang="ru-RU" dirty="0" smtClean="0"/>
              <a:t>, </a:t>
            </a:r>
            <a:r>
              <a:rPr lang="ru-RU" dirty="0" err="1" smtClean="0"/>
              <a:t>аніж</a:t>
            </a:r>
            <a:r>
              <a:rPr lang="ru-RU" dirty="0" smtClean="0"/>
              <a:t>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виділено</a:t>
            </a:r>
            <a:r>
              <a:rPr lang="ru-RU" dirty="0" smtClean="0"/>
              <a:t> на медицину в 2019 </a:t>
            </a:r>
            <a:r>
              <a:rPr lang="ru-RU" dirty="0" err="1" smtClean="0"/>
              <a:t>році</a:t>
            </a:r>
            <a:r>
              <a:rPr lang="ru-RU" dirty="0" smtClean="0"/>
              <a:t>. </a:t>
            </a:r>
            <a:r>
              <a:rPr lang="ru-RU" dirty="0" err="1" smtClean="0"/>
              <a:t>Національна</a:t>
            </a:r>
            <a:r>
              <a:rPr lang="ru-RU" dirty="0" smtClean="0"/>
              <a:t> служба </a:t>
            </a:r>
            <a:r>
              <a:rPr lang="ru-RU" dirty="0" err="1" smtClean="0"/>
              <a:t>здоров’я</a:t>
            </a:r>
            <a:r>
              <a:rPr lang="ru-RU" dirty="0" smtClean="0"/>
              <a:t> </a:t>
            </a:r>
            <a:r>
              <a:rPr lang="ru-RU" dirty="0" err="1" smtClean="0"/>
              <a:t>України</a:t>
            </a:r>
            <a:r>
              <a:rPr lang="ru-RU" dirty="0" smtClean="0"/>
              <a:t> </a:t>
            </a:r>
            <a:r>
              <a:rPr lang="ru-RU" dirty="0" err="1" smtClean="0"/>
              <a:t>укладає</a:t>
            </a:r>
            <a:r>
              <a:rPr lang="ru-RU" dirty="0" smtClean="0"/>
              <a:t> </a:t>
            </a:r>
            <a:r>
              <a:rPr lang="ru-RU" dirty="0" err="1" smtClean="0">
                <a:hlinkClick r:id="rId3"/>
              </a:rPr>
              <a:t>прямі</a:t>
            </a:r>
            <a:r>
              <a:rPr lang="ru-RU" dirty="0" smtClean="0">
                <a:hlinkClick r:id="rId3"/>
              </a:rPr>
              <a:t> договори </a:t>
            </a:r>
            <a:r>
              <a:rPr lang="ru-RU" dirty="0" err="1" smtClean="0">
                <a:hlinkClick r:id="rId3"/>
              </a:rPr>
              <a:t>з</a:t>
            </a:r>
            <a:r>
              <a:rPr lang="ru-RU" dirty="0" smtClean="0">
                <a:hlinkClick r:id="rId3"/>
              </a:rPr>
              <a:t> </a:t>
            </a:r>
            <a:r>
              <a:rPr lang="ru-RU" dirty="0" err="1" smtClean="0">
                <a:hlinkClick r:id="rId3"/>
              </a:rPr>
              <a:t>медичним</a:t>
            </a:r>
            <a:r>
              <a:rPr lang="ru-RU" dirty="0" smtClean="0">
                <a:hlinkClick r:id="rId3"/>
              </a:rPr>
              <a:t> закладами</a:t>
            </a:r>
            <a:r>
              <a:rPr lang="ru-RU" dirty="0" smtClean="0"/>
              <a:t> та </a:t>
            </a:r>
            <a:r>
              <a:rPr lang="ru-RU" dirty="0" err="1" smtClean="0"/>
              <a:t>сплачує</a:t>
            </a:r>
            <a:r>
              <a:rPr lang="ru-RU" dirty="0" smtClean="0"/>
              <a:t> </a:t>
            </a:r>
            <a:r>
              <a:rPr lang="ru-RU" dirty="0" err="1" smtClean="0"/>
              <a:t>їм</a:t>
            </a:r>
            <a:r>
              <a:rPr lang="ru-RU" dirty="0" smtClean="0"/>
              <a:t> за </a:t>
            </a:r>
            <a:r>
              <a:rPr lang="ru-RU" dirty="0" err="1" smtClean="0"/>
              <a:t>надану</a:t>
            </a:r>
            <a:r>
              <a:rPr lang="ru-RU" dirty="0" smtClean="0"/>
              <a:t> вам </a:t>
            </a:r>
            <a:r>
              <a:rPr lang="ru-RU" dirty="0" err="1" smtClean="0"/>
              <a:t>медичну</a:t>
            </a:r>
            <a:r>
              <a:rPr lang="ru-RU" dirty="0" smtClean="0"/>
              <a:t> </a:t>
            </a:r>
            <a:r>
              <a:rPr lang="ru-RU" dirty="0" err="1" smtClean="0"/>
              <a:t>допомогу</a:t>
            </a:r>
            <a:r>
              <a:rPr lang="ru-RU" dirty="0" smtClean="0"/>
              <a:t>.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Polaris Office Slide</Application>
  <AppVersion>12.000</AppVersion>
  <Characters>0</Characters>
  <CharactersWithSpaces>0</CharactersWithSpaces>
  <DocSecurity>0</DocSecurity>
  <HyperlinksChanged>false</HyperlinksChanged>
  <Lines>0</Lines>
  <LinksUpToDate>false</LinksUpToDate>
  <Pages>19</Pages>
  <Paragraphs>39</Paragraphs>
  <Words>631</Words>
  <TotalTime>0</TotalTime>
  <MMClips>0</MMClips>
  <ScaleCrop>false</ScaleCrop>
  <HeadingPairs>
    <vt:vector size="2" baseType="variant">
      <vt:variant>
        <vt:lpstr>Title</vt:lpstr>
      </vt:variant>
      <vt:variant>
        <vt:i4>1</vt:i4>
      </vt:variant>
    </vt:vector>
  </HeadingPairs>
  <TitlesOfParts>
    <vt:vector size="1" baseType="lpstr">
      <vt:lpstr>Title text</vt:lpstr>
    </vt:vector>
  </TitlesOfParts>
  <SharedDoc>false</SharedDoc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3</cp:revision>
  <dc:creator>Hp</dc:creator>
  <cp:lastModifiedBy>Hp</cp:lastModifiedBy>
  <dc:title>Страхова медицина в Україні</dc:title>
  <cp:version>9.114.101.46484</cp:version>
  <dcterms:modified xsi:type="dcterms:W3CDTF">2023-09-14T09:41:52Z</dcterms:modified>
</cp:coreProperties>
</file>