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3" r:id="rId6"/>
    <p:sldId id="260" r:id="rId7"/>
    <p:sldId id="261" r:id="rId8"/>
    <p:sldId id="264" r:id="rId9"/>
    <p:sldId id="265" r:id="rId10"/>
    <p:sldId id="262"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9/21/2023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9/21/2023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9/21/2023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9/21/2023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9/21/2023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9/21/2023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E86624-032F-4325-B668-841311BEA44C}"/>
              </a:ext>
            </a:extLst>
          </p:cNvPr>
          <p:cNvSpPr>
            <a:spLocks noGrp="1"/>
          </p:cNvSpPr>
          <p:nvPr>
            <p:ph type="ctrTitle"/>
          </p:nvPr>
        </p:nvSpPr>
        <p:spPr>
          <a:xfrm>
            <a:off x="665018" y="4627418"/>
            <a:ext cx="11180618" cy="817418"/>
          </a:xfrm>
        </p:spPr>
        <p:txBody>
          <a:bodyPr>
            <a:normAutofit fontScale="90000"/>
          </a:bodyPr>
          <a:lstStyle/>
          <a:p>
            <a:br>
              <a:rPr lang="ru-RU" sz="3100" b="1" dirty="0">
                <a:solidFill>
                  <a:srgbClr val="FF0000"/>
                </a:solidFill>
              </a:rPr>
            </a:br>
            <a:br>
              <a:rPr lang="ru-RU" sz="3100" b="1" dirty="0">
                <a:solidFill>
                  <a:srgbClr val="FF0000"/>
                </a:solidFill>
              </a:rPr>
            </a:br>
            <a:r>
              <a:rPr lang="en-US" sz="3100" b="1" dirty="0">
                <a:solidFill>
                  <a:srgbClr val="00B050"/>
                </a:solidFill>
              </a:rPr>
              <a:t>Topic 1. INTRODUCTION TO LABORATORY DIAGNOSTICS.</a:t>
            </a:r>
            <a:br>
              <a:rPr lang="en-US" sz="3100" b="1" dirty="0">
                <a:solidFill>
                  <a:srgbClr val="00B050"/>
                </a:solidFill>
              </a:rPr>
            </a:br>
            <a:br>
              <a:rPr lang="en-US" sz="3100" b="1" dirty="0">
                <a:solidFill>
                  <a:srgbClr val="00B050"/>
                </a:solidFill>
              </a:rPr>
            </a:br>
            <a:r>
              <a:rPr lang="en-US" sz="3100" b="1" dirty="0">
                <a:solidFill>
                  <a:srgbClr val="FF0000"/>
                </a:solidFill>
              </a:rPr>
              <a:t>The subject and objectives of the course of laboratory diagnostics. Characteristics of the material for research, time of collection of samples, methods of obtaining material for clinical and laboratory research.</a:t>
            </a:r>
            <a:br>
              <a:rPr lang="ru-RU" sz="3100" b="1" dirty="0">
                <a:solidFill>
                  <a:srgbClr val="FF0000"/>
                </a:solidFill>
              </a:rPr>
            </a:br>
            <a:r>
              <a:rPr lang="en-US" sz="3100" b="1" dirty="0">
                <a:solidFill>
                  <a:srgbClr val="FF0000"/>
                </a:solidFill>
              </a:rPr>
              <a:t> Requirements for work in clinical and diagnostic laboratories.</a:t>
            </a:r>
            <a:br>
              <a:rPr lang="ru-RU" sz="3100" b="1" dirty="0">
                <a:solidFill>
                  <a:srgbClr val="FF0000"/>
                </a:solidFill>
              </a:rPr>
            </a:br>
            <a:r>
              <a:rPr lang="en-US" sz="3100" b="1" dirty="0">
                <a:solidFill>
                  <a:srgbClr val="FF0000"/>
                </a:solidFill>
              </a:rPr>
              <a:t> Ways of possible influence of drugs on laboratory parameters. The significance of laboratory diagnostics in the practice of pharmacist."</a:t>
            </a:r>
            <a:br>
              <a:rPr lang="ru-UA" dirty="0"/>
            </a:br>
            <a:endParaRPr lang="ru-UA" dirty="0"/>
          </a:p>
        </p:txBody>
      </p:sp>
      <p:sp>
        <p:nvSpPr>
          <p:cNvPr id="3" name="Подзаголовок 2">
            <a:extLst>
              <a:ext uri="{FF2B5EF4-FFF2-40B4-BE49-F238E27FC236}">
                <a16:creationId xmlns:a16="http://schemas.microsoft.com/office/drawing/2014/main" id="{BAC850F5-B98C-4D4D-9C07-761194A3A9B2}"/>
              </a:ext>
            </a:extLst>
          </p:cNvPr>
          <p:cNvSpPr>
            <a:spLocks noGrp="1"/>
          </p:cNvSpPr>
          <p:nvPr>
            <p:ph type="subTitle" idx="1"/>
          </p:nvPr>
        </p:nvSpPr>
        <p:spPr/>
        <p:txBody>
          <a:bodyPr/>
          <a:lstStyle/>
          <a:p>
            <a:endParaRPr lang="ru-UA"/>
          </a:p>
        </p:txBody>
      </p:sp>
    </p:spTree>
    <p:extLst>
      <p:ext uri="{BB962C8B-B14F-4D97-AF65-F5344CB8AC3E}">
        <p14:creationId xmlns:p14="http://schemas.microsoft.com/office/powerpoint/2010/main" val="4007525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EA4E3A8-6849-4C05-B7D5-07C4B0836AAB}"/>
              </a:ext>
            </a:extLst>
          </p:cNvPr>
          <p:cNvSpPr/>
          <p:nvPr/>
        </p:nvSpPr>
        <p:spPr>
          <a:xfrm>
            <a:off x="1177636" y="526473"/>
            <a:ext cx="9642764" cy="4893647"/>
          </a:xfrm>
          <a:prstGeom prst="rect">
            <a:avLst/>
          </a:prstGeom>
        </p:spPr>
        <p:txBody>
          <a:bodyPr wrap="square">
            <a:spAutoFit/>
          </a:bodyPr>
          <a:lstStyle/>
          <a:p>
            <a:r>
              <a:rPr lang="ru-RU"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Laboratory diagnostics </a:t>
            </a:r>
            <a:r>
              <a:rPr lang="en-US" sz="2400" dirty="0">
                <a:solidFill>
                  <a:srgbClr val="3C4043"/>
                </a:solidFill>
                <a:latin typeface="Bahnschrift SemiLight" panose="020B0502040204020203" pitchFamily="34" charset="0"/>
                <a:ea typeface="Calibri" panose="020F0502020204030204" pitchFamily="34" charset="0"/>
                <a:cs typeface="Times New Roman" panose="02020603050405020304" pitchFamily="18" charset="0"/>
              </a:rPr>
              <a:t>are an integral part of the clinical examination of the patient. Without laboratory test data it is impossible not only making a clinical diagnosis, but also monitoring the effectiveness and safety of drug therapy. </a:t>
            </a:r>
            <a:endParaRPr lang="ru-RU" sz="2400" dirty="0">
              <a:solidFill>
                <a:srgbClr val="3C4043"/>
              </a:solidFill>
              <a:latin typeface="Bahnschrift SemiLight" panose="020B0502040204020203" pitchFamily="34" charset="0"/>
              <a:ea typeface="Calibri" panose="020F0502020204030204" pitchFamily="34" charset="0"/>
              <a:cs typeface="Times New Roman" panose="02020603050405020304" pitchFamily="18" charset="0"/>
            </a:endParaRPr>
          </a:p>
          <a:p>
            <a:r>
              <a:rPr lang="ru-RU" sz="2400" dirty="0">
                <a:solidFill>
                  <a:srgbClr val="3C4043"/>
                </a:solidFill>
                <a:latin typeface="Bahnschrift SemiLight" panose="020B0502040204020203" pitchFamily="34" charset="0"/>
                <a:ea typeface="Calibri" panose="020F0502020204030204" pitchFamily="34" charset="0"/>
                <a:cs typeface="Times New Roman" panose="02020603050405020304" pitchFamily="18" charset="0"/>
              </a:rPr>
              <a:t>    </a:t>
            </a:r>
            <a:r>
              <a:rPr lang="en-US" sz="2400" dirty="0">
                <a:solidFill>
                  <a:srgbClr val="3C4043"/>
                </a:solidFill>
                <a:latin typeface="Bahnschrift SemiLight" panose="020B0502040204020203" pitchFamily="34" charset="0"/>
                <a:ea typeface="Calibri" panose="020F0502020204030204" pitchFamily="34" charset="0"/>
                <a:cs typeface="Times New Roman" panose="02020603050405020304" pitchFamily="18" charset="0"/>
              </a:rPr>
              <a:t>At the same time, medicine today faces another important the problem is changes in clinical and laboratory parameters under the influence of medications.</a:t>
            </a:r>
            <a:r>
              <a:rPr lang="ru-UA" sz="2400" dirty="0">
                <a:latin typeface="Bahnschrift SemiLight" panose="020B0502040204020203" pitchFamily="34" charset="0"/>
              </a:rPr>
              <a:t> </a:t>
            </a:r>
            <a:endParaRPr lang="ru-RU" sz="2400" dirty="0">
              <a:latin typeface="Bahnschrift SemiLight" panose="020B0502040204020203" pitchFamily="34" charset="0"/>
            </a:endParaRPr>
          </a:p>
          <a:p>
            <a:r>
              <a:rPr lang="ru-RU" sz="2400" dirty="0">
                <a:latin typeface="Bahnschrift SemiLight" panose="020B0502040204020203" pitchFamily="34" charset="0"/>
              </a:rPr>
              <a:t>     </a:t>
            </a:r>
            <a:r>
              <a:rPr lang="ru-UA" sz="2400" dirty="0" err="1">
                <a:latin typeface="Bahnschrift SemiLight" panose="020B0502040204020203" pitchFamily="34" charset="0"/>
              </a:rPr>
              <a:t>The</a:t>
            </a:r>
            <a:r>
              <a:rPr lang="ru-UA" sz="2400" dirty="0">
                <a:latin typeface="Bahnschrift SemiLight" panose="020B0502040204020203" pitchFamily="34" charset="0"/>
              </a:rPr>
              <a:t> </a:t>
            </a:r>
            <a:r>
              <a:rPr lang="ru-UA" sz="2400" dirty="0" err="1">
                <a:latin typeface="Bahnschrift SemiLight" panose="020B0502040204020203" pitchFamily="34" charset="0"/>
              </a:rPr>
              <a:t>consequences</a:t>
            </a:r>
            <a:r>
              <a:rPr lang="ru-UA" sz="2400" dirty="0">
                <a:latin typeface="Bahnschrift SemiLight" panose="020B0502040204020203" pitchFamily="34" charset="0"/>
              </a:rPr>
              <a:t> </a:t>
            </a:r>
            <a:r>
              <a:rPr lang="ru-UA" sz="2400" dirty="0" err="1">
                <a:latin typeface="Bahnschrift SemiLight" panose="020B0502040204020203" pitchFamily="34" charset="0"/>
              </a:rPr>
              <a:t>of</a:t>
            </a:r>
            <a:r>
              <a:rPr lang="ru-UA" sz="2400" dirty="0">
                <a:latin typeface="Bahnschrift SemiLight" panose="020B0502040204020203" pitchFamily="34" charset="0"/>
              </a:rPr>
              <a:t> </a:t>
            </a:r>
            <a:r>
              <a:rPr lang="ru-UA" sz="2400" dirty="0" err="1">
                <a:latin typeface="Bahnschrift SemiLight" panose="020B0502040204020203" pitchFamily="34" charset="0"/>
              </a:rPr>
              <a:t>this</a:t>
            </a:r>
            <a:r>
              <a:rPr lang="ru-UA" sz="2400" dirty="0">
                <a:latin typeface="Bahnschrift SemiLight" panose="020B0502040204020203" pitchFamily="34" charset="0"/>
              </a:rPr>
              <a:t> </a:t>
            </a:r>
            <a:r>
              <a:rPr lang="ru-UA" sz="2400" dirty="0" err="1">
                <a:latin typeface="Bahnschrift SemiLight" panose="020B0502040204020203" pitchFamily="34" charset="0"/>
              </a:rPr>
              <a:t>phenomenon</a:t>
            </a:r>
            <a:r>
              <a:rPr lang="ru-UA" sz="2400" dirty="0">
                <a:latin typeface="Bahnschrift SemiLight" panose="020B0502040204020203" pitchFamily="34" charset="0"/>
              </a:rPr>
              <a:t> </a:t>
            </a:r>
            <a:r>
              <a:rPr lang="ru-UA" sz="2400" dirty="0" err="1">
                <a:latin typeface="Bahnschrift SemiLight" panose="020B0502040204020203" pitchFamily="34" charset="0"/>
              </a:rPr>
              <a:t>are</a:t>
            </a:r>
            <a:r>
              <a:rPr lang="ru-UA" sz="2400" dirty="0">
                <a:latin typeface="Bahnschrift SemiLight" panose="020B0502040204020203" pitchFamily="34" charset="0"/>
              </a:rPr>
              <a:t> </a:t>
            </a:r>
            <a:r>
              <a:rPr lang="ru-UA" sz="2400" dirty="0" err="1">
                <a:latin typeface="Bahnschrift SemiLight" panose="020B0502040204020203" pitchFamily="34" charset="0"/>
              </a:rPr>
              <a:t>quite</a:t>
            </a:r>
            <a:r>
              <a:rPr lang="ru-UA" sz="2400" dirty="0">
                <a:latin typeface="Bahnschrift SemiLight" panose="020B0502040204020203" pitchFamily="34" charset="0"/>
              </a:rPr>
              <a:t> </a:t>
            </a:r>
            <a:r>
              <a:rPr lang="ru-UA" sz="2400" dirty="0" err="1">
                <a:latin typeface="Bahnschrift SemiLight" panose="020B0502040204020203" pitchFamily="34" charset="0"/>
              </a:rPr>
              <a:t>serious</a:t>
            </a:r>
            <a:r>
              <a:rPr lang="ru-UA" sz="2400" dirty="0">
                <a:latin typeface="Bahnschrift SemiLight" panose="020B0502040204020203" pitchFamily="34" charset="0"/>
              </a:rPr>
              <a:t> - </a:t>
            </a:r>
            <a:r>
              <a:rPr lang="ru-UA" sz="2400" dirty="0" err="1">
                <a:latin typeface="Bahnschrift SemiLight" panose="020B0502040204020203" pitchFamily="34" charset="0"/>
              </a:rPr>
              <a:t>incorrect</a:t>
            </a:r>
            <a:r>
              <a:rPr lang="ru-UA" sz="2400" dirty="0">
                <a:latin typeface="Bahnschrift SemiLight" panose="020B0502040204020203" pitchFamily="34" charset="0"/>
              </a:rPr>
              <a:t> </a:t>
            </a:r>
            <a:r>
              <a:rPr lang="ru-UA" sz="2400" dirty="0" err="1">
                <a:latin typeface="Bahnschrift SemiLight" panose="020B0502040204020203" pitchFamily="34" charset="0"/>
              </a:rPr>
              <a:t>interpretation</a:t>
            </a:r>
            <a:r>
              <a:rPr lang="ru-UA" sz="2400" dirty="0">
                <a:latin typeface="Bahnschrift SemiLight" panose="020B0502040204020203" pitchFamily="34" charset="0"/>
              </a:rPr>
              <a:t> </a:t>
            </a:r>
            <a:r>
              <a:rPr lang="ru-UA" sz="2400" dirty="0" err="1">
                <a:latin typeface="Bahnschrift SemiLight" panose="020B0502040204020203" pitchFamily="34" charset="0"/>
              </a:rPr>
              <a:t>of</a:t>
            </a:r>
            <a:r>
              <a:rPr lang="ru-UA" sz="2400" dirty="0">
                <a:latin typeface="Bahnschrift SemiLight" panose="020B0502040204020203" pitchFamily="34" charset="0"/>
              </a:rPr>
              <a:t> </a:t>
            </a:r>
            <a:r>
              <a:rPr lang="ru-UA" sz="2400" dirty="0" err="1">
                <a:latin typeface="Bahnschrift SemiLight" panose="020B0502040204020203" pitchFamily="34" charset="0"/>
              </a:rPr>
              <a:t>the</a:t>
            </a:r>
            <a:r>
              <a:rPr lang="ru-UA" sz="2400" dirty="0">
                <a:latin typeface="Bahnschrift SemiLight" panose="020B0502040204020203" pitchFamily="34" charset="0"/>
              </a:rPr>
              <a:t> </a:t>
            </a:r>
            <a:r>
              <a:rPr lang="ru-UA" sz="2400" dirty="0" err="1">
                <a:latin typeface="Bahnschrift SemiLight" panose="020B0502040204020203" pitchFamily="34" charset="0"/>
              </a:rPr>
              <a:t>results</a:t>
            </a:r>
            <a:r>
              <a:rPr lang="ru-UA" sz="2400" dirty="0">
                <a:latin typeface="Bahnschrift SemiLight" panose="020B0502040204020203" pitchFamily="34" charset="0"/>
              </a:rPr>
              <a:t> </a:t>
            </a:r>
            <a:r>
              <a:rPr lang="ru-UA" sz="2400" dirty="0" err="1">
                <a:latin typeface="Bahnschrift SemiLight" panose="020B0502040204020203" pitchFamily="34" charset="0"/>
              </a:rPr>
              <a:t>of</a:t>
            </a:r>
            <a:r>
              <a:rPr lang="ru-UA" sz="2400" dirty="0">
                <a:latin typeface="Bahnschrift SemiLight" panose="020B0502040204020203" pitchFamily="34" charset="0"/>
              </a:rPr>
              <a:t> </a:t>
            </a:r>
            <a:r>
              <a:rPr lang="ru-UA" sz="2400" dirty="0" err="1">
                <a:latin typeface="Bahnschrift SemiLight" panose="020B0502040204020203" pitchFamily="34" charset="0"/>
              </a:rPr>
              <a:t>clinical</a:t>
            </a:r>
            <a:r>
              <a:rPr lang="ru-UA" sz="2400" dirty="0">
                <a:latin typeface="Bahnschrift SemiLight" panose="020B0502040204020203" pitchFamily="34" charset="0"/>
              </a:rPr>
              <a:t> </a:t>
            </a:r>
            <a:r>
              <a:rPr lang="ru-UA" sz="2400" dirty="0" err="1">
                <a:latin typeface="Bahnschrift SemiLight" panose="020B0502040204020203" pitchFamily="34" charset="0"/>
              </a:rPr>
              <a:t>laboratory</a:t>
            </a:r>
            <a:r>
              <a:rPr lang="ru-UA" sz="2400" dirty="0">
                <a:latin typeface="Bahnschrift SemiLight" panose="020B0502040204020203" pitchFamily="34" charset="0"/>
              </a:rPr>
              <a:t> </a:t>
            </a:r>
            <a:r>
              <a:rPr lang="ru-UA" sz="2400" dirty="0" err="1">
                <a:latin typeface="Bahnschrift SemiLight" panose="020B0502040204020203" pitchFamily="34" charset="0"/>
              </a:rPr>
              <a:t>studies</a:t>
            </a:r>
            <a:r>
              <a:rPr lang="ru-UA" sz="2400" dirty="0">
                <a:latin typeface="Bahnschrift SemiLight" panose="020B0502040204020203" pitchFamily="34" charset="0"/>
              </a:rPr>
              <a:t> </a:t>
            </a:r>
            <a:r>
              <a:rPr lang="ru-UA" sz="2400" dirty="0" err="1">
                <a:latin typeface="Bahnschrift SemiLight" panose="020B0502040204020203" pitchFamily="34" charset="0"/>
              </a:rPr>
              <a:t>leads</a:t>
            </a:r>
            <a:r>
              <a:rPr lang="ru-UA" sz="2400" dirty="0">
                <a:latin typeface="Bahnschrift SemiLight" panose="020B0502040204020203" pitchFamily="34" charset="0"/>
              </a:rPr>
              <a:t> </a:t>
            </a:r>
            <a:r>
              <a:rPr lang="ru-UA" sz="2400" dirty="0" err="1">
                <a:latin typeface="Bahnschrift SemiLight" panose="020B0502040204020203" pitchFamily="34" charset="0"/>
              </a:rPr>
              <a:t>to</a:t>
            </a:r>
            <a:r>
              <a:rPr lang="ru-UA" sz="2400" dirty="0">
                <a:latin typeface="Bahnschrift SemiLight" panose="020B0502040204020203" pitchFamily="34" charset="0"/>
              </a:rPr>
              <a:t> </a:t>
            </a:r>
            <a:r>
              <a:rPr lang="ru-UA" sz="2400" dirty="0" err="1">
                <a:latin typeface="Bahnschrift SemiLight" panose="020B0502040204020203" pitchFamily="34" charset="0"/>
              </a:rPr>
              <a:t>an</a:t>
            </a:r>
            <a:r>
              <a:rPr lang="ru-UA" sz="2400" dirty="0">
                <a:latin typeface="Bahnschrift SemiLight" panose="020B0502040204020203" pitchFamily="34" charset="0"/>
              </a:rPr>
              <a:t> </a:t>
            </a:r>
            <a:r>
              <a:rPr lang="ru-UA" sz="2400" dirty="0" err="1">
                <a:latin typeface="Bahnschrift SemiLight" panose="020B0502040204020203" pitchFamily="34" charset="0"/>
              </a:rPr>
              <a:t>incorrect</a:t>
            </a:r>
            <a:r>
              <a:rPr lang="ru-UA" sz="2400" dirty="0">
                <a:latin typeface="Bahnschrift SemiLight" panose="020B0502040204020203" pitchFamily="34" charset="0"/>
              </a:rPr>
              <a:t> </a:t>
            </a:r>
            <a:r>
              <a:rPr lang="ru-UA" sz="2400" dirty="0" err="1">
                <a:latin typeface="Bahnschrift SemiLight" panose="020B0502040204020203" pitchFamily="34" charset="0"/>
              </a:rPr>
              <a:t>diagnosis</a:t>
            </a:r>
            <a:r>
              <a:rPr lang="ru-UA" sz="2400" dirty="0">
                <a:latin typeface="Bahnschrift SemiLight" panose="020B0502040204020203" pitchFamily="34" charset="0"/>
              </a:rPr>
              <a:t> </a:t>
            </a:r>
            <a:r>
              <a:rPr lang="ru-UA" sz="2400" dirty="0" err="1">
                <a:latin typeface="Bahnschrift SemiLight" panose="020B0502040204020203" pitchFamily="34" charset="0"/>
              </a:rPr>
              <a:t>and</a:t>
            </a:r>
            <a:r>
              <a:rPr lang="ru-UA" sz="2400" dirty="0">
                <a:latin typeface="Bahnschrift SemiLight" panose="020B0502040204020203" pitchFamily="34" charset="0"/>
              </a:rPr>
              <a:t> </a:t>
            </a:r>
            <a:r>
              <a:rPr lang="ru-UA" sz="2400" dirty="0" err="1">
                <a:latin typeface="Bahnschrift SemiLight" panose="020B0502040204020203" pitchFamily="34" charset="0"/>
              </a:rPr>
              <a:t>prescription</a:t>
            </a:r>
            <a:r>
              <a:rPr lang="ru-UA" sz="2400" dirty="0">
                <a:latin typeface="Bahnschrift SemiLight" panose="020B0502040204020203" pitchFamily="34" charset="0"/>
              </a:rPr>
              <a:t>. </a:t>
            </a:r>
            <a:r>
              <a:rPr lang="ru-UA" sz="2400" dirty="0" err="1">
                <a:latin typeface="Bahnschrift SemiLight" panose="020B0502040204020203" pitchFamily="34" charset="0"/>
              </a:rPr>
              <a:t>irrational</a:t>
            </a:r>
            <a:r>
              <a:rPr lang="ru-UA" sz="2400" dirty="0">
                <a:latin typeface="Bahnschrift SemiLight" panose="020B0502040204020203" pitchFamily="34" charset="0"/>
              </a:rPr>
              <a:t> </a:t>
            </a:r>
            <a:r>
              <a:rPr lang="ru-UA" sz="2400" dirty="0" err="1">
                <a:latin typeface="Bahnschrift SemiLight" panose="020B0502040204020203" pitchFamily="34" charset="0"/>
              </a:rPr>
              <a:t>therapy</a:t>
            </a:r>
            <a:r>
              <a:rPr lang="ru-UA" sz="2400" dirty="0">
                <a:latin typeface="Bahnschrift SemiLight" panose="020B0502040204020203" pitchFamily="34" charset="0"/>
              </a:rPr>
              <a:t>. </a:t>
            </a:r>
            <a:r>
              <a:rPr lang="ru-RU" sz="2400" dirty="0">
                <a:latin typeface="Bahnschrift SemiLight" panose="020B0502040204020203" pitchFamily="34" charset="0"/>
              </a:rPr>
              <a:t>   </a:t>
            </a:r>
          </a:p>
          <a:p>
            <a:r>
              <a:rPr lang="ru-RU" sz="2400" dirty="0">
                <a:latin typeface="Bahnschrift SemiLight" panose="020B0502040204020203" pitchFamily="34" charset="0"/>
              </a:rPr>
              <a:t>     </a:t>
            </a:r>
            <a:r>
              <a:rPr lang="ru-UA" sz="2400" dirty="0" err="1">
                <a:latin typeface="Bahnschrift SemiLight" panose="020B0502040204020203" pitchFamily="34" charset="0"/>
              </a:rPr>
              <a:t>To</a:t>
            </a:r>
            <a:r>
              <a:rPr lang="ru-UA" sz="2400" dirty="0">
                <a:latin typeface="Bahnschrift SemiLight" panose="020B0502040204020203" pitchFamily="34" charset="0"/>
              </a:rPr>
              <a:t> a </a:t>
            </a:r>
            <a:r>
              <a:rPr lang="ru-UA" sz="2400" dirty="0" err="1">
                <a:latin typeface="Bahnschrift SemiLight" panose="020B0502040204020203" pitchFamily="34" charset="0"/>
              </a:rPr>
              <a:t>wide</a:t>
            </a:r>
            <a:r>
              <a:rPr lang="ru-UA" sz="2400" dirty="0">
                <a:latin typeface="Bahnschrift SemiLight" panose="020B0502040204020203" pitchFamily="34" charset="0"/>
              </a:rPr>
              <a:t> </a:t>
            </a:r>
            <a:r>
              <a:rPr lang="ru-UA" sz="2400" dirty="0" err="1">
                <a:latin typeface="Bahnschrift SemiLight" panose="020B0502040204020203" pitchFamily="34" charset="0"/>
              </a:rPr>
              <a:t>range</a:t>
            </a:r>
            <a:r>
              <a:rPr lang="ru-UA" sz="2400" dirty="0">
                <a:latin typeface="Bahnschrift SemiLight" panose="020B0502040204020203" pitchFamily="34" charset="0"/>
              </a:rPr>
              <a:t> </a:t>
            </a:r>
            <a:r>
              <a:rPr lang="ru-UA" sz="2400" dirty="0" err="1">
                <a:latin typeface="Bahnschrift SemiLight" panose="020B0502040204020203" pitchFamily="34" charset="0"/>
              </a:rPr>
              <a:t>of</a:t>
            </a:r>
            <a:r>
              <a:rPr lang="ru-UA" sz="2400" dirty="0">
                <a:latin typeface="Bahnschrift SemiLight" panose="020B0502040204020203" pitchFamily="34" charset="0"/>
              </a:rPr>
              <a:t> </a:t>
            </a:r>
            <a:r>
              <a:rPr lang="ru-UA" sz="2400" dirty="0" err="1">
                <a:latin typeface="Bahnschrift SemiLight" panose="020B0502040204020203" pitchFamily="34" charset="0"/>
              </a:rPr>
              <a:t>doctors</a:t>
            </a:r>
            <a:r>
              <a:rPr lang="ru-UA" sz="2400" dirty="0">
                <a:latin typeface="Bahnschrift SemiLight" panose="020B0502040204020203" pitchFamily="34" charset="0"/>
              </a:rPr>
              <a:t> </a:t>
            </a:r>
            <a:r>
              <a:rPr lang="ru-UA" sz="2400" dirty="0" err="1">
                <a:latin typeface="Bahnschrift SemiLight" panose="020B0502040204020203" pitchFamily="34" charset="0"/>
              </a:rPr>
              <a:t>data</a:t>
            </a:r>
            <a:r>
              <a:rPr lang="ru-UA" sz="2400" dirty="0">
                <a:latin typeface="Bahnschrift SemiLight" panose="020B0502040204020203" pitchFamily="34" charset="0"/>
              </a:rPr>
              <a:t> </a:t>
            </a:r>
            <a:r>
              <a:rPr lang="ru-UA" sz="2400" dirty="0" err="1">
                <a:latin typeface="Bahnschrift SemiLight" panose="020B0502040204020203" pitchFamily="34" charset="0"/>
              </a:rPr>
              <a:t>on</a:t>
            </a:r>
            <a:r>
              <a:rPr lang="ru-UA" sz="2400" dirty="0">
                <a:latin typeface="Bahnschrift SemiLight" panose="020B0502040204020203" pitchFamily="34" charset="0"/>
              </a:rPr>
              <a:t> </a:t>
            </a:r>
            <a:r>
              <a:rPr lang="ru-UA" sz="2400" dirty="0" err="1">
                <a:latin typeface="Bahnschrift SemiLight" panose="020B0502040204020203" pitchFamily="34" charset="0"/>
              </a:rPr>
              <a:t>the</a:t>
            </a:r>
            <a:r>
              <a:rPr lang="ru-UA" sz="2400" dirty="0">
                <a:latin typeface="Bahnschrift SemiLight" panose="020B0502040204020203" pitchFamily="34" charset="0"/>
              </a:rPr>
              <a:t> </a:t>
            </a:r>
            <a:r>
              <a:rPr lang="ru-UA" sz="2400" dirty="0" err="1">
                <a:latin typeface="Bahnschrift SemiLight" panose="020B0502040204020203" pitchFamily="34" charset="0"/>
              </a:rPr>
              <a:t>impact</a:t>
            </a:r>
            <a:r>
              <a:rPr lang="ru-UA" sz="2400" dirty="0">
                <a:latin typeface="Bahnschrift SemiLight" panose="020B0502040204020203" pitchFamily="34" charset="0"/>
              </a:rPr>
              <a:t> </a:t>
            </a:r>
            <a:r>
              <a:rPr lang="ru-UA" sz="2400" dirty="0" err="1">
                <a:latin typeface="Bahnschrift SemiLight" panose="020B0502040204020203" pitchFamily="34" charset="0"/>
              </a:rPr>
              <a:t>laboratory</a:t>
            </a:r>
            <a:r>
              <a:rPr lang="ru-UA" sz="2400" dirty="0">
                <a:latin typeface="Bahnschrift SemiLight" panose="020B0502040204020203" pitchFamily="34" charset="0"/>
              </a:rPr>
              <a:t> </a:t>
            </a:r>
            <a:r>
              <a:rPr lang="ru-UA" sz="2400" dirty="0" err="1">
                <a:latin typeface="Bahnschrift SemiLight" panose="020B0502040204020203" pitchFamily="34" charset="0"/>
              </a:rPr>
              <a:t>parameters</a:t>
            </a:r>
            <a:r>
              <a:rPr lang="ru-UA" sz="2400" dirty="0">
                <a:latin typeface="Bahnschrift SemiLight" panose="020B0502040204020203" pitchFamily="34" charset="0"/>
              </a:rPr>
              <a:t> </a:t>
            </a:r>
            <a:r>
              <a:rPr lang="ru-UA" sz="2400" dirty="0" err="1">
                <a:latin typeface="Bahnschrift SemiLight" panose="020B0502040204020203" pitchFamily="34" charset="0"/>
              </a:rPr>
              <a:t>of</a:t>
            </a:r>
            <a:r>
              <a:rPr lang="ru-UA" sz="2400" dirty="0">
                <a:latin typeface="Bahnschrift SemiLight" panose="020B0502040204020203" pitchFamily="34" charset="0"/>
              </a:rPr>
              <a:t> </a:t>
            </a:r>
            <a:r>
              <a:rPr lang="ru-UA" sz="2400" dirty="0" err="1">
                <a:latin typeface="Bahnschrift SemiLight" panose="020B0502040204020203" pitchFamily="34" charset="0"/>
              </a:rPr>
              <a:t>drugs</a:t>
            </a:r>
            <a:r>
              <a:rPr lang="ru-UA" sz="2400" dirty="0">
                <a:latin typeface="Bahnschrift SemiLight" panose="020B0502040204020203" pitchFamily="34" charset="0"/>
              </a:rPr>
              <a:t> </a:t>
            </a:r>
            <a:r>
              <a:rPr lang="ru-UA" sz="2400" dirty="0" err="1">
                <a:latin typeface="Bahnschrift SemiLight" panose="020B0502040204020203" pitchFamily="34" charset="0"/>
              </a:rPr>
              <a:t>are</a:t>
            </a:r>
            <a:r>
              <a:rPr lang="ru-UA" sz="2400" dirty="0">
                <a:latin typeface="Bahnschrift SemiLight" panose="020B0502040204020203" pitchFamily="34" charset="0"/>
              </a:rPr>
              <a:t> </a:t>
            </a:r>
            <a:r>
              <a:rPr lang="ru-UA" sz="2400" dirty="0" err="1">
                <a:latin typeface="Bahnschrift SemiLight" panose="020B0502040204020203" pitchFamily="34" charset="0"/>
              </a:rPr>
              <a:t>unknown</a:t>
            </a:r>
            <a:r>
              <a:rPr lang="ru-UA" sz="2400" dirty="0">
                <a:latin typeface="Bahnschrift SemiLight" panose="020B0502040204020203" pitchFamily="34" charset="0"/>
              </a:rPr>
              <a:t>, </a:t>
            </a:r>
            <a:r>
              <a:rPr lang="ru-UA" sz="2400" dirty="0" err="1">
                <a:latin typeface="Bahnschrift SemiLight" panose="020B0502040204020203" pitchFamily="34" charset="0"/>
              </a:rPr>
              <a:t>although</a:t>
            </a:r>
            <a:r>
              <a:rPr lang="ru-UA" sz="2400" dirty="0">
                <a:latin typeface="Bahnschrift SemiLight" panose="020B0502040204020203" pitchFamily="34" charset="0"/>
              </a:rPr>
              <a:t> </a:t>
            </a:r>
            <a:r>
              <a:rPr lang="ru-UA" sz="2400" dirty="0" err="1">
                <a:latin typeface="Bahnschrift SemiLight" panose="020B0502040204020203" pitchFamily="34" charset="0"/>
              </a:rPr>
              <a:t>they</a:t>
            </a:r>
            <a:r>
              <a:rPr lang="ru-UA" sz="2400" dirty="0">
                <a:latin typeface="Bahnschrift SemiLight" panose="020B0502040204020203" pitchFamily="34" charset="0"/>
              </a:rPr>
              <a:t> </a:t>
            </a:r>
            <a:r>
              <a:rPr lang="ru-UA" sz="2400" dirty="0" err="1">
                <a:latin typeface="Bahnschrift SemiLight" panose="020B0502040204020203" pitchFamily="34" charset="0"/>
              </a:rPr>
              <a:t>are</a:t>
            </a:r>
            <a:r>
              <a:rPr lang="ru-UA" sz="2400" dirty="0">
                <a:latin typeface="Bahnschrift SemiLight" panose="020B0502040204020203" pitchFamily="34" charset="0"/>
              </a:rPr>
              <a:t> </a:t>
            </a:r>
            <a:r>
              <a:rPr lang="ru-UA" sz="2400" dirty="0" err="1">
                <a:latin typeface="Bahnschrift SemiLight" panose="020B0502040204020203" pitchFamily="34" charset="0"/>
              </a:rPr>
              <a:t>extremely</a:t>
            </a:r>
            <a:r>
              <a:rPr lang="ru-UA" sz="2400" dirty="0">
                <a:latin typeface="Bahnschrift SemiLight" panose="020B0502040204020203" pitchFamily="34" charset="0"/>
              </a:rPr>
              <a:t> </a:t>
            </a:r>
            <a:r>
              <a:rPr lang="ru-UA" sz="2400" dirty="0" err="1">
                <a:latin typeface="Bahnschrift SemiLight" panose="020B0502040204020203" pitchFamily="34" charset="0"/>
              </a:rPr>
              <a:t>important</a:t>
            </a:r>
            <a:r>
              <a:rPr lang="ru-UA" sz="2400" dirty="0">
                <a:latin typeface="Bahnschrift SemiLight" panose="020B0502040204020203" pitchFamily="34" charset="0"/>
              </a:rPr>
              <a:t> </a:t>
            </a:r>
            <a:r>
              <a:rPr lang="ru-UA" sz="2400" dirty="0" err="1">
                <a:latin typeface="Bahnschrift SemiLight" panose="020B0502040204020203" pitchFamily="34" charset="0"/>
              </a:rPr>
              <a:t>for</a:t>
            </a:r>
            <a:r>
              <a:rPr lang="ru-UA" sz="2400" dirty="0">
                <a:latin typeface="Bahnschrift SemiLight" panose="020B0502040204020203" pitchFamily="34" charset="0"/>
              </a:rPr>
              <a:t> </a:t>
            </a:r>
            <a:r>
              <a:rPr lang="ru-UA" sz="2400" dirty="0" err="1">
                <a:latin typeface="Bahnschrift SemiLight" panose="020B0502040204020203" pitchFamily="34" charset="0"/>
              </a:rPr>
              <a:t>their</a:t>
            </a:r>
            <a:r>
              <a:rPr lang="ru-UA" sz="2400" dirty="0">
                <a:latin typeface="Bahnschrift SemiLight" panose="020B0502040204020203" pitchFamily="34" charset="0"/>
              </a:rPr>
              <a:t> </a:t>
            </a:r>
            <a:r>
              <a:rPr lang="ru-UA" sz="2400" dirty="0" err="1">
                <a:latin typeface="Bahnschrift SemiLight" panose="020B0502040204020203" pitchFamily="34" charset="0"/>
              </a:rPr>
              <a:t>practical</a:t>
            </a:r>
            <a:r>
              <a:rPr lang="ru-UA" sz="2400" dirty="0">
                <a:latin typeface="Bahnschrift SemiLight" panose="020B0502040204020203" pitchFamily="34" charset="0"/>
              </a:rPr>
              <a:t> </a:t>
            </a:r>
            <a:r>
              <a:rPr lang="ru-UA" sz="2400" dirty="0" err="1">
                <a:latin typeface="Bahnschrift SemiLight" panose="020B0502040204020203" pitchFamily="34" charset="0"/>
              </a:rPr>
              <a:t>activities</a:t>
            </a:r>
            <a:r>
              <a:rPr lang="ru-UA" sz="2400" dirty="0">
                <a:latin typeface="Bahnschrift SemiLight" panose="020B0502040204020203" pitchFamily="34" charset="0"/>
              </a:rPr>
              <a:t>. </a:t>
            </a:r>
          </a:p>
        </p:txBody>
      </p:sp>
    </p:spTree>
    <p:extLst>
      <p:ext uri="{BB962C8B-B14F-4D97-AF65-F5344CB8AC3E}">
        <p14:creationId xmlns:p14="http://schemas.microsoft.com/office/powerpoint/2010/main" val="381595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DFE15F4-B992-4B46-9544-90DB50B9514C}"/>
              </a:ext>
            </a:extLst>
          </p:cNvPr>
          <p:cNvSpPr/>
          <p:nvPr/>
        </p:nvSpPr>
        <p:spPr>
          <a:xfrm>
            <a:off x="1011382" y="360218"/>
            <a:ext cx="10390909" cy="5693866"/>
          </a:xfrm>
          <a:prstGeom prst="rect">
            <a:avLst/>
          </a:prstGeom>
        </p:spPr>
        <p:txBody>
          <a:bodyPr wrap="square">
            <a:spAutoFit/>
          </a:bodyPr>
          <a:lstStyle/>
          <a:p>
            <a:r>
              <a:rPr lang="ru-RU" sz="2800" dirty="0">
                <a:latin typeface="Bahnschrift SemiLight" panose="020B0502040204020203" pitchFamily="34" charset="0"/>
              </a:rPr>
              <a:t>    </a:t>
            </a:r>
            <a:r>
              <a:rPr lang="en-US" sz="2800" dirty="0">
                <a:latin typeface="Bahnschrift SemiLight" panose="020B0502040204020203" pitchFamily="34" charset="0"/>
              </a:rPr>
              <a:t>Participation pharmacist in drug therapy, qualified consulting a doctor on a wide range of issues related to medications will help significantly improve the quality of treatment and reduce number of unwanted side effects. In connection with the development in all European countries of the concept of self-medication of the lungs,</a:t>
            </a:r>
            <a:r>
              <a:rPr lang="ru-RU" sz="2800" dirty="0">
                <a:latin typeface="Bahnschrift SemiLight" panose="020B0502040204020203" pitchFamily="34" charset="0"/>
              </a:rPr>
              <a:t> </a:t>
            </a:r>
            <a:r>
              <a:rPr lang="en-US" sz="2800" dirty="0">
                <a:latin typeface="Bahnschrift SemiLight" panose="020B0502040204020203" pitchFamily="34" charset="0"/>
              </a:rPr>
              <a:t>non-life-threatening conditions to the patients themselves using over-the-counter medications among the professional duties of a pharmacist</a:t>
            </a:r>
          </a:p>
          <a:p>
            <a:r>
              <a:rPr lang="ru-RU" sz="2800" dirty="0">
                <a:latin typeface="Bahnschrift SemiLight" panose="020B0502040204020203" pitchFamily="34" charset="0"/>
              </a:rPr>
              <a:t>      </a:t>
            </a:r>
            <a:r>
              <a:rPr lang="en-US" sz="2800" dirty="0">
                <a:latin typeface="Bahnschrift SemiLight" panose="020B0502040204020203" pitchFamily="34" charset="0"/>
              </a:rPr>
              <a:t>Pharmaceutical care of the patient begins to occupy a significant place throughout the entire period of drug therapy. Knowledge of the basics clinical and laboratory diagnostics is a necessary foundation for carrying out pharmaceutical care at the appropriate level.      </a:t>
            </a:r>
          </a:p>
        </p:txBody>
      </p:sp>
    </p:spTree>
    <p:extLst>
      <p:ext uri="{BB962C8B-B14F-4D97-AF65-F5344CB8AC3E}">
        <p14:creationId xmlns:p14="http://schemas.microsoft.com/office/powerpoint/2010/main" val="2767320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5B6B2E0-04B2-43D3-B5B0-DBFB6C17AF28}"/>
              </a:ext>
            </a:extLst>
          </p:cNvPr>
          <p:cNvSpPr/>
          <p:nvPr/>
        </p:nvSpPr>
        <p:spPr>
          <a:xfrm>
            <a:off x="595745" y="0"/>
            <a:ext cx="10571019" cy="6596999"/>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Clinical laboratory diagnostics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is a medical diagnostic specialty consisting of a set of in vitro studies of a human biomaterial based on the use of</a:t>
            </a:r>
            <a:r>
              <a:rPr lang="ru-RU" sz="2400" dirty="0">
                <a:latin typeface="Bahnschrift SemiLight" panose="020B0502040204020203" pitchFamily="34" charset="0"/>
                <a:ea typeface="Calibri" panose="020F0502020204030204" pitchFamily="34" charset="0"/>
                <a:cs typeface="Times New Roman" panose="02020603050405020304" pitchFamily="18" charset="0"/>
              </a:rPr>
              <a:t>:</a:t>
            </a:r>
          </a:p>
          <a:p>
            <a:pPr marL="342900" indent="-342900" algn="just">
              <a:lnSpc>
                <a:spcPct val="115000"/>
              </a:lnSpc>
              <a:spcAft>
                <a:spcPts val="1000"/>
              </a:spcAft>
              <a:buFont typeface="Arial" panose="020B0604020202020204" pitchFamily="34" charset="0"/>
              <a:buChar char="•"/>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0070C0"/>
                </a:solidFill>
                <a:latin typeface="Bahnschrift SemiLight" panose="020B0502040204020203" pitchFamily="34" charset="0"/>
                <a:ea typeface="Calibri" panose="020F0502020204030204" pitchFamily="34" charset="0"/>
                <a:cs typeface="Times New Roman" panose="02020603050405020304" pitchFamily="18" charset="0"/>
              </a:rPr>
              <a:t>hematological</a:t>
            </a:r>
            <a:r>
              <a:rPr lang="en-US" sz="2400" i="1" dirty="0">
                <a:latin typeface="Bahnschrift SemiLight" panose="020B0502040204020203" pitchFamily="34" charset="0"/>
                <a:ea typeface="Calibri" panose="020F0502020204030204" pitchFamily="34" charset="0"/>
                <a:cs typeface="Times New Roman" panose="02020603050405020304" pitchFamily="18" charset="0"/>
              </a:rPr>
              <a:t>,</a:t>
            </a:r>
            <a:endParaRPr lang="ru-RU" sz="2400" i="1" dirty="0">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clinical</a:t>
            </a:r>
            <a:r>
              <a:rPr lang="en-US" sz="2400" i="1" dirty="0">
                <a:latin typeface="Bahnschrift SemiLight" panose="020B0502040204020203" pitchFamily="34" charset="0"/>
                <a:ea typeface="Calibri" panose="020F0502020204030204" pitchFamily="34" charset="0"/>
                <a:cs typeface="Times New Roman" panose="02020603050405020304" pitchFamily="18" charset="0"/>
              </a:rPr>
              <a:t>,</a:t>
            </a:r>
            <a:endParaRPr lang="ru-RU" sz="2400" i="1" dirty="0">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C00000"/>
                </a:solidFill>
                <a:latin typeface="Bahnschrift SemiLight" panose="020B0502040204020203" pitchFamily="34" charset="0"/>
                <a:ea typeface="Calibri" panose="020F0502020204030204" pitchFamily="34" charset="0"/>
                <a:cs typeface="Times New Roman" panose="02020603050405020304" pitchFamily="18" charset="0"/>
              </a:rPr>
              <a:t>parasitic,</a:t>
            </a:r>
            <a:endParaRPr lang="ru-RU" sz="2400" b="1" i="1" dirty="0">
              <a:solidFill>
                <a:srgbClr val="C00000"/>
              </a:solidFill>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FFC000"/>
                </a:solidFill>
                <a:latin typeface="Bahnschrift SemiLight" panose="020B0502040204020203" pitchFamily="34" charset="0"/>
                <a:ea typeface="Calibri" panose="020F0502020204030204" pitchFamily="34" charset="0"/>
                <a:cs typeface="Times New Roman" panose="02020603050405020304" pitchFamily="18" charset="0"/>
              </a:rPr>
              <a:t>biochemical,</a:t>
            </a:r>
            <a:endParaRPr lang="ru-RU" sz="2400" b="1" i="1" dirty="0">
              <a:solidFill>
                <a:srgbClr val="FFC000"/>
              </a:solidFill>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rPr>
              <a:t>immunological</a:t>
            </a:r>
            <a:r>
              <a:rPr lang="en-US" sz="2400" i="1" dirty="0">
                <a:latin typeface="Bahnschrift SemiLight" panose="020B0502040204020203" pitchFamily="34" charset="0"/>
                <a:ea typeface="Calibri" panose="020F0502020204030204" pitchFamily="34" charset="0"/>
                <a:cs typeface="Times New Roman" panose="02020603050405020304" pitchFamily="18" charset="0"/>
              </a:rPr>
              <a:t>,</a:t>
            </a:r>
            <a:endParaRPr lang="ru-RU" sz="2400" i="1" dirty="0">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serological,</a:t>
            </a:r>
            <a:endParaRPr lang="ru-RU" sz="24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rPr>
              <a:t>molecular biological</a:t>
            </a:r>
            <a:r>
              <a:rPr lang="en-US" sz="2400" i="1" dirty="0">
                <a:latin typeface="Bahnschrift SemiLight" panose="020B0502040204020203" pitchFamily="34" charset="0"/>
                <a:ea typeface="Calibri" panose="020F0502020204030204" pitchFamily="34" charset="0"/>
                <a:cs typeface="Times New Roman" panose="02020603050405020304" pitchFamily="18" charset="0"/>
              </a:rPr>
              <a:t>,</a:t>
            </a:r>
            <a:endParaRPr lang="ru-RU" sz="2400" i="1" dirty="0">
              <a:latin typeface="Bahnschrift SemiLight"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Arial" panose="020B0604020202020204" pitchFamily="34" charset="0"/>
              <a:buChar char="•"/>
            </a:pP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bacteriological,</a:t>
            </a:r>
            <a:r>
              <a:rPr lang="en-US" sz="2400"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C00000"/>
                </a:solidFill>
                <a:latin typeface="Bahnschrift SemiLight" panose="020B0502040204020203" pitchFamily="34" charset="0"/>
                <a:ea typeface="Calibri" panose="020F0502020204030204" pitchFamily="34" charset="0"/>
                <a:cs typeface="Times New Roman" panose="02020603050405020304" pitchFamily="18" charset="0"/>
              </a:rPr>
              <a:t>genetic, </a:t>
            </a:r>
            <a:r>
              <a:rPr lang="en-US" sz="24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cytological</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solidFill>
                  <a:srgbClr val="0070C0"/>
                </a:solidFill>
                <a:latin typeface="Bahnschrift SemiLight" panose="020B0502040204020203" pitchFamily="34" charset="0"/>
                <a:ea typeface="Calibri" panose="020F0502020204030204" pitchFamily="34" charset="0"/>
                <a:cs typeface="Times New Roman" panose="02020603050405020304" pitchFamily="18" charset="0"/>
              </a:rPr>
              <a:t>toxicological,</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err="1">
                <a:solidFill>
                  <a:schemeClr val="accent6">
                    <a:lumMod val="75000"/>
                  </a:schemeClr>
                </a:solidFill>
                <a:latin typeface="Bahnschrift SemiLight" panose="020B0502040204020203" pitchFamily="34" charset="0"/>
                <a:ea typeface="Calibri" panose="020F0502020204030204" pitchFamily="34" charset="0"/>
                <a:cs typeface="Times New Roman" panose="02020603050405020304" pitchFamily="18" charset="0"/>
              </a:rPr>
              <a:t>virological</a:t>
            </a:r>
            <a:r>
              <a:rPr lang="en-US" sz="2400" b="1" i="1" dirty="0">
                <a:solidFill>
                  <a:schemeClr val="accent6">
                    <a:lumMod val="75000"/>
                  </a:schemeClr>
                </a:solidFill>
                <a:latin typeface="Bahnschrift SemiLight" panose="020B0502040204020203" pitchFamily="34" charset="0"/>
                <a:ea typeface="Calibri" panose="020F0502020204030204" pitchFamily="34" charset="0"/>
                <a:cs typeface="Times New Roman" panose="02020603050405020304" pitchFamily="18" charset="0"/>
              </a:rPr>
              <a:t> methods</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comparing the results of these methods with clinical data and the formulation any laboratory findings. </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980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A093A11-9405-4DE9-A7F2-5FCB2DA5BF64}"/>
              </a:ext>
            </a:extLst>
          </p:cNvPr>
          <p:cNvSpPr/>
          <p:nvPr/>
        </p:nvSpPr>
        <p:spPr>
          <a:xfrm>
            <a:off x="1357745" y="568036"/>
            <a:ext cx="8880764" cy="5125890"/>
          </a:xfrm>
          <a:prstGeom prst="rect">
            <a:avLst/>
          </a:prstGeom>
        </p:spPr>
        <p:txBody>
          <a:bodyPr wrap="square">
            <a:spAutoFit/>
          </a:bodyPr>
          <a:lstStyle/>
          <a:p>
            <a:pPr>
              <a:lnSpc>
                <a:spcPct val="115000"/>
              </a:lnSpc>
              <a:spcAft>
                <a:spcPts val="1000"/>
              </a:spcAft>
            </a:pPr>
            <a:r>
              <a:rPr lang="ru-RU"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Diagnostics in these areas is carried out in the clinical diagnostic laboratories (KDL) of hospitals, clinics, laboratories at the intensive care units, reanimation, artificial kidney, etc., as well as in centralized and specialized laboratories. </a:t>
            </a:r>
            <a:endParaRPr lang="ru-RU" sz="2800" dirty="0">
              <a:latin typeface="Bahnschrift SemiLight" panose="020B0502040204020203"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It is acceptable to perceive the service of clinical laboratory diagnostics as a medical service industry, the design of which should be subordinated to the general concept of healthcare development and its diagnostic doctrine.</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45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43ADA79-DAB5-46FA-8086-6B2E15F72488}"/>
              </a:ext>
            </a:extLst>
          </p:cNvPr>
          <p:cNvSpPr/>
          <p:nvPr/>
        </p:nvSpPr>
        <p:spPr>
          <a:xfrm>
            <a:off x="1454727" y="900545"/>
            <a:ext cx="9421091" cy="5262979"/>
          </a:xfrm>
          <a:prstGeom prst="rect">
            <a:avLst/>
          </a:prstGeom>
        </p:spPr>
        <p:txBody>
          <a:bodyPr wrap="square">
            <a:spAutoFit/>
          </a:bodyPr>
          <a:lstStyle/>
          <a:p>
            <a:r>
              <a:rPr lang="ru-RU"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Progress in the field of basic research and the introduction of their results into practice predetermines the deepening of the content and expansion of the boundaries of clinical laboratory diagnostics in the future.</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r>
              <a:rPr lang="ru-RU"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The main task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and condition for the development of the specialty is to obtain objective data on the health and illness of a single patient, a selected group or the population of the region as a whole. Obtaining reliable laboratory information, including monitoring the effectiveness of treating patients, can be implemented on the basis of modern laboratory technologies and subsequent effective clinical use of the results obtained.</a:t>
            </a:r>
            <a:endParaRPr lang="ru-UA" sz="2800" dirty="0"/>
          </a:p>
        </p:txBody>
      </p:sp>
    </p:spTree>
    <p:extLst>
      <p:ext uri="{BB962C8B-B14F-4D97-AF65-F5344CB8AC3E}">
        <p14:creationId xmlns:p14="http://schemas.microsoft.com/office/powerpoint/2010/main" val="1220201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5A50665-8EC7-4167-A59F-7AB068437AD1}"/>
              </a:ext>
            </a:extLst>
          </p:cNvPr>
          <p:cNvSpPr/>
          <p:nvPr/>
        </p:nvSpPr>
        <p:spPr>
          <a:xfrm>
            <a:off x="1634835" y="1094509"/>
            <a:ext cx="8395855" cy="2677656"/>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The basis of clinical laboratory diagnostics is medical technology, each of which, after undergoing scientific approbation and an approval procedure, requires specific guidelines, a workplace, sanitary rules, technical control, personnel training, a business case, and so on.</a:t>
            </a:r>
            <a:endParaRPr lang="ru-UA" sz="2800" dirty="0">
              <a:latin typeface="Bahnschrift SemiLight" panose="020B0502040204020203" pitchFamily="34" charset="0"/>
            </a:endParaRPr>
          </a:p>
        </p:txBody>
      </p:sp>
    </p:spTree>
    <p:extLst>
      <p:ext uri="{BB962C8B-B14F-4D97-AF65-F5344CB8AC3E}">
        <p14:creationId xmlns:p14="http://schemas.microsoft.com/office/powerpoint/2010/main" val="3137095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5CB9CD-6646-4182-8744-E7C516E50383}"/>
              </a:ext>
            </a:extLst>
          </p:cNvPr>
          <p:cNvSpPr/>
          <p:nvPr/>
        </p:nvSpPr>
        <p:spPr>
          <a:xfrm>
            <a:off x="471054" y="221673"/>
            <a:ext cx="11374581" cy="6693884"/>
          </a:xfrm>
          <a:prstGeom prst="rect">
            <a:avLst/>
          </a:prstGeom>
        </p:spPr>
        <p:txBody>
          <a:bodyPr wrap="square">
            <a:spAutoFit/>
          </a:bodyPr>
          <a:lstStyle/>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Clinical laboratory diagnosis is a complex medical specialty, including the following main subdisciplines: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Clinical biochemistry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Hematology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Cytology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Laboratory genetics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General clinical research</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Immunology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err="1">
                <a:latin typeface="Calibri" panose="020F0502020204030204" pitchFamily="34" charset="0"/>
                <a:ea typeface="Calibri" panose="020F0502020204030204" pitchFamily="34" charset="0"/>
                <a:cs typeface="Times New Roman" panose="02020603050405020304" pitchFamily="18" charset="0"/>
              </a:rPr>
              <a:t>Isoserology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Molecular biology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Bacteriology</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Parasitology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Virology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Toxicology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err="1">
                <a:latin typeface="Calibri" panose="020F0502020204030204" pitchFamily="34" charset="0"/>
                <a:ea typeface="Calibri" panose="020F0502020204030204" pitchFamily="34" charset="0"/>
                <a:cs typeface="Times New Roman" panose="02020603050405020304" pitchFamily="18" charset="0"/>
              </a:rPr>
              <a:t>Coagulology</a:t>
            </a:r>
            <a:endParaRPr lang="ru-UA"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871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0621780-C54B-49DF-A78F-1A828B13C641}"/>
              </a:ext>
            </a:extLst>
          </p:cNvPr>
          <p:cNvSpPr/>
          <p:nvPr/>
        </p:nvSpPr>
        <p:spPr>
          <a:xfrm>
            <a:off x="651164" y="0"/>
            <a:ext cx="11055927" cy="6949403"/>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Current trends in the development of clinical laboratory diagnostics.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During the last 10 years, the rapid development of methods and technologies of clinical laboratory diagnostics has been observed. This development is due to general trends in health care and technological factors. In it can be identified some strategic directions: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1. Improving the methods of clinical laboratory diagnostics and improving the quality of laboratory research based on the introduction of new laboratory equipment and technologies.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2. Replacement of labor-intensive manual methods with automated ones performed on biochemical, hematological, immunological,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coagulological</a:t>
            </a:r>
            <a:r>
              <a:rPr lang="en-US" sz="2400" dirty="0">
                <a:latin typeface="Times New Roman" panose="02020603050405020304" pitchFamily="18" charset="0"/>
                <a:ea typeface="Calibri" panose="020F0502020204030204" pitchFamily="34" charset="0"/>
                <a:cs typeface="Times New Roman" panose="02020603050405020304" pitchFamily="18" charset="0"/>
              </a:rPr>
              <a:t>, bacteriological and other types of analyzers, comprehensive informatization and integration based on the development of computer technologies.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3. The transition of medical diagnostic technologies to objective quantitative research methods, the introduction of treatment protocols and diagnostic standards. Development of a set of laboratory quality management measures</a:t>
            </a:r>
            <a:endParaRPr lang="ru-UA"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312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B2C254-6C49-426B-B018-CDB806F8ACCC}"/>
              </a:ext>
            </a:extLst>
          </p:cNvPr>
          <p:cNvSpPr/>
          <p:nvPr/>
        </p:nvSpPr>
        <p:spPr>
          <a:xfrm>
            <a:off x="1094509" y="554181"/>
            <a:ext cx="10307782" cy="3767570"/>
          </a:xfrm>
          <a:prstGeom prst="rect">
            <a:avLst/>
          </a:prstGeom>
        </p:spPr>
        <p:txBody>
          <a:bodyPr wrap="square">
            <a:spAutoFit/>
          </a:bodyPr>
          <a:lstStyle/>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4. Monitoring treatment using laboratory data, the introduction of drug monitoring technologies and screening laboratory programs.</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5. Use in the treatment of molecular genetic methods that require constant laboratory monitoring.</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6. Integration of laboratory diagnostics with other medical disciplines</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6663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C99C1BE-CE40-455C-87F6-A419D4BE9197}"/>
              </a:ext>
            </a:extLst>
          </p:cNvPr>
          <p:cNvSpPr/>
          <p:nvPr/>
        </p:nvSpPr>
        <p:spPr>
          <a:xfrm>
            <a:off x="1482435" y="540328"/>
            <a:ext cx="9254837" cy="3639330"/>
          </a:xfrm>
          <a:prstGeom prst="rect">
            <a:avLst/>
          </a:prstGeom>
        </p:spPr>
        <p:txBody>
          <a:bodyPr wrap="square">
            <a:spAutoFit/>
          </a:bodyPr>
          <a:lstStyle/>
          <a:p>
            <a:pPr algn="just">
              <a:lnSpc>
                <a:spcPct val="115000"/>
              </a:lnSpc>
              <a:spcAft>
                <a:spcPts val="1000"/>
              </a:spcAft>
            </a:pPr>
            <a:r>
              <a:rPr lang="en-US" sz="2800" dirty="0">
                <a:latin typeface="Bahnschrift Light" panose="020B0502040204020203" pitchFamily="34" charset="0"/>
                <a:ea typeface="Calibri" panose="020F0502020204030204" pitchFamily="34" charset="0"/>
                <a:cs typeface="Times New Roman" panose="02020603050405020304" pitchFamily="18" charset="0"/>
              </a:rPr>
              <a:t>7. Improving the knowledge of doctors of clinical specialties in the field of clinical laboratory diagnostics.</a:t>
            </a:r>
            <a:endParaRPr lang="ru-UA" sz="2800" dirty="0">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Light" panose="020B0502040204020203" pitchFamily="34" charset="0"/>
                <a:ea typeface="Calibri" panose="020F0502020204030204" pitchFamily="34" charset="0"/>
                <a:cs typeface="Times New Roman" panose="02020603050405020304" pitchFamily="18" charset="0"/>
              </a:rPr>
              <a:t>8. Using the laboratory report as a final medical diagnosis for an increasing number of </a:t>
            </a:r>
            <a:r>
              <a:rPr lang="en-US" sz="2800" dirty="0" err="1">
                <a:latin typeface="Bahnschrift Light" panose="020B0502040204020203" pitchFamily="34" charset="0"/>
                <a:ea typeface="Calibri" panose="020F0502020204030204" pitchFamily="34" charset="0"/>
                <a:cs typeface="Times New Roman" panose="02020603050405020304" pitchFamily="18" charset="0"/>
              </a:rPr>
              <a:t>nosological</a:t>
            </a:r>
            <a:r>
              <a:rPr lang="en-US" sz="2800" dirty="0">
                <a:latin typeface="Bahnschrift Light" panose="020B0502040204020203" pitchFamily="34" charset="0"/>
                <a:ea typeface="Calibri" panose="020F0502020204030204" pitchFamily="34" charset="0"/>
                <a:cs typeface="Times New Roman" panose="02020603050405020304" pitchFamily="18" charset="0"/>
              </a:rPr>
              <a:t> forms (cytological conclusion in oncology, hematological conclusion in </a:t>
            </a:r>
            <a:r>
              <a:rPr lang="en-US" sz="2800" dirty="0" err="1">
                <a:latin typeface="Bahnschrift Light" panose="020B0502040204020203" pitchFamily="34" charset="0"/>
                <a:ea typeface="Calibri" panose="020F0502020204030204" pitchFamily="34" charset="0"/>
                <a:cs typeface="Times New Roman" panose="02020603050405020304" pitchFamily="18" charset="0"/>
              </a:rPr>
              <a:t>oncohematology</a:t>
            </a:r>
            <a:r>
              <a:rPr lang="en-US" sz="2800" dirty="0">
                <a:latin typeface="Bahnschrift Light" panose="020B0502040204020203" pitchFamily="34" charset="0"/>
                <a:ea typeface="Calibri" panose="020F0502020204030204" pitchFamily="34" charset="0"/>
                <a:cs typeface="Times New Roman" panose="02020603050405020304" pitchFamily="18" charset="0"/>
              </a:rPr>
              <a:t>, ELISA and other viral and bacterial infections, etc.)</a:t>
            </a:r>
            <a:endParaRPr lang="ru-UA" sz="2800" dirty="0">
              <a:effectLst/>
              <a:latin typeface="Bahnschrift 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162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9D9A7B-CFCE-479B-9F75-D18FBB1AC451}"/>
              </a:ext>
            </a:extLst>
          </p:cNvPr>
          <p:cNvSpPr>
            <a:spLocks noGrp="1"/>
          </p:cNvSpPr>
          <p:nvPr>
            <p:ph type="title"/>
          </p:nvPr>
        </p:nvSpPr>
        <p:spPr/>
        <p:txBody>
          <a:bodyPr/>
          <a:lstStyle/>
          <a:p>
            <a:r>
              <a:rPr lang="en-US" dirty="0"/>
              <a:t> </a:t>
            </a:r>
            <a:r>
              <a:rPr lang="en-US" dirty="0">
                <a:solidFill>
                  <a:srgbClr val="FF0000"/>
                </a:solidFill>
              </a:rPr>
              <a:t> </a:t>
            </a:r>
            <a:r>
              <a:rPr lang="en-US" b="1" dirty="0">
                <a:solidFill>
                  <a:srgbClr val="FF0000"/>
                </a:solidFill>
              </a:rPr>
              <a:t>General directions of development of clinical laboratory diagnostics.</a:t>
            </a:r>
            <a:endParaRPr lang="ru-UA" dirty="0">
              <a:solidFill>
                <a:srgbClr val="FF0000"/>
              </a:solidFill>
            </a:endParaRPr>
          </a:p>
        </p:txBody>
      </p:sp>
      <p:sp>
        <p:nvSpPr>
          <p:cNvPr id="3" name="Прямоугольник 2">
            <a:extLst>
              <a:ext uri="{FF2B5EF4-FFF2-40B4-BE49-F238E27FC236}">
                <a16:creationId xmlns:a16="http://schemas.microsoft.com/office/drawing/2014/main" id="{13640F01-1CB2-492D-A3D2-0791C07FB746}"/>
              </a:ext>
            </a:extLst>
          </p:cNvPr>
          <p:cNvSpPr/>
          <p:nvPr/>
        </p:nvSpPr>
        <p:spPr>
          <a:xfrm>
            <a:off x="526473" y="2214694"/>
            <a:ext cx="11180618" cy="3724353"/>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Bahnschrift SemiLight" panose="020B0502040204020203" pitchFamily="34" charset="0"/>
                <a:ea typeface="Calibri" panose="020F0502020204030204" pitchFamily="34" charset="0"/>
                <a:cs typeface="Times New Roman" panose="02020603050405020304" pitchFamily="18" charset="0"/>
              </a:rPr>
              <a:t>The first direction</a:t>
            </a:r>
            <a:r>
              <a:rPr lang="en-US" sz="2000" dirty="0">
                <a:latin typeface="Bahnschrift SemiLight" panose="020B0502040204020203" pitchFamily="34" charset="0"/>
                <a:ea typeface="Calibri" panose="020F0502020204030204" pitchFamily="34" charset="0"/>
                <a:cs typeface="Times New Roman" panose="02020603050405020304" pitchFamily="18" charset="0"/>
              </a:rPr>
              <a:t> is the development of computer technology. Their widespread introduction, the formation of documentation and an archive of images based on digital encodings allows us to develop standard programs for the formation of electronic networks — laboratory, hospital, and universal systems for archiving and transferring patient data (teleconsultation, teleconferencing, intraoperative diagnosis, expert systems, etc.).</a:t>
            </a:r>
            <a:endParaRPr lang="ru-UA" sz="20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Bahnschrift SemiLight" panose="020B0502040204020203" pitchFamily="34" charset="0"/>
                <a:ea typeface="Calibri" panose="020F0502020204030204" pitchFamily="34" charset="0"/>
                <a:cs typeface="Times New Roman" panose="02020603050405020304" pitchFamily="18" charset="0"/>
              </a:rPr>
              <a:t>     </a:t>
            </a:r>
            <a:r>
              <a:rPr lang="en-US" sz="2000" b="1" i="1" dirty="0">
                <a:latin typeface="Bahnschrift SemiLight" panose="020B0502040204020203" pitchFamily="34" charset="0"/>
                <a:ea typeface="Calibri" panose="020F0502020204030204" pitchFamily="34" charset="0"/>
                <a:cs typeface="Times New Roman" panose="02020603050405020304" pitchFamily="18" charset="0"/>
              </a:rPr>
              <a:t>The second direction</a:t>
            </a:r>
            <a:r>
              <a:rPr lang="en-US" sz="2000" dirty="0">
                <a:latin typeface="Bahnschrift SemiLight" panose="020B0502040204020203" pitchFamily="34" charset="0"/>
                <a:ea typeface="Calibri" panose="020F0502020204030204" pitchFamily="34" charset="0"/>
                <a:cs typeface="Times New Roman" panose="02020603050405020304" pitchFamily="18" charset="0"/>
              </a:rPr>
              <a:t> is the dissemination and expansion of diagnostic capabilities regarding new methods of laboratory diagnostics. Instead of the principle “from simple to complex”, patient examination algorithms should be based on using the minimum number of the most informative studies for this particular case. Excessive information is not always conducive to the rational treatment of patients, it can lead away from the treatment of the underlying disease.</a:t>
            </a:r>
            <a:endParaRPr lang="ru-UA" sz="2000" dirty="0">
              <a:latin typeface="Bahnschrift SemiLight" panose="020B0502040204020203" pitchFamily="34" charset="0"/>
            </a:endParaRPr>
          </a:p>
        </p:txBody>
      </p:sp>
    </p:spTree>
    <p:extLst>
      <p:ext uri="{BB962C8B-B14F-4D97-AF65-F5344CB8AC3E}">
        <p14:creationId xmlns:p14="http://schemas.microsoft.com/office/powerpoint/2010/main" val="2748756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2BA9669-54E8-4A44-9332-6E374C5D1661}"/>
              </a:ext>
            </a:extLst>
          </p:cNvPr>
          <p:cNvSpPr/>
          <p:nvPr/>
        </p:nvSpPr>
        <p:spPr>
          <a:xfrm>
            <a:off x="1551709" y="568035"/>
            <a:ext cx="9587346" cy="3150927"/>
          </a:xfrm>
          <a:prstGeom prst="rect">
            <a:avLst/>
          </a:prstGeom>
        </p:spPr>
        <p:txBody>
          <a:bodyPr wrap="square">
            <a:spAutoFit/>
          </a:bodyPr>
          <a:lstStyle/>
          <a:p>
            <a:pPr algn="just">
              <a:lnSpc>
                <a:spcPct val="115000"/>
              </a:lnSpc>
              <a:spcAft>
                <a:spcPts val="1000"/>
              </a:spcAft>
            </a:pPr>
            <a:r>
              <a:rPr lang="en-US" sz="2400" b="1" i="1" dirty="0">
                <a:latin typeface="Bahnschrift SemiLight" panose="020B0502040204020203" pitchFamily="34" charset="0"/>
                <a:ea typeface="Calibri" panose="020F0502020204030204" pitchFamily="34" charset="0"/>
                <a:cs typeface="Times New Roman" panose="02020603050405020304" pitchFamily="18" charset="0"/>
              </a:rPr>
              <a:t>The third direction</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is the reduction in laboratory practice of complex studies, most of which are load tests, burdensome for patients and staff, and fraught with the risk of complications or side effects.</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latin typeface="Bahnschrift SemiLight" panose="020B0502040204020203" pitchFamily="34" charset="0"/>
                <a:ea typeface="Calibri" panose="020F0502020204030204" pitchFamily="34" charset="0"/>
                <a:cs typeface="Times New Roman" panose="02020603050405020304" pitchFamily="18" charset="0"/>
              </a:rPr>
              <a:t>The fourth direction</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is the acceleration of the cycle of laboratory examination of patients, especially in the departments of express diagnostics. Use of integrated survey methodology based on integrated laboratory analysis systems.</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3715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E441CCC-2688-4987-94EF-2CAD738BB9AB}"/>
              </a:ext>
            </a:extLst>
          </p:cNvPr>
          <p:cNvSpPr/>
          <p:nvPr/>
        </p:nvSpPr>
        <p:spPr>
          <a:xfrm>
            <a:off x="1385455" y="692727"/>
            <a:ext cx="9822872" cy="5262979"/>
          </a:xfrm>
          <a:prstGeom prst="rect">
            <a:avLst/>
          </a:prstGeom>
        </p:spPr>
        <p:txBody>
          <a:bodyPr wrap="square">
            <a:spAutoFit/>
          </a:bodyPr>
          <a:lstStyle/>
          <a:p>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The fifth direction</a:t>
            </a:r>
            <a:r>
              <a:rPr lang="en-US" sz="2400" dirty="0">
                <a:latin typeface="Times New Roman" panose="02020603050405020304" pitchFamily="18" charset="0"/>
                <a:ea typeface="Calibri" panose="020F0502020204030204" pitchFamily="34" charset="0"/>
                <a:cs typeface="Times New Roman" panose="02020603050405020304" pitchFamily="18" charset="0"/>
              </a:rPr>
              <a:t> is the centralization of laboratory research.</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 Analysis of global trends in the organization of laboratory studies shows that the overall strategic direction of the development of the service is associated with the introduction of high-performance modular systems, especially in biochemical, immunochemical, hematological studies. Such studies are carried out on flow multicomponent lines, while significantly reducing costs per study. Such systems gradually in the countries of the European Union, in the USA and Japan displace laboratories created on the island principle using separate analyzers (biochemical, immunochemical, hematological, etc.). This trend inevitably leads to the centralization of laboratory research and the crowding out and closure of small, unproductive laboratories with disabilities. Centralization allows you to improve primarily the analytical characteristics of laboratory methods, to create the conditions for a real laboratory examination of the population.</a:t>
            </a:r>
            <a:endParaRPr lang="ru-UA" sz="2400" dirty="0"/>
          </a:p>
        </p:txBody>
      </p:sp>
    </p:spTree>
    <p:extLst>
      <p:ext uri="{BB962C8B-B14F-4D97-AF65-F5344CB8AC3E}">
        <p14:creationId xmlns:p14="http://schemas.microsoft.com/office/powerpoint/2010/main" val="3734549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746B254-211F-4733-A6BC-6EF8187B3508}"/>
              </a:ext>
            </a:extLst>
          </p:cNvPr>
          <p:cNvSpPr/>
          <p:nvPr/>
        </p:nvSpPr>
        <p:spPr>
          <a:xfrm>
            <a:off x="374073" y="263236"/>
            <a:ext cx="11485418" cy="6252289"/>
          </a:xfrm>
          <a:prstGeom prst="rect">
            <a:avLst/>
          </a:prstGeom>
        </p:spPr>
        <p:txBody>
          <a:bodyPr wrap="square">
            <a:spAutoFit/>
          </a:bodyPr>
          <a:lstStyle/>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Bahnschrift SemiLight" panose="020B0502040204020203" pitchFamily="34" charset="0"/>
                <a:ea typeface="Calibri" panose="020F0502020204030204" pitchFamily="34" charset="0"/>
                <a:cs typeface="Times New Roman" panose="02020603050405020304" pitchFamily="18" charset="0"/>
              </a:rPr>
              <a:t>The sixth direction</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is laboratory research specialization. Specialization allows you to focus the intellectual and production potential for the most in-depth laboratory examination of specialized types of diagnostics, to apply confirmatory tests for selected groups of patients after screening diagnostic procedures.</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Bahnschrift SemiLight" panose="020B0502040204020203" pitchFamily="34" charset="0"/>
                <a:ea typeface="Calibri" panose="020F0502020204030204" pitchFamily="34" charset="0"/>
                <a:cs typeface="Times New Roman" panose="02020603050405020304" pitchFamily="18" charset="0"/>
              </a:rPr>
              <a:t>     The seventh direction</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is the approach of laboratory diagnosis to the patient. The development of bedside diagnostics based on chip technologies </a:t>
            </a:r>
            <a:endParaRPr lang="ru-RU"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sz="2400" b="1" i="1"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i="1" dirty="0">
                <a:latin typeface="Bahnschrift SemiLight" panose="020B0502040204020203" pitchFamily="34" charset="0"/>
                <a:ea typeface="Calibri" panose="020F0502020204030204" pitchFamily="34" charset="0"/>
                <a:cs typeface="Times New Roman" panose="02020603050405020304" pitchFamily="18" charset="0"/>
              </a:rPr>
              <a:t>The eighth direction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quality management of clinical laboratory research. Mandatory use for all types of laboratory research internal laboratory and participation in interlaboratory quality control programs. Development of quality control programs and recommendations for quantitative and non-quantitative laboratory tests. Strengthening the material base and technical equipment of the Federal External Quality Assessment System (FEQAS), assisting in the development of regional, commercial, specialized external quality assessment programs.</a:t>
            </a:r>
            <a:endParaRPr lang="ru-UA" sz="2400" dirty="0">
              <a:latin typeface="Bahnschrift SemiLight" panose="020B0502040204020203" pitchFamily="34" charset="0"/>
            </a:endParaRPr>
          </a:p>
        </p:txBody>
      </p:sp>
    </p:spTree>
    <p:extLst>
      <p:ext uri="{BB962C8B-B14F-4D97-AF65-F5344CB8AC3E}">
        <p14:creationId xmlns:p14="http://schemas.microsoft.com/office/powerpoint/2010/main" val="2192648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5346635-B811-4D4A-93C7-52348EA2E770}"/>
              </a:ext>
            </a:extLst>
          </p:cNvPr>
          <p:cNvSpPr/>
          <p:nvPr/>
        </p:nvSpPr>
        <p:spPr>
          <a:xfrm>
            <a:off x="124692" y="0"/>
            <a:ext cx="11956472" cy="7098203"/>
          </a:xfrm>
          <a:prstGeom prst="rect">
            <a:avLst/>
          </a:prstGeom>
        </p:spPr>
        <p:txBody>
          <a:bodyPr wrap="square">
            <a:spAutoFit/>
          </a:bodyPr>
          <a:lstStyle/>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Bahnschrift Light" panose="020B0502040204020203" pitchFamily="34" charset="0"/>
                <a:ea typeface="Calibri" panose="020F0502020204030204" pitchFamily="34" charset="0"/>
                <a:cs typeface="Times New Roman" panose="02020603050405020304" pitchFamily="18" charset="0"/>
              </a:rPr>
              <a:t>The ninth direction</a:t>
            </a:r>
            <a:r>
              <a:rPr lang="en-US" sz="2400" dirty="0">
                <a:latin typeface="Bahnschrift Light" panose="020B0502040204020203" pitchFamily="34" charset="0"/>
                <a:ea typeface="Calibri" panose="020F0502020204030204" pitchFamily="34" charset="0"/>
                <a:cs typeface="Times New Roman" panose="02020603050405020304" pitchFamily="18" charset="0"/>
              </a:rPr>
              <a:t> is the standardization of laboratory research. Formation of continuity technology on the basis of standardized equipment, methods, conclusions, etc. Evaluation of the implementation of examination standards for certification of clinical diagnostic laboratories. The development of the concept of standard as required for the mandatory execution of the level of laboratory examination. Below the standard, the clinical diagnostic laboratory should not perform research.</a:t>
            </a:r>
            <a:endParaRPr lang="ru-UA" sz="2400" dirty="0">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Bahnschrift Light" panose="020B0502040204020203" pitchFamily="34" charset="0"/>
                <a:ea typeface="Calibri" panose="020F0502020204030204" pitchFamily="34" charset="0"/>
                <a:cs typeface="Times New Roman" panose="02020603050405020304" pitchFamily="18" charset="0"/>
              </a:rPr>
              <a:t>      The tenth direction</a:t>
            </a:r>
            <a:r>
              <a:rPr lang="en-US" sz="2400" dirty="0">
                <a:latin typeface="Bahnschrift Light" panose="020B0502040204020203" pitchFamily="34" charset="0"/>
                <a:ea typeface="Calibri" panose="020F0502020204030204" pitchFamily="34" charset="0"/>
                <a:cs typeface="Times New Roman" panose="02020603050405020304" pitchFamily="18" charset="0"/>
              </a:rPr>
              <a:t> is laboratory quality management. Work is underway to develop an industry standard for “Managing the quality of clinical laboratory research”. Along with the requirements for the entire laboratory cycle, special attention should be paid to the pre-analytical stage of laboratory studies, where the main number of errors occurs. The development of technologies and procedures for working with patients, taking material for research, transportation and storage should be prioritized for the organization of the laboratory process. Everywhere it is necessary to contribute to the development of domestic systems of one-time bioassay for laboratory studies using modern systems of stabilization, separation and preservation of native biomaterial.</a:t>
            </a:r>
            <a:endParaRPr lang="ru-UA" sz="2400" dirty="0">
              <a:latin typeface="Bahnschrift Light" panose="020B0502040204020203" pitchFamily="34" charset="0"/>
            </a:endParaRPr>
          </a:p>
        </p:txBody>
      </p:sp>
    </p:spTree>
    <p:extLst>
      <p:ext uri="{BB962C8B-B14F-4D97-AF65-F5344CB8AC3E}">
        <p14:creationId xmlns:p14="http://schemas.microsoft.com/office/powerpoint/2010/main" val="1042314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DE373B0-E030-4476-AFAB-97BF8963264C}"/>
              </a:ext>
            </a:extLst>
          </p:cNvPr>
          <p:cNvSpPr/>
          <p:nvPr/>
        </p:nvSpPr>
        <p:spPr>
          <a:xfrm>
            <a:off x="1274619" y="304800"/>
            <a:ext cx="9601200" cy="6134372"/>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Bahnschrift Light" panose="020B0502040204020203" pitchFamily="34" charset="0"/>
                <a:ea typeface="Calibri" panose="020F0502020204030204" pitchFamily="34" charset="0"/>
                <a:cs typeface="Times New Roman" panose="02020603050405020304" pitchFamily="18" charset="0"/>
              </a:rPr>
              <a:t>The history of the development of laboratory diagnostics</a:t>
            </a:r>
            <a:endParaRPr lang="ru-UA" sz="2800" dirty="0">
              <a:solidFill>
                <a:srgbClr val="FF0000"/>
              </a:solidFill>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Bahnschrift Light" panose="020B0502040204020203" pitchFamily="34" charset="0"/>
                <a:ea typeface="Calibri" panose="020F0502020204030204" pitchFamily="34" charset="0"/>
                <a:cs typeface="Times New Roman" panose="02020603050405020304" pitchFamily="18" charset="0"/>
              </a:rPr>
              <a:t>MICROSCOPY</a:t>
            </a:r>
            <a:endParaRPr lang="ru-UA" sz="2800" b="1" i="1" dirty="0">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Bahnschrift Light" panose="020B0502040204020203" pitchFamily="34" charset="0"/>
                <a:ea typeface="Calibri" panose="020F0502020204030204" pitchFamily="34" charset="0"/>
                <a:cs typeface="Times New Roman" panose="02020603050405020304" pitchFamily="18" charset="0"/>
              </a:rPr>
              <a:t>1590</a:t>
            </a:r>
            <a:r>
              <a:rPr lang="en-US" sz="2800" dirty="0">
                <a:latin typeface="Bahnschrift Light" panose="020B0502040204020203" pitchFamily="34" charset="0"/>
                <a:ea typeface="Calibri" panose="020F0502020204030204" pitchFamily="34" charset="0"/>
                <a:cs typeface="Times New Roman" panose="02020603050405020304" pitchFamily="18" charset="0"/>
              </a:rPr>
              <a:t> - The optical properties of the lens were discovered and the first microscope was designed (L. </a:t>
            </a:r>
            <a:r>
              <a:rPr lang="en-US" sz="2800" dirty="0" err="1">
                <a:latin typeface="Bahnschrift Light" panose="020B0502040204020203" pitchFamily="34" charset="0"/>
                <a:ea typeface="Calibri" panose="020F0502020204030204" pitchFamily="34" charset="0"/>
                <a:cs typeface="Times New Roman" panose="02020603050405020304" pitchFamily="18" charset="0"/>
              </a:rPr>
              <a:t>Lippershey</a:t>
            </a:r>
            <a:r>
              <a:rPr lang="en-US" sz="2800" dirty="0">
                <a:latin typeface="Bahnschrift Light" panose="020B0502040204020203" pitchFamily="34" charset="0"/>
                <a:ea typeface="Calibri" panose="020F0502020204030204" pitchFamily="34" charset="0"/>
                <a:cs typeface="Times New Roman" panose="02020603050405020304" pitchFamily="18" charset="0"/>
              </a:rPr>
              <a:t>, G. and Z. Jansen). Its increase ranged from 3 to 10 times.</a:t>
            </a:r>
            <a:endParaRPr lang="ru-UA" sz="2800" dirty="0">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Bahnschrift Light" panose="020B0502040204020203" pitchFamily="34" charset="0"/>
                <a:ea typeface="Calibri" panose="020F0502020204030204" pitchFamily="34" charset="0"/>
                <a:cs typeface="Times New Roman" panose="02020603050405020304" pitchFamily="18" charset="0"/>
              </a:rPr>
              <a:t>1674</a:t>
            </a:r>
            <a:r>
              <a:rPr lang="en-US" sz="2800" dirty="0">
                <a:latin typeface="Bahnschrift Light" panose="020B0502040204020203" pitchFamily="34" charset="0"/>
                <a:ea typeface="Calibri" panose="020F0502020204030204" pitchFamily="34" charset="0"/>
                <a:cs typeface="Times New Roman" panose="02020603050405020304" pitchFamily="18" charset="0"/>
              </a:rPr>
              <a:t> - Anthony van Leeuwenhoek made lenses with magnification sufficient to conduct simple scientific observations.</a:t>
            </a:r>
            <a:endParaRPr lang="ru-UA" sz="2800" dirty="0">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Bahnschrift Light" panose="020B0502040204020203" pitchFamily="34" charset="0"/>
                <a:ea typeface="Calibri" panose="020F0502020204030204" pitchFamily="34" charset="0"/>
                <a:cs typeface="Times New Roman" panose="02020603050405020304" pitchFamily="18" charset="0"/>
              </a:rPr>
              <a:t>1683</a:t>
            </a:r>
            <a:r>
              <a:rPr lang="en-US" sz="2800" dirty="0">
                <a:latin typeface="Bahnschrift Light" panose="020B0502040204020203" pitchFamily="34" charset="0"/>
                <a:ea typeface="Calibri" panose="020F0502020204030204" pitchFamily="34" charset="0"/>
                <a:cs typeface="Times New Roman" panose="02020603050405020304" pitchFamily="18" charset="0"/>
              </a:rPr>
              <a:t> - erythrocytes were first described, bacteria were discovered and described.</a:t>
            </a:r>
            <a:endParaRPr lang="ru-UA" sz="2800" dirty="0">
              <a:latin typeface="Bahnschrift 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Light" panose="020B0502040204020203" pitchFamily="34" charset="0"/>
                <a:ea typeface="Calibri" panose="020F0502020204030204" pitchFamily="34" charset="0"/>
                <a:cs typeface="Times New Roman" panose="02020603050405020304" pitchFamily="18" charset="0"/>
              </a:rPr>
              <a:t> </a:t>
            </a:r>
            <a:endParaRPr lang="ru-UA" sz="2800" dirty="0">
              <a:effectLst/>
              <a:latin typeface="Bahnschrift 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3194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7B7696B-7365-45B8-B375-DDB76FB9D5CA}"/>
              </a:ext>
            </a:extLst>
          </p:cNvPr>
          <p:cNvSpPr/>
          <p:nvPr/>
        </p:nvSpPr>
        <p:spPr>
          <a:xfrm>
            <a:off x="1454727" y="1039090"/>
            <a:ext cx="8506691" cy="2904770"/>
          </a:xfrm>
          <a:prstGeom prst="rect">
            <a:avLst/>
          </a:prstGeom>
        </p:spPr>
        <p:txBody>
          <a:bodyPr wrap="square">
            <a:spAutoFit/>
          </a:bodyPr>
          <a:lstStyle/>
          <a:p>
            <a:pPr algn="just">
              <a:lnSpc>
                <a:spcPct val="115000"/>
              </a:lnSpc>
              <a:spcAft>
                <a:spcPts val="1000"/>
              </a:spcAft>
            </a:pPr>
            <a:r>
              <a:rPr lang="en-US" sz="2800" b="1" i="1" dirty="0">
                <a:latin typeface="Bahnschrift SemiLight" panose="020B0502040204020203" pitchFamily="34" charset="0"/>
                <a:ea typeface="Calibri" panose="020F0502020204030204" pitchFamily="34" charset="0"/>
                <a:cs typeface="Times New Roman" panose="02020603050405020304" pitchFamily="18" charset="0"/>
              </a:rPr>
              <a:t>BACTERIOLOGY</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(ROBERT KOH)</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1868 - Mycobacterium tuberculosis discovered</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1877 - dense nutrient media for growing microorganisms developed</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1883 - cholera pathogen is opened</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557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260B154-E42F-439C-8550-06553BD92280}"/>
              </a:ext>
            </a:extLst>
          </p:cNvPr>
          <p:cNvSpPr/>
          <p:nvPr/>
        </p:nvSpPr>
        <p:spPr>
          <a:xfrm>
            <a:off x="277091" y="152400"/>
            <a:ext cx="11402291" cy="6658701"/>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IMMUNOLOGY</a:t>
            </a:r>
            <a:endParaRPr lang="ru-UA" sz="28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1900 - the creation of serums and vaccines for the treatment of infectious diseases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1900 - K. Landsteiner, blood groups,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Nobel Prize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BIOCHEMISTRY</a:t>
            </a:r>
            <a:endParaRPr lang="ru-UA" sz="2800" b="1" i="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XIX century - glucose, cholesterol, uric acid, creatine are highlighted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Beginning of the twentieth century - developed methods for studying proteins (chromatography, X-ray diffraction, isotope indication,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cytospectrophotometry</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1923 - T. Svedberg, centrifugation.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Nobel Prize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1937 - A. </a:t>
            </a:r>
            <a:r>
              <a:rPr lang="en-US" sz="2800" dirty="0" err="1">
                <a:latin typeface="Times New Roman" panose="02020603050405020304" pitchFamily="18" charset="0"/>
                <a:ea typeface="Calibri" panose="020F0502020204030204" pitchFamily="34" charset="0"/>
                <a:cs typeface="Times New Roman" panose="02020603050405020304" pitchFamily="18" charset="0"/>
              </a:rPr>
              <a:t>Tizelius</a:t>
            </a:r>
            <a:r>
              <a:rPr lang="en-US" sz="2800" dirty="0">
                <a:latin typeface="Times New Roman" panose="02020603050405020304" pitchFamily="18" charset="0"/>
                <a:ea typeface="Calibri" panose="020F0502020204030204" pitchFamily="34" charset="0"/>
                <a:cs typeface="Times New Roman" panose="02020603050405020304" pitchFamily="18" charset="0"/>
              </a:rPr>
              <a:t>, electrophoresis.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Nobel Prize</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923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546C68-8338-4FA0-A67C-D9452C4773F9}"/>
              </a:ext>
            </a:extLst>
          </p:cNvPr>
          <p:cNvSpPr/>
          <p:nvPr/>
        </p:nvSpPr>
        <p:spPr>
          <a:xfrm>
            <a:off x="2078182" y="678873"/>
            <a:ext cx="8035636" cy="4666277"/>
          </a:xfrm>
          <a:prstGeom prst="rect">
            <a:avLst/>
          </a:prstGeom>
        </p:spPr>
        <p:txBody>
          <a:bodyPr wrap="square">
            <a:spAutoFit/>
          </a:bodyPr>
          <a:lstStyle/>
          <a:p>
            <a:pPr algn="just">
              <a:lnSpc>
                <a:spcPct val="115000"/>
              </a:lnSpc>
              <a:spcAft>
                <a:spcPts val="1000"/>
              </a:spcAft>
            </a:pP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HEMOSTASIOLOGY</a:t>
            </a:r>
            <a:endParaRPr lang="ru-UA" sz="2800" b="1" i="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1838 - thrombin opened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ru-RU"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1842 - platelets detected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1861 - A. Schmidt, the first theory of blood coagulation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1875 - fibrinogen is isolated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1957 - numerical designations of blood coagulation factors were introduced.</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9750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28CF2BD-7E7B-4575-9470-A13D4B72EFAC}"/>
              </a:ext>
            </a:extLst>
          </p:cNvPr>
          <p:cNvSpPr/>
          <p:nvPr/>
        </p:nvSpPr>
        <p:spPr>
          <a:xfrm>
            <a:off x="1205345" y="166256"/>
            <a:ext cx="7938655" cy="4392228"/>
          </a:xfrm>
          <a:prstGeom prst="rect">
            <a:avLst/>
          </a:prstGeom>
        </p:spPr>
        <p:txBody>
          <a:bodyPr wrap="square">
            <a:spAutoFit/>
          </a:bodyPr>
          <a:lstStyle/>
          <a:p>
            <a:pPr algn="just">
              <a:lnSpc>
                <a:spcPct val="115000"/>
              </a:lnSpc>
              <a:spcAft>
                <a:spcPts val="1000"/>
              </a:spcAft>
            </a:pPr>
            <a:r>
              <a:rPr lang="en-US" sz="2800" b="1" i="1" dirty="0">
                <a:latin typeface="Bahnschrift SemiLight" panose="020B0502040204020203" pitchFamily="34" charset="0"/>
                <a:ea typeface="Calibri" panose="020F0502020204030204" pitchFamily="34" charset="0"/>
                <a:cs typeface="Times New Roman" panose="02020603050405020304" pitchFamily="18" charset="0"/>
              </a:rPr>
              <a:t>MOLECULAR DIAGNOSTICS</a:t>
            </a:r>
            <a:endParaRPr lang="ru-UA" sz="2800" b="1" i="1"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1953 - F. Creek and D. Watson discovered the structure and functions of the DNA molecule</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1983 - the principle of polymerase chain reaction (PCR) was developed</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1995 - the official establishment of the PCR method </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ru-UA" sz="20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0557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58FF611-4DC1-4405-8F50-B533912E1FE8}"/>
              </a:ext>
            </a:extLst>
          </p:cNvPr>
          <p:cNvSpPr/>
          <p:nvPr/>
        </p:nvSpPr>
        <p:spPr>
          <a:xfrm>
            <a:off x="1025236" y="249382"/>
            <a:ext cx="10446328" cy="6124049"/>
          </a:xfrm>
          <a:prstGeom prst="rect">
            <a:avLst/>
          </a:prstGeom>
        </p:spPr>
        <p:txBody>
          <a:bodyPr wrap="square">
            <a:spAutoFit/>
          </a:bodyPr>
          <a:lstStyle/>
          <a:p>
            <a:pPr>
              <a:lnSpc>
                <a:spcPct val="115000"/>
              </a:lnSpc>
              <a:spcAft>
                <a:spcPts val="100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The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basis of clinical laboratory diagnosis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consists of medical technologies, each of which, having undergone a scientific testing and authorization procedure, requires specific methodological</a:t>
            </a: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recommendations, the workplace, sanitary rules, technical control, personnel training, economic justification, etc.</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Blood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is examined morphologically (clinical blood test), bacteriologically, serologically and biochemically.</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Blood for clinical analysis is usually taken from the IV thumb of the left hand after preliminary treatment of the skin with a mixture of alcohol and ether. A puncture with a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scarifier</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needle is made side by side in the pulp of the first phalanx to a depth of 2.5-3 mm. Blood after puncture should be released freely, as with strong finger pressure in order to improve the allocation of blood, a tissue fluid is added to it, which reduces the accuracy of the study. The first drop of blood is washed with a dry cotton swab.</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9615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F939ABE-B285-4F44-A2E2-49A90C5908B7}"/>
              </a:ext>
            </a:extLst>
          </p:cNvPr>
          <p:cNvSpPr/>
          <p:nvPr/>
        </p:nvSpPr>
        <p:spPr>
          <a:xfrm>
            <a:off x="1025236" y="623455"/>
            <a:ext cx="10099964" cy="5571077"/>
          </a:xfrm>
          <a:prstGeom prst="rect">
            <a:avLst/>
          </a:prstGeom>
        </p:spPr>
        <p:txBody>
          <a:bodyPr wrap="square">
            <a:spAutoFit/>
          </a:bodyPr>
          <a:lstStyle/>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What indicators are determined by the general, clinical analysis of blood?</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The general clinical blood test includes the determination of the </a:t>
            </a:r>
            <a:r>
              <a:rPr lang="en-US" sz="2400" b="1" dirty="0">
                <a:latin typeface="Bahnschrift SemiLight" panose="020B0502040204020203" pitchFamily="34" charset="0"/>
                <a:ea typeface="Calibri" panose="020F0502020204030204" pitchFamily="34" charset="0"/>
                <a:cs typeface="Times New Roman" panose="02020603050405020304" pitchFamily="18" charset="0"/>
              </a:rPr>
              <a:t>hemoglobin content</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counting the number of red blood cells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with subsequent calculation of the </a:t>
            </a:r>
            <a:r>
              <a:rPr lang="en-US" sz="2400" b="1" dirty="0">
                <a:solidFill>
                  <a:srgbClr val="FFC000"/>
                </a:solidFill>
                <a:latin typeface="Bahnschrift SemiLight" panose="020B0502040204020203" pitchFamily="34" charset="0"/>
                <a:ea typeface="Calibri" panose="020F0502020204030204" pitchFamily="34" charset="0"/>
                <a:cs typeface="Times New Roman" panose="02020603050405020304" pitchFamily="18" charset="0"/>
              </a:rPr>
              <a:t>color index</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counting the </a:t>
            </a:r>
            <a:r>
              <a:rPr lang="en-US" sz="24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total number of leukocytes with the evaluation of the leukocyte formula,</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counting the </a:t>
            </a:r>
            <a:r>
              <a:rPr lang="en-US" sz="2400" b="1" dirty="0">
                <a:solidFill>
                  <a:srgbClr val="0070C0"/>
                </a:solidFill>
                <a:latin typeface="Bahnschrift SemiLight" panose="020B0502040204020203" pitchFamily="34" charset="0"/>
                <a:ea typeface="Calibri" panose="020F0502020204030204" pitchFamily="34" charset="0"/>
                <a:cs typeface="Times New Roman" panose="02020603050405020304" pitchFamily="18" charset="0"/>
              </a:rPr>
              <a:t>number of platelets</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rPr>
              <a:t>determining the ESR</a:t>
            </a:r>
            <a:r>
              <a:rPr lang="en-US" sz="2400" dirty="0">
                <a:latin typeface="Bahnschrift SemiLight" panose="020B0502040204020203" pitchFamily="34" charset="0"/>
                <a:ea typeface="Calibri" panose="020F0502020204030204" pitchFamily="34" charset="0"/>
                <a:cs typeface="Times New Roman" panose="02020603050405020304" pitchFamily="18" charset="0"/>
              </a:rPr>
              <a:t>.</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latin typeface="Bahnschrift SemiLight" panose="020B0502040204020203" pitchFamily="34" charset="0"/>
                <a:ea typeface="Calibri" panose="020F0502020204030204" pitchFamily="34" charset="0"/>
                <a:cs typeface="Times New Roman" panose="02020603050405020304" pitchFamily="18" charset="0"/>
              </a:rPr>
              <a:t>What is the leukocyte formula?</a:t>
            </a:r>
            <a:endParaRPr lang="ru-UA" sz="2400" b="1"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The leukocyte formula represents the percentage ratio of individual forms of leukocytes in the blood (segmental, eosinophils, basophils, lymphocytes). To accurately evaluate it after coagulation, blood smears are reviewed for at least 200 leukocytes. Determining the leukocyte formula is important for the diagnosis of many diseases.</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8813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BF7C931-8231-4A16-9A9A-639DD08C3634}"/>
              </a:ext>
            </a:extLst>
          </p:cNvPr>
          <p:cNvSpPr/>
          <p:nvPr/>
        </p:nvSpPr>
        <p:spPr>
          <a:xfrm>
            <a:off x="928255" y="374074"/>
            <a:ext cx="10377054" cy="5988691"/>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rPr>
              <a:t>What is the purpose of the study of blood smear?</a:t>
            </a:r>
            <a:endParaRPr lang="ru-UA" sz="28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The study of blood smear can reveal various disorders of the structure of erythrocytes (change in their shape, size, the appearance of not quite mature forms of erythrocytes, etc.), which plays an important role in the diagnosis of various types of anemia.</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What is the value of determining platelet count?</a:t>
            </a:r>
            <a:endParaRPr lang="ru-UA"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It is important to diagnose a number of diseases that may be counting the number of platelets (in norm, their number is 180-300 * 10</a:t>
            </a:r>
            <a:r>
              <a:rPr lang="en-US" sz="2800" baseline="30000" dirty="0">
                <a:latin typeface="Bahnschrift SemiLight" panose="020B0502040204020203" pitchFamily="34" charset="0"/>
                <a:ea typeface="Calibri" panose="020F0502020204030204" pitchFamily="34" charset="0"/>
                <a:cs typeface="Times New Roman" panose="02020603050405020304" pitchFamily="18" charset="0"/>
              </a:rPr>
              <a:t>9</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in 1 liter of blood or 180 000 - 320 000 in 1 ml of blood). Reducing the number of platelets in a number of cases is the cause of increased bleeding.</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6286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89BF6E5-88AD-49B0-B116-024263A359C0}"/>
              </a:ext>
            </a:extLst>
          </p:cNvPr>
          <p:cNvSpPr/>
          <p:nvPr/>
        </p:nvSpPr>
        <p:spPr>
          <a:xfrm>
            <a:off x="720436" y="0"/>
            <a:ext cx="10363200" cy="5988691"/>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is determination of the rate of erythrocyte sedimentation</a:t>
            </a:r>
            <a:r>
              <a:rPr lang="en-US" sz="2800" dirty="0">
                <a:latin typeface="Bahnschrift SemiLight" panose="020B0502040204020203" pitchFamily="34" charset="0"/>
                <a:ea typeface="Calibri" panose="020F0502020204030204" pitchFamily="34" charset="0"/>
                <a:cs typeface="Times New Roman" panose="02020603050405020304" pitchFamily="18" charset="0"/>
              </a:rPr>
              <a:t>?</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Of great importance in the recognition of many diseases is the determination of the rate of erythrocyte sedimentation (ESR), which is produced by collecting blood in a special capillary with applied to him by millimeter distributions. After that, the capillary is placed strictly vertically on the tripod and an hour later, determine the ESR, which correspond to the height of the settler during an hour of the column of plasma.</a:t>
            </a:r>
            <a:endParaRPr lang="ru-RU"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sz="2800" b="1"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latin typeface="Bahnschrift SemiLight" panose="020B0502040204020203" pitchFamily="34" charset="0"/>
                <a:ea typeface="Calibri" panose="020F0502020204030204" pitchFamily="34" charset="0"/>
                <a:cs typeface="Times New Roman" panose="02020603050405020304" pitchFamily="18" charset="0"/>
              </a:rPr>
              <a:t> The normal limits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of the ESR are: for men - 2-10 mm / h, for women - 2-15 mm / h. The increase in ESR (sometimes up to 50-60 mm / h and above) occurs in various inflammatory processes, infections, malignant tumors, and other diseases.</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8195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445787-7AF8-41A9-AAB6-71DBFC7AEFC6}"/>
              </a:ext>
            </a:extLst>
          </p:cNvPr>
          <p:cNvSpPr/>
          <p:nvPr/>
        </p:nvSpPr>
        <p:spPr>
          <a:xfrm>
            <a:off x="1066799" y="332508"/>
            <a:ext cx="10030691" cy="5995809"/>
          </a:xfrm>
          <a:prstGeom prst="rect">
            <a:avLst/>
          </a:prstGeom>
        </p:spPr>
        <p:txBody>
          <a:bodyPr wrap="square">
            <a:spAutoFit/>
          </a:bodyPr>
          <a:lstStyle/>
          <a:p>
            <a:pPr algn="just">
              <a:lnSpc>
                <a:spcPct val="115000"/>
              </a:lnSpc>
              <a:spcAft>
                <a:spcPts val="0"/>
              </a:spcAft>
            </a:pPr>
            <a:r>
              <a:rPr lang="en-US" sz="2400" b="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rPr>
              <a:t>What additional blood indices will be used in the clinical diagnosis of diseases?</a:t>
            </a:r>
            <a:endParaRPr lang="ru-UA" sz="2400" b="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In the diagnosis of hematological diseases, the assessment of osmotic resistance  of red blood cells, which characterizes their increased destruction (hemolysis), the study of blood coagulation parameters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time of blood coagulation, duration of bleeding, activity of various factors of coagulation of blood</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is widely used. The results of these studies allow more accurate differentiation of various forms of anemia,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hemoblastosis</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hemorrhagic diathesis.</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rPr>
              <a:t>How Is Blood Tests For Malaria?</a:t>
            </a:r>
            <a:endParaRPr lang="ru-UA" sz="24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To obtain a thick drop in the study of malaria after puncture of the finger touching to make droplets of blood 2-3 parts of the surface of the object glass. The angle of another glass carefully connect them in one drop and evenly distributed over the surface of the object glass.</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2750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255731E-E142-434D-B033-8DC6ADFDD7D8}"/>
              </a:ext>
            </a:extLst>
          </p:cNvPr>
          <p:cNvSpPr/>
          <p:nvPr/>
        </p:nvSpPr>
        <p:spPr>
          <a:xfrm>
            <a:off x="1565564" y="845127"/>
            <a:ext cx="7578436" cy="3511089"/>
          </a:xfrm>
          <a:prstGeom prst="rect">
            <a:avLst/>
          </a:prstGeom>
        </p:spPr>
        <p:txBody>
          <a:bodyPr wrap="square">
            <a:spAutoFit/>
          </a:bodyPr>
          <a:lstStyle/>
          <a:p>
            <a:pPr algn="just">
              <a:lnSpc>
                <a:spcPct val="115000"/>
              </a:lnSpc>
              <a:spcAft>
                <a:spcPts val="0"/>
              </a:spcAft>
            </a:pPr>
            <a:r>
              <a:rPr lang="en-US" sz="2800" b="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rPr>
              <a:t>What are the basic rules for taking blood for biochemical and serological tests?</a:t>
            </a:r>
            <a:endParaRPr lang="ru-UA" sz="2800" b="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Blood for biochemical and serological studies is taken on an empty stomach from a vein in the amount of 5-20 ml depending on the purpose of the study. For sowing take blood from a vein into a sterile test tube.</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5896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91E1F65-DD1B-420D-B83A-6D9D4CF7B52D}"/>
              </a:ext>
            </a:extLst>
          </p:cNvPr>
          <p:cNvSpPr/>
          <p:nvPr/>
        </p:nvSpPr>
        <p:spPr>
          <a:xfrm>
            <a:off x="1122217" y="498764"/>
            <a:ext cx="9254837" cy="5146345"/>
          </a:xfrm>
          <a:prstGeom prst="rect">
            <a:avLst/>
          </a:prstGeom>
        </p:spPr>
        <p:txBody>
          <a:bodyPr wrap="square">
            <a:spAutoFit/>
          </a:bodyPr>
          <a:lstStyle/>
          <a:p>
            <a:pPr algn="just">
              <a:lnSpc>
                <a:spcPct val="115000"/>
              </a:lnSpc>
              <a:spcAft>
                <a:spcPts val="0"/>
              </a:spcAft>
            </a:pPr>
            <a:r>
              <a:rPr lang="en-US" sz="2400" b="1" dirty="0">
                <a:solidFill>
                  <a:srgbClr val="C00000"/>
                </a:solidFill>
                <a:latin typeface="Bahnschrift SemiLight" panose="020B0502040204020203" pitchFamily="34" charset="0"/>
                <a:ea typeface="Calibri" panose="020F0502020204030204" pitchFamily="34" charset="0"/>
                <a:cs typeface="Times New Roman" panose="02020603050405020304" pitchFamily="18" charset="0"/>
              </a:rPr>
              <a:t>How is the patient's sputum collected for research?</a:t>
            </a:r>
            <a:endParaRPr lang="ru-UA" sz="2400" b="1" dirty="0">
              <a:solidFill>
                <a:srgbClr val="C0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The sputum for macroscopic and microscopic research is collected in a clean, transparent glass dish, which is labeled with a label indicating the patient's data, his address, the purpose of the study, the name of the doctor.</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To study on tumor cells, the phlegm is collected in a Petri dish and immediately sent to the laboratory, since the cells of the tumors quickly destroyed. The sputum for bacteriological research is collected in sterile dishes, in particular, in the study of antibiotic susceptibility, the patient makes several sputum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sputum</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in a sterile Petri dish. If there is little sputum, bronchial water washings are used for bacteriological studies.</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8341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4EBE005-E889-4DB5-B757-4F8875DFE048}"/>
              </a:ext>
            </a:extLst>
          </p:cNvPr>
          <p:cNvSpPr/>
          <p:nvPr/>
        </p:nvSpPr>
        <p:spPr>
          <a:xfrm>
            <a:off x="1427018" y="471055"/>
            <a:ext cx="7716982" cy="4721614"/>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What are the characteristics of collecting sputum suspected of tuberculosis?</a:t>
            </a:r>
            <a:endParaRPr lang="ru-UA"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Taking sputum on mycobacterium tuberculosis is carried out in case of suspected pulmonary tuberculosis by the flotation method - the sputum is harvested in a sterile spit for 24 hours. If sputum is not enough, it can be collected for 3 days, keeping it in a cool place (on the floor).</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In the sputum vessel referring to the study, there should be a label indicating the surname, name and patronymic of the patient and the purpose of the study.</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4790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88B874A-74A3-467D-88A5-B20FF9BC6B3E}"/>
              </a:ext>
            </a:extLst>
          </p:cNvPr>
          <p:cNvSpPr/>
          <p:nvPr/>
        </p:nvSpPr>
        <p:spPr>
          <a:xfrm>
            <a:off x="1066799" y="221674"/>
            <a:ext cx="10293927" cy="6484211"/>
          </a:xfrm>
          <a:prstGeom prst="rect">
            <a:avLst/>
          </a:prstGeom>
        </p:spPr>
        <p:txBody>
          <a:bodyPr wrap="square">
            <a:spAutoFit/>
          </a:bodyPr>
          <a:lstStyle/>
          <a:p>
            <a:pPr algn="just">
              <a:lnSpc>
                <a:spcPct val="115000"/>
              </a:lnSpc>
              <a:spcAft>
                <a:spcPts val="0"/>
              </a:spcAft>
            </a:pPr>
            <a:r>
              <a:rPr lang="en-US" sz="28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How is the patient's urine collected for general analysis?</a:t>
            </a:r>
            <a:endParaRPr lang="ru-UA" sz="28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For the general analysis of urine use the morning portion of urine, which is obtained after a careful toilet of the external genitalia.</a:t>
            </a:r>
            <a:endParaRPr lang="ru-RU"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Urine in the amount of 100-200 ml, collected in clean and dry dishes, in which a sticker with a surname and initials of the patient is made in advance, are transferred to the laboratory. With the impossibility of rapid urine studies, they are stored in the cold or by adding a preservative (for example, chloroform, formaldehyde). In those cases when it is sought to aim at detecting changes in urine, characteristic for kidney disease, it is recommended to take an average portion of morning urine or use a catheter in collecting urine.</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8816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2057394-0D72-4270-8F9C-BAF176846D9B}"/>
              </a:ext>
            </a:extLst>
          </p:cNvPr>
          <p:cNvSpPr/>
          <p:nvPr/>
        </p:nvSpPr>
        <p:spPr>
          <a:xfrm>
            <a:off x="290945" y="1"/>
            <a:ext cx="10681854" cy="6484211"/>
          </a:xfrm>
          <a:prstGeom prst="rect">
            <a:avLst/>
          </a:prstGeom>
        </p:spPr>
        <p:txBody>
          <a:bodyPr wrap="square">
            <a:spAutoFit/>
          </a:bodyPr>
          <a:lstStyle/>
          <a:p>
            <a:pPr algn="just">
              <a:lnSpc>
                <a:spcPct val="115000"/>
              </a:lnSpc>
              <a:spcAft>
                <a:spcPts val="0"/>
              </a:spcAft>
            </a:pPr>
            <a:r>
              <a:rPr lang="ru-RU"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In what cases, when a urine is collected, a </a:t>
            </a:r>
            <a:r>
              <a:rPr lang="en-US" sz="2800" b="1" dirty="0">
                <a:solidFill>
                  <a:srgbClr val="0070C0"/>
                </a:solidFill>
                <a:latin typeface="Bahnschrift SemiLight" panose="020B0502040204020203" pitchFamily="34" charset="0"/>
                <a:ea typeface="Calibri" panose="020F0502020204030204" pitchFamily="34" charset="0"/>
                <a:cs typeface="Times New Roman" panose="02020603050405020304" pitchFamily="18" charset="0"/>
              </a:rPr>
              <a:t>three-point test</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is used?</a:t>
            </a:r>
            <a:endParaRPr lang="ru-UA"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If it is necessary to determine the source of possible changes in urine, use a two- or three-stroke test (the patient urinates consistently in the morning in 3 vessels). At the same time, the changes that appear only in the first portion are characteristic of urethral diseases, but found in the third portion - for lesions of the bladder. In kidney diseases, the results of the study of all 3 portions will be approximately the same.</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rPr>
              <a:t>What indicators are determined in the general analysis of urine?</a:t>
            </a:r>
            <a:endParaRPr lang="ru-UA" sz="2800" b="1" dirty="0">
              <a:solidFill>
                <a:srgbClr val="7030A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When conducting a general analysis of urine it takes into account its </a:t>
            </a:r>
            <a:r>
              <a:rPr lang="en-US" sz="2800" b="1" dirty="0">
                <a:latin typeface="Bahnschrift SemiLight" panose="020B0502040204020203" pitchFamily="34" charset="0"/>
                <a:ea typeface="Calibri" panose="020F0502020204030204" pitchFamily="34" charset="0"/>
                <a:cs typeface="Times New Roman" panose="02020603050405020304" pitchFamily="18" charset="0"/>
              </a:rPr>
              <a:t>color,</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FFC000"/>
                </a:solidFill>
                <a:latin typeface="Bahnschrift SemiLight" panose="020B0502040204020203" pitchFamily="34" charset="0"/>
                <a:ea typeface="Calibri" panose="020F0502020204030204" pitchFamily="34" charset="0"/>
                <a:cs typeface="Times New Roman" panose="02020603050405020304" pitchFamily="18" charset="0"/>
              </a:rPr>
              <a:t>transparency,</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odor</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0070C0"/>
                </a:solidFill>
                <a:latin typeface="Bahnschrift SemiLight" panose="020B0502040204020203" pitchFamily="34" charset="0"/>
                <a:ea typeface="Calibri" panose="020F0502020204030204" pitchFamily="34" charset="0"/>
                <a:cs typeface="Times New Roman" panose="02020603050405020304" pitchFamily="18" charset="0"/>
              </a:rPr>
              <a:t>reaction</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and also relative density.</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1725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9A82A9-7AD9-40F7-B902-B4E383F93735}"/>
              </a:ext>
            </a:extLst>
          </p:cNvPr>
          <p:cNvSpPr/>
          <p:nvPr/>
        </p:nvSpPr>
        <p:spPr>
          <a:xfrm>
            <a:off x="568037" y="0"/>
            <a:ext cx="10917382" cy="5571077"/>
          </a:xfrm>
          <a:prstGeom prst="rect">
            <a:avLst/>
          </a:prstGeom>
        </p:spPr>
        <p:txBody>
          <a:bodyPr wrap="square">
            <a:spAutoFit/>
          </a:bodyPr>
          <a:lstStyle/>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In a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chemical study</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the urine determines the presence of </a:t>
            </a:r>
            <a:r>
              <a:rPr lang="en-US" sz="24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protein</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in it (its appearance in the urine is called proteinuria), </a:t>
            </a:r>
            <a:r>
              <a:rPr lang="en-US" sz="2400" b="1" dirty="0">
                <a:solidFill>
                  <a:srgbClr val="0070C0"/>
                </a:solidFill>
                <a:latin typeface="Bahnschrift SemiLight" panose="020B0502040204020203" pitchFamily="34" charset="0"/>
                <a:ea typeface="Calibri" panose="020F0502020204030204" pitchFamily="34" charset="0"/>
                <a:cs typeface="Times New Roman" panose="02020603050405020304" pitchFamily="18" charset="0"/>
              </a:rPr>
              <a:t>sugar</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(glucosuria), </a:t>
            </a:r>
            <a:r>
              <a:rPr lang="en-US" sz="2400" b="1" dirty="0">
                <a:solidFill>
                  <a:srgbClr val="FFC000"/>
                </a:solidFill>
                <a:latin typeface="Bahnschrift SemiLight" panose="020B0502040204020203" pitchFamily="34" charset="0"/>
                <a:ea typeface="Calibri" panose="020F0502020204030204" pitchFamily="34" charset="0"/>
                <a:cs typeface="Times New Roman" panose="02020603050405020304" pitchFamily="18" charset="0"/>
              </a:rPr>
              <a:t>ketone</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FFC000"/>
                </a:solidFill>
                <a:latin typeface="Bahnschrift SemiLight" panose="020B0502040204020203" pitchFamily="34" charset="0"/>
                <a:ea typeface="Calibri" panose="020F0502020204030204" pitchFamily="34" charset="0"/>
                <a:cs typeface="Times New Roman" panose="02020603050405020304" pitchFamily="18" charset="0"/>
              </a:rPr>
              <a:t>bodies</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(ketonurias), </a:t>
            </a:r>
            <a:r>
              <a:rPr lang="en-US" sz="2400" b="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rPr>
              <a:t>bilirubin and </a:t>
            </a:r>
            <a:r>
              <a:rPr lang="en-US" sz="2400" b="1" dirty="0" err="1">
                <a:solidFill>
                  <a:srgbClr val="00B0F0"/>
                </a:solidFill>
                <a:latin typeface="Bahnschrift SemiLight" panose="020B0502040204020203" pitchFamily="34" charset="0"/>
                <a:ea typeface="Calibri" panose="020F0502020204030204" pitchFamily="34" charset="0"/>
                <a:cs typeface="Times New Roman" panose="02020603050405020304" pitchFamily="18" charset="0"/>
              </a:rPr>
              <a:t>urobilinovyh</a:t>
            </a:r>
            <a:r>
              <a:rPr lang="en-US" sz="2400" b="1" dirty="0">
                <a:solidFill>
                  <a:srgbClr val="00B0F0"/>
                </a:solidFill>
                <a:latin typeface="Bahnschrift SemiLight" panose="020B0502040204020203" pitchFamily="34" charset="0"/>
                <a:ea typeface="Calibri" panose="020F0502020204030204" pitchFamily="34" charset="0"/>
                <a:cs typeface="Times New Roman" panose="02020603050405020304" pitchFamily="18" charset="0"/>
              </a:rPr>
              <a:t> bodies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bilirubinium</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and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urobilinurii</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92D050"/>
                </a:solidFill>
                <a:latin typeface="Bahnschrift SemiLight" panose="020B0502040204020203" pitchFamily="34" charset="0"/>
                <a:ea typeface="Calibri" panose="020F0502020204030204" pitchFamily="34" charset="0"/>
                <a:cs typeface="Times New Roman" panose="02020603050405020304" pitchFamily="18" charset="0"/>
              </a:rPr>
              <a:t>minerals</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(chlorides, calcium , sodium, etc.)</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is the determination of the relative density of urine?</a:t>
            </a:r>
            <a:endParaRPr lang="ru-UA"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Relative density of urine (specific gravity) depends on the concentration of dissolved substances in it - urea, uric acid and others, and reflects the concentration capacity of the kidneys. The relative density of urine is measured by a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urometer</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 device arranged according to the type of float and has a scale with values ​​of relative density from 1,000 to 1,050). The urine being examined is poured into a special cylinder, where the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urometer</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is then lowered. Indicators of the scale of the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urometer</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corresponding to the upper level of urine in the cylinder, characterize its relative density. </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5745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F71306-B19D-4A78-93F5-048CAF648C68}"/>
              </a:ext>
            </a:extLst>
          </p:cNvPr>
          <p:cNvSpPr/>
          <p:nvPr/>
        </p:nvSpPr>
        <p:spPr>
          <a:xfrm>
            <a:off x="623455" y="387926"/>
            <a:ext cx="10335490" cy="6420540"/>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Bahnschrift SemiBold SemiConden" panose="020B0502040204020203" pitchFamily="34" charset="0"/>
                <a:ea typeface="Calibri" panose="020F0502020204030204" pitchFamily="34" charset="0"/>
                <a:cs typeface="Times New Roman" panose="02020603050405020304" pitchFamily="18" charset="0"/>
              </a:rPr>
              <a:t>In what cases, patients have abnormalities in urine tests?</a:t>
            </a:r>
            <a:endParaRPr lang="ru-UA" sz="2400" b="1" dirty="0">
              <a:solidFill>
                <a:srgbClr val="FF0000"/>
              </a:solidFill>
              <a:latin typeface="Bahnschrift SemiBold SemiConden"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The results of a chemical urine study provide significant assistance in the diagnosis of various diseases. So </a:t>
            </a:r>
            <a:endParaRPr lang="ru-RU" sz="2400" dirty="0">
              <a:latin typeface="Bahnschrift SemiBold SemiConden"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0"/>
              </a:spcAft>
              <a:buFont typeface="Arial" panose="020B0604020202020204" pitchFamily="34" charset="0"/>
              <a:buChar char="•"/>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proteinuria may indicate a severe affection of the </a:t>
            </a:r>
            <a:r>
              <a:rPr lang="en-US" sz="2400" dirty="0">
                <a:solidFill>
                  <a:srgbClr val="0070C0"/>
                </a:solidFill>
                <a:latin typeface="Bahnschrift SemiBold SemiConden" panose="020B0502040204020203" pitchFamily="34" charset="0"/>
                <a:ea typeface="Calibri" panose="020F0502020204030204" pitchFamily="34" charset="0"/>
                <a:cs typeface="Times New Roman" panose="02020603050405020304" pitchFamily="18" charset="0"/>
              </a:rPr>
              <a:t>glomeruli </a:t>
            </a: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of the kidneys.</a:t>
            </a:r>
            <a:endParaRPr lang="ru-RU" sz="2400" dirty="0">
              <a:latin typeface="Bahnschrift SemiBold SemiConden"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0"/>
              </a:spcAft>
              <a:buFont typeface="Arial" panose="020B0604020202020204" pitchFamily="34" charset="0"/>
              <a:buChar char="•"/>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Glucosuria is considered one of the main symptoms of diabetes </a:t>
            </a:r>
            <a:r>
              <a:rPr lang="en-US" sz="2400" b="1" dirty="0">
                <a:solidFill>
                  <a:srgbClr val="00B050"/>
                </a:solidFill>
                <a:latin typeface="Bahnschrift SemiBold SemiConden" panose="020B0502040204020203" pitchFamily="34" charset="0"/>
                <a:ea typeface="Calibri" panose="020F0502020204030204" pitchFamily="34" charset="0"/>
                <a:cs typeface="Times New Roman" panose="02020603050405020304" pitchFamily="18" charset="0"/>
              </a:rPr>
              <a:t>mellitus</a:t>
            </a: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a:t>
            </a:r>
            <a:endParaRPr lang="ru-RU" sz="2400" dirty="0">
              <a:latin typeface="Bahnschrift SemiBold SemiConden"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0"/>
              </a:spcAft>
              <a:buFont typeface="Arial" panose="020B0604020202020204" pitchFamily="34" charset="0"/>
              <a:buChar char="•"/>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Ketone bodies (acetone, acetoacetic and </a:t>
            </a:r>
            <a:r>
              <a:rPr lang="en-US" sz="2400" dirty="0" err="1">
                <a:latin typeface="Bahnschrift SemiBold SemiConden" panose="020B0502040204020203" pitchFamily="34" charset="0"/>
                <a:ea typeface="Calibri" panose="020F0502020204030204" pitchFamily="34" charset="0"/>
                <a:cs typeface="Times New Roman" panose="02020603050405020304" pitchFamily="18" charset="0"/>
              </a:rPr>
              <a:t>betaoxime</a:t>
            </a: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acids), appearing due to severe disorders of fat metabolism in patients with diabetes mellitus may be a precursor to the onset of the terrible complication of the disease - the diabetic coma.</a:t>
            </a:r>
            <a:endParaRPr lang="ru-RU" sz="2400" dirty="0">
              <a:latin typeface="Bahnschrift SemiBold SemiConden" panose="020B0502040204020203" pitchFamily="34" charset="0"/>
              <a:ea typeface="Calibri" panose="020F0502020204030204" pitchFamily="34" charset="0"/>
              <a:cs typeface="Times New Roman" panose="02020603050405020304" pitchFamily="18" charset="0"/>
            </a:endParaRPr>
          </a:p>
          <a:p>
            <a:pPr marL="342900" indent="-342900" algn="just">
              <a:lnSpc>
                <a:spcPct val="115000"/>
              </a:lnSpc>
              <a:spcAft>
                <a:spcPts val="0"/>
              </a:spcAft>
              <a:buFont typeface="Arial" panose="020B0604020202020204" pitchFamily="34" charset="0"/>
              <a:buChar char="•"/>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Detection of bile pigments in the urine (bilirubin and </a:t>
            </a:r>
            <a:r>
              <a:rPr lang="en-US" sz="2400" dirty="0" err="1">
                <a:latin typeface="Bahnschrift SemiBold SemiConden" panose="020B0502040204020203" pitchFamily="34" charset="0"/>
                <a:ea typeface="Calibri" panose="020F0502020204030204" pitchFamily="34" charset="0"/>
                <a:cs typeface="Times New Roman" panose="02020603050405020304" pitchFamily="18" charset="0"/>
              </a:rPr>
              <a:t>urobi-linoidov</a:t>
            </a: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is an important feature of jaundice.</a:t>
            </a:r>
            <a:endParaRPr lang="ru-UA" sz="2400" dirty="0">
              <a:latin typeface="Bahnschrift SemiBold SemiConden"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a:t>
            </a:r>
            <a:r>
              <a:rPr lang="en-US" sz="2400" dirty="0">
                <a:solidFill>
                  <a:srgbClr val="FF0000"/>
                </a:solidFill>
                <a:latin typeface="Bahnschrift SemiBold SemiConden" panose="020B0502040204020203" pitchFamily="34" charset="0"/>
                <a:ea typeface="Calibri" panose="020F0502020204030204" pitchFamily="34" charset="0"/>
                <a:cs typeface="Times New Roman" panose="02020603050405020304" pitchFamily="18" charset="0"/>
              </a:rPr>
              <a:t>What is the purpose of microscopy of sedimentation of urine?</a:t>
            </a:r>
            <a:endParaRPr lang="ru-UA" sz="2400" dirty="0">
              <a:solidFill>
                <a:srgbClr val="FF0000"/>
              </a:solidFill>
              <a:latin typeface="Bahnschrift SemiBold SemiConden"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Bold SemiConden" panose="020B0502040204020203" pitchFamily="34" charset="0"/>
                <a:ea typeface="Calibri" panose="020F0502020204030204" pitchFamily="34" charset="0"/>
                <a:cs typeface="Times New Roman" panose="02020603050405020304" pitchFamily="18" charset="0"/>
              </a:rPr>
              <a:t>  In addition to chemical research, in the general analysis of urine, microscopy of its sediment is carried out, the components of which are </a:t>
            </a:r>
            <a:r>
              <a:rPr lang="en-US" sz="2400" dirty="0">
                <a:solidFill>
                  <a:srgbClr val="0070C0"/>
                </a:solidFill>
                <a:latin typeface="Bahnschrift SemiBold SemiConden" panose="020B0502040204020203" pitchFamily="34" charset="0"/>
                <a:ea typeface="Calibri" panose="020F0502020204030204" pitchFamily="34" charset="0"/>
                <a:cs typeface="Times New Roman" panose="02020603050405020304" pitchFamily="18" charset="0"/>
              </a:rPr>
              <a:t>erythrocytes, leukocytes, cylinders, epithelial cells, crystals and amorphous masses of salts.</a:t>
            </a:r>
            <a:endParaRPr lang="ru-UA" sz="2400" dirty="0">
              <a:solidFill>
                <a:srgbClr val="0070C0"/>
              </a:solidFill>
              <a:effectLst/>
              <a:latin typeface="Bahnschrift SemiBold SemiConden"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71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99C8D1D-143F-47F6-8387-2B2191747BC1}"/>
              </a:ext>
            </a:extLst>
          </p:cNvPr>
          <p:cNvSpPr/>
          <p:nvPr/>
        </p:nvSpPr>
        <p:spPr>
          <a:xfrm>
            <a:off x="568035" y="277090"/>
            <a:ext cx="10737273" cy="5995809"/>
          </a:xfrm>
          <a:prstGeom prst="rect">
            <a:avLst/>
          </a:prstGeom>
        </p:spPr>
        <p:txBody>
          <a:bodyPr wrap="square">
            <a:spAutoFit/>
          </a:bodyPr>
          <a:lstStyle/>
          <a:p>
            <a:pPr algn="just">
              <a:lnSpc>
                <a:spcPct val="115000"/>
              </a:lnSpc>
              <a:spcAft>
                <a:spcPts val="0"/>
              </a:spcAft>
            </a:pP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What is evidenced by the presence of hematuria in a patient?</a:t>
            </a:r>
            <a:endParaRPr lang="ru-UA"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The appearance of erythrocytes in the urine is called hematuria. At the same time, if the increased number of erythrocytes in the urine is detected only in the microscopic study, speak of microhematuria; in those cases when the color of the urine is changing, use the term macro hematuria. </a:t>
            </a:r>
            <a:endParaRPr lang="ru-RU"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Hematuria is an important sign of many diseases of the kidneys and urinary tract - acute and chronic glomerulonephritis, urolithiasis, kidney tumors, and bladder tumors.</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What is the presence of a patient with </a:t>
            </a:r>
            <a:r>
              <a:rPr lang="en-US" sz="2400" b="1" dirty="0" err="1">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leukocyturia</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a:t>
            </a:r>
            <a:endParaRPr lang="ru-UA"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Detection of leukocytes in the urine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leukocyturia</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most often indicates inflammation in the urinary or sexual system - acute or chronic pyelonephritis, cystitis, prostatitis. Locating in the urine of cylinders (hyaline, waxy, granular), as well as the cells of the renal epithelium, usually indicates a defeat of glomeruli and renal tubules.</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6943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16CE407-728A-4647-AC52-B3F1EBC99311}"/>
              </a:ext>
            </a:extLst>
          </p:cNvPr>
          <p:cNvSpPr/>
          <p:nvPr/>
        </p:nvSpPr>
        <p:spPr>
          <a:xfrm>
            <a:off x="831273" y="318655"/>
            <a:ext cx="9961418" cy="5571077"/>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What are the quantitative methods for determining the number of shaped elements in the urine?</a:t>
            </a:r>
            <a:endParaRPr lang="ru-UA" sz="24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In addition to conventional sediment microscopy, there are quantitative methods for determining the number of shaped elements (erythrocytes, leukocytes, cylinders) in urine sedimentation. Compared to the general analysis of urine, these methods allow better recognition of hidden latent  forms of inflammatory diseases of the kidneys (glomerulonephritis and pyelonephritis), and also give an opportunity to objectively control the effectiveness of the treatment.</a:t>
            </a:r>
            <a:endParaRPr lang="ru-RU"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sz="2400" dirty="0">
                <a:latin typeface="Bahnschrift SemiLight" panose="020B0502040204020203" pitchFamily="34" charset="0"/>
                <a:ea typeface="Calibri" panose="020F0502020204030204" pitchFamily="34" charset="0"/>
                <a:cs typeface="Times New Roman" panose="02020603050405020304" pitchFamily="18" charset="0"/>
              </a:rPr>
              <a:t>     </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Methods of quantitative determination of the formed elements in the urine include methods for studying urine for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Kakovsky</a:t>
            </a:r>
            <a:r>
              <a:rPr lang="en-US" sz="2400" dirty="0">
                <a:latin typeface="Bahnschrift SemiLight" panose="020B0502040204020203" pitchFamily="34" charset="0"/>
                <a:ea typeface="Calibri" panose="020F0502020204030204" pitchFamily="34" charset="0"/>
                <a:cs typeface="Times New Roman" panose="02020603050405020304" pitchFamily="18" charset="0"/>
              </a:rPr>
              <a:t>-Addis,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Nechyporenko</a:t>
            </a:r>
            <a:r>
              <a:rPr lang="en-US" sz="2400" dirty="0">
                <a:latin typeface="Bahnschrift SemiLight" panose="020B0502040204020203" pitchFamily="34" charset="0"/>
                <a:ea typeface="Calibri" panose="020F0502020204030204" pitchFamily="34" charset="0"/>
                <a:cs typeface="Times New Roman" panose="02020603050405020304" pitchFamily="18" charset="0"/>
              </a:rPr>
              <a:t> and </a:t>
            </a:r>
            <a:r>
              <a:rPr lang="en-US" sz="2400" dirty="0" err="1">
                <a:latin typeface="Bahnschrift SemiLight" panose="020B0502040204020203" pitchFamily="34" charset="0"/>
                <a:ea typeface="Calibri" panose="020F0502020204030204" pitchFamily="34" charset="0"/>
                <a:cs typeface="Times New Roman" panose="02020603050405020304" pitchFamily="18" charset="0"/>
              </a:rPr>
              <a:t>Amburzhe</a:t>
            </a:r>
            <a:r>
              <a:rPr lang="en-US" sz="2400" dirty="0">
                <a:latin typeface="Bahnschrift SemiLight" panose="020B0502040204020203" pitchFamily="34" charset="0"/>
                <a:ea typeface="Calibri" panose="020F0502020204030204" pitchFamily="34" charset="0"/>
                <a:cs typeface="Times New Roman" panose="02020603050405020304" pitchFamily="18" charset="0"/>
              </a:rPr>
              <a:t>.</a:t>
            </a:r>
            <a:endParaRPr lang="ru-UA" sz="24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Bahnschrift SemiLight" panose="020B0502040204020203" pitchFamily="34" charset="0"/>
                <a:ea typeface="Calibri" panose="020F0502020204030204" pitchFamily="34" charset="0"/>
                <a:cs typeface="Times New Roman" panose="02020603050405020304" pitchFamily="18" charset="0"/>
              </a:rPr>
              <a:t> </a:t>
            </a:r>
            <a:endParaRPr lang="ru-UA" sz="24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3867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5C2926F-28C9-460C-92AC-30FA041F9910}"/>
              </a:ext>
            </a:extLst>
          </p:cNvPr>
          <p:cNvSpPr/>
          <p:nvPr/>
        </p:nvSpPr>
        <p:spPr>
          <a:xfrm>
            <a:off x="803564" y="997527"/>
            <a:ext cx="10681854" cy="5109091"/>
          </a:xfrm>
          <a:prstGeom prst="rect">
            <a:avLst/>
          </a:prstGeom>
        </p:spPr>
        <p:txBody>
          <a:bodyPr wrap="square">
            <a:spAutoFit/>
          </a:bodyPr>
          <a:lstStyle/>
          <a:p>
            <a:r>
              <a:rPr lang="en-US" sz="2800" b="1" dirty="0">
                <a:solidFill>
                  <a:srgbClr val="FF0000"/>
                </a:solidFill>
                <a:latin typeface="Bahnschrift SemiLight" panose="020B0502040204020203" pitchFamily="34" charset="0"/>
              </a:rPr>
              <a:t>How is urine research done by the </a:t>
            </a:r>
            <a:r>
              <a:rPr lang="en-US" sz="2800" b="1" dirty="0" err="1">
                <a:solidFill>
                  <a:srgbClr val="FF0000"/>
                </a:solidFill>
                <a:latin typeface="Bahnschrift SemiLight" panose="020B0502040204020203" pitchFamily="34" charset="0"/>
              </a:rPr>
              <a:t>Kakovsky</a:t>
            </a:r>
            <a:r>
              <a:rPr lang="en-US" sz="2800" b="1" dirty="0">
                <a:solidFill>
                  <a:srgbClr val="FF0000"/>
                </a:solidFill>
                <a:latin typeface="Bahnschrift SemiLight" panose="020B0502040204020203" pitchFamily="34" charset="0"/>
              </a:rPr>
              <a:t>-Addis method?</a:t>
            </a:r>
          </a:p>
          <a:p>
            <a:r>
              <a:rPr lang="en-US" sz="2800" dirty="0">
                <a:latin typeface="Bahnschrift SemiLight" panose="020B0502040204020203" pitchFamily="34" charset="0"/>
              </a:rPr>
              <a:t>  When urine is examined by the method of </a:t>
            </a:r>
            <a:r>
              <a:rPr lang="en-US" sz="2800" dirty="0" err="1">
                <a:latin typeface="Bahnschrift SemiLight" panose="020B0502040204020203" pitchFamily="34" charset="0"/>
              </a:rPr>
              <a:t>Kakovsky</a:t>
            </a:r>
            <a:r>
              <a:rPr lang="en-US" sz="2800" dirty="0">
                <a:latin typeface="Bahnschrift SemiLight" panose="020B0502040204020203" pitchFamily="34" charset="0"/>
              </a:rPr>
              <a:t>-Addis, urine is collected in the morning for 10 hours (the patient urinates last time the night before), and women use a catheter to collect urine. Subsequently, the total amount of urine take a portion received in 12 minutes  and centrifuge. Formed elements of the sediment are counted under a microscope using a special chamber </a:t>
            </a:r>
            <a:r>
              <a:rPr lang="en-US" sz="2800" dirty="0" err="1">
                <a:latin typeface="Bahnschrift SemiLight" panose="020B0502040204020203" pitchFamily="34" charset="0"/>
              </a:rPr>
              <a:t>Goryaev</a:t>
            </a:r>
            <a:r>
              <a:rPr lang="en-US" sz="2800" dirty="0">
                <a:latin typeface="Bahnschrift SemiLight" panose="020B0502040204020203" pitchFamily="34" charset="0"/>
              </a:rPr>
              <a:t> and then make a conversion to the daily amount of urine. </a:t>
            </a:r>
            <a:endParaRPr lang="ru-RU" sz="2800" dirty="0">
              <a:latin typeface="Bahnschrift SemiLight" panose="020B0502040204020203" pitchFamily="34" charset="0"/>
            </a:endParaRPr>
          </a:p>
          <a:p>
            <a:r>
              <a:rPr lang="en-US" sz="2800" b="1" i="1" dirty="0">
                <a:latin typeface="Bahnschrift SemiLight" panose="020B0502040204020203" pitchFamily="34" charset="0"/>
              </a:rPr>
              <a:t>The normal content </a:t>
            </a:r>
            <a:r>
              <a:rPr lang="en-US" sz="2800" dirty="0">
                <a:latin typeface="Bahnschrift SemiLight" panose="020B0502040204020203" pitchFamily="34" charset="0"/>
              </a:rPr>
              <a:t>of the formed elements in urine by the </a:t>
            </a:r>
            <a:r>
              <a:rPr lang="en-US" sz="2800" dirty="0" err="1">
                <a:latin typeface="Bahnschrift SemiLight" panose="020B0502040204020203" pitchFamily="34" charset="0"/>
              </a:rPr>
              <a:t>Kakovsky</a:t>
            </a:r>
            <a:r>
              <a:rPr lang="en-US" sz="2800" dirty="0">
                <a:latin typeface="Bahnschrift SemiLight" panose="020B0502040204020203" pitchFamily="34" charset="0"/>
              </a:rPr>
              <a:t>-Addis method is: erythrocytes - up to 1000000, leukocytes - up to 2,000,000, cylinders - up to 20,000.</a:t>
            </a:r>
          </a:p>
          <a:p>
            <a:r>
              <a:rPr lang="en-US" dirty="0"/>
              <a:t> </a:t>
            </a:r>
          </a:p>
        </p:txBody>
      </p:sp>
    </p:spTree>
    <p:extLst>
      <p:ext uri="{BB962C8B-B14F-4D97-AF65-F5344CB8AC3E}">
        <p14:creationId xmlns:p14="http://schemas.microsoft.com/office/powerpoint/2010/main" val="3732684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154505C-80C3-421E-BCBA-4AFF4CA674F3}"/>
              </a:ext>
            </a:extLst>
          </p:cNvPr>
          <p:cNvSpPr/>
          <p:nvPr/>
        </p:nvSpPr>
        <p:spPr>
          <a:xfrm>
            <a:off x="1011381" y="193963"/>
            <a:ext cx="10196945" cy="6484211"/>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is </a:t>
            </a:r>
            <a:r>
              <a:rPr lang="en-US" sz="2800" b="1" dirty="0" err="1">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Nechiporenko's</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urine research done?</a:t>
            </a:r>
            <a:endParaRPr lang="ru-UA"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Today, much more often than the method of </a:t>
            </a:r>
            <a:r>
              <a:rPr lang="en-US" sz="2800" dirty="0" err="1">
                <a:latin typeface="Bahnschrift SemiLight" panose="020B0502040204020203" pitchFamily="34" charset="0"/>
                <a:ea typeface="Calibri" panose="020F0502020204030204" pitchFamily="34" charset="0"/>
                <a:cs typeface="Times New Roman" panose="02020603050405020304" pitchFamily="18" charset="0"/>
              </a:rPr>
              <a:t>Kakovsky</a:t>
            </a:r>
            <a:r>
              <a:rPr lang="en-US" sz="2800" dirty="0">
                <a:latin typeface="Bahnschrift SemiLight" panose="020B0502040204020203" pitchFamily="34" charset="0"/>
                <a:ea typeface="Calibri" panose="020F0502020204030204" pitchFamily="34" charset="0"/>
                <a:cs typeface="Times New Roman" panose="02020603050405020304" pitchFamily="18" charset="0"/>
              </a:rPr>
              <a:t>-Addis, the method of </a:t>
            </a:r>
            <a:r>
              <a:rPr lang="en-US" sz="2800" dirty="0" err="1">
                <a:latin typeface="Bahnschrift SemiLight" panose="020B0502040204020203" pitchFamily="34" charset="0"/>
                <a:ea typeface="Calibri" panose="020F0502020204030204" pitchFamily="34" charset="0"/>
                <a:cs typeface="Times New Roman" panose="02020603050405020304" pitchFamily="18" charset="0"/>
              </a:rPr>
              <a:t>Nechiporenko</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is used, since the latter has a number of advantages. In the study by the method of </a:t>
            </a:r>
            <a:r>
              <a:rPr lang="en-US" sz="2800" dirty="0" err="1">
                <a:latin typeface="Bahnschrift SemiLight" panose="020B0502040204020203" pitchFamily="34" charset="0"/>
                <a:ea typeface="Calibri" panose="020F0502020204030204" pitchFamily="34" charset="0"/>
                <a:cs typeface="Times New Roman" panose="02020603050405020304" pitchFamily="18" charset="0"/>
              </a:rPr>
              <a:t>Nechiporenko</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take an average portion of urine, then continue to convert the formed cells to 1 ml of urine. Their </a:t>
            </a:r>
            <a:r>
              <a:rPr lang="en-US" sz="2800" b="1" dirty="0">
                <a:latin typeface="Bahnschrift SemiLight" panose="020B0502040204020203" pitchFamily="34" charset="0"/>
                <a:ea typeface="Calibri" panose="020F0502020204030204" pitchFamily="34" charset="0"/>
                <a:cs typeface="Times New Roman" panose="02020603050405020304" pitchFamily="18" charset="0"/>
              </a:rPr>
              <a:t>normal</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latin typeface="Bahnschrift SemiLight" panose="020B0502040204020203" pitchFamily="34" charset="0"/>
                <a:ea typeface="Calibri" panose="020F0502020204030204" pitchFamily="34" charset="0"/>
                <a:cs typeface="Times New Roman" panose="02020603050405020304" pitchFamily="18" charset="0"/>
              </a:rPr>
              <a:t>content</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when using this method is: erythrocytes - up to 1000, leukocytes - up to 4000, cylinders up to 220.</a:t>
            </a:r>
            <a:endParaRPr lang="ru-UA" sz="28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i="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How is urine examination performed by the </a:t>
            </a:r>
            <a:r>
              <a:rPr lang="en-US" sz="2800" b="1" i="1" dirty="0" err="1">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Amburge</a:t>
            </a:r>
            <a:r>
              <a:rPr lang="en-US" sz="2800" b="1" i="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 method</a:t>
            </a:r>
            <a:r>
              <a:rPr lang="en-US" sz="28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a:t>
            </a:r>
            <a:endParaRPr lang="ru-UA" sz="28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By </a:t>
            </a:r>
            <a:r>
              <a:rPr lang="en-US" sz="2800" dirty="0" err="1">
                <a:latin typeface="Bahnschrift SemiLight" panose="020B0502040204020203" pitchFamily="34" charset="0"/>
                <a:ea typeface="Calibri" panose="020F0502020204030204" pitchFamily="34" charset="0"/>
                <a:cs typeface="Times New Roman" panose="02020603050405020304" pitchFamily="18" charset="0"/>
              </a:rPr>
              <a:t>Amburzhe</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method, urine is collected in 3 hours, and the recalculation of the formed elements is made on the amount of urine, which is allocated in 1 minute.</a:t>
            </a:r>
            <a:endParaRPr lang="ru-UA" sz="2800" dirty="0">
              <a:latin typeface="Bahnschrift SemiLight" panose="020B0502040204020203" pitchFamily="34" charset="0"/>
            </a:endParaRPr>
          </a:p>
        </p:txBody>
      </p:sp>
    </p:spTree>
    <p:extLst>
      <p:ext uri="{BB962C8B-B14F-4D97-AF65-F5344CB8AC3E}">
        <p14:creationId xmlns:p14="http://schemas.microsoft.com/office/powerpoint/2010/main" val="1322600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BAD85E1-02EF-467C-808A-5F29E2034058}"/>
              </a:ext>
            </a:extLst>
          </p:cNvPr>
          <p:cNvSpPr/>
          <p:nvPr/>
        </p:nvSpPr>
        <p:spPr>
          <a:xfrm>
            <a:off x="1163781" y="595745"/>
            <a:ext cx="9268691" cy="4502130"/>
          </a:xfrm>
          <a:prstGeom prst="rect">
            <a:avLst/>
          </a:prstGeom>
        </p:spPr>
        <p:txBody>
          <a:bodyPr wrap="square">
            <a:spAutoFit/>
          </a:bodyPr>
          <a:lstStyle/>
          <a:p>
            <a:pPr algn="just">
              <a:lnSpc>
                <a:spcPct val="115000"/>
              </a:lnSpc>
              <a:spcAft>
                <a:spcPts val="0"/>
              </a:spcAft>
            </a:pPr>
            <a:r>
              <a:rPr lang="en-US" sz="28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is </a:t>
            </a:r>
            <a:r>
              <a:rPr lang="en-US" sz="2800" b="1" i="1" dirty="0" err="1">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Zimnitsky's</a:t>
            </a:r>
            <a:r>
              <a:rPr lang="en-US" sz="2800" b="1" i="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test conducted?</a:t>
            </a:r>
            <a:endParaRPr lang="ru-UA"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An important place in the study of the concentration of renal function is </a:t>
            </a:r>
            <a:r>
              <a:rPr lang="en-US" sz="2800" dirty="0" err="1">
                <a:latin typeface="Bahnschrift SemiLight" panose="020B0502040204020203" pitchFamily="34" charset="0"/>
                <a:ea typeface="Calibri" panose="020F0502020204030204" pitchFamily="34" charset="0"/>
                <a:cs typeface="Times New Roman" panose="02020603050405020304" pitchFamily="18" charset="0"/>
              </a:rPr>
              <a:t>Zimnitsky's</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test, which is carried out with the usual food and drinking regime of the patient. Urine is collected every 3 hours in a separate utensil, separately taking into account daytime (from 6 to 18 hours) and night (from 18 to 6 hours) diuresis. In each portion determine the volume and with the help of a </a:t>
            </a:r>
            <a:r>
              <a:rPr lang="en-US" sz="2800" dirty="0" err="1">
                <a:latin typeface="Bahnschrift SemiLight" panose="020B0502040204020203" pitchFamily="34" charset="0"/>
                <a:ea typeface="Calibri" panose="020F0502020204030204" pitchFamily="34" charset="0"/>
                <a:cs typeface="Times New Roman" panose="02020603050405020304" pitchFamily="18" charset="0"/>
              </a:rPr>
              <a:t>urometer</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the relative density of urine.</a:t>
            </a:r>
            <a:endParaRPr lang="ru-UA" sz="28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40298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4BB8C85-6DD6-4CB1-8826-029543D83AC6}"/>
              </a:ext>
            </a:extLst>
          </p:cNvPr>
          <p:cNvSpPr/>
          <p:nvPr/>
        </p:nvSpPr>
        <p:spPr>
          <a:xfrm>
            <a:off x="845127" y="928255"/>
            <a:ext cx="10695709" cy="5719771"/>
          </a:xfrm>
          <a:prstGeom prst="rect">
            <a:avLst/>
          </a:prstGeom>
        </p:spPr>
        <p:txBody>
          <a:bodyPr wrap="square">
            <a:spAutoFit/>
          </a:bodyPr>
          <a:lstStyle/>
          <a:p>
            <a:pPr algn="just">
              <a:lnSpc>
                <a:spcPct val="115000"/>
              </a:lnSpc>
              <a:spcAft>
                <a:spcPts val="0"/>
              </a:spcAft>
            </a:pPr>
            <a:r>
              <a:rPr lang="en-US" sz="20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is the evaluation of the functional state of the kidneys with </a:t>
            </a:r>
            <a:r>
              <a:rPr lang="en-US" sz="2000" b="1" dirty="0" err="1">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Zimnitsky's</a:t>
            </a:r>
            <a:r>
              <a:rPr lang="en-US" sz="20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 test?</a:t>
            </a:r>
            <a:endParaRPr lang="ru-UA" sz="20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Bahnschrift SemiLight" panose="020B0502040204020203" pitchFamily="34" charset="0"/>
                <a:ea typeface="Calibri" panose="020F0502020204030204" pitchFamily="34" charset="0"/>
                <a:cs typeface="Times New Roman" panose="02020603050405020304" pitchFamily="18" charset="0"/>
              </a:rPr>
              <a:t>     The maximum relative density of urine (in one of 8 portions) can be judged by the concentration of kidneys, the minimum - about the ability of the kidneys to osmotic dilution of urine. Moreover, the better the preserved function of the kidneys, the more will be expressed vibrations between the maximum and minimum relative density of urine (for example, within 1,005-1,027). With a decrease in the concentration of renal function, the maximum relative density of urine is usually less than 1,015, and in all portions. The monotonous relative density of urine (for example, 1,007-1,012) is indicated, which is denoted as </a:t>
            </a:r>
            <a:r>
              <a:rPr lang="en-US" sz="2000" dirty="0" err="1">
                <a:latin typeface="Bahnschrift SemiLight" panose="020B0502040204020203" pitchFamily="34" charset="0"/>
                <a:ea typeface="Calibri" panose="020F0502020204030204" pitchFamily="34" charset="0"/>
                <a:cs typeface="Times New Roman" panose="02020603050405020304" pitchFamily="18" charset="0"/>
              </a:rPr>
              <a:t>isogipostenurea</a:t>
            </a:r>
            <a:r>
              <a:rPr lang="en-US" sz="2000" dirty="0">
                <a:latin typeface="Bahnschrift SemiLight" panose="020B0502040204020203" pitchFamily="34" charset="0"/>
                <a:ea typeface="Calibri" panose="020F0502020204030204" pitchFamily="34" charset="0"/>
                <a:cs typeface="Times New Roman" panose="02020603050405020304" pitchFamily="18" charset="0"/>
              </a:rPr>
              <a:t>. In assessing the relative density of urine, it should be borne in mind that its rates can significantly increase with the appearance of sugar in the urine and (to a lesser extent) protein.</a:t>
            </a:r>
            <a:endParaRPr lang="ru-UA" sz="20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Bahnschrift SemiLight" panose="020B0502040204020203" pitchFamily="34" charset="0"/>
                <a:ea typeface="Calibri" panose="020F0502020204030204" pitchFamily="34" charset="0"/>
                <a:cs typeface="Times New Roman" panose="02020603050405020304" pitchFamily="18" charset="0"/>
              </a:rPr>
              <a:t>     In analyzing the results of </a:t>
            </a:r>
            <a:r>
              <a:rPr lang="en-US" sz="2000" dirty="0" err="1">
                <a:latin typeface="Bahnschrift SemiLight" panose="020B0502040204020203" pitchFamily="34" charset="0"/>
                <a:ea typeface="Calibri" panose="020F0502020204030204" pitchFamily="34" charset="0"/>
                <a:cs typeface="Times New Roman" panose="02020603050405020304" pitchFamily="18" charset="0"/>
              </a:rPr>
              <a:t>Zimnitsky’s</a:t>
            </a:r>
            <a:r>
              <a:rPr lang="en-US" sz="2000" dirty="0">
                <a:latin typeface="Bahnschrift SemiLight" panose="020B0502040204020203" pitchFamily="34" charset="0"/>
                <a:ea typeface="Calibri" panose="020F0502020204030204" pitchFamily="34" charset="0"/>
                <a:cs typeface="Times New Roman" panose="02020603050405020304" pitchFamily="18" charset="0"/>
              </a:rPr>
              <a:t> test, one must also take into account the ratio of daytime and night diuresis, which in normal conditions is characterized by a marked predominance of the first over the second. Isolation of equal amount of urine in the day and night, as well as the prevalence of night diuresis over the day, that is, nocturia, confirms the decrease in the concentration of kidney function.</a:t>
            </a:r>
            <a:endParaRPr lang="ru-UA" sz="20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8689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E64BF2A-7C76-481D-9887-DC691222A2CB}"/>
              </a:ext>
            </a:extLst>
          </p:cNvPr>
          <p:cNvSpPr/>
          <p:nvPr/>
        </p:nvSpPr>
        <p:spPr>
          <a:xfrm>
            <a:off x="1413163" y="110836"/>
            <a:ext cx="9337963" cy="6484211"/>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are flora smear from pharynx and nasopharynx taken?</a:t>
            </a:r>
            <a:endParaRPr lang="ru-UA"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Bahnschrift SemiLight" panose="020B0502040204020203" pitchFamily="34" charset="0"/>
                <a:ea typeface="Calibri" panose="020F0502020204030204" pitchFamily="34" charset="0"/>
                <a:cs typeface="Times New Roman" panose="02020603050405020304" pitchFamily="18" charset="0"/>
              </a:rPr>
              <a:t>   In case of suspicion of diphtheria or angina, the material is taken from the pharynx or nasopharynx. Before taking a stroke, the patient should not rinse throat with disinfectant solutions. Do not take a stroke because of the danger of vomiting right after eating. To take a smear, press the tongue with a spatula and take the separation using a sterile cotton swab, which is then lowered into a closed sterile test tube. It is desirable that the time between taking the material and sowing does not exceed 5-6 hours in order to avoid drying the tampon.</a:t>
            </a:r>
            <a:endParaRPr lang="ru-UA" sz="2800" dirty="0">
              <a:latin typeface="Bahnschrift SemiLight" panose="020B0502040204020203" pitchFamily="34" charset="0"/>
            </a:endParaRPr>
          </a:p>
        </p:txBody>
      </p:sp>
    </p:spTree>
    <p:extLst>
      <p:ext uri="{BB962C8B-B14F-4D97-AF65-F5344CB8AC3E}">
        <p14:creationId xmlns:p14="http://schemas.microsoft.com/office/powerpoint/2010/main" val="316838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2641E97-324E-41E1-B87B-394BC095834B}"/>
              </a:ext>
            </a:extLst>
          </p:cNvPr>
          <p:cNvSpPr/>
          <p:nvPr/>
        </p:nvSpPr>
        <p:spPr>
          <a:xfrm>
            <a:off x="720436" y="235527"/>
            <a:ext cx="10806547" cy="6189387"/>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Bahnschrift SemiLight" panose="020B0502040204020203" pitchFamily="34" charset="0"/>
                <a:ea typeface="Calibri" panose="020F0502020204030204" pitchFamily="34" charset="0"/>
                <a:cs typeface="Times New Roman" panose="02020603050405020304" pitchFamily="18" charset="0"/>
              </a:rPr>
              <a:t>  </a:t>
            </a:r>
            <a:r>
              <a:rPr lang="en-US"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What are the features of taking a smear from conjunctiva eyes?</a:t>
            </a:r>
            <a:endParaRPr lang="ru-UA" sz="28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r>
              <a:rPr lang="en-US" sz="2800" dirty="0">
                <a:latin typeface="Bahnschrift SemiLight" panose="020B0502040204020203" pitchFamily="34" charset="0"/>
                <a:ea typeface="Calibri" panose="020F0502020204030204" pitchFamily="34" charset="0"/>
              </a:rPr>
              <a:t>     The smear from the conjunctiva of the eye is taken in the morning before washing and dripping with a platinum loop or probe, which is sterilized over the fire, firing red. </a:t>
            </a:r>
            <a:endParaRPr lang="ru-RU" sz="2800" dirty="0">
              <a:latin typeface="Bahnschrift SemiLight" panose="020B0502040204020203" pitchFamily="34" charset="0"/>
              <a:ea typeface="Calibri" panose="020F0502020204030204" pitchFamily="34" charset="0"/>
            </a:endParaRPr>
          </a:p>
          <a:p>
            <a:r>
              <a:rPr lang="ru-RU" sz="2800" dirty="0">
                <a:latin typeface="Bahnschrift SemiLight" panose="020B0502040204020203" pitchFamily="34" charset="0"/>
                <a:ea typeface="Calibri" panose="020F0502020204030204" pitchFamily="34" charset="0"/>
              </a:rPr>
              <a:t>    </a:t>
            </a:r>
            <a:r>
              <a:rPr lang="en-US" sz="2800" dirty="0">
                <a:latin typeface="Bahnschrift SemiLight" panose="020B0502040204020203" pitchFamily="34" charset="0"/>
                <a:ea typeface="Calibri" panose="020F0502020204030204" pitchFamily="34" charset="0"/>
              </a:rPr>
              <a:t>The material is taken as a cooled tool from the lower transitional fold of the extended lower age. It is advisable to twist the upper eyelid and to take mucus from the upper transitional fold. The material is applied with a thin layer of pure, skimmed glass. When the smear becomes dry, it is fixed over the flame, and the place on which it is located, is defined by a glass graph. To sow a loop with a material over the flame burner is lowered into a sterile test tube with agar or broth. After the material is distributed in the nutrient medium, the test tube is sealed with a stopper over the flame</a:t>
            </a:r>
            <a:endParaRPr lang="ru-UA" sz="2800" dirty="0">
              <a:latin typeface="Bahnschrift SemiLight" panose="020B0502040204020203" pitchFamily="34" charset="0"/>
            </a:endParaRPr>
          </a:p>
        </p:txBody>
      </p:sp>
    </p:spTree>
    <p:extLst>
      <p:ext uri="{BB962C8B-B14F-4D97-AF65-F5344CB8AC3E}">
        <p14:creationId xmlns:p14="http://schemas.microsoft.com/office/powerpoint/2010/main" val="1833065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723F1C1-4D4F-4C6C-AEAB-E6ECDA7613F3}"/>
              </a:ext>
            </a:extLst>
          </p:cNvPr>
          <p:cNvSpPr/>
          <p:nvPr/>
        </p:nvSpPr>
        <p:spPr>
          <a:xfrm>
            <a:off x="387927" y="484909"/>
            <a:ext cx="11236038" cy="6427657"/>
          </a:xfrm>
          <a:prstGeom prst="rect">
            <a:avLst/>
          </a:prstGeom>
        </p:spPr>
        <p:txBody>
          <a:bodyPr wrap="square">
            <a:spAutoFit/>
          </a:bodyPr>
          <a:lstStyle/>
          <a:p>
            <a:pPr algn="just">
              <a:lnSpc>
                <a:spcPct val="115000"/>
              </a:lnSpc>
              <a:spcAft>
                <a:spcPts val="0"/>
              </a:spcAft>
            </a:pPr>
            <a:r>
              <a:rPr lang="en-US" sz="20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rPr>
              <a:t>How is the feces collected for research?</a:t>
            </a:r>
            <a:endParaRPr lang="ru-UA" sz="2000" b="1" dirty="0">
              <a:solidFill>
                <a:srgbClr val="FF000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Bahnschrift SemiLight" panose="020B0502040204020203" pitchFamily="34" charset="0"/>
                <a:ea typeface="Calibri" panose="020F0502020204030204" pitchFamily="34" charset="0"/>
                <a:cs typeface="Times New Roman" panose="02020603050405020304" pitchFamily="18" charset="0"/>
              </a:rPr>
              <a:t>     The feces for research is collected immediately after bowel movements in clean dry, best glassware. In the laboratory, the material is sent as soon as possible, preferably in a warm state, so that under the action of enzymes and microorganisms in it there were no significant changes. On the accompanying label indicate the surname, name, patronymic of the patient, the department and the site (address), the purpose of the study, the date, the surname of the referring.</a:t>
            </a:r>
            <a:endParaRPr lang="ru-UA" sz="2000" dirty="0">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Bahnschrift SemiLight" panose="020B0502040204020203" pitchFamily="34" charset="0"/>
                <a:ea typeface="Calibri" panose="020F0502020204030204" pitchFamily="34" charset="0"/>
                <a:cs typeface="Times New Roman" panose="02020603050405020304" pitchFamily="18" charset="0"/>
              </a:rPr>
              <a:t>     </a:t>
            </a:r>
            <a:r>
              <a:rPr lang="en-US" sz="20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rPr>
              <a:t>What is the feature of taking feces for research on eggs of worms and in cases of suspected infectious diseases?</a:t>
            </a:r>
            <a:endParaRPr lang="ru-UA" sz="2000" b="1" dirty="0">
              <a:solidFill>
                <a:srgbClr val="00B050"/>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Bahnschrift SemiLight" panose="020B0502040204020203" pitchFamily="34" charset="0"/>
                <a:ea typeface="Calibri" panose="020F0502020204030204" pitchFamily="34" charset="0"/>
                <a:cs typeface="Times New Roman" panose="02020603050405020304" pitchFamily="18" charset="0"/>
              </a:rPr>
              <a:t>    For research on eggs, fecal worms are taken in warm form immediately after emptying of the intestine from several (at least 3) different places and delivered to the laboratory no later than 30 minutes. When suspected of </a:t>
            </a:r>
            <a:r>
              <a:rPr lang="en-US" sz="2000" dirty="0" err="1">
                <a:latin typeface="Bahnschrift SemiLight" panose="020B0502040204020203" pitchFamily="34" charset="0"/>
                <a:ea typeface="Calibri" panose="020F0502020204030204" pitchFamily="34" charset="0"/>
                <a:cs typeface="Times New Roman" panose="02020603050405020304" pitchFamily="18" charset="0"/>
              </a:rPr>
              <a:t>enterobiosis</a:t>
            </a:r>
            <a:r>
              <a:rPr lang="en-US" sz="2000" dirty="0">
                <a:latin typeface="Bahnschrift SemiLight" panose="020B0502040204020203" pitchFamily="34" charset="0"/>
                <a:ea typeface="Calibri" panose="020F0502020204030204" pitchFamily="34" charset="0"/>
                <a:cs typeface="Times New Roman" panose="02020603050405020304" pitchFamily="18" charset="0"/>
              </a:rPr>
              <a:t> by a glass rod, a scraper is made from the folds of the anal aperture and placed in a drop of glycerol or isotonic sodium chloride solution on a slide glass. To capture feces on dysentery, it is necessary to prepare a special test tube with a mixture of glycerol and ammonia, inside which a glass rectal tube is placed. The patient is placed on the left side until the rotational motion of the tube is inserted into the anal opening of the tube by 5'-6 cm. The tube is removed and lowered into the test tube without touching the walls. Close the test tube and send it to the laboratory with the appropriate direction.</a:t>
            </a:r>
            <a:endParaRPr lang="ru-UA" sz="2000" dirty="0">
              <a:effectLst/>
              <a:latin typeface="Bahnschrift SemiLight"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5462393"/>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TM04033925[[fn=Капля]]</Template>
  <TotalTime>114</TotalTime>
  <Words>5099</Words>
  <Application>Microsoft Office PowerPoint</Application>
  <PresentationFormat>Широкоэкранный</PresentationFormat>
  <Paragraphs>160</Paragraphs>
  <Slides>42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42</vt:i4>
      </vt:variant>
    </vt:vector>
  </HeadingPairs>
  <TitlesOfParts>
    <vt:vector size="50" baseType="lpstr">
      <vt:lpstr>Arial</vt:lpstr>
      <vt:lpstr>Bahnschrift Light</vt:lpstr>
      <vt:lpstr>Bahnschrift SemiBold SemiConden</vt:lpstr>
      <vt:lpstr>Bahnschrift SemiLight</vt:lpstr>
      <vt:lpstr>Calibri</vt:lpstr>
      <vt:lpstr>Times New Roman</vt:lpstr>
      <vt:lpstr>Tw Cen MT</vt:lpstr>
      <vt:lpstr>Капля</vt:lpstr>
      <vt:lpstr>  Topic 1. INTRODUCTION TO LABORATORY DIAGNOSTICS.  The subject and objectives of the course of laboratory diagnostics. Characteristics of the material for research, time of collection of samples, methods of obtaining material for clinical and laboratory research.  Requirements for work in clinical and diagnostic laboratories.  Ways of possible influence of drugs on laboratory parameters. The significance of laboratory diagnostics in the practice of pharmacist."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General directions of development of clinical laboratory diagnostics.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Тамара Павлівна Опаріна</dc:creator>
  <cp:lastModifiedBy>Тамара Павлівна Опаріна</cp:lastModifiedBy>
  <cp:revision>14</cp:revision>
  <dcterms:created xsi:type="dcterms:W3CDTF">2023-09-20T20:40:45Z</dcterms:created>
  <dcterms:modified xsi:type="dcterms:W3CDTF">2023-09-21T11:30:35Z</dcterms:modified>
</cp:coreProperties>
</file>