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58" r:id="rId4"/>
    <p:sldId id="292" r:id="rId5"/>
    <p:sldId id="260" r:id="rId6"/>
    <p:sldId id="261" r:id="rId7"/>
    <p:sldId id="266" r:id="rId8"/>
    <p:sldId id="273" r:id="rId9"/>
    <p:sldId id="299" r:id="rId10"/>
    <p:sldId id="300" r:id="rId11"/>
    <p:sldId id="288" r:id="rId12"/>
    <p:sldId id="302" r:id="rId13"/>
    <p:sldId id="286" r:id="rId14"/>
    <p:sldId id="26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7" d="100"/>
          <a:sy n="37" d="100"/>
        </p:scale>
        <p:origin x="1392"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66FF3FBA-E0AF-4F09-9E91-4DB0DC78728A}" type="datetimeFigureOut">
              <a:rPr lang="uk-UA" smtClean="0"/>
              <a:t>13.02.2024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66FF3FBA-E0AF-4F09-9E91-4DB0DC78728A}" type="datetimeFigureOut">
              <a:rPr lang="uk-UA" smtClean="0"/>
              <a:t>13.02.2024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66FF3FBA-E0AF-4F09-9E91-4DB0DC78728A}" type="datetimeFigureOut">
              <a:rPr lang="uk-UA" smtClean="0"/>
              <a:t>13.02.2024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66FF3FBA-E0AF-4F09-9E91-4DB0DC78728A}" type="datetimeFigureOut">
              <a:rPr lang="uk-UA" smtClean="0"/>
              <a:t>13.02.2024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66FF3FBA-E0AF-4F09-9E91-4DB0DC78728A}" type="datetimeFigureOut">
              <a:rPr lang="uk-UA" smtClean="0"/>
              <a:t>13.02.2024</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66FF3FBA-E0AF-4F09-9E91-4DB0DC78728A}" type="datetimeFigureOut">
              <a:rPr lang="uk-UA" smtClean="0"/>
              <a:t>13.02.2024</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6FF3FBA-E0AF-4F09-9E91-4DB0DC78728A}" type="datetimeFigureOut">
              <a:rPr lang="uk-UA" smtClean="0"/>
              <a:t>13.02.2024</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66FF3FBA-E0AF-4F09-9E91-4DB0DC78728A}" type="datetimeFigureOut">
              <a:rPr lang="uk-UA" smtClean="0"/>
              <a:t>13.02.2024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66FF3FBA-E0AF-4F09-9E91-4DB0DC78728A}" type="datetimeFigureOut">
              <a:rPr lang="uk-UA" smtClean="0"/>
              <a:t>13.02.2024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66FF3FBA-E0AF-4F09-9E91-4DB0DC78728A}" type="datetimeFigureOut">
              <a:rPr lang="uk-UA" smtClean="0"/>
              <a:t>13.02.2024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66FF3FBA-E0AF-4F09-9E91-4DB0DC78728A}" type="datetimeFigureOut">
              <a:rPr lang="uk-UA" smtClean="0"/>
              <a:t>13.02.2024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0DE05DD-7C48-42DF-B3C1-3A04C53F038D}" type="slidenum">
              <a:rPr lang="uk-UA" smtClean="0"/>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FF3FBA-E0AF-4F09-9E91-4DB0DC78728A}" type="datetimeFigureOut">
              <a:rPr lang="uk-UA" smtClean="0"/>
              <a:t>13.02.2024</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DE05DD-7C48-42DF-B3C1-3A04C53F038D}" type="slidenum">
              <a:rPr lang="uk-UA" smtClean="0"/>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myvmc.com/medical-dictionary/ph-level-acidity/" TargetMode="External"/><Relationship Id="rId2" Type="http://schemas.openxmlformats.org/officeDocument/2006/relationships/hyperlink" Target="https://www.myvmc.com/medical-dictionary/blood-2/" TargetMode="External"/><Relationship Id="rId1" Type="http://schemas.openxmlformats.org/officeDocument/2006/relationships/slideLayout" Target="../slideLayouts/slideLayout7.xml"/><Relationship Id="rId4" Type="http://schemas.openxmlformats.org/officeDocument/2006/relationships/hyperlink" Target="https://www.myvmc.com/medical-dictionary/viscosity/"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myvmc.com/medical-dictionary/extracellular/" TargetMode="External"/><Relationship Id="rId2" Type="http://schemas.openxmlformats.org/officeDocument/2006/relationships/hyperlink" Target="https://www.myvmc.com/medical-dictionary/plasma/" TargetMode="External"/><Relationship Id="rId1" Type="http://schemas.openxmlformats.org/officeDocument/2006/relationships/slideLayout" Target="../slideLayouts/slideLayout2.xml"/><Relationship Id="rId6" Type="http://schemas.openxmlformats.org/officeDocument/2006/relationships/hyperlink" Target="https://www.myvmc.com/medical-dictionary/erythrocytes/" TargetMode="External"/><Relationship Id="rId5" Type="http://schemas.openxmlformats.org/officeDocument/2006/relationships/hyperlink" Target="https://www.myvmc.com/medical-dictionary/platelets/" TargetMode="External"/><Relationship Id="rId4" Type="http://schemas.openxmlformats.org/officeDocument/2006/relationships/hyperlink" Target="https://www.myvmc.com/medical-dictionary/formed-element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myvmc.com/medical-dictionary/haematocrit/" TargetMode="External"/><Relationship Id="rId2" Type="http://schemas.openxmlformats.org/officeDocument/2006/relationships/hyperlink" Target="https://www.myvmc.com/medical-dictionary/agranulocyte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myvmc.com/medical-dictionary/leukopoiesi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071546"/>
            <a:ext cx="7772400" cy="4877734"/>
          </a:xfrm>
        </p:spPr>
        <p:txBody>
          <a:bodyPr>
            <a:normAutofit/>
          </a:bodyPr>
          <a:lstStyle/>
          <a:p>
            <a:r>
              <a:rPr lang="en-US" dirty="0">
                <a:solidFill>
                  <a:srgbClr val="FF0000"/>
                </a:solidFill>
                <a:latin typeface="Times New Roman" panose="02020603050405020304" pitchFamily="18" charset="0"/>
                <a:cs typeface="Times New Roman" panose="02020603050405020304" pitchFamily="18" charset="0"/>
              </a:rPr>
              <a:t>General information about </a:t>
            </a:r>
            <a:r>
              <a:rPr lang="en-US" dirty="0" err="1">
                <a:solidFill>
                  <a:srgbClr val="FF0000"/>
                </a:solidFill>
                <a:latin typeface="Times New Roman" panose="02020603050405020304" pitchFamily="18" charset="0"/>
                <a:cs typeface="Times New Roman" panose="02020603050405020304" pitchFamily="18" charset="0"/>
              </a:rPr>
              <a:t>leukopoesis</a:t>
            </a:r>
            <a:r>
              <a:rPr lang="en-US" dirty="0">
                <a:solidFill>
                  <a:srgbClr val="FF0000"/>
                </a:solidFill>
                <a:latin typeface="Times New Roman" panose="02020603050405020304" pitchFamily="18" charset="0"/>
                <a:cs typeface="Times New Roman" panose="02020603050405020304" pitchFamily="18" charset="0"/>
              </a:rPr>
              <a:t>.</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Violation of </a:t>
            </a:r>
            <a:r>
              <a:rPr lang="en-US" dirty="0" err="1">
                <a:solidFill>
                  <a:srgbClr val="FF0000"/>
                </a:solidFill>
                <a:latin typeface="Times New Roman" panose="02020603050405020304" pitchFamily="18" charset="0"/>
                <a:cs typeface="Times New Roman" panose="02020603050405020304" pitchFamily="18" charset="0"/>
              </a:rPr>
              <a:t>leukopoesis</a:t>
            </a:r>
            <a:r>
              <a:rPr lang="en-US" dirty="0">
                <a:solidFill>
                  <a:srgbClr val="FF0000"/>
                </a:solidFill>
                <a:latin typeface="Times New Roman" panose="02020603050405020304" pitchFamily="18" charset="0"/>
                <a:cs typeface="Times New Roman" panose="02020603050405020304" pitchFamily="18" charset="0"/>
              </a:rPr>
              <a:t>.</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rPr>
              <a:t>Leukocyte formula</a:t>
            </a:r>
            <a:br>
              <a:rPr lang="en-US" dirty="0">
                <a:solidFill>
                  <a:srgbClr val="FF0000"/>
                </a:solidFill>
              </a:rPr>
            </a:br>
            <a:r>
              <a:rPr lang="en-US" dirty="0">
                <a:solidFill>
                  <a:srgbClr val="FF0000"/>
                </a:solidFill>
              </a:rPr>
              <a:t> </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Typical changes in the leukocyte formula in the most common diseases of the internal organs. </a:t>
            </a:r>
            <a:endParaRPr lang="uk-UA"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5CB96A8-8E20-450B-872D-11EAE0C5FED7}"/>
              </a:ext>
            </a:extLst>
          </p:cNvPr>
          <p:cNvSpPr/>
          <p:nvPr/>
        </p:nvSpPr>
        <p:spPr>
          <a:xfrm>
            <a:off x="107504" y="258902"/>
            <a:ext cx="8424936" cy="6432530"/>
          </a:xfrm>
          <a:prstGeom prst="rect">
            <a:avLst/>
          </a:prstGeom>
        </p:spPr>
        <p:txBody>
          <a:bodyPr wrap="square">
            <a:spAutoFit/>
          </a:bodyPr>
          <a:lstStyle/>
          <a:p>
            <a:pPr algn="ctr"/>
            <a:r>
              <a:rPr lang="en-US" sz="2800" dirty="0">
                <a:solidFill>
                  <a:srgbClr val="FF0000"/>
                </a:solidFill>
              </a:rPr>
              <a:t>Blood facts</a:t>
            </a:r>
          </a:p>
          <a:p>
            <a:r>
              <a:rPr lang="en-US" sz="2400" dirty="0">
                <a:solidFill>
                  <a:srgbClr val="0070C0"/>
                </a:solidFill>
              </a:rPr>
              <a:t>      Approximately 8% of an adult’s body weight is made up of </a:t>
            </a:r>
            <a:r>
              <a:rPr lang="en-US" sz="2400" b="1" dirty="0">
                <a:solidFill>
                  <a:srgbClr val="FF0000"/>
                </a:solidFill>
                <a:hlinkClick r:id="rId2">
                  <a:extLst>
                    <a:ext uri="{A12FA001-AC4F-418D-AE19-62706E023703}">
                      <ahyp:hlinkClr xmlns:ahyp="http://schemas.microsoft.com/office/drawing/2018/hyperlinkcolor" val="tx"/>
                    </a:ext>
                  </a:extLst>
                </a:hlinkClick>
              </a:rPr>
              <a:t>blood</a:t>
            </a:r>
            <a:r>
              <a:rPr lang="en-US" sz="2400" b="1" dirty="0">
                <a:solidFill>
                  <a:srgbClr val="FF0000"/>
                </a:solidFill>
              </a:rPr>
              <a:t>.</a:t>
            </a:r>
          </a:p>
          <a:p>
            <a:r>
              <a:rPr lang="en-US" sz="2400" dirty="0">
                <a:solidFill>
                  <a:srgbClr val="0070C0"/>
                </a:solidFill>
              </a:rPr>
              <a:t>Females have around 4-5 </a:t>
            </a:r>
            <a:r>
              <a:rPr lang="en-US" sz="2400" dirty="0" err="1">
                <a:solidFill>
                  <a:srgbClr val="0070C0"/>
                </a:solidFill>
              </a:rPr>
              <a:t>litres</a:t>
            </a:r>
            <a:r>
              <a:rPr lang="en-US" sz="2400" dirty="0">
                <a:solidFill>
                  <a:srgbClr val="0070C0"/>
                </a:solidFill>
              </a:rPr>
              <a:t>, while males have around 5-6 </a:t>
            </a:r>
            <a:r>
              <a:rPr lang="en-US" sz="2400" dirty="0" err="1">
                <a:solidFill>
                  <a:srgbClr val="0070C0"/>
                </a:solidFill>
              </a:rPr>
              <a:t>litres</a:t>
            </a:r>
            <a:r>
              <a:rPr lang="en-US" sz="2400" dirty="0">
                <a:solidFill>
                  <a:srgbClr val="0070C0"/>
                </a:solidFill>
              </a:rPr>
              <a:t>. This difference is mainly due to the differences in body size between men and women.</a:t>
            </a:r>
          </a:p>
          <a:p>
            <a:r>
              <a:rPr lang="en-US" sz="2400" dirty="0">
                <a:solidFill>
                  <a:srgbClr val="0070C0"/>
                </a:solidFill>
              </a:rPr>
              <a:t>Blood mean temperature is 38 degrees </a:t>
            </a:r>
            <a:r>
              <a:rPr lang="en-US" sz="2400" dirty="0" err="1">
                <a:solidFill>
                  <a:srgbClr val="0070C0"/>
                </a:solidFill>
              </a:rPr>
              <a:t>Celcius</a:t>
            </a:r>
            <a:r>
              <a:rPr lang="en-US" sz="2400" dirty="0">
                <a:solidFill>
                  <a:srgbClr val="0070C0"/>
                </a:solidFill>
              </a:rPr>
              <a:t>.</a:t>
            </a:r>
          </a:p>
          <a:p>
            <a:r>
              <a:rPr lang="en-US" sz="2400" dirty="0">
                <a:solidFill>
                  <a:srgbClr val="0070C0"/>
                </a:solidFill>
              </a:rPr>
              <a:t>It has a </a:t>
            </a:r>
            <a:r>
              <a:rPr lang="en-US" sz="2400" b="1" dirty="0">
                <a:solidFill>
                  <a:srgbClr val="FF0000"/>
                </a:solidFill>
                <a:hlinkClick r:id="rId3">
                  <a:extLst>
                    <a:ext uri="{A12FA001-AC4F-418D-AE19-62706E023703}">
                      <ahyp:hlinkClr xmlns:ahyp="http://schemas.microsoft.com/office/drawing/2018/hyperlinkcolor" val="tx"/>
                    </a:ext>
                  </a:extLst>
                </a:hlinkClick>
              </a:rPr>
              <a:t>pH</a:t>
            </a:r>
            <a:r>
              <a:rPr lang="en-US" sz="2400" b="1" dirty="0">
                <a:solidFill>
                  <a:srgbClr val="FF0000"/>
                </a:solidFill>
              </a:rPr>
              <a:t> </a:t>
            </a:r>
            <a:r>
              <a:rPr lang="en-US" sz="2400" dirty="0">
                <a:solidFill>
                  <a:srgbClr val="0070C0"/>
                </a:solidFill>
              </a:rPr>
              <a:t>of 7.35-7.45, making it slightly basic (less than 7 is considered as acidic).</a:t>
            </a:r>
          </a:p>
          <a:p>
            <a:r>
              <a:rPr lang="en-US" sz="2400" dirty="0">
                <a:solidFill>
                  <a:srgbClr val="0070C0"/>
                </a:solidFill>
              </a:rPr>
              <a:t>Whole blood is about 4.5-5.5 times as viscous as water, indicating that it is more resistant to flow than water. This </a:t>
            </a:r>
            <a:r>
              <a:rPr lang="en-US" sz="2400" b="1" dirty="0">
                <a:solidFill>
                  <a:srgbClr val="FF0000"/>
                </a:solidFill>
                <a:hlinkClick r:id="rId4">
                  <a:extLst>
                    <a:ext uri="{A12FA001-AC4F-418D-AE19-62706E023703}">
                      <ahyp:hlinkClr xmlns:ahyp="http://schemas.microsoft.com/office/drawing/2018/hyperlinkcolor" val="tx"/>
                    </a:ext>
                  </a:extLst>
                </a:hlinkClick>
              </a:rPr>
              <a:t>viscosity</a:t>
            </a:r>
            <a:r>
              <a:rPr lang="en-US" sz="2400" dirty="0">
                <a:solidFill>
                  <a:srgbClr val="0070C0"/>
                </a:solidFill>
              </a:rPr>
              <a:t> is vital to the function of blood because if blood flows too easily or with too much resistance, it can strain the heart and lead to severe cardiovascular problems.</a:t>
            </a:r>
          </a:p>
          <a:p>
            <a:r>
              <a:rPr lang="en-US" sz="2400" dirty="0">
                <a:solidFill>
                  <a:srgbClr val="0070C0"/>
                </a:solidFill>
              </a:rPr>
              <a:t>     Blood in the arteries is a brighter red than blood in the veins because of the higher levels of oxygen found in the arteries.</a:t>
            </a:r>
          </a:p>
          <a:p>
            <a:r>
              <a:rPr lang="en-US" sz="2400" dirty="0">
                <a:solidFill>
                  <a:srgbClr val="0070C0"/>
                </a:solidFill>
              </a:rPr>
              <a:t>An artificial substitute for human blood has not been found.</a:t>
            </a:r>
          </a:p>
        </p:txBody>
      </p:sp>
    </p:spTree>
    <p:extLst>
      <p:ext uri="{BB962C8B-B14F-4D97-AF65-F5344CB8AC3E}">
        <p14:creationId xmlns:p14="http://schemas.microsoft.com/office/powerpoint/2010/main" val="2095696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342900" lvl="0" indent="-342900">
              <a:spcBef>
                <a:spcPct val="20000"/>
              </a:spcBef>
            </a:pPr>
            <a:r>
              <a:rPr lang="en-US" sz="3200" b="1" dirty="0">
                <a:solidFill>
                  <a:srgbClr val="FF0000"/>
                </a:solidFill>
                <a:ea typeface="+mn-ea"/>
                <a:cs typeface="+mn-cs"/>
              </a:rPr>
              <a:t>Functions of blood</a:t>
            </a:r>
            <a:br>
              <a:rPr lang="en-US" sz="3200" b="1" dirty="0">
                <a:solidFill>
                  <a:srgbClr val="FF0000"/>
                </a:solidFill>
                <a:ea typeface="+mn-ea"/>
                <a:cs typeface="+mn-cs"/>
              </a:rPr>
            </a:br>
            <a:endParaRPr lang="uk-UA" sz="3200" b="1" dirty="0">
              <a:solidFill>
                <a:srgbClr val="FF0000"/>
              </a:solidFill>
            </a:endParaRPr>
          </a:p>
        </p:txBody>
      </p:sp>
      <p:sp>
        <p:nvSpPr>
          <p:cNvPr id="3" name="Содержимое 2"/>
          <p:cNvSpPr>
            <a:spLocks noGrp="1"/>
          </p:cNvSpPr>
          <p:nvPr>
            <p:ph idx="1"/>
          </p:nvPr>
        </p:nvSpPr>
        <p:spPr/>
        <p:txBody>
          <a:bodyPr>
            <a:normAutofit fontScale="70000" lnSpcReduction="20000"/>
          </a:bodyPr>
          <a:lstStyle/>
          <a:p>
            <a:pPr marL="0" indent="0">
              <a:buNone/>
            </a:pPr>
            <a:r>
              <a:rPr lang="en-US" sz="3400" dirty="0"/>
              <a:t>Blood has three main functions: transport, protection and regulation.</a:t>
            </a:r>
          </a:p>
          <a:p>
            <a:r>
              <a:rPr lang="en-US" sz="3400" b="1" dirty="0">
                <a:solidFill>
                  <a:srgbClr val="0070C0"/>
                </a:solidFill>
              </a:rPr>
              <a:t>Transport</a:t>
            </a:r>
            <a:endParaRPr lang="en-US" sz="3400" dirty="0">
              <a:solidFill>
                <a:srgbClr val="0070C0"/>
              </a:solidFill>
            </a:endParaRPr>
          </a:p>
          <a:p>
            <a:pPr marL="0" indent="0">
              <a:buNone/>
            </a:pPr>
            <a:r>
              <a:rPr lang="en-US" sz="3400" dirty="0"/>
              <a:t>Blood transports the following substances:</a:t>
            </a:r>
          </a:p>
          <a:p>
            <a:r>
              <a:rPr lang="en-US" sz="3400" dirty="0"/>
              <a:t>Gases, namely oxygen (O</a:t>
            </a:r>
            <a:r>
              <a:rPr lang="en-US" sz="3400" baseline="-25000" dirty="0"/>
              <a:t>2</a:t>
            </a:r>
            <a:r>
              <a:rPr lang="en-US" sz="3400" dirty="0"/>
              <a:t>) and carbon dioxide (CO</a:t>
            </a:r>
            <a:r>
              <a:rPr lang="en-US" sz="3400" baseline="-25000" dirty="0"/>
              <a:t>2</a:t>
            </a:r>
            <a:r>
              <a:rPr lang="en-US" sz="3400" dirty="0"/>
              <a:t>), between the lungs and rest of the body</a:t>
            </a:r>
          </a:p>
          <a:p>
            <a:r>
              <a:rPr lang="en-US" sz="3400" dirty="0"/>
              <a:t>Nutrients from the digestive tract and storage sites to the rest of the body</a:t>
            </a:r>
          </a:p>
          <a:p>
            <a:r>
              <a:rPr lang="en-US" sz="3400" dirty="0"/>
              <a:t>Waste products to be detoxified or removed by the liver and kidneys</a:t>
            </a:r>
          </a:p>
          <a:p>
            <a:r>
              <a:rPr lang="en-US" sz="3400" dirty="0"/>
              <a:t>Hormones from the glands in which they are produced to their target cells</a:t>
            </a:r>
          </a:p>
          <a:p>
            <a:r>
              <a:rPr lang="en-US" sz="3400" dirty="0"/>
              <a:t>Heat to the skin so as to help regulate body temperature</a:t>
            </a:r>
          </a:p>
          <a:p>
            <a:endParaRPr lang="uk-U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34B8435-E716-4A0E-953F-15A79DFC7CCC}"/>
              </a:ext>
            </a:extLst>
          </p:cNvPr>
          <p:cNvPicPr>
            <a:picLocks noChangeAspect="1"/>
          </p:cNvPicPr>
          <p:nvPr/>
        </p:nvPicPr>
        <p:blipFill>
          <a:blip r:embed="rId2"/>
          <a:stretch>
            <a:fillRect/>
          </a:stretch>
        </p:blipFill>
        <p:spPr>
          <a:xfrm>
            <a:off x="683568" y="764704"/>
            <a:ext cx="8352928" cy="4862599"/>
          </a:xfrm>
          <a:prstGeom prst="rect">
            <a:avLst/>
          </a:prstGeom>
        </p:spPr>
      </p:pic>
    </p:spTree>
    <p:extLst>
      <p:ext uri="{BB962C8B-B14F-4D97-AF65-F5344CB8AC3E}">
        <p14:creationId xmlns:p14="http://schemas.microsoft.com/office/powerpoint/2010/main" val="3832172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342900" lvl="0" indent="-342900">
              <a:spcBef>
                <a:spcPct val="20000"/>
              </a:spcBef>
            </a:pPr>
            <a:r>
              <a:rPr lang="en-US" sz="3200" b="1" dirty="0">
                <a:solidFill>
                  <a:srgbClr val="FF0000"/>
                </a:solidFill>
                <a:ea typeface="+mn-ea"/>
                <a:cs typeface="+mn-cs"/>
              </a:rPr>
              <a:t>Composition of blood</a:t>
            </a:r>
            <a:br>
              <a:rPr lang="en-US" sz="3200" b="1" dirty="0">
                <a:solidFill>
                  <a:srgbClr val="FF0000"/>
                </a:solidFill>
                <a:ea typeface="+mn-ea"/>
                <a:cs typeface="+mn-cs"/>
              </a:rPr>
            </a:br>
            <a:endParaRPr lang="uk-UA" sz="3200" b="1" dirty="0">
              <a:solidFill>
                <a:srgbClr val="FF0000"/>
              </a:solidFill>
            </a:endParaRPr>
          </a:p>
        </p:txBody>
      </p:sp>
      <p:sp>
        <p:nvSpPr>
          <p:cNvPr id="3" name="Содержимое 2"/>
          <p:cNvSpPr>
            <a:spLocks noGrp="1"/>
          </p:cNvSpPr>
          <p:nvPr>
            <p:ph idx="1"/>
          </p:nvPr>
        </p:nvSpPr>
        <p:spPr/>
        <p:txBody>
          <a:bodyPr>
            <a:normAutofit fontScale="70000" lnSpcReduction="20000"/>
          </a:bodyPr>
          <a:lstStyle/>
          <a:p>
            <a:pPr marL="0" indent="0">
              <a:buNone/>
            </a:pPr>
            <a:r>
              <a:rPr lang="en-US" dirty="0">
                <a:solidFill>
                  <a:srgbClr val="0070C0"/>
                </a:solidFill>
              </a:rPr>
              <a:t>Blood is classified as a connective tissue and consists of two main components:</a:t>
            </a:r>
          </a:p>
          <a:p>
            <a:r>
              <a:rPr lang="en-US" dirty="0">
                <a:solidFill>
                  <a:srgbClr val="FF0000"/>
                </a:solidFill>
                <a:hlinkClick r:id="rId2">
                  <a:extLst>
                    <a:ext uri="{A12FA001-AC4F-418D-AE19-62706E023703}">
                      <ahyp:hlinkClr xmlns:ahyp="http://schemas.microsoft.com/office/drawing/2018/hyperlinkcolor" val="tx"/>
                    </a:ext>
                  </a:extLst>
                </a:hlinkClick>
              </a:rPr>
              <a:t>Plasma</a:t>
            </a:r>
            <a:r>
              <a:rPr lang="en-US" dirty="0">
                <a:solidFill>
                  <a:srgbClr val="0070C0"/>
                </a:solidFill>
              </a:rPr>
              <a:t>, which is a clear </a:t>
            </a:r>
            <a:r>
              <a:rPr lang="en-US" dirty="0">
                <a:solidFill>
                  <a:srgbClr val="0070C0"/>
                </a:solidFill>
                <a:hlinkClick r:id="rId3">
                  <a:extLst>
                    <a:ext uri="{A12FA001-AC4F-418D-AE19-62706E023703}">
                      <ahyp:hlinkClr xmlns:ahyp="http://schemas.microsoft.com/office/drawing/2018/hyperlinkcolor" val="tx"/>
                    </a:ext>
                  </a:extLst>
                </a:hlinkClick>
              </a:rPr>
              <a:t>extracellular</a:t>
            </a:r>
            <a:r>
              <a:rPr lang="en-US" dirty="0">
                <a:solidFill>
                  <a:srgbClr val="0070C0"/>
                </a:solidFill>
              </a:rPr>
              <a:t> fluid</a:t>
            </a:r>
          </a:p>
          <a:p>
            <a:r>
              <a:rPr lang="en-US" dirty="0">
                <a:solidFill>
                  <a:srgbClr val="FF0000"/>
                </a:solidFill>
                <a:hlinkClick r:id="rId4">
                  <a:extLst>
                    <a:ext uri="{A12FA001-AC4F-418D-AE19-62706E023703}">
                      <ahyp:hlinkClr xmlns:ahyp="http://schemas.microsoft.com/office/drawing/2018/hyperlinkcolor" val="tx"/>
                    </a:ext>
                  </a:extLst>
                </a:hlinkClick>
              </a:rPr>
              <a:t>Formed elements</a:t>
            </a:r>
            <a:r>
              <a:rPr lang="en-US" dirty="0">
                <a:solidFill>
                  <a:srgbClr val="0070C0"/>
                </a:solidFill>
              </a:rPr>
              <a:t>, which are made up of the blood cells and </a:t>
            </a:r>
            <a:r>
              <a:rPr lang="en-US" dirty="0">
                <a:solidFill>
                  <a:srgbClr val="0070C0"/>
                </a:solidFill>
                <a:hlinkClick r:id="rId5" tooltip="Platelets">
                  <a:extLst>
                    <a:ext uri="{A12FA001-AC4F-418D-AE19-62706E023703}">
                      <ahyp:hlinkClr xmlns:ahyp="http://schemas.microsoft.com/office/drawing/2018/hyperlinkcolor" val="tx"/>
                    </a:ext>
                  </a:extLst>
                </a:hlinkClick>
              </a:rPr>
              <a:t>platelets</a:t>
            </a:r>
            <a:endParaRPr lang="en-US" dirty="0">
              <a:solidFill>
                <a:srgbClr val="0070C0"/>
              </a:solidFill>
            </a:endParaRPr>
          </a:p>
          <a:p>
            <a:pPr marL="0" indent="0">
              <a:buNone/>
            </a:pPr>
            <a:r>
              <a:rPr lang="en-US" dirty="0">
                <a:solidFill>
                  <a:srgbClr val="0070C0"/>
                </a:solidFill>
              </a:rPr>
              <a:t>The formed elements are so named because they are enclosed in a plasma membrane and have a definite structure and shape. All formed elements are cells except for the platelets, which are tiny fragments of bone marrow cells.</a:t>
            </a:r>
          </a:p>
          <a:p>
            <a:pPr marL="0" indent="0">
              <a:buNone/>
            </a:pPr>
            <a:r>
              <a:rPr lang="en-US" dirty="0">
                <a:solidFill>
                  <a:srgbClr val="0070C0"/>
                </a:solidFill>
              </a:rPr>
              <a:t>Formed elements are:</a:t>
            </a:r>
          </a:p>
          <a:p>
            <a:r>
              <a:rPr lang="en-US" dirty="0">
                <a:solidFill>
                  <a:srgbClr val="FF0000"/>
                </a:solidFill>
                <a:hlinkClick r:id="rId6">
                  <a:extLst>
                    <a:ext uri="{A12FA001-AC4F-418D-AE19-62706E023703}">
                      <ahyp:hlinkClr xmlns:ahyp="http://schemas.microsoft.com/office/drawing/2018/hyperlinkcolor" val="tx"/>
                    </a:ext>
                  </a:extLst>
                </a:hlinkClick>
              </a:rPr>
              <a:t>Erythrocytes</a:t>
            </a:r>
            <a:r>
              <a:rPr lang="en-US" dirty="0">
                <a:solidFill>
                  <a:srgbClr val="0070C0"/>
                </a:solidFill>
              </a:rPr>
              <a:t>, also known as red blood cells (RBCs)</a:t>
            </a:r>
          </a:p>
          <a:p>
            <a:r>
              <a:rPr lang="en-US" dirty="0">
                <a:solidFill>
                  <a:srgbClr val="FF0000"/>
                </a:solidFill>
              </a:rPr>
              <a:t>Leukocytes</a:t>
            </a:r>
            <a:r>
              <a:rPr lang="en-US" dirty="0">
                <a:solidFill>
                  <a:srgbClr val="0070C0"/>
                </a:solidFill>
              </a:rPr>
              <a:t>, also known as white blood cells (WBCs)</a:t>
            </a:r>
          </a:p>
          <a:p>
            <a:r>
              <a:rPr lang="en-US" dirty="0">
                <a:solidFill>
                  <a:srgbClr val="FF0000"/>
                </a:solidFill>
              </a:rPr>
              <a:t>Platelets</a:t>
            </a:r>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rgbClr val="0070C0"/>
                </a:solidFill>
              </a:rPr>
              <a:t>Composition of blood</a:t>
            </a:r>
            <a:endParaRPr lang="uk-UA" b="1" dirty="0">
              <a:solidFill>
                <a:srgbClr val="0070C0"/>
              </a:solidFill>
            </a:endParaRPr>
          </a:p>
        </p:txBody>
      </p:sp>
      <p:pic>
        <p:nvPicPr>
          <p:cNvPr id="1026" name="Picture 2"/>
          <p:cNvPicPr>
            <a:picLocks noGrp="1" noChangeAspect="1" noChangeArrowheads="1"/>
          </p:cNvPicPr>
          <p:nvPr>
            <p:ph idx="1"/>
          </p:nvPr>
        </p:nvPicPr>
        <p:blipFill>
          <a:blip r:embed="rId2"/>
          <a:srcRect/>
          <a:stretch>
            <a:fillRect/>
          </a:stretch>
        </p:blipFill>
        <p:spPr bwMode="auto">
          <a:xfrm>
            <a:off x="500034" y="1285860"/>
            <a:ext cx="8286808" cy="4929222"/>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a:xfrm>
            <a:off x="457200" y="1600200"/>
            <a:ext cx="8229600" cy="5069160"/>
          </a:xfrm>
        </p:spPr>
        <p:txBody>
          <a:bodyPr>
            <a:normAutofit fontScale="85000" lnSpcReduction="20000"/>
          </a:bodyPr>
          <a:lstStyle/>
          <a:p>
            <a:pPr marL="0" indent="0">
              <a:buNone/>
            </a:pPr>
            <a:r>
              <a:rPr lang="en-US" sz="3100" b="1" dirty="0">
                <a:solidFill>
                  <a:srgbClr val="FF0000"/>
                </a:solidFill>
              </a:rPr>
              <a:t>Leukocytes</a:t>
            </a:r>
            <a:r>
              <a:rPr lang="en-US" sz="3100" dirty="0"/>
              <a:t> are further classified into two subcategories called </a:t>
            </a:r>
            <a:r>
              <a:rPr lang="en-US" sz="3100" b="1" dirty="0">
                <a:solidFill>
                  <a:srgbClr val="00B0F0"/>
                </a:solidFill>
              </a:rPr>
              <a:t>granulocytes</a:t>
            </a:r>
            <a:r>
              <a:rPr lang="en-US" sz="3100" dirty="0"/>
              <a:t> which consist of </a:t>
            </a:r>
            <a:r>
              <a:rPr lang="en-US" sz="3100" dirty="0" err="1"/>
              <a:t>neutrophils</a:t>
            </a:r>
            <a:r>
              <a:rPr lang="en-US" sz="3100" dirty="0"/>
              <a:t>, </a:t>
            </a:r>
            <a:r>
              <a:rPr lang="en-US" sz="3100" dirty="0" err="1"/>
              <a:t>eosinophils</a:t>
            </a:r>
            <a:r>
              <a:rPr lang="en-US" sz="3100" dirty="0"/>
              <a:t> and </a:t>
            </a:r>
            <a:r>
              <a:rPr lang="en-US" sz="3100" dirty="0" err="1"/>
              <a:t>basophils</a:t>
            </a:r>
            <a:r>
              <a:rPr lang="en-US" sz="3100" dirty="0"/>
              <a:t>; and </a:t>
            </a:r>
            <a:r>
              <a:rPr lang="en-US" sz="3100" b="1" dirty="0" err="1">
                <a:hlinkClick r:id="rId2"/>
              </a:rPr>
              <a:t>agranulocytes</a:t>
            </a:r>
            <a:r>
              <a:rPr lang="en-US" sz="3100" dirty="0"/>
              <a:t> which consist of lymphocytes and </a:t>
            </a:r>
            <a:r>
              <a:rPr lang="en-US" sz="3100" dirty="0" err="1"/>
              <a:t>monocytes</a:t>
            </a:r>
            <a:r>
              <a:rPr lang="en-US" sz="3100" dirty="0"/>
              <a:t>.</a:t>
            </a:r>
          </a:p>
          <a:p>
            <a:pPr marL="0" indent="0">
              <a:buNone/>
            </a:pPr>
            <a:r>
              <a:rPr lang="en-US" sz="3100" dirty="0"/>
              <a:t>    The formed elements can be separated from plasma by centrifuge, where a blood sample is spun for a few minutes in a tube to separate its components according to their densities. RBCs are denser than plasma, and so become packed into the bottom of the tube to make up 45% of total volume. This volume is known as the </a:t>
            </a:r>
            <a:r>
              <a:rPr lang="en-US" sz="3100" b="1" dirty="0" err="1">
                <a:solidFill>
                  <a:srgbClr val="FF0000"/>
                </a:solidFill>
                <a:hlinkClick r:id="rId3">
                  <a:extLst>
                    <a:ext uri="{A12FA001-AC4F-418D-AE19-62706E023703}">
                      <ahyp:hlinkClr xmlns:ahyp="http://schemas.microsoft.com/office/drawing/2018/hyperlinkcolor" val="tx"/>
                    </a:ext>
                  </a:extLst>
                </a:hlinkClick>
              </a:rPr>
              <a:t>haematocrit</a:t>
            </a:r>
            <a:r>
              <a:rPr lang="en-US" sz="3100" b="1" dirty="0">
                <a:solidFill>
                  <a:srgbClr val="FF0000"/>
                </a:solidFill>
              </a:rPr>
              <a:t>.</a:t>
            </a:r>
            <a:r>
              <a:rPr lang="en-US" sz="3100" dirty="0"/>
              <a:t> WBCs and platelets form a narrow cream-</a:t>
            </a:r>
            <a:r>
              <a:rPr lang="en-US" sz="3100" dirty="0" err="1"/>
              <a:t>coloured</a:t>
            </a:r>
            <a:r>
              <a:rPr lang="en-US" sz="3100" dirty="0"/>
              <a:t> coat known as the </a:t>
            </a:r>
            <a:r>
              <a:rPr lang="en-US" sz="3100" dirty="0" err="1"/>
              <a:t>buffy</a:t>
            </a:r>
            <a:r>
              <a:rPr lang="en-US" sz="3100" dirty="0"/>
              <a:t> coat immediately above the RBCs. Finally, the plasma makes up the top of the tube, which is a pale yellow </a:t>
            </a:r>
            <a:r>
              <a:rPr lang="en-US" sz="3100" dirty="0" err="1"/>
              <a:t>colour</a:t>
            </a:r>
            <a:r>
              <a:rPr lang="en-US" sz="3100" dirty="0"/>
              <a:t> and contains just under 55% of the total volume.</a:t>
            </a:r>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dirty="0">
                <a:solidFill>
                  <a:srgbClr val="FF0000"/>
                </a:solidFill>
              </a:rPr>
              <a:t>White blood cells</a:t>
            </a:r>
            <a:br>
              <a:rPr lang="en-US" sz="3600" dirty="0">
                <a:solidFill>
                  <a:srgbClr val="FF0000"/>
                </a:solidFill>
              </a:rPr>
            </a:br>
            <a:endParaRPr lang="uk-UA" sz="3600" dirty="0">
              <a:solidFill>
                <a:srgbClr val="FF0000"/>
              </a:solidFill>
            </a:endParaRPr>
          </a:p>
        </p:txBody>
      </p:sp>
      <p:sp>
        <p:nvSpPr>
          <p:cNvPr id="3" name="Содержимое 2"/>
          <p:cNvSpPr>
            <a:spLocks noGrp="1"/>
          </p:cNvSpPr>
          <p:nvPr>
            <p:ph idx="1"/>
          </p:nvPr>
        </p:nvSpPr>
        <p:spPr/>
        <p:txBody>
          <a:bodyPr>
            <a:normAutofit fontScale="92500" lnSpcReduction="10000"/>
          </a:bodyPr>
          <a:lstStyle/>
          <a:p>
            <a:pPr marL="0" indent="0">
              <a:buNone/>
            </a:pPr>
            <a:r>
              <a:rPr lang="en-US" dirty="0"/>
              <a:t>     White blood cells (WBCs) are also known as leukocytes. They can be divided into </a:t>
            </a:r>
            <a:r>
              <a:rPr lang="en-US" dirty="0">
                <a:solidFill>
                  <a:srgbClr val="FF0000"/>
                </a:solidFill>
              </a:rPr>
              <a:t>granulocytes</a:t>
            </a:r>
            <a:r>
              <a:rPr lang="en-US" dirty="0"/>
              <a:t> and </a:t>
            </a:r>
            <a:r>
              <a:rPr lang="en-US" b="1" dirty="0" err="1">
                <a:solidFill>
                  <a:srgbClr val="00B050"/>
                </a:solidFill>
              </a:rPr>
              <a:t>agranulocytes</a:t>
            </a:r>
            <a:r>
              <a:rPr lang="en-US" dirty="0"/>
              <a:t>. The former have </a:t>
            </a:r>
            <a:r>
              <a:rPr lang="en-US" dirty="0" err="1"/>
              <a:t>cytoplasms</a:t>
            </a:r>
            <a:r>
              <a:rPr lang="en-US" dirty="0"/>
              <a:t> that contain organelles that appear as </a:t>
            </a:r>
            <a:r>
              <a:rPr lang="en-US" dirty="0" err="1"/>
              <a:t>coloured</a:t>
            </a:r>
            <a:r>
              <a:rPr lang="en-US" dirty="0"/>
              <a:t> granules through light microscopy, hence their name. </a:t>
            </a:r>
          </a:p>
          <a:p>
            <a:pPr marL="0" indent="0">
              <a:buNone/>
            </a:pPr>
            <a:r>
              <a:rPr lang="en-US" dirty="0"/>
              <a:t>Granulocytes consist of </a:t>
            </a:r>
            <a:r>
              <a:rPr lang="en-US" b="1" dirty="0">
                <a:solidFill>
                  <a:srgbClr val="0070C0"/>
                </a:solidFill>
              </a:rPr>
              <a:t>neutrophils, eosinophils and basophils.</a:t>
            </a:r>
            <a:r>
              <a:rPr lang="en-US" dirty="0"/>
              <a:t> In contrast, </a:t>
            </a:r>
            <a:r>
              <a:rPr lang="en-US" dirty="0" err="1">
                <a:solidFill>
                  <a:srgbClr val="FF0000"/>
                </a:solidFill>
              </a:rPr>
              <a:t>agranulocytes</a:t>
            </a:r>
            <a:r>
              <a:rPr lang="en-US" dirty="0"/>
              <a:t> do not contain granules. They consist of </a:t>
            </a:r>
            <a:r>
              <a:rPr lang="en-US" b="1" dirty="0">
                <a:solidFill>
                  <a:srgbClr val="0070C0"/>
                </a:solidFill>
              </a:rPr>
              <a:t>lymphocytes and </a:t>
            </a:r>
            <a:r>
              <a:rPr lang="en-US" b="1" dirty="0" err="1">
                <a:solidFill>
                  <a:srgbClr val="0070C0"/>
                </a:solidFill>
              </a:rPr>
              <a:t>monocytes</a:t>
            </a:r>
            <a:r>
              <a:rPr lang="en-US" b="1" dirty="0">
                <a:solidFill>
                  <a:srgbClr val="0070C0"/>
                </a:solidFill>
              </a:rPr>
              <a:t>.</a:t>
            </a:r>
          </a:p>
          <a:p>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234349C-518A-489D-AF0A-40D39CEC3E42}"/>
              </a:ext>
            </a:extLst>
          </p:cNvPr>
          <p:cNvSpPr/>
          <p:nvPr/>
        </p:nvSpPr>
        <p:spPr>
          <a:xfrm>
            <a:off x="395536" y="980728"/>
            <a:ext cx="8352928" cy="5693866"/>
          </a:xfrm>
          <a:prstGeom prst="rect">
            <a:avLst/>
          </a:prstGeom>
        </p:spPr>
        <p:txBody>
          <a:bodyPr wrap="square">
            <a:spAutoFit/>
          </a:bodyPr>
          <a:lstStyle/>
          <a:p>
            <a:pPr algn="ctr"/>
            <a:r>
              <a:rPr lang="en-US" sz="2800" b="1" dirty="0">
                <a:solidFill>
                  <a:srgbClr val="FF0000"/>
                </a:solidFill>
              </a:rPr>
              <a:t>GRANULOCYTES</a:t>
            </a:r>
          </a:p>
          <a:p>
            <a:r>
              <a:rPr lang="en-US" sz="2400" b="1" dirty="0"/>
              <a:t>Neutrophils:</a:t>
            </a:r>
            <a:r>
              <a:rPr lang="en-US" sz="2400" dirty="0"/>
              <a:t> These contain very fine cytoplasmic granules that can be seen under a light microscope. Neutrophils are also called polymorphonuclear (PMN) because they have a variety of nuclear shapes. They play roles in the destruction of bacteria and the release of chemicals that kill or inhibit the growth of bacteria.</a:t>
            </a:r>
          </a:p>
          <a:p>
            <a:r>
              <a:rPr lang="en-US" sz="2400" b="1" dirty="0"/>
              <a:t>Eosinophils:</a:t>
            </a:r>
            <a:r>
              <a:rPr lang="en-US" sz="2400" dirty="0"/>
              <a:t> These have large granules and a prominent nucleus that is divided into two lobes. They function in the destruction of allergens and inflammatory chemicals, and release enzymes that disable parasites.</a:t>
            </a:r>
          </a:p>
          <a:p>
            <a:r>
              <a:rPr lang="en-US" sz="2400" b="1" dirty="0"/>
              <a:t>Basophils:</a:t>
            </a:r>
            <a:r>
              <a:rPr lang="en-US" sz="2400" dirty="0"/>
              <a:t> They have a pale nucleus that is usually hidden by granules. They secrete histamine which increases tissue blood flow via dilating the blood vessels, and also secrete heparin which is an anticoagulant that promotes mobility of other WBCs by preventing clotting.</a:t>
            </a:r>
          </a:p>
        </p:txBody>
      </p:sp>
    </p:spTree>
    <p:extLst>
      <p:ext uri="{BB962C8B-B14F-4D97-AF65-F5344CB8AC3E}">
        <p14:creationId xmlns:p14="http://schemas.microsoft.com/office/powerpoint/2010/main" val="4109482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CEDB6E8-1CEB-4972-8029-F299A5CA31D2}"/>
              </a:ext>
            </a:extLst>
          </p:cNvPr>
          <p:cNvSpPr/>
          <p:nvPr/>
        </p:nvSpPr>
        <p:spPr>
          <a:xfrm>
            <a:off x="755576" y="612845"/>
            <a:ext cx="7560840" cy="6063198"/>
          </a:xfrm>
          <a:prstGeom prst="rect">
            <a:avLst/>
          </a:prstGeom>
        </p:spPr>
        <p:txBody>
          <a:bodyPr wrap="square">
            <a:spAutoFit/>
          </a:bodyPr>
          <a:lstStyle/>
          <a:p>
            <a:r>
              <a:rPr lang="en-US" sz="2800" b="1" dirty="0">
                <a:solidFill>
                  <a:srgbClr val="FF0000"/>
                </a:solidFill>
              </a:rPr>
              <a:t>Agranulocytes</a:t>
            </a:r>
          </a:p>
          <a:p>
            <a:r>
              <a:rPr lang="en-US" sz="2400" b="1" dirty="0"/>
              <a:t>Lymphocytes:</a:t>
            </a:r>
            <a:r>
              <a:rPr lang="en-US" sz="2400" dirty="0"/>
              <a:t> These are usually classified as small, medium or large. Medium and large lymphocytes are generally seen mainly in fibrous connective tissue and only occasionally in the circulation bloodstream. Lymphocytes function in destroying cancer cells, cells infected by viruses, and foreign invading cells. In addition, they present antigens to activate other cells of the immune system. They also coordinate the actions of other immune cells, secrete antibodies and serve in immune memory.</a:t>
            </a:r>
          </a:p>
          <a:p>
            <a:r>
              <a:rPr lang="en-US" sz="2400" b="1" dirty="0"/>
              <a:t>Monocytes:</a:t>
            </a:r>
            <a:r>
              <a:rPr lang="en-US" sz="2400" dirty="0"/>
              <a:t> They are the largest of the formed elements. Their cytoplasm tends to be abundant and relatively clear. They function in differentiating into macrophages, which are large phagocytic cells, and digest pathogens, dead neutrophils, and the debris of dead cells. Like lymphocytes, they also present antigens to activate other immune cells.</a:t>
            </a:r>
          </a:p>
        </p:txBody>
      </p:sp>
    </p:spTree>
    <p:extLst>
      <p:ext uri="{BB962C8B-B14F-4D97-AF65-F5344CB8AC3E}">
        <p14:creationId xmlns:p14="http://schemas.microsoft.com/office/powerpoint/2010/main" val="3638990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err="1"/>
              <a:t>Leukopoiesis</a:t>
            </a:r>
            <a:br>
              <a:rPr lang="en-US" dirty="0"/>
            </a:br>
            <a:endParaRPr lang="uk-UA" dirty="0"/>
          </a:p>
        </p:txBody>
      </p:sp>
      <p:sp>
        <p:nvSpPr>
          <p:cNvPr id="3" name="Содержимое 2"/>
          <p:cNvSpPr>
            <a:spLocks noGrp="1"/>
          </p:cNvSpPr>
          <p:nvPr>
            <p:ph idx="1"/>
          </p:nvPr>
        </p:nvSpPr>
        <p:spPr/>
        <p:txBody>
          <a:bodyPr>
            <a:normAutofit fontScale="92500"/>
          </a:bodyPr>
          <a:lstStyle/>
          <a:p>
            <a:r>
              <a:rPr lang="en-US" dirty="0" err="1">
                <a:hlinkClick r:id="rId2"/>
              </a:rPr>
              <a:t>Leukopoiesis</a:t>
            </a:r>
            <a:r>
              <a:rPr lang="en-US" dirty="0"/>
              <a:t> refers to the production of leukocytes (WBCs). It begins when some types of </a:t>
            </a:r>
            <a:r>
              <a:rPr lang="en-US" dirty="0" err="1"/>
              <a:t>haemocytoblasts</a:t>
            </a:r>
            <a:r>
              <a:rPr lang="en-US" dirty="0"/>
              <a:t> differentiate into three types of committed cells:</a:t>
            </a:r>
          </a:p>
          <a:p>
            <a:r>
              <a:rPr lang="en-US" dirty="0"/>
              <a:t>B progenitors, which are destined to become B lymphocytes</a:t>
            </a:r>
          </a:p>
          <a:p>
            <a:r>
              <a:rPr lang="en-US" dirty="0"/>
              <a:t>T progenitors, which become T lymphocytes</a:t>
            </a:r>
          </a:p>
          <a:p>
            <a:r>
              <a:rPr lang="en-US" dirty="0"/>
              <a:t>Granulocyte-macrophage colony-forming units, which become granulocytes and </a:t>
            </a:r>
            <a:r>
              <a:rPr lang="en-US" dirty="0" err="1"/>
              <a:t>monocytes</a:t>
            </a:r>
            <a:endParaRPr lang="en-US" dirty="0"/>
          </a:p>
          <a:p>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BB088EA-E8E6-4576-B9BC-52461F762DDC}"/>
              </a:ext>
            </a:extLst>
          </p:cNvPr>
          <p:cNvSpPr/>
          <p:nvPr/>
        </p:nvSpPr>
        <p:spPr>
          <a:xfrm>
            <a:off x="683568" y="188641"/>
            <a:ext cx="7920880" cy="6001643"/>
          </a:xfrm>
          <a:prstGeom prst="rect">
            <a:avLst/>
          </a:prstGeom>
        </p:spPr>
        <p:txBody>
          <a:bodyPr wrap="square">
            <a:spAutoFit/>
          </a:bodyPr>
          <a:lstStyle/>
          <a:p>
            <a:r>
              <a:rPr lang="en-US" sz="2400" dirty="0"/>
              <a:t>     </a:t>
            </a:r>
            <a:r>
              <a:rPr lang="en-US" sz="2400" b="1" dirty="0">
                <a:solidFill>
                  <a:srgbClr val="0070C0"/>
                </a:solidFill>
              </a:rPr>
              <a:t>These cells have receptors for colony-stimulating factors (CSFs). Each CSF stimulates a different WBC type to develop in response to specific needs. Mature lymphocytes and macrophages secrete several types of CSFs in response to infections and other immune challenges. The red bone marrow stores granulocytes and monocytes until they are needed in the bloodstream. However, circulating leukocytes do not stay in the blood for very long. Granulocytes circulate for 4-8 hours and then migrate into the tissues where they live for another 4-5 days. Monocytes travel in the blood for 10-20 hours, then migrate into the tissues and transform into a variety of macrophages which can live as long as a few years. Lymphocytes are responsible for long-tern immunity and can survive from a few weeks to decades. They are continually recycled from blood to tissue fluid to lymph and finally back to the blood.</a:t>
            </a:r>
            <a:endParaRPr lang="uk-UA" sz="2400" b="1" dirty="0">
              <a:solidFill>
                <a:srgbClr val="0070C0"/>
              </a:solidFill>
            </a:endParaRPr>
          </a:p>
        </p:txBody>
      </p:sp>
    </p:spTree>
    <p:extLst>
      <p:ext uri="{BB962C8B-B14F-4D97-AF65-F5344CB8AC3E}">
        <p14:creationId xmlns:p14="http://schemas.microsoft.com/office/powerpoint/2010/main" val="1546723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1600" dirty="0"/>
              <a:t>Overall, the rise in fibrinogen is the most common and significant change in blood during ageing because it contributes to a rise in plasma viscosity, red blood cell aggregation and a rise in blood viscosity at low shear rates. Increased age is associated with a state of </a:t>
            </a:r>
            <a:r>
              <a:rPr lang="en-US" sz="1600" dirty="0" err="1"/>
              <a:t>hypercoagulation</a:t>
            </a:r>
            <a:r>
              <a:rPr lang="en-US" sz="1600" dirty="0"/>
              <a:t> of blood, making older people more susceptible to clot formation and atherosclerosis.</a:t>
            </a:r>
            <a:endParaRPr lang="uk-UA" sz="1600" dirty="0"/>
          </a:p>
        </p:txBody>
      </p:sp>
      <p:pic>
        <p:nvPicPr>
          <p:cNvPr id="3075" name="Picture 3"/>
          <p:cNvPicPr>
            <a:picLocks noGrp="1" noChangeAspect="1" noChangeArrowheads="1"/>
          </p:cNvPicPr>
          <p:nvPr>
            <p:ph idx="1"/>
          </p:nvPr>
        </p:nvPicPr>
        <p:blipFill>
          <a:blip r:embed="rId2"/>
          <a:srcRect/>
          <a:stretch>
            <a:fillRect/>
          </a:stretch>
        </p:blipFill>
        <p:spPr bwMode="auto">
          <a:xfrm>
            <a:off x="1177527" y="1600200"/>
            <a:ext cx="6788945" cy="4525963"/>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14" y="0"/>
            <a:ext cx="8229600" cy="500066"/>
          </a:xfrm>
        </p:spPr>
        <p:txBody>
          <a:bodyPr>
            <a:normAutofit fontScale="90000"/>
          </a:bodyPr>
          <a:lstStyle/>
          <a:p>
            <a:br>
              <a:rPr lang="uk-UA" sz="3600" b="1" dirty="0"/>
            </a:br>
            <a:br>
              <a:rPr lang="uk-UA" sz="3600" b="1" dirty="0"/>
            </a:br>
            <a:br>
              <a:rPr lang="uk-UA" sz="3600" b="1" dirty="0"/>
            </a:br>
            <a:r>
              <a:rPr lang="en-US" sz="3600" b="1" dirty="0"/>
              <a:t>What do your blood test results mean?</a:t>
            </a:r>
            <a:br>
              <a:rPr lang="en-US" dirty="0"/>
            </a:br>
            <a:endParaRPr lang="uk-UA" dirty="0"/>
          </a:p>
        </p:txBody>
      </p:sp>
      <p:sp>
        <p:nvSpPr>
          <p:cNvPr id="3" name="Содержимое 2"/>
          <p:cNvSpPr>
            <a:spLocks noGrp="1"/>
          </p:cNvSpPr>
          <p:nvPr>
            <p:ph idx="1"/>
          </p:nvPr>
        </p:nvSpPr>
        <p:spPr/>
        <p:txBody>
          <a:bodyPr/>
          <a:lstStyle/>
          <a:p>
            <a:r>
              <a:rPr lang="en-US" dirty="0"/>
              <a:t>A </a:t>
            </a:r>
            <a:r>
              <a:rPr lang="en-US" b="1" dirty="0"/>
              <a:t>full blood count (FBC)</a:t>
            </a:r>
            <a:r>
              <a:rPr lang="en-US" dirty="0"/>
              <a:t> is a very common clinical procedure and often the “starting point” for most medical </a:t>
            </a:r>
            <a:r>
              <a:rPr lang="en-US" b="1" dirty="0"/>
              <a:t>investigations</a:t>
            </a:r>
            <a:r>
              <a:rPr lang="en-US" dirty="0"/>
              <a:t>. An FBC not only tests for disorders and abnormalities of the blood but, as blood travels throughout the whole body, it can give an indication of disease present in other organs.</a:t>
            </a:r>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A6B7EA8-B952-4A46-9D1C-6771EA2955ED}"/>
              </a:ext>
            </a:extLst>
          </p:cNvPr>
          <p:cNvSpPr/>
          <p:nvPr/>
        </p:nvSpPr>
        <p:spPr>
          <a:xfrm>
            <a:off x="323528" y="620688"/>
            <a:ext cx="7704856" cy="6011710"/>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Leucocytes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(from others - Greek </a:t>
            </a:r>
            <a:r>
              <a:rPr lang="ru-RU" sz="2400" dirty="0" err="1">
                <a:latin typeface="Times New Roman" panose="02020603050405020304" pitchFamily="18" charset="0"/>
                <a:ea typeface="Calibri" panose="020F0502020204030204" pitchFamily="34" charset="0"/>
                <a:cs typeface="Times New Roman" panose="02020603050405020304" pitchFamily="18" charset="0"/>
              </a:rPr>
              <a:t>Λευκός</a:t>
            </a:r>
            <a:r>
              <a:rPr lang="en-US" sz="2400" dirty="0">
                <a:latin typeface="Times New Roman" panose="02020603050405020304" pitchFamily="18" charset="0"/>
                <a:ea typeface="Calibri" panose="020F0502020204030204" pitchFamily="34" charset="0"/>
                <a:cs typeface="Times New Roman" panose="02020603050405020304" pitchFamily="18" charset="0"/>
              </a:rPr>
              <a:t> - white and </a:t>
            </a:r>
            <a:r>
              <a:rPr lang="ru-RU" sz="2400" dirty="0" err="1">
                <a:latin typeface="Times New Roman" panose="02020603050405020304" pitchFamily="18" charset="0"/>
                <a:ea typeface="Calibri" panose="020F0502020204030204" pitchFamily="34" charset="0"/>
                <a:cs typeface="Times New Roman" panose="02020603050405020304" pitchFamily="18" charset="0"/>
              </a:rPr>
              <a:t>κύτος</a:t>
            </a:r>
            <a:r>
              <a:rPr lang="en-US" sz="2400" dirty="0">
                <a:latin typeface="Times New Roman" panose="02020603050405020304" pitchFamily="18" charset="0"/>
                <a:ea typeface="Calibri" panose="020F0502020204030204" pitchFamily="34" charset="0"/>
                <a:cs typeface="Times New Roman" panose="02020603050405020304" pitchFamily="18" charset="0"/>
              </a:rPr>
              <a:t> - receptacle, body) - white blood cells; heterogeneous group of different appearance and functions of human blood cells or animals, isolated on the basis of the presence of the nucleus and the absence of a separate color. In the blood of an adult, leukocytes are 1000 times less than red blood cells, and on average they are is 4-9 • 10</a:t>
            </a:r>
            <a:r>
              <a:rPr lang="en-US" sz="2400" baseline="30000" dirty="0">
                <a:latin typeface="Times New Roman" panose="02020603050405020304" pitchFamily="18" charset="0"/>
                <a:ea typeface="Calibri" panose="020F0502020204030204" pitchFamily="34" charset="0"/>
                <a:cs typeface="Times New Roman" panose="02020603050405020304" pitchFamily="18" charset="0"/>
              </a:rPr>
              <a:t>9</a:t>
            </a:r>
            <a:r>
              <a:rPr lang="en-US" sz="2400" dirty="0">
                <a:latin typeface="Times New Roman" panose="02020603050405020304" pitchFamily="18" charset="0"/>
                <a:ea typeface="Calibri" panose="020F0502020204030204" pitchFamily="34" charset="0"/>
                <a:cs typeface="Times New Roman" panose="02020603050405020304" pitchFamily="18" charset="0"/>
              </a:rPr>
              <a:t> / liter. In newborns, especially in the first days of life, the number of leukocytes can vary greatly from 9 to 30.10</a:t>
            </a:r>
            <a:r>
              <a:rPr lang="en-US" sz="2400" baseline="30000" dirty="0">
                <a:latin typeface="Times New Roman" panose="02020603050405020304" pitchFamily="18" charset="0"/>
                <a:ea typeface="Calibri" panose="020F0502020204030204" pitchFamily="34" charset="0"/>
                <a:cs typeface="Times New Roman" panose="02020603050405020304" pitchFamily="18" charset="0"/>
              </a:rPr>
              <a:t>9</a:t>
            </a:r>
            <a:r>
              <a:rPr lang="en-US" sz="2400" dirty="0">
                <a:latin typeface="Times New Roman" panose="02020603050405020304" pitchFamily="18" charset="0"/>
                <a:ea typeface="Calibri" panose="020F0502020204030204" pitchFamily="34" charset="0"/>
                <a:cs typeface="Times New Roman" panose="02020603050405020304" pitchFamily="18" charset="0"/>
              </a:rPr>
              <a:t> / liter. In children aged 1-3 years, the number of leukocytes in the blood ranges from 6.0 to 17.0 • 10</a:t>
            </a:r>
            <a:r>
              <a:rPr lang="en-US" sz="2400" baseline="30000" dirty="0">
                <a:latin typeface="Times New Roman" panose="02020603050405020304" pitchFamily="18" charset="0"/>
                <a:ea typeface="Calibri" panose="020F0502020204030204" pitchFamily="34" charset="0"/>
                <a:cs typeface="Times New Roman" panose="02020603050405020304" pitchFamily="18" charset="0"/>
              </a:rPr>
              <a:t>9</a:t>
            </a:r>
            <a:r>
              <a:rPr lang="en-US" sz="2400" dirty="0">
                <a:latin typeface="Times New Roman" panose="02020603050405020304" pitchFamily="18" charset="0"/>
                <a:ea typeface="Calibri" panose="020F0502020204030204" pitchFamily="34" charset="0"/>
                <a:cs typeface="Times New Roman" panose="02020603050405020304" pitchFamily="18" charset="0"/>
              </a:rPr>
              <a:t> / l, and in 6-10 years in the range of 6.0-11.0 • 10</a:t>
            </a:r>
            <a:r>
              <a:rPr lang="en-US" sz="2400" baseline="30000" dirty="0">
                <a:latin typeface="Times New Roman" panose="02020603050405020304" pitchFamily="18" charset="0"/>
                <a:ea typeface="Calibri" panose="020F0502020204030204" pitchFamily="34" charset="0"/>
                <a:cs typeface="Times New Roman" panose="02020603050405020304" pitchFamily="18" charset="0"/>
              </a:rPr>
              <a:t>9</a:t>
            </a:r>
            <a:r>
              <a:rPr lang="en-US" sz="2400" dirty="0">
                <a:latin typeface="Times New Roman" panose="02020603050405020304" pitchFamily="18" charset="0"/>
                <a:ea typeface="Calibri" panose="020F0502020204030204" pitchFamily="34" charset="0"/>
                <a:cs typeface="Times New Roman" panose="02020603050405020304" pitchFamily="18" charset="0"/>
              </a:rPr>
              <a:t> / l .</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The amount of leukocytes in the blood is not constant, but dynamically changes depending on the time of day and the functional state of the organism. </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0408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2DA8A40-F92D-4BD0-9D53-68CC103E784B}"/>
              </a:ext>
            </a:extLst>
          </p:cNvPr>
          <p:cNvSpPr/>
          <p:nvPr/>
        </p:nvSpPr>
        <p:spPr>
          <a:xfrm>
            <a:off x="251520" y="188640"/>
            <a:ext cx="8712968" cy="6861174"/>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amount of leukocytes usually increases somewhat until the evening, after eating, as well as after physical and emotional stress.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An increase in the total absolute amount of leukocytes per unit volume above the upper limit of the norm is called absolute leukocytosis, and its decrease below the lower limit is absolute leukopenia.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True leukocytosis occurs when the formation of leukocytes increases and their output from the bone marrow. If the increase in the content of leukocytes in the blood is due to the circulation of those cells, which under normal conditions are attached to the inner surface of blood vessels, such leukocytosis is called redistributive.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It is the redistribution of leukocytes due to fluctuations throughout the day. So, the amount of white blood cells usually increases somewhat until the evening, as well as after eating.</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Physiological leukocytosis is observed in the premenstrual period, in the second half of pregnancy, 1-2 weeks after delivery.</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9165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770AB2C-F6DE-492A-B24F-E934D04323E5}"/>
              </a:ext>
            </a:extLst>
          </p:cNvPr>
          <p:cNvSpPr/>
          <p:nvPr/>
        </p:nvSpPr>
        <p:spPr>
          <a:xfrm>
            <a:off x="755576" y="404664"/>
            <a:ext cx="7416824" cy="5155066"/>
          </a:xfrm>
          <a:prstGeom prst="rect">
            <a:avLst/>
          </a:prstGeom>
        </p:spPr>
        <p:txBody>
          <a:bodyPr wrap="square">
            <a:spAutoFit/>
          </a:bodyPr>
          <a:lstStyle/>
          <a:p>
            <a:pPr algn="just">
              <a:lnSpc>
                <a:spcPct val="115000"/>
              </a:lnSpc>
              <a:spcAft>
                <a:spcPts val="0"/>
              </a:spcAft>
            </a:pPr>
            <a:r>
              <a:rPr lang="en-US"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Physiological redistribution leukocytosis can occur after eating, after physical or emotional stress, exposure to cold or heat.</a:t>
            </a:r>
            <a:endParaRPr lang="ru-UA" sz="2400"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Leukocytosis as a pathological reaction most often indicates an infectious or aseptic inflammatory process in the body. In addition, leukocytosis is often manifested in poisoning with nitrobenzene, aniline, in the initial phase of the radiation sickness, as a side effect of some medications, as well as malignant neoplasms, acute blood loss and many other pathological processes. In the most severe form, leukocytosis is manifested in future leukosis</a:t>
            </a:r>
            <a:r>
              <a:rPr lang="en-US"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a:t>
            </a:r>
            <a:endParaRPr lang="ru-UA" sz="16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3218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E97ECCD-F706-4A4D-98BB-3A7193D4BDC8}"/>
              </a:ext>
            </a:extLst>
          </p:cNvPr>
          <p:cNvSpPr/>
          <p:nvPr/>
        </p:nvSpPr>
        <p:spPr>
          <a:xfrm>
            <a:off x="827584" y="548680"/>
            <a:ext cx="7272808" cy="4737515"/>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Leukopenia can also be physiological (constitutional leukopenia) and pathological, redistributive and true.</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Some Causes Of Leukopenia:</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chronic infections: tuberculosis, HIV;</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hypersplastic</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syndrome;</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lymphogranulomatosis;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aplastic state of the bone marrow;</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stress.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There are several types of leukocyte division, the easiest of which is based on the presence / absence of specific granules in their cytoplasm.</a:t>
            </a:r>
            <a:endParaRPr lang="ru-UA" sz="2400" b="1" dirty="0">
              <a:solidFill>
                <a:srgbClr val="00B050"/>
              </a:solidFill>
            </a:endParaRPr>
          </a:p>
        </p:txBody>
      </p:sp>
    </p:spTree>
    <p:extLst>
      <p:ext uri="{BB962C8B-B14F-4D97-AF65-F5344CB8AC3E}">
        <p14:creationId xmlns:p14="http://schemas.microsoft.com/office/powerpoint/2010/main" val="3251485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EA310E9-895F-4887-A192-DE3CE7BAF524}"/>
              </a:ext>
            </a:extLst>
          </p:cNvPr>
          <p:cNvSpPr/>
          <p:nvPr/>
        </p:nvSpPr>
        <p:spPr>
          <a:xfrm>
            <a:off x="611560" y="260648"/>
            <a:ext cx="7776864" cy="5162247"/>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According to the morphological features of white blood cells, painted according to </a:t>
            </a:r>
            <a:r>
              <a:rPr lang="en-US" sz="2400" dirty="0" err="1">
                <a:latin typeface="Times New Roman" panose="02020603050405020304" pitchFamily="18" charset="0"/>
                <a:ea typeface="Calibri" panose="020F0502020204030204" pitchFamily="34" charset="0"/>
                <a:cs typeface="Times New Roman" panose="02020603050405020304" pitchFamily="18" charset="0"/>
              </a:rPr>
              <a:t>Romanovsky-Gimza</a:t>
            </a:r>
            <a:r>
              <a:rPr lang="en-US" sz="2400" dirty="0">
                <a:latin typeface="Times New Roman" panose="02020603050405020304" pitchFamily="18" charset="0"/>
                <a:ea typeface="Calibri" panose="020F0502020204030204" pitchFamily="34" charset="0"/>
                <a:cs typeface="Times New Roman" panose="02020603050405020304" pitchFamily="18" charset="0"/>
              </a:rPr>
              <a:t>, since Ehrlich traditionally divided into two groups: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granular leukocytes, or granulocytes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 cells that have large segmented nuclei and exhibit specific graininess of the cytoplasm; Depending on the ability to perceive dyestuffs, they are divided into neutrophilic, eosinophilic and basophilic;</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Non-grainy leukocytes, or agranulocytes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are cells that do not have a specific granularity and contain a simple, unsegmented nucleus, which include lymphocytes and monocytes.</a:t>
            </a:r>
            <a:endParaRPr lang="ru-UA" sz="2400" dirty="0"/>
          </a:p>
        </p:txBody>
      </p:sp>
    </p:spTree>
    <p:extLst>
      <p:ext uri="{BB962C8B-B14F-4D97-AF65-F5344CB8AC3E}">
        <p14:creationId xmlns:p14="http://schemas.microsoft.com/office/powerpoint/2010/main" val="1726228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836422E-98AF-43E1-B474-6904EA0C3AD9}"/>
              </a:ext>
            </a:extLst>
          </p:cNvPr>
          <p:cNvSpPr/>
          <p:nvPr/>
        </p:nvSpPr>
        <p:spPr>
          <a:xfrm>
            <a:off x="827584" y="692696"/>
            <a:ext cx="7632848" cy="6011710"/>
          </a:xfrm>
          <a:prstGeom prst="rect">
            <a:avLst/>
          </a:prstGeom>
        </p:spPr>
        <p:txBody>
          <a:bodyPr wrap="square">
            <a:spAutoFit/>
          </a:bodyPr>
          <a:lstStyle/>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Leukocyte formula</a:t>
            </a:r>
            <a:r>
              <a:rPr lang="en-US" sz="2400" dirty="0">
                <a:latin typeface="Times New Roman" panose="02020603050405020304" pitchFamily="18" charset="0"/>
                <a:ea typeface="Calibri" panose="020F0502020204030204" pitchFamily="34" charset="0"/>
                <a:cs typeface="Times New Roman" panose="02020603050405020304" pitchFamily="18" charset="0"/>
              </a:rPr>
              <a:t> (leukogram) - the percentage of different types of leukocytes, which is determined by counting them in a colored blood smear under a microscope.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There is such a notion as the shift of the leukocyte formula to the left and to the right.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The shift of the leukocyte formula to the left - an increase in the number of immature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pulmonucleus</a:t>
            </a:r>
            <a:r>
              <a:rPr lang="en-US" sz="2400" dirty="0">
                <a:latin typeface="Times New Roman" panose="02020603050405020304" pitchFamily="18" charset="0"/>
                <a:ea typeface="Calibri" panose="020F0502020204030204" pitchFamily="34" charset="0"/>
                <a:cs typeface="Times New Roman" panose="02020603050405020304" pitchFamily="18" charset="0"/>
              </a:rPr>
              <a:t>) neutrophils in the peripheral blood, the appearance of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methemyelocytes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(young), myelocytes;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The shift of the leukocyte formula to the right is a decrease in the normal number of </a:t>
            </a:r>
            <a:r>
              <a:rPr lang="en-US" sz="2400" dirty="0" err="1">
                <a:latin typeface="Times New Roman" panose="02020603050405020304" pitchFamily="18" charset="0"/>
                <a:ea typeface="Calibri" panose="020F0502020204030204" pitchFamily="34" charset="0"/>
                <a:cs typeface="Times New Roman" panose="02020603050405020304" pitchFamily="18" charset="0"/>
              </a:rPr>
              <a:t>rodenuclear</a:t>
            </a:r>
            <a:r>
              <a:rPr lang="en-US" sz="2400" dirty="0">
                <a:latin typeface="Times New Roman" panose="02020603050405020304" pitchFamily="18" charset="0"/>
                <a:ea typeface="Calibri" panose="020F0502020204030204" pitchFamily="34" charset="0"/>
                <a:cs typeface="Times New Roman" panose="02020603050405020304" pitchFamily="18" charset="0"/>
              </a:rPr>
              <a:t> neutrophils and an increase in the number of segmental neutrophils from hyper-segmented nuclei (megaloblastic anemia, kidney and liver disease, state after blood transfusion).</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3412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52D1F4E-D9F4-4BC1-89CE-648B3847FDDF}"/>
              </a:ext>
            </a:extLst>
          </p:cNvPr>
          <p:cNvSpPr/>
          <p:nvPr/>
        </p:nvSpPr>
        <p:spPr>
          <a:xfrm>
            <a:off x="755576" y="620688"/>
            <a:ext cx="7632848" cy="6020110"/>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Neutrophils</a:t>
            </a:r>
            <a:r>
              <a:rPr lang="en-US" sz="2400" dirty="0">
                <a:latin typeface="Times New Roman" panose="02020603050405020304" pitchFamily="18" charset="0"/>
                <a:ea typeface="Calibri" panose="020F0502020204030204" pitchFamily="34" charset="0"/>
                <a:cs typeface="Times New Roman" panose="02020603050405020304" pitchFamily="18" charset="0"/>
              </a:rPr>
              <a:t> are normally represented by three or two groups: may be present in small numbers or lack young (s) 1-5%; rod-core (p / a) 1-5% and segmental (s / y) 40-68%. They have mainly bactericidal and detoxification functions, bearing the conditional name of microphages (reflecting the leading mechanism of their immune function - phagocytosis).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Times New Roman" panose="02020603050405020304" pitchFamily="18" charset="0"/>
                <a:ea typeface="Calibri" panose="020F0502020204030204" pitchFamily="34" charset="0"/>
              </a:rPr>
              <a:t>       Depending on the degree of maturity and the shape of the nucleus in the peripheral blood, the rod-nucleus (younger) and segment-specific (mature) neutrophils are isolated. Younger cells of the neutrophilic series - young (metamyelocytes), myelocytes, and promyelocytes - appear in the peripheral blood in the event of pathology and are evidence of stimulation of the formation of cells of this species. </a:t>
            </a:r>
            <a:endParaRPr lang="ru-UA" sz="2400" dirty="0"/>
          </a:p>
        </p:txBody>
      </p:sp>
    </p:spTree>
    <p:extLst>
      <p:ext uri="{BB962C8B-B14F-4D97-AF65-F5344CB8AC3E}">
        <p14:creationId xmlns:p14="http://schemas.microsoft.com/office/powerpoint/2010/main" val="3238489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F57477B-B2D6-47D0-82CF-D9F3A5304FDB}"/>
              </a:ext>
            </a:extLst>
          </p:cNvPr>
          <p:cNvSpPr/>
          <p:nvPr/>
        </p:nvSpPr>
        <p:spPr>
          <a:xfrm>
            <a:off x="683568" y="525994"/>
            <a:ext cx="8208912" cy="6436442"/>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duration of circulation of neutrophils in the blood is on average about 6.5 hours, then they migrate to the tissue.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Normally, blood levels: </a:t>
            </a:r>
            <a:r>
              <a:rPr lang="en-US" sz="2400" dirty="0">
                <a:latin typeface="Times New Roman" panose="02020603050405020304" pitchFamily="18" charset="0"/>
                <a:ea typeface="Calibri" panose="020F0502020204030204" pitchFamily="34" charset="0"/>
                <a:cs typeface="Times New Roman" panose="02020603050405020304" pitchFamily="18" charset="0"/>
              </a:rPr>
              <a:t>48-78%</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Limits of the norm of neutrophil content in the leukocyte formula: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Adults 47 - 72%</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Children normally have 2 cross-sectional leukocyte formulas at the age of 5 days and 4-5 years, with up to 5 days prevailing neutrophils over lymphocytes, almost as an adult, and then there is the first intersection: the ratio of lymph. / Nutrition from ≈20% / 60% turns into 60% / 20%, it is preserved until the second crossing of the leukocyte formula, usually it occurs in 4 year, but it is admissible for 5 years, after which the content and proportion of neutrophils / lymphocytes meet the standards of an adult.</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3413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EABF593-2CA6-45A8-81F6-204FC92F19F6}"/>
              </a:ext>
            </a:extLst>
          </p:cNvPr>
          <p:cNvSpPr/>
          <p:nvPr/>
        </p:nvSpPr>
        <p:spPr>
          <a:xfrm>
            <a:off x="395536" y="0"/>
            <a:ext cx="8136904" cy="6436442"/>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Increase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(neutrophilia</a:t>
            </a:r>
            <a:r>
              <a:rPr lang="en-US" sz="2400" dirty="0">
                <a:latin typeface="Times New Roman" panose="02020603050405020304" pitchFamily="18" charset="0"/>
                <a:ea typeface="Calibri" panose="020F0502020204030204" pitchFamily="34" charset="0"/>
                <a:cs typeface="Times New Roman" panose="02020603050405020304" pitchFamily="18" charset="0"/>
              </a:rPr>
              <a:t>) cause: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inflammatory processes;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myocardial infarction, lung;</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malignant neoplasms;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many infectious processes.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To decrease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neutropenia)</a:t>
            </a:r>
            <a:r>
              <a:rPr lang="en-US" sz="2400" dirty="0">
                <a:latin typeface="Times New Roman" panose="02020603050405020304" pitchFamily="18" charset="0"/>
                <a:ea typeface="Calibri" panose="020F0502020204030204" pitchFamily="34" charset="0"/>
                <a:cs typeface="Times New Roman" panose="02020603050405020304" pitchFamily="18" charset="0"/>
              </a:rPr>
              <a:t> lead:</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viral infections (hepatitis, measles, rubella, influenza, chicken pox, poliomyelitis);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infections caused by the simplest (toxoplasma, malaria);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postinfectious condition;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aplastic anemia;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fungal infections;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chronic bacterial infections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strepto</a:t>
            </a:r>
            <a:r>
              <a:rPr lang="en-US" sz="2400" dirty="0">
                <a:latin typeface="Times New Roman" panose="02020603050405020304" pitchFamily="18" charset="0"/>
                <a:ea typeface="Calibri" panose="020F0502020204030204" pitchFamily="34" charset="0"/>
                <a:cs typeface="Times New Roman" panose="02020603050405020304" pitchFamily="18" charset="0"/>
              </a:rPr>
              <a:t> - or staphylococci, tuberculosis, brucellosis)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Radiation therapy.</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8744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717D321-BDA0-429B-AB1A-0F7B135C631D}"/>
              </a:ext>
            </a:extLst>
          </p:cNvPr>
          <p:cNvSpPr/>
          <p:nvPr/>
        </p:nvSpPr>
        <p:spPr>
          <a:xfrm>
            <a:off x="683568" y="476671"/>
            <a:ext cx="7704856" cy="5732980"/>
          </a:xfrm>
          <a:prstGeom prst="rect">
            <a:avLst/>
          </a:prstGeom>
        </p:spPr>
        <p:txBody>
          <a:bodyPr wrap="square">
            <a:spAutoFit/>
          </a:bodyPr>
          <a:lstStyle/>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Increase in the number of immature neutrophils (shift to the left):</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Acute inflammation (circular pneumonia);</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Certain infectious diseases (scarlet fever, </a:t>
            </a:r>
            <a:r>
              <a:rPr lang="en-US" sz="2000" dirty="0" err="1">
                <a:latin typeface="Times New Roman" panose="02020603050405020304" pitchFamily="18" charset="0"/>
                <a:ea typeface="Calibri" panose="020F0502020204030204" pitchFamily="34" charset="0"/>
                <a:cs typeface="Times New Roman" panose="02020603050405020304" pitchFamily="18" charset="0"/>
              </a:rPr>
              <a:t>Bushiv</a:t>
            </a:r>
            <a:r>
              <a:rPr lang="en-US" sz="2000" dirty="0">
                <a:latin typeface="Times New Roman" panose="02020603050405020304" pitchFamily="18" charset="0"/>
                <a:ea typeface="Calibri" panose="020F0502020204030204" pitchFamily="34" charset="0"/>
                <a:cs typeface="Times New Roman" panose="02020603050405020304" pitchFamily="18" charset="0"/>
              </a:rPr>
              <a:t> inflammation, diphtheria);</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Malignant tumors (cancer of the kidney, breast and prostate parenchyma) and metastasis to the bone marrow;</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Myeloproliferative diseases, especially chronic myelogenous leukemia;</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Tuberculosis;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Myocardial infarction;</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bleeding</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Hemolytic crisis;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Sepsis;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Toxication</a:t>
            </a:r>
            <a:r>
              <a:rPr lang="en-US" sz="2000" dirty="0">
                <a:latin typeface="Times New Roman" panose="02020603050405020304" pitchFamily="18" charset="0"/>
                <a:ea typeface="Calibri" panose="020F0502020204030204" pitchFamily="34" charset="0"/>
                <a:cs typeface="Times New Roman" panose="02020603050405020304" pitchFamily="18" charset="0"/>
              </a:rPr>
              <a:t>;</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shock;</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Physical strain;</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Acidosis and coma.</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6105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3B11F96-00F0-4ADB-B4E9-0525806BDEF8}"/>
              </a:ext>
            </a:extLst>
          </p:cNvPr>
          <p:cNvSpPr/>
          <p:nvPr/>
        </p:nvSpPr>
        <p:spPr>
          <a:xfrm>
            <a:off x="323528" y="116632"/>
            <a:ext cx="8496944" cy="6861174"/>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Eosinophils</a:t>
            </a:r>
            <a:r>
              <a:rPr lang="en-US" sz="2400" dirty="0">
                <a:latin typeface="Times New Roman" panose="02020603050405020304" pitchFamily="18" charset="0"/>
                <a:ea typeface="Calibri" panose="020F0502020204030204" pitchFamily="34" charset="0"/>
                <a:cs typeface="Times New Roman" panose="02020603050405020304" pitchFamily="18" charset="0"/>
              </a:rPr>
              <a:t> (E) also have phagocytic properties, but this property is primarily used to participate in the allergic process. They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phagocyrite</a:t>
            </a:r>
            <a:r>
              <a:rPr lang="en-US" sz="2400" dirty="0">
                <a:latin typeface="Times New Roman" panose="02020603050405020304" pitchFamily="18" charset="0"/>
                <a:ea typeface="Calibri" panose="020F0502020204030204" pitchFamily="34" charset="0"/>
                <a:cs typeface="Times New Roman" panose="02020603050405020304" pitchFamily="18" charset="0"/>
              </a:rPr>
              <a:t> antigen complex anti-antibodies, formed predominantly </a:t>
            </a:r>
            <a:r>
              <a:rPr lang="en-US" sz="2400" dirty="0" err="1">
                <a:latin typeface="Times New Roman" panose="02020603050405020304" pitchFamily="18" charset="0"/>
                <a:ea typeface="Calibri" panose="020F0502020204030204" pitchFamily="34" charset="0"/>
                <a:cs typeface="Times New Roman" panose="02020603050405020304" pitchFamily="18" charset="0"/>
              </a:rPr>
              <a:t>IgE</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i="1" dirty="0">
                <a:latin typeface="Times New Roman" panose="02020603050405020304" pitchFamily="18" charset="0"/>
                <a:ea typeface="Calibri" panose="020F0502020204030204" pitchFamily="34" charset="0"/>
                <a:cs typeface="Times New Roman" panose="02020603050405020304" pitchFamily="18" charset="0"/>
              </a:rPr>
              <a:t>eosinophils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Adults 0.5 - 5.0%</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Children under 12 years of age 0.5 - 7.0%</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12 - 16 years 0.5 - 6.0%</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Increase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(eosinophilia</a:t>
            </a:r>
            <a:r>
              <a:rPr lang="en-US" sz="2400" dirty="0">
                <a:latin typeface="Times New Roman" panose="02020603050405020304" pitchFamily="18" charset="0"/>
                <a:ea typeface="Calibri" panose="020F0502020204030204" pitchFamily="34" charset="0"/>
                <a:cs typeface="Times New Roman" panose="02020603050405020304" pitchFamily="18" charset="0"/>
              </a:rPr>
              <a:t>) is observed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allergic conditions (bronchial asthma, allergic skin lesions, hay fever);</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helminth infestation (ascariasis, echinococcosis, giardiasis, trichinosis,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stronhyloidosis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infectious diseases (in the stage of recovery);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after administration of antibiotics;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collagenose</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p>
        </p:txBody>
      </p:sp>
    </p:spTree>
    <p:extLst>
      <p:ext uri="{BB962C8B-B14F-4D97-AF65-F5344CB8AC3E}">
        <p14:creationId xmlns:p14="http://schemas.microsoft.com/office/powerpoint/2010/main" val="942586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BDFC16E-DC73-4460-AF33-5F419FC47B52}"/>
              </a:ext>
            </a:extLst>
          </p:cNvPr>
          <p:cNvSpPr/>
          <p:nvPr/>
        </p:nvSpPr>
        <p:spPr>
          <a:xfrm>
            <a:off x="899592" y="908720"/>
            <a:ext cx="7056784" cy="3888052"/>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Reduction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eosinopenia</a:t>
            </a:r>
            <a:r>
              <a:rPr lang="en-US" sz="2400" dirty="0">
                <a:latin typeface="Times New Roman" panose="02020603050405020304" pitchFamily="18" charset="0"/>
                <a:ea typeface="Calibri" panose="020F0502020204030204" pitchFamily="34" charset="0"/>
                <a:cs typeface="Times New Roman" panose="02020603050405020304" pitchFamily="18" charset="0"/>
              </a:rPr>
              <a:t>) occurs when: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some acute infectious diseases (typhoid fever, dysentery);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acute appendicitis;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sepsis;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injuries;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burns;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surgical interventions;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 the first day of myocardial infarction.</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9491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3F3621D-20AC-43C9-8A25-327CE645E558}"/>
              </a:ext>
            </a:extLst>
          </p:cNvPr>
          <p:cNvSpPr/>
          <p:nvPr/>
        </p:nvSpPr>
        <p:spPr>
          <a:xfrm>
            <a:off x="755576" y="836712"/>
            <a:ext cx="6984776" cy="4737515"/>
          </a:xfrm>
          <a:prstGeom prst="rect">
            <a:avLst/>
          </a:prstGeom>
        </p:spPr>
        <p:txBody>
          <a:bodyPr wrap="square">
            <a:spAutoFit/>
          </a:bodyPr>
          <a:lstStyle/>
          <a:p>
            <a:pPr algn="just">
              <a:lnSpc>
                <a:spcPct val="115000"/>
              </a:lnSpc>
              <a:spcAft>
                <a:spcPts val="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Basophils</a:t>
            </a:r>
            <a:r>
              <a:rPr lang="en-US" sz="2400" dirty="0">
                <a:latin typeface="Times New Roman" panose="02020603050405020304" pitchFamily="18" charset="0"/>
                <a:ea typeface="Calibri" panose="020F0502020204030204" pitchFamily="34" charset="0"/>
                <a:cs typeface="Times New Roman" panose="02020603050405020304" pitchFamily="18" charset="0"/>
              </a:rPr>
              <a:t> (B) - participate in inflammatory and allergic processes in the body.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Normally</a:t>
            </a:r>
            <a:r>
              <a:rPr lang="en-US" sz="2400" dirty="0">
                <a:latin typeface="Times New Roman" panose="02020603050405020304" pitchFamily="18" charset="0"/>
                <a:ea typeface="Calibri" panose="020F0502020204030204" pitchFamily="34" charset="0"/>
                <a:cs typeface="Times New Roman" panose="02020603050405020304" pitchFamily="18" charset="0"/>
              </a:rPr>
              <a:t> 0 to 1%</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An </a:t>
            </a:r>
            <a:r>
              <a:rPr lang="en-US" sz="2400" b="1" dirty="0">
                <a:solidFill>
                  <a:srgbClr val="92D050"/>
                </a:solidFill>
                <a:latin typeface="Times New Roman" panose="02020603050405020304" pitchFamily="18" charset="0"/>
                <a:ea typeface="Calibri" panose="020F0502020204030204" pitchFamily="34" charset="0"/>
                <a:cs typeface="Times New Roman" panose="02020603050405020304" pitchFamily="18" charset="0"/>
              </a:rPr>
              <a:t>increase in basophils </a:t>
            </a:r>
            <a:r>
              <a:rPr lang="en-US" sz="2400" dirty="0">
                <a:latin typeface="Times New Roman" panose="02020603050405020304" pitchFamily="18" charset="0"/>
                <a:ea typeface="Calibri" panose="020F0502020204030204" pitchFamily="34" charset="0"/>
                <a:cs typeface="Times New Roman" panose="02020603050405020304" pitchFamily="18" charset="0"/>
              </a:rPr>
              <a:t>occurs when: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allergic conditions;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diseases of the blood system;</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acute inflammatory processes in the liver;</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endocrine disorders;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chronic inflammations in the gastrointestinal tract;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ulcerative inflammation of the intestine;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lymphogranulomatosis.</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606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2B57193-A208-4674-BF6D-BC82E1E50529}"/>
              </a:ext>
            </a:extLst>
          </p:cNvPr>
          <p:cNvSpPr/>
          <p:nvPr/>
        </p:nvSpPr>
        <p:spPr>
          <a:xfrm>
            <a:off x="1043608" y="836712"/>
            <a:ext cx="5814392" cy="3529556"/>
          </a:xfrm>
          <a:prstGeom prst="rect">
            <a:avLst/>
          </a:prstGeom>
        </p:spPr>
        <p:txBody>
          <a:bodyPr wrap="square">
            <a:spAutoFit/>
          </a:bodyPr>
          <a:lstStyle/>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Reducing basophils (</a:t>
            </a:r>
            <a:r>
              <a:rPr lang="en-US" sz="2800" b="1" dirty="0" err="1">
                <a:solidFill>
                  <a:srgbClr val="92D050"/>
                </a:solidFill>
                <a:latin typeface="Times New Roman" panose="02020603050405020304" pitchFamily="18" charset="0"/>
                <a:ea typeface="Calibri" panose="020F0502020204030204" pitchFamily="34" charset="0"/>
                <a:cs typeface="Times New Roman" panose="02020603050405020304" pitchFamily="18" charset="0"/>
              </a:rPr>
              <a:t>basophilopenia</a:t>
            </a:r>
            <a:r>
              <a:rPr lang="en-US" sz="2800" b="1" dirty="0">
                <a:solidFill>
                  <a:srgbClr val="92D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occurs when: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long-term radiation therapy;</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acute infections;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acute lung inflammation;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Hyperfunction of the thyroid gland;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stress states.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1734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C8A1C5D-1032-45F1-8FB5-4BD6E92A11FD}"/>
              </a:ext>
            </a:extLst>
          </p:cNvPr>
          <p:cNvSpPr/>
          <p:nvPr/>
        </p:nvSpPr>
        <p:spPr>
          <a:xfrm>
            <a:off x="323528" y="116632"/>
            <a:ext cx="8136904" cy="5586979"/>
          </a:xfrm>
          <a:prstGeom prst="rect">
            <a:avLst/>
          </a:prstGeom>
        </p:spPr>
        <p:txBody>
          <a:bodyPr wrap="square">
            <a:spAutoFit/>
          </a:bodyPr>
          <a:lstStyle/>
          <a:p>
            <a:pPr algn="just">
              <a:lnSpc>
                <a:spcPct val="115000"/>
              </a:lnSpc>
              <a:spcAft>
                <a:spcPts val="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Monocytes (M</a:t>
            </a: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 refer to agranulocytes.</a:t>
            </a:r>
          </a:p>
          <a:p>
            <a:pPr algn="just">
              <a:lnSpc>
                <a:spcPct val="115000"/>
              </a:lnSpc>
              <a:spcAft>
                <a:spcPts val="0"/>
              </a:spcAft>
            </a:pP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Relative to the system of phagocytic mononuclear cells. They remove from the body die cells, the remains of destroyed cells, denatured protein, bacteria and complexes antigen - an antibody.</a:t>
            </a:r>
            <a:endParaRPr lang="ru-UA"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Normally the content of monocytes </a:t>
            </a: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 the blood: 3-11%</a:t>
            </a:r>
            <a:endParaRPr lang="ru-UA"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Increase (</a:t>
            </a:r>
            <a:r>
              <a:rPr lang="en-US" sz="24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monocytosis</a:t>
            </a: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occurs when:</a:t>
            </a:r>
            <a:endParaRPr lang="ru-UA"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infectious diseases (tuberculosis, syphilis, protozoal infections);</a:t>
            </a:r>
            <a:endParaRPr lang="ru-UA"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some diseases of the blood system;</a:t>
            </a:r>
            <a:endParaRPr lang="ru-UA"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malignant neoplasms;</a:t>
            </a:r>
            <a:endParaRPr lang="ru-UA"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collagenose</a:t>
            </a: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ru-UA"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surgical interventions;</a:t>
            </a:r>
            <a:endParaRPr lang="ru-UA"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during recovery from acute conditions.</a:t>
            </a:r>
            <a:endParaRPr lang="ru-UA"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85241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1D9BAA7-D85F-4778-A670-4DE5F796C29E}"/>
              </a:ext>
            </a:extLst>
          </p:cNvPr>
          <p:cNvSpPr/>
          <p:nvPr/>
        </p:nvSpPr>
        <p:spPr>
          <a:xfrm>
            <a:off x="1259632" y="1340768"/>
            <a:ext cx="6336704" cy="4520597"/>
          </a:xfrm>
          <a:prstGeom prst="rect">
            <a:avLst/>
          </a:prstGeom>
        </p:spPr>
        <p:txBody>
          <a:bodyPr wrap="square">
            <a:spAutoFit/>
          </a:bodyPr>
          <a:lstStyle/>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Reduction (</a:t>
            </a:r>
            <a:r>
              <a:rPr lang="en-US"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monocytopeni</a:t>
            </a:r>
            <a:r>
              <a:rPr lang="en-US" sz="2800" dirty="0" err="1">
                <a:latin typeface="Times New Roman" panose="02020603050405020304" pitchFamily="18" charset="0"/>
                <a:ea typeface="Calibri" panose="020F0502020204030204" pitchFamily="34" charset="0"/>
                <a:cs typeface="Times New Roman" panose="02020603050405020304" pitchFamily="18" charset="0"/>
              </a:rPr>
              <a:t>a</a:t>
            </a:r>
            <a:r>
              <a:rPr lang="en-US" sz="2800" dirty="0">
                <a:latin typeface="Times New Roman" panose="02020603050405020304" pitchFamily="18" charset="0"/>
                <a:ea typeface="Calibri" panose="020F0502020204030204" pitchFamily="34" charset="0"/>
                <a:cs typeface="Times New Roman" panose="02020603050405020304" pitchFamily="18" charset="0"/>
              </a:rPr>
              <a:t>, or </a:t>
            </a:r>
            <a:r>
              <a:rPr lang="en-US" sz="2800" dirty="0" err="1">
                <a:latin typeface="Times New Roman" panose="02020603050405020304" pitchFamily="18" charset="0"/>
                <a:ea typeface="Calibri" panose="020F0502020204030204" pitchFamily="34" charset="0"/>
                <a:cs typeface="Times New Roman" panose="02020603050405020304" pitchFamily="18" charset="0"/>
              </a:rPr>
              <a:t>monopenia</a:t>
            </a:r>
            <a:r>
              <a:rPr lang="en-US" sz="2800" dirty="0">
                <a:latin typeface="Times New Roman" panose="02020603050405020304" pitchFamily="18" charset="0"/>
                <a:ea typeface="Calibri" panose="020F0502020204030204" pitchFamily="34" charset="0"/>
                <a:cs typeface="Times New Roman" panose="02020603050405020304" pitchFamily="18" charset="0"/>
              </a:rPr>
              <a:t>) occurs: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after treatment with glucocorticoids;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with severe septic processes;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aplastic anemia (lesions of the bone marrow);</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Hairy-cell leukemia;</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childbirth;</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Typhoid fever</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9158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4714EB0-DC94-4127-87B8-82D371634DDD}"/>
              </a:ext>
            </a:extLst>
          </p:cNvPr>
          <p:cNvSpPr/>
          <p:nvPr/>
        </p:nvSpPr>
        <p:spPr>
          <a:xfrm>
            <a:off x="611560" y="692696"/>
            <a:ext cx="8136904" cy="5586979"/>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Lymphocytes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(L / F) are of three types</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T-, B- and NK-lymphocytes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They are involved in the recognition of antigens. T-</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lymphocytes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are involved in the processes of cellular immunity, and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B-lymphocytes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 in the processes of humoral immunity.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NK-lymphocytes </a:t>
            </a:r>
            <a:r>
              <a:rPr lang="en-US" sz="2400" dirty="0">
                <a:latin typeface="Times New Roman" panose="02020603050405020304" pitchFamily="18" charset="0"/>
                <a:ea typeface="Calibri" panose="020F0502020204030204" pitchFamily="34" charset="0"/>
                <a:cs typeface="Times New Roman" panose="02020603050405020304" pitchFamily="18" charset="0"/>
              </a:rPr>
              <a:t>(natural killer cells or natural killer cells, NK cells) are large granular lymphocytes that have a natural cytotoxicity against cancer cells and cells infected with viruses.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Norms of the content of lymphocytes in the leukocyte formula:</a:t>
            </a:r>
            <a:endParaRPr lang="ru-UA"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Adults 19 - 37%</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Norm of lymphocytes in children - see. description of neutrophils - cross-section of leukocyte formula</a:t>
            </a:r>
            <a:endParaRPr lang="ru-UA" sz="2400" dirty="0"/>
          </a:p>
        </p:txBody>
      </p:sp>
    </p:spTree>
    <p:extLst>
      <p:ext uri="{BB962C8B-B14F-4D97-AF65-F5344CB8AC3E}">
        <p14:creationId xmlns:p14="http://schemas.microsoft.com/office/powerpoint/2010/main" val="1631321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D188743-3B85-434D-831D-C061FF93387B}"/>
              </a:ext>
            </a:extLst>
          </p:cNvPr>
          <p:cNvSpPr/>
          <p:nvPr/>
        </p:nvSpPr>
        <p:spPr>
          <a:xfrm>
            <a:off x="611560" y="404664"/>
            <a:ext cx="8280920" cy="6011710"/>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Increase (lymphocytosis) occurs:</a:t>
            </a:r>
            <a:endParaRPr lang="ru-UA"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after heavy physical labor;</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during menstruation;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acute infectious diseases (chicken pox, rubella, and pertussis);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viral infections (influenza, adenovirus and cytomegalovirus infections).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Reduction (lymphopenia) occurs when</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secondary immune deficiencies;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lymphogranulomatosis;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severe viral diseases;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ingestion of corticosteroids;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malignant neoplasms;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Renal insufficiency;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circulatory failure.</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8917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C6FB005-339E-4905-A83B-D7C22AA4B7E6}"/>
              </a:ext>
            </a:extLst>
          </p:cNvPr>
          <p:cNvSpPr/>
          <p:nvPr/>
        </p:nvSpPr>
        <p:spPr>
          <a:xfrm>
            <a:off x="539552" y="980727"/>
            <a:ext cx="7416824" cy="5025094"/>
          </a:xfrm>
          <a:prstGeom prst="rect">
            <a:avLst/>
          </a:prstGeom>
        </p:spPr>
        <p:txBody>
          <a:bodyPr wrap="square">
            <a:spAutoFit/>
          </a:bodyPr>
          <a:lstStyle/>
          <a:p>
            <a:pPr algn="just">
              <a:lnSpc>
                <a:spcPct val="115000"/>
              </a:lnSpc>
              <a:spcAft>
                <a:spcPts val="0"/>
              </a:spcAft>
            </a:pPr>
            <a:r>
              <a:rPr lang="en-US" sz="2000" b="1" dirty="0">
                <a:latin typeface="Times New Roman" panose="02020603050405020304" pitchFamily="18" charset="0"/>
                <a:ea typeface="Calibri" panose="020F0502020204030204" pitchFamily="34" charset="0"/>
                <a:cs typeface="Times New Roman" panose="02020603050405020304" pitchFamily="18" charset="0"/>
              </a:rPr>
              <a:t>Leucopoiesis</a:t>
            </a:r>
            <a:r>
              <a:rPr lang="en-US" sz="2000" dirty="0">
                <a:latin typeface="Times New Roman" panose="02020603050405020304" pitchFamily="18" charset="0"/>
                <a:ea typeface="Calibri" panose="020F0502020204030204" pitchFamily="34" charset="0"/>
                <a:cs typeface="Times New Roman" panose="02020603050405020304" pitchFamily="18" charset="0"/>
              </a:rPr>
              <a:t> (Latin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leucopoesis</a:t>
            </a:r>
            <a:r>
              <a:rPr lang="en-US" sz="2000" dirty="0">
                <a:latin typeface="Times New Roman" panose="02020603050405020304" pitchFamily="18" charset="0"/>
                <a:ea typeface="Calibri" panose="020F0502020204030204" pitchFamily="34" charset="0"/>
                <a:cs typeface="Times New Roman" panose="02020603050405020304" pitchFamily="18" charset="0"/>
              </a:rPr>
              <a:t>, leucopoiesis);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leuco</a:t>
            </a:r>
            <a:r>
              <a:rPr lang="en-US" sz="2000" dirty="0">
                <a:latin typeface="Times New Roman" panose="02020603050405020304" pitchFamily="18" charset="0"/>
                <a:ea typeface="Calibri" panose="020F0502020204030204" pitchFamily="34" charset="0"/>
                <a:cs typeface="Times New Roman" panose="02020603050405020304" pitchFamily="18" charset="0"/>
              </a:rPr>
              <a:t> + </a:t>
            </a:r>
            <a:r>
              <a:rPr lang="en-US" sz="2000" dirty="0" err="1">
                <a:latin typeface="Times New Roman" panose="02020603050405020304" pitchFamily="18" charset="0"/>
                <a:ea typeface="Calibri" panose="020F0502020204030204" pitchFamily="34" charset="0"/>
                <a:cs typeface="Times New Roman" panose="02020603050405020304" pitchFamily="18" charset="0"/>
              </a:rPr>
              <a:t>grech</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poiesis</a:t>
            </a:r>
            <a:r>
              <a:rPr lang="en-US" sz="2000" dirty="0">
                <a:latin typeface="Times New Roman" panose="02020603050405020304" pitchFamily="18" charset="0"/>
                <a:ea typeface="Calibri" panose="020F0502020204030204" pitchFamily="34" charset="0"/>
                <a:cs typeface="Times New Roman" panose="02020603050405020304" pitchFamily="18" charset="0"/>
              </a:rPr>
              <a:t> development, education; son. :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leukogenesis</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leukocytopoiesis</a:t>
            </a:r>
            <a:r>
              <a:rPr lang="en-US" sz="2000" dirty="0">
                <a:latin typeface="Times New Roman" panose="02020603050405020304" pitchFamily="18" charset="0"/>
                <a:ea typeface="Calibri" panose="020F0502020204030204" pitchFamily="34" charset="0"/>
                <a:cs typeface="Times New Roman" panose="02020603050405020304" pitchFamily="18" charset="0"/>
              </a:rPr>
              <a:t>) - formation of leukocytes; usually occurs in the hematopoietic tissue of the bone marrow.</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Leukocytopoiesis</a:t>
            </a:r>
            <a:r>
              <a:rPr lang="en-US" sz="2000" dirty="0">
                <a:latin typeface="Times New Roman" panose="02020603050405020304" pitchFamily="18" charset="0"/>
                <a:ea typeface="Calibri" panose="020F0502020204030204" pitchFamily="34" charset="0"/>
                <a:cs typeface="Times New Roman" panose="02020603050405020304" pitchFamily="18" charset="0"/>
              </a:rPr>
              <a:t> (leukopoiesis) includes </a:t>
            </a:r>
            <a:r>
              <a:rPr lang="en-US" sz="2000" dirty="0" err="1">
                <a:latin typeface="Times New Roman" panose="02020603050405020304" pitchFamily="18" charset="0"/>
                <a:ea typeface="Calibri" panose="020F0502020204030204" pitchFamily="34" charset="0"/>
                <a:cs typeface="Times New Roman" panose="02020603050405020304" pitchFamily="18" charset="0"/>
              </a:rPr>
              <a:t>granulocytopoiesis</a:t>
            </a:r>
            <a:r>
              <a:rPr lang="en-US" sz="2000" dirty="0">
                <a:latin typeface="Times New Roman" panose="02020603050405020304" pitchFamily="18" charset="0"/>
                <a:ea typeface="Calibri" panose="020F0502020204030204" pitchFamily="34" charset="0"/>
                <a:cs typeface="Times New Roman" panose="02020603050405020304" pitchFamily="18" charset="0"/>
              </a:rPr>
              <a:t> (granulopoiesis),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lymphocytopoiesis</a:t>
            </a:r>
            <a:r>
              <a:rPr lang="en-US" sz="2000" dirty="0">
                <a:latin typeface="Times New Roman" panose="02020603050405020304" pitchFamily="18" charset="0"/>
                <a:ea typeface="Calibri" panose="020F0502020204030204" pitchFamily="34" charset="0"/>
                <a:cs typeface="Times New Roman" panose="02020603050405020304" pitchFamily="18" charset="0"/>
              </a:rPr>
              <a:t> (lymphopoiesis) and </a:t>
            </a:r>
            <a:r>
              <a:rPr lang="en-US" sz="2000" dirty="0" err="1">
                <a:latin typeface="Times New Roman" panose="02020603050405020304" pitchFamily="18" charset="0"/>
                <a:ea typeface="Calibri" panose="020F0502020204030204" pitchFamily="34" charset="0"/>
                <a:cs typeface="Times New Roman" panose="02020603050405020304" pitchFamily="18" charset="0"/>
              </a:rPr>
              <a:t>monocytopoiesis</a:t>
            </a:r>
            <a:r>
              <a:rPr lang="en-US" sz="2000" dirty="0">
                <a:latin typeface="Times New Roman" panose="02020603050405020304" pitchFamily="18" charset="0"/>
                <a:ea typeface="Calibri" panose="020F0502020204030204" pitchFamily="34" charset="0"/>
                <a:cs typeface="Times New Roman" panose="02020603050405020304" pitchFamily="18" charset="0"/>
              </a:rPr>
              <a:t> (monopoiesis).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In the granulocyte series, myeloblasts are the first morphologically distinguishable cell. It has a gently structured nucleus, a single nucleolus.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The shape of the nucleus is round, the size is slightly smaller than in the erythroblast. Myeloblasts differs from undifferentiated blast from the class of cells - predecessors of the presence of granularity in the cytoplasm; the shape of the cell is more often round, even.</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0923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AA1857B-084B-4323-A0E4-3462EF6D6683}"/>
              </a:ext>
            </a:extLst>
          </p:cNvPr>
          <p:cNvSpPr/>
          <p:nvPr/>
        </p:nvSpPr>
        <p:spPr>
          <a:xfrm>
            <a:off x="539552" y="836711"/>
            <a:ext cx="8064896" cy="6011710"/>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The next stage of maturation of granulocytes is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promyelocyte</a:t>
            </a:r>
            <a:r>
              <a:rPr lang="en-US" sz="2400" dirty="0">
                <a:latin typeface="Times New Roman" panose="02020603050405020304" pitchFamily="18" charset="0"/>
                <a:ea typeface="Calibri" panose="020F0502020204030204" pitchFamily="34" charset="0"/>
                <a:cs typeface="Times New Roman" panose="02020603050405020304" pitchFamily="18" charset="0"/>
              </a:rPr>
              <a:t> - neutrophilic, eosinophilic and basophilic.</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The round or bean nucleus of the promyelocytes is larger than the nucleus of the myeloblasts almost twice, although this cell is not polyploid; it is often eccentric, and in it you can see the remnants of the nucleolus. The structure of chromatin already loses the delicate filamentous structure of blast cells, although it does not have a crustal structure. The area of ​​the cytoplasm is approximately equal to the area of ​​the nucleus; the cytoplasm is abundantly saturated with grainy, which has characteristics specific to each row. For the neutrophilic series, the promyelocyte is the granular cell itself. Its granularity is polymorphic - large and small, colored and acidic and basic dyes.</a:t>
            </a:r>
            <a:endParaRPr lang="ru-UA" sz="2400" dirty="0"/>
          </a:p>
        </p:txBody>
      </p:sp>
    </p:spTree>
    <p:extLst>
      <p:ext uri="{BB962C8B-B14F-4D97-AF65-F5344CB8AC3E}">
        <p14:creationId xmlns:p14="http://schemas.microsoft.com/office/powerpoint/2010/main" val="961947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215091E-8524-43D5-BA03-74C07BC4E7E0}"/>
              </a:ext>
            </a:extLst>
          </p:cNvPr>
          <p:cNvSpPr/>
          <p:nvPr/>
        </p:nvSpPr>
        <p:spPr>
          <a:xfrm>
            <a:off x="791580" y="908720"/>
            <a:ext cx="7560840" cy="5586979"/>
          </a:xfrm>
          <a:prstGeom prst="rect">
            <a:avLst/>
          </a:prstGeom>
        </p:spPr>
        <p:txBody>
          <a:bodyPr wrap="square">
            <a:spAutoFit/>
          </a:bodyPr>
          <a:lstStyle/>
          <a:p>
            <a:pPr algn="just">
              <a:lnSpc>
                <a:spcPct val="115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Myelocytes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are a cage with round or oval, often eccentrically located nucleus, which have lost any of the signs of Blast. The cytoplasm is painted grayish-blue, and its granularity in neutrophilic myelocytes is smaller than that of promyelocytes. The relative area of ​​the cytoplasm increases. Eosinophilic myelocytes have a characteristic orange-red granularity of the same type, basophilic myelocytes - polymorphic large basophilic granularity.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err="1">
                <a:latin typeface="Times New Roman" panose="02020603050405020304" pitchFamily="18" charset="0"/>
                <a:ea typeface="Calibri" panose="020F0502020204030204" pitchFamily="34" charset="0"/>
                <a:cs typeface="Times New Roman" panose="02020603050405020304" pitchFamily="18" charset="0"/>
              </a:rPr>
              <a:t>Metamelocyte</a:t>
            </a:r>
            <a:r>
              <a:rPr lang="en-US" sz="2400" dirty="0">
                <a:latin typeface="Times New Roman" panose="02020603050405020304" pitchFamily="18" charset="0"/>
                <a:ea typeface="Calibri" panose="020F0502020204030204" pitchFamily="34" charset="0"/>
                <a:cs typeface="Times New Roman" panose="02020603050405020304" pitchFamily="18" charset="0"/>
              </a:rPr>
              <a:t> is characterized by a bean-shaped, coarse-deep core, usually eccentric. The area of ​​its cytoplasm more than the area of ​​the nucleus and the cytoplasm contains the same grainy as myelocytes, but in neutrophilic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Methamelocytes</a:t>
            </a:r>
            <a:r>
              <a:rPr lang="en-US" sz="2400" dirty="0">
                <a:latin typeface="Times New Roman" panose="02020603050405020304" pitchFamily="18" charset="0"/>
                <a:ea typeface="Calibri" panose="020F0502020204030204" pitchFamily="34" charset="0"/>
                <a:cs typeface="Times New Roman" panose="02020603050405020304" pitchFamily="18" charset="0"/>
              </a:rPr>
              <a:t> it is more poor than in the myelocytes.</a:t>
            </a:r>
            <a:endParaRPr lang="ru-UA" sz="2400" dirty="0"/>
          </a:p>
        </p:txBody>
      </p:sp>
    </p:spTree>
    <p:extLst>
      <p:ext uri="{BB962C8B-B14F-4D97-AF65-F5344CB8AC3E}">
        <p14:creationId xmlns:p14="http://schemas.microsoft.com/office/powerpoint/2010/main" val="3665588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A0B0F63-F118-4553-BDD1-B32022252E2F}"/>
              </a:ext>
            </a:extLst>
          </p:cNvPr>
          <p:cNvSpPr/>
          <p:nvPr/>
        </p:nvSpPr>
        <p:spPr>
          <a:xfrm>
            <a:off x="827584" y="764704"/>
            <a:ext cx="7488832" cy="4737515"/>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In the lymphocyte series of lymphoblasts (large lymphocytes) has all the features undifferentiated Blast, but is sometimes characterized by single large nucleosides. Detection in a smear from a lymph node or spleen Blast without granularity allows it to be attributed to lymphoblasts.</a:t>
            </a: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An attempt to differentiate lymphoblasts,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monoblasts</a:t>
            </a:r>
            <a:r>
              <a:rPr lang="en-US" sz="2400" dirty="0">
                <a:latin typeface="Times New Roman" panose="02020603050405020304" pitchFamily="18" charset="0"/>
                <a:ea typeface="Calibri" panose="020F0502020204030204" pitchFamily="34" charset="0"/>
                <a:cs typeface="Times New Roman" panose="02020603050405020304" pitchFamily="18" charset="0"/>
              </a:rPr>
              <a:t> and undifferentiated blast by size and form of the nucleus, on the width of the rim of the cytoplasm, is not successful, as lymphoblasts can undergo a variety of changes under the influence of antigenic stimulation.</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9148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E8D5493-86FC-4085-A7BF-21D7CCA03D5C}"/>
              </a:ext>
            </a:extLst>
          </p:cNvPr>
          <p:cNvSpPr/>
          <p:nvPr/>
        </p:nvSpPr>
        <p:spPr>
          <a:xfrm>
            <a:off x="467544" y="620687"/>
            <a:ext cx="8352928" cy="6011710"/>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Leukemia</a:t>
            </a:r>
            <a:r>
              <a:rPr lang="en-US" sz="2400" dirty="0">
                <a:latin typeface="Times New Roman" panose="02020603050405020304" pitchFamily="18" charset="0"/>
                <a:ea typeface="Calibri" panose="020F0502020204030204" pitchFamily="34" charset="0"/>
                <a:cs typeface="Times New Roman" panose="02020603050405020304" pitchFamily="18" charset="0"/>
              </a:rPr>
              <a:t> (leukemia,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aleukemia</a:t>
            </a:r>
            <a:r>
              <a:rPr lang="en-US" sz="2400" dirty="0">
                <a:latin typeface="Times New Roman" panose="02020603050405020304" pitchFamily="18" charset="0"/>
                <a:ea typeface="Calibri" panose="020F0502020204030204" pitchFamily="34" charset="0"/>
                <a:cs typeface="Times New Roman" panose="02020603050405020304" pitchFamily="18" charset="0"/>
              </a:rPr>
              <a:t>, blubbery, incorrect "blood cancer") - a clonal malignant (neoplastic) disease of the hematopoietic system. To leukemias is a large group of diseases, different in their etiology. With leukemias, a malignant clone can occur from both immature hematopoietic bone marrow cells and from mature and mature blood cells.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In leukemia, tumor tissue originally grows at the site of bone marrow localization and gradually replaces the normal sprouts of hematopoiesis. As a result of this process in patients with leukemia, various variants of cytopenia - anemia, thrombocytopenia, lymphocytopenia,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granulocytopenia</a:t>
            </a:r>
            <a:r>
              <a:rPr lang="en-US" sz="2400" dirty="0">
                <a:latin typeface="Times New Roman" panose="02020603050405020304" pitchFamily="18" charset="0"/>
                <a:ea typeface="Calibri" panose="020F0502020204030204" pitchFamily="34" charset="0"/>
                <a:cs typeface="Times New Roman" panose="02020603050405020304" pitchFamily="18" charset="0"/>
              </a:rPr>
              <a:t>, which leads to increased bleeding, hemorrhage, suppression of immunity with the addition of infectious complications, are naturally developing.</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35821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CC1E883-07C1-495B-975B-4A3E7C2834EA}"/>
              </a:ext>
            </a:extLst>
          </p:cNvPr>
          <p:cNvSpPr/>
          <p:nvPr/>
        </p:nvSpPr>
        <p:spPr>
          <a:xfrm>
            <a:off x="683568" y="548680"/>
            <a:ext cx="8064896" cy="6011710"/>
          </a:xfrm>
          <a:prstGeom prst="rect">
            <a:avLst/>
          </a:prstGeom>
        </p:spPr>
        <p:txBody>
          <a:bodyPr wrap="square">
            <a:spAutoFit/>
          </a:bodyPr>
          <a:lstStyle/>
          <a:p>
            <a:pPr algn="just">
              <a:lnSpc>
                <a:spcPct val="115000"/>
              </a:lnSpc>
              <a:spcAft>
                <a:spcPts val="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Symptoms of leukemia </a:t>
            </a:r>
            <a:r>
              <a:rPr lang="en-US" sz="2400" dirty="0">
                <a:latin typeface="Times New Roman" panose="02020603050405020304" pitchFamily="18" charset="0"/>
                <a:ea typeface="Calibri" panose="020F0502020204030204" pitchFamily="34" charset="0"/>
                <a:cs typeface="Times New Roman" panose="02020603050405020304" pitchFamily="18" charset="0"/>
              </a:rPr>
              <a:t>(leukemia)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There are 5 basic principles of classification: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1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By the nature of the course</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acute, from immature cells (blast), and</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chronic, ripen and mature cells.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It should be noted that acute leukemia never turns into chronic, and chronic never gets worse. Thus, the terms "acute" and "chronic" are used only for convenience, the meaning of these terms in hematology differs from the value in other medical disciplines.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2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On the degree of differentiation of tumor cells</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undifferentiated</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Blastny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Cystic leukemia;</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3884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795C403-0A10-408C-A14C-A7E1E9E23357}"/>
              </a:ext>
            </a:extLst>
          </p:cNvPr>
          <p:cNvSpPr/>
          <p:nvPr/>
        </p:nvSpPr>
        <p:spPr>
          <a:xfrm>
            <a:off x="1043608" y="620688"/>
            <a:ext cx="7344816" cy="4737515"/>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3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 accordance with cytogenesis</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This classification is based on representations of hematopoiesis.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Acute leukemia in cytogenesis is divided into:</a:t>
            </a:r>
            <a:endParaRPr lang="ru-UA"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Limfoblastny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Myeloblastic</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monoblast</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Myelomonoblastny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Erythromeloblastny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Megacaroblastny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Non-differentiated.</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69970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71954B3-8F3A-477A-9BD2-D78B045C7EED}"/>
              </a:ext>
            </a:extLst>
          </p:cNvPr>
          <p:cNvSpPr/>
          <p:nvPr/>
        </p:nvSpPr>
        <p:spPr>
          <a:xfrm>
            <a:off x="899592" y="980729"/>
            <a:ext cx="6768752" cy="3888052"/>
          </a:xfrm>
          <a:prstGeom prst="rect">
            <a:avLst/>
          </a:prstGeom>
        </p:spPr>
        <p:txBody>
          <a:bodyPr wrap="square">
            <a:spAutoFit/>
          </a:bodyPr>
          <a:lstStyle/>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B.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Chronic leukemia is represented by leukemia</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myelocytic origin: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Chronic myeloblastic leukemia,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Chronic neutrophilic leukemia,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Chronic eosinophilic leukemia,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Chronic basophilic leukemia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Myelosclerosis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Erythraemia</a:t>
            </a:r>
            <a:r>
              <a:rPr lang="en-US" sz="2400" dirty="0">
                <a:latin typeface="Times New Roman" panose="02020603050405020304" pitchFamily="18" charset="0"/>
                <a:ea typeface="Calibri" panose="020F0502020204030204" pitchFamily="34" charset="0"/>
                <a:cs typeface="Times New Roman" panose="02020603050405020304" pitchFamily="18" charset="0"/>
              </a:rPr>
              <a:t> / true polycythemia</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Essential thrombocythemia</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6235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8B756BC-D06B-45B5-9911-9532BE78C1C9}"/>
              </a:ext>
            </a:extLst>
          </p:cNvPr>
          <p:cNvSpPr/>
          <p:nvPr/>
        </p:nvSpPr>
        <p:spPr>
          <a:xfrm>
            <a:off x="251520" y="548680"/>
            <a:ext cx="8568952" cy="6086923"/>
          </a:xfrm>
          <a:prstGeom prst="rect">
            <a:avLst/>
          </a:prstGeom>
        </p:spPr>
        <p:txBody>
          <a:bodyPr wrap="square">
            <a:spAutoFit/>
          </a:bodyPr>
          <a:lstStyle/>
          <a:p>
            <a:pPr algn="just">
              <a:lnSpc>
                <a:spcPct val="115000"/>
              </a:lnSpc>
              <a:spcAft>
                <a:spcPts val="0"/>
              </a:spcAft>
            </a:pPr>
            <a:r>
              <a:rPr lang="en-US"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main clinical signs of acute leukemia:</a:t>
            </a:r>
            <a:endParaRPr lang="ru-UA"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large number of blast cells and their superiority (more than 30%, more often 60-90%);</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"leukemic failure" - the disappearance of intermediate forms of cells against a background of a large number of blast;</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simultaneous presence of </a:t>
            </a:r>
            <a:r>
              <a:rPr lang="en-US" sz="2000" dirty="0" err="1">
                <a:latin typeface="Times New Roman" panose="02020603050405020304" pitchFamily="18" charset="0"/>
                <a:ea typeface="Calibri" panose="020F0502020204030204" pitchFamily="34" charset="0"/>
                <a:cs typeface="Times New Roman" panose="02020603050405020304" pitchFamily="18" charset="0"/>
              </a:rPr>
              <a:t>abazofilii</a:t>
            </a:r>
            <a:r>
              <a:rPr lang="en-US" sz="2000" dirty="0">
                <a:latin typeface="Times New Roman" panose="02020603050405020304" pitchFamily="18" charset="0"/>
                <a:ea typeface="Calibri" panose="020F0502020204030204" pitchFamily="34" charset="0"/>
                <a:cs typeface="Times New Roman" panose="02020603050405020304" pitchFamily="18" charset="0"/>
              </a:rPr>
              <a:t> and </a:t>
            </a:r>
            <a:r>
              <a:rPr lang="en-US" sz="2000" dirty="0" err="1">
                <a:latin typeface="Times New Roman" panose="02020603050405020304" pitchFamily="18" charset="0"/>
                <a:ea typeface="Calibri" panose="020F0502020204030204" pitchFamily="34" charset="0"/>
                <a:cs typeface="Times New Roman" panose="02020603050405020304" pitchFamily="18" charset="0"/>
              </a:rPr>
              <a:t>aneozinophilia</a:t>
            </a:r>
            <a:r>
              <a:rPr lang="en-US" sz="2000" dirty="0">
                <a:latin typeface="Times New Roman" panose="02020603050405020304" pitchFamily="18" charset="0"/>
                <a:ea typeface="Calibri" panose="020F0502020204030204" pitchFamily="34" charset="0"/>
                <a:cs typeface="Times New Roman" panose="02020603050405020304" pitchFamily="18" charset="0"/>
              </a:rPr>
              <a:t>;</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fast-acting anemia.</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main clinical signs of chronic leukemia </a:t>
            </a:r>
            <a:r>
              <a:rPr lang="en-US" sz="2000" dirty="0">
                <a:latin typeface="Times New Roman" panose="02020603050405020304" pitchFamily="18" charset="0"/>
                <a:ea typeface="Calibri" panose="020F0502020204030204" pitchFamily="34" charset="0"/>
                <a:cs typeface="Times New Roman" panose="02020603050405020304" pitchFamily="18" charset="0"/>
              </a:rPr>
              <a:t>(signs are the same, but the exact opposite):</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small number of blast cells or their absence (less than 30%, more often 1-2%);</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absence of leukemic failure, </a:t>
            </a:r>
            <a:r>
              <a:rPr lang="en-US" sz="2000" dirty="0" err="1">
                <a:latin typeface="Times New Roman" panose="02020603050405020304" pitchFamily="18" charset="0"/>
                <a:ea typeface="Calibri" panose="020F0502020204030204" pitchFamily="34" charset="0"/>
                <a:cs typeface="Times New Roman" panose="02020603050405020304" pitchFamily="18" charset="0"/>
              </a:rPr>
              <a:t>ie</a:t>
            </a:r>
            <a:r>
              <a:rPr lang="en-US" sz="2000" dirty="0">
                <a:latin typeface="Times New Roman" panose="02020603050405020304" pitchFamily="18" charset="0"/>
                <a:ea typeface="Calibri" panose="020F0502020204030204" pitchFamily="34" charset="0"/>
                <a:cs typeface="Times New Roman" panose="02020603050405020304" pitchFamily="18" charset="0"/>
              </a:rPr>
              <a:t>, the presence of intermediate forms of cells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promielocytes</a:t>
            </a:r>
            <a:r>
              <a:rPr lang="en-US" sz="2000" dirty="0">
                <a:latin typeface="Times New Roman" panose="02020603050405020304" pitchFamily="18" charset="0"/>
                <a:ea typeface="Calibri" panose="020F0502020204030204" pitchFamily="34" charset="0"/>
                <a:cs typeface="Times New Roman" panose="02020603050405020304" pitchFamily="18" charset="0"/>
              </a:rPr>
              <a:t> and myelocytes);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basophilic - eosinophilic association, that is, the simultaneous presence of basophilia and eosinophilia;</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slowly progressing anemia with an increase in the rate of its development during its exacerbation.</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30601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F177FE6-FAA9-4DC5-9405-2754B07C73A1}"/>
              </a:ext>
            </a:extLst>
          </p:cNvPr>
          <p:cNvSpPr/>
          <p:nvPr/>
        </p:nvSpPr>
        <p:spPr>
          <a:xfrm>
            <a:off x="971600" y="1052736"/>
            <a:ext cx="6912768" cy="4520597"/>
          </a:xfrm>
          <a:prstGeom prst="rect">
            <a:avLst/>
          </a:prstGeom>
        </p:spPr>
        <p:txBody>
          <a:bodyPr wrap="square">
            <a:spAutoFit/>
          </a:bodyPr>
          <a:lstStyle/>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In the diagnosis of leukemias, morphological examination is of great importance. </a:t>
            </a:r>
          </a:p>
          <a:p>
            <a:pPr algn="just">
              <a:lnSpc>
                <a:spcPct val="115000"/>
              </a:lnSpc>
              <a:spcAft>
                <a:spcPts val="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basic methods of lifetime morphological diagnosis are the study of peripheral blood smears and bone marrow biopsy, which are obtained when treating a combs of the iliac bone or puncture of the sternum as well as other organs.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392265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TotalTime>
  <Words>4093</Words>
  <Application>Microsoft Office PowerPoint</Application>
  <PresentationFormat>Экран (4:3)</PresentationFormat>
  <Paragraphs>229</Paragraphs>
  <Slides>42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42</vt:i4>
      </vt:variant>
    </vt:vector>
  </HeadingPairs>
  <TitlesOfParts>
    <vt:vector size="46" baseType="lpstr">
      <vt:lpstr>Arial</vt:lpstr>
      <vt:lpstr>Calibri</vt:lpstr>
      <vt:lpstr>Times New Roman</vt:lpstr>
      <vt:lpstr>Тема Office</vt:lpstr>
      <vt:lpstr>General information about leukopoesis. Violation of leukopoesis. Leukocyte formula  Typical changes in the leukocyte formula in the most common diseases of the internal organs. </vt:lpstr>
      <vt:lpstr>Презентация PowerPoint</vt:lpstr>
      <vt:lpstr>Functions of blood </vt:lpstr>
      <vt:lpstr>Презентация PowerPoint</vt:lpstr>
      <vt:lpstr>Composition of blood </vt:lpstr>
      <vt:lpstr>Composition of blood</vt:lpstr>
      <vt:lpstr>Презентация PowerPoint</vt:lpstr>
      <vt:lpstr>White blood cells </vt:lpstr>
      <vt:lpstr>Презентация PowerPoint</vt:lpstr>
      <vt:lpstr>Презентация PowerPoint</vt:lpstr>
      <vt:lpstr>Leukopoiesis </vt:lpstr>
      <vt:lpstr>Презентация PowerPoint</vt:lpstr>
      <vt:lpstr>Overall, the rise in fibrinogen is the most common and significant change in blood during ageing because it contributes to a rise in plasma viscosity, red blood cell aggregation and a rise in blood viscosity at low shear rates. Increased age is associated with a state of hypercoagulation of blood, making older people more susceptible to clot formation and atherosclerosis.</vt:lpstr>
      <vt:lpstr>   What do your blood test results mean?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ОНМедУ</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information about blood composition and hematopoiesis. Basic clinical parameters of the blood system. General information about erythropoiesis.</dc:title>
  <dc:creator>e220864yka</dc:creator>
  <cp:lastModifiedBy>Тамара Павлівна Опаріна</cp:lastModifiedBy>
  <cp:revision>33</cp:revision>
  <dcterms:created xsi:type="dcterms:W3CDTF">2018-09-05T08:18:51Z</dcterms:created>
  <dcterms:modified xsi:type="dcterms:W3CDTF">2024-02-13T15:47:46Z</dcterms:modified>
</cp:coreProperties>
</file>