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10/12/2023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078380B-34C7-45B4-A855-C944204DB799}"/>
              </a:ext>
            </a:extLst>
          </p:cNvPr>
          <p:cNvSpPr/>
          <p:nvPr/>
        </p:nvSpPr>
        <p:spPr>
          <a:xfrm>
            <a:off x="1925782" y="1316182"/>
            <a:ext cx="8326582" cy="4586961"/>
          </a:xfrm>
          <a:prstGeom prst="rect">
            <a:avLst/>
          </a:prstGeom>
        </p:spPr>
        <p:txBody>
          <a:bodyPr wrap="square">
            <a:spAutoFit/>
          </a:bodyPr>
          <a:lstStyle/>
          <a:p>
            <a:pPr>
              <a:lnSpc>
                <a:spcPct val="115000"/>
              </a:lnSpc>
              <a:spcAft>
                <a:spcPts val="1000"/>
              </a:spcAft>
            </a:pPr>
            <a:r>
              <a:rPr lang="en-US"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Topic. </a:t>
            </a: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Biochemical study of blood and its clinical significance. Indicators of protein, fat, carbohydrate metabolism. Non-specific indicators of inflammation. Electrolytes of blood. Liver and kidney samples. Methods of studying hemostasis and coagulation of blood. Total platelet count and their morphology. Bleeding time. Clotting time. </a:t>
            </a:r>
            <a:endParaRPr lang="ru-UA" sz="32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4466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EFC4894-A2A0-46C2-9145-E54ED848AE44}"/>
              </a:ext>
            </a:extLst>
          </p:cNvPr>
          <p:cNvSpPr/>
          <p:nvPr/>
        </p:nvSpPr>
        <p:spPr>
          <a:xfrm>
            <a:off x="1925782" y="581891"/>
            <a:ext cx="8700654" cy="527259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Biochemical blood test </a:t>
            </a:r>
            <a:r>
              <a:rPr lang="en-US" sz="2800" dirty="0">
                <a:latin typeface="Times New Roman" panose="02020603050405020304" pitchFamily="18" charset="0"/>
                <a:ea typeface="Calibri" panose="020F0502020204030204" pitchFamily="34" charset="0"/>
                <a:cs typeface="Times New Roman" panose="02020603050405020304" pitchFamily="18" charset="0"/>
              </a:rPr>
              <a:t>- a laboratory method of research used in medicine, which reflects the functional state of organs and systems of the human body. </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It allows to determine the function of the liver, kidneys, active inflammatory process, rheumatic process, as well as violations of water-salt metabolism and the imbalance of trace elements.</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Biochemical analysis helps to diagnose, prescribe and correct treatment, and also to determine the stage of the disease.</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7418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87CB58A-8385-4727-8204-1769E5F21C90}"/>
              </a:ext>
            </a:extLst>
          </p:cNvPr>
          <p:cNvSpPr/>
          <p:nvPr/>
        </p:nvSpPr>
        <p:spPr>
          <a:xfrm>
            <a:off x="942109" y="387927"/>
            <a:ext cx="9947564" cy="5637890"/>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Indicators of protein metabolism</a:t>
            </a:r>
            <a:r>
              <a:rPr lang="en-US" sz="2800" dirty="0">
                <a:latin typeface="Times New Roman" panose="02020603050405020304" pitchFamily="18" charset="0"/>
                <a:ea typeface="Calibri" panose="020F0502020204030204" pitchFamily="34" charset="0"/>
                <a:cs typeface="Times New Roman" panose="02020603050405020304" pitchFamily="18" charset="0"/>
              </a:rPr>
              <a:t>: Proteins - albumin, total protein, C-reactive protein, glycated hemoglobin, myoglobin, transferrin, ferritin, iron binding capacity of the serum (RSL), rheumatoid factor.</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Proteins are the main biochemical criterion of life</a:t>
            </a:r>
            <a:r>
              <a:rPr lang="en-US" sz="2800" dirty="0">
                <a:latin typeface="Times New Roman" panose="02020603050405020304" pitchFamily="18" charset="0"/>
                <a:ea typeface="Calibri" panose="020F0502020204030204" pitchFamily="34" charset="0"/>
                <a:cs typeface="Times New Roman" panose="02020603050405020304" pitchFamily="18" charset="0"/>
              </a:rPr>
              <a:t>. They are part of all the anatomical structures (muscles, cell membranes), transfer substances through the blood and cells, accelerate the course of biochemical reactions in the body, recognize the substances - their own or others and protect them from others, regulate the metabolism, keep the fluid in blood vessels and do not let her go to the tissue.</a:t>
            </a:r>
            <a:endParaRPr lang="ru-UA" sz="2800" dirty="0"/>
          </a:p>
        </p:txBody>
      </p:sp>
    </p:spTree>
    <p:extLst>
      <p:ext uri="{BB962C8B-B14F-4D97-AF65-F5344CB8AC3E}">
        <p14:creationId xmlns:p14="http://schemas.microsoft.com/office/powerpoint/2010/main" val="2554727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2C4078A-3F07-4DCD-B2FB-FD228C405770}"/>
              </a:ext>
            </a:extLst>
          </p:cNvPr>
          <p:cNvSpPr/>
          <p:nvPr/>
        </p:nvSpPr>
        <p:spPr>
          <a:xfrm>
            <a:off x="1246909" y="568036"/>
            <a:ext cx="9074727" cy="5535683"/>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Proteins are synthesized in the liver from amino acids of food. </a:t>
            </a:r>
          </a:p>
          <a:p>
            <a:pPr algn="just">
              <a:lnSpc>
                <a:spcPct val="115000"/>
              </a:lnSpc>
              <a:spcAft>
                <a:spcPts val="1000"/>
              </a:spcAft>
            </a:pP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Total blood protein consists of two fractions: </a:t>
            </a:r>
            <a:r>
              <a:rPr lang="en-US" sz="3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albumins</a:t>
            </a: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and </a:t>
            </a:r>
            <a:r>
              <a:rPr lang="en-US" sz="32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globulins</a:t>
            </a: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Increased protein content (hyperproteinemia) suggests the presence of:</a:t>
            </a:r>
            <a:endParaRPr lang="ru-UA" sz="32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dehydration</a:t>
            </a: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(burns, diarrhea, vomiting - relative increase in protein concentration due to reduced fluid volume);</a:t>
            </a:r>
            <a:endParaRPr lang="ru-UA" sz="32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myeloma</a:t>
            </a:r>
            <a:r>
              <a:rPr lang="en-US" sz="32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(excess gamma-globulin production).</a:t>
            </a:r>
            <a:endParaRPr lang="ru-UA" sz="3200" b="1" dirty="0">
              <a:solidFill>
                <a:srgbClr val="0070C0"/>
              </a:solidFill>
            </a:endParaRPr>
          </a:p>
        </p:txBody>
      </p:sp>
    </p:spTree>
    <p:extLst>
      <p:ext uri="{BB962C8B-B14F-4D97-AF65-F5344CB8AC3E}">
        <p14:creationId xmlns:p14="http://schemas.microsoft.com/office/powerpoint/2010/main" val="522893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8535D37-2128-42D2-A05D-35A7BBCB9054}"/>
              </a:ext>
            </a:extLst>
          </p:cNvPr>
          <p:cNvSpPr/>
          <p:nvPr/>
        </p:nvSpPr>
        <p:spPr>
          <a:xfrm>
            <a:off x="858982" y="180109"/>
            <a:ext cx="9767454" cy="6537559"/>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Reducing the level of protein content is called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hypoproteinemia</a:t>
            </a:r>
            <a:r>
              <a:rPr lang="en-US" sz="2800" dirty="0">
                <a:latin typeface="Times New Roman" panose="02020603050405020304" pitchFamily="18" charset="0"/>
                <a:ea typeface="Calibri" panose="020F0502020204030204" pitchFamily="34" charset="0"/>
                <a:cs typeface="Times New Roman" panose="02020603050405020304" pitchFamily="18" charset="0"/>
              </a:rPr>
              <a:t> and happens when: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fasting</a:t>
            </a:r>
            <a:r>
              <a:rPr lang="en-US" sz="2800" dirty="0">
                <a:latin typeface="Times New Roman" panose="02020603050405020304" pitchFamily="18" charset="0"/>
                <a:ea typeface="Calibri" panose="020F0502020204030204" pitchFamily="34" charset="0"/>
                <a:cs typeface="Times New Roman" panose="02020603050405020304" pitchFamily="18" charset="0"/>
              </a:rPr>
              <a:t> (full or just protein - strict vegetarianism, anorexia nervosa);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bowel disease </a:t>
            </a:r>
            <a:r>
              <a:rPr lang="en-US" sz="2800" dirty="0">
                <a:latin typeface="Times New Roman" panose="02020603050405020304" pitchFamily="18" charset="0"/>
                <a:ea typeface="Calibri" panose="020F0502020204030204" pitchFamily="34" charset="0"/>
                <a:cs typeface="Times New Roman" panose="02020603050405020304" pitchFamily="18" charset="0"/>
              </a:rPr>
              <a:t>(abnormal absorption);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nephrotic syndrome</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blood loss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burns;</a:t>
            </a:r>
            <a:endParaRPr lang="ru-UA" sz="28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tumors</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chronic and acute inflammation</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chronic hepatic insufficiency</a:t>
            </a:r>
            <a:r>
              <a:rPr lang="en-US" sz="2800" dirty="0">
                <a:latin typeface="Times New Roman" panose="02020603050405020304" pitchFamily="18" charset="0"/>
                <a:ea typeface="Calibri" panose="020F0502020204030204" pitchFamily="34" charset="0"/>
                <a:cs typeface="Times New Roman" panose="02020603050405020304" pitchFamily="18" charset="0"/>
              </a:rPr>
              <a:t> (hepatitis, cirrhosis).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8101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8210355-E66B-4CD7-A279-14ED2B00FDF7}"/>
              </a:ext>
            </a:extLst>
          </p:cNvPr>
          <p:cNvSpPr/>
          <p:nvPr/>
        </p:nvSpPr>
        <p:spPr>
          <a:xfrm>
            <a:off x="2189018" y="152401"/>
            <a:ext cx="8063346" cy="5957913"/>
          </a:xfrm>
          <a:prstGeom prst="rect">
            <a:avLst/>
          </a:prstGeom>
        </p:spPr>
        <p:txBody>
          <a:bodyPr wrap="square">
            <a:spAutoFit/>
          </a:bodyPr>
          <a:lstStyle/>
          <a:p>
            <a:pPr algn="just">
              <a:lnSpc>
                <a:spcPct val="115000"/>
              </a:lnSpc>
              <a:spcAft>
                <a:spcPts val="1000"/>
              </a:spcAft>
            </a:pPr>
            <a:endParaRPr lang="ru-UA"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Norms of protein in blood 65-85 g / l.</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Protein fractions of serum of blood indicator:</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Total protein </a:t>
            </a:r>
            <a:r>
              <a:rPr lang="en-US" sz="2800" dirty="0">
                <a:latin typeface="Times New Roman" panose="02020603050405020304" pitchFamily="18" charset="0"/>
                <a:ea typeface="Calibri" panose="020F0502020204030204" pitchFamily="34" charset="0"/>
                <a:cs typeface="Times New Roman" panose="02020603050405020304" pitchFamily="18" charset="0"/>
              </a:rPr>
              <a:t>65-85 g / l</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Albumin</a:t>
            </a:r>
            <a:r>
              <a:rPr lang="en-US" sz="2800" dirty="0">
                <a:latin typeface="Times New Roman" panose="02020603050405020304" pitchFamily="18" charset="0"/>
                <a:ea typeface="Calibri" panose="020F0502020204030204" pitchFamily="34" charset="0"/>
                <a:cs typeface="Times New Roman" panose="02020603050405020304" pitchFamily="18" charset="0"/>
              </a:rPr>
              <a:t> 40-50 g / l</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Globulins</a:t>
            </a:r>
            <a:r>
              <a:rPr lang="en-US" sz="2800" dirty="0">
                <a:latin typeface="Times New Roman" panose="02020603050405020304" pitchFamily="18" charset="0"/>
                <a:ea typeface="Calibri" panose="020F0502020204030204" pitchFamily="34" charset="0"/>
                <a:cs typeface="Times New Roman" panose="02020603050405020304" pitchFamily="18" charset="0"/>
              </a:rPr>
              <a:t> 20-30 g / l, among them:</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rPr>
              <a:t>A (alpha)</a:t>
            </a:r>
            <a:r>
              <a:rPr lang="en-US" sz="2800" dirty="0">
                <a:latin typeface="Times New Roman" panose="02020603050405020304" pitchFamily="18" charset="0"/>
                <a:ea typeface="Calibri" panose="020F0502020204030204" pitchFamily="34" charset="0"/>
                <a:cs typeface="Times New Roman" panose="02020603050405020304" pitchFamily="18" charset="0"/>
              </a:rPr>
              <a:t> -globulins 2.5-5%</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a2</a:t>
            </a:r>
            <a:r>
              <a:rPr lang="en-US" sz="2800" dirty="0">
                <a:latin typeface="Times New Roman" panose="02020603050405020304" pitchFamily="18" charset="0"/>
                <a:ea typeface="Calibri" panose="020F0502020204030204" pitchFamily="34" charset="0"/>
                <a:cs typeface="Times New Roman" panose="02020603050405020304" pitchFamily="18" charset="0"/>
              </a:rPr>
              <a:t>-globulins 5.1-9.2%</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β</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(beta)</a:t>
            </a:r>
            <a:r>
              <a:rPr lang="en-US" sz="2800" dirty="0">
                <a:latin typeface="Times New Roman" panose="02020603050405020304" pitchFamily="18" charset="0"/>
                <a:ea typeface="Calibri" panose="020F0502020204030204" pitchFamily="34" charset="0"/>
                <a:cs typeface="Times New Roman" panose="02020603050405020304" pitchFamily="18" charset="0"/>
              </a:rPr>
              <a:t>- globulins 8.1-12.2%</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Y (gamma)</a:t>
            </a:r>
            <a:r>
              <a:rPr lang="en-US" sz="2800" dirty="0">
                <a:latin typeface="Times New Roman" panose="02020603050405020304" pitchFamily="18" charset="0"/>
                <a:ea typeface="Calibri" panose="020F0502020204030204" pitchFamily="34" charset="0"/>
                <a:cs typeface="Times New Roman" panose="02020603050405020304" pitchFamily="18" charset="0"/>
              </a:rPr>
              <a:t>-globulin 12.8-1.9%</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6151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89037DA-AED9-4123-A45A-8DCD8EE052C7}"/>
              </a:ext>
            </a:extLst>
          </p:cNvPr>
          <p:cNvSpPr/>
          <p:nvPr/>
        </p:nvSpPr>
        <p:spPr>
          <a:xfrm>
            <a:off x="221673" y="138545"/>
            <a:ext cx="11748653" cy="6683689"/>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Glycated hemoglobin</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It is composed of hemoglobin with a long-term increase in glucose (hyperglycemia) - for at least 120 days (life expectancy in erythrocytes). It is used to assess the adjustment of diabetes mellitus, long-term control of the effectiveness of treatment.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Norm of hemoglobin</a:t>
            </a:r>
            <a:r>
              <a:rPr lang="en-US" sz="2800" dirty="0">
                <a:latin typeface="Times New Roman" panose="02020603050405020304" pitchFamily="18" charset="0"/>
                <a:ea typeface="Calibri" panose="020F0502020204030204" pitchFamily="34" charset="0"/>
                <a:cs typeface="Times New Roman" panose="02020603050405020304" pitchFamily="18" charset="0"/>
              </a:rPr>
              <a:t>: g / l - Men - 135-160, Women - 120-140.</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Myoglobin</a:t>
            </a:r>
            <a:r>
              <a:rPr lang="en-US" sz="2800" dirty="0">
                <a:latin typeface="Times New Roman" panose="02020603050405020304" pitchFamily="18" charset="0"/>
                <a:ea typeface="Calibri" panose="020F0502020204030204" pitchFamily="34" charset="0"/>
                <a:cs typeface="Times New Roman" panose="02020603050405020304" pitchFamily="18" charset="0"/>
              </a:rPr>
              <a:t> - A muscle tissue protein, responsible for its breathing.</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Increasing its content occurs in the following states: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myocardial infarction</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uremia (renal insufficiency)</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muscle strain (sport,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electropulse</a:t>
            </a:r>
            <a:r>
              <a:rPr lang="en-US" sz="2400" b="1" dirty="0">
                <a:latin typeface="Times New Roman" panose="02020603050405020304" pitchFamily="18" charset="0"/>
                <a:ea typeface="Calibri" panose="020F0502020204030204" pitchFamily="34" charset="0"/>
                <a:cs typeface="Times New Roman" panose="02020603050405020304" pitchFamily="18" charset="0"/>
              </a:rPr>
              <a:t> therapy, seizures);</a:t>
            </a:r>
            <a:endParaRPr lang="ru-UA"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injuries, burns.</a:t>
            </a:r>
            <a:endParaRPr lang="ru-UA"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011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4265F11-EE5D-42D3-B491-B65537D7779D}"/>
              </a:ext>
            </a:extLst>
          </p:cNvPr>
          <p:cNvSpPr/>
          <p:nvPr/>
        </p:nvSpPr>
        <p:spPr>
          <a:xfrm>
            <a:off x="1288473" y="1108364"/>
            <a:ext cx="7855527" cy="4536050"/>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Reducing the level of myoglobin content causes an autoimmune condition when autoantibodies are produced against myoglobin.</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This happens when polymyositis, rheumatoid arthritis, myasthenia.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Norm of myoglobin</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ru-RU" sz="2800" b="1" i="1" dirty="0">
                <a:latin typeface="Times New Roman" panose="02020603050405020304" pitchFamily="18" charset="0"/>
                <a:ea typeface="Calibri" panose="020F0502020204030204" pitchFamily="34" charset="0"/>
                <a:cs typeface="Times New Roman" panose="02020603050405020304" pitchFamily="18" charset="0"/>
              </a:rPr>
              <a:t>μ</a:t>
            </a:r>
            <a:r>
              <a:rPr lang="en-US" sz="2800" b="1" i="1" dirty="0">
                <a:latin typeface="Times New Roman" panose="02020603050405020304" pitchFamily="18" charset="0"/>
                <a:ea typeface="Calibri" panose="020F0502020204030204" pitchFamily="34" charset="0"/>
                <a:cs typeface="Times New Roman" panose="02020603050405020304" pitchFamily="18" charset="0"/>
              </a:rPr>
              <a:t>g / L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women 12-76,</a:t>
            </a: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 men 19-92.</a:t>
            </a:r>
            <a:endParaRPr lang="ru-UA" sz="2800" dirty="0"/>
          </a:p>
        </p:txBody>
      </p:sp>
    </p:spTree>
    <p:extLst>
      <p:ext uri="{BB962C8B-B14F-4D97-AF65-F5344CB8AC3E}">
        <p14:creationId xmlns:p14="http://schemas.microsoft.com/office/powerpoint/2010/main" val="3948304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09A0F01-89A1-4B83-A564-2CA925D49331}"/>
              </a:ext>
            </a:extLst>
          </p:cNvPr>
          <p:cNvSpPr/>
          <p:nvPr/>
        </p:nvSpPr>
        <p:spPr>
          <a:xfrm>
            <a:off x="1704109" y="1399309"/>
            <a:ext cx="7439891" cy="4170757"/>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Creatine kinase MB</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One of the fractions of total creatine kinase.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Increasing its level indicates: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acute myocardial infarction;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Acute skeletal muscle damage.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Norms of creatine kinase in the blood of blood vessels - 0-24 IU / l</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0631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A8B5277-047D-4AE1-9F02-9207DB431A30}"/>
              </a:ext>
            </a:extLst>
          </p:cNvPr>
          <p:cNvSpPr/>
          <p:nvPr/>
        </p:nvSpPr>
        <p:spPr>
          <a:xfrm>
            <a:off x="1828800" y="1330036"/>
            <a:ext cx="7315200" cy="4042517"/>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Troponin 1</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Troponine</a:t>
            </a:r>
            <a:r>
              <a:rPr lang="en-US" sz="2800" dirty="0">
                <a:latin typeface="Times New Roman" panose="02020603050405020304" pitchFamily="18" charset="0"/>
                <a:ea typeface="Calibri" panose="020F0502020204030204" pitchFamily="34" charset="0"/>
                <a:cs typeface="Times New Roman" panose="02020603050405020304" pitchFamily="18" charset="0"/>
              </a:rPr>
              <a:t> 1 is a specific contractile protein of the heart muscle. Increasing its content is called: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myocardial infarction;</a:t>
            </a:r>
            <a:endParaRPr lang="ru-UA"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coronary heart disease.</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The normal content of troponin I</a:t>
            </a:r>
            <a:r>
              <a:rPr lang="en-US" sz="2800" dirty="0">
                <a:latin typeface="Times New Roman" panose="02020603050405020304" pitchFamily="18" charset="0"/>
                <a:ea typeface="Calibri" panose="020F0502020204030204" pitchFamily="34" charset="0"/>
                <a:cs typeface="Times New Roman" panose="02020603050405020304" pitchFamily="18" charset="0"/>
              </a:rPr>
              <a:t>: 0.00 - 0.07 ng / ml.</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087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827CD16-CA0C-42AB-8EA7-BFB11C9C4527}"/>
              </a:ext>
            </a:extLst>
          </p:cNvPr>
          <p:cNvSpPr/>
          <p:nvPr/>
        </p:nvSpPr>
        <p:spPr>
          <a:xfrm>
            <a:off x="872837" y="401782"/>
            <a:ext cx="9615054" cy="5657318"/>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Ferritin</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This is a Protein, in which iron is in the depot, stocking up for the future. By its level one can judge the adequacy of iron stores in the body. Increasing the content of ferritin may indicate: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excess iron </a:t>
            </a:r>
            <a:r>
              <a:rPr lang="en-US" sz="2800" dirty="0">
                <a:latin typeface="Times New Roman" panose="02020603050405020304" pitchFamily="18" charset="0"/>
                <a:ea typeface="Calibri" panose="020F0502020204030204" pitchFamily="34" charset="0"/>
                <a:cs typeface="Times New Roman" panose="02020603050405020304" pitchFamily="18" charset="0"/>
              </a:rPr>
              <a:t>(some diseases of the liver);</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sz="2800" dirty="0">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acute</a:t>
            </a:r>
            <a:r>
              <a:rPr lang="ru-RU"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leukemia</a:t>
            </a:r>
            <a:r>
              <a:rPr lang="ru-RU"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sz="2800" dirty="0">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inflammation</a:t>
            </a:r>
            <a:r>
              <a:rPr lang="ru-RU"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process</a:t>
            </a:r>
            <a:r>
              <a:rPr lang="ru-RU"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Ferritin norm in blood for adult men - 20 - 250 </a:t>
            </a:r>
            <a:r>
              <a:rPr lang="ru-RU" sz="2800" b="1" i="1" dirty="0">
                <a:latin typeface="Times New Roman" panose="02020603050405020304" pitchFamily="18" charset="0"/>
                <a:ea typeface="Calibri" panose="020F0502020204030204" pitchFamily="34" charset="0"/>
                <a:cs typeface="Times New Roman" panose="02020603050405020304" pitchFamily="18" charset="0"/>
              </a:rPr>
              <a:t>μ</a:t>
            </a:r>
            <a:r>
              <a:rPr lang="en-US" sz="2800" b="1" i="1" dirty="0">
                <a:latin typeface="Times New Roman" panose="02020603050405020304" pitchFamily="18" charset="0"/>
                <a:ea typeface="Calibri" panose="020F0502020204030204" pitchFamily="34" charset="0"/>
                <a:cs typeface="Times New Roman" panose="02020603050405020304" pitchFamily="18" charset="0"/>
              </a:rPr>
              <a:t>g / liter. For women, the rate of blood test for ferritin - 10 - 120 micrograms / liter.</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8816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39DC547-F769-4B84-8E80-361C0410F53C}"/>
              </a:ext>
            </a:extLst>
          </p:cNvPr>
          <p:cNvSpPr/>
          <p:nvPr/>
        </p:nvSpPr>
        <p:spPr>
          <a:xfrm>
            <a:off x="457199" y="152400"/>
            <a:ext cx="10889673" cy="6024598"/>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Transferin</a:t>
            </a:r>
            <a:r>
              <a:rPr lang="en-US" sz="2800" dirty="0">
                <a:latin typeface="Times New Roman" panose="02020603050405020304" pitchFamily="18" charset="0"/>
                <a:ea typeface="Calibri" panose="020F0502020204030204" pitchFamily="34" charset="0"/>
                <a:cs typeface="Times New Roman" panose="02020603050405020304" pitchFamily="18" charset="0"/>
              </a:rPr>
              <a:t> is a protein in the plasma, the main carrier of iron.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Increased transferrin </a:t>
            </a:r>
            <a:r>
              <a:rPr lang="en-US" sz="2800" dirty="0">
                <a:latin typeface="Times New Roman" panose="02020603050405020304" pitchFamily="18" charset="0"/>
                <a:ea typeface="Calibri" panose="020F0502020204030204" pitchFamily="34" charset="0"/>
                <a:cs typeface="Times New Roman" panose="02020603050405020304" pitchFamily="18" charset="0"/>
              </a:rPr>
              <a:t>is a symptom of iron deficiency (preceding the development of iron deficiency anemia for several days or months). The increase in transferrin is due to the intake of estrogens and oral contraceptives.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Reduced transferrin </a:t>
            </a:r>
            <a:r>
              <a:rPr lang="en-US" sz="2800" dirty="0">
                <a:latin typeface="Times New Roman" panose="02020603050405020304" pitchFamily="18" charset="0"/>
                <a:ea typeface="Calibri" panose="020F0502020204030204" pitchFamily="34" charset="0"/>
                <a:cs typeface="Times New Roman" panose="02020603050405020304" pitchFamily="18" charset="0"/>
              </a:rPr>
              <a:t>in serum is an occasion for the doctor to post the following diagnosis: chronic inflammatory processes, hemochromatosis, liver cirrhosis, burns, malignant tumors, excess iron.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The rate of transferrin in the blood serum is 2.0-4.0 g / l</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content of transferrin in women is 10% higher, the level of transferrin is increased in pregnancy and decreases in the elderly.</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8263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06E15D0-ABC9-45C4-8001-799EAD5F676F}"/>
              </a:ext>
            </a:extLst>
          </p:cNvPr>
          <p:cNvSpPr/>
          <p:nvPr/>
        </p:nvSpPr>
        <p:spPr>
          <a:xfrm>
            <a:off x="1953491" y="845127"/>
            <a:ext cx="6954982" cy="490531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Indicators of carbohydrate metabolism</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Carbohydrate</a:t>
            </a:r>
            <a:r>
              <a:rPr lang="en-US" sz="2800" dirty="0">
                <a:latin typeface="Times New Roman" panose="02020603050405020304" pitchFamily="18" charset="0"/>
                <a:ea typeface="Calibri" panose="020F0502020204030204" pitchFamily="34" charset="0"/>
                <a:cs typeface="Times New Roman" panose="02020603050405020304" pitchFamily="18" charset="0"/>
              </a:rPr>
              <a:t>s - glucose, </a:t>
            </a:r>
            <a:r>
              <a:rPr lang="en-US" sz="2800" dirty="0" err="1">
                <a:latin typeface="Times New Roman" panose="02020603050405020304" pitchFamily="18" charset="0"/>
                <a:ea typeface="Calibri" panose="020F0502020204030204" pitchFamily="34" charset="0"/>
                <a:cs typeface="Times New Roman" panose="02020603050405020304" pitchFamily="18" charset="0"/>
              </a:rPr>
              <a:t>fructosamine</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most frequent indicator of carbohydrate metabolism is the content of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sugar in the blood</a:t>
            </a:r>
            <a:r>
              <a:rPr lang="en-US" sz="2800" dirty="0">
                <a:latin typeface="Times New Roman" panose="02020603050405020304" pitchFamily="18" charset="0"/>
                <a:ea typeface="Calibri" panose="020F0502020204030204" pitchFamily="34" charset="0"/>
                <a:cs typeface="Times New Roman" panose="02020603050405020304" pitchFamily="18" charset="0"/>
              </a:rPr>
              <a:t>. His short-term increase occurs when emotional excitement, stress reactions, pain attacks, after eating. </a:t>
            </a: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Norm - 3,5-5,5 mmol / l</a:t>
            </a:r>
            <a:r>
              <a:rPr lang="en-US" sz="2800" dirty="0">
                <a:latin typeface="Times New Roman" panose="02020603050405020304" pitchFamily="18" charset="0"/>
                <a:ea typeface="Calibri" panose="020F0502020204030204" pitchFamily="34" charset="0"/>
                <a:cs typeface="Times New Roman" panose="02020603050405020304" pitchFamily="18" charset="0"/>
              </a:rPr>
              <a:t> (glucose tolerance test, sugar stress test).</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9664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1181763-2992-4B96-A853-D0DF22F917CB}"/>
              </a:ext>
            </a:extLst>
          </p:cNvPr>
          <p:cNvSpPr/>
          <p:nvPr/>
        </p:nvSpPr>
        <p:spPr>
          <a:xfrm>
            <a:off x="581891" y="1"/>
            <a:ext cx="11000509" cy="5759782"/>
          </a:xfrm>
          <a:prstGeom prst="rect">
            <a:avLst/>
          </a:prstGeom>
        </p:spPr>
        <p:txBody>
          <a:bodyPr wrap="square">
            <a:spAutoFit/>
          </a:bodyPr>
          <a:lstStyle/>
          <a:p>
            <a:pPr algn="just">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An increase in glucose content suggests a disturbance in the metabolism of carbohydrates and suggests the development of diabetes.</a:t>
            </a:r>
          </a:p>
          <a:p>
            <a:pPr algn="just">
              <a:lnSpc>
                <a:spcPct val="115000"/>
              </a:lnSpc>
              <a:spcAft>
                <a:spcPts val="1000"/>
              </a:spcAft>
            </a:pP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Glucose</a:t>
            </a: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 a universal source of energy for cells, the main substance from which any cell of the human body receives energy for life. The need for an organism in energy, and hence in glucose, increases in parallel with the physical and psychological stresses under the action of the stress hormones - adrenaline. More it is during growth, development, recovery (growth hormones, thyroid gland, adrenal glands).</a:t>
            </a:r>
            <a:endParaRPr lang="ru-UA" sz="2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For the assimilation of glucose cells need normal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insulin</a:t>
            </a: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 a pancreatic hormones. With its lack (diabetes mellitus), glucose can not pass into cells, the level of its content in the blood is elevated, and the cells are starving</a:t>
            </a:r>
            <a:r>
              <a:rPr lang="en-US"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ru-UA" dirty="0">
              <a:solidFill>
                <a:srgbClr val="0070C0"/>
              </a:solidFill>
            </a:endParaRPr>
          </a:p>
        </p:txBody>
      </p:sp>
    </p:spTree>
    <p:extLst>
      <p:ext uri="{BB962C8B-B14F-4D97-AF65-F5344CB8AC3E}">
        <p14:creationId xmlns:p14="http://schemas.microsoft.com/office/powerpoint/2010/main" val="2173144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90C196C-ECFE-4546-84DA-06C5D528E0ED}"/>
              </a:ext>
            </a:extLst>
          </p:cNvPr>
          <p:cNvSpPr/>
          <p:nvPr/>
        </p:nvSpPr>
        <p:spPr>
          <a:xfrm>
            <a:off x="304801" y="138545"/>
            <a:ext cx="10335490" cy="6409319"/>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Increased levels of glucose </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hyperglycemia</a:t>
            </a:r>
            <a:r>
              <a:rPr lang="en-US" sz="2800" dirty="0">
                <a:latin typeface="Times New Roman" panose="02020603050405020304" pitchFamily="18" charset="0"/>
                <a:ea typeface="Calibri" panose="020F0502020204030204" pitchFamily="34" charset="0"/>
                <a:cs typeface="Times New Roman" panose="02020603050405020304" pitchFamily="18" charset="0"/>
              </a:rPr>
              <a:t>) are observed with:</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diabetes mellitus (due to insufficiency of insulin);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physical or emotional stress (due to the release of adrenaline);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thyrotoxicosis (due to increased thyroid function);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pheochromocytoma - tumors of the adrenal glands that secrete adrenaline;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acromegaly, gigantism (increases in the content of the growth hormone);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Cushing's syndrome (increased levels of cortisol adrenal hormone);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diseases of the pancreas - such as pancreatitis, tumors, cystic fibrosis; On chronic diseases of the liver and kidneys.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6003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166143-BB09-49F9-B42D-5B0FA4CCCCAA}"/>
              </a:ext>
            </a:extLst>
          </p:cNvPr>
          <p:cNvSpPr/>
          <p:nvPr/>
        </p:nvSpPr>
        <p:spPr>
          <a:xfrm>
            <a:off x="1052945" y="290945"/>
            <a:ext cx="8839200" cy="5657318"/>
          </a:xfrm>
          <a:prstGeom prst="rect">
            <a:avLst/>
          </a:prstGeom>
        </p:spPr>
        <p:txBody>
          <a:bodyPr wrap="square">
            <a:spAutoFit/>
          </a:bodyPr>
          <a:lstStyle/>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Decrease of glucose content </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hypoglycemia</a:t>
            </a:r>
            <a:r>
              <a:rPr lang="en-US" sz="2800" dirty="0">
                <a:latin typeface="Times New Roman" panose="02020603050405020304" pitchFamily="18" charset="0"/>
                <a:ea typeface="Calibri" panose="020F0502020204030204" pitchFamily="34" charset="0"/>
                <a:cs typeface="Times New Roman" panose="02020603050405020304" pitchFamily="18" charset="0"/>
              </a:rPr>
              <a:t>) is characteristic for:</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hunger strike;</a:t>
            </a:r>
            <a:endParaRPr lang="ru-UA" sz="28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insulin overdose;</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diseases of the pancreas </a:t>
            </a:r>
            <a:r>
              <a:rPr lang="en-US" sz="2800" dirty="0">
                <a:latin typeface="Times New Roman" panose="02020603050405020304" pitchFamily="18" charset="0"/>
                <a:ea typeface="Calibri" panose="020F0502020204030204" pitchFamily="34" charset="0"/>
                <a:cs typeface="Times New Roman" panose="02020603050405020304" pitchFamily="18" charset="0"/>
              </a:rPr>
              <a:t>(a tumor from cells that synthesize insulin);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tumors</a:t>
            </a:r>
            <a:r>
              <a:rPr lang="en-US" sz="2800" dirty="0">
                <a:latin typeface="Times New Roman" panose="02020603050405020304" pitchFamily="18" charset="0"/>
                <a:ea typeface="Calibri" panose="020F0502020204030204" pitchFamily="34" charset="0"/>
                <a:cs typeface="Times New Roman" panose="02020603050405020304" pitchFamily="18" charset="0"/>
              </a:rPr>
              <a:t> (excessive consumption of glucose as an energy material by tumor cells occurs);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latin typeface="Times New Roman" panose="02020603050405020304" pitchFamily="18" charset="0"/>
                <a:ea typeface="Calibri" panose="020F0502020204030204" pitchFamily="34" charset="0"/>
                <a:cs typeface="Times New Roman" panose="02020603050405020304" pitchFamily="18" charset="0"/>
              </a:rPr>
              <a:t>insufficient function of the endocrine glands </a:t>
            </a:r>
            <a:r>
              <a:rPr lang="en-US" sz="2800" dirty="0">
                <a:latin typeface="Times New Roman" panose="02020603050405020304" pitchFamily="18" charset="0"/>
                <a:ea typeface="Calibri" panose="020F0502020204030204" pitchFamily="34" charset="0"/>
                <a:cs typeface="Times New Roman" panose="02020603050405020304" pitchFamily="18" charset="0"/>
              </a:rPr>
              <a:t>(adrenal glands, thyroid, pituitary gland).</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5839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8063E4C-9D28-43F6-9049-A5FB134DDC96}"/>
              </a:ext>
            </a:extLst>
          </p:cNvPr>
          <p:cNvSpPr/>
          <p:nvPr/>
        </p:nvSpPr>
        <p:spPr>
          <a:xfrm>
            <a:off x="1565563" y="544941"/>
            <a:ext cx="8063346" cy="4905317"/>
          </a:xfrm>
          <a:prstGeom prst="rect">
            <a:avLst/>
          </a:prstGeom>
        </p:spPr>
        <p:txBody>
          <a:bodyPr wrap="square">
            <a:spAutoFit/>
          </a:bodyPr>
          <a:lstStyle/>
          <a:p>
            <a:pPr algn="ctr">
              <a:lnSpc>
                <a:spcPct val="115000"/>
              </a:lnSpc>
              <a:spcAft>
                <a:spcPts val="1000"/>
              </a:spcAft>
            </a:pPr>
            <a:r>
              <a:rPr lang="ru-RU"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Fructosamine</a:t>
            </a:r>
            <a:endParaRPr lang="ru-U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It consists of blood albumin with a short-term increase in glucose level - glycated albumin. Used, in contrast to glycated 54 hemoglobin, for short-term control of patients with diabetes mellitus (especially newborns), the effectiveness of treatment.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    Norm of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fructosamine</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205 - 285 </a:t>
            </a:r>
            <a:r>
              <a:rPr lang="ru-RU" sz="2800" b="1" i="1" dirty="0">
                <a:latin typeface="Times New Roman" panose="02020603050405020304" pitchFamily="18" charset="0"/>
                <a:ea typeface="Calibri" panose="020F0502020204030204" pitchFamily="34" charset="0"/>
                <a:cs typeface="Times New Roman" panose="02020603050405020304" pitchFamily="18" charset="0"/>
              </a:rPr>
              <a:t>μ</a:t>
            </a:r>
            <a:r>
              <a:rPr lang="en-US" sz="2800" b="1" i="1" dirty="0">
                <a:latin typeface="Times New Roman" panose="02020603050405020304" pitchFamily="18" charset="0"/>
                <a:ea typeface="Calibri" panose="020F0502020204030204" pitchFamily="34" charset="0"/>
                <a:cs typeface="Times New Roman" panose="02020603050405020304" pitchFamily="18" charset="0"/>
              </a:rPr>
              <a:t>mol / l</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In children, the level of </a:t>
            </a:r>
            <a:r>
              <a:rPr lang="en-US" sz="2800" dirty="0" err="1">
                <a:latin typeface="Times New Roman" panose="02020603050405020304" pitchFamily="18" charset="0"/>
                <a:ea typeface="Calibri" panose="020F0502020204030204" pitchFamily="34" charset="0"/>
                <a:cs typeface="Times New Roman" panose="02020603050405020304" pitchFamily="18" charset="0"/>
              </a:rPr>
              <a:t>fructosamine</a:t>
            </a:r>
            <a:r>
              <a:rPr lang="en-US" sz="2800" dirty="0">
                <a:latin typeface="Times New Roman" panose="02020603050405020304" pitchFamily="18" charset="0"/>
                <a:ea typeface="Calibri" panose="020F0502020204030204" pitchFamily="34" charset="0"/>
                <a:cs typeface="Times New Roman" panose="02020603050405020304" pitchFamily="18" charset="0"/>
              </a:rPr>
              <a:t> is slightly lower than in adults.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0677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EFD7370-94C7-48BA-95FA-37635EFDDB69}"/>
              </a:ext>
            </a:extLst>
          </p:cNvPr>
          <p:cNvSpPr/>
          <p:nvPr/>
        </p:nvSpPr>
        <p:spPr>
          <a:xfrm>
            <a:off x="720436" y="180109"/>
            <a:ext cx="10557164" cy="6612901"/>
          </a:xfrm>
          <a:prstGeom prst="rect">
            <a:avLst/>
          </a:prstGeom>
        </p:spPr>
        <p:txBody>
          <a:bodyPr wrap="square">
            <a:spAutoFit/>
          </a:bodyPr>
          <a:lstStyle/>
          <a:p>
            <a:pPr algn="ctr">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Indicators of lipid metabolism</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Lipids</a:t>
            </a:r>
            <a:r>
              <a:rPr lang="en-US" sz="2400" dirty="0">
                <a:latin typeface="Times New Roman" panose="02020603050405020304" pitchFamily="18" charset="0"/>
                <a:ea typeface="Calibri" panose="020F0502020204030204" pitchFamily="34" charset="0"/>
                <a:cs typeface="Times New Roman" panose="02020603050405020304" pitchFamily="18" charset="0"/>
              </a:rPr>
              <a:t> - total cholesterol, HDL cholesterol, LDL cholesterol, triglycerides.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With the disturbance of fat metabolism, the content of lipids and their fractions in the blood increases: triglycerides, lipoproteins and cholesterol esters. The same indicators are important for assessing the functional abilities of the liver and kidneys for a variety of diseases.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Increase in lipid content </a:t>
            </a:r>
            <a:r>
              <a:rPr lang="en-US" sz="2400" dirty="0">
                <a:latin typeface="Times New Roman" panose="02020603050405020304" pitchFamily="18" charset="0"/>
                <a:ea typeface="Calibri" panose="020F0502020204030204" pitchFamily="34" charset="0"/>
                <a:cs typeface="Times New Roman" panose="02020603050405020304" pitchFamily="18" charset="0"/>
              </a:rPr>
              <a:t>occurs after eating and lasts 8-9 hours. Constantly increasing the lipid content in the blood is observed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Obesity;</a:t>
            </a:r>
            <a:endParaRPr lang="ru-UA"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 hepatitis;</a:t>
            </a:r>
            <a:endParaRPr lang="ru-UA"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 atherosclerosis;</a:t>
            </a:r>
            <a:endParaRPr lang="ru-UA"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 Nephrosis;</a:t>
            </a:r>
            <a:endParaRPr lang="ru-UA"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 diabetes</a:t>
            </a:r>
            <a:endParaRPr lang="ru-UA"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1507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385ED43-239D-4BA7-83D2-0564DAB06139}"/>
              </a:ext>
            </a:extLst>
          </p:cNvPr>
          <p:cNvSpPr/>
          <p:nvPr/>
        </p:nvSpPr>
        <p:spPr>
          <a:xfrm>
            <a:off x="318654" y="96982"/>
            <a:ext cx="11208327" cy="6748514"/>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Cholesterol</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r>
              <a:rPr lang="en-US" sz="2800" dirty="0">
                <a:latin typeface="Times New Roman" panose="02020603050405020304" pitchFamily="18" charset="0"/>
                <a:ea typeface="Calibri" panose="020F0502020204030204" pitchFamily="34" charset="0"/>
              </a:rPr>
              <a:t>     </a:t>
            </a:r>
            <a:r>
              <a:rPr lang="en-US" sz="2800" b="1" dirty="0">
                <a:solidFill>
                  <a:srgbClr val="00B050"/>
                </a:solidFill>
                <a:latin typeface="Times New Roman" panose="02020603050405020304" pitchFamily="18" charset="0"/>
                <a:ea typeface="Calibri" panose="020F0502020204030204" pitchFamily="34" charset="0"/>
              </a:rPr>
              <a:t>Lipids</a:t>
            </a:r>
            <a:r>
              <a:rPr lang="en-US" sz="2800" dirty="0">
                <a:latin typeface="Times New Roman" panose="02020603050405020304" pitchFamily="18" charset="0"/>
                <a:ea typeface="Calibri" panose="020F0502020204030204" pitchFamily="34" charset="0"/>
              </a:rPr>
              <a:t> (fats) are essential for a living organism substance. The main lipid that a person receives from food and from which then formed their own lipids - </a:t>
            </a:r>
            <a:r>
              <a:rPr lang="en-US" sz="2800" b="1" dirty="0">
                <a:solidFill>
                  <a:srgbClr val="FF0000"/>
                </a:solidFill>
                <a:latin typeface="Times New Roman" panose="02020603050405020304" pitchFamily="18" charset="0"/>
                <a:ea typeface="Calibri" panose="020F0502020204030204" pitchFamily="34" charset="0"/>
              </a:rPr>
              <a:t>cholesterol.</a:t>
            </a:r>
            <a:r>
              <a:rPr lang="en-US" sz="2800" dirty="0">
                <a:latin typeface="Times New Roman" panose="02020603050405020304" pitchFamily="18" charset="0"/>
                <a:ea typeface="Calibri" panose="020F0502020204030204" pitchFamily="34" charset="0"/>
              </a:rPr>
              <a:t> It is part of cell membranes, supports their strength.    </a:t>
            </a:r>
          </a:p>
          <a:p>
            <a:r>
              <a:rPr lang="en-US" sz="2800" dirty="0">
                <a:latin typeface="Times New Roman" panose="02020603050405020304" pitchFamily="18" charset="0"/>
                <a:ea typeface="Calibri" panose="020F0502020204030204" pitchFamily="34" charset="0"/>
              </a:rPr>
              <a:t>     From it 40 are synthesized so-called </a:t>
            </a:r>
            <a:r>
              <a:rPr lang="en-US" sz="2800" b="1" dirty="0">
                <a:solidFill>
                  <a:srgbClr val="7030A0"/>
                </a:solidFill>
                <a:latin typeface="Times New Roman" panose="02020603050405020304" pitchFamily="18" charset="0"/>
                <a:ea typeface="Calibri" panose="020F0502020204030204" pitchFamily="34" charset="0"/>
              </a:rPr>
              <a:t>steroid hormones</a:t>
            </a:r>
            <a:r>
              <a:rPr lang="en-US" sz="2800" dirty="0">
                <a:latin typeface="Times New Roman" panose="02020603050405020304" pitchFamily="18" charset="0"/>
                <a:ea typeface="Calibri" panose="020F0502020204030204" pitchFamily="34" charset="0"/>
              </a:rPr>
              <a:t>: hormones of the adrenal cortex, regulating the water-salt and carbohydrate metabolism, adapted the organism to new conditions; sex hormones Cholesterol forms bile acids involved in the assimilation of fat in the intestine. With cholesterol in the skin under the action of sunlight, vitamin D is synthesized, which is necessary for the assimilation of calcium. When damage to the integrity of the vascular wall and / or excess cholesterol in the blood, it stays on the wall and forms a cholesterol plaque. This condition is called atherosclerosis of the vessels: plaques narrow the lumen, interfere with the blood flow, disrupt the smoothness of the blood flow, increase blood clotting, contribute to the formation of blood clots. </a:t>
            </a:r>
            <a:endParaRPr lang="ru-UA" sz="2800" dirty="0"/>
          </a:p>
        </p:txBody>
      </p:sp>
    </p:spTree>
    <p:extLst>
      <p:ext uri="{BB962C8B-B14F-4D97-AF65-F5344CB8AC3E}">
        <p14:creationId xmlns:p14="http://schemas.microsoft.com/office/powerpoint/2010/main" val="3278022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D21BA8-7C69-49C8-AD6F-AF10F9E7DEFF}"/>
              </a:ext>
            </a:extLst>
          </p:cNvPr>
          <p:cNvSpPr/>
          <p:nvPr/>
        </p:nvSpPr>
        <p:spPr>
          <a:xfrm>
            <a:off x="498764" y="374073"/>
            <a:ext cx="11333018" cy="6524671"/>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Different complexes of lipids with proteins circulating in the blood are formed in the liver: </a:t>
            </a:r>
            <a:r>
              <a:rPr lang="en-US" sz="2400" b="1" dirty="0">
                <a:latin typeface="Times New Roman" panose="02020603050405020304" pitchFamily="18" charset="0"/>
                <a:ea typeface="Calibri" panose="020F0502020204030204" pitchFamily="34" charset="0"/>
                <a:cs typeface="Times New Roman" panose="02020603050405020304" pitchFamily="18" charset="0"/>
              </a:rPr>
              <a:t>high, low and very low density lipoproteins </a:t>
            </a:r>
            <a:r>
              <a:rPr lang="en-US" sz="2400" dirty="0">
                <a:latin typeface="Times New Roman" panose="02020603050405020304" pitchFamily="18" charset="0"/>
                <a:ea typeface="Calibri" panose="020F0502020204030204" pitchFamily="34" charset="0"/>
                <a:cs typeface="Times New Roman" panose="02020603050405020304" pitchFamily="18" charset="0"/>
              </a:rPr>
              <a:t>(HDL, LDL, LDL);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total cholesterol </a:t>
            </a:r>
            <a:r>
              <a:rPr lang="en-US" sz="2400" dirty="0">
                <a:latin typeface="Times New Roman" panose="02020603050405020304" pitchFamily="18" charset="0"/>
                <a:ea typeface="Calibri" panose="020F0502020204030204" pitchFamily="34" charset="0"/>
                <a:cs typeface="Times New Roman" panose="02020603050405020304" pitchFamily="18" charset="0"/>
              </a:rPr>
              <a:t>is divided between them.</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Lipoproteins of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low and very low density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settle in the plaques and contribute to the progression of atherosclerosis. Lipoproteins of </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high density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due to the presence of a special protein - apoprotein A1 - contribute to the "extraction" of cholesterol from plaques and play a protective role, stop atherosclerosis. For the assessment of the state of risk, not the total content of total cholesterol, but the analysis of the ratio of its fractions.</a:t>
            </a:r>
            <a:endParaRPr lang="ru-UA"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Common cholesterol levels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in the blood are 3.0-6.0 mmol / l.</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The norm for LDL cholesterol in the blood for men is 2.25-4.82 mmol / l, for women the standard  is 1.92-4.51 mmol / l.</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norm for HDL cholesterol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for men is 0.7-1.73 mmol / l, for women the normal cholesterol level is 0.86-2.28 mmol / l.</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5648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8801DC7-A7C2-491F-958E-AE97B74B0B98}"/>
              </a:ext>
            </a:extLst>
          </p:cNvPr>
          <p:cNvSpPr/>
          <p:nvPr/>
        </p:nvSpPr>
        <p:spPr>
          <a:xfrm>
            <a:off x="720435" y="0"/>
            <a:ext cx="9268691" cy="6637138"/>
          </a:xfrm>
          <a:prstGeom prst="rect">
            <a:avLst/>
          </a:prstGeom>
        </p:spPr>
        <p:txBody>
          <a:bodyPr wrap="square">
            <a:spAutoFit/>
          </a:bodyPr>
          <a:lstStyle/>
          <a:p>
            <a:pPr algn="ctr">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Common cholesterol</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Increasing its content may result in</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genetic features (familial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hyperlipoproteias</a:t>
            </a:r>
            <a:r>
              <a:rPr lang="en-US" sz="2400" dirty="0">
                <a:latin typeface="Times New Roman" panose="02020603050405020304" pitchFamily="18" charset="0"/>
                <a:ea typeface="Calibri" panose="020F0502020204030204" pitchFamily="34" charset="0"/>
                <a:cs typeface="Times New Roman" panose="02020603050405020304" pitchFamily="18" charset="0"/>
              </a:rPr>
              <a:t> - nemesis);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liver disease;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hypothyroidism (thyroid gland failure);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alcoholism;</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coronary heart disease (atherosclerosis);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pregnancy;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Receiving synthetic drugs for sex hormones (contraceptives).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Reducing total cholesterol levels indicates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hyperthyroidism (excess thyroid function);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violation of the absorption of fats.</a:t>
            </a:r>
            <a:endParaRPr lang="ru-UA" sz="2400" dirty="0"/>
          </a:p>
        </p:txBody>
      </p:sp>
    </p:spTree>
    <p:extLst>
      <p:ext uri="{BB962C8B-B14F-4D97-AF65-F5344CB8AC3E}">
        <p14:creationId xmlns:p14="http://schemas.microsoft.com/office/powerpoint/2010/main" val="314895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582935F-2008-43B4-9C9B-A5A807C055A5}"/>
              </a:ext>
            </a:extLst>
          </p:cNvPr>
          <p:cNvSpPr/>
          <p:nvPr/>
        </p:nvSpPr>
        <p:spPr>
          <a:xfrm>
            <a:off x="1981200" y="329555"/>
            <a:ext cx="8229599" cy="4666277"/>
          </a:xfrm>
          <a:prstGeom prst="rect">
            <a:avLst/>
          </a:prstGeom>
        </p:spPr>
        <p:txBody>
          <a:bodyPr wrap="square">
            <a:spAutoFit/>
          </a:bodyPr>
          <a:lstStyle/>
          <a:p>
            <a:pPr algn="ctr">
              <a:lnSpc>
                <a:spcPct val="115000"/>
              </a:lnSpc>
              <a:spcAft>
                <a:spcPts val="1000"/>
              </a:spcAft>
            </a:pP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HDL cholesterol</a:t>
            </a:r>
            <a:endParaRPr lang="ru-UA" sz="2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The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increase</a:t>
            </a:r>
            <a:r>
              <a:rPr lang="en-US" sz="2800" dirty="0">
                <a:latin typeface="Times New Roman" panose="02020603050405020304" pitchFamily="18" charset="0"/>
                <a:ea typeface="Calibri" panose="020F0502020204030204" pitchFamily="34" charset="0"/>
                <a:cs typeface="Times New Roman" panose="02020603050405020304" pitchFamily="18" charset="0"/>
              </a:rPr>
              <a:t> in the maintenance of such cholesterol occurs in liver pathologies (chronic hepatitis, cirrhosis, alcoholism and other chronic intoxications).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Decrease</a:t>
            </a:r>
            <a:r>
              <a:rPr lang="en-US" sz="2800" dirty="0">
                <a:latin typeface="Times New Roman" panose="02020603050405020304" pitchFamily="18" charset="0"/>
                <a:ea typeface="Calibri" panose="020F0502020204030204" pitchFamily="34" charset="0"/>
                <a:cs typeface="Times New Roman" panose="02020603050405020304" pitchFamily="18" charset="0"/>
              </a:rPr>
              <a:t> can mean: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Decompensated diabetes mellitus;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chronic renal failure;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Early atherosclerosis of the coronary arteries.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6561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B907A2-BA75-4E1F-9F83-FD0FE1386BD3}"/>
              </a:ext>
            </a:extLst>
          </p:cNvPr>
          <p:cNvSpPr/>
          <p:nvPr/>
        </p:nvSpPr>
        <p:spPr>
          <a:xfrm>
            <a:off x="1385455" y="415637"/>
            <a:ext cx="8742218" cy="6040051"/>
          </a:xfrm>
          <a:prstGeom prst="rect">
            <a:avLst/>
          </a:prstGeom>
        </p:spPr>
        <p:txBody>
          <a:bodyPr wrap="square">
            <a:spAutoFit/>
          </a:bodyPr>
          <a:lstStyle/>
          <a:p>
            <a:pPr algn="ctr">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LDL cholesterol</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Increasing the content of such a cholesterol suggests that they may be:</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genetic features of lipid metabolism</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early coronary artery atherosclerosis</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hypothyroidism;</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liver disease;</a:t>
            </a:r>
            <a:endParaRPr lang="ru-UA" sz="28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pregnancy;</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taking sex hormones.</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ru-UA" sz="2800" b="1" dirty="0">
              <a:solidFill>
                <a:srgbClr val="7030A0"/>
              </a:solidFill>
            </a:endParaRPr>
          </a:p>
        </p:txBody>
      </p:sp>
    </p:spTree>
    <p:extLst>
      <p:ext uri="{BB962C8B-B14F-4D97-AF65-F5344CB8AC3E}">
        <p14:creationId xmlns:p14="http://schemas.microsoft.com/office/powerpoint/2010/main" val="1063079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1568E27-3C4B-4853-88BE-2CD4BB11A329}"/>
              </a:ext>
            </a:extLst>
          </p:cNvPr>
          <p:cNvSpPr/>
          <p:nvPr/>
        </p:nvSpPr>
        <p:spPr>
          <a:xfrm>
            <a:off x="193964" y="-148293"/>
            <a:ext cx="11485418" cy="6833794"/>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Triglycerides</a:t>
            </a:r>
            <a:endParaRPr lang="ru-U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Another class of lipids that is not cholesterol-derived. </a:t>
            </a:r>
            <a:r>
              <a:rPr lang="en-US" sz="2000" b="1" dirty="0">
                <a:latin typeface="Times New Roman" panose="02020603050405020304" pitchFamily="18" charset="0"/>
                <a:ea typeface="Calibri" panose="020F0502020204030204" pitchFamily="34" charset="0"/>
                <a:cs typeface="Times New Roman" panose="02020603050405020304" pitchFamily="18" charset="0"/>
              </a:rPr>
              <a:t>Increasing the content of triglycerides </a:t>
            </a:r>
            <a:r>
              <a:rPr lang="en-US" sz="2000" dirty="0">
                <a:latin typeface="Times New Roman" panose="02020603050405020304" pitchFamily="18" charset="0"/>
                <a:ea typeface="Calibri" panose="020F0502020204030204" pitchFamily="34" charset="0"/>
                <a:cs typeface="Times New Roman" panose="02020603050405020304" pitchFamily="18" charset="0"/>
              </a:rPr>
              <a:t>may indicate:</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genetic features of lipid metabolism;</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obesity;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disturbance to glucose tolerance;</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liver disease (hepatitis, cirrhosis);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alcoholism;</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ischemic heart disease;</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hypothyroidism;</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pregnancy;</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diabetes ;</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taking sex hormones.</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a:latin typeface="Times New Roman" panose="02020603050405020304" pitchFamily="18" charset="0"/>
                <a:ea typeface="Calibri" panose="020F0502020204030204" pitchFamily="34" charset="0"/>
                <a:cs typeface="Times New Roman" panose="02020603050405020304" pitchFamily="18" charset="0"/>
              </a:rPr>
              <a:t>Lowering the level </a:t>
            </a:r>
            <a:r>
              <a:rPr lang="en-US" sz="2000" dirty="0">
                <a:latin typeface="Times New Roman" panose="02020603050405020304" pitchFamily="18" charset="0"/>
                <a:ea typeface="Calibri" panose="020F0502020204030204" pitchFamily="34" charset="0"/>
                <a:cs typeface="Times New Roman" panose="02020603050405020304" pitchFamily="18" charset="0"/>
              </a:rPr>
              <a:t>of their content happens with hyperthyroidism and malnutrition or absorption.</a:t>
            </a:r>
            <a:endParaRPr lang="ru-U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b="1" i="1" dirty="0">
                <a:latin typeface="Times New Roman" panose="02020603050405020304" pitchFamily="18" charset="0"/>
                <a:ea typeface="Calibri" panose="020F0502020204030204" pitchFamily="34" charset="0"/>
                <a:cs typeface="Times New Roman" panose="02020603050405020304" pitchFamily="18" charset="0"/>
              </a:rPr>
              <a:t>Norm of triglycerides: men 0.50-3.60 mmol / l; women 0.41-2.96 mmol / l  </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6751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745789F-A5A4-4892-B9A2-B5047FEF0562}"/>
              </a:ext>
            </a:extLst>
          </p:cNvPr>
          <p:cNvSpPr/>
          <p:nvPr/>
        </p:nvSpPr>
        <p:spPr>
          <a:xfrm>
            <a:off x="484909" y="138545"/>
            <a:ext cx="11388436" cy="6409319"/>
          </a:xfrm>
          <a:prstGeom prst="rect">
            <a:avLst/>
          </a:prstGeom>
        </p:spPr>
        <p:txBody>
          <a:bodyPr wrap="square">
            <a:spAutoFit/>
          </a:bodyPr>
          <a:lstStyle/>
          <a:p>
            <a:pPr algn="ctr">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Electrolytes of blood</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latin typeface="Times New Roman" panose="02020603050405020304" pitchFamily="18" charset="0"/>
                <a:ea typeface="Calibri" panose="020F0502020204030204" pitchFamily="34" charset="0"/>
                <a:cs typeface="Times New Roman" panose="02020603050405020304" pitchFamily="18" charset="0"/>
              </a:rPr>
              <a:t>The content of </a:t>
            </a: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potassium</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in the serum is normally 3.5-5.0 mmol / l</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Potassium plays an important role in the physiological processes of muscle contraction, in the functioning of the heart, in conducting nerve impulses, enzymatic processes, and in metabolism.</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Increas</a:t>
            </a:r>
            <a:r>
              <a:rPr lang="en-US" sz="2800" dirty="0">
                <a:latin typeface="Times New Roman" panose="02020603050405020304" pitchFamily="18" charset="0"/>
                <a:ea typeface="Calibri" panose="020F0502020204030204" pitchFamily="34" charset="0"/>
                <a:cs typeface="Times New Roman" panose="02020603050405020304" pitchFamily="18" charset="0"/>
              </a:rPr>
              <a:t>e in potassium content (</a:t>
            </a:r>
            <a:r>
              <a:rPr lang="en-US"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hyperkalaemia</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cell damage (hemolysis - blood cell destruction, severe hunger, seizures, severe trauma);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dehydration;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acute renal failure (renal excretion); ,</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Adrenal insufficiency.</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477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F3C2C31-5901-4578-B490-6EF3ADC4CF7A}"/>
              </a:ext>
            </a:extLst>
          </p:cNvPr>
          <p:cNvSpPr/>
          <p:nvPr/>
        </p:nvSpPr>
        <p:spPr>
          <a:xfrm>
            <a:off x="1205345" y="401782"/>
            <a:ext cx="9393382" cy="4170757"/>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Decreased</a:t>
            </a:r>
            <a:r>
              <a:rPr lang="en-US" sz="2800" dirty="0">
                <a:latin typeface="Times New Roman" panose="02020603050405020304" pitchFamily="18" charset="0"/>
                <a:ea typeface="Calibri" panose="020F0502020204030204" pitchFamily="34" charset="0"/>
                <a:cs typeface="Times New Roman" panose="02020603050405020304" pitchFamily="18" charset="0"/>
              </a:rPr>
              <a:t> potassium content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hypokalemia</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chronic fasting (no potassium intake with food);</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 prolonged vomiting, diarrhea (loss of intestinal juice);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kidney function disorders;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 excess of adrenal cortex hormones (including taking cortisone formulations);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Cystic fibrosis.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073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BC1664F-864A-431C-B704-ADD071BD6A3A}"/>
              </a:ext>
            </a:extLst>
          </p:cNvPr>
          <p:cNvSpPr/>
          <p:nvPr/>
        </p:nvSpPr>
        <p:spPr>
          <a:xfrm>
            <a:off x="1440873" y="803564"/>
            <a:ext cx="9656617" cy="4666277"/>
          </a:xfrm>
          <a:prstGeom prst="rect">
            <a:avLst/>
          </a:prstGeom>
        </p:spPr>
        <p:txBody>
          <a:bodyPr wrap="square">
            <a:spAutoFit/>
          </a:bodyPr>
          <a:lstStyle/>
          <a:p>
            <a:pPr algn="just">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Sodium</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136-145 mmol / L.</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Increased sodium content (hypernatremia):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excessive salt intake;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loss of extracellular fluid (profuse sweat, severe vomiting and diarrhea, increased urinary excretion in non-sugar diabetes);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elevated adrenal cortex function;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disturbance of central regulation of water-salt metabolism (pathology of the hypothalamus, coma).</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1343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03B8B7D-6027-4021-BBE9-969556742F76}"/>
              </a:ext>
            </a:extLst>
          </p:cNvPr>
          <p:cNvSpPr/>
          <p:nvPr/>
        </p:nvSpPr>
        <p:spPr>
          <a:xfrm>
            <a:off x="1801091" y="831274"/>
            <a:ext cx="7342909" cy="3786036"/>
          </a:xfrm>
          <a:prstGeom prst="rect">
            <a:avLst/>
          </a:prstGeom>
        </p:spPr>
        <p:txBody>
          <a:bodyPr wrap="square">
            <a:spAutoFit/>
          </a:bodyPr>
          <a:lstStyle/>
          <a:p>
            <a:pPr algn="just">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Decrease o</a:t>
            </a:r>
            <a:r>
              <a:rPr lang="en-US" sz="2800" dirty="0">
                <a:latin typeface="Times New Roman" panose="02020603050405020304" pitchFamily="18" charset="0"/>
                <a:ea typeface="Calibri" panose="020F0502020204030204" pitchFamily="34" charset="0"/>
                <a:cs typeface="Times New Roman" panose="02020603050405020304" pitchFamily="18" charset="0"/>
              </a:rPr>
              <a:t>f sodium content (hyponatremia):</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Element loss (diarrhea abuse, kidney disease, adrenal insufficiency);</a:t>
            </a:r>
            <a:endParaRPr lang="ru-UA"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decrease in concentration by increasing fluid volume (diabetes mellitus, chronic heart failure, liver cirrhosis, nephrotic syndrome, edema).</a:t>
            </a:r>
            <a:endParaRPr lang="ru-UA"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4402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463D353-7003-4481-B74B-D5BED3C4109F}"/>
              </a:ext>
            </a:extLst>
          </p:cNvPr>
          <p:cNvSpPr/>
          <p:nvPr/>
        </p:nvSpPr>
        <p:spPr>
          <a:xfrm>
            <a:off x="1925782" y="540327"/>
            <a:ext cx="7218218" cy="5466946"/>
          </a:xfrm>
          <a:prstGeom prst="rect">
            <a:avLst/>
          </a:prstGeom>
        </p:spPr>
        <p:txBody>
          <a:bodyPr wrap="square">
            <a:spAutoFit/>
          </a:bodyPr>
          <a:lstStyle/>
          <a:p>
            <a:pPr algn="ctr">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Chlorine</a:t>
            </a:r>
            <a:r>
              <a:rPr lang="en-US" sz="2400" b="1" i="1" dirty="0">
                <a:latin typeface="Times New Roman" panose="02020603050405020304" pitchFamily="18" charset="0"/>
                <a:ea typeface="Calibri" panose="020F0502020204030204" pitchFamily="34" charset="0"/>
                <a:cs typeface="Times New Roman" panose="02020603050405020304" pitchFamily="18" charset="0"/>
              </a:rPr>
              <a:t> normal level 98 - 107 mmol / L.</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Increasin</a:t>
            </a:r>
            <a:r>
              <a:rPr lang="en-US" sz="2400" dirty="0">
                <a:latin typeface="Times New Roman" panose="02020603050405020304" pitchFamily="18" charset="0"/>
                <a:ea typeface="Calibri" panose="020F0502020204030204" pitchFamily="34" charset="0"/>
                <a:cs typeface="Times New Roman" panose="02020603050405020304" pitchFamily="18" charset="0"/>
              </a:rPr>
              <a:t>g the content of chlorides: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dehydration;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acute renal failure;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Non-diabetes mellitus;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poisoning with salicylates;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Increased adrenal cortex function.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Reduced chloride content:</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excessive sweating, vomiting, gastric lavage;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increase in volume of liquid.</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4002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0582A57-A362-4B08-BF29-CD74AAC0C791}"/>
              </a:ext>
            </a:extLst>
          </p:cNvPr>
          <p:cNvSpPr/>
          <p:nvPr/>
        </p:nvSpPr>
        <p:spPr>
          <a:xfrm>
            <a:off x="1025236" y="180109"/>
            <a:ext cx="9628909" cy="6391878"/>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CALCIUM</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Calcium participates in conducting a nerve impulse, especially in the heart muscle. Like all ions, it keeps fluid in the vascular bed, preventing the development of edema. Calcium is necessary for muscle contraction, coagulation of blood. Is part of the bone tissue and enamel of the teeth.</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The level of calcium in the blood is regulated by the </a:t>
            </a: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parathyroid hormone and vitamin D</a:t>
            </a:r>
            <a:r>
              <a:rPr lang="en-US" sz="2800" dirty="0">
                <a:latin typeface="Times New Roman" panose="02020603050405020304" pitchFamily="18" charset="0"/>
                <a:ea typeface="Calibri" panose="020F0502020204030204" pitchFamily="34" charset="0"/>
                <a:cs typeface="Times New Roman" panose="02020603050405020304" pitchFamily="18" charset="0"/>
              </a:rPr>
              <a:t>. Parathormone increases the level of calcium in the blood by washing this element from the bones, increasing its absorption in the intestine and delaying the removal of the kidneys.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Normal Calcium  in the blood: 2.15 - 2.50 mmol / l.</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6284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D1573AFD-F47D-4F1A-BFF4-C51B10D43AA5}"/>
              </a:ext>
            </a:extLst>
          </p:cNvPr>
          <p:cNvSpPr/>
          <p:nvPr/>
        </p:nvSpPr>
        <p:spPr>
          <a:xfrm>
            <a:off x="871538" y="242888"/>
            <a:ext cx="9872662" cy="2445606"/>
          </a:xfrm>
          <a:prstGeom prst="rect">
            <a:avLst/>
          </a:prstGeom>
        </p:spPr>
        <p:txBody>
          <a:bodyPr wrap="square">
            <a:spAutoFit/>
          </a:bodyPr>
          <a:lstStyle/>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Phosphorus is inorganic</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An element that is part of the nucleic acids, bone tissue and the main systems of energy supply of the cell - ATP. The level of its content is regulated in parallel with the level of calcium content.</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norm of phosphorus in the blood:</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BBAC6869-2E7D-478E-98D4-4D5580708E5F}"/>
              </a:ext>
            </a:extLst>
          </p:cNvPr>
          <p:cNvGraphicFramePr>
            <a:graphicFrameLocks noGrp="1"/>
          </p:cNvGraphicFramePr>
          <p:nvPr>
            <p:extLst>
              <p:ext uri="{D42A27DB-BD31-4B8C-83A1-F6EECF244321}">
                <p14:modId xmlns:p14="http://schemas.microsoft.com/office/powerpoint/2010/main" val="504209145"/>
              </p:ext>
            </p:extLst>
          </p:nvPr>
        </p:nvGraphicFramePr>
        <p:xfrm>
          <a:off x="1014412" y="2688494"/>
          <a:ext cx="9201151" cy="3476239"/>
        </p:xfrm>
        <a:graphic>
          <a:graphicData uri="http://schemas.openxmlformats.org/drawingml/2006/table">
            <a:tbl>
              <a:tblPr firstRow="1" firstCol="1" bandRow="1"/>
              <a:tblGrid>
                <a:gridCol w="4205830">
                  <a:extLst>
                    <a:ext uri="{9D8B030D-6E8A-4147-A177-3AD203B41FA5}">
                      <a16:colId xmlns:a16="http://schemas.microsoft.com/office/drawing/2014/main" val="1153931705"/>
                    </a:ext>
                  </a:extLst>
                </a:gridCol>
                <a:gridCol w="4995321">
                  <a:extLst>
                    <a:ext uri="{9D8B030D-6E8A-4147-A177-3AD203B41FA5}">
                      <a16:colId xmlns:a16="http://schemas.microsoft.com/office/drawing/2014/main" val="3757158063"/>
                    </a:ext>
                  </a:extLst>
                </a:gridCol>
              </a:tblGrid>
              <a:tr h="397606">
                <a:tc>
                  <a:txBody>
                    <a:bodyPr/>
                    <a:lstStyle/>
                    <a:p>
                      <a:pPr algn="ctr">
                        <a:lnSpc>
                          <a:spcPct val="115000"/>
                        </a:lnSpc>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Age </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Standard of phosphorus, mmol / 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610942"/>
                  </a:ext>
                </a:extLst>
              </a:tr>
              <a:tr h="385763">
                <a:tc>
                  <a:txBody>
                    <a:bodyPr/>
                    <a:lstStyle/>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Up to 2 years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1,45-2,16</a:t>
                      </a:r>
                      <a:endParaRPr lang="ru-UA"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3840971"/>
                  </a:ext>
                </a:extLst>
              </a:tr>
              <a:tr h="332041">
                <a:tc>
                  <a:txBody>
                    <a:bodyPr/>
                    <a:lstStyle/>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2 years - 12 years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1.45 - 1.78</a:t>
                      </a:r>
                      <a:endParaRPr lang="ru-UA"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587246"/>
                  </a:ext>
                </a:extLst>
              </a:tr>
              <a:tr h="292607">
                <a:tc>
                  <a:txBody>
                    <a:bodyPr/>
                    <a:lstStyle/>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12 - 60 years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0.87 - 1.45</a:t>
                      </a:r>
                      <a:endParaRPr lang="ru-UA"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6969765"/>
                  </a:ext>
                </a:extLst>
              </a:tr>
              <a:tr h="496061">
                <a:tc>
                  <a:txBody>
                    <a:bodyPr/>
                    <a:lstStyle/>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Women over 60 years of age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0.90 - 1.32</a:t>
                      </a:r>
                      <a:endParaRPr lang="ru-UA"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9104699"/>
                  </a:ext>
                </a:extLst>
              </a:tr>
              <a:tr h="634897">
                <a:tc>
                  <a:txBody>
                    <a:bodyPr/>
                    <a:lstStyle/>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Men over 60 years of age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ru-U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0.74 - 1.2</a:t>
                      </a:r>
                      <a:endParaRPr lang="ru-UA"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4737172"/>
                  </a:ext>
                </a:extLst>
              </a:tr>
            </a:tbl>
          </a:graphicData>
        </a:graphic>
      </p:graphicFrame>
    </p:spTree>
    <p:extLst>
      <p:ext uri="{BB962C8B-B14F-4D97-AF65-F5344CB8AC3E}">
        <p14:creationId xmlns:p14="http://schemas.microsoft.com/office/powerpoint/2010/main" val="3522265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7A794D3-0B7B-42E0-830D-0F4A1E5802A3}"/>
              </a:ext>
            </a:extLst>
          </p:cNvPr>
          <p:cNvSpPr/>
          <p:nvPr/>
        </p:nvSpPr>
        <p:spPr>
          <a:xfrm>
            <a:off x="1579418" y="955964"/>
            <a:ext cx="7564582" cy="3710824"/>
          </a:xfrm>
          <a:prstGeom prst="rect">
            <a:avLst/>
          </a:prstGeom>
        </p:spPr>
        <p:txBody>
          <a:bodyPr wrap="square">
            <a:spAutoFit/>
          </a:bodyPr>
          <a:lstStyle/>
          <a:p>
            <a:pPr algn="ctr">
              <a:lnSpc>
                <a:spcPct val="115000"/>
              </a:lnSpc>
              <a:spcAft>
                <a:spcPts val="1000"/>
              </a:spcAft>
            </a:pPr>
            <a:r>
              <a:rPr lang="en-US" sz="32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MAGNESIUM</a:t>
            </a:r>
            <a:endParaRPr lang="ru-UA"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 Calcium antagonist. Helps to relax muscles. Participates in the synthesis of protein. </a:t>
            </a:r>
          </a:p>
          <a:p>
            <a:pPr algn="just">
              <a:lnSpc>
                <a:spcPct val="115000"/>
              </a:lnSpc>
              <a:spcAft>
                <a:spcPts val="10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The norm of magnesium </a:t>
            </a:r>
            <a:r>
              <a:rPr lang="en-US" sz="3200" dirty="0">
                <a:latin typeface="Times New Roman" panose="02020603050405020304" pitchFamily="18" charset="0"/>
                <a:ea typeface="Calibri" panose="020F0502020204030204" pitchFamily="34" charset="0"/>
                <a:cs typeface="Times New Roman" panose="02020603050405020304" pitchFamily="18" charset="0"/>
              </a:rPr>
              <a:t>in the blood plasma for adults is 0.65 - 1.05 mmol / l.</a:t>
            </a:r>
            <a:endParaRPr lang="ru-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5126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029E45A-F26E-4AB4-95AC-1D0469FC5198}"/>
              </a:ext>
            </a:extLst>
          </p:cNvPr>
          <p:cNvSpPr/>
          <p:nvPr/>
        </p:nvSpPr>
        <p:spPr>
          <a:xfrm>
            <a:off x="775855" y="374073"/>
            <a:ext cx="9462654" cy="5250476"/>
          </a:xfrm>
          <a:prstGeom prst="rect">
            <a:avLst/>
          </a:prstGeom>
        </p:spPr>
        <p:txBody>
          <a:bodyPr wrap="square">
            <a:spAutoFit/>
          </a:bodyPr>
          <a:lstStyle/>
          <a:p>
            <a:pPr algn="ctr">
              <a:lnSpc>
                <a:spcPct val="115000"/>
              </a:lnSpc>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Liver tests</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Bilirubin </a:t>
            </a:r>
            <a:r>
              <a:rPr lang="en-US" sz="2400" dirty="0">
                <a:latin typeface="Times New Roman" panose="02020603050405020304" pitchFamily="18" charset="0"/>
                <a:ea typeface="Calibri" panose="020F0502020204030204" pitchFamily="34" charset="0"/>
                <a:cs typeface="Times New Roman" panose="02020603050405020304" pitchFamily="18" charset="0"/>
              </a:rPr>
              <a:t>It is formed mainly in the liver, where it comes from the bile to the intestine. A characteristic feature of most diseases of the liver is a sharp increase in the concentration of direct bilirubin, and with mechanical jaundice, it increases especially significantly. With hemolytic jaundice, the concentration of indirect bilirubin increases in the blood.</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Norm of total bilirubin: 5-20 </a:t>
            </a:r>
            <a:r>
              <a:rPr lang="ru-RU" sz="2400" b="1" i="1" dirty="0">
                <a:latin typeface="Times New Roman" panose="02020603050405020304" pitchFamily="18" charset="0"/>
                <a:ea typeface="Calibri" panose="020F0502020204030204" pitchFamily="34" charset="0"/>
                <a:cs typeface="Times New Roman" panose="02020603050405020304" pitchFamily="18" charset="0"/>
              </a:rPr>
              <a:t>μ</a:t>
            </a:r>
            <a:r>
              <a:rPr lang="en-US" sz="2400" b="1" i="1" dirty="0">
                <a:latin typeface="Times New Roman" panose="02020603050405020304" pitchFamily="18" charset="0"/>
                <a:ea typeface="Calibri" panose="020F0502020204030204" pitchFamily="34" charset="0"/>
                <a:cs typeface="Times New Roman" panose="02020603050405020304" pitchFamily="18" charset="0"/>
              </a:rPr>
              <a:t>mol / l.</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With an increase above 27 </a:t>
            </a:r>
            <a:r>
              <a:rPr lang="ru-RU" sz="2400" dirty="0">
                <a:latin typeface="Times New Roman" panose="02020603050405020304" pitchFamily="18" charset="0"/>
                <a:ea typeface="Calibri" panose="020F0502020204030204" pitchFamily="34" charset="0"/>
                <a:cs typeface="Times New Roman" panose="02020603050405020304" pitchFamily="18" charset="0"/>
              </a:rPr>
              <a:t>μ</a:t>
            </a:r>
            <a:r>
              <a:rPr lang="en-US" sz="2400" dirty="0">
                <a:latin typeface="Times New Roman" panose="02020603050405020304" pitchFamily="18" charset="0"/>
                <a:ea typeface="Calibri" panose="020F0502020204030204" pitchFamily="34" charset="0"/>
                <a:cs typeface="Times New Roman" panose="02020603050405020304" pitchFamily="18" charset="0"/>
              </a:rPr>
              <a:t>mol / l, jaundice begins. High content may be the cause of cancer or liver disease, hepatitis, poisoning or liver cirrhosis, cholelithiasis, or lack of vitamin B12.</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Normal direct bilirubin: 0 - 3.4 </a:t>
            </a:r>
            <a:r>
              <a:rPr lang="ru-RU" sz="2400" b="1" i="1" dirty="0">
                <a:latin typeface="Times New Roman" panose="02020603050405020304" pitchFamily="18" charset="0"/>
                <a:ea typeface="Calibri" panose="020F0502020204030204" pitchFamily="34" charset="0"/>
                <a:cs typeface="Times New Roman" panose="02020603050405020304" pitchFamily="18" charset="0"/>
              </a:rPr>
              <a:t>μ</a:t>
            </a:r>
            <a:r>
              <a:rPr lang="en-US" sz="2400" b="1" i="1" dirty="0">
                <a:latin typeface="Times New Roman" panose="02020603050405020304" pitchFamily="18" charset="0"/>
                <a:ea typeface="Calibri" panose="020F0502020204030204" pitchFamily="34" charset="0"/>
                <a:cs typeface="Times New Roman" panose="02020603050405020304" pitchFamily="18" charset="0"/>
              </a:rPr>
              <a:t>mol / l.</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0737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C8FF56D-F3FA-4B8D-ABEA-20E061D892FB}"/>
              </a:ext>
            </a:extLst>
          </p:cNvPr>
          <p:cNvSpPr/>
          <p:nvPr/>
        </p:nvSpPr>
        <p:spPr>
          <a:xfrm>
            <a:off x="221673" y="96982"/>
            <a:ext cx="10584871" cy="5763437"/>
          </a:xfrm>
          <a:prstGeom prst="rect">
            <a:avLst/>
          </a:prstGeom>
        </p:spPr>
        <p:txBody>
          <a:bodyPr wrap="square">
            <a:spAutoFit/>
          </a:bodyPr>
          <a:lstStyle/>
          <a:p>
            <a:pPr algn="ctr">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Alanine aminotransferase (ALT)</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This is an enzyme produced by the cells of the liver, skeletal muscle and heart. </a:t>
            </a:r>
            <a:r>
              <a:rPr lang="en-US" sz="2400" b="1" dirty="0">
                <a:solidFill>
                  <a:srgbClr val="92D050"/>
                </a:solidFill>
                <a:latin typeface="Times New Roman" panose="02020603050405020304" pitchFamily="18" charset="0"/>
                <a:ea typeface="Calibri" panose="020F0502020204030204" pitchFamily="34" charset="0"/>
                <a:cs typeface="Times New Roman" panose="02020603050405020304" pitchFamily="18" charset="0"/>
              </a:rPr>
              <a:t>Increasing the level </a:t>
            </a:r>
            <a:r>
              <a:rPr lang="en-US" sz="2400" dirty="0">
                <a:latin typeface="Times New Roman" panose="02020603050405020304" pitchFamily="18" charset="0"/>
                <a:ea typeface="Calibri" panose="020F0502020204030204" pitchFamily="34" charset="0"/>
                <a:cs typeface="Times New Roman" panose="02020603050405020304" pitchFamily="18" charset="0"/>
              </a:rPr>
              <a:t>of its content may be caused by: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destruction of liver cells with necrosis, cirrhosis, jaundice, tumors, alcohol use;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myocardial infarction;</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destruction of muscle tissue as a result of trauma, myositis, muscular dystrophy;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burns;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toxic effects on the liver of medicines (antibiotics, etc.).</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 decrease in the content of ALT </a:t>
            </a:r>
            <a:r>
              <a:rPr lang="en-US" sz="2400" dirty="0">
                <a:latin typeface="Times New Roman" panose="02020603050405020304" pitchFamily="18" charset="0"/>
                <a:ea typeface="Calibri" panose="020F0502020204030204" pitchFamily="34" charset="0"/>
                <a:cs typeface="Times New Roman" panose="02020603050405020304" pitchFamily="18" charset="0"/>
              </a:rPr>
              <a:t>is observed in the case of vitamin B6 deficiency.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Normal ALT  - for women - up to 31 od / liter, for men the norm  - up to 41 od / liter.</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2446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15E7812-7866-4B0B-BF8B-804800D30AD1}"/>
              </a:ext>
            </a:extLst>
          </p:cNvPr>
          <p:cNvSpPr/>
          <p:nvPr/>
        </p:nvSpPr>
        <p:spPr>
          <a:xfrm>
            <a:off x="1676399" y="360218"/>
            <a:ext cx="8659091" cy="5082225"/>
          </a:xfrm>
          <a:prstGeom prst="rect">
            <a:avLst/>
          </a:prstGeom>
        </p:spPr>
        <p:txBody>
          <a:bodyPr wrap="square">
            <a:spAutoFit/>
          </a:bodyPr>
          <a:lstStyle/>
          <a:p>
            <a:pPr algn="ctr">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Aspartate aminotransferase (</a:t>
            </a:r>
            <a:r>
              <a:rPr lang="en-US" sz="2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AsAT</a:t>
            </a: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ru-UA"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An enzyme made by cells of the heart, liver, skeletal muscle, and red blood cells. Its content can be enhanced if there 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damage to the liver cells (hepatitis, toxic damage to drugs, alcohol, liver metastases);</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heavy physical activity;</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heart failure, myocardial infarction;</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burns, heat stroke.</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latin typeface="Times New Roman" panose="02020603050405020304" pitchFamily="18" charset="0"/>
                <a:ea typeface="Calibri" panose="020F0502020204030204" pitchFamily="34" charset="0"/>
                <a:cs typeface="Times New Roman" panose="02020603050405020304" pitchFamily="18" charset="0"/>
              </a:rPr>
              <a:t>The norm of AST in the blood - for women - up to 31 od / liter, for men the norm of </a:t>
            </a:r>
            <a:r>
              <a:rPr lang="en-US" sz="2400" b="1" i="1" dirty="0" err="1">
                <a:latin typeface="Times New Roman" panose="02020603050405020304" pitchFamily="18" charset="0"/>
                <a:ea typeface="Calibri" panose="020F0502020204030204" pitchFamily="34" charset="0"/>
                <a:cs typeface="Times New Roman" panose="02020603050405020304" pitchFamily="18" charset="0"/>
              </a:rPr>
              <a:t>AsAT</a:t>
            </a:r>
            <a:r>
              <a:rPr lang="en-US" sz="2400" b="1" i="1" dirty="0">
                <a:latin typeface="Times New Roman" panose="02020603050405020304" pitchFamily="18" charset="0"/>
                <a:ea typeface="Calibri" panose="020F0502020204030204" pitchFamily="34" charset="0"/>
                <a:cs typeface="Times New Roman" panose="02020603050405020304" pitchFamily="18" charset="0"/>
              </a:rPr>
              <a:t> - up to 41 od / liter.</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8932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5A9EA9C-C74C-48EA-A6BA-CCA2303740D5}"/>
              </a:ext>
            </a:extLst>
          </p:cNvPr>
          <p:cNvSpPr/>
          <p:nvPr/>
        </p:nvSpPr>
        <p:spPr>
          <a:xfrm>
            <a:off x="138546" y="235526"/>
            <a:ext cx="11831782" cy="6387198"/>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Phosphatase alkaline</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Enzyme formed in bone tissue, liver, intestine, placenta, lungs. The level of its content increases when it occurs: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pregnancy;</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increased metabolism in bone tissue (rapid growth, fracture healing, rickets, hyperparathyroidism);</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bone disease (osteogenic sarcoma, bone metastases in the bone, myeloma disease);</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liver disease, infectious mononucleosis.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Reducing the content of this enzyme is observed with:</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hypothyroidism (hypothyroidism of the thyroid gland);</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anemia (anemia); • Lack of vitamin C (zing), B</a:t>
            </a:r>
            <a:r>
              <a:rPr lang="en-US" sz="2400" baseline="-25000" dirty="0">
                <a:latin typeface="Times New Roman" panose="02020603050405020304" pitchFamily="18" charset="0"/>
                <a:ea typeface="Calibri" panose="020F0502020204030204" pitchFamily="34" charset="0"/>
                <a:cs typeface="Times New Roman" panose="02020603050405020304" pitchFamily="18" charset="0"/>
              </a:rPr>
              <a:t>12</a:t>
            </a:r>
            <a:r>
              <a:rPr lang="en-US" sz="2400" dirty="0">
                <a:latin typeface="Times New Roman" panose="02020603050405020304" pitchFamily="18" charset="0"/>
                <a:ea typeface="Calibri" panose="020F0502020204030204" pitchFamily="34" charset="0"/>
                <a:cs typeface="Times New Roman" panose="02020603050405020304" pitchFamily="18" charset="0"/>
              </a:rPr>
              <a:t>, zinc, magnesium;</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hypophosphatemiaemia</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2387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193B348-5502-49CA-B221-9FB37C21B890}"/>
              </a:ext>
            </a:extLst>
          </p:cNvPr>
          <p:cNvSpPr/>
          <p:nvPr/>
        </p:nvSpPr>
        <p:spPr>
          <a:xfrm>
            <a:off x="1759527" y="1524000"/>
            <a:ext cx="7384473" cy="3162276"/>
          </a:xfrm>
          <a:prstGeom prst="rect">
            <a:avLst/>
          </a:prstGeom>
        </p:spPr>
        <p:txBody>
          <a:bodyPr wrap="square">
            <a:spAutoFit/>
          </a:bodyPr>
          <a:lstStyle/>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rate of alkaline phosphatase in the blood of a woman - up to 240 units / l, men - up to 270 od / liter.</a:t>
            </a:r>
          </a:p>
          <a:p>
            <a:pPr algn="just">
              <a:lnSpc>
                <a:spcPct val="115000"/>
              </a:lnSpc>
              <a:spcAft>
                <a:spcPts val="1000"/>
              </a:spcAft>
            </a:pP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Alkaline phosphatase affects the growth of bones, therefore, in children its content is higher than in adults.</a:t>
            </a:r>
            <a:endParaRPr lang="ru-UA"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7363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EFA783A-EDE3-4A73-98A7-70B51695E5E5}"/>
              </a:ext>
            </a:extLst>
          </p:cNvPr>
          <p:cNvSpPr/>
          <p:nvPr/>
        </p:nvSpPr>
        <p:spPr>
          <a:xfrm>
            <a:off x="1801091" y="484909"/>
            <a:ext cx="7342909" cy="5290038"/>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Cholinesterase</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Enzyme formed in the liver. The main use - to diagnose possible poisoning with insecticides and assess liver function.</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Increasi</a:t>
            </a:r>
            <a:r>
              <a:rPr lang="en-US" sz="2800" dirty="0">
                <a:latin typeface="Times New Roman" panose="02020603050405020304" pitchFamily="18" charset="0"/>
                <a:ea typeface="Calibri" panose="020F0502020204030204" pitchFamily="34" charset="0"/>
                <a:cs typeface="Times New Roman" panose="02020603050405020304" pitchFamily="18" charset="0"/>
              </a:rPr>
              <a:t>ng its content can be about:</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Hyperlipoproteinemia of the FV type;</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nephrosis;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Obesity;</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Breast cancer.</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7968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39444E-B94D-4C16-B9BD-EA688806A698}"/>
              </a:ext>
            </a:extLst>
          </p:cNvPr>
          <p:cNvSpPr/>
          <p:nvPr/>
        </p:nvSpPr>
        <p:spPr>
          <a:xfrm>
            <a:off x="2008909" y="429492"/>
            <a:ext cx="8160327" cy="3546997"/>
          </a:xfrm>
          <a:prstGeom prst="rect">
            <a:avLst/>
          </a:prstGeom>
        </p:spPr>
        <p:txBody>
          <a:bodyPr wrap="square">
            <a:spAutoFit/>
          </a:bodyPr>
          <a:lstStyle/>
          <a:p>
            <a:pPr algn="just">
              <a:lnSpc>
                <a:spcPct val="115000"/>
              </a:lnSpc>
              <a:spcAft>
                <a:spcPts val="1000"/>
              </a:spcAft>
            </a:pPr>
            <a:r>
              <a:rPr lang="en-US" sz="2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Reducin</a:t>
            </a:r>
            <a:r>
              <a:rPr lang="en-US" sz="2800" dirty="0">
                <a:latin typeface="Times New Roman" panose="02020603050405020304" pitchFamily="18" charset="0"/>
                <a:ea typeface="Calibri" panose="020F0502020204030204" pitchFamily="34" charset="0"/>
                <a:cs typeface="Times New Roman" panose="02020603050405020304" pitchFamily="18" charset="0"/>
              </a:rPr>
              <a:t>g the content of this enzyme occurs when developing:</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poisoning with organophosphorus compounds;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liver pathology (hepatitis, cirrhosis, liver metastases);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dermatomyositis.</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i="1" dirty="0">
                <a:latin typeface="Times New Roman" panose="02020603050405020304" pitchFamily="18" charset="0"/>
                <a:ea typeface="Calibri" panose="020F0502020204030204" pitchFamily="34" charset="0"/>
                <a:cs typeface="Times New Roman" panose="02020603050405020304" pitchFamily="18" charset="0"/>
              </a:rPr>
              <a:t>The norm of cholinesterase is 5300 - 12900 ODP / l</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44461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4DEA4D5-5EF3-4E5B-A526-7741789F877A}"/>
              </a:ext>
            </a:extLst>
          </p:cNvPr>
          <p:cNvSpPr/>
          <p:nvPr/>
        </p:nvSpPr>
        <p:spPr>
          <a:xfrm>
            <a:off x="2064327" y="457201"/>
            <a:ext cx="8936182" cy="4409797"/>
          </a:xfrm>
          <a:prstGeom prst="rect">
            <a:avLst/>
          </a:prstGeom>
        </p:spPr>
        <p:txBody>
          <a:bodyPr wrap="square">
            <a:spAutoFit/>
          </a:bodyPr>
          <a:lstStyle/>
          <a:p>
            <a:pPr algn="ct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Kidney tests</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Creatinin</a:t>
            </a:r>
            <a:r>
              <a:rPr lang="en-US" sz="2800" b="1" i="1" dirty="0">
                <a:latin typeface="Times New Roman" panose="02020603050405020304" pitchFamily="18" charset="0"/>
                <a:ea typeface="Calibri" panose="020F0502020204030204" pitchFamily="34" charset="0"/>
                <a:cs typeface="Times New Roman" panose="02020603050405020304" pitchFamily="18" charset="0"/>
              </a:rPr>
              <a:t>e </a:t>
            </a:r>
            <a:r>
              <a:rPr lang="en-US" sz="2800" dirty="0">
                <a:latin typeface="Times New Roman" panose="02020603050405020304" pitchFamily="18" charset="0"/>
                <a:ea typeface="Calibri" panose="020F0502020204030204" pitchFamily="34" charset="0"/>
                <a:cs typeface="Times New Roman" panose="02020603050405020304" pitchFamily="18" charset="0"/>
              </a:rPr>
              <a:t>0.7-1.5% (60-135 </a:t>
            </a:r>
            <a:r>
              <a:rPr lang="ru-RU" sz="2800" dirty="0">
                <a:latin typeface="Times New Roman" panose="02020603050405020304" pitchFamily="18" charset="0"/>
                <a:ea typeface="Calibri" panose="020F0502020204030204" pitchFamily="34" charset="0"/>
                <a:cs typeface="Times New Roman" panose="02020603050405020304" pitchFamily="18" charset="0"/>
              </a:rPr>
              <a:t>μ</a:t>
            </a:r>
            <a:r>
              <a:rPr lang="en-US" sz="2800" dirty="0">
                <a:latin typeface="Times New Roman" panose="02020603050405020304" pitchFamily="18" charset="0"/>
                <a:ea typeface="Calibri" panose="020F0502020204030204" pitchFamily="34" charset="0"/>
                <a:cs typeface="Times New Roman" panose="02020603050405020304" pitchFamily="18" charset="0"/>
              </a:rPr>
              <a:t>mol).</a:t>
            </a:r>
            <a:endParaRPr lang="ru-UA"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Creatinine - its index is determined by urea. This is a renal protein metabolism product. Together with urea is used to diagnose kidney disease, in particular renal failure. In acute kidney disease, creatinine can achieve extremely elevated values ​​of 0.8-0.9 mmol / L.</a:t>
            </a: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Low creatinine is not used in diagnosis.</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4215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063BDAA-CB2D-4A33-9BF3-2CAFEE9424F0}"/>
              </a:ext>
            </a:extLst>
          </p:cNvPr>
          <p:cNvSpPr/>
          <p:nvPr/>
        </p:nvSpPr>
        <p:spPr>
          <a:xfrm>
            <a:off x="1302327" y="457200"/>
            <a:ext cx="9393382" cy="5378717"/>
          </a:xfrm>
          <a:prstGeom prst="rect">
            <a:avLst/>
          </a:prstGeom>
        </p:spPr>
        <p:txBody>
          <a:bodyPr wrap="square">
            <a:spAutoFit/>
          </a:bodyPr>
          <a:lstStyle/>
          <a:p>
            <a:pPr algn="ctr">
              <a:lnSpc>
                <a:spcPct val="115000"/>
              </a:lnSpc>
              <a:spcAft>
                <a:spcPts val="10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Uric aci</a:t>
            </a:r>
            <a:r>
              <a:rPr lang="en-US" sz="2400" b="1" i="1" dirty="0">
                <a:latin typeface="Times New Roman" panose="02020603050405020304" pitchFamily="18" charset="0"/>
                <a:ea typeface="Calibri" panose="020F0502020204030204" pitchFamily="34" charset="0"/>
                <a:cs typeface="Times New Roman" panose="02020603050405020304" pitchFamily="18" charset="0"/>
              </a:rPr>
              <a:t>d</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norm of uric acid is:</a:t>
            </a:r>
            <a:endParaRPr lang="ru-UA"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Children under 12 years old: 119 - 327 </a:t>
            </a:r>
            <a:r>
              <a:rPr lang="ru-RU"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μ</a:t>
            </a:r>
            <a:r>
              <a:rPr lang="en-US" sz="24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mol / l</a:t>
            </a:r>
            <a:endParaRPr lang="ru-UA"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Men from 12 to 60 years: 262 - 452 </a:t>
            </a:r>
            <a:r>
              <a:rPr lang="ru-RU"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μ</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mol / l</a:t>
            </a:r>
            <a:endParaRPr lang="ru-UA"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Women from 12 to 60: 137 – 393</a:t>
            </a:r>
            <a:endParaRPr lang="ru-U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Indicator of uric acid indicates normal or no function of the kidneys and violation of their filtration. Uric acid is the product of metabolism, (purine bases), which are part of the proteins. Is excreted from the body by the kidneys. Urinary acid is a product of the exchange of purine bases that are part of complex proteins - nucleoproteins, and is excreted by the kidneys.</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76321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35529EB-4407-43A8-8EC2-54B96B90387E}"/>
              </a:ext>
            </a:extLst>
          </p:cNvPr>
          <p:cNvSpPr/>
          <p:nvPr/>
        </p:nvSpPr>
        <p:spPr>
          <a:xfrm>
            <a:off x="1995055" y="678873"/>
            <a:ext cx="8853054" cy="5016117"/>
          </a:xfrm>
          <a:prstGeom prst="rect">
            <a:avLst/>
          </a:prstGeom>
        </p:spPr>
        <p:txBody>
          <a:bodyPr wrap="square">
            <a:spAutoFit/>
          </a:bodyPr>
          <a:lstStyle/>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Hyperuricemi</a:t>
            </a:r>
            <a:r>
              <a:rPr lang="en-US" sz="2800" dirty="0">
                <a:latin typeface="Times New Roman" panose="02020603050405020304" pitchFamily="18" charset="0"/>
                <a:ea typeface="Calibri" panose="020F0502020204030204" pitchFamily="34" charset="0"/>
                <a:cs typeface="Times New Roman" panose="02020603050405020304" pitchFamily="18" charset="0"/>
              </a:rPr>
              <a:t>a (high content of uric acid) is indicated by diagnosis of gout, but it is also observed in the presence of other diseases: infections in the body (pneumonia, typhus, tuberculosis), B12-deficient anemia, leukemia. Also in liver diseases, acute diabetes mellitus, psoriasis, eczema, poisoning with chemical compounds of carbon. Hyperuricemia (decrease in blood) is noted in patients with gout, its decrease occurs in waves. The stages of normal content of uric acid vary with an increase of three, four times as compared to normal.</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794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8D54DDD-6FDB-45CA-BC28-6242BB18C869}"/>
              </a:ext>
            </a:extLst>
          </p:cNvPr>
          <p:cNvSpPr/>
          <p:nvPr/>
        </p:nvSpPr>
        <p:spPr>
          <a:xfrm>
            <a:off x="748145" y="706582"/>
            <a:ext cx="10737273" cy="3290516"/>
          </a:xfrm>
          <a:prstGeom prst="rect">
            <a:avLst/>
          </a:prstGeom>
        </p:spPr>
        <p:txBody>
          <a:bodyPr wrap="square">
            <a:spAutoFit/>
          </a:bodyPr>
          <a:lstStyle/>
          <a:p>
            <a:pPr algn="ctr">
              <a:lnSpc>
                <a:spcPct val="115000"/>
              </a:lnSpc>
              <a:spcAft>
                <a:spcPts val="1000"/>
              </a:spcAft>
            </a:pPr>
            <a:r>
              <a:rPr lang="en-US" sz="28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Urea Blood Norm:</a:t>
            </a:r>
            <a:endParaRPr lang="ru-U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Adults aged 18 to 60 years: 2.1 - 7.1</a:t>
            </a:r>
            <a:endParaRPr lang="ru-U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Urea is the final product of the decomposition of proteins. Urea is excreted from the body through the kidneys, along with urine, and therefore, the level of urea in the blood and urine allows you to judge the work of the kidneys.</a:t>
            </a:r>
            <a:endParaRPr lang="ru-UA"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0317288"/>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101</TotalTime>
  <Words>3627</Words>
  <Application>Microsoft Office PowerPoint</Application>
  <PresentationFormat>Широкоэкранный</PresentationFormat>
  <Paragraphs>266</Paragraphs>
  <Slides>43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43</vt:i4>
      </vt:variant>
    </vt:vector>
  </HeadingPairs>
  <TitlesOfParts>
    <vt:vector size="48" baseType="lpstr">
      <vt:lpstr>Arial</vt:lpstr>
      <vt:lpstr>Calibri</vt:lpstr>
      <vt:lpstr>Times New Roman</vt:lpstr>
      <vt:lpstr>Tw Cen MT</vt:lpstr>
      <vt:lpstr>Капля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Тамара Павлівна Опаріна</dc:creator>
  <cp:lastModifiedBy>Тамара Павлівна Опаріна</cp:lastModifiedBy>
  <cp:revision>12</cp:revision>
  <dcterms:created xsi:type="dcterms:W3CDTF">2023-10-12T09:03:38Z</dcterms:created>
  <dcterms:modified xsi:type="dcterms:W3CDTF">2023-10-12T10:45:11Z</dcterms:modified>
</cp:coreProperties>
</file>