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94"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95" r:id="rId31"/>
    <p:sldId id="296" r:id="rId32"/>
    <p:sldId id="297" r:id="rId33"/>
    <p:sldId id="298" r:id="rId34"/>
    <p:sldId id="285" r:id="rId35"/>
    <p:sldId id="286" r:id="rId36"/>
    <p:sldId id="287" r:id="rId37"/>
    <p:sldId id="288" r:id="rId38"/>
    <p:sldId id="289" r:id="rId39"/>
    <p:sldId id="290" r:id="rId40"/>
    <p:sldId id="291" r:id="rId41"/>
    <p:sldId id="292" r:id="rId42"/>
    <p:sldId id="293"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10/19/2023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13BF2B4-A4ED-43A9-94FC-90CCF9E80E27}"/>
              </a:ext>
            </a:extLst>
          </p:cNvPr>
          <p:cNvSpPr/>
          <p:nvPr/>
        </p:nvSpPr>
        <p:spPr>
          <a:xfrm>
            <a:off x="1496291" y="1357746"/>
            <a:ext cx="8271164" cy="4031873"/>
          </a:xfrm>
          <a:prstGeom prst="rect">
            <a:avLst/>
          </a:prstGeom>
        </p:spPr>
        <p:txBody>
          <a:bodyPr wrap="square">
            <a:spAutoFit/>
          </a:bodyPr>
          <a:lstStyle/>
          <a:p>
            <a:pPr algn="ctr"/>
            <a:r>
              <a:rPr lang="en-US" sz="3200" b="1" dirty="0">
                <a:solidFill>
                  <a:srgbClr val="FF0000"/>
                </a:solidFill>
                <a:latin typeface="Times New Roman" panose="02020603050405020304" pitchFamily="18" charset="0"/>
                <a:ea typeface="Calibri" panose="020F0502020204030204" pitchFamily="34" charset="0"/>
              </a:rPr>
              <a:t>Physiological features of the formation of urine in the human body.</a:t>
            </a:r>
            <a:r>
              <a:rPr lang="ru-UA" dirty="0"/>
              <a:t> </a:t>
            </a:r>
            <a:endParaRPr lang="en-US" dirty="0"/>
          </a:p>
          <a:p>
            <a:pPr algn="ctr"/>
            <a:r>
              <a:rPr lang="ru-UA" sz="3200" b="1" dirty="0" err="1">
                <a:solidFill>
                  <a:srgbClr val="7030A0"/>
                </a:solidFill>
              </a:rPr>
              <a:t>Principles</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collection</a:t>
            </a:r>
            <a:r>
              <a:rPr lang="ru-UA" sz="3200" b="1" dirty="0">
                <a:solidFill>
                  <a:srgbClr val="7030A0"/>
                </a:solidFill>
              </a:rPr>
              <a:t> </a:t>
            </a:r>
            <a:r>
              <a:rPr lang="ru-UA" sz="3200" b="1" dirty="0" err="1">
                <a:solidFill>
                  <a:srgbClr val="7030A0"/>
                </a:solidFill>
              </a:rPr>
              <a:t>and</a:t>
            </a:r>
            <a:r>
              <a:rPr lang="ru-UA" sz="3200" b="1" dirty="0">
                <a:solidFill>
                  <a:srgbClr val="7030A0"/>
                </a:solidFill>
              </a:rPr>
              <a:t> </a:t>
            </a:r>
            <a:r>
              <a:rPr lang="ru-UA" sz="3200" b="1" dirty="0" err="1">
                <a:solidFill>
                  <a:srgbClr val="7030A0"/>
                </a:solidFill>
              </a:rPr>
              <a:t>research</a:t>
            </a:r>
            <a:r>
              <a:rPr lang="ru-UA" sz="3200" b="1" dirty="0">
                <a:solidFill>
                  <a:srgbClr val="7030A0"/>
                </a:solidFill>
              </a:rPr>
              <a:t> </a:t>
            </a:r>
            <a:r>
              <a:rPr lang="ru-UA" sz="3200" b="1" dirty="0" err="1">
                <a:solidFill>
                  <a:srgbClr val="7030A0"/>
                </a:solidFill>
              </a:rPr>
              <a:t>Values</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the</a:t>
            </a:r>
            <a:r>
              <a:rPr lang="ru-UA" sz="3200" b="1" dirty="0">
                <a:solidFill>
                  <a:srgbClr val="7030A0"/>
                </a:solidFill>
              </a:rPr>
              <a:t> </a:t>
            </a:r>
            <a:r>
              <a:rPr lang="ru-UA" sz="3200" b="1" dirty="0" err="1">
                <a:solidFill>
                  <a:srgbClr val="7030A0"/>
                </a:solidFill>
              </a:rPr>
              <a:t>general</a:t>
            </a:r>
            <a:r>
              <a:rPr lang="ru-UA" sz="3200" b="1" dirty="0">
                <a:solidFill>
                  <a:srgbClr val="7030A0"/>
                </a:solidFill>
              </a:rPr>
              <a:t> </a:t>
            </a:r>
            <a:r>
              <a:rPr lang="ru-UA" sz="3200" b="1" dirty="0" err="1">
                <a:solidFill>
                  <a:srgbClr val="7030A0"/>
                </a:solidFill>
              </a:rPr>
              <a:t>clinical</a:t>
            </a:r>
            <a:r>
              <a:rPr lang="ru-UA" sz="3200" b="1" dirty="0">
                <a:solidFill>
                  <a:srgbClr val="7030A0"/>
                </a:solidFill>
              </a:rPr>
              <a:t> </a:t>
            </a:r>
            <a:r>
              <a:rPr lang="ru-UA" sz="3200" b="1" dirty="0" err="1">
                <a:solidFill>
                  <a:srgbClr val="7030A0"/>
                </a:solidFill>
              </a:rPr>
              <a:t>analysis</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urine</a:t>
            </a:r>
            <a:r>
              <a:rPr lang="ru-UA" sz="3200" b="1" dirty="0">
                <a:solidFill>
                  <a:srgbClr val="7030A0"/>
                </a:solidFill>
              </a:rPr>
              <a:t>. </a:t>
            </a:r>
            <a:r>
              <a:rPr lang="ru-UA" sz="3200" b="1" dirty="0" err="1">
                <a:solidFill>
                  <a:srgbClr val="7030A0"/>
                </a:solidFill>
              </a:rPr>
              <a:t>General</a:t>
            </a:r>
            <a:r>
              <a:rPr lang="ru-UA" sz="3200" b="1" dirty="0">
                <a:solidFill>
                  <a:srgbClr val="7030A0"/>
                </a:solidFill>
              </a:rPr>
              <a:t> </a:t>
            </a:r>
            <a:r>
              <a:rPr lang="ru-UA" sz="3200" b="1" dirty="0" err="1">
                <a:solidFill>
                  <a:srgbClr val="7030A0"/>
                </a:solidFill>
              </a:rPr>
              <a:t>properties</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urine</a:t>
            </a:r>
            <a:r>
              <a:rPr lang="ru-UA" sz="3200" b="1" dirty="0">
                <a:solidFill>
                  <a:srgbClr val="7030A0"/>
                </a:solidFill>
              </a:rPr>
              <a:t>. </a:t>
            </a:r>
            <a:r>
              <a:rPr lang="ru-UA" sz="3200" b="1" dirty="0" err="1">
                <a:solidFill>
                  <a:srgbClr val="7030A0"/>
                </a:solidFill>
              </a:rPr>
              <a:t>Physical</a:t>
            </a:r>
            <a:r>
              <a:rPr lang="ru-UA" sz="3200" b="1" dirty="0">
                <a:solidFill>
                  <a:srgbClr val="7030A0"/>
                </a:solidFill>
              </a:rPr>
              <a:t> </a:t>
            </a:r>
            <a:r>
              <a:rPr lang="ru-UA" sz="3200" b="1" dirty="0" err="1">
                <a:solidFill>
                  <a:srgbClr val="7030A0"/>
                </a:solidFill>
              </a:rPr>
              <a:t>properties</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urine</a:t>
            </a:r>
            <a:r>
              <a:rPr lang="ru-UA" sz="3200" b="1" dirty="0">
                <a:solidFill>
                  <a:srgbClr val="7030A0"/>
                </a:solidFill>
              </a:rPr>
              <a:t>: </a:t>
            </a:r>
            <a:r>
              <a:rPr lang="ru-UA" sz="3200" b="1" dirty="0" err="1">
                <a:solidFill>
                  <a:srgbClr val="7030A0"/>
                </a:solidFill>
              </a:rPr>
              <a:t>normal</a:t>
            </a:r>
            <a:r>
              <a:rPr lang="ru-UA" sz="3200" b="1" dirty="0">
                <a:solidFill>
                  <a:srgbClr val="7030A0"/>
                </a:solidFill>
              </a:rPr>
              <a:t> </a:t>
            </a:r>
            <a:r>
              <a:rPr lang="ru-UA" sz="3200" b="1" dirty="0" err="1">
                <a:solidFill>
                  <a:srgbClr val="7030A0"/>
                </a:solidFill>
              </a:rPr>
              <a:t>daily</a:t>
            </a:r>
            <a:r>
              <a:rPr lang="ru-UA" sz="3200" b="1" dirty="0">
                <a:solidFill>
                  <a:srgbClr val="7030A0"/>
                </a:solidFill>
              </a:rPr>
              <a:t> </a:t>
            </a:r>
            <a:r>
              <a:rPr lang="ru-UA" sz="3200" b="1" dirty="0" err="1">
                <a:solidFill>
                  <a:srgbClr val="7030A0"/>
                </a:solidFill>
              </a:rPr>
              <a:t>diuresis</a:t>
            </a:r>
            <a:r>
              <a:rPr lang="ru-UA" sz="3200" b="1" dirty="0">
                <a:solidFill>
                  <a:srgbClr val="7030A0"/>
                </a:solidFill>
              </a:rPr>
              <a:t>, </a:t>
            </a:r>
            <a:r>
              <a:rPr lang="ru-UA" sz="3200" b="1" dirty="0" err="1">
                <a:solidFill>
                  <a:srgbClr val="7030A0"/>
                </a:solidFill>
              </a:rPr>
              <a:t>frequency</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urination</a:t>
            </a:r>
            <a:r>
              <a:rPr lang="ru-UA" sz="3200" b="1" dirty="0">
                <a:solidFill>
                  <a:srgbClr val="7030A0"/>
                </a:solidFill>
              </a:rPr>
              <a:t>, </a:t>
            </a:r>
            <a:r>
              <a:rPr lang="ru-UA" sz="3200" b="1" dirty="0" err="1">
                <a:solidFill>
                  <a:srgbClr val="7030A0"/>
                </a:solidFill>
              </a:rPr>
              <a:t>relative</a:t>
            </a:r>
            <a:r>
              <a:rPr lang="ru-UA" sz="3200" b="1" dirty="0">
                <a:solidFill>
                  <a:srgbClr val="7030A0"/>
                </a:solidFill>
              </a:rPr>
              <a:t> </a:t>
            </a:r>
            <a:r>
              <a:rPr lang="ru-UA" sz="3200" b="1" dirty="0" err="1">
                <a:solidFill>
                  <a:srgbClr val="7030A0"/>
                </a:solidFill>
              </a:rPr>
              <a:t>density</a:t>
            </a:r>
            <a:r>
              <a:rPr lang="ru-UA" sz="3200" b="1" dirty="0">
                <a:solidFill>
                  <a:srgbClr val="7030A0"/>
                </a:solidFill>
              </a:rPr>
              <a:t>, </a:t>
            </a:r>
            <a:r>
              <a:rPr lang="ru-UA" sz="3200" b="1" dirty="0" err="1">
                <a:solidFill>
                  <a:srgbClr val="7030A0"/>
                </a:solidFill>
              </a:rPr>
              <a:t>color</a:t>
            </a:r>
            <a:r>
              <a:rPr lang="ru-UA" sz="3200" b="1" dirty="0">
                <a:solidFill>
                  <a:srgbClr val="7030A0"/>
                </a:solidFill>
              </a:rPr>
              <a:t>, </a:t>
            </a:r>
            <a:r>
              <a:rPr lang="ru-UA" sz="3200" b="1" dirty="0" err="1">
                <a:solidFill>
                  <a:srgbClr val="7030A0"/>
                </a:solidFill>
              </a:rPr>
              <a:t>transparency</a:t>
            </a:r>
            <a:r>
              <a:rPr lang="ru-UA" sz="3200" b="1" dirty="0">
                <a:solidFill>
                  <a:srgbClr val="7030A0"/>
                </a:solidFill>
              </a:rPr>
              <a:t> </a:t>
            </a:r>
            <a:r>
              <a:rPr lang="ru-UA" sz="3200" b="1" dirty="0" err="1">
                <a:solidFill>
                  <a:srgbClr val="7030A0"/>
                </a:solidFill>
              </a:rPr>
              <a:t>of</a:t>
            </a:r>
            <a:r>
              <a:rPr lang="ru-UA" sz="3200" b="1" dirty="0">
                <a:solidFill>
                  <a:srgbClr val="7030A0"/>
                </a:solidFill>
              </a:rPr>
              <a:t> </a:t>
            </a:r>
            <a:r>
              <a:rPr lang="ru-UA" sz="3200" b="1" dirty="0" err="1">
                <a:solidFill>
                  <a:srgbClr val="7030A0"/>
                </a:solidFill>
              </a:rPr>
              <a:t>urine</a:t>
            </a:r>
            <a:r>
              <a:rPr lang="ru-UA" sz="3200" b="1" dirty="0">
                <a:solidFill>
                  <a:srgbClr val="7030A0"/>
                </a:solidFill>
              </a:rPr>
              <a:t>. </a:t>
            </a:r>
            <a:r>
              <a:rPr lang="en-US" sz="3200" b="1" dirty="0">
                <a:solidFill>
                  <a:srgbClr val="FF0000"/>
                </a:solidFill>
                <a:latin typeface="Times New Roman" panose="02020603050405020304" pitchFamily="18" charset="0"/>
                <a:ea typeface="Calibri" panose="020F0502020204030204" pitchFamily="34" charset="0"/>
              </a:rPr>
              <a:t> </a:t>
            </a:r>
            <a:endParaRPr lang="ru-UA" sz="3200" b="1" dirty="0">
              <a:solidFill>
                <a:srgbClr val="FF0000"/>
              </a:solidFill>
            </a:endParaRPr>
          </a:p>
        </p:txBody>
      </p:sp>
    </p:spTree>
    <p:extLst>
      <p:ext uri="{BB962C8B-B14F-4D97-AF65-F5344CB8AC3E}">
        <p14:creationId xmlns:p14="http://schemas.microsoft.com/office/powerpoint/2010/main" val="2318628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B9FBFD7-1D72-4BBF-80CD-70FE220CAF60}"/>
              </a:ext>
            </a:extLst>
          </p:cNvPr>
          <p:cNvSpPr/>
          <p:nvPr/>
        </p:nvSpPr>
        <p:spPr>
          <a:xfrm>
            <a:off x="1011382" y="471055"/>
            <a:ext cx="10169236" cy="5998822"/>
          </a:xfrm>
          <a:prstGeom prst="rect">
            <a:avLst/>
          </a:prstGeom>
        </p:spPr>
        <p:txBody>
          <a:bodyPr wrap="square">
            <a:spAutoFit/>
          </a:bodyPr>
          <a:lstStyle/>
          <a:p>
            <a:pPr algn="just">
              <a:lnSpc>
                <a:spcPct val="115000"/>
              </a:lnSpc>
              <a:spcAft>
                <a:spcPts val="1000"/>
              </a:spcAft>
            </a:pPr>
            <a:r>
              <a:rPr lang="ru-RU" sz="2800" b="1" dirty="0">
                <a:solidFill>
                  <a:srgbClr val="FF0000"/>
                </a:solidFill>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Urine </a:t>
            </a:r>
            <a:r>
              <a:rPr lang="en-US" sz="2800" b="1" dirty="0">
                <a:solidFill>
                  <a:srgbClr val="7030A0"/>
                </a:solidFill>
                <a:latin typeface="Times New Roman" panose="02020603050405020304" pitchFamily="18" charset="0"/>
                <a:ea typeface="Calibri" panose="020F0502020204030204" pitchFamily="34" charset="0"/>
              </a:rPr>
              <a:t>is a complex biological fluid in the body. In norm there are 40 grams of organic and 25 grams of inorganic substances per day. Depending on different physiological conditions, the norm of the indicators can change. The pathological components are those metabolic products that are not normally found: proteins, glucose, ketone bodies, bile and blood pigments, and others. The indicated substances appear in pathological conditions: diseases of the kidneys, liver, endocrine glands, fever, starvation, physical and chemical urine analysis, determine the cause and mechanism of the pathological condition, the degree of defeat of various organs and systems of the human body and predict the process of treatment and prognosis for life .</a:t>
            </a:r>
            <a:endParaRPr lang="ru-UA" sz="2800" b="1"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460641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396BB29-1C53-43BF-B0EA-180A697349E3}"/>
              </a:ext>
            </a:extLst>
          </p:cNvPr>
          <p:cNvSpPr/>
          <p:nvPr/>
        </p:nvSpPr>
        <p:spPr>
          <a:xfrm>
            <a:off x="1163781" y="387927"/>
            <a:ext cx="9989127" cy="5759782"/>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1.Physiological features of the formation of urine in the human body.</a:t>
            </a:r>
            <a:endParaRPr lang="ru-UA" sz="2800" b="1"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The process of segmentation requires constant blood flow parameters.</a:t>
            </a:r>
            <a:endParaRPr lang="ru-UA"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rPr>
              <a:t>    Plasma of blood, filtering through the renal glomeruli and their walls of capillaries, forms the so-called primary urine. After the primary urine passes through the renal canals, reabsorption occurs, that is, the absorption of water and substances dissolved in the primary urine back into the bloodstream. The result is concentrated urine, which is excreted by the body.</a:t>
            </a:r>
            <a:endParaRPr lang="ru-UA" sz="2800" b="1" dirty="0">
              <a:solidFill>
                <a:srgbClr val="0070C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1820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5203E2C-3AA2-4B21-A640-18ED388B39CD}"/>
              </a:ext>
            </a:extLst>
          </p:cNvPr>
          <p:cNvSpPr/>
          <p:nvPr/>
        </p:nvSpPr>
        <p:spPr>
          <a:xfrm>
            <a:off x="1108363" y="290945"/>
            <a:ext cx="9628909" cy="6127062"/>
          </a:xfrm>
          <a:prstGeom prst="rect">
            <a:avLst/>
          </a:prstGeom>
        </p:spPr>
        <p:txBody>
          <a:bodyPr wrap="square">
            <a:spAutoFit/>
          </a:bodyPr>
          <a:lstStyle/>
          <a:p>
            <a:pPr algn="just">
              <a:lnSpc>
                <a:spcPct val="115000"/>
              </a:lnSpc>
              <a:spcAft>
                <a:spcPts val="1000"/>
              </a:spcAft>
            </a:pPr>
            <a:r>
              <a:rPr lang="ru-RU" sz="2800" b="1" dirty="0">
                <a:solidFill>
                  <a:srgbClr val="00B050"/>
                </a:solidFill>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It is accepted to allocate three phases of urine formation: </a:t>
            </a:r>
            <a:r>
              <a:rPr lang="en-US" sz="2800" b="1" dirty="0">
                <a:solidFill>
                  <a:srgbClr val="C00000"/>
                </a:solidFill>
                <a:latin typeface="Times New Roman" panose="02020603050405020304" pitchFamily="18" charset="0"/>
                <a:ea typeface="Calibri" panose="020F0502020204030204" pitchFamily="34" charset="0"/>
              </a:rPr>
              <a:t>filtration, reabsorption and secretion</a:t>
            </a:r>
            <a:r>
              <a:rPr lang="en-US" sz="2800" b="1" dirty="0">
                <a:solidFill>
                  <a:srgbClr val="00B050"/>
                </a:solidFill>
                <a:latin typeface="Times New Roman" panose="02020603050405020304" pitchFamily="18" charset="0"/>
                <a:ea typeface="Calibri" panose="020F0502020204030204" pitchFamily="34" charset="0"/>
              </a:rPr>
              <a:t>.</a:t>
            </a:r>
            <a:endParaRPr lang="ru-UA" sz="2800" b="1"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ru-RU" sz="2800" b="1" i="1" dirty="0">
                <a:solidFill>
                  <a:srgbClr val="00B050"/>
                </a:solidFill>
                <a:latin typeface="Times New Roman" panose="02020603050405020304" pitchFamily="18" charset="0"/>
                <a:ea typeface="Calibri" panose="020F0502020204030204" pitchFamily="34" charset="0"/>
              </a:rPr>
              <a:t>    </a:t>
            </a:r>
            <a:r>
              <a:rPr lang="en-US" sz="2800" b="1" i="1" dirty="0">
                <a:solidFill>
                  <a:srgbClr val="00B050"/>
                </a:solidFill>
                <a:latin typeface="Times New Roman" panose="02020603050405020304" pitchFamily="18" charset="0"/>
                <a:ea typeface="Calibri" panose="020F0502020204030204" pitchFamily="34" charset="0"/>
              </a:rPr>
              <a:t>The </a:t>
            </a:r>
            <a:r>
              <a:rPr lang="en-US" sz="2800" b="1" i="1" dirty="0">
                <a:solidFill>
                  <a:srgbClr val="C00000"/>
                </a:solidFill>
                <a:latin typeface="Times New Roman" panose="02020603050405020304" pitchFamily="18" charset="0"/>
                <a:ea typeface="Calibri" panose="020F0502020204030204" pitchFamily="34" charset="0"/>
              </a:rPr>
              <a:t>first stage is filtration</a:t>
            </a:r>
            <a:r>
              <a:rPr lang="en-US" sz="2800" b="1" dirty="0">
                <a:solidFill>
                  <a:srgbClr val="00B050"/>
                </a:solidFill>
                <a:latin typeface="Times New Roman" panose="02020603050405020304" pitchFamily="18" charset="0"/>
                <a:ea typeface="Calibri" panose="020F0502020204030204" pitchFamily="34" charset="0"/>
              </a:rPr>
              <a:t>. It consists in the formation of primary urine. </a:t>
            </a:r>
            <a:r>
              <a:rPr lang="en-US" sz="2800" b="1" dirty="0">
                <a:solidFill>
                  <a:srgbClr val="00B050"/>
                </a:solidFill>
                <a:latin typeface="Times New Roman" panose="02020603050405020304" pitchFamily="18" charset="0"/>
                <a:cs typeface="Times New Roman" panose="02020603050405020304" pitchFamily="18" charset="0"/>
              </a:rPr>
              <a:t>The filtration process begins at the point where the capillaries of the Malpighian coil meet the wall of the so-called capsule. </a:t>
            </a:r>
            <a:r>
              <a:rPr lang="en-US" sz="2800" b="1" dirty="0">
                <a:solidFill>
                  <a:srgbClr val="00B050"/>
                </a:solidFill>
                <a:latin typeface="Times New Roman" panose="02020603050405020304" pitchFamily="18" charset="0"/>
                <a:ea typeface="Calibri" panose="020F0502020204030204" pitchFamily="34" charset="0"/>
              </a:rPr>
              <a:t>At the same time, the pressure in the capsule is much higher than in the vessels. This ensures the filtration process itself. The transfer of filtrate from capillaries into a capsule carries a heart. Falling blood pressure leads to a drop in filtration. With insufficient pressure, urine filtration will stop, but the formation of urine will continue.</a:t>
            </a:r>
            <a:endParaRPr lang="ru-UA" sz="2800" b="1" dirty="0">
              <a:solidFill>
                <a:srgbClr val="00B05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72590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F1DF1B-2ACC-4426-AE35-854254A992A5}"/>
              </a:ext>
            </a:extLst>
          </p:cNvPr>
          <p:cNvSpPr/>
          <p:nvPr/>
        </p:nvSpPr>
        <p:spPr>
          <a:xfrm>
            <a:off x="1080655" y="429491"/>
            <a:ext cx="9933709" cy="5503301"/>
          </a:xfrm>
          <a:prstGeom prst="rect">
            <a:avLst/>
          </a:prstGeom>
        </p:spPr>
        <p:txBody>
          <a:bodyPr wrap="square">
            <a:spAutoFit/>
          </a:bodyPr>
          <a:lstStyle/>
          <a:p>
            <a:pPr algn="just">
              <a:lnSpc>
                <a:spcPct val="115000"/>
              </a:lnSpc>
              <a:spcAft>
                <a:spcPts val="1000"/>
              </a:spcAft>
            </a:pPr>
            <a:r>
              <a:rPr lang="en-US" sz="2800" b="1" i="1" dirty="0">
                <a:solidFill>
                  <a:schemeClr val="accent1">
                    <a:lumMod val="50000"/>
                  </a:schemeClr>
                </a:solidFill>
                <a:latin typeface="Times New Roman" panose="02020603050405020304" pitchFamily="18" charset="0"/>
                <a:ea typeface="Calibri" panose="020F0502020204030204" pitchFamily="34" charset="0"/>
              </a:rPr>
              <a:t>The </a:t>
            </a:r>
            <a:r>
              <a:rPr lang="en-US" sz="2800" b="1" i="1" dirty="0">
                <a:solidFill>
                  <a:srgbClr val="C00000"/>
                </a:solidFill>
                <a:latin typeface="Times New Roman" panose="02020603050405020304" pitchFamily="18" charset="0"/>
                <a:ea typeface="Calibri" panose="020F0502020204030204" pitchFamily="34" charset="0"/>
              </a:rPr>
              <a:t>second stage is reabsorption</a:t>
            </a:r>
            <a:r>
              <a:rPr lang="en-US" sz="2800" b="1" dirty="0">
                <a:solidFill>
                  <a:schemeClr val="accent1">
                    <a:lumMod val="50000"/>
                  </a:schemeClr>
                </a:solidFill>
                <a:latin typeface="Times New Roman" panose="02020603050405020304" pitchFamily="18" charset="0"/>
                <a:ea typeface="Calibri" panose="020F0502020204030204" pitchFamily="34" charset="0"/>
              </a:rPr>
              <a:t>. The filtrate passes through the walls of the renal canals, consisting of a layer of cubic and flat cells. In this case, the filtrate gives up most of the water, amino acids and other substances that the body needs. All these substances are secreted in the bloodstream. This becomes possible due to the connection of the arterioles with the network of capillaries surrounding the twisted channels. In the absence of oxygen in the kidney, reabsorption may be disturbed or stopped altogether. In addition to reverse suction, in the renal tubules proceeds the process of </a:t>
            </a:r>
            <a:r>
              <a:rPr lang="en-US" sz="2800" b="1" dirty="0">
                <a:solidFill>
                  <a:srgbClr val="00B050"/>
                </a:solidFill>
                <a:latin typeface="Times New Roman" panose="02020603050405020304" pitchFamily="18" charset="0"/>
                <a:ea typeface="Calibri" panose="020F0502020204030204" pitchFamily="34" charset="0"/>
              </a:rPr>
              <a:t>tubular secretion </a:t>
            </a:r>
            <a:r>
              <a:rPr lang="en-US" sz="2800" b="1" dirty="0">
                <a:solidFill>
                  <a:schemeClr val="accent1">
                    <a:lumMod val="50000"/>
                  </a:schemeClr>
                </a:solidFill>
                <a:latin typeface="Times New Roman" panose="02020603050405020304" pitchFamily="18" charset="0"/>
                <a:ea typeface="Calibri" panose="020F0502020204030204" pitchFamily="34" charset="0"/>
              </a:rPr>
              <a:t>(the allocation of certain substances in the lumen of the tubules). </a:t>
            </a:r>
            <a:endParaRPr lang="ru-UA" sz="2800" b="1" dirty="0">
              <a:solidFill>
                <a:schemeClr val="accent1">
                  <a:lumMod val="50000"/>
                </a:schemeClr>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21391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426C39-5975-4C56-B720-B2EA24199E05}"/>
              </a:ext>
            </a:extLst>
          </p:cNvPr>
          <p:cNvSpPr/>
          <p:nvPr/>
        </p:nvSpPr>
        <p:spPr>
          <a:xfrm>
            <a:off x="2147455" y="1551710"/>
            <a:ext cx="8035636" cy="3970318"/>
          </a:xfrm>
          <a:prstGeom prst="rect">
            <a:avLst/>
          </a:prstGeom>
        </p:spPr>
        <p:txBody>
          <a:bodyPr wrap="square">
            <a:spAutoFit/>
          </a:bodyPr>
          <a:lstStyle/>
          <a:p>
            <a:r>
              <a:rPr lang="ru-RU" sz="2800" b="1" dirty="0">
                <a:solidFill>
                  <a:schemeClr val="accent1">
                    <a:lumMod val="50000"/>
                  </a:schemeClr>
                </a:solidFill>
                <a:latin typeface="Times New Roman" panose="02020603050405020304" pitchFamily="18" charset="0"/>
                <a:ea typeface="Calibri" panose="020F0502020204030204" pitchFamily="34" charset="0"/>
              </a:rPr>
              <a:t>     </a:t>
            </a:r>
            <a:r>
              <a:rPr lang="en-US" sz="2800" b="1" dirty="0">
                <a:solidFill>
                  <a:schemeClr val="accent1">
                    <a:lumMod val="50000"/>
                  </a:schemeClr>
                </a:solidFill>
                <a:latin typeface="Times New Roman" panose="02020603050405020304" pitchFamily="18" charset="0"/>
                <a:ea typeface="Calibri" panose="020F0502020204030204" pitchFamily="34" charset="0"/>
              </a:rPr>
              <a:t>Urine, directly derived from the body, is called </a:t>
            </a:r>
            <a:r>
              <a:rPr lang="en-US" sz="2800" b="1" dirty="0">
                <a:solidFill>
                  <a:srgbClr val="00B050"/>
                </a:solidFill>
                <a:latin typeface="Times New Roman" panose="02020603050405020304" pitchFamily="18" charset="0"/>
                <a:ea typeface="Calibri" panose="020F0502020204030204" pitchFamily="34" charset="0"/>
              </a:rPr>
              <a:t>ultimate urine</a:t>
            </a:r>
            <a:r>
              <a:rPr lang="en-US" sz="2800" b="1" dirty="0">
                <a:solidFill>
                  <a:schemeClr val="accent1">
                    <a:lumMod val="50000"/>
                  </a:schemeClr>
                </a:solidFill>
                <a:latin typeface="Times New Roman" panose="02020603050405020304" pitchFamily="18" charset="0"/>
                <a:ea typeface="Calibri" panose="020F0502020204030204" pitchFamily="34" charset="0"/>
              </a:rPr>
              <a:t>. The composition of the final urine differs significantly from that of the primary. It contains no sugar, some salts and amino acids. </a:t>
            </a:r>
            <a:endParaRPr lang="ru-RU" sz="2800" b="1" dirty="0">
              <a:solidFill>
                <a:schemeClr val="accent1">
                  <a:lumMod val="50000"/>
                </a:schemeClr>
              </a:solidFill>
              <a:latin typeface="Times New Roman" panose="02020603050405020304" pitchFamily="18" charset="0"/>
              <a:ea typeface="Calibri" panose="020F0502020204030204" pitchFamily="34" charset="0"/>
            </a:endParaRPr>
          </a:p>
          <a:p>
            <a:r>
              <a:rPr lang="ru-RU" sz="2800" b="1" dirty="0">
                <a:solidFill>
                  <a:schemeClr val="accent1">
                    <a:lumMod val="50000"/>
                  </a:schemeClr>
                </a:solidFill>
                <a:latin typeface="Times New Roman" panose="02020603050405020304" pitchFamily="18" charset="0"/>
                <a:ea typeface="Calibri" panose="020F0502020204030204" pitchFamily="34" charset="0"/>
              </a:rPr>
              <a:t>    </a:t>
            </a:r>
            <a:r>
              <a:rPr lang="en-US" sz="2800" b="1" dirty="0">
                <a:solidFill>
                  <a:schemeClr val="accent1">
                    <a:lumMod val="50000"/>
                  </a:schemeClr>
                </a:solidFill>
                <a:latin typeface="Times New Roman" panose="02020603050405020304" pitchFamily="18" charset="0"/>
                <a:ea typeface="Calibri" panose="020F0502020204030204" pitchFamily="34" charset="0"/>
              </a:rPr>
              <a:t>At the same time in the final urine the concentration of harmful substances increases several times. Such abrupt changes in the primary urine occur during the second stage of education - reabsorption.</a:t>
            </a:r>
            <a:endParaRPr lang="ru-UA" sz="2800" dirty="0"/>
          </a:p>
        </p:txBody>
      </p:sp>
    </p:spTree>
    <p:extLst>
      <p:ext uri="{BB962C8B-B14F-4D97-AF65-F5344CB8AC3E}">
        <p14:creationId xmlns:p14="http://schemas.microsoft.com/office/powerpoint/2010/main" val="347049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4740AE6-7C3A-48BD-9420-25E539EB808E}"/>
              </a:ext>
            </a:extLst>
          </p:cNvPr>
          <p:cNvSpPr/>
          <p:nvPr/>
        </p:nvSpPr>
        <p:spPr>
          <a:xfrm>
            <a:off x="1607127" y="374073"/>
            <a:ext cx="8382000" cy="5025222"/>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rPr>
              <a:t>2. General analysis of urine at various physiological and pathological conditions</a:t>
            </a:r>
            <a:r>
              <a:rPr lang="en-US" sz="2800" dirty="0">
                <a:solidFill>
                  <a:srgbClr val="0070C0"/>
                </a:solidFill>
                <a:latin typeface="Times New Roman" panose="02020603050405020304" pitchFamily="18" charset="0"/>
                <a:ea typeface="Calibri" panose="020F0502020204030204" pitchFamily="34" charset="0"/>
              </a:rPr>
              <a:t>.</a:t>
            </a:r>
            <a:endParaRPr lang="ru-UA" sz="2800"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Usually a common urine test is prescribed:</a:t>
            </a:r>
            <a:endParaRPr lang="ru-UA" sz="2800" b="1"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 with diseases of the urinary system;</a:t>
            </a:r>
            <a:endParaRPr lang="ru-UA" sz="2800" b="1"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 for examination in preventive examinations;</a:t>
            </a:r>
            <a:endParaRPr lang="ru-UA" sz="2800" b="1"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cs typeface="Times New Roman" panose="02020603050405020304" pitchFamily="18" charset="0"/>
              </a:rPr>
              <a:t>for the diagnosis of diseases of the kidneys, liver, urinary and gall bladder, endocrine glands, heart and blood vessels, as well as for the purpose of monitoring the effectiveness of treatment. </a:t>
            </a:r>
            <a:endParaRPr lang="ru-UA" sz="2800" b="1" dirty="0">
              <a:solidFill>
                <a:srgbClr val="00B05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44470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EBC76C3-4D37-49DB-A25A-1DCA82508AF3}"/>
              </a:ext>
            </a:extLst>
          </p:cNvPr>
          <p:cNvSpPr/>
          <p:nvPr/>
        </p:nvSpPr>
        <p:spPr>
          <a:xfrm>
            <a:off x="1066800" y="775854"/>
            <a:ext cx="10557164" cy="4832092"/>
          </a:xfrm>
          <a:prstGeom prst="rect">
            <a:avLst/>
          </a:prstGeom>
        </p:spPr>
        <p:txBody>
          <a:bodyPr wrap="square">
            <a:spAutoFit/>
          </a:bodyPr>
          <a:lstStyle/>
          <a:p>
            <a:r>
              <a:rPr lang="en-US" sz="2800" dirty="0">
                <a:solidFill>
                  <a:srgbClr val="3C4043"/>
                </a:solidFill>
                <a:latin typeface="Times New Roman" panose="02020603050405020304" pitchFamily="18" charset="0"/>
                <a:cs typeface="Times New Roman" panose="02020603050405020304" pitchFamily="18" charset="0"/>
              </a:rPr>
              <a:t>       </a:t>
            </a:r>
            <a:r>
              <a:rPr lang="en-US" sz="2800" b="1" dirty="0">
                <a:solidFill>
                  <a:srgbClr val="0070C0"/>
                </a:solidFill>
                <a:latin typeface="Times New Roman" panose="02020603050405020304" pitchFamily="18" charset="0"/>
                <a:cs typeface="Times New Roman" panose="02020603050405020304" pitchFamily="18" charset="0"/>
              </a:rPr>
              <a:t>Principles of collection and research</a:t>
            </a:r>
          </a:p>
          <a:p>
            <a:r>
              <a:rPr lang="en-US" sz="2800" dirty="0">
                <a:solidFill>
                  <a:srgbClr val="00B050"/>
                </a:solidFill>
                <a:latin typeface="Times New Roman" panose="02020603050405020304" pitchFamily="18" charset="0"/>
                <a:cs typeface="Times New Roman" panose="02020603050405020304" pitchFamily="18" charset="0"/>
              </a:rPr>
              <a:t>The analysis consists of </a:t>
            </a:r>
            <a:r>
              <a:rPr lang="en-US" sz="2800" dirty="0">
                <a:solidFill>
                  <a:srgbClr val="FF0000"/>
                </a:solidFill>
                <a:latin typeface="Times New Roman" panose="02020603050405020304" pitchFamily="18" charset="0"/>
                <a:cs typeface="Times New Roman" panose="02020603050405020304" pitchFamily="18" charset="0"/>
              </a:rPr>
              <a:t>two main stages</a:t>
            </a:r>
            <a:r>
              <a:rPr lang="en-US" sz="2800" dirty="0">
                <a:solidFill>
                  <a:srgbClr val="00B050"/>
                </a:solidFill>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800" dirty="0">
                <a:solidFill>
                  <a:srgbClr val="00B050"/>
                </a:solidFill>
                <a:latin typeface="Times New Roman" panose="02020603050405020304" pitchFamily="18" charset="0"/>
                <a:cs typeface="Times New Roman" panose="02020603050405020304" pitchFamily="18" charset="0"/>
              </a:rPr>
              <a:t> a </a:t>
            </a:r>
            <a:r>
              <a:rPr lang="en-US" sz="2800" b="1" dirty="0">
                <a:solidFill>
                  <a:srgbClr val="7030A0"/>
                </a:solidFill>
                <a:latin typeface="Times New Roman" panose="02020603050405020304" pitchFamily="18" charset="0"/>
                <a:cs typeface="Times New Roman" panose="02020603050405020304" pitchFamily="18" charset="0"/>
              </a:rPr>
              <a:t>study of the physical and chemical properties of urine </a:t>
            </a:r>
            <a:r>
              <a:rPr lang="en-US" sz="2800" dirty="0">
                <a:solidFill>
                  <a:srgbClr val="00B050"/>
                </a:solidFill>
                <a:latin typeface="Times New Roman" panose="02020603050405020304" pitchFamily="18" charset="0"/>
                <a:cs typeface="Times New Roman" panose="02020603050405020304" pitchFamily="18" charset="0"/>
              </a:rPr>
              <a:t>and</a:t>
            </a:r>
          </a:p>
          <a:p>
            <a:pPr marL="457200" indent="-457200">
              <a:buFont typeface="Arial" panose="020B0604020202020204" pitchFamily="34" charset="0"/>
              <a:buChar char="•"/>
            </a:pPr>
            <a:r>
              <a:rPr lang="en-US" sz="2800" dirty="0">
                <a:solidFill>
                  <a:srgbClr val="00B050"/>
                </a:solidFill>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a microscopic study of its sediment </a:t>
            </a:r>
            <a:r>
              <a:rPr lang="en-US" sz="2800" dirty="0">
                <a:solidFill>
                  <a:srgbClr val="00B050"/>
                </a:solidFill>
                <a:latin typeface="Times New Roman" panose="02020603050405020304" pitchFamily="18" charset="0"/>
                <a:cs typeface="Times New Roman" panose="02020603050405020304" pitchFamily="18" charset="0"/>
              </a:rPr>
              <a:t>(counting the number of cells in the field of view of the microscope). </a:t>
            </a:r>
          </a:p>
          <a:p>
            <a:r>
              <a:rPr lang="en-US" sz="2800" dirty="0">
                <a:solidFill>
                  <a:srgbClr val="00B050"/>
                </a:solidFill>
                <a:latin typeface="Times New Roman" panose="02020603050405020304" pitchFamily="18" charset="0"/>
                <a:cs typeface="Times New Roman" panose="02020603050405020304" pitchFamily="18" charset="0"/>
              </a:rPr>
              <a:t>     The urine contains erythrocytes, leukocytes, protein cylinders and salt crystals may be present. Their number indicates the peculiarities of the functioning of the organs of the genitourinary system, as well as the general condition of individual vital organs and the body as a whole. Microscopy of the sediment is carried out on special installations, where the liquid sample is exposed to the influence of a centrifuge.</a:t>
            </a:r>
            <a:endParaRPr lang="ru-UA" sz="280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650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FBBD2AD-51F3-4A51-A7FB-BBFF010DC3D0}"/>
              </a:ext>
            </a:extLst>
          </p:cNvPr>
          <p:cNvSpPr/>
          <p:nvPr/>
        </p:nvSpPr>
        <p:spPr>
          <a:xfrm>
            <a:off x="886691" y="138545"/>
            <a:ext cx="10432473" cy="6555641"/>
          </a:xfrm>
          <a:prstGeom prst="rect">
            <a:avLst/>
          </a:prstGeom>
        </p:spPr>
        <p:txBody>
          <a:bodyPr wrap="square">
            <a:spAutoFit/>
          </a:bodyPr>
          <a:lstStyle/>
          <a:p>
            <a:r>
              <a:rPr lang="en-US" b="1" dirty="0">
                <a:solidFill>
                  <a:srgbClr val="00B050"/>
                </a:solidFill>
                <a:latin typeface="Times New Roman" panose="02020603050405020304" pitchFamily="18" charset="0"/>
                <a:ea typeface="Calibri" panose="020F0502020204030204" pitchFamily="34" charset="0"/>
              </a:rPr>
              <a:t> </a:t>
            </a:r>
            <a:r>
              <a:rPr lang="ru-RU" b="1" dirty="0">
                <a:solidFill>
                  <a:srgbClr val="00B050"/>
                </a:solidFill>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On the eve of a general analysis of urine it is better not to eat vegetables and fruits that can change the color of urine (beets, carrots), do not take diuretics.</a:t>
            </a:r>
            <a:endParaRPr lang="ru-RU" sz="2800" b="1" dirty="0">
              <a:solidFill>
                <a:srgbClr val="00B050"/>
              </a:solidFill>
              <a:latin typeface="Times New Roman" panose="02020603050405020304" pitchFamily="18" charset="0"/>
              <a:ea typeface="Calibri" panose="020F0502020204030204" pitchFamily="34" charset="0"/>
            </a:endParaRPr>
          </a:p>
          <a:p>
            <a:r>
              <a:rPr lang="ru-RU" sz="2800" dirty="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Before collecting urine it is necessary to have a toilet  of genital organs. Women are not recommended to pass urine tests during menstruation.</a:t>
            </a:r>
            <a:endParaRPr lang="ru-RU" sz="2800" b="1" dirty="0">
              <a:solidFill>
                <a:srgbClr val="0070C0"/>
              </a:solidFill>
              <a:latin typeface="Times New Roman" panose="02020603050405020304" pitchFamily="18" charset="0"/>
              <a:ea typeface="Calibri" panose="020F0502020204030204" pitchFamily="34" charset="0"/>
            </a:endParaRPr>
          </a:p>
          <a:p>
            <a:r>
              <a:rPr lang="ru-RU" sz="2800" dirty="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 </a:t>
            </a:r>
            <a:r>
              <a:rPr lang="en-US" sz="2800" b="1" dirty="0">
                <a:solidFill>
                  <a:srgbClr val="C00000"/>
                </a:solidFill>
                <a:latin typeface="Times New Roman" panose="02020603050405020304" pitchFamily="18" charset="0"/>
                <a:ea typeface="Calibri" panose="020F0502020204030204" pitchFamily="34" charset="0"/>
              </a:rPr>
              <a:t>Collecting urine for a general analysis should be taken at the first morning urination. Bring a small amount of urine to the toilet, and then, without interrupting urination, place the dishes for collecting urine, which collect about 100-150 ml of urine. </a:t>
            </a:r>
            <a:r>
              <a:rPr lang="ru-RU" sz="2800" b="1" dirty="0">
                <a:solidFill>
                  <a:srgbClr val="C00000"/>
                </a:solidFill>
                <a:latin typeface="Times New Roman" panose="02020603050405020304" pitchFamily="18" charset="0"/>
                <a:ea typeface="Calibri" panose="020F0502020204030204" pitchFamily="34" charset="0"/>
              </a:rPr>
              <a:t>       </a:t>
            </a:r>
          </a:p>
          <a:p>
            <a:r>
              <a:rPr lang="ru-RU" sz="2800"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Dishes for collecting urine for analysis should be clean and dry. In badly washed utensils urine quickly becomes cloudy and acquires an alkaline reaction. Prolonged storage of urine leads to changes in its physical properties, bacterial reproduction and the destruction of the sediment elements.</a:t>
            </a:r>
            <a:endParaRPr lang="ru-UA" sz="2800" b="1" dirty="0">
              <a:solidFill>
                <a:srgbClr val="7030A0"/>
              </a:solidFill>
            </a:endParaRPr>
          </a:p>
        </p:txBody>
      </p:sp>
    </p:spTree>
    <p:extLst>
      <p:ext uri="{BB962C8B-B14F-4D97-AF65-F5344CB8AC3E}">
        <p14:creationId xmlns:p14="http://schemas.microsoft.com/office/powerpoint/2010/main" val="3594060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FB2278-CC49-4804-87EB-AAED05B8EC6F}"/>
              </a:ext>
            </a:extLst>
          </p:cNvPr>
          <p:cNvSpPr/>
          <p:nvPr/>
        </p:nvSpPr>
        <p:spPr>
          <a:xfrm>
            <a:off x="955964" y="534763"/>
            <a:ext cx="10141527" cy="5538183"/>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Urinalysis common metrics:</a:t>
            </a:r>
            <a:endParaRPr lang="ru-UA" sz="2800" b="1"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the amount</a:t>
            </a:r>
            <a:r>
              <a:rPr lang="en-US" sz="2800" dirty="0">
                <a:solidFill>
                  <a:srgbClr val="FF000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of urine delivered does not have a diagnostic value;</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color</a:t>
            </a:r>
            <a:r>
              <a:rPr lang="en-US" sz="2800" dirty="0">
                <a:solidFill>
                  <a:srgbClr val="00B050"/>
                </a:solidFill>
                <a:latin typeface="Times New Roman" panose="02020603050405020304" pitchFamily="18" charset="0"/>
                <a:ea typeface="Calibri" panose="020F0502020204030204" pitchFamily="34" charset="0"/>
              </a:rPr>
              <a:t>:</a:t>
            </a:r>
            <a:r>
              <a:rPr lang="en-US" sz="2800" dirty="0">
                <a:latin typeface="Times New Roman" panose="02020603050405020304" pitchFamily="18" charset="0"/>
                <a:ea typeface="Calibri" panose="020F0502020204030204" pitchFamily="34" charset="0"/>
              </a:rPr>
              <a:t> various shades of yellow;</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transparency</a:t>
            </a:r>
            <a:r>
              <a:rPr lang="en-US" sz="2800" dirty="0">
                <a:solidFill>
                  <a:srgbClr val="7030A0"/>
                </a:solidFill>
                <a:latin typeface="Times New Roman" panose="02020603050405020304" pitchFamily="18" charset="0"/>
                <a:ea typeface="Calibri" panose="020F0502020204030204" pitchFamily="34" charset="0"/>
              </a:rPr>
              <a:t>:</a:t>
            </a:r>
            <a:r>
              <a:rPr lang="en-US" sz="2800" dirty="0">
                <a:latin typeface="Times New Roman" panose="02020603050405020304" pitchFamily="18" charset="0"/>
                <a:ea typeface="Calibri" panose="020F0502020204030204" pitchFamily="34" charset="0"/>
              </a:rPr>
              <a:t> transparent;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rPr>
              <a:t>odor</a:t>
            </a:r>
            <a:r>
              <a:rPr lang="en-US" sz="2800" dirty="0">
                <a:latin typeface="Times New Roman" panose="02020603050405020304" pitchFamily="18" charset="0"/>
                <a:ea typeface="Calibri" panose="020F0502020204030204" pitchFamily="34" charset="0"/>
              </a:rPr>
              <a:t>: non-permeable, non-specific;</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rPr>
              <a:t>reaction to pH</a:t>
            </a:r>
            <a:r>
              <a:rPr lang="en-US" sz="2800" dirty="0">
                <a:solidFill>
                  <a:srgbClr val="0070C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acid, pH less than 7;</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glucose</a:t>
            </a:r>
            <a:r>
              <a:rPr lang="en-US" sz="2800" dirty="0">
                <a:latin typeface="Times New Roman" panose="02020603050405020304" pitchFamily="18" charset="0"/>
                <a:ea typeface="Calibri" panose="020F0502020204030204" pitchFamily="34" charset="0"/>
              </a:rPr>
              <a:t>: absent;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rPr>
              <a:t>ketone bodies</a:t>
            </a:r>
            <a:r>
              <a:rPr lang="en-US" sz="2800" dirty="0">
                <a:latin typeface="Times New Roman" panose="02020603050405020304" pitchFamily="18" charset="0"/>
                <a:ea typeface="Calibri" panose="020F0502020204030204" pitchFamily="34" charset="0"/>
              </a:rPr>
              <a:t>: absent;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bilirubin</a:t>
            </a:r>
            <a:r>
              <a:rPr lang="en-US" sz="2800" dirty="0">
                <a:latin typeface="Times New Roman" panose="02020603050405020304" pitchFamily="18" charset="0"/>
                <a:ea typeface="Calibri" panose="020F0502020204030204" pitchFamily="34" charset="0"/>
              </a:rPr>
              <a:t>: absent;</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457171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392B81-E6BC-4294-A95C-B7215483862B}"/>
              </a:ext>
            </a:extLst>
          </p:cNvPr>
          <p:cNvSpPr/>
          <p:nvPr/>
        </p:nvSpPr>
        <p:spPr>
          <a:xfrm>
            <a:off x="955964" y="387928"/>
            <a:ext cx="10044545" cy="5281702"/>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erythrocytes</a:t>
            </a:r>
            <a:r>
              <a:rPr lang="en-US" sz="2800" dirty="0">
                <a:solidFill>
                  <a:srgbClr val="7030A0"/>
                </a:solidFill>
                <a:latin typeface="Times New Roman" panose="02020603050405020304" pitchFamily="18" charset="0"/>
                <a:ea typeface="Calibri" panose="020F0502020204030204" pitchFamily="34" charset="0"/>
              </a:rPr>
              <a:t>: 0-3 in the field of vision for women, 0-1 in the field of view for men;</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white blood cells</a:t>
            </a:r>
            <a:r>
              <a:rPr lang="en-US" sz="2800" dirty="0">
                <a:solidFill>
                  <a:srgbClr val="7030A0"/>
                </a:solidFill>
                <a:latin typeface="Times New Roman" panose="02020603050405020304" pitchFamily="18" charset="0"/>
                <a:ea typeface="Calibri" panose="020F0502020204030204" pitchFamily="34" charset="0"/>
              </a:rPr>
              <a:t>: 0-6 in the field of vision for women, 0-3 in the field of view for men;</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F0"/>
                </a:solidFill>
                <a:latin typeface="Times New Roman" panose="02020603050405020304" pitchFamily="18" charset="0"/>
                <a:ea typeface="Calibri" panose="020F0502020204030204" pitchFamily="34" charset="0"/>
              </a:rPr>
              <a:t>protein</a:t>
            </a:r>
            <a:r>
              <a:rPr lang="en-US" sz="2800" b="1" dirty="0">
                <a:solidFill>
                  <a:srgbClr val="7030A0"/>
                </a:solidFill>
                <a:latin typeface="Times New Roman" panose="02020603050405020304" pitchFamily="18" charset="0"/>
                <a:ea typeface="Calibri" panose="020F0502020204030204" pitchFamily="34" charset="0"/>
              </a:rPr>
              <a:t>:</a:t>
            </a:r>
            <a:r>
              <a:rPr lang="en-US" sz="2800" dirty="0">
                <a:solidFill>
                  <a:srgbClr val="7030A0"/>
                </a:solidFill>
                <a:latin typeface="Times New Roman" panose="02020603050405020304" pitchFamily="18" charset="0"/>
                <a:ea typeface="Calibri" panose="020F0502020204030204" pitchFamily="34" charset="0"/>
              </a:rPr>
              <a:t> absent;</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rPr>
              <a:t>epithelium</a:t>
            </a:r>
            <a:r>
              <a:rPr lang="en-US" sz="2800" dirty="0">
                <a:solidFill>
                  <a:srgbClr val="7030A0"/>
                </a:solidFill>
                <a:latin typeface="Times New Roman" panose="02020603050405020304" pitchFamily="18" charset="0"/>
                <a:ea typeface="Calibri" panose="020F0502020204030204" pitchFamily="34" charset="0"/>
              </a:rPr>
              <a:t>: 0-10 in sight;</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cylinders</a:t>
            </a:r>
            <a:r>
              <a:rPr lang="en-US" sz="2800" dirty="0">
                <a:solidFill>
                  <a:srgbClr val="7030A0"/>
                </a:solidFill>
                <a:latin typeface="Times New Roman" panose="02020603050405020304" pitchFamily="18" charset="0"/>
                <a:ea typeface="Calibri" panose="020F0502020204030204" pitchFamily="34" charset="0"/>
              </a:rPr>
              <a:t>: missing;</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salts</a:t>
            </a:r>
            <a:r>
              <a:rPr lang="en-US" sz="2800" dirty="0">
                <a:solidFill>
                  <a:srgbClr val="7030A0"/>
                </a:solidFill>
                <a:latin typeface="Times New Roman" panose="02020603050405020304" pitchFamily="18" charset="0"/>
                <a:ea typeface="Calibri" panose="020F0502020204030204" pitchFamily="34" charset="0"/>
              </a:rPr>
              <a:t>: absent;</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bacteria</a:t>
            </a:r>
            <a:r>
              <a:rPr lang="en-US" sz="2800" dirty="0">
                <a:solidFill>
                  <a:srgbClr val="7030A0"/>
                </a:solidFill>
                <a:latin typeface="Times New Roman" panose="02020603050405020304" pitchFamily="18" charset="0"/>
                <a:ea typeface="Calibri" panose="020F0502020204030204" pitchFamily="34" charset="0"/>
              </a:rPr>
              <a:t>: absent.</a:t>
            </a:r>
            <a:endParaRPr lang="ru-UA" sz="2800"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22898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B4CCBA2-F1DF-49B1-B3F5-4B003B75405D}"/>
              </a:ext>
            </a:extLst>
          </p:cNvPr>
          <p:cNvSpPr/>
          <p:nvPr/>
        </p:nvSpPr>
        <p:spPr>
          <a:xfrm>
            <a:off x="235527" y="1"/>
            <a:ext cx="11152909" cy="6710811"/>
          </a:xfrm>
          <a:prstGeom prst="rect">
            <a:avLst/>
          </a:prstGeom>
        </p:spPr>
        <p:txBody>
          <a:bodyPr wrap="square">
            <a:spAutoFit/>
          </a:bodyPr>
          <a:lstStyle/>
          <a:p>
            <a:pPr algn="ctr">
              <a:lnSpc>
                <a:spcPct val="115000"/>
              </a:lnSpc>
              <a:spcAft>
                <a:spcPts val="1000"/>
              </a:spcAft>
            </a:pPr>
            <a:r>
              <a:rPr lang="en-US" dirty="0">
                <a:latin typeface="Times New Roman" panose="02020603050405020304" pitchFamily="18" charset="0"/>
                <a:ea typeface="Calibri" panose="020F0502020204030204" pitchFamily="34" charset="0"/>
              </a:rPr>
              <a:t> </a:t>
            </a:r>
            <a:r>
              <a:rPr lang="en-US" sz="3200" b="1" dirty="0">
                <a:solidFill>
                  <a:srgbClr val="00B050"/>
                </a:solidFill>
                <a:latin typeface="Times New Roman" panose="02020603050405020304" pitchFamily="18" charset="0"/>
                <a:cs typeface="Times New Roman" panose="02020603050405020304" pitchFamily="18" charset="0"/>
              </a:rPr>
              <a:t>Physical properties of urine</a:t>
            </a:r>
          </a:p>
          <a:p>
            <a:pPr algn="just">
              <a:lnSpc>
                <a:spcPct val="115000"/>
              </a:lnSpc>
              <a:spcAft>
                <a:spcPts val="1000"/>
              </a:spcAft>
            </a:pPr>
            <a:r>
              <a:rPr lang="en-US" sz="2800" dirty="0">
                <a:latin typeface="Times New Roman" panose="02020603050405020304" pitchFamily="18" charset="0"/>
                <a:cs typeface="Times New Roman" panose="02020603050405020304" pitchFamily="18" charset="0"/>
              </a:rPr>
              <a:t>The </a:t>
            </a:r>
            <a:r>
              <a:rPr lang="en-US" sz="2800" b="1" dirty="0">
                <a:solidFill>
                  <a:srgbClr val="0070C0"/>
                </a:solidFill>
                <a:latin typeface="Times New Roman" panose="02020603050405020304" pitchFamily="18" charset="0"/>
                <a:cs typeface="Times New Roman" panose="02020603050405020304" pitchFamily="18" charset="0"/>
              </a:rPr>
              <a:t>amount of urine </a:t>
            </a:r>
            <a:r>
              <a:rPr lang="en-US" sz="2800" dirty="0">
                <a:latin typeface="Times New Roman" panose="02020603050405020304" pitchFamily="18" charset="0"/>
                <a:cs typeface="Times New Roman" panose="02020603050405020304" pitchFamily="18" charset="0"/>
              </a:rPr>
              <a:t>is measured in graduated cylinders or test tubes. Determination of the daily amount of urine (diuresis) is a valuable indicator of the excretory function of the kidneys and water metabolism.</a:t>
            </a:r>
            <a:endPar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Daily diuresis </a:t>
            </a:r>
            <a:r>
              <a:rPr lang="en-US" sz="2800" dirty="0">
                <a:latin typeface="Times New Roman" panose="02020603050405020304" pitchFamily="18" charset="0"/>
                <a:ea typeface="Calibri" panose="020F0502020204030204" pitchFamily="34" charset="0"/>
              </a:rPr>
              <a:t>varies within 60-80% of the drawn fluid, which corresponds to 1,5-2 liters, with normal nutrition.</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latin typeface="Times New Roman" panose="02020603050405020304" pitchFamily="18" charset="0"/>
                <a:ea typeface="Calibri" panose="020F0502020204030204" pitchFamily="34" charset="0"/>
              </a:rPr>
              <a:t>Polyuria</a:t>
            </a:r>
            <a:r>
              <a:rPr lang="en-US" sz="2800" dirty="0">
                <a:latin typeface="Times New Roman" panose="02020603050405020304" pitchFamily="18" charset="0"/>
                <a:ea typeface="Calibri" panose="020F0502020204030204" pitchFamily="34" charset="0"/>
              </a:rPr>
              <a:t> - an increase in diuresis per day.</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00B050"/>
                </a:solidFill>
                <a:latin typeface="Times New Roman" panose="02020603050405020304" pitchFamily="18" charset="0"/>
                <a:ea typeface="Calibri" panose="020F0502020204030204" pitchFamily="34" charset="0"/>
              </a:rPr>
              <a:t>Physiological state</a:t>
            </a:r>
            <a:r>
              <a:rPr lang="en-US" sz="2800" dirty="0">
                <a:latin typeface="Times New Roman" panose="02020603050405020304" pitchFamily="18" charset="0"/>
                <a:ea typeface="Calibri" panose="020F0502020204030204" pitchFamily="34" charset="0"/>
              </a:rPr>
              <a:t>: receiving a large amount of fluid, using products that increase urine output.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0070C0"/>
                </a:solidFill>
                <a:latin typeface="Times New Roman" panose="02020603050405020304" pitchFamily="18" charset="0"/>
                <a:ea typeface="Calibri" panose="020F0502020204030204" pitchFamily="34" charset="0"/>
              </a:rPr>
              <a:t>Pathological condition</a:t>
            </a:r>
            <a:r>
              <a:rPr lang="en-US" sz="2800" dirty="0">
                <a:latin typeface="Times New Roman" panose="02020603050405020304" pitchFamily="18" charset="0"/>
                <a:ea typeface="Calibri" panose="020F0502020204030204" pitchFamily="34" charset="0"/>
              </a:rPr>
              <a:t>: nervous excitation, resorption of edema, transudates, exudates, post-lymphatic states, with sugar and non-diabetes diabetes.</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566033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FBD70C0-54CA-4FFE-9B23-26F4CDDE3776}"/>
              </a:ext>
            </a:extLst>
          </p:cNvPr>
          <p:cNvSpPr/>
          <p:nvPr/>
        </p:nvSpPr>
        <p:spPr>
          <a:xfrm>
            <a:off x="1759528" y="526473"/>
            <a:ext cx="8201890" cy="5520742"/>
          </a:xfrm>
          <a:prstGeom prst="rect">
            <a:avLst/>
          </a:prstGeom>
        </p:spPr>
        <p:txBody>
          <a:bodyPr wrap="square">
            <a:spAutoFit/>
          </a:bodyPr>
          <a:lstStyle/>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rPr>
              <a:t>Oliguria</a:t>
            </a:r>
            <a:r>
              <a:rPr lang="en-US" sz="2800" b="1" dirty="0">
                <a:solidFill>
                  <a:srgbClr val="0070C0"/>
                </a:solidFill>
                <a:latin typeface="Times New Roman" panose="02020603050405020304" pitchFamily="18" charset="0"/>
                <a:ea typeface="Calibri" panose="020F0502020204030204" pitchFamily="34" charset="0"/>
              </a:rPr>
              <a:t> is a decrease in diuretic diarrhea.</a:t>
            </a:r>
            <a:endParaRPr lang="ru-UA"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rPr>
              <a:t> </a:t>
            </a:r>
            <a:r>
              <a:rPr lang="en-US" sz="2800" b="1" i="1" dirty="0">
                <a:solidFill>
                  <a:srgbClr val="0070C0"/>
                </a:solidFill>
                <a:latin typeface="Times New Roman" panose="02020603050405020304" pitchFamily="18" charset="0"/>
                <a:ea typeface="Calibri" panose="020F0502020204030204" pitchFamily="34" charset="0"/>
              </a:rPr>
              <a:t>Physiological state</a:t>
            </a:r>
            <a:r>
              <a:rPr lang="en-US" sz="2800" b="1" dirty="0">
                <a:solidFill>
                  <a:srgbClr val="0070C0"/>
                </a:solidFill>
                <a:latin typeface="Times New Roman" panose="02020603050405020304" pitchFamily="18" charset="0"/>
                <a:ea typeface="Calibri" panose="020F0502020204030204" pitchFamily="34" charset="0"/>
              </a:rPr>
              <a:t>: limited fluid intake, increased sweating.</a:t>
            </a:r>
            <a:endParaRPr lang="ru-UA"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rPr>
              <a:t> </a:t>
            </a:r>
            <a:r>
              <a:rPr lang="en-US" sz="2800" b="1" i="1" dirty="0">
                <a:solidFill>
                  <a:srgbClr val="00B050"/>
                </a:solidFill>
                <a:latin typeface="Times New Roman" panose="02020603050405020304" pitchFamily="18" charset="0"/>
                <a:ea typeface="Calibri" panose="020F0502020204030204" pitchFamily="34" charset="0"/>
              </a:rPr>
              <a:t>Pathological condition</a:t>
            </a:r>
            <a:r>
              <a:rPr lang="en-US" sz="2800" b="1" dirty="0">
                <a:solidFill>
                  <a:srgbClr val="0070C0"/>
                </a:solidFill>
                <a:latin typeface="Times New Roman" panose="02020603050405020304" pitchFamily="18" charset="0"/>
                <a:ea typeface="Calibri" panose="020F0502020204030204" pitchFamily="34" charset="0"/>
              </a:rPr>
              <a:t>: dyspeptic, febrile conditions, heart disease, acute liver failure, nephrosclerosis, kidney disease.</a:t>
            </a:r>
            <a:endParaRPr lang="ru-UA"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rPr>
              <a:t> Anuria </a:t>
            </a:r>
            <a:r>
              <a:rPr lang="en-US" sz="2800" b="1" dirty="0">
                <a:solidFill>
                  <a:srgbClr val="0070C0"/>
                </a:solidFill>
                <a:latin typeface="Times New Roman" panose="02020603050405020304" pitchFamily="18" charset="0"/>
                <a:ea typeface="Calibri" panose="020F0502020204030204" pitchFamily="34" charset="0"/>
              </a:rPr>
              <a:t>- lack of urine during the day.</a:t>
            </a:r>
            <a:endParaRPr lang="ru-UA"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rPr>
              <a:t> </a:t>
            </a:r>
            <a:r>
              <a:rPr lang="en-US" sz="2800" b="1" i="1" dirty="0">
                <a:solidFill>
                  <a:srgbClr val="00B050"/>
                </a:solidFill>
                <a:latin typeface="Times New Roman" panose="02020603050405020304" pitchFamily="18" charset="0"/>
                <a:ea typeface="Calibri" panose="020F0502020204030204" pitchFamily="34" charset="0"/>
              </a:rPr>
              <a:t>Pathological condition</a:t>
            </a:r>
            <a:r>
              <a:rPr lang="en-US" sz="2800" b="1" dirty="0">
                <a:solidFill>
                  <a:srgbClr val="0070C0"/>
                </a:solidFill>
                <a:latin typeface="Times New Roman" panose="02020603050405020304" pitchFamily="18" charset="0"/>
                <a:ea typeface="Calibri" panose="020F0502020204030204" pitchFamily="34" charset="0"/>
              </a:rPr>
              <a:t>: acute renal failure, severe nephritis, meningitis, poisoning, blockage of urinary tract with stone, tumor, spasm of the urinary tract.</a:t>
            </a:r>
            <a:endParaRPr lang="ru-UA" sz="2800" b="1" dirty="0">
              <a:solidFill>
                <a:srgbClr val="0070C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619700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62A2EB-5C0E-4376-9D74-F29458A3A9D7}"/>
              </a:ext>
            </a:extLst>
          </p:cNvPr>
          <p:cNvSpPr/>
          <p:nvPr/>
        </p:nvSpPr>
        <p:spPr>
          <a:xfrm>
            <a:off x="554181" y="193964"/>
            <a:ext cx="10654145" cy="6400983"/>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err="1">
                <a:solidFill>
                  <a:srgbClr val="FF0000"/>
                </a:solidFill>
                <a:latin typeface="Times New Roman" panose="02020603050405020304" pitchFamily="18" charset="0"/>
                <a:ea typeface="Calibri" panose="020F0502020204030204" pitchFamily="34" charset="0"/>
              </a:rPr>
              <a:t>Pollacuria</a:t>
            </a:r>
            <a:r>
              <a:rPr lang="en-US" sz="2800" dirty="0">
                <a:latin typeface="Times New Roman" panose="02020603050405020304" pitchFamily="18" charset="0"/>
                <a:ea typeface="Calibri" panose="020F0502020204030204" pitchFamily="34" charset="0"/>
              </a:rPr>
              <a:t> - frequent urination.</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00B050"/>
                </a:solidFill>
                <a:latin typeface="Times New Roman" panose="02020603050405020304" pitchFamily="18" charset="0"/>
                <a:ea typeface="Calibri" panose="020F0502020204030204" pitchFamily="34" charset="0"/>
              </a:rPr>
              <a:t>Physiological state</a:t>
            </a:r>
            <a:r>
              <a:rPr lang="en-US" sz="2800" dirty="0">
                <a:latin typeface="Times New Roman" panose="02020603050405020304" pitchFamily="18" charset="0"/>
                <a:ea typeface="Calibri" panose="020F0502020204030204" pitchFamily="34" charset="0"/>
              </a:rPr>
              <a:t>: receiving large amounts of fluid, nervous excitement.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00B0F0"/>
                </a:solidFill>
                <a:latin typeface="Times New Roman" panose="02020603050405020304" pitchFamily="18" charset="0"/>
                <a:ea typeface="Calibri" panose="020F0502020204030204" pitchFamily="34" charset="0"/>
              </a:rPr>
              <a:t>Pathological condition</a:t>
            </a:r>
            <a:r>
              <a:rPr lang="en-US" sz="2800" dirty="0">
                <a:latin typeface="Times New Roman" panose="02020603050405020304" pitchFamily="18" charset="0"/>
                <a:ea typeface="Calibri" panose="020F0502020204030204" pitchFamily="34" charset="0"/>
              </a:rPr>
              <a:t>: inflammation of the urinary tract, colds.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err="1">
                <a:latin typeface="Times New Roman" panose="02020603050405020304" pitchFamily="18" charset="0"/>
                <a:ea typeface="Calibri" panose="020F0502020204030204" pitchFamily="34" charset="0"/>
              </a:rPr>
              <a:t>Oklazuria</a:t>
            </a:r>
            <a:r>
              <a:rPr lang="en-US" sz="2800" dirty="0">
                <a:latin typeface="Times New Roman" panose="02020603050405020304" pitchFamily="18" charset="0"/>
                <a:ea typeface="Calibri" panose="020F0502020204030204" pitchFamily="34" charset="0"/>
              </a:rPr>
              <a:t> - rare urination.</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7030A0"/>
                </a:solidFill>
                <a:latin typeface="Times New Roman" panose="02020603050405020304" pitchFamily="18" charset="0"/>
                <a:ea typeface="Calibri" panose="020F0502020204030204" pitchFamily="34" charset="0"/>
              </a:rPr>
              <a:t>Pathological condition</a:t>
            </a:r>
            <a:r>
              <a:rPr lang="en-US" sz="2800" dirty="0">
                <a:latin typeface="Times New Roman" panose="02020603050405020304" pitchFamily="18" charset="0"/>
                <a:ea typeface="Calibri" panose="020F0502020204030204" pitchFamily="34" charset="0"/>
              </a:rPr>
              <a:t>: nervous reflex disorders.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C00000"/>
                </a:solidFill>
                <a:latin typeface="Times New Roman" panose="02020603050405020304" pitchFamily="18" charset="0"/>
                <a:ea typeface="Calibri" panose="020F0502020204030204" pitchFamily="34" charset="0"/>
              </a:rPr>
              <a:t>Dysuria</a:t>
            </a:r>
            <a:r>
              <a:rPr lang="en-US" sz="2800" b="1" dirty="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 painful urination.</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7030A0"/>
                </a:solidFill>
                <a:latin typeface="Times New Roman" panose="02020603050405020304" pitchFamily="18" charset="0"/>
                <a:ea typeface="Calibri" panose="020F0502020204030204" pitchFamily="34" charset="0"/>
              </a:rPr>
              <a:t>Pathological condition</a:t>
            </a:r>
            <a:r>
              <a:rPr lang="en-US" sz="2800" dirty="0">
                <a:latin typeface="Times New Roman" panose="02020603050405020304" pitchFamily="18" charset="0"/>
                <a:ea typeface="Calibri" panose="020F0502020204030204" pitchFamily="34" charset="0"/>
              </a:rPr>
              <a:t>: vulvovaginitis, urethritis, and other inflammatory diseases of the urinary system.</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Pathological condition: inflammation of the urinary tract, convulsions, severe febrile conditions, central nervous system disease.</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77037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782946D-5357-4E49-94CA-5230199F3ABA}"/>
              </a:ext>
            </a:extLst>
          </p:cNvPr>
          <p:cNvSpPr/>
          <p:nvPr/>
        </p:nvSpPr>
        <p:spPr>
          <a:xfrm>
            <a:off x="1316182" y="637309"/>
            <a:ext cx="9227127" cy="6272743"/>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Nocturia</a:t>
            </a:r>
            <a:r>
              <a:rPr lang="en-US" sz="2800" b="1" dirty="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 excess of night diuresis over the day.</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00B050"/>
                </a:solidFill>
                <a:latin typeface="Times New Roman" panose="02020603050405020304" pitchFamily="18" charset="0"/>
                <a:ea typeface="Calibri" panose="020F0502020204030204" pitchFamily="34" charset="0"/>
              </a:rPr>
              <a:t>Physiological state</a:t>
            </a:r>
            <a:r>
              <a:rPr lang="en-US" sz="2800" dirty="0">
                <a:latin typeface="Times New Roman" panose="02020603050405020304" pitchFamily="18" charset="0"/>
                <a:ea typeface="Calibri" panose="020F0502020204030204" pitchFamily="34" charset="0"/>
              </a:rPr>
              <a:t>: children under the age of two years.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ru-RU" sz="2800" dirty="0">
                <a:latin typeface="Times New Roman" panose="02020603050405020304" pitchFamily="18" charset="0"/>
                <a:ea typeface="Calibri" panose="020F0502020204030204" pitchFamily="34" charset="0"/>
              </a:rPr>
              <a:t> </a:t>
            </a:r>
            <a:r>
              <a:rPr lang="en-US" sz="2800" b="1" i="1" dirty="0">
                <a:solidFill>
                  <a:srgbClr val="0070C0"/>
                </a:solidFill>
                <a:latin typeface="Times New Roman" panose="02020603050405020304" pitchFamily="18" charset="0"/>
                <a:ea typeface="Calibri" panose="020F0502020204030204" pitchFamily="34" charset="0"/>
              </a:rPr>
              <a:t>Pathological condition</a:t>
            </a:r>
            <a:r>
              <a:rPr lang="en-US" sz="2800" dirty="0">
                <a:latin typeface="Times New Roman" panose="02020603050405020304" pitchFamily="18" charset="0"/>
                <a:ea typeface="Calibri" panose="020F0502020204030204" pitchFamily="34" charset="0"/>
              </a:rPr>
              <a:t>: initial stage of cardiac decompensation, cystitis, </a:t>
            </a:r>
            <a:r>
              <a:rPr lang="en-US" sz="2800" dirty="0" err="1">
                <a:latin typeface="Times New Roman" panose="02020603050405020304" pitchFamily="18" charset="0"/>
                <a:ea typeface="Calibri" panose="020F0502020204030204" pitchFamily="34" charset="0"/>
              </a:rPr>
              <a:t>cystopyelitis</a:t>
            </a:r>
            <a:r>
              <a:rPr lang="en-US" sz="2800" dirty="0">
                <a:latin typeface="Times New Roman" panose="02020603050405020304" pitchFamily="18" charset="0"/>
                <a:ea typeface="Calibri" panose="020F0502020204030204" pitchFamily="34" charset="0"/>
              </a:rPr>
              <a: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C00000"/>
                </a:solidFill>
                <a:latin typeface="Times New Roman" panose="02020603050405020304" pitchFamily="18" charset="0"/>
                <a:ea typeface="Calibri" panose="020F0502020204030204" pitchFamily="34" charset="0"/>
              </a:rPr>
              <a:t>Enuresis</a:t>
            </a:r>
            <a:r>
              <a:rPr lang="en-US" sz="2800" dirty="0">
                <a:solidFill>
                  <a:srgbClr val="C0000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 urinary incontinence.</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i="1" dirty="0">
                <a:solidFill>
                  <a:srgbClr val="0070C0"/>
                </a:solidFill>
                <a:latin typeface="Times New Roman" panose="02020603050405020304" pitchFamily="18" charset="0"/>
                <a:ea typeface="Calibri" panose="020F0502020204030204" pitchFamily="34" charset="0"/>
              </a:rPr>
              <a:t>Physiological state</a:t>
            </a:r>
            <a:r>
              <a:rPr lang="en-US" sz="2800" dirty="0">
                <a:latin typeface="Times New Roman" panose="02020603050405020304" pitchFamily="18" charset="0"/>
                <a:ea typeface="Calibri" panose="020F0502020204030204" pitchFamily="34" charset="0"/>
              </a:rPr>
              <a:t>: children have urinary incontinence for up to two years.</a:t>
            </a:r>
            <a:endParaRPr lang="ru-RU"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i="1" dirty="0">
                <a:solidFill>
                  <a:srgbClr val="FFC000"/>
                </a:solidFill>
                <a:latin typeface="Times New Roman" panose="02020603050405020304" pitchFamily="18" charset="0"/>
                <a:cs typeface="Times New Roman" panose="02020603050405020304" pitchFamily="18" charset="0"/>
              </a:rPr>
              <a:t>Pathological condition</a:t>
            </a:r>
            <a:r>
              <a:rPr lang="en-US" sz="2800" dirty="0">
                <a:latin typeface="Times New Roman" panose="02020603050405020304" pitchFamily="18" charset="0"/>
                <a:cs typeface="Times New Roman" panose="02020603050405020304" pitchFamily="18" charset="0"/>
              </a:rPr>
              <a:t>: inflammation of the urinary tract, convulsions, severe febrile conditions, central nervous system disease.</a:t>
            </a:r>
            <a:endParaRPr lang="ru-UA" sz="2800" dirty="0">
              <a:latin typeface="Times New Roman" panose="02020603050405020304" pitchFamily="18" charset="0"/>
              <a:cs typeface="Times New Roman" panose="02020603050405020304" pitchFamily="18" charset="0"/>
            </a:endParaRPr>
          </a:p>
          <a:p>
            <a:pPr algn="just">
              <a:lnSpc>
                <a:spcPct val="115000"/>
              </a:lnSpc>
              <a:spcAft>
                <a:spcPts val="1000"/>
              </a:spcAft>
            </a:pP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2962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AB9AD28-6847-4842-BFD2-32968E4AF1AE}"/>
              </a:ext>
            </a:extLst>
          </p:cNvPr>
          <p:cNvSpPr/>
          <p:nvPr/>
        </p:nvSpPr>
        <p:spPr>
          <a:xfrm>
            <a:off x="1842655" y="942109"/>
            <a:ext cx="8423563" cy="3970318"/>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The color of urine </a:t>
            </a:r>
            <a:r>
              <a:rPr lang="en-US" sz="2800" b="1" dirty="0">
                <a:solidFill>
                  <a:srgbClr val="0070C0"/>
                </a:solidFill>
                <a:latin typeface="Times New Roman" panose="02020603050405020304" pitchFamily="18" charset="0"/>
                <a:ea typeface="Calibri" panose="020F0502020204030204" pitchFamily="34" charset="0"/>
              </a:rPr>
              <a:t>normally ranges from straw to saturated yellow, it is determined by the presence of colorants in it - urochrome, the concentration of which mainly determines the intensity of coloration (urobilin, </a:t>
            </a:r>
            <a:r>
              <a:rPr lang="en-US" sz="2800" b="1" dirty="0" err="1">
                <a:solidFill>
                  <a:srgbClr val="0070C0"/>
                </a:solidFill>
                <a:latin typeface="Times New Roman" panose="02020603050405020304" pitchFamily="18" charset="0"/>
                <a:ea typeface="Calibri" panose="020F0502020204030204" pitchFamily="34" charset="0"/>
              </a:rPr>
              <a:t>urosein</a:t>
            </a:r>
            <a:r>
              <a:rPr lang="en-US" sz="2800" b="1" dirty="0">
                <a:solidFill>
                  <a:srgbClr val="0070C0"/>
                </a:solidFill>
                <a:latin typeface="Times New Roman" panose="02020603050405020304" pitchFamily="18" charset="0"/>
                <a:ea typeface="Calibri" panose="020F0502020204030204" pitchFamily="34" charset="0"/>
              </a:rPr>
              <a:t>, </a:t>
            </a:r>
            <a:r>
              <a:rPr lang="en-US" sz="2800" b="1" dirty="0" err="1">
                <a:solidFill>
                  <a:srgbClr val="0070C0"/>
                </a:solidFill>
                <a:latin typeface="Times New Roman" panose="02020603050405020304" pitchFamily="18" charset="0"/>
                <a:ea typeface="Calibri" panose="020F0502020204030204" pitchFamily="34" charset="0"/>
              </a:rPr>
              <a:t>ureictrin</a:t>
            </a:r>
            <a:r>
              <a:rPr lang="en-US" sz="2800" b="1" dirty="0">
                <a:solidFill>
                  <a:srgbClr val="0070C0"/>
                </a:solidFill>
                <a:latin typeface="Times New Roman" panose="02020603050405020304" pitchFamily="18" charset="0"/>
                <a:ea typeface="Calibri" panose="020F0502020204030204" pitchFamily="34" charset="0"/>
              </a:rPr>
              <a:t>). </a:t>
            </a:r>
            <a:endParaRPr lang="ru-RU" sz="2800" b="1" dirty="0">
              <a:solidFill>
                <a:srgbClr val="0070C0"/>
              </a:solidFill>
              <a:latin typeface="Times New Roman" panose="02020603050405020304" pitchFamily="18" charset="0"/>
              <a:ea typeface="Calibri" panose="020F0502020204030204" pitchFamily="34" charset="0"/>
            </a:endParaRPr>
          </a:p>
          <a:p>
            <a:r>
              <a:rPr lang="ru-RU" sz="2800" b="1" dirty="0">
                <a:solidFill>
                  <a:srgbClr val="0070C0"/>
                </a:solidFill>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The saturated yellow color usually indicates a relative high density and concentration of urine. Colorless or pale urine has a low density and stands out in large numbers.</a:t>
            </a:r>
            <a:endParaRPr lang="ru-UA" sz="2800" b="1" dirty="0">
              <a:solidFill>
                <a:srgbClr val="0070C0"/>
              </a:solidFill>
            </a:endParaRPr>
          </a:p>
        </p:txBody>
      </p:sp>
    </p:spTree>
    <p:extLst>
      <p:ext uri="{BB962C8B-B14F-4D97-AF65-F5344CB8AC3E}">
        <p14:creationId xmlns:p14="http://schemas.microsoft.com/office/powerpoint/2010/main" val="1726571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6F5B269-2C92-4AD2-9A96-0EBDBB5F5BE5}"/>
              </a:ext>
            </a:extLst>
          </p:cNvPr>
          <p:cNvSpPr/>
          <p:nvPr/>
        </p:nvSpPr>
        <p:spPr>
          <a:xfrm>
            <a:off x="1967345" y="346364"/>
            <a:ext cx="8354291" cy="6255302"/>
          </a:xfrm>
          <a:prstGeom prst="rect">
            <a:avLst/>
          </a:prstGeom>
        </p:spPr>
        <p:txBody>
          <a:bodyPr wrap="square">
            <a:spAutoFit/>
          </a:bodyPr>
          <a:lstStyle/>
          <a:p>
            <a:pPr algn="just">
              <a:lnSpc>
                <a:spcPct val="115000"/>
              </a:lnSpc>
              <a:spcAft>
                <a:spcPts val="1000"/>
              </a:spcAft>
            </a:pPr>
            <a:r>
              <a:rPr lang="ru-RU" sz="2800" b="1" dirty="0">
                <a:solidFill>
                  <a:srgbClr val="0070C0"/>
                </a:solidFill>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Changing the color of the urine may be due to a number of pathological conditions.</a:t>
            </a:r>
            <a:endParaRPr lang="ru-RU"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ru-RU" sz="2800" b="1" dirty="0">
                <a:solidFill>
                  <a:srgbClr val="0070C0"/>
                </a:solidFill>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 Depending on the presence of urine, normal pigments are not found in the urine, its color may be </a:t>
            </a:r>
            <a:r>
              <a:rPr lang="en-US" sz="2800" b="1" dirty="0">
                <a:solidFill>
                  <a:srgbClr val="00B0F0"/>
                </a:solidFill>
                <a:latin typeface="Times New Roman" panose="02020603050405020304" pitchFamily="18" charset="0"/>
                <a:ea typeface="Calibri" panose="020F0502020204030204" pitchFamily="34" charset="0"/>
              </a:rPr>
              <a:t>blue</a:t>
            </a:r>
            <a:r>
              <a:rPr lang="en-US" sz="2800" b="1" dirty="0">
                <a:solidFill>
                  <a:srgbClr val="0070C0"/>
                </a:solidFill>
                <a:latin typeface="Times New Roman" panose="02020603050405020304" pitchFamily="18" charset="0"/>
                <a:ea typeface="Calibri" panose="020F0502020204030204" pitchFamily="34" charset="0"/>
              </a:rPr>
              <a:t>, </a:t>
            </a:r>
            <a:r>
              <a:rPr lang="en-US" sz="2800" b="1" dirty="0">
                <a:solidFill>
                  <a:schemeClr val="accent4">
                    <a:lumMod val="50000"/>
                  </a:schemeClr>
                </a:solidFill>
                <a:latin typeface="Times New Roman" panose="02020603050405020304" pitchFamily="18" charset="0"/>
                <a:ea typeface="Calibri" panose="020F0502020204030204" pitchFamily="34" charset="0"/>
              </a:rPr>
              <a:t>brown</a:t>
            </a:r>
            <a:r>
              <a:rPr lang="en-US" sz="2800" b="1" dirty="0">
                <a:solidFill>
                  <a:srgbClr val="C00000"/>
                </a:solidFill>
                <a:latin typeface="Times New Roman" panose="02020603050405020304" pitchFamily="18" charset="0"/>
                <a:ea typeface="Calibri" panose="020F0502020204030204" pitchFamily="34" charset="0"/>
              </a:rPr>
              <a:t>,</a:t>
            </a:r>
            <a:r>
              <a:rPr lang="en-US" sz="2800" b="1" dirty="0">
                <a:solidFill>
                  <a:srgbClr val="0070C0"/>
                </a:solidFill>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red</a:t>
            </a:r>
            <a:r>
              <a:rPr lang="en-US" sz="2800" b="1" dirty="0">
                <a:solidFill>
                  <a:srgbClr val="0070C0"/>
                </a:solidFill>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green,</a:t>
            </a:r>
            <a:r>
              <a:rPr lang="en-US" sz="2800" b="1" dirty="0">
                <a:solidFill>
                  <a:srgbClr val="0070C0"/>
                </a:solidFill>
                <a:latin typeface="Times New Roman" panose="02020603050405020304" pitchFamily="18" charset="0"/>
                <a:ea typeface="Calibri" panose="020F0502020204030204" pitchFamily="34" charset="0"/>
              </a:rPr>
              <a:t> etc.</a:t>
            </a:r>
            <a:endParaRPr lang="ru-RU" sz="2800" b="1" dirty="0">
              <a:solidFill>
                <a:srgbClr val="0070C0"/>
              </a:solidFill>
              <a:latin typeface="Times New Roman" panose="02020603050405020304" pitchFamily="18" charset="0"/>
              <a:ea typeface="Calibri" panose="020F0502020204030204" pitchFamily="34" charset="0"/>
            </a:endParaRPr>
          </a:p>
          <a:p>
            <a:pPr algn="just">
              <a:lnSpc>
                <a:spcPct val="115000"/>
              </a:lnSpc>
              <a:spcAft>
                <a:spcPts val="1000"/>
              </a:spcAft>
            </a:pPr>
            <a:r>
              <a:rPr lang="ru-RU" sz="2800" b="1" dirty="0">
                <a:solidFill>
                  <a:srgbClr val="0070C0"/>
                </a:solidFill>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 Darkening of urine to </a:t>
            </a:r>
            <a:r>
              <a:rPr lang="en-US" sz="2800" b="1" dirty="0">
                <a:solidFill>
                  <a:schemeClr val="accent5">
                    <a:lumMod val="75000"/>
                  </a:schemeClr>
                </a:solidFill>
                <a:latin typeface="Times New Roman" panose="02020603050405020304" pitchFamily="18" charset="0"/>
                <a:ea typeface="Calibri" panose="020F0502020204030204" pitchFamily="34" charset="0"/>
              </a:rPr>
              <a:t>dark brown color </a:t>
            </a:r>
            <a:r>
              <a:rPr lang="en-US" sz="2800" b="1" dirty="0">
                <a:solidFill>
                  <a:srgbClr val="0070C0"/>
                </a:solidFill>
                <a:latin typeface="Times New Roman" panose="02020603050405020304" pitchFamily="18" charset="0"/>
                <a:ea typeface="Calibri" panose="020F0502020204030204" pitchFamily="34" charset="0"/>
              </a:rPr>
              <a:t>is characteristic for patients with jaundice, more often obstructive or parenchymal, for example, with hepatitis. This is due to the inability of the liver to destroy all </a:t>
            </a:r>
            <a:r>
              <a:rPr lang="en-US" sz="2800" b="1" dirty="0" err="1">
                <a:solidFill>
                  <a:srgbClr val="0070C0"/>
                </a:solidFill>
                <a:latin typeface="Times New Roman" panose="02020603050405020304" pitchFamily="18" charset="0"/>
                <a:ea typeface="Calibri" panose="020F0502020204030204" pitchFamily="34" charset="0"/>
              </a:rPr>
              <a:t>mesobillinogen</a:t>
            </a:r>
            <a:r>
              <a:rPr lang="en-US" sz="2800" b="1" dirty="0">
                <a:solidFill>
                  <a:srgbClr val="0070C0"/>
                </a:solidFill>
                <a:latin typeface="Times New Roman" panose="02020603050405020304" pitchFamily="18" charset="0"/>
                <a:ea typeface="Calibri" panose="020F0502020204030204" pitchFamily="34" charset="0"/>
              </a:rPr>
              <a:t>, which in large numbers appears in urine, and, turning into air in the urobilin, causes its darkening.</a:t>
            </a:r>
            <a:endParaRPr lang="ru-UA" sz="2800" b="1" dirty="0">
              <a:solidFill>
                <a:srgbClr val="0070C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413567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3F631DF-52F0-429B-95C6-A6F51A50E45B}"/>
              </a:ext>
            </a:extLst>
          </p:cNvPr>
          <p:cNvSpPr/>
          <p:nvPr/>
        </p:nvSpPr>
        <p:spPr>
          <a:xfrm>
            <a:off x="1593272" y="1874728"/>
            <a:ext cx="9545783" cy="3539430"/>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rPr>
              <a:t> </a:t>
            </a:r>
            <a:r>
              <a:rPr lang="ru-RU" dirty="0">
                <a:latin typeface="Times New Roman" panose="02020603050405020304" pitchFamily="18" charset="0"/>
                <a:ea typeface="Calibri" panose="020F0502020204030204" pitchFamily="34" charset="0"/>
              </a:rPr>
              <a:t>    </a:t>
            </a:r>
            <a:r>
              <a:rPr lang="en-US" sz="2800" b="1" dirty="0">
                <a:latin typeface="Times New Roman" panose="02020603050405020304" pitchFamily="18" charset="0"/>
                <a:ea typeface="Calibri" panose="020F0502020204030204" pitchFamily="34" charset="0"/>
              </a:rPr>
              <a:t>The </a:t>
            </a:r>
            <a:r>
              <a:rPr lang="en-US" sz="2800" b="1" dirty="0">
                <a:solidFill>
                  <a:srgbClr val="FF0000"/>
                </a:solidFill>
                <a:latin typeface="Times New Roman" panose="02020603050405020304" pitchFamily="18" charset="0"/>
                <a:ea typeface="Calibri" panose="020F0502020204030204" pitchFamily="34" charset="0"/>
              </a:rPr>
              <a:t>red</a:t>
            </a:r>
            <a:r>
              <a:rPr lang="en-US" sz="2800" b="1" dirty="0">
                <a:latin typeface="Times New Roman" panose="02020603050405020304" pitchFamily="18" charset="0"/>
                <a:ea typeface="Calibri" panose="020F0502020204030204" pitchFamily="34" charset="0"/>
              </a:rPr>
              <a:t> or </a:t>
            </a:r>
            <a:r>
              <a:rPr lang="en-US" sz="2800" b="1" dirty="0">
                <a:solidFill>
                  <a:srgbClr val="FF0066"/>
                </a:solidFill>
                <a:latin typeface="Times New Roman" panose="02020603050405020304" pitchFamily="18" charset="0"/>
                <a:ea typeface="Calibri" panose="020F0502020204030204" pitchFamily="34" charset="0"/>
              </a:rPr>
              <a:t>pinkish-red</a:t>
            </a:r>
            <a:r>
              <a:rPr lang="en-US" sz="2800" b="1" dirty="0">
                <a:latin typeface="Times New Roman" panose="02020603050405020304" pitchFamily="18" charset="0"/>
                <a:ea typeface="Calibri" panose="020F0502020204030204" pitchFamily="34" charset="0"/>
              </a:rPr>
              <a:t> color of urine, similar to meat droplets, suggests the </a:t>
            </a:r>
            <a:r>
              <a:rPr lang="en-US" sz="2800" b="1" dirty="0">
                <a:solidFill>
                  <a:srgbClr val="FF0000"/>
                </a:solidFill>
                <a:latin typeface="Times New Roman" panose="02020603050405020304" pitchFamily="18" charset="0"/>
                <a:ea typeface="Calibri" panose="020F0502020204030204" pitchFamily="34" charset="0"/>
              </a:rPr>
              <a:t>presence of blood </a:t>
            </a:r>
            <a:r>
              <a:rPr lang="en-US" sz="2800" b="1" dirty="0">
                <a:latin typeface="Times New Roman" panose="02020603050405020304" pitchFamily="18" charset="0"/>
                <a:ea typeface="Calibri" panose="020F0502020204030204" pitchFamily="34" charset="0"/>
              </a:rPr>
              <a:t>in it (macro hematuria), as this can be observed in glomerulonephritis and other pathological conditions.</a:t>
            </a:r>
            <a:endParaRPr lang="ru-RU" sz="2800" b="1" dirty="0">
              <a:latin typeface="Times New Roman" panose="02020603050405020304" pitchFamily="18" charset="0"/>
              <a:ea typeface="Calibri" panose="020F0502020204030204" pitchFamily="34" charset="0"/>
            </a:endParaRPr>
          </a:p>
          <a:p>
            <a:r>
              <a:rPr lang="ru-RU" sz="2800" b="1" dirty="0">
                <a:latin typeface="Times New Roman" panose="02020603050405020304" pitchFamily="18" charset="0"/>
                <a:ea typeface="Calibri" panose="020F0502020204030204" pitchFamily="34" charset="0"/>
              </a:rPr>
              <a:t>   </a:t>
            </a:r>
            <a:r>
              <a:rPr lang="en-US" sz="2800" b="1" dirty="0">
                <a:solidFill>
                  <a:srgbClr val="C00000"/>
                </a:solidFill>
                <a:latin typeface="Times New Roman" panose="02020603050405020304" pitchFamily="18" charset="0"/>
                <a:ea typeface="Calibri" panose="020F0502020204030204" pitchFamily="34" charset="0"/>
              </a:rPr>
              <a:t>Dark red </a:t>
            </a:r>
            <a:r>
              <a:rPr lang="en-US" sz="2800" b="1" dirty="0">
                <a:latin typeface="Times New Roman" panose="02020603050405020304" pitchFamily="18" charset="0"/>
                <a:ea typeface="Calibri" panose="020F0502020204030204" pitchFamily="34" charset="0"/>
              </a:rPr>
              <a:t>urine occurs in hemoglobinuria due to transfusion of incompatible blood, hemolytic crisis, long-term compression syndrome, etc.</a:t>
            </a:r>
            <a:endParaRPr lang="ru-RU" sz="2800" b="1" dirty="0">
              <a:latin typeface="Times New Roman" panose="02020603050405020304" pitchFamily="18" charset="0"/>
              <a:ea typeface="Calibri" panose="020F0502020204030204" pitchFamily="34" charset="0"/>
            </a:endParaRPr>
          </a:p>
          <a:p>
            <a:r>
              <a:rPr lang="en-US" sz="2800" b="1" dirty="0">
                <a:latin typeface="Times New Roman" panose="02020603050405020304" pitchFamily="18" charset="0"/>
                <a:ea typeface="Calibri" panose="020F0502020204030204" pitchFamily="34" charset="0"/>
              </a:rPr>
              <a:t> In addition, red urine occurs when porphyria. </a:t>
            </a:r>
            <a:endParaRPr lang="ru-UA" sz="2800" b="1" dirty="0"/>
          </a:p>
        </p:txBody>
      </p:sp>
    </p:spTree>
    <p:extLst>
      <p:ext uri="{BB962C8B-B14F-4D97-AF65-F5344CB8AC3E}">
        <p14:creationId xmlns:p14="http://schemas.microsoft.com/office/powerpoint/2010/main" val="405486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C559B70-1143-40E0-BD8A-38F09C5CC9B0}"/>
              </a:ext>
            </a:extLst>
          </p:cNvPr>
          <p:cNvSpPr/>
          <p:nvPr/>
        </p:nvSpPr>
        <p:spPr>
          <a:xfrm>
            <a:off x="1205345" y="706582"/>
            <a:ext cx="9282546" cy="5392502"/>
          </a:xfrm>
          <a:prstGeom prst="rect">
            <a:avLst/>
          </a:prstGeom>
        </p:spPr>
        <p:txBody>
          <a:bodyPr wrap="square">
            <a:spAutoFit/>
          </a:bodyPr>
          <a:lstStyle/>
          <a:p>
            <a:pPr algn="just">
              <a:lnSpc>
                <a:spcPct val="115000"/>
              </a:lnSpc>
              <a:spcAft>
                <a:spcPts val="1000"/>
              </a:spcAft>
            </a:pPr>
            <a:r>
              <a:rPr lang="ru-RU" sz="2800"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The</a:t>
            </a:r>
            <a:r>
              <a:rPr lang="en-US" sz="2800" dirty="0">
                <a:latin typeface="Times New Roman" panose="02020603050405020304" pitchFamily="18" charset="0"/>
                <a:ea typeface="Calibri" panose="020F0502020204030204" pitchFamily="34" charset="0"/>
              </a:rPr>
              <a:t> </a:t>
            </a:r>
            <a:r>
              <a:rPr lang="en-US" sz="2800" b="1" dirty="0">
                <a:latin typeface="Times New Roman" panose="02020603050405020304" pitchFamily="18" charset="0"/>
                <a:ea typeface="Calibri" panose="020F0502020204030204" pitchFamily="34" charset="0"/>
              </a:rPr>
              <a:t>black</a:t>
            </a:r>
            <a:r>
              <a:rPr lang="en-US" sz="2800"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color that appears when standing in the air is characteristic of </a:t>
            </a:r>
            <a:r>
              <a:rPr lang="en-US" sz="2800" b="1" dirty="0" err="1">
                <a:solidFill>
                  <a:srgbClr val="7030A0"/>
                </a:solidFill>
                <a:latin typeface="Times New Roman" panose="02020603050405020304" pitchFamily="18" charset="0"/>
                <a:ea typeface="Calibri" panose="020F0502020204030204" pitchFamily="34" charset="0"/>
              </a:rPr>
              <a:t>alpathonuria</a:t>
            </a:r>
            <a:r>
              <a:rPr lang="en-US" sz="2800" b="1" dirty="0">
                <a:solidFill>
                  <a:srgbClr val="7030A0"/>
                </a:solidFill>
                <a:latin typeface="Times New Roman" panose="02020603050405020304" pitchFamily="18" charset="0"/>
                <a:ea typeface="Calibri" panose="020F0502020204030204" pitchFamily="34" charset="0"/>
              </a:rPr>
              <a:t>. </a:t>
            </a:r>
            <a:endParaRPr lang="ru-RU"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ru-RU" sz="2800" b="1" dirty="0">
                <a:solidFill>
                  <a:srgbClr val="7030A0"/>
                </a:solidFill>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With high fat content, urine may resemble </a:t>
            </a:r>
            <a:r>
              <a:rPr lang="en-US" sz="2800" b="1" dirty="0">
                <a:solidFill>
                  <a:schemeClr val="bg1">
                    <a:lumMod val="65000"/>
                  </a:schemeClr>
                </a:solidFill>
                <a:latin typeface="Times New Roman" panose="02020603050405020304" pitchFamily="18" charset="0"/>
                <a:ea typeface="Calibri" panose="020F0502020204030204" pitchFamily="34" charset="0"/>
              </a:rPr>
              <a:t>diluted milk</a:t>
            </a:r>
            <a:r>
              <a:rPr lang="en-US" sz="2800" b="1" dirty="0">
                <a:solidFill>
                  <a:srgbClr val="7030A0"/>
                </a:solidFill>
                <a:latin typeface="Times New Roman" panose="02020603050405020304" pitchFamily="18" charset="0"/>
                <a:ea typeface="Calibri" panose="020F0502020204030204" pitchFamily="34" charset="0"/>
              </a:rPr>
              <a:t>. </a:t>
            </a:r>
            <a:r>
              <a:rPr lang="ru-RU" sz="2800" b="1" dirty="0">
                <a:solidFill>
                  <a:srgbClr val="7030A0"/>
                </a:solidFill>
                <a:latin typeface="Times New Roman" panose="02020603050405020304" pitchFamily="18" charset="0"/>
                <a:ea typeface="Calibri" panose="020F0502020204030204" pitchFamily="34" charset="0"/>
              </a:rPr>
              <a:t>   </a:t>
            </a:r>
          </a:p>
          <a:p>
            <a:pPr algn="just">
              <a:lnSpc>
                <a:spcPct val="115000"/>
              </a:lnSpc>
              <a:spcAft>
                <a:spcPts val="1000"/>
              </a:spcAft>
            </a:pPr>
            <a:r>
              <a:rPr lang="ru-RU" sz="2800" b="1" dirty="0">
                <a:solidFill>
                  <a:srgbClr val="7030A0"/>
                </a:solidFill>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The </a:t>
            </a:r>
            <a:r>
              <a:rPr lang="en-US" sz="2800" b="1" dirty="0">
                <a:solidFill>
                  <a:schemeClr val="bg1">
                    <a:lumMod val="50000"/>
                  </a:schemeClr>
                </a:solidFill>
                <a:latin typeface="Times New Roman" panose="02020603050405020304" pitchFamily="18" charset="0"/>
                <a:ea typeface="Calibri" panose="020F0502020204030204" pitchFamily="34" charset="0"/>
              </a:rPr>
              <a:t>grayish-white</a:t>
            </a:r>
            <a:r>
              <a:rPr lang="en-US" sz="2800" b="1" dirty="0">
                <a:solidFill>
                  <a:srgbClr val="7030A0"/>
                </a:solidFill>
                <a:latin typeface="Times New Roman" panose="02020603050405020304" pitchFamily="18" charset="0"/>
                <a:ea typeface="Calibri" panose="020F0502020204030204" pitchFamily="34" charset="0"/>
              </a:rPr>
              <a:t> color of the urine may be due to the presence of manure (pyuria) in it. </a:t>
            </a:r>
            <a:endParaRPr lang="ru-RU"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ru-RU" sz="2800" b="1" dirty="0">
                <a:solidFill>
                  <a:srgbClr val="7030A0"/>
                </a:solidFill>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Green</a:t>
            </a:r>
            <a:r>
              <a:rPr lang="en-US" sz="2800" b="1" dirty="0">
                <a:solidFill>
                  <a:srgbClr val="7030A0"/>
                </a:solidFill>
                <a:latin typeface="Times New Roman" panose="02020603050405020304" pitchFamily="18" charset="0"/>
                <a:ea typeface="Calibri" panose="020F0502020204030204" pitchFamily="34" charset="0"/>
              </a:rPr>
              <a:t> or </a:t>
            </a:r>
            <a:r>
              <a:rPr lang="en-US" sz="2800" b="1" dirty="0">
                <a:solidFill>
                  <a:srgbClr val="00B0F0"/>
                </a:solidFill>
                <a:latin typeface="Times New Roman" panose="02020603050405020304" pitchFamily="18" charset="0"/>
                <a:ea typeface="Calibri" panose="020F0502020204030204" pitchFamily="34" charset="0"/>
              </a:rPr>
              <a:t>blue </a:t>
            </a:r>
            <a:r>
              <a:rPr lang="en-US" sz="2800" b="1" dirty="0">
                <a:solidFill>
                  <a:srgbClr val="7030A0"/>
                </a:solidFill>
                <a:latin typeface="Times New Roman" panose="02020603050405020304" pitchFamily="18" charset="0"/>
                <a:ea typeface="Calibri" panose="020F0502020204030204" pitchFamily="34" charset="0"/>
              </a:rPr>
              <a:t>color can be observed when increasing the processes of decay in the intestines when there is a large number of </a:t>
            </a:r>
            <a:r>
              <a:rPr lang="en-US" sz="2800" b="1" dirty="0" err="1">
                <a:solidFill>
                  <a:srgbClr val="7030A0"/>
                </a:solidFill>
                <a:latin typeface="Times New Roman" panose="02020603050405020304" pitchFamily="18" charset="0"/>
                <a:ea typeface="Calibri" panose="020F0502020204030204" pitchFamily="34" charset="0"/>
              </a:rPr>
              <a:t>indosulfuric</a:t>
            </a:r>
            <a:r>
              <a:rPr lang="en-US" sz="2800" b="1" dirty="0">
                <a:solidFill>
                  <a:srgbClr val="7030A0"/>
                </a:solidFill>
                <a:latin typeface="Times New Roman" panose="02020603050405020304" pitchFamily="18" charset="0"/>
                <a:ea typeface="Calibri" panose="020F0502020204030204" pitchFamily="34" charset="0"/>
              </a:rPr>
              <a:t> acids in the urine that decompose with the formation of indigo, or as a result of the introduction of methylene blue in the body.</a:t>
            </a:r>
            <a:endParaRPr lang="ru-UA" sz="2800" b="1"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781493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241A2A2-5648-4C3E-9A64-C722CA63B141}"/>
              </a:ext>
            </a:extLst>
          </p:cNvPr>
          <p:cNvSpPr/>
          <p:nvPr/>
        </p:nvSpPr>
        <p:spPr>
          <a:xfrm>
            <a:off x="1524000" y="748145"/>
            <a:ext cx="7620000" cy="3649461"/>
          </a:xfrm>
          <a:prstGeom prst="rect">
            <a:avLst/>
          </a:prstGeom>
        </p:spPr>
        <p:txBody>
          <a:bodyPr wrap="square">
            <a:spAutoFit/>
          </a:bodyPr>
          <a:lstStyle/>
          <a:p>
            <a:pPr algn="just">
              <a:lnSpc>
                <a:spcPct val="115000"/>
              </a:lnSpc>
              <a:spcAft>
                <a:spcPts val="1000"/>
              </a:spcAft>
            </a:pPr>
            <a:r>
              <a:rPr lang="ru-RU" sz="2800" dirty="0">
                <a:solidFill>
                  <a:srgbClr val="00B050"/>
                </a:solidFill>
                <a:latin typeface="Times New Roman" panose="02020603050405020304" pitchFamily="18" charset="0"/>
                <a:ea typeface="Calibri" panose="020F0502020204030204" pitchFamily="34" charset="0"/>
              </a:rPr>
              <a:t>    </a:t>
            </a:r>
            <a:r>
              <a:rPr lang="en-US" sz="2800" dirty="0">
                <a:solidFill>
                  <a:srgbClr val="00B050"/>
                </a:solidFill>
                <a:latin typeface="Times New Roman" panose="02020603050405020304" pitchFamily="18" charset="0"/>
                <a:ea typeface="Calibri" panose="020F0502020204030204" pitchFamily="34" charset="0"/>
              </a:rPr>
              <a:t>Other reasons for changing the color of the urine are the use of certain foods and the intake of certain drugs. For example, red may also be due to </a:t>
            </a:r>
            <a:r>
              <a:rPr lang="en-US" sz="2800" dirty="0">
                <a:solidFill>
                  <a:srgbClr val="7030A0"/>
                </a:solidFill>
                <a:latin typeface="Times New Roman" panose="02020603050405020304" pitchFamily="18" charset="0"/>
                <a:ea typeface="Calibri" panose="020F0502020204030204" pitchFamily="34" charset="0"/>
              </a:rPr>
              <a:t>beet, </a:t>
            </a:r>
            <a:r>
              <a:rPr lang="en-US" sz="2800" dirty="0" err="1">
                <a:solidFill>
                  <a:srgbClr val="7030A0"/>
                </a:solidFill>
                <a:latin typeface="Times New Roman" panose="02020603050405020304" pitchFamily="18" charset="0"/>
                <a:ea typeface="Calibri" panose="020F0502020204030204" pitchFamily="34" charset="0"/>
              </a:rPr>
              <a:t>amidopyrin</a:t>
            </a:r>
            <a:r>
              <a:rPr lang="en-US" sz="2800" dirty="0">
                <a:solidFill>
                  <a:srgbClr val="7030A0"/>
                </a:solidFill>
                <a:latin typeface="Times New Roman" panose="02020603050405020304" pitchFamily="18" charset="0"/>
                <a:ea typeface="Calibri" panose="020F0502020204030204" pitchFamily="34" charset="0"/>
              </a:rPr>
              <a:t>, </a:t>
            </a:r>
            <a:r>
              <a:rPr lang="en-US" sz="2800" dirty="0" err="1">
                <a:solidFill>
                  <a:srgbClr val="7030A0"/>
                </a:solidFill>
                <a:latin typeface="Times New Roman" panose="02020603050405020304" pitchFamily="18" charset="0"/>
                <a:ea typeface="Calibri" panose="020F0502020204030204" pitchFamily="34" charset="0"/>
              </a:rPr>
              <a:t>antipyrin</a:t>
            </a:r>
            <a:r>
              <a:rPr lang="en-US" sz="2800" dirty="0">
                <a:solidFill>
                  <a:srgbClr val="7030A0"/>
                </a:solidFill>
                <a:latin typeface="Times New Roman" panose="02020603050405020304" pitchFamily="18" charset="0"/>
                <a:ea typeface="Calibri" panose="020F0502020204030204" pitchFamily="34" charset="0"/>
              </a:rPr>
              <a:t>, </a:t>
            </a:r>
            <a:r>
              <a:rPr lang="en-US" sz="2800" dirty="0" err="1">
                <a:solidFill>
                  <a:srgbClr val="7030A0"/>
                </a:solidFill>
                <a:latin typeface="Times New Roman" panose="02020603050405020304" pitchFamily="18" charset="0"/>
                <a:ea typeface="Calibri" panose="020F0502020204030204" pitchFamily="34" charset="0"/>
              </a:rPr>
              <a:t>santonin</a:t>
            </a:r>
            <a:r>
              <a:rPr lang="en-US" sz="2800" dirty="0">
                <a:solidFill>
                  <a:srgbClr val="7030A0"/>
                </a:solidFill>
                <a:latin typeface="Times New Roman" panose="02020603050405020304" pitchFamily="18" charset="0"/>
                <a:ea typeface="Calibri" panose="020F0502020204030204" pitchFamily="34" charset="0"/>
              </a:rPr>
              <a:t>, phenylene, high doses of acetylsalicylic acid. </a:t>
            </a:r>
            <a:endParaRPr lang="ru-RU"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Carrots, rifampicin, </a:t>
            </a:r>
            <a:r>
              <a:rPr lang="en-US" sz="2800" b="1" dirty="0" err="1">
                <a:solidFill>
                  <a:srgbClr val="7030A0"/>
                </a:solidFill>
                <a:latin typeface="Times New Roman" panose="02020603050405020304" pitchFamily="18" charset="0"/>
                <a:ea typeface="Calibri" panose="020F0502020204030204" pitchFamily="34" charset="0"/>
              </a:rPr>
              <a:t>furagin</a:t>
            </a:r>
            <a:r>
              <a:rPr lang="en-US" sz="2800" b="1" dirty="0">
                <a:solidFill>
                  <a:srgbClr val="7030A0"/>
                </a:solidFill>
                <a:latin typeface="Times New Roman" panose="02020603050405020304" pitchFamily="18" charset="0"/>
                <a:ea typeface="Calibri" panose="020F0502020204030204" pitchFamily="34" charset="0"/>
              </a:rPr>
              <a:t>, </a:t>
            </a:r>
            <a:r>
              <a:rPr lang="en-US" sz="2800" b="1" dirty="0" err="1">
                <a:solidFill>
                  <a:srgbClr val="7030A0"/>
                </a:solidFill>
                <a:latin typeface="Times New Roman" panose="02020603050405020304" pitchFamily="18" charset="0"/>
                <a:ea typeface="Calibri" panose="020F0502020204030204" pitchFamily="34" charset="0"/>
              </a:rPr>
              <a:t>furadonin</a:t>
            </a:r>
            <a:r>
              <a:rPr lang="en-US" sz="2800" b="1" dirty="0">
                <a:solidFill>
                  <a:srgbClr val="7030A0"/>
                </a:solidFill>
                <a:latin typeface="Times New Roman" panose="02020603050405020304" pitchFamily="18" charset="0"/>
                <a:ea typeface="Calibri" panose="020F0502020204030204" pitchFamily="34" charset="0"/>
              </a:rPr>
              <a:t> </a:t>
            </a:r>
            <a:r>
              <a:rPr lang="en-US" sz="2800" dirty="0">
                <a:solidFill>
                  <a:srgbClr val="00B050"/>
                </a:solidFill>
                <a:latin typeface="Times New Roman" panose="02020603050405020304" pitchFamily="18" charset="0"/>
                <a:ea typeface="Calibri" panose="020F0502020204030204" pitchFamily="34" charset="0"/>
              </a:rPr>
              <a:t>may cause </a:t>
            </a:r>
            <a:r>
              <a:rPr lang="en-US" sz="2800" b="1" dirty="0">
                <a:solidFill>
                  <a:srgbClr val="00B050"/>
                </a:solidFill>
                <a:latin typeface="Times New Roman" panose="02020603050405020304" pitchFamily="18" charset="0"/>
                <a:ea typeface="Calibri" panose="020F0502020204030204" pitchFamily="34" charset="0"/>
              </a:rPr>
              <a:t>orange</a:t>
            </a:r>
            <a:r>
              <a:rPr lang="en-US" sz="2800" dirty="0">
                <a:solidFill>
                  <a:srgbClr val="00B050"/>
                </a:solidFill>
                <a:latin typeface="Times New Roman" panose="02020603050405020304" pitchFamily="18" charset="0"/>
                <a:ea typeface="Calibri" panose="020F0502020204030204" pitchFamily="34" charset="0"/>
              </a:rPr>
              <a:t> color, </a:t>
            </a:r>
            <a:r>
              <a:rPr lang="en-US" sz="2800" b="1" dirty="0">
                <a:solidFill>
                  <a:srgbClr val="7030A0"/>
                </a:solidFill>
                <a:latin typeface="Times New Roman" panose="02020603050405020304" pitchFamily="18" charset="0"/>
                <a:ea typeface="Calibri" panose="020F0502020204030204" pitchFamily="34" charset="0"/>
              </a:rPr>
              <a:t>metronidazole</a:t>
            </a:r>
            <a:r>
              <a:rPr lang="en-US" sz="2800" dirty="0">
                <a:solidFill>
                  <a:srgbClr val="00B050"/>
                </a:solidFill>
                <a:latin typeface="Times New Roman" panose="02020603050405020304" pitchFamily="18" charset="0"/>
                <a:ea typeface="Calibri" panose="020F0502020204030204" pitchFamily="34" charset="0"/>
              </a:rPr>
              <a:t> - </a:t>
            </a:r>
            <a:r>
              <a:rPr lang="en-US" sz="2800" b="1" dirty="0">
                <a:solidFill>
                  <a:schemeClr val="accent5">
                    <a:lumMod val="75000"/>
                  </a:schemeClr>
                </a:solidFill>
                <a:latin typeface="Times New Roman" panose="02020603050405020304" pitchFamily="18" charset="0"/>
                <a:ea typeface="Calibri" panose="020F0502020204030204" pitchFamily="34" charset="0"/>
              </a:rPr>
              <a:t>dark brown.</a:t>
            </a:r>
            <a:endParaRPr lang="ru-UA" sz="2800" b="1" dirty="0">
              <a:solidFill>
                <a:schemeClr val="accent5">
                  <a:lumMod val="75000"/>
                </a:schemeClr>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93637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35FCB66-6A09-430D-B98E-2F4492C67697}"/>
              </a:ext>
            </a:extLst>
          </p:cNvPr>
          <p:cNvSpPr/>
          <p:nvPr/>
        </p:nvSpPr>
        <p:spPr>
          <a:xfrm>
            <a:off x="2092036" y="637309"/>
            <a:ext cx="7065818" cy="4529702"/>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Scent</a:t>
            </a:r>
            <a:endParaRPr lang="ru-UA" sz="2800"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dirty="0">
                <a:solidFill>
                  <a:srgbClr val="00B050"/>
                </a:solidFill>
                <a:latin typeface="Times New Roman" panose="02020603050405020304" pitchFamily="18" charset="0"/>
                <a:ea typeface="Calibri" panose="020F0502020204030204" pitchFamily="34" charset="0"/>
              </a:rPr>
              <a:t>The smell of acetone is </a:t>
            </a:r>
            <a:r>
              <a:rPr lang="en-US" sz="2800" dirty="0">
                <a:solidFill>
                  <a:srgbClr val="7030A0"/>
                </a:solidFill>
                <a:latin typeface="Times New Roman" panose="02020603050405020304" pitchFamily="18" charset="0"/>
                <a:ea typeface="Calibri" panose="020F0502020204030204" pitchFamily="34" charset="0"/>
              </a:rPr>
              <a:t>ketonuria</a:t>
            </a:r>
            <a:endParaRPr lang="ru-UA" sz="2800"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rPr>
              <a:t> The smell of feces is an infection with an intestinal stick</a:t>
            </a:r>
            <a:endParaRPr lang="ru-UA" sz="2800"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rPr>
              <a:t> Smell smelly - fistula between the urinary tract and purulent cavity and (or) intestine</a:t>
            </a:r>
            <a:endParaRPr lang="ru-UA" sz="2800"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solidFill>
                  <a:srgbClr val="00B050"/>
                </a:solidFill>
                <a:latin typeface="Times New Roman" panose="02020603050405020304" pitchFamily="18" charset="0"/>
                <a:ea typeface="Calibri" panose="020F0502020204030204" pitchFamily="34" charset="0"/>
              </a:rPr>
              <a:t> The smell of sweaty legs - glutaric </a:t>
            </a:r>
            <a:r>
              <a:rPr lang="en-US" sz="2800" dirty="0" err="1">
                <a:solidFill>
                  <a:srgbClr val="00B050"/>
                </a:solidFill>
                <a:latin typeface="Times New Roman" panose="02020603050405020304" pitchFamily="18" charset="0"/>
                <a:ea typeface="Calibri" panose="020F0502020204030204" pitchFamily="34" charset="0"/>
              </a:rPr>
              <a:t>acitemia</a:t>
            </a:r>
            <a:r>
              <a:rPr lang="en-US" sz="2800" dirty="0">
                <a:solidFill>
                  <a:srgbClr val="00B050"/>
                </a:solidFill>
                <a:latin typeface="Times New Roman" panose="02020603050405020304" pitchFamily="18" charset="0"/>
                <a:ea typeface="Calibri" panose="020F0502020204030204" pitchFamily="34" charset="0"/>
              </a:rPr>
              <a:t> (type II), </a:t>
            </a:r>
            <a:r>
              <a:rPr lang="en-US" sz="2800" dirty="0" err="1">
                <a:solidFill>
                  <a:srgbClr val="00B050"/>
                </a:solidFill>
                <a:latin typeface="Times New Roman" panose="02020603050405020304" pitchFamily="18" charset="0"/>
                <a:ea typeface="Calibri" panose="020F0502020204030204" pitchFamily="34" charset="0"/>
              </a:rPr>
              <a:t>isovalereryan</a:t>
            </a:r>
            <a:r>
              <a:rPr lang="en-US" sz="2800" dirty="0">
                <a:solidFill>
                  <a:srgbClr val="00B050"/>
                </a:solidFill>
                <a:latin typeface="Times New Roman" panose="02020603050405020304" pitchFamily="18" charset="0"/>
                <a:ea typeface="Calibri" panose="020F0502020204030204" pitchFamily="34" charset="0"/>
              </a:rPr>
              <a:t> acetaminophen</a:t>
            </a:r>
            <a:endParaRPr lang="ru-UA" sz="2800" dirty="0">
              <a:solidFill>
                <a:srgbClr val="00B05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816276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6A4CEAA-1F14-4F63-B818-28A84949C504}"/>
              </a:ext>
            </a:extLst>
          </p:cNvPr>
          <p:cNvSpPr/>
          <p:nvPr/>
        </p:nvSpPr>
        <p:spPr>
          <a:xfrm>
            <a:off x="1690255" y="720436"/>
            <a:ext cx="8575963" cy="4290662"/>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Mild</a:t>
            </a:r>
            <a:r>
              <a:rPr lang="en-US" sz="2800" b="1" dirty="0">
                <a:solidFill>
                  <a:srgbClr val="7030A0"/>
                </a:solidFill>
                <a:latin typeface="Times New Roman" panose="02020603050405020304" pitchFamily="18" charset="0"/>
                <a:ea typeface="Calibri" panose="020F0502020204030204" pitchFamily="34" charset="0"/>
              </a:rPr>
              <a:t> (or frozen) smell - </a:t>
            </a:r>
            <a:r>
              <a:rPr lang="en-US" sz="2800" b="1" dirty="0">
                <a:solidFill>
                  <a:srgbClr val="00B050"/>
                </a:solidFill>
                <a:latin typeface="Times New Roman" panose="02020603050405020304" pitchFamily="18" charset="0"/>
                <a:ea typeface="Calibri" panose="020F0502020204030204" pitchFamily="34" charset="0"/>
              </a:rPr>
              <a:t>phenylketonuria</a:t>
            </a:r>
            <a:endParaRPr lang="ru-UA" sz="2800" b="1"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The smell of maple syrup is illness of maple syrup</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Cabbage</a:t>
            </a:r>
            <a:r>
              <a:rPr lang="en-US" sz="2800" b="1" dirty="0">
                <a:solidFill>
                  <a:srgbClr val="7030A0"/>
                </a:solidFill>
                <a:latin typeface="Times New Roman" panose="02020603050405020304" pitchFamily="18" charset="0"/>
                <a:ea typeface="Calibri" panose="020F0502020204030204" pitchFamily="34" charset="0"/>
              </a:rPr>
              <a:t> smell - malabsorption of methionine</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The scent of </a:t>
            </a:r>
            <a:r>
              <a:rPr lang="en-US" sz="2800" b="1" dirty="0">
                <a:solidFill>
                  <a:srgbClr val="002060"/>
                </a:solidFill>
                <a:latin typeface="Times New Roman" panose="02020603050405020304" pitchFamily="18" charset="0"/>
                <a:ea typeface="Calibri" panose="020F0502020204030204" pitchFamily="34" charset="0"/>
              </a:rPr>
              <a:t>rotting fish </a:t>
            </a:r>
            <a:r>
              <a:rPr lang="en-US" sz="2800" b="1" dirty="0">
                <a:solidFill>
                  <a:srgbClr val="7030A0"/>
                </a:solidFill>
                <a:latin typeface="Times New Roman" panose="02020603050405020304" pitchFamily="18" charset="0"/>
                <a:ea typeface="Calibri" panose="020F0502020204030204" pitchFamily="34" charset="0"/>
              </a:rPr>
              <a:t>- </a:t>
            </a:r>
            <a:r>
              <a:rPr lang="en-US" sz="2800" b="1" dirty="0" err="1">
                <a:solidFill>
                  <a:srgbClr val="7030A0"/>
                </a:solidFill>
                <a:latin typeface="Times New Roman" panose="02020603050405020304" pitchFamily="18" charset="0"/>
                <a:ea typeface="Calibri" panose="020F0502020204030204" pitchFamily="34" charset="0"/>
              </a:rPr>
              <a:t>trimetalaminuria</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The smell of </a:t>
            </a:r>
            <a:r>
              <a:rPr lang="en-US" sz="2800" b="1" dirty="0">
                <a:solidFill>
                  <a:srgbClr val="C00000"/>
                </a:solidFill>
                <a:latin typeface="Times New Roman" panose="02020603050405020304" pitchFamily="18" charset="0"/>
                <a:ea typeface="Calibri" panose="020F0502020204030204" pitchFamily="34" charset="0"/>
              </a:rPr>
              <a:t>rancid fish </a:t>
            </a:r>
            <a:r>
              <a:rPr lang="en-US" sz="2800" b="1" dirty="0">
                <a:solidFill>
                  <a:srgbClr val="7030A0"/>
                </a:solidFill>
                <a:latin typeface="Times New Roman" panose="02020603050405020304" pitchFamily="18" charset="0"/>
                <a:ea typeface="Calibri" panose="020F0502020204030204" pitchFamily="34" charset="0"/>
              </a:rPr>
              <a:t>is </a:t>
            </a:r>
            <a:r>
              <a:rPr lang="en-US" sz="2800" b="1" dirty="0" err="1">
                <a:solidFill>
                  <a:srgbClr val="7030A0"/>
                </a:solidFill>
                <a:latin typeface="Times New Roman" panose="02020603050405020304" pitchFamily="18" charset="0"/>
                <a:ea typeface="Calibri" panose="020F0502020204030204" pitchFamily="34" charset="0"/>
              </a:rPr>
              <a:t>tyrosineemia</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The smell of </a:t>
            </a:r>
            <a:r>
              <a:rPr lang="en-US" sz="2800" b="1" dirty="0">
                <a:solidFill>
                  <a:srgbClr val="0070C0"/>
                </a:solidFill>
                <a:latin typeface="Times New Roman" panose="02020603050405020304" pitchFamily="18" charset="0"/>
                <a:ea typeface="Calibri" panose="020F0502020204030204" pitchFamily="34" charset="0"/>
              </a:rPr>
              <a:t>hops</a:t>
            </a:r>
            <a:r>
              <a:rPr lang="en-US" sz="2800" b="1" dirty="0">
                <a:solidFill>
                  <a:srgbClr val="7030A0"/>
                </a:solidFill>
                <a:latin typeface="Times New Roman" panose="02020603050405020304" pitchFamily="18" charset="0"/>
                <a:ea typeface="Calibri" panose="020F0502020204030204" pitchFamily="34" charset="0"/>
              </a:rPr>
              <a:t> is a disease of hops</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The smell of the swimming pool is </a:t>
            </a:r>
            <a:r>
              <a:rPr lang="en-US" sz="2800" b="1" dirty="0" err="1">
                <a:solidFill>
                  <a:srgbClr val="7030A0"/>
                </a:solidFill>
                <a:latin typeface="Times New Roman" panose="02020603050405020304" pitchFamily="18" charset="0"/>
                <a:ea typeface="Calibri" panose="020F0502020204030204" pitchFamily="34" charset="0"/>
              </a:rPr>
              <a:t>Hawkinsin</a:t>
            </a:r>
            <a:r>
              <a:rPr lang="en-US" sz="2800" b="1" dirty="0">
                <a:solidFill>
                  <a:srgbClr val="7030A0"/>
                </a:solidFill>
                <a:latin typeface="Times New Roman" panose="02020603050405020304" pitchFamily="18" charset="0"/>
                <a:ea typeface="Calibri" panose="020F0502020204030204" pitchFamily="34" charset="0"/>
              </a:rPr>
              <a:t> </a:t>
            </a:r>
            <a:r>
              <a:rPr lang="en-US" sz="2800" b="1" dirty="0" err="1">
                <a:solidFill>
                  <a:srgbClr val="7030A0"/>
                </a:solidFill>
                <a:latin typeface="Times New Roman" panose="02020603050405020304" pitchFamily="18" charset="0"/>
                <a:ea typeface="Calibri" panose="020F0502020204030204" pitchFamily="34" charset="0"/>
              </a:rPr>
              <a:t>uria</a:t>
            </a:r>
            <a:endParaRPr lang="ru-UA" sz="2800" b="1"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31967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0D332AD-6D8A-4360-8F4D-1D009338EE50}"/>
              </a:ext>
            </a:extLst>
          </p:cNvPr>
          <p:cNvSpPr/>
          <p:nvPr/>
        </p:nvSpPr>
        <p:spPr>
          <a:xfrm>
            <a:off x="1399309" y="914400"/>
            <a:ext cx="7744691" cy="5025222"/>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Foaminess</a:t>
            </a:r>
            <a:endParaRPr lang="ru-UA" sz="2800"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When shaking the urine on its surface, foam is formed.</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In normal urine, it is abnormal, clear and unstable.</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The presence of urine proteins leads to the formation of stable rich, foam.</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In patients with jaundice, foam is usually painted yellow.</a:t>
            </a:r>
            <a:endParaRPr lang="ru-UA" sz="2800" b="1"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804342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55993B7-B48F-42F4-A875-4446644FE15C}"/>
              </a:ext>
            </a:extLst>
          </p:cNvPr>
          <p:cNvSpPr/>
          <p:nvPr/>
        </p:nvSpPr>
        <p:spPr>
          <a:xfrm>
            <a:off x="1565564" y="249382"/>
            <a:ext cx="8853054" cy="5888022"/>
          </a:xfrm>
          <a:prstGeom prst="rect">
            <a:avLst/>
          </a:prstGeom>
        </p:spPr>
        <p:txBody>
          <a:bodyPr wrap="square">
            <a:spAutoFit/>
          </a:bodyPr>
          <a:lstStyle/>
          <a:p>
            <a:pPr algn="ctr">
              <a:lnSpc>
                <a:spcPct val="115000"/>
              </a:lnSpc>
              <a:spcAft>
                <a:spcPts val="1000"/>
              </a:spcAft>
            </a:pPr>
            <a:r>
              <a:rPr lang="en-US" b="1" dirty="0">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Transparency</a:t>
            </a:r>
            <a:endParaRPr lang="ru-UA" sz="2800"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Urine is normally clear</a:t>
            </a:r>
            <a:r>
              <a:rPr lang="en-US" sz="2800" dirty="0">
                <a:latin typeface="Times New Roman" panose="02020603050405020304" pitchFamily="18" charset="0"/>
                <a:ea typeface="Calibri" panose="020F0502020204030204" pitchFamily="34" charset="0"/>
              </a:rPr>
              <a:t>. Turbidity can be caused by bacteria, erythrocytes, cellular elements, salts, fat, mucus. The causes of turbidity, as a rule, are established using simple techniques: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When heating or adding alkali, turbidity, caused by urates, disappears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When acetic acid is added, turbidity disappears, due to the loss of phosphates with the addition of hydrochloric acid - oxalates. If the fog disappears with the addition of alcohol or ether, this may indicate the presence of fat in the urine.</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5965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0D322F4-4FB6-418D-9A2E-6A021D653A08}"/>
              </a:ext>
            </a:extLst>
          </p:cNvPr>
          <p:cNvSpPr/>
          <p:nvPr/>
        </p:nvSpPr>
        <p:spPr>
          <a:xfrm>
            <a:off x="1080655" y="1884218"/>
            <a:ext cx="9337963" cy="315394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The mud associated with the presence of manure does not disappear either from heating or from the addition of acids, and the addition of alkali causes the formation of a thick glassy mass.</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More precisely, the causes of cloudiness make it possible to establish a microscopic study of urine sediment.</a:t>
            </a:r>
            <a:endParaRPr lang="ru-UA" sz="2800" b="1"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672435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3682264-DE17-4AA2-819C-7ED454C42CAD}"/>
              </a:ext>
            </a:extLst>
          </p:cNvPr>
          <p:cNvSpPr/>
          <p:nvPr/>
        </p:nvSpPr>
        <p:spPr>
          <a:xfrm>
            <a:off x="1039091" y="110837"/>
            <a:ext cx="10141527" cy="6016262"/>
          </a:xfrm>
          <a:prstGeom prst="rect">
            <a:avLst/>
          </a:prstGeom>
        </p:spPr>
        <p:txBody>
          <a:bodyPr wrap="square">
            <a:spAutoFit/>
          </a:bodyPr>
          <a:lstStyle/>
          <a:p>
            <a:pPr algn="ctr">
              <a:lnSpc>
                <a:spcPct val="115000"/>
              </a:lnSpc>
              <a:spcAft>
                <a:spcPts val="1000"/>
              </a:spcAft>
            </a:pPr>
            <a:r>
              <a:rPr lang="en-US" sz="2800" b="1" dirty="0" err="1">
                <a:solidFill>
                  <a:srgbClr val="FF0000"/>
                </a:solidFill>
                <a:latin typeface="Times New Roman" panose="02020603050405020304" pitchFamily="18" charset="0"/>
                <a:ea typeface="Calibri" panose="020F0502020204030204" pitchFamily="34" charset="0"/>
              </a:rPr>
              <a:t>Physico</a:t>
            </a:r>
            <a:r>
              <a:rPr lang="en-US" sz="2800" b="1" dirty="0">
                <a:solidFill>
                  <a:srgbClr val="FF0000"/>
                </a:solidFill>
                <a:latin typeface="Times New Roman" panose="02020603050405020304" pitchFamily="18" charset="0"/>
                <a:ea typeface="Calibri" panose="020F0502020204030204" pitchFamily="34" charset="0"/>
              </a:rPr>
              <a:t>-chemical research</a:t>
            </a:r>
            <a:endParaRPr lang="ru-UA" sz="2800"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     Density</a:t>
            </a:r>
            <a:r>
              <a:rPr lang="en-US" sz="2800" b="1" dirty="0">
                <a:latin typeface="Times New Roman" panose="02020603050405020304" pitchFamily="18" charset="0"/>
                <a:ea typeface="Calibri" panose="020F0502020204030204" pitchFamily="34" charset="0"/>
              </a:rPr>
              <a:t>.</a:t>
            </a:r>
            <a:r>
              <a:rPr lang="en-US" sz="2800" dirty="0">
                <a:latin typeface="Times New Roman" panose="02020603050405020304" pitchFamily="18" charset="0"/>
                <a:ea typeface="Calibri" panose="020F0502020204030204" pitchFamily="34" charset="0"/>
              </a:rPr>
              <a:t> Normally, the urine density is 1010-1025 g / l. </a:t>
            </a: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The density can be increased by dehydration. Reduced density may indicate a renal failure.</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Increasing the room temperature by 3 degrees above 16 decreases the relative density of urine by 0.001. Increases the relative density: 1% of urine sugar at 0.004; 3 g / l protein in urine - at 0.001. </a:t>
            </a: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Normally, the relative density of urine fluctuates during the day, taking in the morning the minimum values, and in the evening the maximum. The constant increased / decreased relative density during the day is called - Iso Hypo / Hyper-STENURY.</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99092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F04E2C-C17A-4D0E-BCD6-A97094F904DF}"/>
              </a:ext>
            </a:extLst>
          </p:cNvPr>
          <p:cNvSpPr/>
          <p:nvPr/>
        </p:nvSpPr>
        <p:spPr>
          <a:xfrm>
            <a:off x="2119745" y="845127"/>
            <a:ext cx="8063346" cy="4273221"/>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Acidity</a:t>
            </a:r>
            <a:r>
              <a:rPr lang="en-US" sz="2800" b="1" dirty="0">
                <a:solidFill>
                  <a:srgbClr val="00B050"/>
                </a:solidFill>
                <a:latin typeface="Times New Roman" panose="02020603050405020304" pitchFamily="18" charset="0"/>
                <a:ea typeface="Calibri" panose="020F0502020204030204" pitchFamily="34" charset="0"/>
              </a:rPr>
              <a:t>.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Typically, </a:t>
            </a:r>
            <a:r>
              <a:rPr lang="en-US" sz="2800" b="1" dirty="0">
                <a:solidFill>
                  <a:srgbClr val="C00000"/>
                </a:solidFill>
                <a:latin typeface="Times New Roman" panose="02020603050405020304" pitchFamily="18" charset="0"/>
                <a:ea typeface="Calibri" panose="020F0502020204030204" pitchFamily="34" charset="0"/>
              </a:rPr>
              <a:t>urine pH ranges from 5.0 to 7.0. </a:t>
            </a:r>
            <a:r>
              <a:rPr lang="en-US" sz="2800" b="1" dirty="0">
                <a:solidFill>
                  <a:srgbClr val="00B050"/>
                </a:solidFill>
                <a:latin typeface="Times New Roman" panose="02020603050405020304" pitchFamily="18" charset="0"/>
                <a:ea typeface="Calibri" panose="020F0502020204030204" pitchFamily="34" charset="0"/>
              </a:rPr>
              <a:t>Acidity of urine varies greatly depending on the food intake (for example, the intake of plant food is associated with alkaline urine reaction), physical activity and other physiological and pathological factors.</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 The urine acidity index can serve as a diagnostic feature.</a:t>
            </a:r>
            <a:endParaRPr lang="ru-UA" sz="2800" b="1" dirty="0">
              <a:solidFill>
                <a:srgbClr val="00B05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122882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5152191-A6B5-41AD-B03F-98BB5A52114D}"/>
              </a:ext>
            </a:extLst>
          </p:cNvPr>
          <p:cNvSpPr/>
          <p:nvPr/>
        </p:nvSpPr>
        <p:spPr>
          <a:xfrm>
            <a:off x="568037" y="429492"/>
            <a:ext cx="9822872" cy="5888022"/>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Biochemical study</a:t>
            </a:r>
            <a:endParaRPr lang="ru-UA" sz="2800"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    Protein</a:t>
            </a:r>
            <a:r>
              <a:rPr lang="en-US" sz="2800" dirty="0">
                <a:latin typeface="Times New Roman" panose="02020603050405020304" pitchFamily="18" charset="0"/>
                <a:ea typeface="Calibri" panose="020F0502020204030204" pitchFamily="34" charset="0"/>
              </a:rPr>
              <a:t> </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Deviation from the norm is the presence of protein in the urine at a concentration of more than 0.033 g / l - proteinuria. However, this is due to the fact that the resolution is widely used in laboratory practice methods for determining the concentration of protein in urine does not allow to detect protein in a concentration of less than 0.033 g / l.</a:t>
            </a: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    In general, in the morning portion of urine, the protein concentration usually does not exceed 0.002 g / l, and in the urine contains no more than 50-150 mg of protein.</a:t>
            </a:r>
            <a:endParaRPr lang="ru-UA" sz="2800" b="1"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14037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54C6A0C-3AFB-433A-A0CE-8E4BCC0074D1}"/>
              </a:ext>
            </a:extLst>
          </p:cNvPr>
          <p:cNvSpPr/>
          <p:nvPr/>
        </p:nvSpPr>
        <p:spPr>
          <a:xfrm>
            <a:off x="457200" y="318655"/>
            <a:ext cx="10972801" cy="6124754"/>
          </a:xfrm>
          <a:prstGeom prst="rect">
            <a:avLst/>
          </a:prstGeom>
        </p:spPr>
        <p:txBody>
          <a:bodyPr wrap="square">
            <a:spAutoFit/>
          </a:bodyPr>
          <a:lstStyle/>
          <a:p>
            <a:r>
              <a:rPr lang="en-US" b="1"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Proteinuria is observed in violation of the permeability of the glomerular filament - glomerular proteinuria, in violation of reabsorption of low molecular weight proteins of the epithelium of tubules - </a:t>
            </a:r>
            <a:r>
              <a:rPr lang="en-US" sz="2800" b="1" i="1" dirty="0">
                <a:solidFill>
                  <a:srgbClr val="FF0000"/>
                </a:solidFill>
                <a:latin typeface="Times New Roman" panose="02020603050405020304" pitchFamily="18" charset="0"/>
                <a:ea typeface="Calibri" panose="020F0502020204030204" pitchFamily="34" charset="0"/>
              </a:rPr>
              <a:t>tubular proteinuria </a:t>
            </a:r>
            <a:r>
              <a:rPr lang="en-US" sz="2800" b="1" dirty="0">
                <a:solidFill>
                  <a:srgbClr val="7030A0"/>
                </a:solidFill>
                <a:latin typeface="Times New Roman" panose="02020603050405020304" pitchFamily="18" charset="0"/>
                <a:ea typeface="Calibri" panose="020F0502020204030204" pitchFamily="34" charset="0"/>
              </a:rPr>
              <a:t>in acute and chronic glomerulonephritis, amyloidosis of kidneys, diabetic nephropathy, systemic connective tissue diseases. Tubular proteinuria may be due to interstitial nephritis, toxic damage to the tubular epithelium, and also arise from hereditary tubulopathy. In addition, the appearance of protein in the urine can occur in purulent inflammatory processes of the urinary tract, severe circulatory failure, nephropathy of pregnant women, fever. Also, short-term episodes of insignificant proteinuria may be detected with intense physical activity, rapid change in body position, overheating or overcooling of the body, and after taking a large amount of rich undenatured food proteins.</a:t>
            </a:r>
            <a:endParaRPr lang="ru-UA" sz="2800" b="1" dirty="0">
              <a:solidFill>
                <a:srgbClr val="7030A0"/>
              </a:solidFill>
            </a:endParaRPr>
          </a:p>
        </p:txBody>
      </p:sp>
    </p:spTree>
    <p:extLst>
      <p:ext uri="{BB962C8B-B14F-4D97-AF65-F5344CB8AC3E}">
        <p14:creationId xmlns:p14="http://schemas.microsoft.com/office/powerpoint/2010/main" val="1322115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EC39B72-B3C7-4390-A718-9BDA817F7AB7}"/>
              </a:ext>
            </a:extLst>
          </p:cNvPr>
          <p:cNvSpPr/>
          <p:nvPr/>
        </p:nvSpPr>
        <p:spPr>
          <a:xfrm>
            <a:off x="1524000" y="318656"/>
            <a:ext cx="8742218" cy="5262979"/>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Glucose in the urine </a:t>
            </a:r>
            <a:r>
              <a:rPr lang="en-US" sz="2800" dirty="0">
                <a:solidFill>
                  <a:srgbClr val="3C4043"/>
                </a:solidFill>
                <a:latin typeface="Times New Roman" panose="02020603050405020304" pitchFamily="18" charset="0"/>
                <a:cs typeface="Times New Roman" panose="02020603050405020304" pitchFamily="18" charset="0"/>
              </a:rPr>
              <a:t>of a healthy person is found in very small amounts (0.03-0.05 g/l) and is not determined by research methods accepted in clinical laboratories. </a:t>
            </a:r>
            <a:r>
              <a:rPr lang="en-US" sz="2800" b="1" dirty="0">
                <a:solidFill>
                  <a:srgbClr val="7030A0"/>
                </a:solidFill>
                <a:latin typeface="Times New Roman" panose="02020603050405020304" pitchFamily="18" charset="0"/>
                <a:cs typeface="Times New Roman" panose="02020603050405020304" pitchFamily="18" charset="0"/>
              </a:rPr>
              <a:t>Qualitative reactions to the detection of glucose in urine</a:t>
            </a:r>
            <a:r>
              <a:rPr lang="en-US" sz="2800" dirty="0">
                <a:solidFill>
                  <a:srgbClr val="3C4043"/>
                </a:solidFill>
                <a:latin typeface="Times New Roman" panose="02020603050405020304" pitchFamily="18" charset="0"/>
                <a:cs typeface="Times New Roman" panose="02020603050405020304" pitchFamily="18" charset="0"/>
              </a:rPr>
              <a:t>. In clinical laboratories, 3 methods are used: the Gaines test, detection using the indicator paper "</a:t>
            </a:r>
            <a:r>
              <a:rPr lang="en-US" sz="2800" dirty="0" err="1">
                <a:solidFill>
                  <a:srgbClr val="3C4043"/>
                </a:solidFill>
                <a:latin typeface="Times New Roman" panose="02020603050405020304" pitchFamily="18" charset="0"/>
                <a:cs typeface="Times New Roman" panose="02020603050405020304" pitchFamily="18" charset="0"/>
              </a:rPr>
              <a:t>Glukotest</a:t>
            </a:r>
            <a:r>
              <a:rPr lang="en-US" sz="2800" dirty="0">
                <a:solidFill>
                  <a:srgbClr val="3C4043"/>
                </a:solidFill>
                <a:latin typeface="Times New Roman" panose="02020603050405020304" pitchFamily="18" charset="0"/>
                <a:cs typeface="Times New Roman" panose="02020603050405020304" pitchFamily="18" charset="0"/>
              </a:rPr>
              <a:t>" and "AG-fan", an express method using a ready-made set of reagents. </a:t>
            </a:r>
            <a:r>
              <a:rPr lang="en-US" sz="2800" b="1" dirty="0">
                <a:solidFill>
                  <a:srgbClr val="00B050"/>
                </a:solidFill>
                <a:latin typeface="Times New Roman" panose="02020603050405020304" pitchFamily="18" charset="0"/>
                <a:cs typeface="Times New Roman" panose="02020603050405020304" pitchFamily="18" charset="0"/>
              </a:rPr>
              <a:t>Quantitative determination of glucose in urine</a:t>
            </a:r>
            <a:r>
              <a:rPr lang="en-US" sz="2800" dirty="0">
                <a:solidFill>
                  <a:srgbClr val="3C4043"/>
                </a:solidFill>
                <a:latin typeface="Times New Roman" panose="02020603050405020304" pitchFamily="18" charset="0"/>
                <a:cs typeface="Times New Roman" panose="02020603050405020304" pitchFamily="18" charset="0"/>
              </a:rPr>
              <a:t>. </a:t>
            </a:r>
          </a:p>
          <a:p>
            <a:r>
              <a:rPr lang="en-US" sz="2800" dirty="0">
                <a:solidFill>
                  <a:srgbClr val="3C4043"/>
                </a:solidFill>
                <a:latin typeface="Times New Roman" panose="02020603050405020304" pitchFamily="18" charset="0"/>
                <a:cs typeface="Times New Roman" panose="02020603050405020304" pitchFamily="18" charset="0"/>
              </a:rPr>
              <a:t>The polarimetric method is based on the property of glucose to rotate the plane of the polarized beam to the right. The amount of glucose in the urine is determined by the angle of rotation.</a:t>
            </a:r>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220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8963CCA-64E4-435A-9445-8471637EBDA2}"/>
              </a:ext>
            </a:extLst>
          </p:cNvPr>
          <p:cNvSpPr/>
          <p:nvPr/>
        </p:nvSpPr>
        <p:spPr>
          <a:xfrm>
            <a:off x="734291" y="1"/>
            <a:ext cx="10390909" cy="6124754"/>
          </a:xfrm>
          <a:prstGeom prst="rect">
            <a:avLst/>
          </a:prstGeom>
        </p:spPr>
        <p:txBody>
          <a:bodyPr wrap="square">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Ketone (acetone) bodies.</a:t>
            </a:r>
          </a:p>
          <a:p>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a:solidFill>
                  <a:srgbClr val="00B050"/>
                </a:solidFill>
                <a:latin typeface="Times New Roman" panose="02020603050405020304" pitchFamily="18" charset="0"/>
                <a:cs typeface="Times New Roman" panose="02020603050405020304" pitchFamily="18" charset="0"/>
              </a:rPr>
              <a:t>These include acetoacetic and </a:t>
            </a:r>
            <a:r>
              <a:rPr lang="en-US" sz="2800" b="1" dirty="0" err="1">
                <a:solidFill>
                  <a:srgbClr val="00B050"/>
                </a:solidFill>
                <a:latin typeface="Times New Roman" panose="02020603050405020304" pitchFamily="18" charset="0"/>
                <a:cs typeface="Times New Roman" panose="02020603050405020304" pitchFamily="18" charset="0"/>
              </a:rPr>
              <a:t>betaoxybutyric</a:t>
            </a:r>
            <a:r>
              <a:rPr lang="en-US" sz="2800" b="1" dirty="0">
                <a:solidFill>
                  <a:srgbClr val="00B050"/>
                </a:solidFill>
                <a:latin typeface="Times New Roman" panose="02020603050405020304" pitchFamily="18" charset="0"/>
                <a:cs typeface="Times New Roman" panose="02020603050405020304" pitchFamily="18" charset="0"/>
              </a:rPr>
              <a:t> acids and acetone. Ketone bodies in the urine appear when the metabolism is disturbed. </a:t>
            </a:r>
          </a:p>
          <a:p>
            <a:r>
              <a:rPr lang="en-US" sz="2800" b="1" dirty="0">
                <a:solidFill>
                  <a:srgbClr val="00B050"/>
                </a:solidFill>
                <a:latin typeface="Times New Roman" panose="02020603050405020304" pitchFamily="18" charset="0"/>
                <a:cs typeface="Times New Roman" panose="02020603050405020304" pitchFamily="18" charset="0"/>
              </a:rPr>
              <a:t>   Normally, carbohydrates, fats, and proteins are broken down through intermediate stages to the active form of acetate-</a:t>
            </a:r>
            <a:r>
              <a:rPr lang="en-US" sz="2800" b="1" dirty="0" err="1">
                <a:solidFill>
                  <a:srgbClr val="00B050"/>
                </a:solidFill>
                <a:latin typeface="Times New Roman" panose="02020603050405020304" pitchFamily="18" charset="0"/>
                <a:cs typeface="Times New Roman" panose="02020603050405020304" pitchFamily="18" charset="0"/>
              </a:rPr>
              <a:t>acetylcoenzyme</a:t>
            </a:r>
            <a:r>
              <a:rPr lang="en-US" sz="2800" b="1" dirty="0">
                <a:solidFill>
                  <a:srgbClr val="00B050"/>
                </a:solidFill>
                <a:latin typeface="Times New Roman" panose="02020603050405020304" pitchFamily="18" charset="0"/>
                <a:cs typeface="Times New Roman" panose="02020603050405020304" pitchFamily="18" charset="0"/>
              </a:rPr>
              <a:t> A. </a:t>
            </a:r>
          </a:p>
          <a:p>
            <a:r>
              <a:rPr lang="en-US" sz="2800" b="1" dirty="0">
                <a:solidFill>
                  <a:srgbClr val="00B050"/>
                </a:solidFill>
                <a:latin typeface="Times New Roman" panose="02020603050405020304" pitchFamily="18" charset="0"/>
                <a:cs typeface="Times New Roman" panose="02020603050405020304" pitchFamily="18" charset="0"/>
              </a:rPr>
              <a:t>    </a:t>
            </a:r>
            <a:r>
              <a:rPr lang="en-US" sz="2800" b="1" dirty="0" err="1">
                <a:solidFill>
                  <a:srgbClr val="00B050"/>
                </a:solidFill>
                <a:latin typeface="Times New Roman" panose="02020603050405020304" pitchFamily="18" charset="0"/>
                <a:cs typeface="Times New Roman" panose="02020603050405020304" pitchFamily="18" charset="0"/>
              </a:rPr>
              <a:t>Acetylcoenzyme</a:t>
            </a:r>
            <a:r>
              <a:rPr lang="en-US" sz="2800" b="1" dirty="0">
                <a:solidFill>
                  <a:srgbClr val="00B050"/>
                </a:solidFill>
                <a:latin typeface="Times New Roman" panose="02020603050405020304" pitchFamily="18" charset="0"/>
                <a:cs typeface="Times New Roman" panose="02020603050405020304" pitchFamily="18" charset="0"/>
              </a:rPr>
              <a:t> A in the body breaks down into CO2 and H2O. Combustion requires the presence of oxaloacetate, which is formed during the breakdown of carbohydrates. With a lack of carbohydrates, the quantitative ratio between acetyl coenzyme A and oxaloacetate is disturbed. There is a lack of oxaloacetate. Accumulation of acetyl coenzyme A and condensation of its molecules lead to the formation of ketone bodies.</a:t>
            </a:r>
            <a:endParaRPr lang="ru-UA"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4647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E9AF42E-CC30-4A07-B184-2D7DBD4D1D44}"/>
              </a:ext>
            </a:extLst>
          </p:cNvPr>
          <p:cNvSpPr/>
          <p:nvPr/>
        </p:nvSpPr>
        <p:spPr>
          <a:xfrm>
            <a:off x="942109" y="471055"/>
            <a:ext cx="10113818" cy="6924973"/>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Bilirubin in the human body </a:t>
            </a:r>
            <a:r>
              <a:rPr lang="en-US" sz="2400" b="1" dirty="0">
                <a:solidFill>
                  <a:srgbClr val="7030A0"/>
                </a:solidFill>
                <a:latin typeface="Times New Roman" panose="02020603050405020304" pitchFamily="18" charset="0"/>
                <a:cs typeface="Times New Roman" panose="02020603050405020304" pitchFamily="18" charset="0"/>
              </a:rPr>
              <a:t>is formed during the breakdown of hemoglobin of erythrocytes in the reticuloendothelial system (RES). This catabolic fraction ensures the formation of 80-85% of all bilirubin in the body. Destruction of hemoglobin of old erythrocytes is the main, but not the only, source of bilirubin formation. It is possible to synthesize bilirubin from hemoglobin during the formation of erythrocytes in the bone marrow, with the formation of an excess of heme in relation to globin, with the disintegration of young erythrocytes before their release into the blood, direct synthesis of bile pigments from protoporphyrin or its precursors. The bilirubin formed from these sources is called the early, or hematopoietic, fraction. It makes up about 11% of all bilirubin and increases sharply in conditions of significantly altered erythropoiesis. Thus, with congenital porphyria, pernicious, sickle cell, </a:t>
            </a:r>
            <a:r>
              <a:rPr lang="en-US" sz="2400" b="1" dirty="0" err="1">
                <a:solidFill>
                  <a:srgbClr val="7030A0"/>
                </a:solidFill>
                <a:latin typeface="Times New Roman" panose="02020603050405020304" pitchFamily="18" charset="0"/>
                <a:cs typeface="Times New Roman" panose="02020603050405020304" pitchFamily="18" charset="0"/>
              </a:rPr>
              <a:t>posthemorrhagic</a:t>
            </a:r>
            <a:r>
              <a:rPr lang="en-US" sz="2400" b="1" dirty="0">
                <a:solidFill>
                  <a:srgbClr val="7030A0"/>
                </a:solidFill>
                <a:latin typeface="Times New Roman" panose="02020603050405020304" pitchFamily="18" charset="0"/>
                <a:cs typeface="Times New Roman" panose="02020603050405020304" pitchFamily="18" charset="0"/>
              </a:rPr>
              <a:t> anemia, thalassemia, the early fraction reaches 40-80%. Bilirubin can also be formed from non-hemoglobin sources: myoglobin, catalase, peroxidase, cytochrome C during their breakdown. This fraction does not exceed 5% of all bilirubin. Thus, the main source of bilirubin is hemoglobin.</a:t>
            </a:r>
          </a:p>
          <a:p>
            <a:br>
              <a:rPr lang="en-US" dirty="0">
                <a:solidFill>
                  <a:srgbClr val="5F6368"/>
                </a:solidFill>
                <a:latin typeface="Roboto"/>
              </a:rPr>
            </a:br>
            <a:endParaRPr lang="ru-UA" dirty="0"/>
          </a:p>
        </p:txBody>
      </p:sp>
    </p:spTree>
    <p:extLst>
      <p:ext uri="{BB962C8B-B14F-4D97-AF65-F5344CB8AC3E}">
        <p14:creationId xmlns:p14="http://schemas.microsoft.com/office/powerpoint/2010/main" val="613781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D4BB535-1F34-452D-A20E-6DB5DFE07D44}"/>
              </a:ext>
            </a:extLst>
          </p:cNvPr>
          <p:cNvSpPr/>
          <p:nvPr/>
        </p:nvSpPr>
        <p:spPr>
          <a:xfrm>
            <a:off x="526473" y="0"/>
            <a:ext cx="11166763" cy="6863417"/>
          </a:xfrm>
          <a:prstGeom prst="rect">
            <a:avLst/>
          </a:prstGeom>
        </p:spPr>
        <p:txBody>
          <a:bodyPr wrap="square">
            <a:spAutoFit/>
          </a:bodyPr>
          <a:lstStyle/>
          <a:p>
            <a:r>
              <a:rPr lang="en-US" sz="2800" b="1" dirty="0">
                <a:solidFill>
                  <a:srgbClr val="FF0000"/>
                </a:solidFill>
                <a:latin typeface="Roboto"/>
              </a:rPr>
              <a:t>Urobilinogen, </a:t>
            </a:r>
            <a:r>
              <a:rPr lang="en-US" sz="2800" b="1" dirty="0" err="1">
                <a:solidFill>
                  <a:srgbClr val="FF0000"/>
                </a:solidFill>
                <a:latin typeface="Roboto"/>
              </a:rPr>
              <a:t>urobilene</a:t>
            </a:r>
            <a:r>
              <a:rPr lang="en-US" sz="2800" b="1" dirty="0">
                <a:solidFill>
                  <a:srgbClr val="FF0000"/>
                </a:solidFill>
                <a:latin typeface="Roboto"/>
              </a:rPr>
              <a:t>.</a:t>
            </a:r>
          </a:p>
          <a:p>
            <a:r>
              <a:rPr lang="en-US" sz="2800" dirty="0">
                <a:solidFill>
                  <a:srgbClr val="3C4043"/>
                </a:solidFill>
                <a:latin typeface="Roboto"/>
              </a:rPr>
              <a:t> </a:t>
            </a:r>
            <a:r>
              <a:rPr lang="en-US" sz="2400" dirty="0">
                <a:solidFill>
                  <a:srgbClr val="3C4043"/>
                </a:solidFill>
                <a:latin typeface="Roboto"/>
              </a:rPr>
              <a:t>Getting into the intestine with bile, bilirubin glucuronides are exposed to bacterial flora and other components of bile. With the participation of the glucuronidase enzyme, glucuronic acid is cleaved from bilirubin glucuronides, and </a:t>
            </a:r>
            <a:r>
              <a:rPr lang="en-US" sz="2400" dirty="0" err="1">
                <a:solidFill>
                  <a:srgbClr val="3C4043"/>
                </a:solidFill>
                <a:latin typeface="Roboto"/>
              </a:rPr>
              <a:t>borazized</a:t>
            </a:r>
            <a:r>
              <a:rPr lang="en-US" sz="2400" dirty="0">
                <a:solidFill>
                  <a:srgbClr val="3C4043"/>
                </a:solidFill>
                <a:latin typeface="Roboto"/>
              </a:rPr>
              <a:t> free bilirubin is restored to </a:t>
            </a:r>
            <a:r>
              <a:rPr lang="en-US" sz="2400" dirty="0" err="1">
                <a:solidFill>
                  <a:srgbClr val="3C4043"/>
                </a:solidFill>
                <a:latin typeface="Roboto"/>
              </a:rPr>
              <a:t>urobilinogens</a:t>
            </a:r>
            <a:r>
              <a:rPr lang="en-US" sz="2400" dirty="0">
                <a:solidFill>
                  <a:srgbClr val="3C4043"/>
                </a:solidFill>
                <a:latin typeface="Roboto"/>
              </a:rPr>
              <a:t>, or urobilin bodies.</a:t>
            </a:r>
          </a:p>
          <a:p>
            <a:r>
              <a:rPr lang="en-US" sz="2400" dirty="0">
                <a:solidFill>
                  <a:srgbClr val="3C4043"/>
                </a:solidFill>
                <a:latin typeface="Roboto"/>
              </a:rPr>
              <a:t>    Depending on the place of formation of urobilinogen, part of it enters the liver via the portal vein, where it is either split into </a:t>
            </a:r>
            <a:r>
              <a:rPr lang="en-US" sz="2400" dirty="0" err="1">
                <a:solidFill>
                  <a:srgbClr val="3C4043"/>
                </a:solidFill>
                <a:latin typeface="Roboto"/>
              </a:rPr>
              <a:t>dipyrrole</a:t>
            </a:r>
            <a:r>
              <a:rPr lang="en-US" sz="2400" dirty="0">
                <a:solidFill>
                  <a:srgbClr val="3C4043"/>
                </a:solidFill>
                <a:latin typeface="Roboto"/>
              </a:rPr>
              <a:t> compounds or re-excreted. The other part of urobilinogen, which is formed mainly in the distal part of the colon, enters the general blood circulation through the hemorrhagic veins and is excreted from the body by the kidneys.</a:t>
            </a:r>
          </a:p>
          <a:p>
            <a:r>
              <a:rPr lang="en-US" sz="2400" dirty="0">
                <a:solidFill>
                  <a:srgbClr val="3C4043"/>
                </a:solidFill>
                <a:latin typeface="Roboto"/>
              </a:rPr>
              <a:t>    Urine urobilinogen is spontaneously oxidized to urobilin in the air. The content of urobilin in the daily urine volume of </a:t>
            </a:r>
            <a:r>
              <a:rPr lang="en-US" sz="2400" b="1" dirty="0">
                <a:solidFill>
                  <a:srgbClr val="FF0000"/>
                </a:solidFill>
                <a:latin typeface="Roboto"/>
              </a:rPr>
              <a:t>a healthy person ranges from 1 to 4 mg. </a:t>
            </a:r>
            <a:r>
              <a:rPr lang="en-US" sz="2400" dirty="0">
                <a:solidFill>
                  <a:srgbClr val="3C4043"/>
                </a:solidFill>
                <a:latin typeface="Roboto"/>
              </a:rPr>
              <a:t>The increased content of urobilin bodies in the urine is called </a:t>
            </a:r>
            <a:r>
              <a:rPr lang="en-US" sz="2400" dirty="0" err="1">
                <a:solidFill>
                  <a:srgbClr val="3C4043"/>
                </a:solidFill>
                <a:latin typeface="Roboto"/>
              </a:rPr>
              <a:t>urobilinuria</a:t>
            </a:r>
            <a:r>
              <a:rPr lang="en-US" sz="2400" dirty="0">
                <a:solidFill>
                  <a:srgbClr val="3C4043"/>
                </a:solidFill>
                <a:latin typeface="Roboto"/>
              </a:rPr>
              <a:t>. </a:t>
            </a:r>
          </a:p>
          <a:p>
            <a:r>
              <a:rPr lang="en-US" sz="2400" dirty="0">
                <a:solidFill>
                  <a:srgbClr val="3C4043"/>
                </a:solidFill>
                <a:latin typeface="Roboto"/>
              </a:rPr>
              <a:t>There are many qualitative tests for the detection of </a:t>
            </a:r>
            <a:r>
              <a:rPr lang="en-US" sz="2400" dirty="0" err="1">
                <a:solidFill>
                  <a:srgbClr val="3C4043"/>
                </a:solidFill>
                <a:latin typeface="Roboto"/>
              </a:rPr>
              <a:t>urobilinuria</a:t>
            </a:r>
            <a:r>
              <a:rPr lang="en-US" sz="2400" dirty="0">
                <a:solidFill>
                  <a:srgbClr val="3C4043"/>
                </a:solidFill>
                <a:latin typeface="Roboto"/>
              </a:rPr>
              <a:t>. </a:t>
            </a:r>
            <a:r>
              <a:rPr lang="en-US" sz="2400" dirty="0" err="1">
                <a:solidFill>
                  <a:srgbClr val="3C4043"/>
                </a:solidFill>
                <a:latin typeface="Roboto"/>
              </a:rPr>
              <a:t>Neibauer</a:t>
            </a:r>
            <a:r>
              <a:rPr lang="en-US" sz="2400" dirty="0">
                <a:solidFill>
                  <a:srgbClr val="3C4043"/>
                </a:solidFill>
                <a:latin typeface="Roboto"/>
              </a:rPr>
              <a:t>, Schlesinger, Florence and </a:t>
            </a:r>
            <a:r>
              <a:rPr lang="en-US" sz="2400" dirty="0" err="1">
                <a:solidFill>
                  <a:srgbClr val="3C4043"/>
                </a:solidFill>
                <a:latin typeface="Roboto"/>
              </a:rPr>
              <a:t>Bogovolov</a:t>
            </a:r>
            <a:r>
              <a:rPr lang="en-US" sz="2400" dirty="0">
                <a:solidFill>
                  <a:srgbClr val="3C4043"/>
                </a:solidFill>
                <a:latin typeface="Roboto"/>
              </a:rPr>
              <a:t> tests are most widely used in clinical and laboratory practice.</a:t>
            </a:r>
          </a:p>
          <a:p>
            <a:br>
              <a:rPr lang="en-US" sz="2400" dirty="0">
                <a:solidFill>
                  <a:srgbClr val="5F6368"/>
                </a:solidFill>
                <a:latin typeface="Roboto"/>
              </a:rPr>
            </a:br>
            <a:endParaRPr lang="ru-UA" sz="2400" dirty="0"/>
          </a:p>
        </p:txBody>
      </p:sp>
    </p:spTree>
    <p:extLst>
      <p:ext uri="{BB962C8B-B14F-4D97-AF65-F5344CB8AC3E}">
        <p14:creationId xmlns:p14="http://schemas.microsoft.com/office/powerpoint/2010/main" val="4206531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AE293B-E13E-4BC2-9E4A-05132A9128EB}"/>
              </a:ext>
            </a:extLst>
          </p:cNvPr>
          <p:cNvSpPr/>
          <p:nvPr/>
        </p:nvSpPr>
        <p:spPr>
          <a:xfrm>
            <a:off x="401782" y="415636"/>
            <a:ext cx="11443853" cy="6144503"/>
          </a:xfrm>
          <a:prstGeom prst="rect">
            <a:avLst/>
          </a:prstGeom>
        </p:spPr>
        <p:txBody>
          <a:bodyPr wrap="square">
            <a:spAutoFit/>
          </a:bodyPr>
          <a:lstStyle/>
          <a:p>
            <a:pPr algn="ctr">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Microscopic examination</a:t>
            </a:r>
            <a:endParaRPr lang="ru-UA" sz="2800" dirty="0">
              <a:solidFill>
                <a:srgbClr val="00B05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I </a:t>
            </a:r>
            <a:r>
              <a:rPr lang="en-US" sz="2800" b="1" dirty="0">
                <a:solidFill>
                  <a:srgbClr val="FF0000"/>
                </a:solidFill>
                <a:latin typeface="Times New Roman" panose="02020603050405020304" pitchFamily="18" charset="0"/>
                <a:ea typeface="Calibri" panose="020F0502020204030204" pitchFamily="34" charset="0"/>
              </a:rPr>
              <a:t>Organized sediment</a:t>
            </a:r>
            <a:r>
              <a:rPr lang="en-US" sz="2800" dirty="0">
                <a:latin typeface="Times New Roman" panose="02020603050405020304" pitchFamily="18" charset="0"/>
                <a:ea typeface="Calibri" panose="020F0502020204030204" pitchFamily="34" charset="0"/>
              </a:rPr>
              <a:t>. (Organic)</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Epithelium.</a:t>
            </a:r>
            <a:endParaRPr lang="ru-UA" sz="2800" b="1" dirty="0">
              <a:solidFill>
                <a:srgbClr val="7030A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In urine may appear:</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rPr>
              <a:t>Flat epithelium </a:t>
            </a:r>
            <a:r>
              <a:rPr lang="en-US" sz="2800" dirty="0">
                <a:latin typeface="Times New Roman" panose="02020603050405020304" pitchFamily="18" charset="0"/>
                <a:ea typeface="Calibri" panose="020F0502020204030204" pitchFamily="34" charset="0"/>
              </a:rPr>
              <a:t>(cells of the upper layer of the bladder) is normally in the field of vision, but if its amount is increased - it can speak of cystitis, dysmetabolic nephropathy, drug nephropathy. </a:t>
            </a: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Cylindrical, or cubic epithelium </a:t>
            </a:r>
            <a:r>
              <a:rPr lang="en-US" sz="2800" dirty="0">
                <a:latin typeface="Times New Roman" panose="02020603050405020304" pitchFamily="18" charset="0"/>
                <a:ea typeface="Calibri" panose="020F0502020204030204" pitchFamily="34" charset="0"/>
              </a:rPr>
              <a:t>(cells of urinary tubules, bass, ureter). Normally - it does not appear, appears in inflammatory diseases. Just the </a:t>
            </a:r>
            <a:r>
              <a:rPr lang="en-US" sz="2800" b="1" dirty="0">
                <a:solidFill>
                  <a:srgbClr val="0070C0"/>
                </a:solidFill>
                <a:latin typeface="Times New Roman" panose="02020603050405020304" pitchFamily="18" charset="0"/>
                <a:ea typeface="Calibri" panose="020F0502020204030204" pitchFamily="34" charset="0"/>
              </a:rPr>
              <a:t>transition epithelium </a:t>
            </a:r>
            <a:r>
              <a:rPr lang="en-US" sz="2800" dirty="0">
                <a:latin typeface="Times New Roman" panose="02020603050405020304" pitchFamily="18" charset="0"/>
                <a:ea typeface="Calibri" panose="020F0502020204030204" pitchFamily="34" charset="0"/>
              </a:rPr>
              <a:t>- lining the urinary tract, bladder. Observed for cystitis, urethritis and other inflammatory diseases of the urinary system</a:t>
            </a:r>
            <a:r>
              <a:rPr lang="en-US" dirty="0">
                <a:latin typeface="Times New Roman" panose="02020603050405020304" pitchFamily="18" charset="0"/>
                <a:ea typeface="Calibri" panose="020F0502020204030204" pitchFamily="34" charset="0"/>
              </a:rPr>
              <a:t>.</a:t>
            </a:r>
            <a:endParaRPr lang="ru-UA"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83726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42731C1-47C7-4ECB-BC5F-3CE293EBD543}"/>
              </a:ext>
            </a:extLst>
          </p:cNvPr>
          <p:cNvSpPr/>
          <p:nvPr/>
        </p:nvSpPr>
        <p:spPr>
          <a:xfrm>
            <a:off x="609600" y="997527"/>
            <a:ext cx="10501745" cy="4640501"/>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Red blood cells </a:t>
            </a:r>
            <a:r>
              <a:rPr lang="en-US" sz="2800" dirty="0">
                <a:latin typeface="Times New Roman" panose="02020603050405020304" pitchFamily="18" charset="0"/>
                <a:ea typeface="Calibri" panose="020F0502020204030204" pitchFamily="34" charset="0"/>
              </a:rPr>
              <a:t>Increased levels of erythrocytes in the urine, called </a:t>
            </a:r>
            <a:r>
              <a:rPr lang="en-US" sz="2800" b="1" i="1" dirty="0">
                <a:solidFill>
                  <a:srgbClr val="C00000"/>
                </a:solidFill>
                <a:latin typeface="Times New Roman" panose="02020603050405020304" pitchFamily="18" charset="0"/>
                <a:ea typeface="Calibri" panose="020F0502020204030204" pitchFamily="34" charset="0"/>
              </a:rPr>
              <a:t>microhematuria</a:t>
            </a:r>
            <a:r>
              <a:rPr lang="en-US" sz="2800" dirty="0">
                <a:latin typeface="Times New Roman" panose="02020603050405020304" pitchFamily="18" charset="0"/>
                <a:ea typeface="Calibri" panose="020F0502020204030204" pitchFamily="34" charset="0"/>
              </a:rPr>
              <a:t> in the case of a small number of erythrocytes and </a:t>
            </a:r>
            <a:r>
              <a:rPr lang="en-US" sz="2800" b="1" i="1" dirty="0">
                <a:solidFill>
                  <a:srgbClr val="C00000"/>
                </a:solidFill>
                <a:latin typeface="Times New Roman" panose="02020603050405020304" pitchFamily="18" charset="0"/>
                <a:ea typeface="Calibri" panose="020F0502020204030204" pitchFamily="34" charset="0"/>
              </a:rPr>
              <a:t>macrohematuria</a:t>
            </a:r>
            <a:r>
              <a:rPr lang="en-US" sz="2800" dirty="0">
                <a:latin typeface="Times New Roman" panose="02020603050405020304" pitchFamily="18" charset="0"/>
                <a:ea typeface="Calibri" panose="020F0502020204030204" pitchFamily="34" charset="0"/>
              </a:rPr>
              <a:t>, in the event of their significant content, is a pathology indicative of kidney or bladder disease, or bleeding in some part of the urinary system. Normally, in women - one in the drug, in men - no.</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dirty="0">
                <a:solidFill>
                  <a:srgbClr val="0070C0"/>
                </a:solidFill>
                <a:latin typeface="Times New Roman" panose="02020603050405020304" pitchFamily="18" charset="0"/>
                <a:ea typeface="Calibri" panose="020F0502020204030204" pitchFamily="34" charset="0"/>
              </a:rPr>
              <a:t>Erythrocytes may be unchanged</a:t>
            </a:r>
            <a:r>
              <a:rPr lang="en-US" sz="2800" dirty="0">
                <a:latin typeface="Times New Roman" panose="02020603050405020304" pitchFamily="18" charset="0"/>
                <a:ea typeface="Calibri" panose="020F0502020204030204" pitchFamily="34" charset="0"/>
              </a:rPr>
              <a:t>, that is, contain hemoglobin, and altered, free from hemoglobin, colorless, in the form of single-contour or double-circle rings. Such erythrocytes are found in urine of low relative density. In urine of high relative density, erythrocytes wrinkle.</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575627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020E0A9-C4BD-462D-A820-519B935DE43A}"/>
              </a:ext>
            </a:extLst>
          </p:cNvPr>
          <p:cNvSpPr/>
          <p:nvPr/>
        </p:nvSpPr>
        <p:spPr>
          <a:xfrm>
            <a:off x="831273" y="734291"/>
            <a:ext cx="10127672" cy="3912289"/>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Leukocytes</a:t>
            </a:r>
            <a:r>
              <a:rPr lang="en-US" sz="2800" dirty="0">
                <a:latin typeface="Times New Roman" panose="02020603050405020304" pitchFamily="18" charset="0"/>
                <a:ea typeface="Calibri" panose="020F0502020204030204" pitchFamily="34" charset="0"/>
              </a:rPr>
              <a:t> </a:t>
            </a: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Increased levels of leukocytes in urine are called </a:t>
            </a:r>
            <a:r>
              <a:rPr lang="en-US" sz="2800" b="1" i="1" dirty="0" err="1">
                <a:solidFill>
                  <a:srgbClr val="00B050"/>
                </a:solidFill>
                <a:latin typeface="Times New Roman" panose="02020603050405020304" pitchFamily="18" charset="0"/>
                <a:ea typeface="Calibri" panose="020F0502020204030204" pitchFamily="34" charset="0"/>
              </a:rPr>
              <a:t>leukocyturia</a:t>
            </a:r>
            <a:r>
              <a:rPr lang="en-US" sz="2800" dirty="0">
                <a:latin typeface="Times New Roman" panose="02020603050405020304" pitchFamily="18" charset="0"/>
                <a:ea typeface="Calibri" panose="020F0502020204030204" pitchFamily="34" charset="0"/>
              </a:rPr>
              <a:t>. It points to the inflammatory process.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err="1">
                <a:latin typeface="Times New Roman" panose="02020603050405020304" pitchFamily="18" charset="0"/>
                <a:ea typeface="Calibri" panose="020F0502020204030204" pitchFamily="34" charset="0"/>
              </a:rPr>
              <a:t>Leukocyturia</a:t>
            </a:r>
            <a:r>
              <a:rPr lang="en-US" sz="2800" dirty="0">
                <a:latin typeface="Times New Roman" panose="02020603050405020304" pitchFamily="18" charset="0"/>
                <a:ea typeface="Calibri" panose="020F0502020204030204" pitchFamily="34" charset="0"/>
              </a:rPr>
              <a:t> - up to 20 in the field of vision, macroscopically, urine is unchanged. </a:t>
            </a:r>
          </a:p>
          <a:p>
            <a:pPr algn="just">
              <a:lnSpc>
                <a:spcPct val="115000"/>
              </a:lnSpc>
              <a:spcAft>
                <a:spcPts val="1000"/>
              </a:spcAft>
            </a:pPr>
            <a:r>
              <a:rPr lang="en-US" sz="2800" b="1" i="1" dirty="0">
                <a:solidFill>
                  <a:srgbClr val="7030A0"/>
                </a:solidFill>
                <a:latin typeface="Times New Roman" panose="02020603050405020304" pitchFamily="18" charset="0"/>
                <a:ea typeface="Calibri" panose="020F0502020204030204" pitchFamily="34" charset="0"/>
              </a:rPr>
              <a:t>Pyuria</a:t>
            </a:r>
            <a:r>
              <a:rPr lang="en-US" sz="2800" dirty="0">
                <a:latin typeface="Times New Roman" panose="02020603050405020304" pitchFamily="18" charset="0"/>
                <a:ea typeface="Calibri" panose="020F0502020204030204" pitchFamily="34" charset="0"/>
              </a:rPr>
              <a:t> - more than 60 in the field of view, with macroscopic urine turbid, yellow-green with rotten smell.</a:t>
            </a:r>
            <a:endParaRPr lang="ru-UA" sz="2800" dirty="0"/>
          </a:p>
        </p:txBody>
      </p:sp>
    </p:spTree>
    <p:extLst>
      <p:ext uri="{BB962C8B-B14F-4D97-AF65-F5344CB8AC3E}">
        <p14:creationId xmlns:p14="http://schemas.microsoft.com/office/powerpoint/2010/main" val="2414028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9BD7471-2D2E-4254-9291-35A5214C71FB}"/>
              </a:ext>
            </a:extLst>
          </p:cNvPr>
          <p:cNvSpPr/>
          <p:nvPr/>
        </p:nvSpPr>
        <p:spPr>
          <a:xfrm>
            <a:off x="928255" y="277092"/>
            <a:ext cx="9822872" cy="5894371"/>
          </a:xfrm>
          <a:prstGeom prst="rect">
            <a:avLst/>
          </a:prstGeom>
        </p:spPr>
        <p:txBody>
          <a:bodyPr wrap="square">
            <a:spAutoFit/>
          </a:bodyPr>
          <a:lstStyle/>
          <a:p>
            <a:pPr algn="ctr">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err="1">
                <a:solidFill>
                  <a:srgbClr val="FF0000"/>
                </a:solidFill>
                <a:latin typeface="Times New Roman" panose="02020603050405020304" pitchFamily="18" charset="0"/>
                <a:ea typeface="Calibri" panose="020F0502020204030204" pitchFamily="34" charset="0"/>
              </a:rPr>
              <a:t>Cylinduria</a:t>
            </a:r>
            <a:endParaRPr lang="ru-UA" sz="2800" b="1"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err="1">
                <a:solidFill>
                  <a:srgbClr val="7030A0"/>
                </a:solidFill>
                <a:latin typeface="Times New Roman" panose="02020603050405020304" pitchFamily="18" charset="0"/>
                <a:ea typeface="Calibri" panose="020F0502020204030204" pitchFamily="34" charset="0"/>
              </a:rPr>
              <a:t>Gialin</a:t>
            </a:r>
            <a:r>
              <a:rPr lang="en-US" sz="2800" b="1" dirty="0">
                <a:solidFill>
                  <a:srgbClr val="7030A0"/>
                </a:solidFill>
                <a:latin typeface="Times New Roman" panose="02020603050405020304" pitchFamily="18" charset="0"/>
                <a:ea typeface="Calibri" panose="020F0502020204030204" pitchFamily="34" charset="0"/>
              </a:rPr>
              <a:t> cylinders </a:t>
            </a:r>
            <a:r>
              <a:rPr lang="en-US" sz="2800" dirty="0">
                <a:latin typeface="Times New Roman" panose="02020603050405020304" pitchFamily="18" charset="0"/>
                <a:ea typeface="Calibri" panose="020F0502020204030204" pitchFamily="34" charset="0"/>
              </a:rPr>
              <a:t>- </a:t>
            </a:r>
            <a:r>
              <a:rPr lang="en-US" sz="2800" dirty="0" err="1">
                <a:latin typeface="Times New Roman" panose="02020603050405020304" pitchFamily="18" charset="0"/>
                <a:ea typeface="Calibri" panose="020F0502020204030204" pitchFamily="34" charset="0"/>
              </a:rPr>
              <a:t>mukoprotein</a:t>
            </a:r>
            <a:r>
              <a:rPr lang="en-US" sz="2800" dirty="0">
                <a:latin typeface="Times New Roman" panose="02020603050405020304" pitchFamily="18" charset="0"/>
                <a:ea typeface="Calibri" panose="020F0502020204030204" pitchFamily="34" charset="0"/>
              </a:rPr>
              <a:t> </a:t>
            </a:r>
            <a:r>
              <a:rPr lang="en-US" sz="2800" dirty="0" err="1">
                <a:latin typeface="Times New Roman" panose="02020603050405020304" pitchFamily="18" charset="0"/>
                <a:ea typeface="Calibri" panose="020F0502020204030204" pitchFamily="34" charset="0"/>
              </a:rPr>
              <a:t>Tamma</a:t>
            </a:r>
            <a:r>
              <a:rPr lang="en-US" sz="2800" dirty="0">
                <a:latin typeface="Times New Roman" panose="02020603050405020304" pitchFamily="18" charset="0"/>
                <a:ea typeface="Calibri" panose="020F0502020204030204" pitchFamily="34" charset="0"/>
              </a:rPr>
              <a:t> - </a:t>
            </a:r>
            <a:r>
              <a:rPr lang="en-US" sz="2800" dirty="0" err="1">
                <a:latin typeface="Times New Roman" panose="02020603050405020304" pitchFamily="18" charset="0"/>
                <a:ea typeface="Calibri" panose="020F0502020204030204" pitchFamily="34" charset="0"/>
              </a:rPr>
              <a:t>Horsfalla</a:t>
            </a:r>
            <a:r>
              <a:rPr lang="en-US" sz="2800" dirty="0">
                <a:latin typeface="Times New Roman" panose="02020603050405020304" pitchFamily="18" charset="0"/>
                <a:ea typeface="Calibri" panose="020F0502020204030204" pitchFamily="34" charset="0"/>
              </a:rPr>
              <a:t>, produced by the cells of the tubules and curtailed in their lumen. Normally, they are single. Appear in physical activity, fever, orthostatic proteinuria, nephrotic syndrome, various kidney diseases.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Grain cylinders </a:t>
            </a:r>
            <a:r>
              <a:rPr lang="en-US" sz="2800" dirty="0">
                <a:latin typeface="Times New Roman" panose="02020603050405020304" pitchFamily="18" charset="0"/>
                <a:ea typeface="Calibri" panose="020F0502020204030204" pitchFamily="34" charset="0"/>
              </a:rPr>
              <a:t>are degenerate and destroyed cells of the renal tubules on hyaline cylinders or aggregated whey proteins. Appear in severe degenerative lesions of the tubules.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00B0F0"/>
                </a:solidFill>
                <a:latin typeface="Times New Roman" panose="02020603050405020304" pitchFamily="18" charset="0"/>
                <a:ea typeface="Calibri" panose="020F0502020204030204" pitchFamily="34" charset="0"/>
              </a:rPr>
              <a:t>Wax cylinders </a:t>
            </a:r>
            <a:r>
              <a:rPr lang="en-US" sz="2800" dirty="0">
                <a:latin typeface="Times New Roman" panose="02020603050405020304" pitchFamily="18" charset="0"/>
                <a:ea typeface="Calibri" panose="020F0502020204030204" pitchFamily="34" charset="0"/>
              </a:rPr>
              <a:t>- a protein that has been curtailed in tubules with a wide lumen. Appear when the epithelium of the tubules affects, more often chronic, nephrotic syndrome.</a:t>
            </a:r>
            <a:endParaRPr lang="ru-UA" sz="2800" dirty="0"/>
          </a:p>
        </p:txBody>
      </p:sp>
    </p:spTree>
    <p:extLst>
      <p:ext uri="{BB962C8B-B14F-4D97-AF65-F5344CB8AC3E}">
        <p14:creationId xmlns:p14="http://schemas.microsoft.com/office/powerpoint/2010/main" val="339821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23D71AE-0396-4C14-A683-D4B21F0CD78C}"/>
              </a:ext>
            </a:extLst>
          </p:cNvPr>
          <p:cNvSpPr/>
          <p:nvPr/>
        </p:nvSpPr>
        <p:spPr>
          <a:xfrm>
            <a:off x="180109" y="138545"/>
            <a:ext cx="10792691" cy="6383542"/>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rPr>
              <a:t>Epithelial cylinders </a:t>
            </a:r>
            <a:r>
              <a:rPr lang="en-US" sz="2800" dirty="0">
                <a:latin typeface="Times New Roman" panose="02020603050405020304" pitchFamily="18" charset="0"/>
                <a:ea typeface="Calibri" panose="020F0502020204030204" pitchFamily="34" charset="0"/>
              </a:rPr>
              <a:t>are the epithelium of the renal tubules. Appear in severe degenerative changes in the tubules in glomerulonephritis, nephrotic syndrome.</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FF0000"/>
                </a:solidFill>
                <a:latin typeface="Times New Roman" panose="02020603050405020304" pitchFamily="18" charset="0"/>
                <a:ea typeface="Calibri" panose="020F0502020204030204" pitchFamily="34" charset="0"/>
              </a:rPr>
              <a:t>Erythrocyte cylinders </a:t>
            </a:r>
            <a:r>
              <a:rPr lang="en-US" sz="2800" dirty="0">
                <a:latin typeface="Times New Roman" panose="02020603050405020304" pitchFamily="18" charset="0"/>
                <a:ea typeface="Calibri" panose="020F0502020204030204" pitchFamily="34" charset="0"/>
              </a:rPr>
              <a:t>- erythrocytes, layered on cylinders, more often hyaline. Appear in the renal genesis of hematuria.</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Leukocyte cylinders </a:t>
            </a:r>
            <a:r>
              <a:rPr lang="en-US" sz="2800" dirty="0">
                <a:latin typeface="Times New Roman" panose="02020603050405020304" pitchFamily="18" charset="0"/>
                <a:ea typeface="Calibri" panose="020F0502020204030204" pitchFamily="34" charset="0"/>
              </a:rPr>
              <a:t>- leukocytes, layered on cylinders or elongated conglomerates from leukocytes with fibrin and mucus. Appear in the renal genesis of </a:t>
            </a:r>
            <a:r>
              <a:rPr lang="en-US" sz="2800" dirty="0" err="1">
                <a:latin typeface="Times New Roman" panose="02020603050405020304" pitchFamily="18" charset="0"/>
                <a:ea typeface="Calibri" panose="020F0502020204030204" pitchFamily="34" charset="0"/>
              </a:rPr>
              <a:t>leukocyturia</a:t>
            </a:r>
            <a:r>
              <a:rPr lang="en-US" sz="2800" dirty="0">
                <a:latin typeface="Times New Roman" panose="02020603050405020304" pitchFamily="18" charset="0"/>
                <a:ea typeface="Calibri" panose="020F0502020204030204" pitchFamily="34" charset="0"/>
              </a:rPr>
              <a: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The main component of urine is water (92-99%), in which dissolved about a thousand different components. Daily urine from the body removes about 50-70 dry substances, most of which is urea and sodium chloride. The composition of urine varies considerably even in healthy people.</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78396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AA5274B-E664-41CA-8C73-CDAE7E96DFC4}"/>
              </a:ext>
            </a:extLst>
          </p:cNvPr>
          <p:cNvSpPr/>
          <p:nvPr/>
        </p:nvSpPr>
        <p:spPr>
          <a:xfrm>
            <a:off x="540327" y="0"/>
            <a:ext cx="10571018" cy="6750822"/>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3.Pathology of urine.</a:t>
            </a:r>
            <a:endParaRPr lang="ru-UA" sz="2800" dirty="0">
              <a:solidFill>
                <a:srgbClr val="FF0000"/>
              </a:solidFill>
              <a:latin typeface="Times New Roman" panose="02020603050405020304" pitchFamily="18" charset="0"/>
              <a:ea typeface="Calibri" panose="020F0502020204030204" pitchFamily="34"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Urine with infectious and inflammatory processes in the urinary tract.</a:t>
            </a:r>
            <a:r>
              <a:rPr lang="en-US" sz="2800" dirty="0">
                <a:latin typeface="Times New Roman" panose="02020603050405020304" pitchFamily="18" charset="0"/>
                <a:ea typeface="Calibri" panose="020F0502020204030204" pitchFamily="34" charset="0"/>
              </a:rPr>
              <a:t> The main morphological elements of urine in various inflammatory processes are leukocytes and erythrocytes, the number of which depends on the nature of the process. It is also possible to have an admixture of mucus and epithelial cells.</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i="1" dirty="0">
                <a:solidFill>
                  <a:srgbClr val="7030A0"/>
                </a:solidFill>
                <a:latin typeface="Times New Roman" panose="02020603050405020304" pitchFamily="18" charset="0"/>
                <a:ea typeface="Calibri" panose="020F0502020204030204" pitchFamily="34" charset="0"/>
              </a:rPr>
              <a:t>     Cystitis</a:t>
            </a:r>
            <a:r>
              <a:rPr lang="en-US" sz="2800" dirty="0">
                <a:solidFill>
                  <a:srgbClr val="7030A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 inflammation of the bladder. It is observed in people of different ages, more often in women. The frequency of the disease is due to the median position of the bladder between the upper urinary tract and the urethra, a close anatomical connection with the genital organs and the lower intestine, which contributes to the penetration of infection from these organs into the bladder. Causes of cystitis are E. coli, staphylococci, streptococci, diplococci, </a:t>
            </a:r>
            <a:r>
              <a:rPr lang="en-US" sz="2800" dirty="0" err="1">
                <a:latin typeface="Times New Roman" panose="02020603050405020304" pitchFamily="18" charset="0"/>
                <a:ea typeface="Calibri" panose="020F0502020204030204" pitchFamily="34" charset="0"/>
              </a:rPr>
              <a:t>microbacterial</a:t>
            </a:r>
            <a:r>
              <a:rPr lang="en-US" sz="2800" dirty="0">
                <a:latin typeface="Times New Roman" panose="02020603050405020304" pitchFamily="18" charset="0"/>
                <a:ea typeface="Calibri" panose="020F0502020204030204" pitchFamily="34" charset="0"/>
              </a:rPr>
              <a:t> tuberculosis.</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6792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39619DE-5DBD-4FBE-B547-DD952FF0919B}"/>
              </a:ext>
            </a:extLst>
          </p:cNvPr>
          <p:cNvSpPr/>
          <p:nvPr/>
        </p:nvSpPr>
        <p:spPr>
          <a:xfrm>
            <a:off x="1039091" y="457200"/>
            <a:ext cx="9698182" cy="5142370"/>
          </a:xfrm>
          <a:prstGeom prst="rect">
            <a:avLst/>
          </a:prstGeom>
        </p:spPr>
        <p:txBody>
          <a:bodyPr wrap="square">
            <a:spAutoFit/>
          </a:bodyPr>
          <a:lstStyle/>
          <a:p>
            <a:pPr algn="just">
              <a:lnSpc>
                <a:spcPct val="115000"/>
              </a:lnSpc>
              <a:spcAft>
                <a:spcPts val="1000"/>
              </a:spcAft>
            </a:pPr>
            <a:r>
              <a:rPr lang="en-US" b="1" i="1" dirty="0">
                <a:latin typeface="Times New Roman" panose="02020603050405020304" pitchFamily="18" charset="0"/>
                <a:ea typeface="Calibri" panose="020F0502020204030204" pitchFamily="34" charset="0"/>
              </a:rPr>
              <a:t> </a:t>
            </a:r>
            <a:r>
              <a:rPr lang="en-US" sz="2800" b="1" i="1" dirty="0">
                <a:solidFill>
                  <a:srgbClr val="7030A0"/>
                </a:solidFill>
                <a:latin typeface="Times New Roman" panose="02020603050405020304" pitchFamily="18" charset="0"/>
                <a:ea typeface="Calibri" panose="020F0502020204030204" pitchFamily="34" charset="0"/>
              </a:rPr>
              <a:t>Urethritis</a:t>
            </a:r>
            <a:r>
              <a:rPr lang="en-US" sz="2800" dirty="0">
                <a:solidFill>
                  <a:srgbClr val="7030A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In this case, the amount of urine, its relative density and reaction do not change. The amount of protein is insignificant or it may be absent. Often macroscopically you can detect urethral yarns, and as they are usually in a suspended state and do not get into a centrifuge tube during sifting, the men's urine should be studied macroscopically.</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i="1" dirty="0">
                <a:solidFill>
                  <a:srgbClr val="00B050"/>
                </a:solidFill>
                <a:latin typeface="Times New Roman" panose="02020603050405020304" pitchFamily="18" charset="0"/>
                <a:ea typeface="Calibri" panose="020F0502020204030204" pitchFamily="34" charset="0"/>
              </a:rPr>
              <a:t>     Prostatitis</a:t>
            </a:r>
            <a:r>
              <a:rPr lang="en-US" sz="2800" dirty="0">
                <a:latin typeface="Times New Roman" panose="02020603050405020304" pitchFamily="18" charset="0"/>
                <a:ea typeface="Calibri" panose="020F0502020204030204" pitchFamily="34" charset="0"/>
              </a:rPr>
              <a:t>. For chronic prostatitis, a cluster of leukocytes is found in the urine sediment, which are sometimes formed in the form of a lobe of pus with the cells of the epithelium of the prostate gland.</a:t>
            </a:r>
            <a:endParaRPr lang="ru-UA" sz="2800" dirty="0"/>
          </a:p>
        </p:txBody>
      </p:sp>
    </p:spTree>
    <p:extLst>
      <p:ext uri="{BB962C8B-B14F-4D97-AF65-F5344CB8AC3E}">
        <p14:creationId xmlns:p14="http://schemas.microsoft.com/office/powerpoint/2010/main" val="161959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6A00B43-EB99-4F2E-8F43-F989D8D344E8}"/>
              </a:ext>
            </a:extLst>
          </p:cNvPr>
          <p:cNvSpPr/>
          <p:nvPr/>
        </p:nvSpPr>
        <p:spPr>
          <a:xfrm>
            <a:off x="1607127" y="1357746"/>
            <a:ext cx="7536873" cy="3649461"/>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rPr>
              <a:t>Urine with kidney diseases</a:t>
            </a:r>
            <a:r>
              <a:rPr lang="en-US" sz="2800" dirty="0">
                <a:latin typeface="Times New Roman" panose="02020603050405020304" pitchFamily="18" charset="0"/>
                <a:ea typeface="Calibri" panose="020F0502020204030204" pitchFamily="34" charset="0"/>
              </a:rPr>
              <a:t>.</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i="1" dirty="0">
                <a:solidFill>
                  <a:srgbClr val="00B050"/>
                </a:solidFill>
                <a:latin typeface="Times New Roman" panose="02020603050405020304" pitchFamily="18" charset="0"/>
                <a:ea typeface="Calibri" panose="020F0502020204030204" pitchFamily="34" charset="0"/>
              </a:rPr>
              <a:t>Pyelonephritis </a:t>
            </a:r>
            <a:r>
              <a:rPr lang="en-US" sz="2800" b="1" dirty="0">
                <a:solidFill>
                  <a:srgbClr val="0070C0"/>
                </a:solidFill>
                <a:latin typeface="Times New Roman" panose="02020603050405020304" pitchFamily="18" charset="0"/>
                <a:ea typeface="Calibri" panose="020F0502020204030204" pitchFamily="34" charset="0"/>
              </a:rPr>
              <a:t>- inflammation of the renal pelvis, in which, as a rule, the kidney tissue is also affected. Pyelonephritis is one of the most common kidney diseases, often becoming chronic, accompanied by hypertension and ending with uremia.</a:t>
            </a:r>
            <a:endParaRPr lang="ru-UA" sz="2800" b="1" dirty="0">
              <a:solidFill>
                <a:srgbClr val="0070C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40604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F2B807C-686B-446B-A97D-626F3A612A85}"/>
              </a:ext>
            </a:extLst>
          </p:cNvPr>
          <p:cNvSpPr/>
          <p:nvPr/>
        </p:nvSpPr>
        <p:spPr>
          <a:xfrm>
            <a:off x="748145" y="277092"/>
            <a:ext cx="10252364" cy="5264262"/>
          </a:xfrm>
          <a:prstGeom prst="rect">
            <a:avLst/>
          </a:prstGeom>
        </p:spPr>
        <p:txBody>
          <a:bodyPr wrap="square">
            <a:spAutoFit/>
          </a:bodyPr>
          <a:lstStyle/>
          <a:p>
            <a:pPr algn="just">
              <a:lnSpc>
                <a:spcPct val="115000"/>
              </a:lnSpc>
              <a:spcAft>
                <a:spcPts val="1000"/>
              </a:spcAft>
            </a:pPr>
            <a:r>
              <a:rPr lang="en-US" sz="2800" b="1" i="1" dirty="0">
                <a:solidFill>
                  <a:srgbClr val="00B050"/>
                </a:solidFill>
                <a:latin typeface="Times New Roman" panose="02020603050405020304" pitchFamily="18" charset="0"/>
                <a:ea typeface="Calibri" panose="020F0502020204030204" pitchFamily="34" charset="0"/>
              </a:rPr>
              <a:t>Acute diffuse glomerulonephritis</a:t>
            </a:r>
            <a:r>
              <a:rPr lang="en-US" sz="2800" dirty="0">
                <a:solidFill>
                  <a:srgbClr val="00B05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In this disease, as a result of reducing the filtration and increasing the </a:t>
            </a:r>
            <a:r>
              <a:rPr lang="en-US" sz="2800" dirty="0" err="1">
                <a:latin typeface="Times New Roman" panose="02020603050405020304" pitchFamily="18" charset="0"/>
                <a:ea typeface="Calibri" panose="020F0502020204030204" pitchFamily="34" charset="0"/>
              </a:rPr>
              <a:t>reabsorbtion</a:t>
            </a:r>
            <a:r>
              <a:rPr lang="en-US" sz="2800" dirty="0">
                <a:latin typeface="Times New Roman" panose="02020603050405020304" pitchFamily="18" charset="0"/>
                <a:ea typeface="Calibri" panose="020F0502020204030204" pitchFamily="34" charset="0"/>
              </a:rPr>
              <a:t> of the kidneys, there is an oliguria. In the oliguric phase, the relative density of urine is 1022-1032.</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i="1" dirty="0">
                <a:solidFill>
                  <a:srgbClr val="7030A0"/>
                </a:solidFill>
                <a:latin typeface="Times New Roman" panose="02020603050405020304" pitchFamily="18" charset="0"/>
                <a:ea typeface="Calibri" panose="020F0502020204030204" pitchFamily="34" charset="0"/>
              </a:rPr>
              <a:t>Subacute glomerulonephritis </a:t>
            </a:r>
            <a:r>
              <a:rPr lang="en-US" sz="2800" dirty="0">
                <a:latin typeface="Times New Roman" panose="02020603050405020304" pitchFamily="18" charset="0"/>
                <a:ea typeface="Calibri" panose="020F0502020204030204" pitchFamily="34" charset="0"/>
              </a:rPr>
              <a:t>is characterized by an enlargement of the epithelium of the glomerular capsule.</a:t>
            </a:r>
            <a:endParaRPr lang="ru-UA" sz="2800" dirty="0">
              <a:latin typeface="Times New Roman" panose="02020603050405020304" pitchFamily="18" charset="0"/>
              <a:ea typeface="Calibri" panose="020F0502020204030204" pitchFamily="34" charset="0"/>
            </a:endParaRPr>
          </a:p>
          <a:p>
            <a:pPr algn="just">
              <a:lnSpc>
                <a:spcPct val="115000"/>
              </a:lnSpc>
              <a:spcAft>
                <a:spcPts val="1000"/>
              </a:spcAft>
            </a:pPr>
            <a:r>
              <a:rPr lang="en-US" sz="2800" b="1" i="1" dirty="0">
                <a:solidFill>
                  <a:srgbClr val="0070C0"/>
                </a:solidFill>
                <a:latin typeface="Times New Roman" panose="02020603050405020304" pitchFamily="18" charset="0"/>
                <a:ea typeface="Calibri" panose="020F0502020204030204" pitchFamily="34" charset="0"/>
              </a:rPr>
              <a:t>Chronic glomerulonephritis</a:t>
            </a:r>
            <a:r>
              <a:rPr lang="en-US" sz="2800" dirty="0">
                <a:solidFill>
                  <a:srgbClr val="0070C0"/>
                </a:solidFill>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is often a consequence of untreated acute nephritis. However, often it develops without a prior acute attack, that is, as a primary chronic nephritis. Etiology and pathogenesis are the same as in acute nephritis.</a:t>
            </a:r>
            <a:endParaRPr lang="ru-UA"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66803874"/>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219</TotalTime>
  <Words>4197</Words>
  <Application>Microsoft Office PowerPoint</Application>
  <PresentationFormat>Широкоэкранный</PresentationFormat>
  <Paragraphs>160</Paragraphs>
  <Slides>42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42</vt:i4>
      </vt:variant>
    </vt:vector>
  </HeadingPairs>
  <TitlesOfParts>
    <vt:vector size="48" baseType="lpstr">
      <vt:lpstr>Arial</vt:lpstr>
      <vt:lpstr>Calibri</vt:lpstr>
      <vt:lpstr>Roboto</vt:lpstr>
      <vt:lpstr>Times New Roman</vt:lpstr>
      <vt:lpstr>Tw Cen MT</vt:lpstr>
      <vt:lpstr>Капля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Тамара Павлівна Опаріна</dc:creator>
  <cp:lastModifiedBy>Тамара Павлівна Опаріна</cp:lastModifiedBy>
  <cp:revision>20</cp:revision>
  <dcterms:created xsi:type="dcterms:W3CDTF">2023-10-19T12:30:57Z</dcterms:created>
  <dcterms:modified xsi:type="dcterms:W3CDTF">2023-10-19T16:35:31Z</dcterms:modified>
</cp:coreProperties>
</file>