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9" d="100"/>
          <a:sy n="69" d="100"/>
        </p:scale>
        <p:origin x="6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11/1/2023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A7FB48-F10F-4E82-B609-99DA64E34321}"/>
              </a:ext>
            </a:extLst>
          </p:cNvPr>
          <p:cNvSpPr>
            <a:spLocks noGrp="1"/>
          </p:cNvSpPr>
          <p:nvPr>
            <p:ph type="ctrTitle"/>
          </p:nvPr>
        </p:nvSpPr>
        <p:spPr/>
        <p:txBody>
          <a:bodyPr>
            <a:normAutofit/>
          </a:bodyPr>
          <a:lstStyle/>
          <a:p>
            <a:r>
              <a:rPr lang="en-US" sz="3600" b="1" dirty="0">
                <a:solidFill>
                  <a:srgbClr val="FF0000"/>
                </a:solidFill>
              </a:rPr>
              <a:t>"Composition and types of sputtering. The diagnostic value of sputum in pulmonology. "</a:t>
            </a:r>
            <a:br>
              <a:rPr lang="ru-UA" sz="3600" dirty="0">
                <a:solidFill>
                  <a:srgbClr val="FF0000"/>
                </a:solidFill>
              </a:rPr>
            </a:br>
            <a:endParaRPr lang="ru-UA" sz="3600" dirty="0">
              <a:solidFill>
                <a:srgbClr val="FF0000"/>
              </a:solidFill>
            </a:endParaRPr>
          </a:p>
        </p:txBody>
      </p:sp>
      <p:sp>
        <p:nvSpPr>
          <p:cNvPr id="3" name="Подзаголовок 2">
            <a:extLst>
              <a:ext uri="{FF2B5EF4-FFF2-40B4-BE49-F238E27FC236}">
                <a16:creationId xmlns:a16="http://schemas.microsoft.com/office/drawing/2014/main" id="{2CAF060C-DBF4-4E0F-8CE7-5718EB52886E}"/>
              </a:ext>
            </a:extLst>
          </p:cNvPr>
          <p:cNvSpPr>
            <a:spLocks noGrp="1"/>
          </p:cNvSpPr>
          <p:nvPr>
            <p:ph type="subTitle" idx="1"/>
          </p:nvPr>
        </p:nvSpPr>
        <p:spPr/>
        <p:txBody>
          <a:bodyPr/>
          <a:lstStyle/>
          <a:p>
            <a:endParaRPr lang="ru-UA"/>
          </a:p>
        </p:txBody>
      </p:sp>
    </p:spTree>
    <p:extLst>
      <p:ext uri="{BB962C8B-B14F-4D97-AF65-F5344CB8AC3E}">
        <p14:creationId xmlns:p14="http://schemas.microsoft.com/office/powerpoint/2010/main" val="1340823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64F751D-C90A-47DD-BC39-18C680206244}"/>
              </a:ext>
            </a:extLst>
          </p:cNvPr>
          <p:cNvSpPr/>
          <p:nvPr/>
        </p:nvSpPr>
        <p:spPr>
          <a:xfrm>
            <a:off x="969817" y="374073"/>
            <a:ext cx="9615055" cy="5708037"/>
          </a:xfrm>
          <a:prstGeom prst="rect">
            <a:avLst/>
          </a:prstGeom>
        </p:spPr>
        <p:txBody>
          <a:bodyPr wrap="square">
            <a:spAutoFit/>
          </a:bodyPr>
          <a:lstStyle/>
          <a:p>
            <a:pPr algn="just">
              <a:lnSpc>
                <a:spcPct val="115000"/>
              </a:lnSpc>
              <a:spcAft>
                <a:spcPts val="100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sputum has a lot of information in diagnosing lung cancer. According to W. </a:t>
            </a:r>
            <a:r>
              <a:rPr lang="en-US" sz="24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Umiker</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(1961), a one-time study of sputum in cases of suspected lung cancer in 30% of cases allows us to correctly determine the presence of cancer, with a three-fold repeat study, the accuracy of the diagnosis increases to 71%, and at five times and more - up to 96% .</a:t>
            </a:r>
            <a:endParaRPr lang="ru-UA"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ease of obtaining the material and high diagnostic significance put sputum research at one of the first places among non-invasive methods in pulmonology. The disadvantages of this method are the possibility of diagnostic errors, frequent negative diagnostic results in small peripheral tumors, as well as the impossibility of determining their localization. To exclude part of these difficulties, the cytologist must have the most complete clinical and laboratory information about the patient.</a:t>
            </a:r>
            <a:endParaRPr lang="ru-UA" sz="24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6093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67A1BE4-2728-411E-83BB-003AEB6FDABD}"/>
              </a:ext>
            </a:extLst>
          </p:cNvPr>
          <p:cNvSpPr/>
          <p:nvPr/>
        </p:nvSpPr>
        <p:spPr>
          <a:xfrm>
            <a:off x="1149927" y="609600"/>
            <a:ext cx="10002982" cy="5637890"/>
          </a:xfrm>
          <a:prstGeom prst="rect">
            <a:avLst/>
          </a:prstGeom>
        </p:spPr>
        <p:txBody>
          <a:bodyPr wrap="square">
            <a:spAutoFit/>
          </a:bodyPr>
          <a:lstStyle/>
          <a:p>
            <a:pPr algn="just">
              <a:lnSpc>
                <a:spcPct val="115000"/>
              </a:lnSpc>
              <a:spcAft>
                <a:spcPts val="100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 addition, currently conducting biochemical, immunological study of sputum and study of its physical properties (viscosity, elasticity, adhesiveness). Such a study is important in the diagnosis of bronchial asthma, chronic bronchitis, congenital pathology of lungs, cystic fibrosis.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Important for the diagnosis of inflammation in the tracheobronchial tree is a bacteriological study of sputum. It has the most diagnostic significance in the first 3-4 days since the onset of the disease. It is believed that the morning portion of sputum most accurately reflects the composition of the microflora of the lower respiratory tract.</a:t>
            </a:r>
            <a:endParaRPr lang="ru-UA" sz="2800" b="1" dirty="0">
              <a:solidFill>
                <a:srgbClr val="7030A0"/>
              </a:solidFill>
            </a:endParaRPr>
          </a:p>
        </p:txBody>
      </p:sp>
    </p:spTree>
    <p:extLst>
      <p:ext uri="{BB962C8B-B14F-4D97-AF65-F5344CB8AC3E}">
        <p14:creationId xmlns:p14="http://schemas.microsoft.com/office/powerpoint/2010/main" val="181506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D9C2B0B-8C8C-45A6-B43F-119061A22761}"/>
              </a:ext>
            </a:extLst>
          </p:cNvPr>
          <p:cNvSpPr/>
          <p:nvPr/>
        </p:nvSpPr>
        <p:spPr>
          <a:xfrm>
            <a:off x="1662545" y="443344"/>
            <a:ext cx="8769928" cy="5262979"/>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microbiological study of sputum can detect the infectious process and determine its etiology in the beginning of an acute illness or when exacerbation of the chronic process before the start of antibiotic therapy. Repeated microbiological studies are carried out with ineffectiveness of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etiotropic</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therapy, with prolonged course of acute inflammation in the lungs (most often it refers to pneumonia), with the advent of clinical, radiological and laboratory data indicating superinfection, as well as to determine the effectiveness of the therapy performed in 5-7 days after antibiotic therapy.</a:t>
            </a:r>
            <a:endParaRPr lang="ru-UA" sz="2800" b="1" dirty="0">
              <a:solidFill>
                <a:srgbClr val="00B050"/>
              </a:solidFill>
            </a:endParaRPr>
          </a:p>
        </p:txBody>
      </p:sp>
    </p:spTree>
    <p:extLst>
      <p:ext uri="{BB962C8B-B14F-4D97-AF65-F5344CB8AC3E}">
        <p14:creationId xmlns:p14="http://schemas.microsoft.com/office/powerpoint/2010/main" val="2584595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95431C5-7FF9-46FD-8F83-F434763CC94F}"/>
              </a:ext>
            </a:extLst>
          </p:cNvPr>
          <p:cNvSpPr/>
          <p:nvPr/>
        </p:nvSpPr>
        <p:spPr>
          <a:xfrm>
            <a:off x="1648691" y="1149927"/>
            <a:ext cx="9407236" cy="4777077"/>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purpose to the lesso</a:t>
            </a:r>
            <a:r>
              <a:rPr lang="en-US" sz="2800" dirty="0">
                <a:latin typeface="Times New Roman" panose="02020603050405020304" pitchFamily="18" charset="0"/>
                <a:ea typeface="Calibri" panose="020F0502020204030204" pitchFamily="34" charset="0"/>
                <a:cs typeface="Times New Roman" panose="02020603050405020304" pitchFamily="18" charset="0"/>
              </a:rPr>
              <a:t>n</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training: get acquainted with modern methods of study of sputum. Diagnostic value in the detected pathology of the respiratory organs at the early stage.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Educational: to inform the student of the necessity of knowledge of the laboratory worker about all possible pathological changes in the chemical and physical composition of sputum and to understand his responsibility for each result of the study, which he passes to the doctor.</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4208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DF7A823-68CE-488E-9721-3649D227FE40}"/>
              </a:ext>
            </a:extLst>
          </p:cNvPr>
          <p:cNvSpPr/>
          <p:nvPr/>
        </p:nvSpPr>
        <p:spPr>
          <a:xfrm>
            <a:off x="484909" y="512617"/>
            <a:ext cx="10917382" cy="589635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 Investigation of sputum</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Investigation of sputum, rinses of bronchi and extracted during bronchoscopy of the contents are carried out for the purpose of diagnosing many diseases of the respiratory system. Studying the physical properties of sputum, conducting his microscopy, rarely resorting to the study of the chemical properties of sputum.</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Physical properties of sputum</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Macroscopic examination of sputum (determination of physical properties) allows to judge to a certain extent the nature of the pathological process. Harts are placed in a Petri dish, looking at her alternately in a dark and light background, describing the physical properties.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0738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22C5430-1242-4CD8-BBE1-9DB3060502A4}"/>
              </a:ext>
            </a:extLst>
          </p:cNvPr>
          <p:cNvSpPr/>
          <p:nvPr/>
        </p:nvSpPr>
        <p:spPr>
          <a:xfrm>
            <a:off x="387927" y="277091"/>
            <a:ext cx="10293928" cy="5766130"/>
          </a:xfrm>
          <a:prstGeom prst="rect">
            <a:avLst/>
          </a:prstGeom>
        </p:spPr>
        <p:txBody>
          <a:bodyPr wrap="square">
            <a:spAutoFit/>
          </a:bodyPr>
          <a:lstStyle/>
          <a:p>
            <a:pPr algn="just">
              <a:lnSpc>
                <a:spcPct val="115000"/>
              </a:lnSpc>
              <a:spcAft>
                <a:spcPts val="1000"/>
              </a:spcAf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amount of sputum (per day) depends on the nature of the pathological process.</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 large amount of sputum (200-300 ml to 1 - 2 l) is observed in the processes of anemia in the lungs (abscess, gangrene, to a lesser extent bronchiectasis). In other diseases (bronchitis, pneumonia, bronchial asthma, etc.) there is a small amount of sputum (from separate sputters to several milliliters).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nature of the sputum depends on its composition (mucus, manure, blood, serous fluid, fibrin, etc.). That is, sputum can be mucous, mucous-purulent, mucous-purulent-bloody, serous, serous-purulent, etc., Depending on which substrate prevails.</a:t>
            </a:r>
            <a:endParaRPr lang="ru-UA" sz="2800" b="1" dirty="0">
              <a:solidFill>
                <a:srgbClr val="0070C0"/>
              </a:solidFill>
            </a:endParaRPr>
          </a:p>
        </p:txBody>
      </p:sp>
    </p:spTree>
    <p:extLst>
      <p:ext uri="{BB962C8B-B14F-4D97-AF65-F5344CB8AC3E}">
        <p14:creationId xmlns:p14="http://schemas.microsoft.com/office/powerpoint/2010/main" val="770381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C70E5DF-C488-43B2-8339-6FCC8B69221B}"/>
              </a:ext>
            </a:extLst>
          </p:cNvPr>
          <p:cNvSpPr/>
          <p:nvPr/>
        </p:nvSpPr>
        <p:spPr>
          <a:xfrm>
            <a:off x="955963" y="290945"/>
            <a:ext cx="10183091" cy="5693866"/>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color of sputum </a:t>
            </a:r>
            <a:r>
              <a:rPr lang="en-US" sz="2800" dirty="0">
                <a:latin typeface="Times New Roman" panose="02020603050405020304" pitchFamily="18" charset="0"/>
                <a:ea typeface="Calibri" panose="020F0502020204030204" pitchFamily="34" charset="0"/>
                <a:cs typeface="Times New Roman" panose="02020603050405020304" pitchFamily="18" charset="0"/>
              </a:rPr>
              <a:t>depends on the type of sputum (prevailing on one of the substrates gives it the appropriate color) and the purity of the inhaled air.</a:t>
            </a:r>
          </a:p>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Smooth, yellowish, greenish sputum color </a:t>
            </a:r>
            <a:r>
              <a:rPr lang="en-US" sz="2800" dirty="0">
                <a:latin typeface="Times New Roman" panose="02020603050405020304" pitchFamily="18" charset="0"/>
                <a:ea typeface="Calibri" panose="020F0502020204030204" pitchFamily="34" charset="0"/>
                <a:cs typeface="Times New Roman" panose="02020603050405020304" pitchFamily="18" charset="0"/>
              </a:rPr>
              <a:t>depends on the content and amount of manure.</a:t>
            </a:r>
          </a:p>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Rusty, red, brown, yellow </a:t>
            </a:r>
            <a:r>
              <a:rPr lang="en-US" sz="2800" dirty="0">
                <a:latin typeface="Times New Roman" panose="02020603050405020304" pitchFamily="18" charset="0"/>
                <a:ea typeface="Calibri" panose="020F0502020204030204" pitchFamily="34" charset="0"/>
                <a:cs typeface="Times New Roman" panose="02020603050405020304" pitchFamily="18" charset="0"/>
              </a:rPr>
              <a:t>- from the impurities of the blood and products of its breakdown (malignant tumors, tuberculosis, cerebellar pneumonia, pulmonary infarction, bronchiectasis, abscess, gangrene, cystic fibrosis, stagnant blood in the lungs, etc.).</a:t>
            </a:r>
          </a:p>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Gray and black color </a:t>
            </a:r>
            <a:r>
              <a:rPr lang="en-US" sz="2800" dirty="0">
                <a:latin typeface="Times New Roman" panose="02020603050405020304" pitchFamily="18" charset="0"/>
                <a:ea typeface="Calibri" panose="020F0502020204030204" pitchFamily="34" charset="0"/>
                <a:cs typeface="Times New Roman" panose="02020603050405020304" pitchFamily="18" charset="0"/>
              </a:rPr>
              <a:t>gives tartar to coal dust,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white</a:t>
            </a:r>
            <a:r>
              <a:rPr lang="en-US" sz="2800" dirty="0">
                <a:latin typeface="Times New Roman" panose="02020603050405020304" pitchFamily="18" charset="0"/>
                <a:ea typeface="Calibri" panose="020F0502020204030204" pitchFamily="34" charset="0"/>
                <a:cs typeface="Times New Roman" panose="02020603050405020304" pitchFamily="18" charset="0"/>
              </a:rPr>
              <a:t> - flour dust. Dust containing various dyes can dye sputum in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blue</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violet</a:t>
            </a:r>
            <a:r>
              <a:rPr lang="en-US" sz="2800" dirty="0">
                <a:latin typeface="Times New Roman" panose="02020603050405020304" pitchFamily="18" charset="0"/>
                <a:ea typeface="Calibri" panose="020F0502020204030204" pitchFamily="34" charset="0"/>
                <a:cs typeface="Times New Roman" panose="02020603050405020304" pitchFamily="18" charset="0"/>
              </a:rPr>
              <a:t> or other colors. </a:t>
            </a: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greenish</a:t>
            </a: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r>
              <a:rPr lang="en-US" sz="28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yellow</a:t>
            </a: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color </a:t>
            </a:r>
            <a:r>
              <a:rPr lang="en-US" sz="2800" dirty="0">
                <a:latin typeface="Times New Roman" panose="02020603050405020304" pitchFamily="18" charset="0"/>
                <a:ea typeface="Calibri" panose="020F0502020204030204" pitchFamily="34" charset="0"/>
                <a:cs typeface="Times New Roman" panose="02020603050405020304" pitchFamily="18" charset="0"/>
              </a:rPr>
              <a:t>of sputum may have in patients with pathology of the respiratory system with concomitant jaundice.</a:t>
            </a:r>
            <a:endParaRPr lang="ru-UA" sz="2800" dirty="0"/>
          </a:p>
        </p:txBody>
      </p:sp>
    </p:spTree>
    <p:extLst>
      <p:ext uri="{BB962C8B-B14F-4D97-AF65-F5344CB8AC3E}">
        <p14:creationId xmlns:p14="http://schemas.microsoft.com/office/powerpoint/2010/main" val="1636198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DFCAB81-64F3-4D00-86E1-D4C8EF68388C}"/>
              </a:ext>
            </a:extLst>
          </p:cNvPr>
          <p:cNvSpPr/>
          <p:nvPr/>
        </p:nvSpPr>
        <p:spPr>
          <a:xfrm>
            <a:off x="1787236" y="900546"/>
            <a:ext cx="8465128" cy="3657796"/>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Consistenc</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y of sputum depends on its composition. Viscous consistency is observed in the presence of mucus in transudates (bronchial asthma, obstructive bronchitis, cystic fibrosis), adhesive - in the presence of fibrin (cranial pneumonia).</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Liquid sputum, especially in large numbers, is noted for pulmonary edema.</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2533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751475A-39A2-4604-ACA1-CAC436B2B56B}"/>
              </a:ext>
            </a:extLst>
          </p:cNvPr>
          <p:cNvSpPr/>
          <p:nvPr/>
        </p:nvSpPr>
        <p:spPr>
          <a:xfrm>
            <a:off x="886691" y="429491"/>
            <a:ext cx="9850582" cy="527259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Scent.</a:t>
            </a: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 An unpleasant smell of freshly squeezed spit occurs with abscess, gangrene and cancer. In all other cases, fresh-released spoil does not smell.</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ball In most cases, sputum is homogeneous. Separation of sputum on the layers is observed in cases of sputum excretion from the extensive cavities of the respiratory system (abscess, gangrene, bronchiectasis). The lower dense layer consists of manure, detritus, and the upper layer is a liquid (gray liquid). On the surface may be the third - a foam layer (particles containing air).</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141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C49A09A-1063-444B-B2EA-84C0CC9384C9}"/>
              </a:ext>
            </a:extLst>
          </p:cNvPr>
          <p:cNvSpPr/>
          <p:nvPr/>
        </p:nvSpPr>
        <p:spPr>
          <a:xfrm>
            <a:off x="457201" y="720436"/>
            <a:ext cx="10764982" cy="5715219"/>
          </a:xfrm>
          <a:prstGeom prst="rect">
            <a:avLst/>
          </a:prstGeom>
        </p:spPr>
        <p:txBody>
          <a:bodyPr wrap="square">
            <a:spAutoFit/>
          </a:bodyPr>
          <a:lstStyle/>
          <a:p>
            <a:pPr algn="just">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Impurities</a:t>
            </a:r>
            <a:r>
              <a:rPr lang="en-US" sz="2400" dirty="0">
                <a:latin typeface="Times New Roman" panose="02020603050405020304" pitchFamily="18" charset="0"/>
                <a:ea typeface="Calibri" panose="020F0502020204030204" pitchFamily="34" charset="0"/>
                <a:cs typeface="Times New Roman" panose="02020603050405020304" pitchFamily="18" charset="0"/>
              </a:rPr>
              <a:t> In addition to the impurities of blood, bile, residual food from the oral cavity in a spit in a simple survey, you can find pieces of dead tissue in gangrene lungs, which look like gray-black pieces. Cartilage pieces may occur when laryngeal ulceration, trachea or bronchus, as well as lobules of lungs or bronchi. In gangrene of the lungs, fungal bronchitis, as well as in concomitant tonsillitis,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Dirichivsky</a:t>
            </a:r>
            <a:r>
              <a:rPr lang="en-US" sz="2400" dirty="0">
                <a:latin typeface="Times New Roman" panose="02020603050405020304" pitchFamily="18" charset="0"/>
                <a:ea typeface="Calibri" panose="020F0502020204030204" pitchFamily="34" charset="0"/>
                <a:cs typeface="Times New Roman" panose="02020603050405020304" pitchFamily="18" charset="0"/>
              </a:rPr>
              <a:t> tubes can be drunk-muffled, yellowish smelly bits of the size of a grain of grain that are composed of leukocytes, fatty acid crystals and bacteria. When bronchial asthma,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Kurshman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spirals </a:t>
            </a:r>
            <a:r>
              <a:rPr lang="en-US" sz="2400" dirty="0">
                <a:latin typeface="Times New Roman" panose="02020603050405020304" pitchFamily="18" charset="0"/>
                <a:ea typeface="Calibri" panose="020F0502020204030204" pitchFamily="34" charset="0"/>
                <a:cs typeface="Times New Roman" panose="02020603050405020304" pitchFamily="18" charset="0"/>
              </a:rPr>
              <a:t>are visible, visible to the naked eye, but better through the magnifying glass. These are grayish spiral shapes in the length of 1-2 cm, consisting of spiral-like filaments placed on the mucous membrane. They originate from mucin and are formed in bronchioles. They get spiral when moving on narrowed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bronchials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Spiral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Kurshman</a:t>
            </a:r>
            <a:r>
              <a:rPr lang="en-US" sz="2400" dirty="0">
                <a:latin typeface="Times New Roman" panose="02020603050405020304" pitchFamily="18" charset="0"/>
                <a:ea typeface="Calibri" panose="020F0502020204030204" pitchFamily="34" charset="0"/>
                <a:cs typeface="Times New Roman" panose="02020603050405020304" pitchFamily="18" charset="0"/>
              </a:rPr>
              <a:t>, though less often, is found in spontaneous patients with bronchitis and pneumonia.</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0694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6AF2727-BE13-4B36-8BF3-58E25E9253ED}"/>
              </a:ext>
            </a:extLst>
          </p:cNvPr>
          <p:cNvSpPr/>
          <p:nvPr/>
        </p:nvSpPr>
        <p:spPr>
          <a:xfrm>
            <a:off x="540327" y="360218"/>
            <a:ext cx="9989128" cy="6263638"/>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sputum, clots of fibrin can occur in the form of cramps of the trachea and bronchi (diphtheria, trachea, bronchi, larynx, crown pneumonia), as well as bits of the echinococcal lung brush.</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microscopic study of sputum </a:t>
            </a:r>
            <a:r>
              <a:rPr lang="en-US" sz="2800" dirty="0">
                <a:latin typeface="Times New Roman" panose="02020603050405020304" pitchFamily="18" charset="0"/>
                <a:ea typeface="Calibri" panose="020F0502020204030204" pitchFamily="34" charset="0"/>
                <a:cs typeface="Times New Roman" panose="02020603050405020304" pitchFamily="18" charset="0"/>
              </a:rPr>
              <a:t>consists of the study of native and dyed preparations. In the unpainted sprays, sputum, in addition to the main nonconstructive mass of mucus, reveals a variety of cellular and noncellular elements.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Leukocytes</a:t>
            </a:r>
            <a:r>
              <a:rPr lang="en-US" sz="2800" dirty="0">
                <a:latin typeface="Times New Roman" panose="02020603050405020304" pitchFamily="18" charset="0"/>
                <a:ea typeface="Calibri" panose="020F0502020204030204" pitchFamily="34" charset="0"/>
                <a:cs typeface="Times New Roman" panose="02020603050405020304" pitchFamily="18" charset="0"/>
              </a:rPr>
              <a:t> are always contained in sputum in one or another quantity depending on its nature. The more manure in sputum, the more leukocytes. Leukocytes can be whole, or at different stages of degeneration. Determination of types of leukocytes is carried out in painted preparations.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1560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804012D-4748-4B34-B88B-6F19CB393869}"/>
              </a:ext>
            </a:extLst>
          </p:cNvPr>
          <p:cNvSpPr/>
          <p:nvPr/>
        </p:nvSpPr>
        <p:spPr>
          <a:xfrm>
            <a:off x="1357745" y="817418"/>
            <a:ext cx="7786255" cy="4281557"/>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Eosinophil</a:t>
            </a:r>
            <a:r>
              <a:rPr lang="en-US" sz="2800" b="1" dirty="0">
                <a:latin typeface="Times New Roman" panose="02020603050405020304" pitchFamily="18" charset="0"/>
                <a:ea typeface="Calibri" panose="020F0502020204030204" pitchFamily="34" charset="0"/>
                <a:cs typeface="Times New Roman" panose="02020603050405020304" pitchFamily="18" charset="0"/>
              </a:rPr>
              <a:t>s</a:t>
            </a:r>
            <a:r>
              <a:rPr lang="en-US" sz="2800" dirty="0">
                <a:latin typeface="Times New Roman" panose="02020603050405020304" pitchFamily="18" charset="0"/>
                <a:ea typeface="Calibri" panose="020F0502020204030204" pitchFamily="34" charset="0"/>
                <a:cs typeface="Times New Roman" panose="02020603050405020304" pitchFamily="18" charset="0"/>
              </a:rPr>
              <a:t> are also recognized in the native drug for a darker color and presence in a cytoplasm of clear and abundant granularity. </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They are distributed in preparations unevenly in the form of aggregates.</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They occur in bronchial asthma, helminthiasis, echinococcosis of the lungs, neoplasms, eosinophilic infiltrates.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5146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A32116-2FA1-4619-9765-F5AEAAC7104A}"/>
              </a:ext>
            </a:extLst>
          </p:cNvPr>
          <p:cNvSpPr/>
          <p:nvPr/>
        </p:nvSpPr>
        <p:spPr>
          <a:xfrm>
            <a:off x="1274618" y="955963"/>
            <a:ext cx="7869382" cy="3786036"/>
          </a:xfrm>
          <a:prstGeom prst="rect">
            <a:avLst/>
          </a:prstGeom>
        </p:spPr>
        <p:txBody>
          <a:bodyPr wrap="square">
            <a:spAutoFit/>
          </a:bodyPr>
          <a:lstStyle/>
          <a:p>
            <a:pPr algn="just">
              <a:lnSpc>
                <a:spcPct val="115000"/>
              </a:lnSpc>
              <a:spcAft>
                <a:spcPts val="1000"/>
              </a:spcAft>
            </a:pP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The red blood cells </a:t>
            </a:r>
            <a:r>
              <a:rPr lang="en-US" sz="2800" dirty="0">
                <a:latin typeface="Times New Roman" panose="02020603050405020304" pitchFamily="18" charset="0"/>
                <a:ea typeface="Calibri" panose="020F0502020204030204" pitchFamily="34" charset="0"/>
                <a:cs typeface="Times New Roman" panose="02020603050405020304" pitchFamily="18" charset="0"/>
              </a:rPr>
              <a:t>look like yellow discs.</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Single red blood cells can occur in any sputum</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 large numbers they are found in sputum colored blood (pulmonary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haemorrhage</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pulmonary infarction, neoplasms, tuberculosis, cerebellar pneumonia, cystic fibrosis, destructive forms of bronchitis, bronchiectasis, etc.).</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207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47D19B-5007-41FD-8A1E-DD54173AEBB5}"/>
              </a:ext>
            </a:extLst>
          </p:cNvPr>
          <p:cNvSpPr/>
          <p:nvPr/>
        </p:nvSpPr>
        <p:spPr>
          <a:xfrm>
            <a:off x="1482435" y="526473"/>
            <a:ext cx="9254837" cy="4648837"/>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cells of the flat epithelium </a:t>
            </a:r>
            <a:r>
              <a:rPr lang="en-US" sz="2800" dirty="0">
                <a:latin typeface="Times New Roman" panose="02020603050405020304" pitchFamily="18" charset="0"/>
                <a:ea typeface="Calibri" panose="020F0502020204030204" pitchFamily="34" charset="0"/>
                <a:cs typeface="Times New Roman" panose="02020603050405020304" pitchFamily="18" charset="0"/>
              </a:rPr>
              <a:t>fall into the sputum from the oral cavity and nasopharynx. They do not have a special diagnostic value, but they make research difficult.</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presence of dentures causes a significant rejection of flat epithelium and enhances its keratinization. Such cells can be mistaken for tumor as a consequence of the metaplasia of the bronchial epithelium. To reduce the rejection of flat epithelium cells, patients are offered a rinse mouth with water, and then astringent solutions, before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virecracker</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8883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0E50C1D-4FA8-4F94-8869-1AF898D09AE1}"/>
              </a:ext>
            </a:extLst>
          </p:cNvPr>
          <p:cNvSpPr/>
          <p:nvPr/>
        </p:nvSpPr>
        <p:spPr>
          <a:xfrm>
            <a:off x="1427018" y="1122218"/>
            <a:ext cx="7716982" cy="4777077"/>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Cylindrical shimmer epithelium </a:t>
            </a:r>
            <a:r>
              <a:rPr lang="en-US" sz="2800" dirty="0">
                <a:latin typeface="Times New Roman" panose="02020603050405020304" pitchFamily="18" charset="0"/>
                <a:ea typeface="Calibri" panose="020F0502020204030204" pitchFamily="34" charset="0"/>
                <a:cs typeface="Times New Roman" panose="02020603050405020304" pitchFamily="18" charset="0"/>
              </a:rPr>
              <a:t>covers the mucous membrane of the larynx, trachea and bronchi.</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a small number, these cells are present in any sputum.</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a large number of cases, there are acute inflammations of the upper respiratory tract, bronchitis, bronchial asthma, newborns,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pneumosclerosis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5792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0C750EB-2F58-481C-9183-47BBDEDB061B}"/>
              </a:ext>
            </a:extLst>
          </p:cNvPr>
          <p:cNvSpPr/>
          <p:nvPr/>
        </p:nvSpPr>
        <p:spPr>
          <a:xfrm>
            <a:off x="568036" y="443346"/>
            <a:ext cx="10307782" cy="613539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Alveolar macrophages </a:t>
            </a:r>
            <a:r>
              <a:rPr lang="en-US" sz="2800" dirty="0">
                <a:latin typeface="Times New Roman" panose="02020603050405020304" pitchFamily="18" charset="0"/>
                <a:ea typeface="Calibri" panose="020F0502020204030204" pitchFamily="34" charset="0"/>
                <a:cs typeface="Times New Roman" panose="02020603050405020304" pitchFamily="18" charset="0"/>
              </a:rPr>
              <a:t>refer to cells of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reticulostiocyte</a:t>
            </a:r>
            <a:r>
              <a:rPr lang="en-US" sz="2800" dirty="0">
                <a:latin typeface="Times New Roman" panose="02020603050405020304" pitchFamily="18" charset="0"/>
                <a:ea typeface="Calibri" panose="020F0502020204030204" pitchFamily="34" charset="0"/>
                <a:cs typeface="Times New Roman" panose="02020603050405020304" pitchFamily="18" charset="0"/>
              </a:rPr>
              <a:t> system. Detected in various pathological processes (pneumonia, bronchitis, occupational lung diseases, etc.). In chronic inflammatory processes, they often undergo degeneration. The accumulation of such cells with fatty dystrophy is observed in lung cancer, tuberculosis, actinomycosis, and others. diseases.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Alveolar macrophages with hemosiderin -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siderofags</a:t>
            </a:r>
            <a:r>
              <a:rPr lang="en-US" sz="2800" dirty="0">
                <a:latin typeface="Times New Roman" panose="02020603050405020304" pitchFamily="18" charset="0"/>
                <a:ea typeface="Calibri" panose="020F0502020204030204" pitchFamily="34" charset="0"/>
                <a:cs typeface="Times New Roman" panose="02020603050405020304" pitchFamily="18" charset="0"/>
              </a:rPr>
              <a:t> (the old name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heart disease cells</a:t>
            </a:r>
            <a:r>
              <a:rPr lang="en-US" sz="2800" dirty="0">
                <a:latin typeface="Times New Roman" panose="02020603050405020304" pitchFamily="18" charset="0"/>
                <a:ea typeface="Calibri" panose="020F0502020204030204" pitchFamily="34" charset="0"/>
                <a:cs typeface="Times New Roman" panose="02020603050405020304" pitchFamily="18" charset="0"/>
              </a:rPr>
              <a:t>") have </a:t>
            </a:r>
            <a:r>
              <a:rPr lang="en-US" sz="28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golden yellow inclusions </a:t>
            </a:r>
            <a:r>
              <a:rPr lang="en-US" sz="2800" dirty="0">
                <a:latin typeface="Times New Roman" panose="02020603050405020304" pitchFamily="18" charset="0"/>
                <a:ea typeface="Calibri" panose="020F0502020204030204" pitchFamily="34" charset="0"/>
                <a:cs typeface="Times New Roman" panose="02020603050405020304" pitchFamily="18" charset="0"/>
              </a:rPr>
              <a:t>in the cytoplasm. Define them with the help of the Berlin Blue. In this case hemosiderin in the middle of the cell is painted in blue, less blue-green. These cells are found in sputum when stagnant in the lungs, a heart attack of the lungs, and hemorrhages.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050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201C9CF-4445-4BBC-AB2B-9FC30F9E0ABE}"/>
              </a:ext>
            </a:extLst>
          </p:cNvPr>
          <p:cNvSpPr/>
          <p:nvPr/>
        </p:nvSpPr>
        <p:spPr>
          <a:xfrm>
            <a:off x="872836" y="651164"/>
            <a:ext cx="10404764" cy="514435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Atypical cells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(cells of malignant tumors) often enter the sputum, especially if the tumor grows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endobronhially</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or decomposes. In a native preparation these cells are distinguished by their atypical nature. They are mostly large, with a distorted shape, large one or more cores.</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 chronic inflammatory processes in the bronchi, metaplasia of the epithelium may also occur, which may resemble atypical cells. Therefore, it is only possible to identify cells as tumors when they are atypical, polymorphic and located on a fibrous basis, or together with elastic fibers.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4746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5E3F7F2-DED2-4C4B-B55C-F52FDB4FF3E8}"/>
              </a:ext>
            </a:extLst>
          </p:cNvPr>
          <p:cNvSpPr/>
          <p:nvPr/>
        </p:nvSpPr>
        <p:spPr>
          <a:xfrm>
            <a:off x="1288473" y="457200"/>
            <a:ext cx="9795163" cy="428155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Elastic fibers </a:t>
            </a:r>
            <a:r>
              <a:rPr lang="en-US" sz="2800" dirty="0">
                <a:latin typeface="Times New Roman" panose="02020603050405020304" pitchFamily="18" charset="0"/>
                <a:ea typeface="Calibri" panose="020F0502020204030204" pitchFamily="34" charset="0"/>
                <a:cs typeface="Times New Roman" panose="02020603050405020304" pitchFamily="18" charset="0"/>
              </a:rPr>
              <a:t>indicate destruction of the lung tissue. </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They are found in native preparations, in preparation of which carefully selected the most purulent and dense parts of sputum.</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Elastic fibers have the form of twisty brilliant thin fibers of uniform thickness throughout the stack, stacked with beams on the background of leukocytes and detritus. They occur in tuberculosis, abscesses, neoplasms, gangrene, actinomycosis, destructive pneumonia.</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9511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C87CE38-0210-4D2F-9654-1FB10317F446}"/>
              </a:ext>
            </a:extLst>
          </p:cNvPr>
          <p:cNvSpPr/>
          <p:nvPr/>
        </p:nvSpPr>
        <p:spPr>
          <a:xfrm>
            <a:off x="1440873" y="942109"/>
            <a:ext cx="8880763" cy="3786036"/>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Cortical fibers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rough branched formations with hilly thickening due to deposits of fatty acids and soaps on fibers. </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When treated with 10% solution of caustic alkali soap dissolve and find the usual elastic fibers.</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Cortical fibers are found in sputum with cavernous tuberculosis of the lungs.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5213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3F8B315-2722-4A1C-82D9-D77ED2D43B81}"/>
              </a:ext>
            </a:extLst>
          </p:cNvPr>
          <p:cNvSpPr/>
          <p:nvPr/>
        </p:nvSpPr>
        <p:spPr>
          <a:xfrm>
            <a:off x="1399309" y="720436"/>
            <a:ext cx="9462655" cy="602459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Taped elastic fibers </a:t>
            </a:r>
            <a:r>
              <a:rPr lang="en-US" sz="2800" dirty="0">
                <a:latin typeface="Times New Roman" panose="02020603050405020304" pitchFamily="18" charset="0"/>
                <a:ea typeface="Calibri" panose="020F0502020204030204" pitchFamily="34" charset="0"/>
                <a:cs typeface="Times New Roman" panose="02020603050405020304" pitchFamily="18" charset="0"/>
              </a:rPr>
              <a:t>- rough, soaked salts of lime, rod-shaped formations. Their fragments are reminiscent of dashed lines that glow from the grayish, refracting the light of the sticks. Detected in sputum when decomposition of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petrificates</a:t>
            </a:r>
            <a:r>
              <a:rPr lang="en-US" sz="2800" dirty="0">
                <a:latin typeface="Times New Roman" panose="02020603050405020304" pitchFamily="18" charset="0"/>
                <a:ea typeface="Calibri" panose="020F0502020204030204" pitchFamily="34" charset="0"/>
                <a:cs typeface="Times New Roman" panose="02020603050405020304" pitchFamily="18" charset="0"/>
              </a:rPr>
              <a:t> due to melting of the lungs in tuberculosis, abscess, newborns. Elements of the decay of the petrified hearth are called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Erelih's</a:t>
            </a:r>
            <a:r>
              <a:rPr lang="en-US" sz="2800" dirty="0">
                <a:latin typeface="Times New Roman" panose="02020603050405020304" pitchFamily="18" charset="0"/>
                <a:ea typeface="Calibri" panose="020F0502020204030204" pitchFamily="34" charset="0"/>
                <a:cs typeface="Times New Roman" panose="02020603050405020304" pitchFamily="18" charset="0"/>
              </a:rPr>
              <a:t> notebooks" and include:</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 pressed elastic fibers;</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2) amorphous salts of lime;</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3) cholesterol crystals; </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4) mycobacterium tuberculosis.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4450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A66BC2C-8C0B-451B-B4FC-EFDD78014DAA}"/>
              </a:ext>
            </a:extLst>
          </p:cNvPr>
          <p:cNvSpPr/>
          <p:nvPr/>
        </p:nvSpPr>
        <p:spPr>
          <a:xfrm>
            <a:off x="997527" y="692727"/>
            <a:ext cx="9781309" cy="5272597"/>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Spirals of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Kurshman</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densely twisted spiral mucosa forms. The central part (axial thread) strongly refracts light and therefore looks brilliant. On the periphery, the slime is freer and forms the so-called mantle. </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Spirals of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Kuršman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are formed when spasms or compressions of bronchi containing a thick mucous secret.</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They occur in spontaneous patients with bronchial asthma, with tumors of the lungs, as well as other pathological conditions accompanied by spasm or compression of the bronchi.</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8653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C6C2CF1-8994-4EF2-B171-5B2AE61E503C}"/>
              </a:ext>
            </a:extLst>
          </p:cNvPr>
          <p:cNvSpPr/>
          <p:nvPr/>
        </p:nvSpPr>
        <p:spPr>
          <a:xfrm>
            <a:off x="1343891" y="235528"/>
            <a:ext cx="7800109" cy="527259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Charcot-Leiden crystals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have the form of elongated colorless shiny diamonds of different sizes. Their formations are associated with the disintegration of eosinophils and structurally they are protein formations.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They are found in sputum with a large number of eosinophils, often strangely.</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There is evidence of allergic processes in the bronchopulmonary system (bronchial asthma, allergic bronchitis, and other diseases).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7764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631BEB5-E656-4EC2-9A22-A5514CC22A1A}"/>
              </a:ext>
            </a:extLst>
          </p:cNvPr>
          <p:cNvSpPr/>
          <p:nvPr/>
        </p:nvSpPr>
        <p:spPr>
          <a:xfrm>
            <a:off x="471055" y="297181"/>
            <a:ext cx="10806546" cy="626363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Crystals of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hematoidin</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are in the form of diamonds and needles (sometimes beams and stars) of golden yellow color and is a product of hemoglobin decay. They are formed in the depths of hematoma and extensive hemorrhages, as well as necrotic tissue. In preparations, sputum is located against the background of detritus, elastic fibers, in necrotized necrotic fragments.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Crystals of cholesterol </a:t>
            </a:r>
            <a:r>
              <a:rPr lang="en-US" sz="2800" dirty="0">
                <a:latin typeface="Times New Roman" panose="02020603050405020304" pitchFamily="18" charset="0"/>
                <a:ea typeface="Calibri" panose="020F0502020204030204" pitchFamily="34" charset="0"/>
                <a:cs typeface="Times New Roman" panose="02020603050405020304" pitchFamily="18" charset="0"/>
              </a:rPr>
              <a:t>- colorless quadrangular tablets with a break-down step. Appear in the decomposition of fat and fatty red cells in the stagnation of sputum in the cavities. Are located on the background of detritus, in combination with elastic fibers and graphene decay products.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They occur with tuberculosis, tumors, echinococcosis and abscesses of the lungs.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2124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9040D64-8D75-42F6-850B-0070C4730285}"/>
              </a:ext>
            </a:extLst>
          </p:cNvPr>
          <p:cNvSpPr/>
          <p:nvPr/>
        </p:nvSpPr>
        <p:spPr>
          <a:xfrm>
            <a:off x="997527" y="858982"/>
            <a:ext cx="9587346" cy="3786036"/>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Dietrich's plugs </a:t>
            </a:r>
            <a:r>
              <a:rPr lang="en-US" sz="2800" dirty="0">
                <a:latin typeface="Times New Roman" panose="02020603050405020304" pitchFamily="18" charset="0"/>
                <a:ea typeface="Calibri" panose="020F0502020204030204" pitchFamily="34" charset="0"/>
                <a:cs typeface="Times New Roman" panose="02020603050405020304" pitchFamily="18" charset="0"/>
              </a:rPr>
              <a:t>are microscopically perceived as detritus, bacteria, fatty acid crystals in the form of needles and droplets of fat.</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Appear when stagnant sputum in the cavities, mainly with abscess lung and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bronchiectases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Trichomoniasis</a:t>
            </a:r>
            <a:r>
              <a:rPr lang="en-US" sz="2800" dirty="0">
                <a:latin typeface="Times New Roman" panose="02020603050405020304" pitchFamily="18" charset="0"/>
                <a:ea typeface="Calibri" panose="020F0502020204030204" pitchFamily="34" charset="0"/>
                <a:cs typeface="Times New Roman" panose="02020603050405020304" pitchFamily="18" charset="0"/>
              </a:rPr>
              <a:t> in sputum is found predominantly in chronic inflammatory processes in the lungs caused by these simple ones.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1296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7E375EA-1318-4062-B4E6-C039BB8C7747}"/>
              </a:ext>
            </a:extLst>
          </p:cNvPr>
          <p:cNvSpPr/>
          <p:nvPr/>
        </p:nvSpPr>
        <p:spPr>
          <a:xfrm>
            <a:off x="263236" y="318655"/>
            <a:ext cx="11263746" cy="563987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Elements of the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echinococcus</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(hooks, precipitates of the chitinous membrane of the bubble), often with eosinophils and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Charko</a:t>
            </a:r>
            <a:r>
              <a:rPr lang="en-US" sz="2800" dirty="0">
                <a:latin typeface="Times New Roman" panose="02020603050405020304" pitchFamily="18" charset="0"/>
                <a:ea typeface="Calibri" panose="020F0502020204030204" pitchFamily="34" charset="0"/>
                <a:cs typeface="Times New Roman" panose="02020603050405020304" pitchFamily="18" charset="0"/>
              </a:rPr>
              <a:t>-Leyden crystals, are found in preparations from the purulent part of the sputum during breakthrough or suppuration of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echinococcus</a:t>
            </a:r>
            <a:r>
              <a:rPr lang="en-US" sz="2800" dirty="0">
                <a:latin typeface="Times New Roman" panose="02020603050405020304" pitchFamily="18" charset="0"/>
                <a:ea typeface="Calibri" panose="020F0502020204030204" pitchFamily="34" charset="0"/>
                <a:cs typeface="Times New Roman" panose="02020603050405020304" pitchFamily="18" charset="0"/>
              </a:rPr>
              <a:t> of the lungs.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Drums of actinomycetes </a:t>
            </a:r>
            <a:r>
              <a:rPr lang="en-US" sz="2800" dirty="0">
                <a:latin typeface="Times New Roman" panose="02020603050405020304" pitchFamily="18" charset="0"/>
                <a:ea typeface="Calibri" panose="020F0502020204030204" pitchFamily="34" charset="0"/>
                <a:cs typeface="Times New Roman" panose="02020603050405020304" pitchFamily="18" charset="0"/>
              </a:rPr>
              <a:t>microscopically look like small yellowish grains and are contained in the purulent part of sputum. Microscopically in a native preparation - it is a plexus of thin mycelium, the ends of which end in the form of pins. Along with the often found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kissant</a:t>
            </a:r>
            <a:r>
              <a:rPr lang="en-US" sz="2800" dirty="0">
                <a:latin typeface="Times New Roman" panose="02020603050405020304" pitchFamily="18" charset="0"/>
                <a:ea typeface="Calibri" panose="020F0502020204030204" pitchFamily="34" charset="0"/>
                <a:cs typeface="Times New Roman" panose="02020603050405020304" pitchFamily="18" charset="0"/>
              </a:rPr>
              <a:t> (greasy redundant) cells. The threads of mycelium are gram-positive, the waves are thickened at the ends -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gramnegative</a:t>
            </a:r>
            <a:r>
              <a:rPr lang="en-US" sz="2800" dirty="0">
                <a:latin typeface="Times New Roman" panose="02020603050405020304" pitchFamily="18" charset="0"/>
                <a:ea typeface="Calibri" panose="020F0502020204030204" pitchFamily="34" charset="0"/>
                <a:cs typeface="Times New Roman" panose="02020603050405020304" pitchFamily="18" charset="0"/>
              </a:rPr>
              <a:t>. Critical importance in the diagnosis of actinomycosis of the lungs belongs to the results of sowing.</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6238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5EB86A4-0CBF-4E77-A43D-4E130AEB8FDA}"/>
              </a:ext>
            </a:extLst>
          </p:cNvPr>
          <p:cNvSpPr/>
          <p:nvPr/>
        </p:nvSpPr>
        <p:spPr>
          <a:xfrm>
            <a:off x="1468581" y="845127"/>
            <a:ext cx="8866909" cy="514435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Investigation of sputum on the elements of the fungus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present, such diseases of the lungs as aspergillosis, candidiasis,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coccine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mycosis, etc., are registered frequently. The diagnosis of these diseases plays a significant role in detecting the elements of the fungus (yeast cells, spores, kidney forms, mycelial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spherulus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final diagnosis of the disease is established by obtaining a pure culture of the fungus and its identification, which is given in microbiological laboratories.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6372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301549B-430D-4C8D-A076-6A19AB770566}"/>
              </a:ext>
            </a:extLst>
          </p:cNvPr>
          <p:cNvSpPr/>
          <p:nvPr/>
        </p:nvSpPr>
        <p:spPr>
          <a:xfrm>
            <a:off x="1440873" y="318655"/>
            <a:ext cx="9144000" cy="464883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Myelin formation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occurs mostly in the mucous or purulent-mucous membrane sputum, located more often among alveolar macrophages.</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Myelin formations have a variety of sizes and shapes (round, oval, oblong). Their contours are gentle, slightly refract light. They can lie freely, or fill the cytoplasm of macrophages. Myelin is the ultimate product of cell metabolism (necrotic detritus) and consists of phospholipids. There is evidence of necrosis processes.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96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0FE3D7D-4458-4E14-984D-BA3EA58B477D}"/>
              </a:ext>
            </a:extLst>
          </p:cNvPr>
          <p:cNvSpPr/>
          <p:nvPr/>
        </p:nvSpPr>
        <p:spPr>
          <a:xfrm>
            <a:off x="1011381" y="235527"/>
            <a:ext cx="10446327" cy="6263638"/>
          </a:xfrm>
          <a:prstGeom prst="rect">
            <a:avLst/>
          </a:prstGeom>
        </p:spPr>
        <p:txBody>
          <a:bodyPr wrap="square">
            <a:spAutoFit/>
          </a:bodyPr>
          <a:lstStyle/>
          <a:p>
            <a:pP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Bacteriological examinati</a:t>
            </a:r>
            <a:r>
              <a:rPr lang="en-US" sz="2800" b="1" dirty="0">
                <a:latin typeface="Times New Roman" panose="02020603050405020304" pitchFamily="18" charset="0"/>
                <a:ea typeface="Calibri" panose="020F0502020204030204" pitchFamily="34" charset="0"/>
                <a:cs typeface="Times New Roman" panose="02020603050405020304" pitchFamily="18" charset="0"/>
              </a:rPr>
              <a:t>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For </a:t>
            </a:r>
            <a:r>
              <a:rPr lang="en-US" sz="2800" dirty="0" err="1">
                <a:latin typeface="Times New Roman" panose="02020603050405020304" pitchFamily="18" charset="0"/>
                <a:ea typeface="Calibri" panose="020F0502020204030204" pitchFamily="34" charset="0"/>
                <a:cs typeface="Times New Roman" panose="02020603050405020304" pitchFamily="18" charset="0"/>
              </a:rPr>
              <a:t>bacterioscopic</a:t>
            </a:r>
            <a:r>
              <a:rPr lang="en-US" sz="2800" dirty="0">
                <a:latin typeface="Times New Roman" panose="02020603050405020304" pitchFamily="18" charset="0"/>
                <a:ea typeface="Calibri" panose="020F0502020204030204" pitchFamily="34" charset="0"/>
                <a:cs typeface="Times New Roman" panose="02020603050405020304" pitchFamily="18" charset="0"/>
              </a:rPr>
              <a:t> examination, sputum is rubbed between two precious glasses. The dried smears are fixed, slowly passing them through the flame of a gas burner and painted to find mycobacterium tuberculosis - by </a:t>
            </a:r>
            <a:r>
              <a:rPr lang="en-US" sz="2800" dirty="0" err="1">
                <a:latin typeface="Times New Roman" panose="02020603050405020304" pitchFamily="18" charset="0"/>
                <a:ea typeface="Calibri" panose="020F0502020204030204" pitchFamily="34" charset="0"/>
                <a:cs typeface="Times New Roman" panose="02020603050405020304" pitchFamily="18" charset="0"/>
              </a:rPr>
              <a:t>Tsiel</a:t>
            </a:r>
            <a:r>
              <a:rPr lang="en-US" sz="2800" dirty="0">
                <a:latin typeface="Times New Roman" panose="02020603050405020304" pitchFamily="18" charset="0"/>
                <a:ea typeface="Calibri" panose="020F0502020204030204" pitchFamily="34" charset="0"/>
                <a:cs typeface="Times New Roman" panose="02020603050405020304" pitchFamily="18" charset="0"/>
              </a:rPr>
              <a:t>-Nielsen, in other cases - by Gram.</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Bacteriological examination of the drug has an approximate significance. Therefore, after detecting in the smears of tuberculosis sticks or other flora (streptococci, staphylococcus, pneumococcus, diplobacillus </a:t>
            </a:r>
            <a:r>
              <a:rPr lang="en-US" sz="2800" dirty="0" err="1">
                <a:latin typeface="Times New Roman" panose="02020603050405020304" pitchFamily="18" charset="0"/>
                <a:ea typeface="Calibri" panose="020F0502020204030204" pitchFamily="34" charset="0"/>
                <a:cs typeface="Times New Roman" panose="02020603050405020304" pitchFamily="18" charset="0"/>
              </a:rPr>
              <a:t>Friedlandra</a:t>
            </a:r>
            <a:r>
              <a:rPr lang="en-US" sz="2800" dirty="0">
                <a:latin typeface="Times New Roman" panose="02020603050405020304" pitchFamily="18" charset="0"/>
                <a:ea typeface="Calibri" panose="020F0502020204030204" pitchFamily="34" charset="0"/>
                <a:cs typeface="Times New Roman" panose="02020603050405020304" pitchFamily="18" charset="0"/>
              </a:rPr>
              <a:t>, etc.) spontaneous cultures are carried out and identify certain organisms, as well as their sensitivity to various antibacterial agents, which is of great importance in the effective treatment of patients .</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0932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6ABF2CD-0742-4C2E-BAE4-F45748BA2203}"/>
              </a:ext>
            </a:extLst>
          </p:cNvPr>
          <p:cNvSpPr/>
          <p:nvPr/>
        </p:nvSpPr>
        <p:spPr>
          <a:xfrm>
            <a:off x="1316181" y="498764"/>
            <a:ext cx="9739745" cy="4025076"/>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a row, we encounter a reassessment of the study of sputum on the flora and sensitivity to antibiotics, which is associated not only with frequent violations of the technology of its fence and the timing of research, but also contamination. It is proved that even with the observance of the known rules of sputum fecundity, its infection with the microflora of the oral cavity, the intensity of which increases with the age of patients, occurs.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4696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5A73171-51E7-440C-B393-46B57EC17341}"/>
              </a:ext>
            </a:extLst>
          </p:cNvPr>
          <p:cNvSpPr/>
          <p:nvPr/>
        </p:nvSpPr>
        <p:spPr>
          <a:xfrm>
            <a:off x="1870364" y="1385455"/>
            <a:ext cx="7273636" cy="3786036"/>
          </a:xfrm>
          <a:prstGeom prst="rect">
            <a:avLst/>
          </a:prstGeom>
        </p:spPr>
        <p:txBody>
          <a:bodyPr wrap="square">
            <a:spAutoFit/>
          </a:bodyPr>
          <a:lstStyle/>
          <a:p>
            <a:pP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Chemical study of sputum</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protein spectrum, proteolytic and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antiprotoolysis</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activity of sputum are determined. </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It is important in the diagnosis of some hereditary diseases (hereditary deficiency of α-I proteinase inhibitor).</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7617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E841AED-9D72-4EE0-B455-A33802C60342}"/>
              </a:ext>
            </a:extLst>
          </p:cNvPr>
          <p:cNvSpPr/>
          <p:nvPr/>
        </p:nvSpPr>
        <p:spPr>
          <a:xfrm>
            <a:off x="955964" y="554182"/>
            <a:ext cx="10086109" cy="490531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 Features of sputum for some diseases</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sputum is constantly formed in the lungs, but its quantitative and qualitative composition differs sharply in various diseases.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 the presence of acute inflammation in the bronchi or lungs, the sputum analysis will show an increase in its number, leukocytes in microscopy. </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When long-term inflammation occurs, cell depletion produces sputum, and its number decreases.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2850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801DD74-5B92-4FDF-8981-25C5D0D714B1}"/>
              </a:ext>
            </a:extLst>
          </p:cNvPr>
          <p:cNvSpPr/>
          <p:nvPr/>
        </p:nvSpPr>
        <p:spPr>
          <a:xfrm>
            <a:off x="1510145" y="512618"/>
            <a:ext cx="8659091" cy="5639877"/>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 acute bronchitis</a:t>
            </a:r>
            <a:r>
              <a:rPr lang="en-US" sz="2800" dirty="0">
                <a:latin typeface="Times New Roman" panose="02020603050405020304" pitchFamily="18" charset="0"/>
                <a:ea typeface="Calibri" panose="020F0502020204030204" pitchFamily="34" charset="0"/>
                <a:cs typeface="Times New Roman" panose="02020603050405020304" pitchFamily="18" charset="0"/>
              </a:rPr>
              <a:t>, sputum is small, but at later stages the amount increases. The nature of sputum mucosal or mucous mildew when combined with bacterial infection. With microscopy, epithelium of the bronchi (cylindrical) and leukocytes (not a large quantity) are detected. If bronchitis lasts for a long time, macrophages can be detected.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Sputum in chronic bronchitis </a:t>
            </a:r>
            <a:r>
              <a:rPr lang="en-US" sz="2800" dirty="0">
                <a:latin typeface="Times New Roman" panose="02020603050405020304" pitchFamily="18" charset="0"/>
                <a:ea typeface="Calibri" panose="020F0502020204030204" pitchFamily="34" charset="0"/>
                <a:cs typeface="Times New Roman" panose="02020603050405020304" pitchFamily="18" charset="0"/>
              </a:rPr>
              <a:t>is mucous-purulent or mucous-purulent-bloody. Find a large number of leukocytes, erythrocytes, permanent microflora of bronchi and macrophages.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1487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43EAC11-B899-4CE2-B052-CB2315F1DB88}"/>
              </a:ext>
            </a:extLst>
          </p:cNvPr>
          <p:cNvSpPr/>
          <p:nvPr/>
        </p:nvSpPr>
        <p:spPr>
          <a:xfrm>
            <a:off x="1385455" y="1191491"/>
            <a:ext cx="7758545" cy="3034036"/>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Significant sputum secretion is a "full mouth" in the morning characteristic of bronchiectasis. It is purulent-mucous membrane, possible contaminations of blood. In the smear they find a large number of leukocytes, fatty acid crystals,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hematoidin</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cholesterol, abundant flora.</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869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529A54E-1E3E-4F5B-B1F3-AA03E1A976F5}"/>
              </a:ext>
            </a:extLst>
          </p:cNvPr>
          <p:cNvSpPr/>
          <p:nvPr/>
        </p:nvSpPr>
        <p:spPr>
          <a:xfrm>
            <a:off x="1066800" y="1357745"/>
            <a:ext cx="8077200" cy="3034036"/>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bronchial asthma, sputum is poor, mucus. Specific in sputum with asthma, the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Kurshman</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spirals, which are casts of small bronchi. In the ointment, the cylindrical epithelium, the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Charko</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-Leyden crystals (these are destroyed eosinophils), and eosinophil cells.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8024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334D1EB-35F9-40BA-B6F7-AFC6DD8E6A3D}"/>
              </a:ext>
            </a:extLst>
          </p:cNvPr>
          <p:cNvSpPr/>
          <p:nvPr/>
        </p:nvSpPr>
        <p:spPr>
          <a:xfrm>
            <a:off x="1177636" y="401782"/>
            <a:ext cx="7966364" cy="5639877"/>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Pneumonia</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 the sputum is first meager, then abundant. Color from mucous to purulent and rusty, glue. In the smear of the convection of fibrin, blood may be altered, macrophages, leukocytes, erythrocytes,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hematoidin</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crystals, hemosiderin grains, pneumococci.</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Significant amount of sputum excreted in the breakthrough of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abscess in the bronchus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it is purulent, with a smelly smell. It contains clotting clumps, leucocytes in a huge amount, elastic fibers, fatty acid crystals,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hematoidin</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and various flora.</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5195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9E6BF45-FBE3-4C89-B7AD-567764850E04}"/>
              </a:ext>
            </a:extLst>
          </p:cNvPr>
          <p:cNvSpPr/>
          <p:nvPr/>
        </p:nvSpPr>
        <p:spPr>
          <a:xfrm>
            <a:off x="1094509" y="540327"/>
            <a:ext cx="9531927" cy="5272597"/>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amount of sputum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 tuberculosis of the lungs may be different, from the total absence to 500 ml per day. The nature of the mucous membrane is ironic, sometimes with an admixture of blood.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Specifically for tuberculosis caverns, detection in sputum of reactive cells is "Koch lenses".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Lensa</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Kocha</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is a cluster of bacteria of tuberculosis, elastic fibers and detritus.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 case of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lung cancer</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sputum is mucosal-bloody or mucosal-bloody-purulent. It detects fragments of tumor tissue and atypical cells at breakdown.</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4518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DA5EB0D-B68E-45A0-B0AE-3A64F0FCDF10}"/>
              </a:ext>
            </a:extLst>
          </p:cNvPr>
          <p:cNvSpPr/>
          <p:nvPr/>
        </p:nvSpPr>
        <p:spPr>
          <a:xfrm>
            <a:off x="955964" y="540327"/>
            <a:ext cx="8188036" cy="5768118"/>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character of the sputum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is determined by its composition.</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Mucus sputum consists of mucus - a product of the mucous glands of the respiratory tract. Is excreted in acute bronchitis, inflammation of the upper respiratory tract (bronchitis, tracheitis), after an attack of bronchial asthma.</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Mucous-purulent sputum is a mixture of mucus and manure, with mucus predominant, and the manure is included in the form of lumps or streaks. Observed for chronic bronchitis, pneumonia.</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2831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124692B-7FCB-4039-ABE1-00C54EF007FF}"/>
              </a:ext>
            </a:extLst>
          </p:cNvPr>
          <p:cNvSpPr/>
          <p:nvPr/>
        </p:nvSpPr>
        <p:spPr>
          <a:xfrm>
            <a:off x="1163781" y="845128"/>
            <a:ext cx="9573491" cy="3657796"/>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Purulent-mucous sputum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contains manure and mucus with a predominance of pus. Mucus looks like a strain. Appears in chronic bronchitis, bronchiectasis, abscesses, etc.</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Purulent sputum has no admixture of mucus and appears in the case of open lung abscess in the bronchus, with the breakthrough of empyema of the pleura into the cavity of the bronchus.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4251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5E8A6AA-9918-4547-B1AB-80F60877B074}"/>
              </a:ext>
            </a:extLst>
          </p:cNvPr>
          <p:cNvSpPr/>
          <p:nvPr/>
        </p:nvSpPr>
        <p:spPr>
          <a:xfrm>
            <a:off x="512618" y="152400"/>
            <a:ext cx="11111346" cy="589635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Mucous membrane - bloody </a:t>
            </a:r>
            <a:r>
              <a:rPr lang="en-US" sz="2800" b="1" dirty="0">
                <a:latin typeface="Times New Roman" panose="02020603050405020304" pitchFamily="18" charset="0"/>
                <a:ea typeface="Calibri" panose="020F0502020204030204" pitchFamily="34" charset="0"/>
                <a:cs typeface="Times New Roman" panose="02020603050405020304" pitchFamily="18" charset="0"/>
              </a:rPr>
              <a:t>consists mainly of mucus with streaks of blood or blood pigment. It is noted for inflammation of the upper respiratory tract, pneumonia, lung cancer.</a:t>
            </a:r>
            <a:endParaRPr lang="ru-UA" sz="28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Mucus - purulent - bloody sputum contains mucus, blood, pus, often evenly mixed with each other. Appears with </a:t>
            </a:r>
            <a:r>
              <a:rPr lang="en-US" sz="2800" b="1" dirty="0" err="1">
                <a:latin typeface="Times New Roman" panose="02020603050405020304" pitchFamily="18" charset="0"/>
                <a:ea typeface="Calibri" panose="020F0502020204030204" pitchFamily="34" charset="0"/>
                <a:cs typeface="Times New Roman" panose="02020603050405020304" pitchFamily="18" charset="0"/>
              </a:rPr>
              <a:t>bronchiectases</a:t>
            </a:r>
            <a:r>
              <a:rPr lang="en-US" sz="2800" b="1" dirty="0">
                <a:latin typeface="Times New Roman" panose="02020603050405020304" pitchFamily="18" charset="0"/>
                <a:ea typeface="Calibri" panose="020F0502020204030204" pitchFamily="34" charset="0"/>
                <a:cs typeface="Times New Roman" panose="02020603050405020304" pitchFamily="18" charset="0"/>
              </a:rPr>
              <a:t>, tuberculosis, actinomycosis of the lungs, bronchogenic cancer.</a:t>
            </a:r>
            <a:endParaRPr lang="ru-UA" sz="28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Bloody secretion (hemoptysis) is observed in pulmonary </a:t>
            </a:r>
            <a:r>
              <a:rPr lang="en-US" sz="2800" b="1" dirty="0" err="1">
                <a:latin typeface="Times New Roman" panose="02020603050405020304" pitchFamily="18" charset="0"/>
                <a:ea typeface="Calibri" panose="020F0502020204030204" pitchFamily="34" charset="0"/>
                <a:cs typeface="Times New Roman" panose="02020603050405020304" pitchFamily="18" charset="0"/>
              </a:rPr>
              <a:t>haemorrhages</a:t>
            </a:r>
            <a:r>
              <a:rPr lang="en-US" sz="2800" b="1" dirty="0">
                <a:latin typeface="Times New Roman" panose="02020603050405020304" pitchFamily="18" charset="0"/>
                <a:ea typeface="Calibri" panose="020F0502020204030204" pitchFamily="34" charset="0"/>
                <a:cs typeface="Times New Roman" panose="02020603050405020304" pitchFamily="18" charset="0"/>
              </a:rPr>
              <a:t> (tuberculosis, lung injuries, lung and bronchial tumors, actinomycosis).</a:t>
            </a:r>
            <a:endParaRPr lang="ru-UA" sz="28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Separated serum is characteristic for pulmonary edema (left ventricular failure, mitral stenosis, poisoning with fighting poisonous substances), is a blood plasma that is pumped into the cavity of the bronchi.</a:t>
            </a:r>
            <a:endParaRPr lang="ru-UA"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2184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97A1917-ACEF-4CE1-AC2B-F47FF4036317}"/>
              </a:ext>
            </a:extLst>
          </p:cNvPr>
          <p:cNvSpPr/>
          <p:nvPr/>
        </p:nvSpPr>
        <p:spPr>
          <a:xfrm>
            <a:off x="762000" y="346365"/>
            <a:ext cx="10266218" cy="589635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amount of sputum can vary widely.</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Daily quantity, as well as the value of individual portions of sputum, depends, on the one hand, on the nature of the disease, on the other - on the ability of the patient to be cached.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 small amount of sputum </a:t>
            </a:r>
            <a:r>
              <a:rPr lang="en-US" sz="2800" dirty="0">
                <a:latin typeface="Times New Roman" panose="02020603050405020304" pitchFamily="18" charset="0"/>
                <a:ea typeface="Calibri" panose="020F0502020204030204" pitchFamily="34" charset="0"/>
                <a:cs typeface="Times New Roman" panose="02020603050405020304" pitchFamily="18" charset="0"/>
              </a:rPr>
              <a:t>excreted during inflammation of the respiratory tract (laryngitis, tracheitis, acute bronchitis in the initial stage, bronchial asthma, pneumonia).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Significant amounts of sputum </a:t>
            </a:r>
            <a:r>
              <a:rPr lang="en-US" sz="2800" dirty="0">
                <a:latin typeface="Times New Roman" panose="02020603050405020304" pitchFamily="18" charset="0"/>
                <a:ea typeface="Calibri" panose="020F0502020204030204" pitchFamily="34" charset="0"/>
                <a:cs typeface="Times New Roman" panose="02020603050405020304" pitchFamily="18" charset="0"/>
              </a:rPr>
              <a:t>(from 0.5 to 2 liters) are released from the lung tissue, bronchial tubes (bronchiectasis, abscess, empyema), with blood coagulation of the lungs and bronchial tubes in the bronchi of a large number of blood plasma (pulmonary edema).</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1400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513A32-5EA4-4E49-A55E-1CC067559E63}"/>
              </a:ext>
            </a:extLst>
          </p:cNvPr>
          <p:cNvSpPr/>
          <p:nvPr/>
        </p:nvSpPr>
        <p:spPr>
          <a:xfrm>
            <a:off x="1066799" y="512619"/>
            <a:ext cx="9462655" cy="5639877"/>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If there is a significant amount of purulent sputum, two layers (pus and plasma) or 3 (pus, plasma and lumps of mucus on the surface) can be detected.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Biparticular</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sputum is characteristic of the lung abscess, a three-layer lung - for bronchiectasis, pulmonary tuberculosis (with cavities).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consistency of the sputum is closely related to its nature and may be viscous, dense, and fluid. The sputum's viscosity depends on the content of mucus and on the number of shaped elements (leukocytes, epithelium). Quantitative measurements of viscosity are made using a special capillary viscometer.</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6327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148BE4F-9494-45CE-8299-E5F0BA9248CE}"/>
              </a:ext>
            </a:extLst>
          </p:cNvPr>
          <p:cNvSpPr/>
          <p:nvPr/>
        </p:nvSpPr>
        <p:spPr>
          <a:xfrm>
            <a:off x="166255" y="360218"/>
            <a:ext cx="11665527" cy="6502678"/>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viscous sputum </a:t>
            </a:r>
            <a:r>
              <a:rPr lang="en-US" sz="2800" dirty="0">
                <a:latin typeface="Times New Roman" panose="02020603050405020304" pitchFamily="18" charset="0"/>
                <a:ea typeface="Calibri" panose="020F0502020204030204" pitchFamily="34" charset="0"/>
                <a:cs typeface="Times New Roman" panose="02020603050405020304" pitchFamily="18" charset="0"/>
              </a:rPr>
              <a:t>is manifested in cystic fibrosis, bronchial asthma. In chronic non-specific diseases of the lungs (chronic bronchitis, COPD), a relationship between the amount of viscosity of the sputum and the content of mucopolysaccharides, DNA, neutrophils and other products of inflammatory reaction was detected. Thus, the viscosity of the mucous-purulent and purulent sputum is significantly higher than that of the mucous membrane. The value of viscosity reflects the degree of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phytonectomy</a:t>
            </a:r>
            <a:r>
              <a:rPr lang="en-US" sz="2800" dirty="0">
                <a:latin typeface="Times New Roman" panose="02020603050405020304" pitchFamily="18" charset="0"/>
                <a:ea typeface="Calibri" panose="020F0502020204030204" pitchFamily="34" charset="0"/>
                <a:cs typeface="Times New Roman" panose="02020603050405020304" pitchFamily="18" charset="0"/>
              </a:rPr>
              <a:t> by pathogenic bacteria. It has been established that the increase in the level of pathogenic microbes in the sputum, proteolytic enzymes which actively cleave mucopolysaccharides, leads to a decrease in viscosity. The value of viscosity is regarded as one of the indicators of activity of the pulmonary inflammatory process: the increase of bacterial inflammation is observed sputum dilution, in the process of successful antibiotic therapy, the viscosity of sputum increases, and its daily volume decreases.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0181378"/>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75</TotalTime>
  <Words>4074</Words>
  <Application>Microsoft Office PowerPoint</Application>
  <PresentationFormat>Широкоэкранный</PresentationFormat>
  <Paragraphs>110</Paragraphs>
  <Slides>43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43</vt:i4>
      </vt:variant>
    </vt:vector>
  </HeadingPairs>
  <TitlesOfParts>
    <vt:vector size="48" baseType="lpstr">
      <vt:lpstr>Arial</vt:lpstr>
      <vt:lpstr>Calibri</vt:lpstr>
      <vt:lpstr>Times New Roman</vt:lpstr>
      <vt:lpstr>Tw Cen MT</vt:lpstr>
      <vt:lpstr>Капля</vt:lpstr>
      <vt:lpstr>"Composition and types of sputtering. The diagnostic value of sputum in pulmonology. "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"Composition and types of sputtering. The diagnostic value of sputum in pulmonology. "</dc:title>
  <dc:creator>Тамара Павлівна Опаріна</dc:creator>
  <cp:lastModifiedBy>Тамара Павлівна Опаріна</cp:lastModifiedBy>
  <cp:revision>9</cp:revision>
  <dcterms:created xsi:type="dcterms:W3CDTF">2023-11-01T13:36:14Z</dcterms:created>
  <dcterms:modified xsi:type="dcterms:W3CDTF">2023-11-01T14:51:45Z</dcterms:modified>
</cp:coreProperties>
</file>