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9" r:id="rId31"/>
    <p:sldId id="290" r:id="rId32"/>
    <p:sldId id="291" r:id="rId33"/>
    <p:sldId id="292" r:id="rId34"/>
    <p:sldId id="293" r:id="rId35"/>
    <p:sldId id="294" r:id="rId36"/>
    <p:sldId id="295" r:id="rId37"/>
    <p:sldId id="296" r:id="rId38"/>
    <p:sldId id="306" r:id="rId39"/>
    <p:sldId id="297" r:id="rId40"/>
    <p:sldId id="298" r:id="rId41"/>
    <p:sldId id="299" r:id="rId42"/>
    <p:sldId id="300" r:id="rId43"/>
    <p:sldId id="301" r:id="rId44"/>
    <p:sldId id="307" r:id="rId45"/>
    <p:sldId id="302" r:id="rId46"/>
    <p:sldId id="303" r:id="rId47"/>
    <p:sldId id="304" r:id="rId48"/>
    <p:sldId id="305" r:id="rId49"/>
    <p:sldId id="288" r:id="rId50"/>
    <p:sldId id="287"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11/1/2023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11/1/2023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11/1/2023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11/1/2023</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DCA9627-E7F2-4A86-A586-7ECB00B4DE19}"/>
              </a:ext>
            </a:extLst>
          </p:cNvPr>
          <p:cNvSpPr>
            <a:spLocks noGrp="1"/>
          </p:cNvSpPr>
          <p:nvPr>
            <p:ph type="ctrTitle"/>
          </p:nvPr>
        </p:nvSpPr>
        <p:spPr/>
        <p:txBody>
          <a:bodyPr/>
          <a:lstStyle/>
          <a:p>
            <a:r>
              <a:rPr lang="en-US" b="1" dirty="0">
                <a:solidFill>
                  <a:srgbClr val="FF0000"/>
                </a:solidFill>
              </a:rPr>
              <a:t>The technique of obtaining gastric contents for clinical analysis</a:t>
            </a:r>
            <a:endParaRPr lang="ru-UA" b="1" dirty="0">
              <a:solidFill>
                <a:srgbClr val="FF0000"/>
              </a:solidFill>
            </a:endParaRPr>
          </a:p>
        </p:txBody>
      </p:sp>
      <p:sp>
        <p:nvSpPr>
          <p:cNvPr id="3" name="Подзаголовок 2">
            <a:extLst>
              <a:ext uri="{FF2B5EF4-FFF2-40B4-BE49-F238E27FC236}">
                <a16:creationId xmlns:a16="http://schemas.microsoft.com/office/drawing/2014/main" id="{E2CBF5F8-BF9E-4D7D-9094-CE224F585C94}"/>
              </a:ext>
            </a:extLst>
          </p:cNvPr>
          <p:cNvSpPr>
            <a:spLocks noGrp="1"/>
          </p:cNvSpPr>
          <p:nvPr>
            <p:ph type="subTitle" idx="1"/>
          </p:nvPr>
        </p:nvSpPr>
        <p:spPr/>
        <p:txBody>
          <a:bodyPr/>
          <a:lstStyle/>
          <a:p>
            <a:endParaRPr lang="ru-UA"/>
          </a:p>
        </p:txBody>
      </p:sp>
    </p:spTree>
    <p:extLst>
      <p:ext uri="{BB962C8B-B14F-4D97-AF65-F5344CB8AC3E}">
        <p14:creationId xmlns:p14="http://schemas.microsoft.com/office/powerpoint/2010/main" val="677177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62481BD-2275-4011-919A-1900A17AEBCA}"/>
              </a:ext>
            </a:extLst>
          </p:cNvPr>
          <p:cNvSpPr/>
          <p:nvPr/>
        </p:nvSpPr>
        <p:spPr>
          <a:xfrm>
            <a:off x="1454727" y="471055"/>
            <a:ext cx="9144000" cy="5639877"/>
          </a:xfrm>
          <a:prstGeom prst="rect">
            <a:avLst/>
          </a:prstGeom>
        </p:spPr>
        <p:txBody>
          <a:bodyPr wrap="square">
            <a:spAutoFit/>
          </a:bodyPr>
          <a:lstStyle/>
          <a:p>
            <a:pPr algn="just">
              <a:lnSpc>
                <a:spcPct val="115000"/>
              </a:lnSpc>
              <a:spcAft>
                <a:spcPts val="1000"/>
              </a:spcAft>
            </a:pPr>
            <a:r>
              <a:rPr lang="uk-UA"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Currently, gastroenterology belongs to the most rapidly developing field of clinical therapy. To a large extent, this progress is due to the introduction of modern, high-tech methods for investigating the functions of the digestive system in clinical practice.</a:t>
            </a:r>
            <a:endParaRPr lang="uk-UA"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On the other side, every year the knowledge of the physiology of secretion, digestion, and motility in the gastrointestinal tract increases, in some cases, to rethink the methodology, purpose and interpretation of the results of traditional, routinely used methods of research in gastroenterology.</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61906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A959EB7-2B9F-4739-9A4F-DE2D5CA88B80}"/>
              </a:ext>
            </a:extLst>
          </p:cNvPr>
          <p:cNvSpPr/>
          <p:nvPr/>
        </p:nvSpPr>
        <p:spPr>
          <a:xfrm>
            <a:off x="1759527" y="443345"/>
            <a:ext cx="8936182" cy="5766130"/>
          </a:xfrm>
          <a:prstGeom prst="rect">
            <a:avLst/>
          </a:prstGeom>
        </p:spPr>
        <p:txBody>
          <a:bodyPr wrap="square">
            <a:spAutoFit/>
          </a:bodyPr>
          <a:lstStyle/>
          <a:p>
            <a:pPr algn="just">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motor function</a:t>
            </a: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a:latin typeface="Times New Roman" panose="02020603050405020304" pitchFamily="18" charset="0"/>
                <a:ea typeface="Calibri" panose="020F0502020204030204" pitchFamily="34" charset="0"/>
                <a:cs typeface="Times New Roman" panose="02020603050405020304" pitchFamily="18" charset="0"/>
              </a:rPr>
              <a:t>of the gastrointestinal tract is mechanical processing of food, mixing of chyme with digestive juices, evacuation.</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i="1"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Secretory function</a:t>
            </a: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a:latin typeface="Times New Roman" panose="02020603050405020304" pitchFamily="18" charset="0"/>
                <a:ea typeface="Calibri" panose="020F0502020204030204" pitchFamily="34" charset="0"/>
                <a:cs typeface="Times New Roman" panose="02020603050405020304" pitchFamily="18" charset="0"/>
              </a:rPr>
              <a:t>- the formation and allocation of digestive enzymes, providing hydrolytic digestion  of proteins, fats and carbohydrates, non-specific protection of the body, the creation of water phase.</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Absorption</a:t>
            </a: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a:latin typeface="Times New Roman" panose="02020603050405020304" pitchFamily="18" charset="0"/>
                <a:ea typeface="Calibri" panose="020F0502020204030204" pitchFamily="34" charset="0"/>
                <a:cs typeface="Times New Roman" panose="02020603050405020304" pitchFamily="18" charset="0"/>
              </a:rPr>
              <a:t>- transportation of monomers (amino acids, monosaccharides, monoglycerides, fatty acids) through the wall of the digestive tract and their entry into the internal environment of the organism.</a:t>
            </a:r>
            <a:endParaRPr lang="ru-UA" sz="2800" dirty="0"/>
          </a:p>
        </p:txBody>
      </p:sp>
    </p:spTree>
    <p:extLst>
      <p:ext uri="{BB962C8B-B14F-4D97-AF65-F5344CB8AC3E}">
        <p14:creationId xmlns:p14="http://schemas.microsoft.com/office/powerpoint/2010/main" val="3356192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99A7910-2E81-4C06-8FA9-4AF6FF0B76F4}"/>
              </a:ext>
            </a:extLst>
          </p:cNvPr>
          <p:cNvSpPr/>
          <p:nvPr/>
        </p:nvSpPr>
        <p:spPr>
          <a:xfrm>
            <a:off x="831273" y="581890"/>
            <a:ext cx="10044545" cy="5400837"/>
          </a:xfrm>
          <a:prstGeom prst="rect">
            <a:avLst/>
          </a:prstGeom>
        </p:spPr>
        <p:txBody>
          <a:bodyPr wrap="square">
            <a:spAutoFit/>
          </a:bodyPr>
          <a:lstStyle/>
          <a:p>
            <a:pPr algn="just">
              <a:lnSpc>
                <a:spcPct val="115000"/>
              </a:lnSpc>
              <a:spcAft>
                <a:spcPts val="1000"/>
              </a:spcAft>
            </a:pPr>
            <a:r>
              <a:rPr lang="uk-UA"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Actually digestion is carried out by enzymes synthesized by human or animal glands.</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Symbiotic digestion-occurs under the influence of enzymes synthesized by symbionts of the microorganism (microorganisms) of the digestive tract. This is how digestion of fiber in the colon is.</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Autolytic digestion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occurs under the influence of enzymes contained in the composition of the meal.</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Intracellular digestion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is a process of hydrolysis of substances within the cell by cellular (lysosomal) enzymes.</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589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695D4D9-E6BE-4E61-9D8D-9CB50A907BC8}"/>
              </a:ext>
            </a:extLst>
          </p:cNvPr>
          <p:cNvSpPr/>
          <p:nvPr/>
        </p:nvSpPr>
        <p:spPr>
          <a:xfrm>
            <a:off x="346364" y="0"/>
            <a:ext cx="11526981" cy="6188169"/>
          </a:xfrm>
          <a:prstGeom prst="rect">
            <a:avLst/>
          </a:prstGeom>
        </p:spPr>
        <p:txBody>
          <a:bodyPr wrap="square">
            <a:spAutoFit/>
          </a:bodyPr>
          <a:lstStyle/>
          <a:p>
            <a:pPr algn="just">
              <a:lnSpc>
                <a:spcPct val="115000"/>
              </a:lnSpc>
              <a:spcAft>
                <a:spcPts val="100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ANATOMY AND PHYSIOLOGY OF THE SURFACE</a:t>
            </a:r>
            <a:endParaRPr lang="ru-UA"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The stomach is located in the upper abdomen.</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The stomach has an enter through which the food comes from the esophagus. At the exit, the stomach has an exit. Through it, evacuation of gastric contents into the duodenum occurs.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The stomach is divided into 4 parts: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1</a:t>
            </a:r>
            <a:r>
              <a:rPr lang="en-US" sz="24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Cardiac </a:t>
            </a:r>
            <a:r>
              <a:rPr lang="en-US" sz="2400" dirty="0">
                <a:latin typeface="Times New Roman" panose="02020603050405020304" pitchFamily="18" charset="0"/>
                <a:ea typeface="Calibri" panose="020F0502020204030204" pitchFamily="34" charset="0"/>
                <a:cs typeface="Times New Roman" panose="02020603050405020304" pitchFamily="18" charset="0"/>
              </a:rPr>
              <a:t>(pars </a:t>
            </a:r>
            <a:r>
              <a:rPr lang="en-US" sz="2400" dirty="0" err="1">
                <a:latin typeface="Times New Roman" panose="02020603050405020304" pitchFamily="18" charset="0"/>
                <a:ea typeface="Calibri" panose="020F0502020204030204" pitchFamily="34" charset="0"/>
                <a:cs typeface="Times New Roman" panose="02020603050405020304" pitchFamily="18" charset="0"/>
              </a:rPr>
              <a:t>cardiaca</a:t>
            </a:r>
            <a:r>
              <a:rPr lang="en-US" sz="2400" dirty="0">
                <a:latin typeface="Times New Roman" panose="02020603050405020304" pitchFamily="18" charset="0"/>
                <a:ea typeface="Calibri" panose="020F0502020204030204" pitchFamily="34" charset="0"/>
                <a:cs typeface="Times New Roman" panose="02020603050405020304" pitchFamily="18" charset="0"/>
              </a:rPr>
              <a:t>) - adjacent to the entrance.</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2. </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Pylori</a:t>
            </a:r>
            <a:r>
              <a:rPr lang="en-US" sz="2400" dirty="0">
                <a:latin typeface="Times New Roman" panose="02020603050405020304" pitchFamily="18" charset="0"/>
                <a:ea typeface="Calibri" panose="020F0502020204030204" pitchFamily="34" charset="0"/>
                <a:cs typeface="Times New Roman" panose="02020603050405020304" pitchFamily="18" charset="0"/>
              </a:rPr>
              <a:t>c (pars </a:t>
            </a:r>
            <a:r>
              <a:rPr lang="en-US" sz="2400" dirty="0" err="1">
                <a:latin typeface="Times New Roman" panose="02020603050405020304" pitchFamily="18" charset="0"/>
                <a:ea typeface="Calibri" panose="020F0502020204030204" pitchFamily="34" charset="0"/>
                <a:cs typeface="Times New Roman" panose="02020603050405020304" pitchFamily="18" charset="0"/>
              </a:rPr>
              <a:t>pylorica</a:t>
            </a:r>
            <a:r>
              <a:rPr lang="en-US" sz="2400" dirty="0">
                <a:latin typeface="Times New Roman" panose="02020603050405020304" pitchFamily="18" charset="0"/>
                <a:ea typeface="Calibri" panose="020F0502020204030204" pitchFamily="34" charset="0"/>
                <a:cs typeface="Times New Roman" panose="02020603050405020304" pitchFamily="18" charset="0"/>
              </a:rPr>
              <a:t>) - adjacent to the exit.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3. </a:t>
            </a: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Medium, or body of the stomach </a:t>
            </a:r>
            <a:r>
              <a:rPr lang="en-US" sz="2400" dirty="0">
                <a:latin typeface="Times New Roman" panose="02020603050405020304" pitchFamily="18" charset="0"/>
                <a:ea typeface="Calibri" panose="020F0502020204030204" pitchFamily="34" charset="0"/>
                <a:cs typeface="Times New Roman" panose="02020603050405020304" pitchFamily="18" charset="0"/>
              </a:rPr>
              <a:t>(corpus ventriculi), - is located between the two above parts.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4. </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bottom of the stomach </a:t>
            </a:r>
            <a:r>
              <a:rPr lang="en-US" sz="2400" dirty="0">
                <a:latin typeface="Times New Roman" panose="02020603050405020304" pitchFamily="18" charset="0"/>
                <a:ea typeface="Calibri" panose="020F0502020204030204" pitchFamily="34" charset="0"/>
                <a:cs typeface="Times New Roman" panose="02020603050405020304" pitchFamily="18" charset="0"/>
              </a:rPr>
              <a:t>(fundus ventriculi) - is located up and to the left of the cardiac part.</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47851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CA838FF-E9D0-48AD-84F8-61A202A0E648}"/>
              </a:ext>
            </a:extLst>
          </p:cNvPr>
          <p:cNvSpPr/>
          <p:nvPr/>
        </p:nvSpPr>
        <p:spPr>
          <a:xfrm>
            <a:off x="1856509" y="886692"/>
            <a:ext cx="8285018" cy="4777077"/>
          </a:xfrm>
          <a:prstGeom prst="rect">
            <a:avLst/>
          </a:prstGeom>
        </p:spPr>
        <p:txBody>
          <a:bodyPr wrap="square">
            <a:spAutoFit/>
          </a:bodyPr>
          <a:lstStyle/>
          <a:p>
            <a:pPr algn="just">
              <a:lnSpc>
                <a:spcPct val="115000"/>
              </a:lnSpc>
              <a:spcAft>
                <a:spcPts val="1000"/>
              </a:spcAft>
            </a:pP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The cardiac part is subdivided into cardia propria, adjacent to the esophagus, fornix, or fundus of the stomach, and the body (corpus). </a:t>
            </a:r>
            <a:endParaRPr lang="uk-UA"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In the </a:t>
            </a:r>
            <a:r>
              <a:rPr lang="en-US" sz="2800" b="1"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pyloricus</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part secrete the gate cave (antrum </a:t>
            </a:r>
            <a:r>
              <a:rPr lang="en-US" sz="2800" b="1"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pyloricus</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and the pyloric canal (pyloric canal). </a:t>
            </a:r>
            <a:endParaRPr lang="uk-UA"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The goalkeeper has a sphincter (</a:t>
            </a:r>
            <a:r>
              <a:rPr lang="en-US" sz="2800" b="1"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m.sphincter</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pylori) that separates the stomach on the body's border and the pyloric part where the angle of the stomach (incisura angularis) is located.</a:t>
            </a:r>
            <a:endParaRPr lang="ru-UA" sz="28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2181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B8CDFA4-AAEE-49AD-98D8-D5BE6F8DB069}"/>
              </a:ext>
            </a:extLst>
          </p:cNvPr>
          <p:cNvSpPr/>
          <p:nvPr/>
        </p:nvSpPr>
        <p:spPr>
          <a:xfrm>
            <a:off x="166255" y="235527"/>
            <a:ext cx="11554690" cy="6502678"/>
          </a:xfrm>
          <a:prstGeom prst="rect">
            <a:avLst/>
          </a:prstGeom>
        </p:spPr>
        <p:txBody>
          <a:bodyPr wrap="square">
            <a:spAutoFit/>
          </a:bodyPr>
          <a:lstStyle/>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form of the stomach is unstable and is prone to changes in healthy people</a:t>
            </a:r>
            <a:r>
              <a:rPr lang="en-US" sz="2800" dirty="0">
                <a:latin typeface="Times New Roman" panose="02020603050405020304" pitchFamily="18" charset="0"/>
                <a:ea typeface="Calibri" panose="020F0502020204030204" pitchFamily="34" charset="0"/>
                <a:cs typeface="Times New Roman" panose="02020603050405020304" pitchFamily="18" charset="0"/>
              </a:rPr>
              <a:t>. It is determined by the state of the muscular layer of the stomach, as well as intraperitoneal pressure, the tone and the position of the diaphragm, the condition of the intestine. The shape varies depending on the amount of gastric contents, the functional state of the stomach, body position, diet and the state of surrounding organs. In some cases, the form of the stomach changes as a result of the disease. </a:t>
            </a:r>
            <a:r>
              <a:rPr lang="en-US" sz="2800" dirty="0" err="1">
                <a:latin typeface="Times New Roman" panose="02020603050405020304" pitchFamily="18" charset="0"/>
                <a:ea typeface="Calibri" panose="020F0502020204030204" pitchFamily="34" charset="0"/>
                <a:cs typeface="Times New Roman" panose="02020603050405020304" pitchFamily="18" charset="0"/>
              </a:rPr>
              <a:t>Thats</a:t>
            </a:r>
            <a:r>
              <a:rPr lang="en-US" sz="2800" dirty="0">
                <a:latin typeface="Times New Roman" panose="02020603050405020304" pitchFamily="18" charset="0"/>
                <a:ea typeface="Calibri" panose="020F0502020204030204" pitchFamily="34" charset="0"/>
                <a:cs typeface="Times New Roman" panose="02020603050405020304" pitchFamily="18" charset="0"/>
              </a:rPr>
              <a:t>, the form of the hourglass of the stomach</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Times New Roman" panose="02020603050405020304" pitchFamily="18" charset="0"/>
                <a:ea typeface="Calibri" panose="020F0502020204030204" pitchFamily="34" charset="0"/>
                <a:cs typeface="Times New Roman" panose="02020603050405020304" pitchFamily="18" charset="0"/>
              </a:rPr>
              <a:t>gets under scarring ulcer process. The stomach in the form of a horn is often found in ascites and tumors of the abdominal cavity. An elongated form of the stomach is observed during </a:t>
            </a:r>
            <a:r>
              <a:rPr lang="en-US" sz="2800" dirty="0" err="1">
                <a:latin typeface="Times New Roman" panose="02020603050405020304" pitchFamily="18" charset="0"/>
                <a:ea typeface="Calibri" panose="020F0502020204030204" pitchFamily="34" charset="0"/>
                <a:cs typeface="Times New Roman" panose="02020603050405020304" pitchFamily="18" charset="0"/>
              </a:rPr>
              <a:t>gastroptosis</a:t>
            </a:r>
            <a:r>
              <a:rPr lang="en-US" sz="2800" dirty="0">
                <a:latin typeface="Times New Roman" panose="02020603050405020304" pitchFamily="18" charset="0"/>
                <a:ea typeface="Calibri" panose="020F0502020204030204" pitchFamily="34" charset="0"/>
                <a:cs typeface="Times New Roman" panose="02020603050405020304" pitchFamily="18" charset="0"/>
              </a:rPr>
              <a:t> (lowering of the stomach), which is usually combined with the omission of other organs of the abdominal cavity. In </a:t>
            </a:r>
            <a:r>
              <a:rPr lang="en-US" sz="2800" dirty="0" err="1">
                <a:latin typeface="Times New Roman" panose="02020603050405020304" pitchFamily="18" charset="0"/>
                <a:ea typeface="Calibri" panose="020F0502020204030204" pitchFamily="34" charset="0"/>
                <a:cs typeface="Times New Roman" panose="02020603050405020304" pitchFamily="18" charset="0"/>
              </a:rPr>
              <a:t>gastroptosis</a:t>
            </a:r>
            <a:r>
              <a:rPr lang="en-US" sz="2800" dirty="0">
                <a:latin typeface="Times New Roman" panose="02020603050405020304" pitchFamily="18" charset="0"/>
                <a:ea typeface="Calibri" panose="020F0502020204030204" pitchFamily="34" charset="0"/>
                <a:cs typeface="Times New Roman" panose="02020603050405020304" pitchFamily="18" charset="0"/>
              </a:rPr>
              <a:t>, the lower pole of the stomach may be lowered into the pelvic cavity.</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71724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1700D99-818D-4408-8E0E-7D576822E19A}"/>
              </a:ext>
            </a:extLst>
          </p:cNvPr>
          <p:cNvSpPr/>
          <p:nvPr/>
        </p:nvSpPr>
        <p:spPr>
          <a:xfrm>
            <a:off x="1246909" y="568036"/>
            <a:ext cx="9573491" cy="4151329"/>
          </a:xfrm>
          <a:prstGeom prst="rect">
            <a:avLst/>
          </a:prstGeom>
        </p:spPr>
        <p:txBody>
          <a:bodyPr wrap="square">
            <a:spAutoFit/>
          </a:bodyPr>
          <a:lstStyle/>
          <a:p>
            <a:pPr algn="just">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uk-UA"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a:latin typeface="Times New Roman" panose="02020603050405020304" pitchFamily="18" charset="0"/>
                <a:ea typeface="Calibri" panose="020F0502020204030204" pitchFamily="34" charset="0"/>
                <a:cs typeface="Times New Roman" panose="02020603050405020304" pitchFamily="18" charset="0"/>
              </a:rPr>
              <a:t>The esophagus enters the stomach at an angle (</a:t>
            </a:r>
            <a:r>
              <a:rPr lang="en-US" sz="2800" dirty="0" err="1">
                <a:latin typeface="Times New Roman" panose="02020603050405020304" pitchFamily="18" charset="0"/>
                <a:ea typeface="Calibri" panose="020F0502020204030204" pitchFamily="34" charset="0"/>
                <a:cs typeface="Times New Roman" panose="02020603050405020304" pitchFamily="18" charset="0"/>
              </a:rPr>
              <a:t>Gis</a:t>
            </a:r>
            <a:r>
              <a:rPr lang="en-US" sz="2800" dirty="0">
                <a:latin typeface="Times New Roman" panose="02020603050405020304" pitchFamily="18" charset="0"/>
                <a:ea typeface="Calibri" panose="020F0502020204030204" pitchFamily="34" charset="0"/>
                <a:cs typeface="Times New Roman" panose="02020603050405020304" pitchFamily="18" charset="0"/>
              </a:rPr>
              <a:t> angle), which forms a cardiac scrap. The magnitude of the </a:t>
            </a:r>
            <a:r>
              <a:rPr lang="en-US" sz="2800" dirty="0" err="1">
                <a:latin typeface="Times New Roman" panose="02020603050405020304" pitchFamily="18" charset="0"/>
                <a:ea typeface="Calibri" panose="020F0502020204030204" pitchFamily="34" charset="0"/>
                <a:cs typeface="Times New Roman" panose="02020603050405020304" pitchFamily="18" charset="0"/>
              </a:rPr>
              <a:t>Gis</a:t>
            </a:r>
            <a:r>
              <a:rPr lang="en-US" sz="2800" dirty="0">
                <a:latin typeface="Times New Roman" panose="02020603050405020304" pitchFamily="18" charset="0"/>
                <a:ea typeface="Calibri" panose="020F0502020204030204" pitchFamily="34" charset="0"/>
                <a:cs typeface="Times New Roman" panose="02020603050405020304" pitchFamily="18" charset="0"/>
              </a:rPr>
              <a:t> angle does not exceed 90 ° more often, and ranges from 90 ° to 180 °.</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The top of the cardiac part of the stomach has a peculiar shutter device (</a:t>
            </a:r>
            <a:r>
              <a:rPr lang="en-US" sz="2800" dirty="0" err="1">
                <a:latin typeface="Times New Roman" panose="02020603050405020304" pitchFamily="18" charset="0"/>
                <a:ea typeface="Calibri" panose="020F0502020204030204" pitchFamily="34" charset="0"/>
                <a:cs typeface="Times New Roman" panose="02020603050405020304" pitchFamily="18" charset="0"/>
              </a:rPr>
              <a:t>Gubarev's</a:t>
            </a:r>
            <a:r>
              <a:rPr lang="en-US" sz="2800" dirty="0">
                <a:latin typeface="Times New Roman" panose="02020603050405020304" pitchFamily="18" charset="0"/>
                <a:ea typeface="Calibri" panose="020F0502020204030204" pitchFamily="34" charset="0"/>
                <a:cs typeface="Times New Roman" panose="02020603050405020304" pitchFamily="18" charset="0"/>
              </a:rPr>
              <a:t> valve), formed by the fold of the mucous membrane (cardiac fold - plica </a:t>
            </a:r>
            <a:r>
              <a:rPr lang="en-US" sz="2800" dirty="0" err="1">
                <a:latin typeface="Times New Roman" panose="02020603050405020304" pitchFamily="18" charset="0"/>
                <a:ea typeface="Calibri" panose="020F0502020204030204" pitchFamily="34" charset="0"/>
                <a:cs typeface="Times New Roman" panose="02020603050405020304" pitchFamily="18" charset="0"/>
              </a:rPr>
              <a:t>cardiaca</a:t>
            </a:r>
            <a:r>
              <a:rPr lang="en-US" sz="2800" dirty="0">
                <a:latin typeface="Times New Roman" panose="02020603050405020304" pitchFamily="18" charset="0"/>
                <a:ea typeface="Calibri" panose="020F0502020204030204" pitchFamily="34" charset="0"/>
                <a:cs typeface="Times New Roman" panose="02020603050405020304" pitchFamily="18" charset="0"/>
              </a:rPr>
              <a:t>). When reducing the stomach </a:t>
            </a:r>
            <a:r>
              <a:rPr lang="en-US" sz="2800" dirty="0" err="1">
                <a:latin typeface="Times New Roman" panose="02020603050405020304" pitchFamily="18" charset="0"/>
                <a:ea typeface="Calibri" panose="020F0502020204030204" pitchFamily="34" charset="0"/>
                <a:cs typeface="Times New Roman" panose="02020603050405020304" pitchFamily="18" charset="0"/>
              </a:rPr>
              <a:t>Gubarev's</a:t>
            </a:r>
            <a:r>
              <a:rPr lang="en-US" sz="2800" dirty="0">
                <a:latin typeface="Times New Roman" panose="02020603050405020304" pitchFamily="18" charset="0"/>
                <a:ea typeface="Calibri" panose="020F0502020204030204" pitchFamily="34" charset="0"/>
                <a:cs typeface="Times New Roman" panose="02020603050405020304" pitchFamily="18" charset="0"/>
              </a:rPr>
              <a:t> valve closes its cardiac opening, which prevents the retention of gastric contents in the esophagus.</a:t>
            </a:r>
            <a:endParaRPr lang="ru-UA" sz="2800" dirty="0"/>
          </a:p>
        </p:txBody>
      </p:sp>
    </p:spTree>
    <p:extLst>
      <p:ext uri="{BB962C8B-B14F-4D97-AF65-F5344CB8AC3E}">
        <p14:creationId xmlns:p14="http://schemas.microsoft.com/office/powerpoint/2010/main" val="4203824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A6C5F7E-EB56-4FA5-A6CD-0F7B31727B42}"/>
              </a:ext>
            </a:extLst>
          </p:cNvPr>
          <p:cNvSpPr/>
          <p:nvPr/>
        </p:nvSpPr>
        <p:spPr>
          <a:xfrm>
            <a:off x="1925781" y="983673"/>
            <a:ext cx="8728363" cy="3970318"/>
          </a:xfrm>
          <a:prstGeom prst="rect">
            <a:avLst/>
          </a:prstGeom>
        </p:spPr>
        <p:txBody>
          <a:bodyPr wrap="square">
            <a:spAutoFit/>
          </a:bodyPr>
          <a:lstStyle/>
          <a:p>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Most of the stomach is his body</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endParaRPr lang="uk-UA" sz="2800" dirty="0">
              <a:latin typeface="Times New Roman" panose="02020603050405020304" pitchFamily="18" charset="0"/>
              <a:ea typeface="Calibri" panose="020F0502020204030204" pitchFamily="34" charset="0"/>
              <a:cs typeface="Times New Roman" panose="02020603050405020304" pitchFamily="18" charset="0"/>
            </a:endParaRPr>
          </a:p>
          <a:p>
            <a:r>
              <a:rPr lang="uk-UA"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latin typeface="Times New Roman" panose="02020603050405020304" pitchFamily="18" charset="0"/>
                <a:ea typeface="Calibri" panose="020F0502020204030204" pitchFamily="34" charset="0"/>
                <a:cs typeface="Times New Roman" panose="02020603050405020304" pitchFamily="18" charset="0"/>
              </a:rPr>
              <a:t>Located along the low curvature of the gastric folds have a longitudinal direction and form the so-called gastric lane.</a:t>
            </a:r>
            <a:endParaRPr lang="uk-UA" sz="2800" b="1" dirty="0">
              <a:latin typeface="Times New Roman" panose="02020603050405020304" pitchFamily="18" charset="0"/>
              <a:ea typeface="Calibri" panose="020F0502020204030204" pitchFamily="34" charset="0"/>
              <a:cs typeface="Times New Roman" panose="02020603050405020304" pitchFamily="18" charset="0"/>
            </a:endParaRPr>
          </a:p>
          <a:p>
            <a:r>
              <a:rPr lang="uk-UA" sz="2800" b="1"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latin typeface="Times New Roman" panose="02020603050405020304" pitchFamily="18" charset="0"/>
                <a:ea typeface="Calibri" panose="020F0502020204030204" pitchFamily="34" charset="0"/>
                <a:cs typeface="Times New Roman" panose="02020603050405020304" pitchFamily="18" charset="0"/>
              </a:rPr>
              <a:t> In the region of the vault, on the back wall and large curvature of the stomach, the folds are transversely or obliquely.</a:t>
            </a:r>
            <a:endParaRPr lang="uk-UA" sz="2800" b="1" dirty="0">
              <a:latin typeface="Times New Roman" panose="02020603050405020304" pitchFamily="18" charset="0"/>
              <a:ea typeface="Calibri" panose="020F0502020204030204" pitchFamily="34" charset="0"/>
              <a:cs typeface="Times New Roman" panose="02020603050405020304" pitchFamily="18" charset="0"/>
            </a:endParaRPr>
          </a:p>
          <a:p>
            <a:r>
              <a:rPr lang="en-US" sz="2800" b="1" dirty="0">
                <a:latin typeface="Times New Roman" panose="02020603050405020304" pitchFamily="18" charset="0"/>
                <a:ea typeface="Calibri" panose="020F0502020204030204" pitchFamily="34" charset="0"/>
                <a:cs typeface="Times New Roman" panose="02020603050405020304" pitchFamily="18" charset="0"/>
              </a:rPr>
              <a:t> The size of the folds is largely dependent of the tone </a:t>
            </a:r>
            <a:r>
              <a:rPr lang="en-US" sz="2800" b="1" dirty="0" err="1">
                <a:latin typeface="Times New Roman" panose="02020603050405020304" pitchFamily="18" charset="0"/>
                <a:ea typeface="Calibri" panose="020F0502020204030204" pitchFamily="34" charset="0"/>
                <a:cs typeface="Times New Roman" panose="02020603050405020304" pitchFamily="18" charset="0"/>
              </a:rPr>
              <a:t>tuscus</a:t>
            </a:r>
            <a:r>
              <a:rPr lang="en-US" sz="2800" b="1" dirty="0">
                <a:latin typeface="Times New Roman" panose="02020603050405020304" pitchFamily="18" charset="0"/>
                <a:ea typeface="Calibri" panose="020F0502020204030204" pitchFamily="34" charset="0"/>
                <a:cs typeface="Times New Roman" panose="02020603050405020304" pitchFamily="18" charset="0"/>
              </a:rPr>
              <a:t> mucosa.</a:t>
            </a:r>
            <a:endParaRPr lang="ru-UA" sz="2800" b="1" dirty="0"/>
          </a:p>
        </p:txBody>
      </p:sp>
    </p:spTree>
    <p:extLst>
      <p:ext uri="{BB962C8B-B14F-4D97-AF65-F5344CB8AC3E}">
        <p14:creationId xmlns:p14="http://schemas.microsoft.com/office/powerpoint/2010/main" val="3622135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FAB3A64-4D19-4EE4-860D-11BE80DC1690}"/>
              </a:ext>
            </a:extLst>
          </p:cNvPr>
          <p:cNvSpPr/>
          <p:nvPr/>
        </p:nvSpPr>
        <p:spPr>
          <a:xfrm>
            <a:off x="1440873" y="568037"/>
            <a:ext cx="9074727" cy="4832092"/>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rPr>
              <a:t> </a:t>
            </a:r>
            <a:r>
              <a:rPr lang="en-US" sz="2800" b="1" dirty="0">
                <a:solidFill>
                  <a:srgbClr val="C00000"/>
                </a:solidFill>
                <a:latin typeface="Times New Roman" panose="02020603050405020304" pitchFamily="18" charset="0"/>
                <a:ea typeface="Calibri" panose="020F0502020204030204" pitchFamily="34" charset="0"/>
              </a:rPr>
              <a:t>There is a pyloric part of the stomach </a:t>
            </a:r>
            <a:r>
              <a:rPr lang="en-US" sz="2800" dirty="0">
                <a:latin typeface="Times New Roman" panose="02020603050405020304" pitchFamily="18" charset="0"/>
                <a:ea typeface="Calibri" panose="020F0502020204030204" pitchFamily="34" charset="0"/>
              </a:rPr>
              <a:t>near the corner cut. </a:t>
            </a:r>
            <a:r>
              <a:rPr lang="en-US" sz="2800" b="1" dirty="0">
                <a:solidFill>
                  <a:srgbClr val="0070C0"/>
                </a:solidFill>
                <a:latin typeface="Times New Roman" panose="02020603050405020304" pitchFamily="18" charset="0"/>
                <a:ea typeface="Calibri" panose="020F0502020204030204" pitchFamily="34" charset="0"/>
              </a:rPr>
              <a:t>The canal of the porter, which has a cylindrical shape, lies adjacent to the bulb of the duodenum. Its length ranges from 5 to 6 sm. </a:t>
            </a:r>
            <a:endParaRPr lang="uk-UA" sz="2800" b="1" dirty="0">
              <a:solidFill>
                <a:srgbClr val="0070C0"/>
              </a:solidFill>
              <a:latin typeface="Times New Roman" panose="02020603050405020304" pitchFamily="18" charset="0"/>
              <a:ea typeface="Calibri" panose="020F0502020204030204" pitchFamily="34" charset="0"/>
            </a:endParaRPr>
          </a:p>
          <a:p>
            <a:r>
              <a:rPr lang="en-US" sz="2800" b="1" dirty="0">
                <a:solidFill>
                  <a:srgbClr val="0070C0"/>
                </a:solidFill>
                <a:latin typeface="Times New Roman" panose="02020603050405020304" pitchFamily="18" charset="0"/>
                <a:ea typeface="Calibri" panose="020F0502020204030204" pitchFamily="34" charset="0"/>
              </a:rPr>
              <a:t>At the moment of relaxation, it is separated from the portal cave and takes a spherical shape. Unlike other parts of the stomach in the channel area of ​​the portal, the mucous membrane is tightly connected with the muscle.</a:t>
            </a:r>
            <a:endParaRPr lang="uk-UA" sz="2800" b="1" dirty="0">
              <a:solidFill>
                <a:srgbClr val="0070C0"/>
              </a:solidFill>
              <a:latin typeface="Times New Roman" panose="02020603050405020304" pitchFamily="18" charset="0"/>
              <a:ea typeface="Calibri" panose="020F0502020204030204" pitchFamily="34" charset="0"/>
            </a:endParaRPr>
          </a:p>
          <a:p>
            <a:r>
              <a:rPr lang="en-US" sz="2800" b="1" dirty="0">
                <a:solidFill>
                  <a:srgbClr val="0070C0"/>
                </a:solidFill>
                <a:latin typeface="Times New Roman" panose="02020603050405020304" pitchFamily="18" charset="0"/>
                <a:ea typeface="Calibri" panose="020F0502020204030204" pitchFamily="34" charset="0"/>
              </a:rPr>
              <a:t> At the border with the duodenum, the contralateral portion is surrounded by a sphincter hole. The width of the sphincter - up to 2 cm, thickness - up to 1 cm. </a:t>
            </a:r>
            <a:endParaRPr lang="ru-UA" sz="2800" b="1" dirty="0">
              <a:solidFill>
                <a:srgbClr val="0070C0"/>
              </a:solidFill>
            </a:endParaRPr>
          </a:p>
        </p:txBody>
      </p:sp>
    </p:spTree>
    <p:extLst>
      <p:ext uri="{BB962C8B-B14F-4D97-AF65-F5344CB8AC3E}">
        <p14:creationId xmlns:p14="http://schemas.microsoft.com/office/powerpoint/2010/main" val="1753856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A58AC7A-FF08-4514-B1B4-BC33EB09A8AD}"/>
              </a:ext>
            </a:extLst>
          </p:cNvPr>
          <p:cNvSpPr/>
          <p:nvPr/>
        </p:nvSpPr>
        <p:spPr>
          <a:xfrm>
            <a:off x="1510145" y="762000"/>
            <a:ext cx="8866910" cy="4648837"/>
          </a:xfrm>
          <a:prstGeom prst="rect">
            <a:avLst/>
          </a:prstGeom>
        </p:spPr>
        <p:txBody>
          <a:bodyPr wrap="square">
            <a:spAutoFit/>
          </a:bodyPr>
          <a:lstStyle/>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mucous membrane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forms a damper on the free edge of the muscular ring of the portal with a roller-shaped fold or a bivalve (may have up to 3-4 shutters).</a:t>
            </a:r>
            <a:endParaRPr lang="uk-UA"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It acts in the lumen of the bulb of the duodenum and closes when it is filled. This prevents the regurgitation process, that is, the reverse current (from the Latin prefix "re" - "vs back" and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gurgitatus</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 "flushed") to the contents of the duodenum in the portal portions of the stomach.</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29660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D46AFFC-A992-476C-A3EC-42A5AE45B6DA}"/>
              </a:ext>
            </a:extLst>
          </p:cNvPr>
          <p:cNvSpPr/>
          <p:nvPr/>
        </p:nvSpPr>
        <p:spPr>
          <a:xfrm>
            <a:off x="1343891" y="221673"/>
            <a:ext cx="9642764" cy="5161798"/>
          </a:xfrm>
          <a:prstGeom prst="rect">
            <a:avLst/>
          </a:prstGeom>
        </p:spPr>
        <p:txBody>
          <a:bodyPr wrap="square">
            <a:spAutoFit/>
          </a:bodyPr>
          <a:lstStyle/>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The stomach wall consists of several layers:</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1.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Mucous membrane (tunica mucosa).</a:t>
            </a:r>
            <a:endParaRPr lang="ru-UA"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2.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Submucosa (tunica submucosa).</a:t>
            </a:r>
            <a:endParaRPr lang="ru-UA" sz="28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3.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Muscle membrane (tunica muscularis).</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4. </a:t>
            </a:r>
            <a:r>
              <a:rPr lang="en-US" sz="28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Serous membrane (tunica serosa).</a:t>
            </a:r>
            <a:endParaRPr lang="ru-UA" sz="2800" b="1" dirty="0">
              <a:solidFill>
                <a:srgbClr val="00B0F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The inner layer of the stomach wall is the mucous membrane. It has its own layer (tunica mucosa propria) with its gastric glands and muscle layer (tunica muscularis mucosa), due to which the folds of the mucous membrane are formed.</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49538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36F55E1-A548-4DC9-B305-4D36B7513640}"/>
              </a:ext>
            </a:extLst>
          </p:cNvPr>
          <p:cNvSpPr/>
          <p:nvPr/>
        </p:nvSpPr>
        <p:spPr>
          <a:xfrm>
            <a:off x="1440873" y="665018"/>
            <a:ext cx="8963891" cy="3539430"/>
          </a:xfrm>
          <a:prstGeom prst="rect">
            <a:avLst/>
          </a:prstGeom>
        </p:spPr>
        <p:txBody>
          <a:bodyPr wrap="square">
            <a:spAutoFit/>
          </a:bodyPr>
          <a:lstStyle/>
          <a:p>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According to functional features, a large part is distinguished in the stomach - fundal, where a sharply acidic secretion contains, besides hydrochloric acid, the proteolytic enzyme pepsin and gastric mucus, and smaller -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pyloroanthral</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the secret of which has an alkaline reaction, contains mucus and produces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hormone gastrin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the product located in this department of endocrine cells (G cells).</a:t>
            </a:r>
            <a:endParaRPr lang="ru-UA" sz="2800" b="1" dirty="0">
              <a:solidFill>
                <a:srgbClr val="0070C0"/>
              </a:solidFill>
            </a:endParaRPr>
          </a:p>
        </p:txBody>
      </p:sp>
    </p:spTree>
    <p:extLst>
      <p:ext uri="{BB962C8B-B14F-4D97-AF65-F5344CB8AC3E}">
        <p14:creationId xmlns:p14="http://schemas.microsoft.com/office/powerpoint/2010/main" val="2090619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8F2C9D5-8584-4F2F-BCCB-1E435A7A65DB}"/>
              </a:ext>
            </a:extLst>
          </p:cNvPr>
          <p:cNvSpPr/>
          <p:nvPr/>
        </p:nvSpPr>
        <p:spPr>
          <a:xfrm>
            <a:off x="1468582" y="346365"/>
            <a:ext cx="9809018" cy="5693866"/>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rPr>
              <a:t> </a:t>
            </a:r>
            <a:r>
              <a:rPr lang="en-US" sz="2800" dirty="0">
                <a:latin typeface="Times New Roman" panose="02020603050405020304" pitchFamily="18" charset="0"/>
                <a:ea typeface="Calibri" panose="020F0502020204030204" pitchFamily="34" charset="0"/>
              </a:rPr>
              <a:t>The group arrangement of the gastric glands has a </a:t>
            </a:r>
            <a:r>
              <a:rPr lang="en-US" sz="2800" b="1" dirty="0">
                <a:solidFill>
                  <a:srgbClr val="FF0000"/>
                </a:solidFill>
                <a:latin typeface="Times New Roman" panose="02020603050405020304" pitchFamily="18" charset="0"/>
                <a:ea typeface="Calibri" panose="020F0502020204030204" pitchFamily="34" charset="0"/>
              </a:rPr>
              <a:t>mucous granular appearance</a:t>
            </a:r>
            <a:r>
              <a:rPr lang="en-US" sz="2800" dirty="0">
                <a:latin typeface="Times New Roman" panose="02020603050405020304" pitchFamily="18" charset="0"/>
                <a:ea typeface="Calibri" panose="020F0502020204030204" pitchFamily="34" charset="0"/>
              </a:rPr>
              <a:t> due to the formation of gastric fields of irregular shape in the size of 1-6 mm2, which are planted with numerous small depressions - the gut cavities, the number of which reaches 3 million. </a:t>
            </a:r>
            <a:endParaRPr lang="uk-UA" sz="2800" dirty="0">
              <a:latin typeface="Times New Roman" panose="02020603050405020304" pitchFamily="18" charset="0"/>
              <a:ea typeface="Calibri" panose="020F0502020204030204" pitchFamily="34" charset="0"/>
            </a:endParaRPr>
          </a:p>
          <a:p>
            <a:r>
              <a:rPr lang="uk-UA" sz="2800" dirty="0">
                <a:latin typeface="Times New Roman" panose="02020603050405020304" pitchFamily="18" charset="0"/>
                <a:ea typeface="Calibri" panose="020F0502020204030204" pitchFamily="34" charset="0"/>
              </a:rPr>
              <a:t>   </a:t>
            </a:r>
            <a:r>
              <a:rPr lang="en-US" sz="2800" dirty="0">
                <a:latin typeface="Times New Roman" panose="02020603050405020304" pitchFamily="18" charset="0"/>
                <a:ea typeface="Calibri" panose="020F0502020204030204" pitchFamily="34" charset="0"/>
              </a:rPr>
              <a:t>Inside the stomach lining a single-layered, highly prismatic (cylindrical) epithelium, continuously secretes the mucous mucoid) secret of a weakly alkaline reaction forms a thin layer of mucus in the thickness of 0.5-1.5 mm, which in the acidic environment of the stomach becomes a thick gel that covers the entire surface of the mucous membrane kiss stomach This is an insoluble (visible) mucus consisting of </a:t>
            </a:r>
            <a:r>
              <a:rPr lang="en-US" sz="2800" b="1" dirty="0">
                <a:solidFill>
                  <a:srgbClr val="FF0000"/>
                </a:solidFill>
                <a:latin typeface="Times New Roman" panose="02020603050405020304" pitchFamily="18" charset="0"/>
                <a:ea typeface="Calibri" panose="020F0502020204030204" pitchFamily="34" charset="0"/>
              </a:rPr>
              <a:t>glycoproteins of various composition </a:t>
            </a:r>
            <a:r>
              <a:rPr lang="en-US" sz="2800" dirty="0">
                <a:latin typeface="Times New Roman" panose="02020603050405020304" pitchFamily="18" charset="0"/>
                <a:ea typeface="Calibri" panose="020F0502020204030204" pitchFamily="34" charset="0"/>
              </a:rPr>
              <a:t>(</a:t>
            </a:r>
            <a:r>
              <a:rPr lang="en-US" sz="2800" dirty="0" err="1">
                <a:latin typeface="Times New Roman" panose="02020603050405020304" pitchFamily="18" charset="0"/>
                <a:ea typeface="Calibri" panose="020F0502020204030204" pitchFamily="34" charset="0"/>
              </a:rPr>
              <a:t>fuco</a:t>
            </a:r>
            <a:r>
              <a:rPr lang="en-US" sz="2800" dirty="0">
                <a:latin typeface="Times New Roman" panose="02020603050405020304" pitchFamily="18" charset="0"/>
                <a:ea typeface="Calibri" panose="020F0502020204030204" pitchFamily="34" charset="0"/>
              </a:rPr>
              <a:t>, </a:t>
            </a:r>
            <a:r>
              <a:rPr lang="en-US" sz="2800" dirty="0" err="1">
                <a:latin typeface="Times New Roman" panose="02020603050405020304" pitchFamily="18" charset="0"/>
                <a:ea typeface="Calibri" panose="020F0502020204030204" pitchFamily="34" charset="0"/>
              </a:rPr>
              <a:t>sialogliproproteins</a:t>
            </a:r>
            <a:r>
              <a:rPr lang="en-US" sz="2800" dirty="0">
                <a:latin typeface="Times New Roman" panose="02020603050405020304" pitchFamily="18" charset="0"/>
                <a:ea typeface="Calibri" panose="020F0502020204030204" pitchFamily="34" charset="0"/>
              </a:rPr>
              <a:t>), proteoglycans, polysaccharides and proteins. </a:t>
            </a:r>
            <a:endParaRPr lang="ru-UA" sz="2800" dirty="0"/>
          </a:p>
        </p:txBody>
      </p:sp>
    </p:spTree>
    <p:extLst>
      <p:ext uri="{BB962C8B-B14F-4D97-AF65-F5344CB8AC3E}">
        <p14:creationId xmlns:p14="http://schemas.microsoft.com/office/powerpoint/2010/main" val="3440765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C630F53-4D63-443B-8CA3-184A98209B27}"/>
              </a:ext>
            </a:extLst>
          </p:cNvPr>
          <p:cNvSpPr/>
          <p:nvPr/>
        </p:nvSpPr>
        <p:spPr>
          <a:xfrm>
            <a:off x="595745" y="346363"/>
            <a:ext cx="10557164" cy="6135398"/>
          </a:xfrm>
          <a:prstGeom prst="rect">
            <a:avLst/>
          </a:prstGeom>
        </p:spPr>
        <p:txBody>
          <a:bodyPr wrap="square">
            <a:spAutoFit/>
          </a:bodyPr>
          <a:lstStyle/>
          <a:p>
            <a:pPr algn="just">
              <a:lnSpc>
                <a:spcPct val="115000"/>
              </a:lnSpc>
              <a:spcAft>
                <a:spcPts val="1000"/>
              </a:spcAft>
            </a:pPr>
            <a:r>
              <a:rPr lang="uk-UA"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a:latin typeface="Times New Roman" panose="02020603050405020304" pitchFamily="18" charset="0"/>
                <a:ea typeface="Calibri" panose="020F0502020204030204" pitchFamily="34" charset="0"/>
                <a:cs typeface="Times New Roman" panose="02020603050405020304" pitchFamily="18" charset="0"/>
              </a:rPr>
              <a:t>Together with mucus secreted sodium bicarbonate, which is adsorbed on it and forms an alkaline buffer layer, neutralizes hydrochloric acid of gastric juice.</a:t>
            </a:r>
            <a:endParaRPr lang="uk-UA" sz="28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uk-UA"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a:latin typeface="Times New Roman" panose="02020603050405020304" pitchFamily="18" charset="0"/>
                <a:ea typeface="Calibri" panose="020F0502020204030204" pitchFamily="34" charset="0"/>
                <a:cs typeface="Times New Roman" panose="02020603050405020304" pitchFamily="18" charset="0"/>
              </a:rPr>
              <a:t> In the region of the gastric mounds, the excretory ducts of the tubular gastric glands are localized, the number of which reaches 14-35 million and more, these are the main or fundus, glands located in the area of ​​the bottom and body of the stomach. In addition, there are still </a:t>
            </a:r>
            <a:r>
              <a:rPr lang="en-US" sz="2800" dirty="0" err="1">
                <a:latin typeface="Times New Roman" panose="02020603050405020304" pitchFamily="18" charset="0"/>
                <a:ea typeface="Calibri" panose="020F0502020204030204" pitchFamily="34" charset="0"/>
                <a:cs typeface="Times New Roman" panose="02020603050405020304" pitchFamily="18" charset="0"/>
              </a:rPr>
              <a:t>cardial</a:t>
            </a:r>
            <a:r>
              <a:rPr lang="en-US" sz="2800" dirty="0">
                <a:latin typeface="Times New Roman" panose="02020603050405020304" pitchFamily="18" charset="0"/>
                <a:ea typeface="Calibri" panose="020F0502020204030204" pitchFamily="34" charset="0"/>
                <a:cs typeface="Times New Roman" panose="02020603050405020304" pitchFamily="18" charset="0"/>
              </a:rPr>
              <a:t> and pyloric glands, which have a simpler structure, which are deprived of coating cells. On the border between the </a:t>
            </a:r>
            <a:r>
              <a:rPr lang="en-US" sz="2800" dirty="0" err="1">
                <a:latin typeface="Times New Roman" panose="02020603050405020304" pitchFamily="18" charset="0"/>
                <a:ea typeface="Calibri" panose="020F0502020204030204" pitchFamily="34" charset="0"/>
                <a:cs typeface="Times New Roman" panose="02020603050405020304" pitchFamily="18" charset="0"/>
              </a:rPr>
              <a:t>cardial</a:t>
            </a:r>
            <a:r>
              <a:rPr lang="en-US" sz="2800" dirty="0">
                <a:latin typeface="Times New Roman" panose="02020603050405020304" pitchFamily="18" charset="0"/>
                <a:ea typeface="Calibri" panose="020F0502020204030204" pitchFamily="34" charset="0"/>
                <a:cs typeface="Times New Roman" panose="02020603050405020304" pitchFamily="18" charset="0"/>
              </a:rPr>
              <a:t> and fundus departments, the first </a:t>
            </a:r>
            <a:r>
              <a:rPr lang="en-US" sz="2800" dirty="0" err="1">
                <a:latin typeface="Times New Roman" panose="02020603050405020304" pitchFamily="18" charset="0"/>
                <a:ea typeface="Calibri" panose="020F0502020204030204" pitchFamily="34" charset="0"/>
                <a:cs typeface="Times New Roman" panose="02020603050405020304" pitchFamily="18" charset="0"/>
              </a:rPr>
              <a:t>intermedial</a:t>
            </a:r>
            <a:r>
              <a:rPr lang="en-US" sz="2800" dirty="0">
                <a:latin typeface="Times New Roman" panose="02020603050405020304" pitchFamily="18" charset="0"/>
                <a:ea typeface="Calibri" panose="020F0502020204030204" pitchFamily="34" charset="0"/>
                <a:cs typeface="Times New Roman" panose="02020603050405020304" pitchFamily="18" charset="0"/>
              </a:rPr>
              <a:t> (intermediate, borderline zone (0.5-1.5 cm), and between the fundal and pyloric mucus - the second </a:t>
            </a:r>
            <a:r>
              <a:rPr lang="en-US" sz="2800" dirty="0" err="1">
                <a:latin typeface="Times New Roman" panose="02020603050405020304" pitchFamily="18" charset="0"/>
                <a:ea typeface="Calibri" panose="020F0502020204030204" pitchFamily="34" charset="0"/>
                <a:cs typeface="Times New Roman" panose="02020603050405020304" pitchFamily="18" charset="0"/>
              </a:rPr>
              <a:t>intermedial</a:t>
            </a:r>
            <a:r>
              <a:rPr lang="en-US" sz="2800" dirty="0">
                <a:latin typeface="Times New Roman" panose="02020603050405020304" pitchFamily="18" charset="0"/>
                <a:ea typeface="Calibri" panose="020F0502020204030204" pitchFamily="34" charset="0"/>
                <a:cs typeface="Times New Roman" panose="02020603050405020304" pitchFamily="18" charset="0"/>
              </a:rPr>
              <a:t> zone (1.5-2 cm), having a transitional structure, is located.</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9752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682BFE3-6BD4-4F98-80E4-D5BC9DE7495F}"/>
              </a:ext>
            </a:extLst>
          </p:cNvPr>
          <p:cNvSpPr/>
          <p:nvPr/>
        </p:nvSpPr>
        <p:spPr>
          <a:xfrm>
            <a:off x="1371600" y="955964"/>
            <a:ext cx="9559636" cy="3220776"/>
          </a:xfrm>
          <a:prstGeom prst="rect">
            <a:avLst/>
          </a:prstGeom>
        </p:spPr>
        <p:txBody>
          <a:bodyPr wrap="square">
            <a:spAutoFit/>
          </a:bodyPr>
          <a:lstStyle/>
          <a:p>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Gastric glands contain mucoid and additional cells</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endParaRPr lang="uk-UA" sz="2800" dirty="0">
              <a:latin typeface="Times New Roman" panose="02020603050405020304" pitchFamily="18" charset="0"/>
              <a:ea typeface="Calibri" panose="020F0502020204030204" pitchFamily="34" charset="0"/>
              <a:cs typeface="Times New Roman" panose="02020603050405020304" pitchFamily="18" charset="0"/>
            </a:endParaRPr>
          </a:p>
          <a:p>
            <a:r>
              <a:rPr lang="en-US" sz="2800" dirty="0">
                <a:latin typeface="Times New Roman" panose="02020603050405020304" pitchFamily="18" charset="0"/>
                <a:ea typeface="Calibri" panose="020F0502020204030204" pitchFamily="34" charset="0"/>
                <a:cs typeface="Times New Roman" panose="02020603050405020304" pitchFamily="18" charset="0"/>
              </a:rPr>
              <a:t>They secrete a mucosal secret, which together with the products of the digestion of the visible mucus forms the so-called soluble fraction of mucin, which is part of the gastric juice, and contains the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internal factor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Kasla</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 glandular mucoprotein</a:t>
            </a:r>
            <a:r>
              <a:rPr lang="en-US" sz="2800" dirty="0">
                <a:latin typeface="Times New Roman" panose="02020603050405020304" pitchFamily="18" charset="0"/>
                <a:ea typeface="Calibri" panose="020F0502020204030204" pitchFamily="34" charset="0"/>
                <a:cs typeface="Times New Roman" panose="02020603050405020304" pitchFamily="18" charset="0"/>
              </a:rPr>
              <a:t>, necessary for the assimilation of vitamin B</a:t>
            </a:r>
            <a:r>
              <a:rPr lang="en-US" sz="2800" baseline="-25000" dirty="0">
                <a:latin typeface="Times New Roman" panose="02020603050405020304" pitchFamily="18" charset="0"/>
                <a:ea typeface="Calibri" panose="020F0502020204030204" pitchFamily="34" charset="0"/>
                <a:cs typeface="Times New Roman" panose="02020603050405020304" pitchFamily="18" charset="0"/>
              </a:rPr>
              <a:t>12</a:t>
            </a:r>
            <a:r>
              <a:rPr lang="en-US" sz="2800" dirty="0">
                <a:latin typeface="Times New Roman" panose="02020603050405020304" pitchFamily="18" charset="0"/>
                <a:ea typeface="Calibri" panose="020F0502020204030204" pitchFamily="34" charset="0"/>
                <a:cs typeface="Times New Roman" panose="02020603050405020304" pitchFamily="18" charset="0"/>
              </a:rPr>
              <a:t> and normal (</a:t>
            </a:r>
            <a:r>
              <a:rPr lang="en-US" sz="2800" dirty="0" err="1">
                <a:latin typeface="Times New Roman" panose="02020603050405020304" pitchFamily="18" charset="0"/>
                <a:ea typeface="Calibri" panose="020F0502020204030204" pitchFamily="34" charset="0"/>
                <a:cs typeface="Times New Roman" panose="02020603050405020304" pitchFamily="18" charset="0"/>
              </a:rPr>
              <a:t>normoblasts</a:t>
            </a:r>
            <a:r>
              <a:rPr lang="en-US" sz="2800" dirty="0">
                <a:latin typeface="Times New Roman" panose="02020603050405020304" pitchFamily="18" charset="0"/>
                <a:ea typeface="Calibri" panose="020F0502020204030204" pitchFamily="34" charset="0"/>
                <a:cs typeface="Times New Roman" panose="02020603050405020304" pitchFamily="18" charset="0"/>
              </a:rPr>
              <a:t>) bone marrow hemopoiesis.</a:t>
            </a:r>
            <a:endParaRPr lang="ru-UA" sz="2800" dirty="0"/>
          </a:p>
        </p:txBody>
      </p:sp>
    </p:spTree>
    <p:extLst>
      <p:ext uri="{BB962C8B-B14F-4D97-AF65-F5344CB8AC3E}">
        <p14:creationId xmlns:p14="http://schemas.microsoft.com/office/powerpoint/2010/main" val="2723102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862ABC9-0AA9-4790-B774-71AA602C6A33}"/>
              </a:ext>
            </a:extLst>
          </p:cNvPr>
          <p:cNvSpPr/>
          <p:nvPr/>
        </p:nvSpPr>
        <p:spPr>
          <a:xfrm>
            <a:off x="387927" y="207818"/>
            <a:ext cx="11042073" cy="6263638"/>
          </a:xfrm>
          <a:prstGeom prst="rect">
            <a:avLst/>
          </a:prstGeom>
        </p:spPr>
        <p:txBody>
          <a:bodyPr wrap="square">
            <a:spAutoFit/>
          </a:bodyPr>
          <a:lstStyle/>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The </a:t>
            </a: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parietal cells (</a:t>
            </a:r>
            <a:r>
              <a:rPr lang="en-US" sz="28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glandulocytes</a:t>
            </a:r>
            <a:r>
              <a:rPr lang="en-US" sz="2800" dirty="0">
                <a:latin typeface="Times New Roman" panose="02020603050405020304" pitchFamily="18" charset="0"/>
                <a:ea typeface="Calibri" panose="020F0502020204030204" pitchFamily="34" charset="0"/>
                <a:cs typeface="Times New Roman" panose="02020603050405020304" pitchFamily="18" charset="0"/>
              </a:rPr>
              <a:t>) of the gastric glands produce the components of hydrochloric acid, and the main (</a:t>
            </a:r>
            <a:r>
              <a:rPr lang="en-US" sz="2800" dirty="0" err="1">
                <a:latin typeface="Times New Roman" panose="02020603050405020304" pitchFamily="18" charset="0"/>
                <a:ea typeface="Calibri" panose="020F0502020204030204" pitchFamily="34" charset="0"/>
                <a:cs typeface="Times New Roman" panose="02020603050405020304" pitchFamily="18" charset="0"/>
              </a:rPr>
              <a:t>pepsinous</a:t>
            </a:r>
            <a:r>
              <a:rPr lang="en-US" sz="2800" dirty="0">
                <a:latin typeface="Times New Roman" panose="02020603050405020304" pitchFamily="18" charset="0"/>
                <a:ea typeface="Calibri" panose="020F0502020204030204" pitchFamily="34" charset="0"/>
                <a:cs typeface="Times New Roman" panose="02020603050405020304" pitchFamily="18" charset="0"/>
              </a:rPr>
              <a:t>) cells produce the proteolytic enzyme pepsinogen, which in the acidic environment of the stomach is </a:t>
            </a:r>
            <a:r>
              <a:rPr lang="en-US" sz="28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converted into active pepsin</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uk-UA" sz="28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In addition, in the pyloric part of the stomach, endocrine G cells that produce the gastrointestinal hormone gastrin are localized, and throughout the mucosa there are argentophilic cells in which the precursor of serotonin is formed in its deep layers.</a:t>
            </a:r>
            <a:endParaRPr lang="uk-UA" sz="28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uk-UA"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a:latin typeface="Times New Roman" panose="02020603050405020304" pitchFamily="18" charset="0"/>
                <a:ea typeface="Calibri" panose="020F0502020204030204" pitchFamily="34" charset="0"/>
                <a:cs typeface="Times New Roman" panose="02020603050405020304" pitchFamily="18" charset="0"/>
              </a:rPr>
              <a:t> An important feature of the gastric mucosa is its ability to quickly recover. So,</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Times New Roman" panose="02020603050405020304" pitchFamily="18" charset="0"/>
                <a:ea typeface="Calibri" panose="020F0502020204030204" pitchFamily="34" charset="0"/>
                <a:cs typeface="Times New Roman" panose="02020603050405020304" pitchFamily="18" charset="0"/>
              </a:rPr>
              <a:t>surface epithelium is completely renewed within 1,3-1,9 days, and </a:t>
            </a:r>
            <a:r>
              <a:rPr lang="en-US" sz="2800" dirty="0" err="1">
                <a:latin typeface="Times New Roman" panose="02020603050405020304" pitchFamily="18" charset="0"/>
                <a:ea typeface="Calibri" panose="020F0502020204030204" pitchFamily="34" charset="0"/>
                <a:cs typeface="Times New Roman" panose="02020603050405020304" pitchFamily="18" charset="0"/>
              </a:rPr>
              <a:t>glandulocytes</a:t>
            </a:r>
            <a:r>
              <a:rPr lang="en-US" sz="2800" dirty="0">
                <a:latin typeface="Times New Roman" panose="02020603050405020304" pitchFamily="18" charset="0"/>
                <a:ea typeface="Calibri" panose="020F0502020204030204" pitchFamily="34" charset="0"/>
                <a:cs typeface="Times New Roman" panose="02020603050405020304" pitchFamily="18" charset="0"/>
              </a:rPr>
              <a:t> of the gastric glands - every 2-3 days, and normally there is a balance between the rejection of mucosal cells and their renewal.</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1048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133D706-063A-4B82-AEC4-94DD727E1463}"/>
              </a:ext>
            </a:extLst>
          </p:cNvPr>
          <p:cNvSpPr/>
          <p:nvPr/>
        </p:nvSpPr>
        <p:spPr>
          <a:xfrm>
            <a:off x="1911927" y="823807"/>
            <a:ext cx="7453746" cy="4536050"/>
          </a:xfrm>
          <a:prstGeom prst="rect">
            <a:avLst/>
          </a:prstGeom>
        </p:spPr>
        <p:txBody>
          <a:bodyPr wrap="square">
            <a:spAutoFit/>
          </a:bodyPr>
          <a:lstStyle/>
          <a:p>
            <a:pPr algn="just">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The muscular membrane of the stomach is represented by three layers of smooth muscles:</a:t>
            </a:r>
            <a:endParaRPr lang="ru-UA" sz="2800" b="1" dirty="0">
              <a:solidFill>
                <a:srgbClr val="00B0F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1.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Longitudinal </a:t>
            </a:r>
            <a:r>
              <a:rPr lang="en-US" sz="2800" dirty="0">
                <a:latin typeface="Times New Roman" panose="02020603050405020304" pitchFamily="18" charset="0"/>
                <a:ea typeface="Calibri" panose="020F0502020204030204" pitchFamily="34" charset="0"/>
                <a:cs typeface="Times New Roman" panose="02020603050405020304" pitchFamily="18" charset="0"/>
              </a:rPr>
              <a:t>- make an outer layer.</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2.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Circular</a:t>
            </a:r>
            <a:r>
              <a:rPr lang="en-US" sz="2800" dirty="0">
                <a:latin typeface="Times New Roman" panose="02020603050405020304" pitchFamily="18" charset="0"/>
                <a:ea typeface="Calibri" panose="020F0502020204030204" pitchFamily="34" charset="0"/>
                <a:cs typeface="Times New Roman" panose="02020603050405020304" pitchFamily="18" charset="0"/>
              </a:rPr>
              <a:t> - make an average layer.</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3.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Spit </a:t>
            </a:r>
            <a:r>
              <a:rPr lang="en-US" sz="2800" dirty="0">
                <a:latin typeface="Times New Roman" panose="02020603050405020304" pitchFamily="18" charset="0"/>
                <a:ea typeface="Calibri" panose="020F0502020204030204" pitchFamily="34" charset="0"/>
                <a:cs typeface="Times New Roman" panose="02020603050405020304" pitchFamily="18" charset="0"/>
              </a:rPr>
              <a:t>- represent the inner layer.</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The serous membrane of the stomach forms its outer surface. It consists of a loose connective tissue base and a mesothelium (flat epithelium).</a:t>
            </a:r>
            <a:endParaRPr lang="ru-UA" sz="2800" dirty="0"/>
          </a:p>
        </p:txBody>
      </p:sp>
    </p:spTree>
    <p:extLst>
      <p:ext uri="{BB962C8B-B14F-4D97-AF65-F5344CB8AC3E}">
        <p14:creationId xmlns:p14="http://schemas.microsoft.com/office/powerpoint/2010/main" val="2767641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39AE155-7806-4277-BB07-7FD87DADC7BC}"/>
              </a:ext>
            </a:extLst>
          </p:cNvPr>
          <p:cNvSpPr/>
          <p:nvPr/>
        </p:nvSpPr>
        <p:spPr>
          <a:xfrm>
            <a:off x="803564" y="332510"/>
            <a:ext cx="10363200" cy="5766130"/>
          </a:xfrm>
          <a:prstGeom prst="rect">
            <a:avLst/>
          </a:prstGeom>
        </p:spPr>
        <p:txBody>
          <a:bodyPr wrap="square">
            <a:spAutoFit/>
          </a:bodyPr>
          <a:lstStyle/>
          <a:p>
            <a:pPr algn="just">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a:latin typeface="Times New Roman" panose="02020603050405020304" pitchFamily="18" charset="0"/>
                <a:ea typeface="Calibri" panose="020F0502020204030204" pitchFamily="34" charset="0"/>
                <a:cs typeface="Times New Roman" panose="02020603050405020304" pitchFamily="18" charset="0"/>
              </a:rPr>
              <a:t>The blood supply to the stomach is mainly carried out by the left and right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gastric arteries</a:t>
            </a:r>
            <a:r>
              <a:rPr lang="en-US" sz="2800" dirty="0">
                <a:latin typeface="Times New Roman" panose="02020603050405020304" pitchFamily="18" charset="0"/>
                <a:ea typeface="Calibri" panose="020F0502020204030204" pitchFamily="34" charset="0"/>
                <a:cs typeface="Times New Roman" panose="02020603050405020304" pitchFamily="18" charset="0"/>
              </a:rPr>
              <a:t>, the left and right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gastrointestinal arteries </a:t>
            </a:r>
            <a:r>
              <a:rPr lang="en-US" sz="2800" dirty="0">
                <a:latin typeface="Times New Roman" panose="02020603050405020304" pitchFamily="18" charset="0"/>
                <a:ea typeface="Calibri" panose="020F0502020204030204" pitchFamily="34" charset="0"/>
                <a:cs typeface="Times New Roman" panose="02020603050405020304" pitchFamily="18" charset="0"/>
              </a:rPr>
              <a:t>and short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stomach arteries</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In addition to the indicated vessels,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diaphragmatic vessels </a:t>
            </a:r>
            <a:r>
              <a:rPr lang="en-US" sz="2800" dirty="0">
                <a:latin typeface="Times New Roman" panose="02020603050405020304" pitchFamily="18" charset="0"/>
                <a:ea typeface="Calibri" panose="020F0502020204030204" pitchFamily="34" charset="0"/>
                <a:cs typeface="Times New Roman" panose="02020603050405020304" pitchFamily="18" charset="0"/>
              </a:rPr>
              <a:t>are involved in blood supply to the stomach, which send to the cardiac stomach of the branch that go along the wall of the esophagus or in the fiber to the right and to the left of it.</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Thus, the blood supply to the proximal parts of the stomach is mainly provided by the left gastric artery and the branches of the splenic artery, the blood supply to the distal parts - the right gastric and right gastrointestinal artery.</a:t>
            </a:r>
            <a:endParaRPr lang="ru-UA" sz="2800" dirty="0"/>
          </a:p>
        </p:txBody>
      </p:sp>
    </p:spTree>
    <p:extLst>
      <p:ext uri="{BB962C8B-B14F-4D97-AF65-F5344CB8AC3E}">
        <p14:creationId xmlns:p14="http://schemas.microsoft.com/office/powerpoint/2010/main" val="30770160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5D352F2-8196-4868-B90D-CB1F1CEA05E0}"/>
              </a:ext>
            </a:extLst>
          </p:cNvPr>
          <p:cNvSpPr/>
          <p:nvPr/>
        </p:nvSpPr>
        <p:spPr>
          <a:xfrm>
            <a:off x="845127" y="554182"/>
            <a:ext cx="9961418" cy="5016117"/>
          </a:xfrm>
          <a:prstGeom prst="rect">
            <a:avLst/>
          </a:prstGeom>
        </p:spPr>
        <p:txBody>
          <a:bodyPr wrap="square">
            <a:spAutoFit/>
          </a:bodyPr>
          <a:lstStyle/>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The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veins</a:t>
            </a:r>
            <a:r>
              <a:rPr lang="en-US" sz="2800" dirty="0">
                <a:latin typeface="Times New Roman" panose="02020603050405020304" pitchFamily="18" charset="0"/>
                <a:ea typeface="Calibri" panose="020F0502020204030204" pitchFamily="34" charset="0"/>
                <a:cs typeface="Times New Roman" panose="02020603050405020304" pitchFamily="18" charset="0"/>
              </a:rPr>
              <a:t> of the stomach form plexuses in the submucosal layer.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From here, the blood from the right gastrointestinal tract, going along the distal department of large curvature, is directed to the upper bribe vein; from the left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gastroomental</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rumen and mild gastric veins - splenic vein; along the coronary artery, follows, respectively, the left gastric artery, the blood is directed directly into the gate vein. In cardiovascular coronary vein, anastomosis with the veins of the esophagus, and in the distal department often there is an anastomosis with the attention of the gatekeeper, which also falls into the portal vein.</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0931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D0F3890-04E1-48B0-9AF3-93010E111360}"/>
              </a:ext>
            </a:extLst>
          </p:cNvPr>
          <p:cNvSpPr/>
          <p:nvPr/>
        </p:nvSpPr>
        <p:spPr>
          <a:xfrm>
            <a:off x="1565564" y="748145"/>
            <a:ext cx="8991600" cy="4777077"/>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Lymphatic system</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uk-UA" sz="28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Along the blood vessels pass lymphatic vessels of the stomach, through which there is lymph flow into regional lymph nodes of the first order from the lymphatic capillaries and vessels located in the wall of the stomach.</a:t>
            </a:r>
            <a:endParaRPr lang="uk-UA"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Lymphatic leakage from the majority of the small curvature and the adjacent divisions, as well as from the right half of the stomach, goes to the left nodal lymph nodes, located on a small curvature.</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656109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53050D2-9F73-4FEB-BD6C-79765508A63D}"/>
              </a:ext>
            </a:extLst>
          </p:cNvPr>
          <p:cNvSpPr/>
          <p:nvPr/>
        </p:nvSpPr>
        <p:spPr>
          <a:xfrm>
            <a:off x="678873" y="332509"/>
            <a:ext cx="10917382" cy="6261651"/>
          </a:xfrm>
          <a:prstGeom prst="rect">
            <a:avLst/>
          </a:prstGeom>
        </p:spPr>
        <p:txBody>
          <a:bodyPr wrap="square">
            <a:spAutoFit/>
          </a:bodyPr>
          <a:lstStyle/>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From the left side of the bottom of the stomach and the left half of the large curvature and adjacent to it sections of the body of the stomach of the lymph enters the </a:t>
            </a:r>
            <a:r>
              <a:rPr lang="en-US" sz="2800" dirty="0" err="1">
                <a:latin typeface="Times New Roman" panose="02020603050405020304" pitchFamily="18" charset="0"/>
                <a:ea typeface="Calibri" panose="020F0502020204030204" pitchFamily="34" charset="0"/>
                <a:cs typeface="Times New Roman" panose="02020603050405020304" pitchFamily="18" charset="0"/>
              </a:rPr>
              <a:t>pancreatosisenic</a:t>
            </a:r>
            <a:r>
              <a:rPr lang="en-US" sz="2800" dirty="0">
                <a:latin typeface="Times New Roman" panose="02020603050405020304" pitchFamily="18" charset="0"/>
                <a:ea typeface="Calibri" panose="020F0502020204030204" pitchFamily="34" charset="0"/>
                <a:cs typeface="Times New Roman" panose="02020603050405020304" pitchFamily="18" charset="0"/>
              </a:rPr>
              <a:t> lymph nodes (</a:t>
            </a:r>
            <a:r>
              <a:rPr lang="en-US" sz="2800" dirty="0" err="1">
                <a:latin typeface="Times New Roman" panose="02020603050405020304" pitchFamily="18" charset="0"/>
                <a:ea typeface="Calibri" panose="020F0502020204030204" pitchFamily="34" charset="0"/>
                <a:cs typeface="Times New Roman" panose="02020603050405020304" pitchFamily="18" charset="0"/>
              </a:rPr>
              <a:t>nodi</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latin typeface="Times New Roman" panose="02020603050405020304" pitchFamily="18" charset="0"/>
                <a:ea typeface="Calibri" panose="020F0502020204030204" pitchFamily="34" charset="0"/>
                <a:cs typeface="Times New Roman" panose="02020603050405020304" pitchFamily="18" charset="0"/>
              </a:rPr>
              <a:t>lymphatici</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latin typeface="Times New Roman" panose="02020603050405020304" pitchFamily="18" charset="0"/>
                <a:ea typeface="Calibri" panose="020F0502020204030204" pitchFamily="34" charset="0"/>
                <a:cs typeface="Times New Roman" panose="02020603050405020304" pitchFamily="18" charset="0"/>
              </a:rPr>
              <a:t>pancreaticolienalis</a:t>
            </a:r>
            <a:r>
              <a:rPr lang="en-US" sz="2800" dirty="0">
                <a:latin typeface="Times New Roman" panose="02020603050405020304" pitchFamily="18" charset="0"/>
                <a:ea typeface="Calibri" panose="020F0502020204030204" pitchFamily="34" charset="0"/>
                <a:cs typeface="Times New Roman" panose="02020603050405020304" pitchFamily="18" charset="0"/>
              </a:rPr>
              <a:t>), located on the upper surface of the pancreas and at the gates of the spleen. In the right lung nodes (</a:t>
            </a:r>
            <a:r>
              <a:rPr lang="en-US" sz="2800" dirty="0" err="1">
                <a:latin typeface="Times New Roman" panose="02020603050405020304" pitchFamily="18" charset="0"/>
                <a:ea typeface="Calibri" panose="020F0502020204030204" pitchFamily="34" charset="0"/>
                <a:cs typeface="Times New Roman" panose="02020603050405020304" pitchFamily="18" charset="0"/>
              </a:rPr>
              <a:t>nodi</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latin typeface="Times New Roman" panose="02020603050405020304" pitchFamily="18" charset="0"/>
                <a:ea typeface="Calibri" panose="020F0502020204030204" pitchFamily="34" charset="0"/>
                <a:cs typeface="Times New Roman" panose="02020603050405020304" pitchFamily="18" charset="0"/>
              </a:rPr>
              <a:t>lymphatici</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latin typeface="Times New Roman" panose="02020603050405020304" pitchFamily="18" charset="0"/>
                <a:ea typeface="Calibri" panose="020F0502020204030204" pitchFamily="34" charset="0"/>
                <a:cs typeface="Times New Roman" panose="02020603050405020304" pitchFamily="18" charset="0"/>
              </a:rPr>
              <a:t>gastrici</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latin typeface="Times New Roman" panose="02020603050405020304" pitchFamily="18" charset="0"/>
                <a:ea typeface="Calibri" panose="020F0502020204030204" pitchFamily="34" charset="0"/>
                <a:cs typeface="Times New Roman" panose="02020603050405020304" pitchFamily="18" charset="0"/>
              </a:rPr>
              <a:t>dext</a:t>
            </a:r>
            <a:r>
              <a:rPr lang="en-US" sz="2800" dirty="0">
                <a:latin typeface="Times New Roman" panose="02020603050405020304" pitchFamily="18" charset="0"/>
                <a:ea typeface="Calibri" panose="020F0502020204030204" pitchFamily="34" charset="0"/>
                <a:cs typeface="Times New Roman" panose="02020603050405020304" pitchFamily="18" charset="0"/>
              </a:rPr>
              <a:t>.) And </a:t>
            </a:r>
            <a:r>
              <a:rPr lang="en-US" sz="2800" dirty="0" err="1">
                <a:latin typeface="Times New Roman" panose="02020603050405020304" pitchFamily="18" charset="0"/>
                <a:ea typeface="Calibri" panose="020F0502020204030204" pitchFamily="34" charset="0"/>
                <a:cs typeface="Times New Roman" panose="02020603050405020304" pitchFamily="18" charset="0"/>
              </a:rPr>
              <a:t>nodi</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latin typeface="Times New Roman" panose="02020603050405020304" pitchFamily="18" charset="0"/>
                <a:ea typeface="Calibri" panose="020F0502020204030204" pitchFamily="34" charset="0"/>
                <a:cs typeface="Times New Roman" panose="02020603050405020304" pitchFamily="18" charset="0"/>
              </a:rPr>
              <a:t>lymphatici</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latin typeface="Times New Roman" panose="02020603050405020304" pitchFamily="18" charset="0"/>
                <a:ea typeface="Calibri" panose="020F0502020204030204" pitchFamily="34" charset="0"/>
                <a:cs typeface="Times New Roman" panose="02020603050405020304" pitchFamily="18" charset="0"/>
              </a:rPr>
              <a:t>pylurici</a:t>
            </a:r>
            <a:r>
              <a:rPr lang="en-US" sz="2800" dirty="0">
                <a:latin typeface="Times New Roman" panose="02020603050405020304" pitchFamily="18" charset="0"/>
                <a:ea typeface="Calibri" panose="020F0502020204030204" pitchFamily="34" charset="0"/>
                <a:cs typeface="Times New Roman" panose="02020603050405020304" pitchFamily="18" charset="0"/>
              </a:rPr>
              <a:t> lymph nodes there is a lymph outflow from the right half of the large curvature and adjacent areas of the body of the stomach. </a:t>
            </a:r>
            <a:endParaRPr lang="uk-UA" sz="28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In the liver (</a:t>
            </a:r>
            <a:r>
              <a:rPr lang="en-US" sz="2800" dirty="0" err="1">
                <a:latin typeface="Times New Roman" panose="02020603050405020304" pitchFamily="18" charset="0"/>
                <a:ea typeface="Calibri" panose="020F0502020204030204" pitchFamily="34" charset="0"/>
                <a:cs typeface="Times New Roman" panose="02020603050405020304" pitchFamily="18" charset="0"/>
              </a:rPr>
              <a:t>nodi</a:t>
            </a:r>
            <a:r>
              <a:rPr lang="en-US" sz="2800" dirty="0">
                <a:latin typeface="Times New Roman" panose="02020603050405020304" pitchFamily="18" charset="0"/>
                <a:ea typeface="Calibri" panose="020F0502020204030204" pitchFamily="34" charset="0"/>
                <a:cs typeface="Times New Roman" panose="02020603050405020304" pitchFamily="18" charset="0"/>
              </a:rPr>
              <a:t> lymphatic </a:t>
            </a:r>
            <a:r>
              <a:rPr lang="en-US" sz="2800" dirty="0" err="1">
                <a:latin typeface="Times New Roman" panose="02020603050405020304" pitchFamily="18" charset="0"/>
                <a:ea typeface="Calibri" panose="020F0502020204030204" pitchFamily="34" charset="0"/>
                <a:cs typeface="Times New Roman" panose="02020603050405020304" pitchFamily="18" charset="0"/>
              </a:rPr>
              <a:t>hepatici</a:t>
            </a:r>
            <a:r>
              <a:rPr lang="en-US" sz="2800" dirty="0">
                <a:latin typeface="Times New Roman" panose="02020603050405020304" pitchFamily="18" charset="0"/>
                <a:ea typeface="Calibri" panose="020F0502020204030204" pitchFamily="34" charset="0"/>
                <a:cs typeface="Times New Roman" panose="02020603050405020304" pitchFamily="18" charset="0"/>
              </a:rPr>
              <a:t>) and graft lymph nodes delivered to the lymph from a small area of ​​the left-hand side of the small curvature.</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Of all the lymph nodes listed above, the first order of the lymph enters the scaly lymph nodes (</a:t>
            </a:r>
            <a:r>
              <a:rPr lang="en-US" sz="2800" dirty="0" err="1">
                <a:latin typeface="Times New Roman" panose="02020603050405020304" pitchFamily="18" charset="0"/>
                <a:ea typeface="Calibri" panose="020F0502020204030204" pitchFamily="34" charset="0"/>
                <a:cs typeface="Times New Roman" panose="02020603050405020304" pitchFamily="18" charset="0"/>
              </a:rPr>
              <a:t>nodi</a:t>
            </a:r>
            <a:r>
              <a:rPr lang="en-US" sz="2800" dirty="0">
                <a:latin typeface="Times New Roman" panose="02020603050405020304" pitchFamily="18" charset="0"/>
                <a:ea typeface="Calibri" panose="020F0502020204030204" pitchFamily="34" charset="0"/>
                <a:cs typeface="Times New Roman" panose="02020603050405020304" pitchFamily="18" charset="0"/>
              </a:rPr>
              <a:t> lymphatic </a:t>
            </a:r>
            <a:r>
              <a:rPr lang="en-US" sz="2800" dirty="0" err="1">
                <a:latin typeface="Times New Roman" panose="02020603050405020304" pitchFamily="18" charset="0"/>
                <a:ea typeface="Calibri" panose="020F0502020204030204" pitchFamily="34" charset="0"/>
                <a:cs typeface="Times New Roman" panose="02020603050405020304" pitchFamily="18" charset="0"/>
              </a:rPr>
              <a:t>celaici</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p>
        </p:txBody>
      </p:sp>
    </p:spTree>
    <p:extLst>
      <p:ext uri="{BB962C8B-B14F-4D97-AF65-F5344CB8AC3E}">
        <p14:creationId xmlns:p14="http://schemas.microsoft.com/office/powerpoint/2010/main" val="1838080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CD0318C-A655-4F50-94DA-26C49E76540D}"/>
              </a:ext>
            </a:extLst>
          </p:cNvPr>
          <p:cNvSpPr/>
          <p:nvPr/>
        </p:nvSpPr>
        <p:spPr>
          <a:xfrm>
            <a:off x="1205345" y="609599"/>
            <a:ext cx="9656619" cy="5843459"/>
          </a:xfrm>
          <a:prstGeom prst="rect">
            <a:avLst/>
          </a:prstGeom>
        </p:spPr>
        <p:txBody>
          <a:bodyPr wrap="square">
            <a:spAutoFit/>
          </a:bodyPr>
          <a:lstStyle/>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The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innervation of the stomach </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is provided by the wandering, aching and diaphragmatic nerves and the intramural nervous system.</a:t>
            </a:r>
            <a:endParaRPr lang="uk-UA"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left </a:t>
            </a:r>
            <a:r>
              <a:rPr lang="en-US"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vagus</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nerve</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descending to the stomach on the front surface of the esophagus, gives the branch to the liver, and, branching out on the anterior surface of the stomach, forms along with the branches of the sympathetic nerve, which are sent here from the solar plexus with the nutritional stomach vessels, the anterior gastric plexus. The branches of this plexus, penetrating into the serous cover, go to  intramural plexus.</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right </a:t>
            </a:r>
            <a:r>
              <a:rPr lang="en-US"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vagus</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nerve </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branched out on the back of the stomach, forming branches that provide card, small curvature, body and graft stomach. At the back of the stomach, a nervous plexus is also formed due to the branches of the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vagus</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nerve and the sympathetic nerve fibers that fit here along all the stomach vessels.</a:t>
            </a:r>
            <a:endParaRPr lang="ru-UA"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49154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5B2345F-4996-49FF-8A16-2AC61E233C26}"/>
              </a:ext>
            </a:extLst>
          </p:cNvPr>
          <p:cNvSpPr/>
          <p:nvPr/>
        </p:nvSpPr>
        <p:spPr>
          <a:xfrm>
            <a:off x="969817" y="789708"/>
            <a:ext cx="9615055" cy="5894371"/>
          </a:xfrm>
          <a:prstGeom prst="rect">
            <a:avLst/>
          </a:prstGeom>
        </p:spPr>
        <p:txBody>
          <a:bodyPr wrap="square">
            <a:spAutoFit/>
          </a:bodyPr>
          <a:lstStyle/>
          <a:p>
            <a:pPr algn="just">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intramural nervous system consists of three nerve plexuses</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uk-UA" sz="28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1) </a:t>
            </a:r>
            <a:r>
              <a:rPr lang="en-US" sz="2800" dirty="0" err="1">
                <a:latin typeface="Times New Roman" panose="02020603050405020304" pitchFamily="18" charset="0"/>
                <a:ea typeface="Calibri" panose="020F0502020204030204" pitchFamily="34" charset="0"/>
                <a:cs typeface="Times New Roman" panose="02020603050405020304" pitchFamily="18" charset="0"/>
              </a:rPr>
              <a:t>suberose</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latin typeface="Times New Roman" panose="02020603050405020304" pitchFamily="18" charset="0"/>
                <a:ea typeface="Calibri" panose="020F0502020204030204" pitchFamily="34" charset="0"/>
                <a:cs typeface="Times New Roman" panose="02020603050405020304" pitchFamily="18" charset="0"/>
              </a:rPr>
              <a:t>vorobyevsky</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uk-UA" sz="28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2) </a:t>
            </a:r>
            <a:r>
              <a:rPr lang="en-US" sz="2800" dirty="0" err="1">
                <a:latin typeface="Times New Roman" panose="02020603050405020304" pitchFamily="18" charset="0"/>
                <a:ea typeface="Calibri" panose="020F0502020204030204" pitchFamily="34" charset="0"/>
                <a:cs typeface="Times New Roman" panose="02020603050405020304" pitchFamily="18" charset="0"/>
              </a:rPr>
              <a:t>intermereous</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latin typeface="Times New Roman" panose="02020603050405020304" pitchFamily="18" charset="0"/>
                <a:ea typeface="Calibri" panose="020F0502020204030204" pitchFamily="34" charset="0"/>
                <a:cs typeface="Times New Roman" panose="02020603050405020304" pitchFamily="18" charset="0"/>
              </a:rPr>
              <a:t>auerbach</a:t>
            </a:r>
            <a:r>
              <a:rPr lang="en-US" sz="2800" dirty="0">
                <a:latin typeface="Times New Roman" panose="02020603050405020304" pitchFamily="18" charset="0"/>
                <a:ea typeface="Calibri" panose="020F0502020204030204" pitchFamily="34" charset="0"/>
                <a:cs typeface="Times New Roman" panose="02020603050405020304" pitchFamily="18" charset="0"/>
              </a:rPr>
              <a:t>), which is associated with </a:t>
            </a:r>
            <a:r>
              <a:rPr lang="en-US" sz="2800" dirty="0" err="1">
                <a:latin typeface="Times New Roman" panose="02020603050405020304" pitchFamily="18" charset="0"/>
                <a:ea typeface="Calibri" panose="020F0502020204030204" pitchFamily="34" charset="0"/>
                <a:cs typeface="Times New Roman" panose="02020603050405020304" pitchFamily="18" charset="0"/>
              </a:rPr>
              <a:t>subserous</a:t>
            </a:r>
            <a:r>
              <a:rPr lang="en-US" sz="2800" dirty="0">
                <a:latin typeface="Times New Roman" panose="02020603050405020304" pitchFamily="18" charset="0"/>
                <a:ea typeface="Calibri" panose="020F0502020204030204" pitchFamily="34" charset="0"/>
                <a:cs typeface="Times New Roman" panose="02020603050405020304" pitchFamily="18" charset="0"/>
              </a:rPr>
              <a:t>; 3) submucosal (</a:t>
            </a:r>
            <a:r>
              <a:rPr lang="en-US" sz="2800" dirty="0" err="1">
                <a:latin typeface="Times New Roman" panose="02020603050405020304" pitchFamily="18" charset="0"/>
                <a:ea typeface="Calibri" panose="020F0502020204030204" pitchFamily="34" charset="0"/>
                <a:cs typeface="Times New Roman" panose="02020603050405020304" pitchFamily="18" charset="0"/>
              </a:rPr>
              <a:t>meisneric</a:t>
            </a:r>
            <a:r>
              <a:rPr lang="en-US" sz="2800" dirty="0">
                <a:latin typeface="Times New Roman" panose="02020603050405020304" pitchFamily="18" charset="0"/>
                <a:ea typeface="Calibri" panose="020F0502020204030204" pitchFamily="34" charset="0"/>
                <a:cs typeface="Times New Roman" panose="02020603050405020304" pitchFamily="18" charset="0"/>
              </a:rPr>
              <a:t>) associated with </a:t>
            </a:r>
            <a:r>
              <a:rPr lang="en-US" sz="2800" dirty="0" err="1">
                <a:latin typeface="Times New Roman" panose="02020603050405020304" pitchFamily="18" charset="0"/>
                <a:ea typeface="Calibri" panose="020F0502020204030204" pitchFamily="34" charset="0"/>
                <a:cs typeface="Times New Roman" panose="02020603050405020304" pitchFamily="18" charset="0"/>
              </a:rPr>
              <a:t>intermucosal</a:t>
            </a:r>
            <a:r>
              <a:rPr lang="en-US" sz="2800" dirty="0">
                <a:latin typeface="Times New Roman" panose="02020603050405020304" pitchFamily="18" charset="0"/>
                <a:ea typeface="Calibri" panose="020F0502020204030204" pitchFamily="34" charset="0"/>
                <a:cs typeface="Times New Roman" panose="02020603050405020304" pitchFamily="18" charset="0"/>
              </a:rPr>
              <a:t>. These plexuses correspond to the same, available in other sections of the digestive tract. In their formation, the branches of the </a:t>
            </a:r>
            <a:r>
              <a:rPr lang="en-US" sz="2800" dirty="0" err="1">
                <a:latin typeface="Times New Roman" panose="02020603050405020304" pitchFamily="18" charset="0"/>
                <a:ea typeface="Calibri" panose="020F0502020204030204" pitchFamily="34" charset="0"/>
                <a:cs typeface="Times New Roman" panose="02020603050405020304" pitchFamily="18" charset="0"/>
              </a:rPr>
              <a:t>vagus</a:t>
            </a:r>
            <a:r>
              <a:rPr lang="en-US" sz="2800" dirty="0">
                <a:latin typeface="Times New Roman" panose="02020603050405020304" pitchFamily="18" charset="0"/>
                <a:ea typeface="Calibri" panose="020F0502020204030204" pitchFamily="34" charset="0"/>
                <a:cs typeface="Times New Roman" panose="02020603050405020304" pitchFamily="18" charset="0"/>
              </a:rPr>
              <a:t> and sympathetic nerves are involved.</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Sensitive innervation of the stomach is carried out by means of the spinal nerves, forming various receptor in the wall of the stomach.</a:t>
            </a:r>
            <a:endParaRPr lang="ru-UA" sz="2800" dirty="0"/>
          </a:p>
        </p:txBody>
      </p:sp>
    </p:spTree>
    <p:extLst>
      <p:ext uri="{BB962C8B-B14F-4D97-AF65-F5344CB8AC3E}">
        <p14:creationId xmlns:p14="http://schemas.microsoft.com/office/powerpoint/2010/main" val="9316588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9FD5875-B000-47B7-8224-D9DE9EF48269}"/>
              </a:ext>
            </a:extLst>
          </p:cNvPr>
          <p:cNvSpPr/>
          <p:nvPr/>
        </p:nvSpPr>
        <p:spPr>
          <a:xfrm>
            <a:off x="1717963" y="304800"/>
            <a:ext cx="8880763" cy="5896358"/>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BASIC SURFACE FUNCTIONS</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The stomach undergoes chemical and physical treatment of food, as well as depositing and gradual evacuation into the intestine of chyme (food grains, from the Greek,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chymos</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 juice).</a:t>
            </a:r>
            <a:endParaRPr lang="uk-UA"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In the stomach are displayed products of metabolism, including protein products exchange, after which hydrolysis is carried out, their further utilization by the organism. </a:t>
            </a:r>
            <a:endParaRPr lang="uk-UA"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Thus, the stomach is involved in intermediate metabolism.</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14416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F7A84CD-FA7A-4979-B185-6243BC774289}"/>
              </a:ext>
            </a:extLst>
          </p:cNvPr>
          <p:cNvSpPr/>
          <p:nvPr/>
        </p:nvSpPr>
        <p:spPr>
          <a:xfrm>
            <a:off x="1385455" y="623454"/>
            <a:ext cx="9531927" cy="5418727"/>
          </a:xfrm>
          <a:prstGeom prst="rect">
            <a:avLst/>
          </a:prstGeom>
        </p:spPr>
        <p:txBody>
          <a:bodyPr wrap="square">
            <a:spAutoFit/>
          </a:bodyPr>
          <a:lstStyle/>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The stomach plays an important role in the processes of hemopoiesis, water-salt metabolism and maintaining the pH of blood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pH.</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endParaRPr lang="uk-UA"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Gastric secrets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secrete gastric juice</a:t>
            </a:r>
            <a:r>
              <a:rPr lang="en-US" sz="2400" dirty="0">
                <a:latin typeface="Times New Roman" panose="02020603050405020304" pitchFamily="18" charset="0"/>
                <a:ea typeface="Calibri" panose="020F0502020204030204" pitchFamily="34" charset="0"/>
                <a:cs typeface="Times New Roman" panose="02020603050405020304" pitchFamily="18" charset="0"/>
              </a:rPr>
              <a:t>, which ensures the digestive function through the hydrolysis of a number of proteins, swelling and denaturation of various substances of cellular food structures.</a:t>
            </a:r>
            <a:endParaRPr lang="uk-UA" sz="2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 Gastric glands secrete a secret consisting of organic (gastric mucus) and inorganic (K +, Ca</a:t>
            </a:r>
            <a:r>
              <a:rPr lang="en-US" sz="2400" b="1" baseline="-25000"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2</a:t>
            </a:r>
            <a:r>
              <a:rPr lang="en-US"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 +, Cl-, HCO</a:t>
            </a:r>
            <a:r>
              <a:rPr lang="en-US" sz="2400" b="1" baseline="-25000"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3</a:t>
            </a:r>
            <a:r>
              <a:rPr lang="en-US"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 components. Gastric mucus carries a protective function. Stimulation of secretion of gastric mucus occurs when mechanical and chemical irritation of the mucous membrane of the stomach, when it is removed from the mucous membrane, as well as in the irritation of the stomach and </a:t>
            </a:r>
            <a:r>
              <a:rPr lang="en-US" sz="2400" b="1" dirty="0" err="1">
                <a:solidFill>
                  <a:srgbClr val="00B0F0"/>
                </a:solidFill>
                <a:latin typeface="Times New Roman" panose="02020603050405020304" pitchFamily="18" charset="0"/>
                <a:ea typeface="Calibri" panose="020F0502020204030204" pitchFamily="34" charset="0"/>
                <a:cs typeface="Times New Roman" panose="02020603050405020304" pitchFamily="18" charset="0"/>
              </a:rPr>
              <a:t>vagus</a:t>
            </a:r>
            <a:r>
              <a:rPr lang="en-US"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 nerves. On an empty stomach the secretion of gastric mucus is minimal.</a:t>
            </a:r>
            <a:endParaRPr lang="ru-UA" sz="2400" b="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09510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A32F972-3016-44EF-ACFE-C2E4F7B1BD67}"/>
              </a:ext>
            </a:extLst>
          </p:cNvPr>
          <p:cNvSpPr/>
          <p:nvPr/>
        </p:nvSpPr>
        <p:spPr>
          <a:xfrm>
            <a:off x="1413163" y="457200"/>
            <a:ext cx="9227127" cy="6001643"/>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uk-UA"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Gastric glands secrete two immunologically heterogeneous groups of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pepsinogen</a:t>
            </a:r>
            <a:r>
              <a:rPr lang="en-US" sz="2400" dirty="0">
                <a:latin typeface="Times New Roman" panose="02020603050405020304" pitchFamily="18" charset="0"/>
                <a:ea typeface="Calibri" panose="020F0502020204030204" pitchFamily="34" charset="0"/>
                <a:cs typeface="Times New Roman" panose="02020603050405020304" pitchFamily="18" charset="0"/>
              </a:rPr>
              <a:t>, consisting of eight fractions. These groups of pepsinogens are associated with different parts of the stomach. </a:t>
            </a:r>
            <a:endParaRPr lang="uk-UA" sz="2400" dirty="0">
              <a:latin typeface="Times New Roman" panose="02020603050405020304" pitchFamily="18" charset="0"/>
              <a:ea typeface="Calibri" panose="020F0502020204030204" pitchFamily="34" charset="0"/>
              <a:cs typeface="Times New Roman" panose="02020603050405020304" pitchFamily="18" charset="0"/>
            </a:endParaRPr>
          </a:p>
          <a:p>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pepsinogen of the first group </a:t>
            </a:r>
            <a:r>
              <a:rPr lang="en-US" sz="2400" dirty="0">
                <a:latin typeface="Times New Roman" panose="02020603050405020304" pitchFamily="18" charset="0"/>
                <a:ea typeface="Calibri" panose="020F0502020204030204" pitchFamily="34" charset="0"/>
                <a:cs typeface="Times New Roman" panose="02020603050405020304" pitchFamily="18" charset="0"/>
              </a:rPr>
              <a:t>is synthesized in its fundus, while the </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pepsinogen of the second group </a:t>
            </a:r>
            <a:r>
              <a:rPr lang="en-US" sz="2400" dirty="0">
                <a:latin typeface="Times New Roman" panose="02020603050405020304" pitchFamily="18" charset="0"/>
                <a:ea typeface="Calibri" panose="020F0502020204030204" pitchFamily="34" charset="0"/>
                <a:cs typeface="Times New Roman" panose="02020603050405020304" pitchFamily="18" charset="0"/>
              </a:rPr>
              <a:t>is in the antral part of the stomach and the proximal part of the duodenum. </a:t>
            </a:r>
            <a:endParaRPr lang="uk-UA" sz="2400" dirty="0">
              <a:latin typeface="Times New Roman" panose="02020603050405020304" pitchFamily="18" charset="0"/>
              <a:ea typeface="Calibri" panose="020F0502020204030204" pitchFamily="34" charset="0"/>
              <a:cs typeface="Times New Roman" panose="02020603050405020304" pitchFamily="18" charset="0"/>
            </a:endParaRPr>
          </a:p>
          <a:p>
            <a:r>
              <a:rPr lang="en-US" sz="2400" dirty="0">
                <a:latin typeface="Times New Roman" panose="02020603050405020304" pitchFamily="18" charset="0"/>
                <a:ea typeface="Calibri" panose="020F0502020204030204" pitchFamily="34" charset="0"/>
                <a:cs typeface="Times New Roman" panose="02020603050405020304" pitchFamily="18" charset="0"/>
              </a:rPr>
              <a:t>The activation of pepsinogen stimulates the formation of a number of </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proteases active in the acidic medium</a:t>
            </a:r>
            <a:r>
              <a:rPr lang="en-US" sz="2400" dirty="0">
                <a:latin typeface="Times New Roman" panose="02020603050405020304" pitchFamily="18" charset="0"/>
                <a:ea typeface="Calibri" panose="020F0502020204030204" pitchFamily="34" charset="0"/>
                <a:cs typeface="Times New Roman" panose="02020603050405020304" pitchFamily="18" charset="0"/>
              </a:rPr>
              <a:t>. The maximal proteolytic activity of the gastric juice is manifested in the pH ranges from 1.5 to 2.0 and from 3.2 to 3.5. Depending on the pH value, the implementation of proteolytic activity is carried out by different enzymes: at </a:t>
            </a: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pH 1.5-2.0 - pepsin, at pH 3,2-3,5 - gastrin. </a:t>
            </a:r>
            <a:r>
              <a:rPr lang="en-US" sz="2400" dirty="0">
                <a:latin typeface="Times New Roman" panose="02020603050405020304" pitchFamily="18" charset="0"/>
                <a:ea typeface="Calibri" panose="020F0502020204030204" pitchFamily="34" charset="0"/>
                <a:cs typeface="Times New Roman" panose="02020603050405020304" pitchFamily="18" charset="0"/>
              </a:rPr>
              <a:t>The ratio of the content of pepsin to gastric juice and gastrin is determined by the pH of the gastric juice and the course of gastric secretion. It ranges from 1: 1,5 to 1: 6 and changes in the dynamics of the normal digestive process, as well as with its pathology.</a:t>
            </a:r>
            <a:endParaRPr lang="ru-UA" sz="2400" dirty="0"/>
          </a:p>
        </p:txBody>
      </p:sp>
    </p:spTree>
    <p:extLst>
      <p:ext uri="{BB962C8B-B14F-4D97-AF65-F5344CB8AC3E}">
        <p14:creationId xmlns:p14="http://schemas.microsoft.com/office/powerpoint/2010/main" val="7049398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462FCFB-C7D9-4889-AAF9-2233A1FA684C}"/>
              </a:ext>
            </a:extLst>
          </p:cNvPr>
          <p:cNvSpPr/>
          <p:nvPr/>
        </p:nvSpPr>
        <p:spPr>
          <a:xfrm>
            <a:off x="1911926" y="942109"/>
            <a:ext cx="8104909" cy="5033557"/>
          </a:xfrm>
          <a:prstGeom prst="rect">
            <a:avLst/>
          </a:prstGeom>
        </p:spPr>
        <p:txBody>
          <a:bodyPr wrap="square">
            <a:spAutoFit/>
          </a:bodyPr>
          <a:lstStyle/>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The two above-mentioned enzymes provide up to 95% of proteolytic activity of gastric juice.</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Gastric secretion is a complex physiological process, the regulation of which is carried out through the interaction of hormonal and nerve mechanisms.</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It is accepted to allocate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two stages </a:t>
            </a:r>
            <a:r>
              <a:rPr lang="en-US" sz="2800" dirty="0">
                <a:latin typeface="Times New Roman" panose="02020603050405020304" pitchFamily="18" charset="0"/>
                <a:ea typeface="Calibri" panose="020F0502020204030204" pitchFamily="34" charset="0"/>
                <a:cs typeface="Times New Roman" panose="02020603050405020304" pitchFamily="18" charset="0"/>
              </a:rPr>
              <a:t>of the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process of gastric secretion:</a:t>
            </a:r>
            <a:endParaRPr lang="ru-UA"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1.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Basal</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2. Digestive (stimulated)</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132404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1A97D91-C1B0-41B3-8C57-9D796D6AC44A}"/>
              </a:ext>
            </a:extLst>
          </p:cNvPr>
          <p:cNvSpPr/>
          <p:nvPr/>
        </p:nvSpPr>
        <p:spPr>
          <a:xfrm>
            <a:off x="1704109" y="374073"/>
            <a:ext cx="9047018" cy="5907258"/>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digestive stage in its turn is divided into three phases</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eriod"/>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The phase of brain stimulation</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eriod"/>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Phase of gastric stimulation.</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eriod"/>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Phase of intestinal stimulatio</a:t>
            </a:r>
            <a:r>
              <a:rPr lang="en-US" sz="2800" dirty="0">
                <a:latin typeface="Times New Roman" panose="02020603050405020304" pitchFamily="18" charset="0"/>
                <a:ea typeface="Calibri" panose="020F0502020204030204" pitchFamily="34" charset="0"/>
                <a:cs typeface="Times New Roman" panose="02020603050405020304" pitchFamily="18" charset="0"/>
              </a:rPr>
              <a:t>n.</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spcAft>
                <a:spcPts val="100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All three phases of digestive stimulation are controlled by hormonal and nervous factors.</a:t>
            </a:r>
            <a:endParaRPr lang="ru-UA" sz="2800" b="1" dirty="0">
              <a:latin typeface="Calibri" panose="020F0502020204030204" pitchFamily="34" charset="0"/>
              <a:ea typeface="Calibri" panose="020F0502020204030204" pitchFamily="34" charset="0"/>
              <a:cs typeface="Times New Roman" panose="02020603050405020304" pitchFamily="18" charset="0"/>
            </a:endParaRPr>
          </a:p>
          <a:p>
            <a:r>
              <a:rPr lang="en-US" sz="2800" b="1" dirty="0">
                <a:latin typeface="Times New Roman" panose="02020603050405020304" pitchFamily="18" charset="0"/>
                <a:ea typeface="Calibri" panose="020F0502020204030204" pitchFamily="34" charset="0"/>
              </a:rPr>
              <a:t>With the help of the nervous and humoral mechanisms of regulation there is a correction of the activity of the gastric glands, which ensures the compliance of the gastric secretion of the quantity and quality of the meal and creates the optimal conditions for the hydrolytic digestion of nutrients in the stomach and small intestine. </a:t>
            </a:r>
            <a:endParaRPr lang="ru-UA" sz="2800" b="1" dirty="0"/>
          </a:p>
        </p:txBody>
      </p:sp>
    </p:spTree>
    <p:extLst>
      <p:ext uri="{BB962C8B-B14F-4D97-AF65-F5344CB8AC3E}">
        <p14:creationId xmlns:p14="http://schemas.microsoft.com/office/powerpoint/2010/main" val="15858438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FF8F42C-B9B7-4C70-9046-07E189BB0B79}"/>
              </a:ext>
            </a:extLst>
          </p:cNvPr>
          <p:cNvSpPr/>
          <p:nvPr/>
        </p:nvSpPr>
        <p:spPr>
          <a:xfrm>
            <a:off x="2369127" y="665018"/>
            <a:ext cx="8007928" cy="4401205"/>
          </a:xfrm>
          <a:prstGeom prst="rect">
            <a:avLst/>
          </a:prstGeom>
        </p:spPr>
        <p:txBody>
          <a:bodyPr wrap="square">
            <a:spAutoFit/>
          </a:bodyPr>
          <a:lstStyle/>
          <a:p>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Initial excitation of the gastric glands </a:t>
            </a:r>
            <a:r>
              <a:rPr lang="en-US" sz="2800" dirty="0">
                <a:latin typeface="Times New Roman" panose="02020603050405020304" pitchFamily="18" charset="0"/>
                <a:ea typeface="Calibri" panose="020F0502020204030204" pitchFamily="34" charset="0"/>
                <a:cs typeface="Times New Roman" panose="02020603050405020304" pitchFamily="18" charset="0"/>
              </a:rPr>
              <a:t>(the first cephalic or complicated reflex phase) is due to the irritation of the visual, olfactory and auditory receptors by the type and smell of food, the perception of the whole situation associated with food intake (the conditioned reflex component of the phase). </a:t>
            </a:r>
          </a:p>
          <a:p>
            <a:r>
              <a:rPr lang="en-US" sz="2800" dirty="0">
                <a:latin typeface="Times New Roman" panose="02020603050405020304" pitchFamily="18" charset="0"/>
                <a:ea typeface="Calibri" panose="020F0502020204030204" pitchFamily="34" charset="0"/>
                <a:cs typeface="Times New Roman" panose="02020603050405020304" pitchFamily="18" charset="0"/>
              </a:rPr>
              <a:t>These effects include irritation of the receptors of the oral cavity, pharynx, esophagus when food enters the oral cavity, during its chewing and swallowing (unconditionally, the reflex component of the phase).</a:t>
            </a:r>
            <a:endParaRPr lang="ru-UA" sz="2800" dirty="0"/>
          </a:p>
        </p:txBody>
      </p:sp>
    </p:spTree>
    <p:extLst>
      <p:ext uri="{BB962C8B-B14F-4D97-AF65-F5344CB8AC3E}">
        <p14:creationId xmlns:p14="http://schemas.microsoft.com/office/powerpoint/2010/main" val="28807044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887B9F9-1186-49D9-ACA5-AEE06B08A27C}"/>
              </a:ext>
            </a:extLst>
          </p:cNvPr>
          <p:cNvSpPr/>
          <p:nvPr/>
        </p:nvSpPr>
        <p:spPr>
          <a:xfrm>
            <a:off x="484909" y="304800"/>
            <a:ext cx="10543308" cy="5971699"/>
          </a:xfrm>
          <a:prstGeom prst="rect">
            <a:avLst/>
          </a:prstGeom>
        </p:spPr>
        <p:txBody>
          <a:bodyPr wrap="square">
            <a:spAutoFit/>
          </a:bodyPr>
          <a:lstStyle/>
          <a:p>
            <a:pPr algn="just">
              <a:lnSpc>
                <a:spcPct val="115000"/>
              </a:lnSpc>
              <a:spcAft>
                <a:spcPts val="1000"/>
              </a:spcAft>
            </a:pPr>
            <a:r>
              <a:rPr lang="en-US" sz="2400" b="1" i="1" dirty="0">
                <a:latin typeface="Times New Roman" panose="02020603050405020304" pitchFamily="18" charset="0"/>
                <a:ea typeface="Calibri" panose="020F0502020204030204" pitchFamily="34" charset="0"/>
                <a:cs typeface="Times New Roman" panose="02020603050405020304" pitchFamily="18" charset="0"/>
              </a:rPr>
              <a:t>1.1. Complex reflex phase</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first component of the phase begins with the secretion of gastric juice as a result of the synthesis of afferent visual, auditory and olfactory irritations in the thalamus, hypothalamus, limbic system, and cortex of the large hemispheres of the brain. This creates conditions for increasing the excitability of the neurons of the digestive bulbar center and triggering secretory activity of the gastric glands.</a:t>
            </a:r>
            <a:endParaRPr lang="ru-UA"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Nervous regulation of the gastric glands.</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Irritation of the receptors of the oral cavity, pharynx and esophagus is transmitted by the afferent fibers V, IX, X of the cranial nerves to the center of the gastric juice in the medulla oblongata. From the center of the pulse, the efferent fibers of the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vagus</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nerve are directed to the gastric glands, which leads to an additional unconditioned reflex enhancement of secretion .</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804857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A9A5142-AB15-4153-9397-3F56AC1C3450}"/>
              </a:ext>
            </a:extLst>
          </p:cNvPr>
          <p:cNvSpPr/>
          <p:nvPr/>
        </p:nvSpPr>
        <p:spPr>
          <a:xfrm>
            <a:off x="1579418" y="318654"/>
            <a:ext cx="8991600" cy="6135398"/>
          </a:xfrm>
          <a:prstGeom prst="rect">
            <a:avLst/>
          </a:prstGeom>
        </p:spPr>
        <p:txBody>
          <a:bodyPr wrap="square">
            <a:spAutoFit/>
          </a:bodyPr>
          <a:lstStyle/>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The juice, which is released under the influence of the type and smell of food, chewing and swallowing, was called "appetizing" or inflammatory. Due to its excretion, the stomach turns out to be prepared in advance for food intake. The presence of this phase of secretion was proved by I.P. Pavlov in a classic experiment with imaginary feeding in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esophagotomized</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dogs.</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Gastric juice, obtained in the first complex-reflex phase, has high acidity and high proteolytic activity. Secretion in this phase depends on the excitability of the food center, it is easily inhibited under the influence of various external and internal stimuli.</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560748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FAADB64-B342-4452-A70B-9207D4B949E5}"/>
              </a:ext>
            </a:extLst>
          </p:cNvPr>
          <p:cNvSpPr/>
          <p:nvPr/>
        </p:nvSpPr>
        <p:spPr>
          <a:xfrm>
            <a:off x="748144" y="374073"/>
            <a:ext cx="10834255" cy="6135398"/>
          </a:xfrm>
          <a:prstGeom prst="rect">
            <a:avLst/>
          </a:prstGeom>
        </p:spPr>
        <p:txBody>
          <a:bodyPr wrap="square">
            <a:spAutoFit/>
          </a:bodyPr>
          <a:lstStyle/>
          <a:p>
            <a:pPr algn="just">
              <a:lnSpc>
                <a:spcPct val="115000"/>
              </a:lnSpc>
              <a:spcAft>
                <a:spcPts val="1000"/>
              </a:spcAft>
            </a:pP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1.2. Gastric phase</a:t>
            </a: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second is the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gastrointestinal (neurohumoral) phase</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The second complex-reflex phase of gastric secretion is the second one - the stomach (neurohumoral). The regulation of the glandular phase of secretion involves the wandering nerve, local intramural reflexes. The extraction of juice in this phase is associated with a reflex response in response to the action of the mucous membrane of the stomach of mechanical and chemical stimuli (food entrapped in the stomach, hydrochloric acid excreted with "inflammatory juice", water dissolved in salt, extractive substances of meat and vegetables, products digesting proteins), as well as stimulation of secretory cells by tissue hormones (gastrin,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gistamines</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bombesin).</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3502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B6CE4A6-AE9E-48DF-99AC-FBB9B0ECBA47}"/>
              </a:ext>
            </a:extLst>
          </p:cNvPr>
          <p:cNvSpPr/>
          <p:nvPr/>
        </p:nvSpPr>
        <p:spPr>
          <a:xfrm>
            <a:off x="1690255" y="207818"/>
            <a:ext cx="9379527" cy="5262979"/>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rPr>
              <a:t> </a:t>
            </a:r>
            <a:r>
              <a:rPr lang="en-US" sz="2400" b="1" dirty="0">
                <a:solidFill>
                  <a:srgbClr val="00B050"/>
                </a:solidFill>
                <a:latin typeface="Times New Roman" panose="02020603050405020304" pitchFamily="18" charset="0"/>
                <a:ea typeface="Calibri" panose="020F0502020204030204" pitchFamily="34" charset="0"/>
              </a:rPr>
              <a:t>An irritation of the mucosal receptors of the stomach causes an afferent impulse flow to neurons in the stem of the brain, which is accompanied by an increase in the tone of the nuclei of the </a:t>
            </a:r>
            <a:r>
              <a:rPr lang="en-US" sz="2400" b="1" dirty="0" err="1">
                <a:solidFill>
                  <a:srgbClr val="00B050"/>
                </a:solidFill>
                <a:latin typeface="Times New Roman" panose="02020603050405020304" pitchFamily="18" charset="0"/>
                <a:ea typeface="Calibri" panose="020F0502020204030204" pitchFamily="34" charset="0"/>
              </a:rPr>
              <a:t>vagus</a:t>
            </a:r>
            <a:r>
              <a:rPr lang="en-US" sz="2400" b="1" dirty="0">
                <a:solidFill>
                  <a:srgbClr val="00B050"/>
                </a:solidFill>
                <a:latin typeface="Times New Roman" panose="02020603050405020304" pitchFamily="18" charset="0"/>
                <a:ea typeface="Calibri" panose="020F0502020204030204" pitchFamily="34" charset="0"/>
              </a:rPr>
              <a:t> nerve and a significant increase in the flow of efferent pulses from the pharyngeal nerve to the secretory cells.</a:t>
            </a:r>
          </a:p>
          <a:p>
            <a:r>
              <a:rPr lang="en-US" sz="2400" b="1" dirty="0">
                <a:solidFill>
                  <a:srgbClr val="00B050"/>
                </a:solidFill>
                <a:latin typeface="Times New Roman" panose="02020603050405020304" pitchFamily="18" charset="0"/>
                <a:ea typeface="Calibri" panose="020F0502020204030204" pitchFamily="34" charset="0"/>
              </a:rPr>
              <a:t> The excretion of the acetylcholine from the nerve endings not only stimulates the activity of the main and lining cells, but also causes the release of gastrin by the G-cells of the antral department of the stomach. Gastrin is the most powerful of the known stimulants of the lining and to a lesser extent the major cells. In addition, gastrin stimulates the proliferation of cells in the mucous membrane and increases the blood flow in it. The secretion of gastrin is enhanced in the presence of amino acids, dipeptides, and also with the deliberate dilation of the antral section of the stomach</a:t>
            </a:r>
            <a:r>
              <a:rPr lang="en-US" sz="2400" dirty="0">
                <a:latin typeface="Times New Roman" panose="02020603050405020304" pitchFamily="18" charset="0"/>
                <a:ea typeface="Calibri" panose="020F0502020204030204" pitchFamily="34" charset="0"/>
              </a:rPr>
              <a:t>. </a:t>
            </a:r>
            <a:endParaRPr lang="ru-UA" sz="2400" dirty="0"/>
          </a:p>
        </p:txBody>
      </p:sp>
    </p:spTree>
    <p:extLst>
      <p:ext uri="{BB962C8B-B14F-4D97-AF65-F5344CB8AC3E}">
        <p14:creationId xmlns:p14="http://schemas.microsoft.com/office/powerpoint/2010/main" val="26622596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662A781-F82F-4E0B-A9A8-430999120997}"/>
              </a:ext>
            </a:extLst>
          </p:cNvPr>
          <p:cNvSpPr/>
          <p:nvPr/>
        </p:nvSpPr>
        <p:spPr>
          <a:xfrm>
            <a:off x="1510145" y="110836"/>
            <a:ext cx="9337964" cy="5418727"/>
          </a:xfrm>
          <a:prstGeom prst="rect">
            <a:avLst/>
          </a:prstGeom>
        </p:spPr>
        <p:txBody>
          <a:bodyPr wrap="square">
            <a:spAutoFit/>
          </a:bodyPr>
          <a:lstStyle/>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This causes the stimulation of the sensory link of the peripheral reflex  of the </a:t>
            </a:r>
            <a:r>
              <a:rPr lang="en-US" sz="2400" dirty="0" err="1">
                <a:latin typeface="Times New Roman" panose="02020603050405020304" pitchFamily="18" charset="0"/>
                <a:ea typeface="Calibri" panose="020F0502020204030204" pitchFamily="34" charset="0"/>
                <a:cs typeface="Times New Roman" panose="02020603050405020304" pitchFamily="18" charset="0"/>
              </a:rPr>
              <a:t>enterial</a:t>
            </a:r>
            <a:r>
              <a:rPr lang="en-US" sz="2400" dirty="0">
                <a:latin typeface="Times New Roman" panose="02020603050405020304" pitchFamily="18" charset="0"/>
                <a:ea typeface="Calibri" panose="020F0502020204030204" pitchFamily="34" charset="0"/>
                <a:cs typeface="Times New Roman" panose="02020603050405020304" pitchFamily="18" charset="0"/>
              </a:rPr>
              <a:t> system and stimulates the activity of G cells through interneurons.</a:t>
            </a: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In addition to stimulating the coat, main and G cells, acetylcholine enhances the activity of the histidine decarboxylase of the ECL cells, which results in an increase in the histamine content in the gastric mucosa. The latter acts as a key stimulant for the production of hydrochloric acid. Histamine affects the H2 receptors of the coating cells, it is necessary for the secretory activity of these cells. </a:t>
            </a: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Histamine also has a stimulatory effect on the secretion of gastric proteinases, however, the sensitivity of the zymogen cells to it is small due to the low density of H</a:t>
            </a:r>
            <a:r>
              <a:rPr lang="en-US" sz="2400" baseline="-25000" dirty="0">
                <a:latin typeface="Times New Roman" panose="02020603050405020304" pitchFamily="18" charset="0"/>
                <a:ea typeface="Calibri" panose="020F0502020204030204" pitchFamily="34" charset="0"/>
                <a:cs typeface="Times New Roman" panose="02020603050405020304" pitchFamily="18" charset="0"/>
              </a:rPr>
              <a:t>2</a:t>
            </a:r>
            <a:r>
              <a:rPr lang="en-US" sz="2400" dirty="0">
                <a:latin typeface="Times New Roman" panose="02020603050405020304" pitchFamily="18" charset="0"/>
                <a:ea typeface="Calibri" panose="020F0502020204030204" pitchFamily="34" charset="0"/>
                <a:cs typeface="Times New Roman" panose="02020603050405020304" pitchFamily="18" charset="0"/>
              </a:rPr>
              <a:t> receptors on the membrane of the main cells.</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661301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0B52D6A-6B36-48A2-84FE-6DFCC6E668AE}"/>
              </a:ext>
            </a:extLst>
          </p:cNvPr>
          <p:cNvSpPr/>
          <p:nvPr/>
        </p:nvSpPr>
        <p:spPr>
          <a:xfrm>
            <a:off x="484909" y="397754"/>
            <a:ext cx="10861964" cy="5843459"/>
          </a:xfrm>
          <a:prstGeom prst="rect">
            <a:avLst/>
          </a:prstGeom>
        </p:spPr>
        <p:txBody>
          <a:bodyPr wrap="square">
            <a:spAutoFit/>
          </a:bodyPr>
          <a:lstStyle/>
          <a:p>
            <a:pPr algn="just">
              <a:lnSpc>
                <a:spcPct val="115000"/>
              </a:lnSpc>
              <a:spcAft>
                <a:spcPts val="1000"/>
              </a:spcAft>
            </a:pPr>
            <a:r>
              <a:rPr lang="en-US" sz="24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1.3. Intestinal phase</a:t>
            </a:r>
            <a:endParaRPr lang="ru-UA" sz="24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The third (intestinal) phase of gastric secretion occurs when food is transferred from the stomach to the intestine. The amount of gastric juice emitted in this phase does not exceed 10% of the total volume of the gastric secretion. The gastric secretion in the initial period of the phase increases, and then begins to decrease.</a:t>
            </a:r>
            <a:endParaRPr lang="ru-UA"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The increase in the secretion is due to a significant increase in the flow of afferent impulses from the mechanic- and chemoreceptors of the mucosa of the duodenum when gastrin is delivered from the stomach of weakly acidic food and the release of gastrin by the G-cells of the duodenum. As the acid chemistry arrives and the pH of the duodenal content decreases below 4.0, the gastric juice secretion begins to deplete. Further secretion inhibition is caused by the appearance of secretin in the 12th gastrointestinal mucosa, which is an antagonist of gastrin, but at the same time enhances the synthesis of pepsinogens.</a:t>
            </a:r>
            <a:endParaRPr lang="ru-UA"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6372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CD88266-0C23-41F3-8183-4D5F44C35F24}"/>
              </a:ext>
            </a:extLst>
          </p:cNvPr>
          <p:cNvSpPr/>
          <p:nvPr/>
        </p:nvSpPr>
        <p:spPr>
          <a:xfrm>
            <a:off x="1330036" y="374073"/>
            <a:ext cx="8686800" cy="6139951"/>
          </a:xfrm>
          <a:prstGeom prst="rect">
            <a:avLst/>
          </a:prstGeom>
        </p:spPr>
        <p:txBody>
          <a:bodyPr wrap="square">
            <a:spAutoFit/>
          </a:bodyPr>
          <a:lstStyle/>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As the portions of the 12th colon are filled and the concentration of protein and fatty hydrolysis increases, depression of secretory activity increases under the influence of peptides secreted by the gastrointestinal endocrine glands (somatostatin,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vazoovactic</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intestinal peptide,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cholestiquinin</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gastric inhibition-hormone , glucagon). Excitement of afferent nerve paths occurs when irritation of chemo- and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osmoreseptors</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of the intestine comes from the stomach nutrients.</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Hormone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enterogastrin</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which forms in the mucous membrane of the chest wall, is one of the stimulators of gastric secretion and in the third phase. Food digestion products (especially proteins), which become absorbed into the intestines into the bloodstream, can stimulate the gastrointestinal tract by enhancing the formation of histamine and gastrin.</a:t>
            </a:r>
            <a:endParaRPr lang="ru-UA"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302991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14633E6-198B-4808-94EA-40AB4B3940CA}"/>
              </a:ext>
            </a:extLst>
          </p:cNvPr>
          <p:cNvSpPr/>
          <p:nvPr/>
        </p:nvSpPr>
        <p:spPr>
          <a:xfrm>
            <a:off x="1385455" y="706582"/>
            <a:ext cx="9240981" cy="4312784"/>
          </a:xfrm>
          <a:prstGeom prst="rect">
            <a:avLst/>
          </a:prstGeom>
        </p:spPr>
        <p:txBody>
          <a:bodyPr wrap="square">
            <a:spAutoFit/>
          </a:bodyPr>
          <a:lstStyle/>
          <a:p>
            <a:pPr lvl="0"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Great influence on the activity of the gastric glands has an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endocrine syste</a:t>
            </a:r>
            <a:r>
              <a:rPr lang="en-US" sz="2400" dirty="0">
                <a:latin typeface="Times New Roman" panose="02020603050405020304" pitchFamily="18" charset="0"/>
                <a:ea typeface="Calibri" panose="020F0502020204030204" pitchFamily="34" charset="0"/>
                <a:cs typeface="Times New Roman" panose="02020603050405020304" pitchFamily="18" charset="0"/>
              </a:rPr>
              <a:t>m.</a:t>
            </a:r>
          </a:p>
          <a:p>
            <a:pPr lvl="0" algn="just">
              <a:lnSpc>
                <a:spcPct val="115000"/>
              </a:lnSpc>
              <a:spcAft>
                <a:spcPts val="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Thanks to the motor activity of the stomach, it ensures the deposition of food, mixing it with gastric juice, and subsequent portions in the duodenum. Deposition of food and its hydrolytic digestion occur mainly in the body and days of the stomach.</a:t>
            </a:r>
          </a:p>
          <a:p>
            <a:pPr lvl="0" algn="just">
              <a:lnSpc>
                <a:spcPct val="115000"/>
              </a:lnSpc>
              <a:spcAft>
                <a:spcPts val="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evacuator function is carried out by its antral part.</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On an empty stomach, the stomach is weakened. The value of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intracavernous</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pressure in it is close to the intraperitoneal. It periodically rises, and there are so-called "hungry" reductions.</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9170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8FDFD2E-44FD-4DED-8BB2-B2E4169DA1CF}"/>
              </a:ext>
            </a:extLst>
          </p:cNvPr>
          <p:cNvSpPr/>
          <p:nvPr/>
        </p:nvSpPr>
        <p:spPr>
          <a:xfrm>
            <a:off x="1510145" y="304800"/>
            <a:ext cx="8839200" cy="5272597"/>
          </a:xfrm>
          <a:prstGeom prst="rect">
            <a:avLst/>
          </a:prstGeom>
        </p:spPr>
        <p:txBody>
          <a:bodyPr wrap="square">
            <a:spAutoFit/>
          </a:bodyPr>
          <a:lstStyle/>
          <a:p>
            <a:pPr algn="just">
              <a:lnSpc>
                <a:spcPct val="115000"/>
              </a:lnSpc>
              <a:spcAft>
                <a:spcPts val="1000"/>
              </a:spcAft>
            </a:pPr>
            <a:r>
              <a:rPr lang="en-US" sz="2800" b="1" i="1" dirty="0">
                <a:latin typeface="Times New Roman" panose="02020603050405020304" pitchFamily="18" charset="0"/>
                <a:ea typeface="Calibri" panose="020F0502020204030204" pitchFamily="34" charset="0"/>
                <a:cs typeface="Times New Roman" panose="02020603050405020304" pitchFamily="18" charset="0"/>
              </a:rPr>
              <a:t>2. </a:t>
            </a: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Stimulation of gastric secretion</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 part of the nerve impulses that excites the gastric secretion takes place in the dorsal nuclei of the </a:t>
            </a:r>
            <a:r>
              <a:rPr lang="en-US" sz="2800" dirty="0" err="1">
                <a:latin typeface="Times New Roman" panose="02020603050405020304" pitchFamily="18" charset="0"/>
                <a:ea typeface="Calibri" panose="020F0502020204030204" pitchFamily="34" charset="0"/>
                <a:cs typeface="Times New Roman" panose="02020603050405020304" pitchFamily="18" charset="0"/>
              </a:rPr>
              <a:t>vagus</a:t>
            </a:r>
            <a:r>
              <a:rPr lang="en-US" sz="2800" dirty="0">
                <a:latin typeface="Times New Roman" panose="02020603050405020304" pitchFamily="18" charset="0"/>
                <a:ea typeface="Calibri" panose="020F0502020204030204" pitchFamily="34" charset="0"/>
                <a:cs typeface="Times New Roman" panose="02020603050405020304" pitchFamily="18" charset="0"/>
              </a:rPr>
              <a:t> nerve (in the medulla oblongata), reaches through its fibers in the enteral system, and then enters the gastric glands. The other part of the secretory signals arises inside the enteral nervous system itself.</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Thus, in the nervous stimulation of the gastric glands, both the central nervous system and the enteral nervous system take part.</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920492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E9B20F1-35B8-498B-8A2A-D02AC9E520CC}"/>
              </a:ext>
            </a:extLst>
          </p:cNvPr>
          <p:cNvSpPr/>
          <p:nvPr/>
        </p:nvSpPr>
        <p:spPr>
          <a:xfrm>
            <a:off x="1482435" y="415636"/>
            <a:ext cx="9171709" cy="5122236"/>
          </a:xfrm>
          <a:prstGeom prst="rect">
            <a:avLst/>
          </a:prstGeom>
        </p:spPr>
        <p:txBody>
          <a:bodyPr wrap="square">
            <a:spAutoFit/>
          </a:bodyPr>
          <a:lstStyle/>
          <a:p>
            <a:pPr algn="just">
              <a:lnSpc>
                <a:spcPct val="115000"/>
              </a:lnSpc>
              <a:spcAft>
                <a:spcPts val="100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 Nutrients and gastric secretio</a:t>
            </a:r>
            <a:r>
              <a:rPr lang="en-US" sz="2400" b="1" i="1" dirty="0">
                <a:latin typeface="Times New Roman" panose="02020603050405020304" pitchFamily="18" charset="0"/>
                <a:ea typeface="Calibri" panose="020F0502020204030204" pitchFamily="34" charset="0"/>
                <a:cs typeface="Times New Roman" panose="02020603050405020304" pitchFamily="18" charset="0"/>
              </a:rPr>
              <a:t>n</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Adequate instigators of gastric secretion are substances consumed in food. </a:t>
            </a:r>
          </a:p>
          <a:p>
            <a:pPr algn="just">
              <a:lnSpc>
                <a:spcPct val="115000"/>
              </a:lnSpc>
              <a:spcAft>
                <a:spcPts val="100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Functional adaptations of the gastric glands to the disposable food are expressed in the different nature of the secretory reaction on them to the stomach.</a:t>
            </a:r>
          </a:p>
          <a:p>
            <a:pPr algn="just">
              <a:lnSpc>
                <a:spcPct val="115000"/>
              </a:lnSpc>
              <a:spcAft>
                <a:spcPts val="100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Individual adaptation of the secretory apparatus of the stomach to the nature of the food is due to its quality, quantity, diet. The classic example of adaptive gastric reactions is the secretory reactions that were studied by I.P. Pavlov in response to food intake, which contains mainly carbohydrates (bread), proteins (meat), fats (milk).</a:t>
            </a:r>
            <a:endParaRPr lang="ru-UA"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706231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90AD7C1-80E0-45C3-8964-2CA02FD56810}"/>
              </a:ext>
            </a:extLst>
          </p:cNvPr>
          <p:cNvSpPr/>
          <p:nvPr/>
        </p:nvSpPr>
        <p:spPr>
          <a:xfrm>
            <a:off x="1288473" y="346364"/>
            <a:ext cx="9157854" cy="5288756"/>
          </a:xfrm>
          <a:prstGeom prst="rect">
            <a:avLst/>
          </a:prstGeom>
        </p:spPr>
        <p:txBody>
          <a:bodyPr wrap="square">
            <a:spAutoFit/>
          </a:bodyPr>
          <a:lstStyle/>
          <a:p>
            <a:pPr algn="just">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Protein food is the most effective secretion agent </a:t>
            </a:r>
            <a:r>
              <a:rPr lang="en-US" sz="2400" dirty="0">
                <a:latin typeface="Times New Roman" panose="02020603050405020304" pitchFamily="18" charset="0"/>
                <a:ea typeface="Calibri" panose="020F0502020204030204" pitchFamily="34" charset="0"/>
                <a:cs typeface="Times New Roman" panose="02020603050405020304" pitchFamily="18" charset="0"/>
              </a:rPr>
              <a:t>. Proteins and products of their digestion have a defective swollen action. After meals, a rather energetic secretion of gastric juice with a maximum of 2 hours develops. Prolonged meat diet leads to increased gastric secretion for all food stimuli, increased acidity and digestive power of gastric juice.</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Carbohydrate food (bread) is the weakest causative agent of secretion. </a:t>
            </a:r>
            <a:r>
              <a:rPr lang="en-US" sz="2400" dirty="0">
                <a:latin typeface="Times New Roman" panose="02020603050405020304" pitchFamily="18" charset="0"/>
                <a:ea typeface="Calibri" panose="020F0502020204030204" pitchFamily="34" charset="0"/>
                <a:cs typeface="Times New Roman" panose="02020603050405020304" pitchFamily="18" charset="0"/>
              </a:rPr>
              <a:t>Bread is poor by chemical secretion agents, therefore, after its administration, a response to the secretory reaction with a maximum of 1 hour (reflux of juice) develops, and then sharply decreases and at a low level, prolonged time is maintained. In the long-term presence of a person in the carbohydrate regime, the acidity and digestibility of the juice are reduced.</a:t>
            </a:r>
            <a:endParaRPr lang="ru-UA" sz="2400" dirty="0"/>
          </a:p>
        </p:txBody>
      </p:sp>
    </p:spTree>
    <p:extLst>
      <p:ext uri="{BB962C8B-B14F-4D97-AF65-F5344CB8AC3E}">
        <p14:creationId xmlns:p14="http://schemas.microsoft.com/office/powerpoint/2010/main" val="12386079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5216FF9-E48C-4E35-A8A0-69621C5FDA7B}"/>
              </a:ext>
            </a:extLst>
          </p:cNvPr>
          <p:cNvSpPr/>
          <p:nvPr/>
        </p:nvSpPr>
        <p:spPr>
          <a:xfrm>
            <a:off x="1025235" y="429491"/>
            <a:ext cx="9615055" cy="4567532"/>
          </a:xfrm>
          <a:prstGeom prst="rect">
            <a:avLst/>
          </a:prstGeom>
        </p:spPr>
        <p:txBody>
          <a:bodyPr wrap="square">
            <a:spAutoFit/>
          </a:bodyPr>
          <a:lstStyle/>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action of milk fats on gastric secretion is carried out in two stages: the inhibitory and exciting. This explains the fact that after the meal, the maximum secretory response develops only at the end of the third hour.</a:t>
            </a:r>
          </a:p>
          <a:p>
            <a:pPr algn="just">
              <a:lnSpc>
                <a:spcPct val="115000"/>
              </a:lnSpc>
              <a:spcAft>
                <a:spcPts val="100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As a result of prolonged feeding of fatty food, gastric secretion increases to food irritants due to the second half of the secretory period. The digestibility of juice when used in food is lower in fat than in juice released from meat but is higher than when fed with carbohydrate food.</a:t>
            </a:r>
            <a:endParaRPr lang="ru-UA"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amount of separable gastric juice, its acidity, and proteolytic activity also depend on the amount and consistency of food. As the volume of food increases, the secretion of gastric juice increases.</a:t>
            </a:r>
            <a:endParaRPr lang="ru-UA" sz="2400" b="1" dirty="0">
              <a:solidFill>
                <a:srgbClr val="0070C0"/>
              </a:solidFill>
            </a:endParaRPr>
          </a:p>
        </p:txBody>
      </p:sp>
    </p:spTree>
    <p:extLst>
      <p:ext uri="{BB962C8B-B14F-4D97-AF65-F5344CB8AC3E}">
        <p14:creationId xmlns:p14="http://schemas.microsoft.com/office/powerpoint/2010/main" val="13491708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A25C240-5A48-463E-BD8C-0DFED6CC4A4A}"/>
              </a:ext>
            </a:extLst>
          </p:cNvPr>
          <p:cNvSpPr/>
          <p:nvPr/>
        </p:nvSpPr>
        <p:spPr>
          <a:xfrm>
            <a:off x="1745673" y="720436"/>
            <a:ext cx="8160327" cy="4832092"/>
          </a:xfrm>
          <a:prstGeom prst="rect">
            <a:avLst/>
          </a:prstGeom>
        </p:spPr>
        <p:txBody>
          <a:bodyPr wrap="square">
            <a:spAutoFit/>
          </a:bodyPr>
          <a:lstStyle/>
          <a:p>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Evacuation of food from the stomach into the duodenum leads to inhibition of gastric secretion</a:t>
            </a:r>
            <a:r>
              <a:rPr lang="en-US" sz="2800" b="1" dirty="0">
                <a:latin typeface="Times New Roman" panose="02020603050405020304" pitchFamily="18" charset="0"/>
                <a:ea typeface="Calibri" panose="020F0502020204030204" pitchFamily="34" charset="0"/>
                <a:cs typeface="Times New Roman" panose="02020603050405020304" pitchFamily="18" charset="0"/>
              </a:rPr>
              <a:t>.</a:t>
            </a:r>
          </a:p>
          <a:p>
            <a:r>
              <a:rPr lang="en-US" sz="2800" b="1"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Like excitation, this process of action mechanism is neurohumoral.</a:t>
            </a:r>
          </a:p>
          <a:p>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The reflex component of this reaction is caused by a decrease in the flow of afferent impulses from the mucous membrane of the stomach, to a much less irritable liquid edible casings with a pH higher than 5.0, by an increase in the flow of afferent impulses from the mucosa of the duodenum (enterogastric reflex).</a:t>
            </a:r>
            <a:endParaRPr lang="ru-UA" sz="2800" b="1" dirty="0">
              <a:solidFill>
                <a:srgbClr val="0070C0"/>
              </a:solidFill>
            </a:endParaRPr>
          </a:p>
        </p:txBody>
      </p:sp>
    </p:spTree>
    <p:extLst>
      <p:ext uri="{BB962C8B-B14F-4D97-AF65-F5344CB8AC3E}">
        <p14:creationId xmlns:p14="http://schemas.microsoft.com/office/powerpoint/2010/main" val="24660436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12B5BFD-FD7D-435C-810A-FF36C799F517}"/>
              </a:ext>
            </a:extLst>
          </p:cNvPr>
          <p:cNvSpPr/>
          <p:nvPr/>
        </p:nvSpPr>
        <p:spPr>
          <a:xfrm>
            <a:off x="1842655" y="249382"/>
            <a:ext cx="8631381" cy="5014130"/>
          </a:xfrm>
          <a:prstGeom prst="rect">
            <a:avLst/>
          </a:prstGeom>
        </p:spPr>
        <p:txBody>
          <a:bodyPr wrap="square">
            <a:spAutoFit/>
          </a:bodyPr>
          <a:lstStyle/>
          <a:p>
            <a:pPr lvl="0" algn="just">
              <a:lnSpc>
                <a:spcPct val="115000"/>
              </a:lnSpc>
              <a:spcAft>
                <a:spcPts val="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The transition of the contents of the stomach into the intestine is influenced by the following factors:</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eriod"/>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Volume of gastric contents.</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eriod"/>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The difference between the pressure of the antral department of the stomach and duodenum.</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eriod"/>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Consistency of gastric chyme and the size of the lumps in it.</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eriod"/>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Osmotic pressure of chyme.</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eriod"/>
            </a:pP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Chimus</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temperature.</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rabicPeriod"/>
            </a:pP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pH.</a:t>
            </a:r>
            <a:endParaRPr lang="ru-UA" sz="2800" dirty="0"/>
          </a:p>
        </p:txBody>
      </p:sp>
    </p:spTree>
    <p:extLst>
      <p:ext uri="{BB962C8B-B14F-4D97-AF65-F5344CB8AC3E}">
        <p14:creationId xmlns:p14="http://schemas.microsoft.com/office/powerpoint/2010/main" val="20385548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3DF1726-05BE-464A-A5D8-D1A944A4E440}"/>
              </a:ext>
            </a:extLst>
          </p:cNvPr>
          <p:cNvSpPr/>
          <p:nvPr/>
        </p:nvSpPr>
        <p:spPr>
          <a:xfrm>
            <a:off x="1620982" y="623455"/>
            <a:ext cx="8991600" cy="5144357"/>
          </a:xfrm>
          <a:prstGeom prst="rect">
            <a:avLst/>
          </a:prstGeom>
        </p:spPr>
        <p:txBody>
          <a:bodyPr wrap="square">
            <a:spAutoFit/>
          </a:bodyPr>
          <a:lstStyle/>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Changes in the chemical composition of food, the receipt of products of its digestion in the duodenum stimulate the release from the nerve endings and endocrine cells of the pyloric department of the gland, duodenum and pancreas of the peptides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co-</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mathostatin</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secretin, neurotensin,  glucagon, cholecystokinin</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which causes the inhibition of the production of hydrochloric acid, and then the gastric secretion as a whole.</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The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prostaglandin  E</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also has a brake effect on the secretion of the main and the lining cells.</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956735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13A244F-726D-4AC6-90BD-BF097B33B1F2}"/>
              </a:ext>
            </a:extLst>
          </p:cNvPr>
          <p:cNvSpPr/>
          <p:nvPr/>
        </p:nvSpPr>
        <p:spPr>
          <a:xfrm>
            <a:off x="1025236" y="457200"/>
            <a:ext cx="9434946" cy="5971699"/>
          </a:xfrm>
          <a:prstGeom prst="rect">
            <a:avLst/>
          </a:prstGeom>
        </p:spPr>
        <p:txBody>
          <a:bodyPr wrap="square">
            <a:spAutoFit/>
          </a:bodyPr>
          <a:lstStyle/>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4</a:t>
            </a:r>
            <a:r>
              <a:rPr lang="en-US" sz="2400" b="1" i="1"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Other factors affecting gastric secretion</a:t>
            </a:r>
            <a:endParaRPr lang="ru-UA" sz="24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An important role in secretory activity of gastric glands is played by the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emotional state of man and stress</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Among the noninfectious factors that increase the secretory activity of the gastric glands, stress, irritation and rage are the most important, depressing inhibitory influence on the activity of the glands is fear, desire, depressive states of a person.</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Long-term monitoring of the activity of the secretory apparatus of the stomach in humans allowed to detect the secretion of gastric juice and the </a:t>
            </a:r>
            <a:r>
              <a:rPr lang="en-US" sz="2400" dirty="0" err="1">
                <a:latin typeface="Times New Roman" panose="02020603050405020304" pitchFamily="18" charset="0"/>
                <a:ea typeface="Calibri" panose="020F0502020204030204" pitchFamily="34" charset="0"/>
                <a:cs typeface="Times New Roman" panose="02020603050405020304" pitchFamily="18" charset="0"/>
              </a:rPr>
              <a:t>interesophageal</a:t>
            </a:r>
            <a:r>
              <a:rPr lang="en-US" sz="2400" dirty="0">
                <a:latin typeface="Times New Roman" panose="02020603050405020304" pitchFamily="18" charset="0"/>
                <a:ea typeface="Calibri" panose="020F0502020204030204" pitchFamily="34" charset="0"/>
                <a:cs typeface="Times New Roman" panose="02020603050405020304" pitchFamily="18" charset="0"/>
              </a:rPr>
              <a:t> period. In this case, the irritants associated with the intake of food (the environment in which the food is usually taken) were effective, ingestion of saliva, dipping into the stomach of duodenal juices (pancreatic, intestinal, bile).</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6564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AB1D949-7F1E-4132-9954-4B3624E358B0}"/>
              </a:ext>
            </a:extLst>
          </p:cNvPr>
          <p:cNvSpPr/>
          <p:nvPr/>
        </p:nvSpPr>
        <p:spPr>
          <a:xfrm>
            <a:off x="1731817" y="304800"/>
            <a:ext cx="9518073" cy="5639877"/>
          </a:xfrm>
          <a:prstGeom prst="rect">
            <a:avLst/>
          </a:prstGeom>
        </p:spPr>
        <p:txBody>
          <a:bodyPr wrap="square">
            <a:spAutoFit/>
          </a:bodyPr>
          <a:lstStyle/>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Badly chewed food or accumulated carbon dioxide causes irritation of the mechano- and chemoreceptors of the mucous membrane of the stomach, which is accompanied by activation of the secretory apparatus of the stomach mucosa and secretion of pepsins and hydrochloric acid.</a:t>
            </a:r>
            <a:endParaRPr lang="ru-UA"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Spontaneous secretion of the stomach can cause scratches on the skin, burns, abscesses, it occurs in surgical patients in the postoperative period. This phenomenon is due to the enhanced formation of histamine from tissue decay products, its release from tissues. With blood flow histamine reaches the gastric glands and stimulates their secretion.</a:t>
            </a:r>
            <a:endParaRPr lang="ru-UA" sz="2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02174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1555D02-0799-4121-B17F-4D9386AB5E04}"/>
              </a:ext>
            </a:extLst>
          </p:cNvPr>
          <p:cNvSpPr/>
          <p:nvPr/>
        </p:nvSpPr>
        <p:spPr>
          <a:xfrm>
            <a:off x="817418" y="180110"/>
            <a:ext cx="10183091" cy="6059929"/>
          </a:xfrm>
          <a:prstGeom prst="rect">
            <a:avLst/>
          </a:prstGeom>
        </p:spPr>
        <p:txBody>
          <a:bodyPr wrap="square">
            <a:spAutoFit/>
          </a:bodyPr>
          <a:lstStyle/>
          <a:p>
            <a:pPr algn="ctr">
              <a:lnSpc>
                <a:spcPct val="115000"/>
              </a:lnSpc>
              <a:spcAft>
                <a:spcPts val="100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Inhibitors of gastric secretion</a:t>
            </a:r>
            <a:endParaRPr lang="ru-UA" sz="24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Gastric secretion inhibitors  that inhibit gastric secretion in the stomach are divided into:</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1. </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M-choline blockers </a:t>
            </a:r>
            <a:r>
              <a:rPr lang="en-US" sz="2400" dirty="0">
                <a:latin typeface="Times New Roman" panose="02020603050405020304" pitchFamily="18" charset="0"/>
                <a:ea typeface="Calibri" panose="020F0502020204030204" pitchFamily="34" charset="0"/>
                <a:cs typeface="Times New Roman" panose="02020603050405020304" pitchFamily="18" charset="0"/>
              </a:rPr>
              <a:t>(atropine, pirenzepine, a selective M1-cholin blocker).</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2. </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Ganglion blockers </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r>
              <a:rPr lang="en-US" sz="2400" dirty="0" err="1">
                <a:latin typeface="Times New Roman" panose="02020603050405020304" pitchFamily="18" charset="0"/>
                <a:ea typeface="Calibri" panose="020F0502020204030204" pitchFamily="34" charset="0"/>
                <a:cs typeface="Times New Roman" panose="02020603050405020304" pitchFamily="18" charset="0"/>
              </a:rPr>
              <a:t>pempidine</a:t>
            </a:r>
            <a:r>
              <a:rPr lang="en-US" sz="2400" dirty="0">
                <a:latin typeface="Times New Roman" panose="02020603050405020304" pitchFamily="18" charset="0"/>
                <a:ea typeface="Calibri" panose="020F0502020204030204" pitchFamily="34" charset="0"/>
                <a:cs typeface="Times New Roman" panose="02020603050405020304" pitchFamily="18" charset="0"/>
              </a:rPr>
              <a:t>, hexamethonium </a:t>
            </a:r>
            <a:r>
              <a:rPr lang="en-US" sz="2400" dirty="0" err="1">
                <a:latin typeface="Times New Roman" panose="02020603050405020304" pitchFamily="18" charset="0"/>
                <a:ea typeface="Calibri" panose="020F0502020204030204" pitchFamily="34" charset="0"/>
                <a:cs typeface="Times New Roman" panose="02020603050405020304" pitchFamily="18" charset="0"/>
              </a:rPr>
              <a:t>benzosulfonate</a:t>
            </a:r>
            <a:r>
              <a:rPr lang="en-US" sz="2400" dirty="0">
                <a:latin typeface="Times New Roman" panose="02020603050405020304" pitchFamily="18" charset="0"/>
                <a:ea typeface="Calibri" panose="020F0502020204030204" pitchFamily="34" charset="0"/>
                <a:cs typeface="Times New Roman" panose="02020603050405020304" pitchFamily="18" charset="0"/>
              </a:rPr>
              <a:t> - </a:t>
            </a:r>
            <a:r>
              <a:rPr lang="en-US" sz="2400" dirty="0" err="1">
                <a:latin typeface="Times New Roman" panose="02020603050405020304" pitchFamily="18" charset="0"/>
                <a:ea typeface="Calibri" panose="020F0502020204030204" pitchFamily="34" charset="0"/>
                <a:cs typeface="Times New Roman" panose="02020603050405020304" pitchFamily="18" charset="0"/>
              </a:rPr>
              <a:t>benzogexone</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3. </a:t>
            </a: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H</a:t>
            </a:r>
            <a:r>
              <a:rPr lang="en-US" sz="2400" b="1" baseline="-25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2</a:t>
            </a: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-histamine blockers </a:t>
            </a:r>
            <a:r>
              <a:rPr lang="en-US" sz="2400" dirty="0">
                <a:latin typeface="Times New Roman" panose="02020603050405020304" pitchFamily="18" charset="0"/>
                <a:ea typeface="Calibri" panose="020F0502020204030204" pitchFamily="34" charset="0"/>
                <a:cs typeface="Times New Roman" panose="02020603050405020304" pitchFamily="18" charset="0"/>
              </a:rPr>
              <a:t>(ranitidine, cimetidine).</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4.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Inhibitors of a proton pump </a:t>
            </a:r>
            <a:r>
              <a:rPr lang="en-US" sz="2400" dirty="0">
                <a:latin typeface="Times New Roman" panose="02020603050405020304" pitchFamily="18" charset="0"/>
                <a:ea typeface="Calibri" panose="020F0502020204030204" pitchFamily="34" charset="0"/>
                <a:cs typeface="Times New Roman" panose="02020603050405020304" pitchFamily="18" charset="0"/>
              </a:rPr>
              <a:t>(omeprazole),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prostaglandins</a:t>
            </a:r>
            <a:r>
              <a:rPr lang="en-US" sz="2400" dirty="0">
                <a:latin typeface="Times New Roman" panose="02020603050405020304" pitchFamily="18" charset="0"/>
                <a:ea typeface="Calibri" panose="020F0502020204030204" pitchFamily="34" charset="0"/>
                <a:cs typeface="Times New Roman" panose="02020603050405020304" pitchFamily="18" charset="0"/>
              </a:rPr>
              <a:t> (misoprostol).</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Antacids - drugs that neutralize hydrochloric acid.</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Reparents - means protecting the mucous membrane of the stomach and duodenum from acid-peptic action and improving reparative processes (film-forming agents).</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291549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ACAF72F-0509-4B84-9EBD-13C49732C1B8}"/>
              </a:ext>
            </a:extLst>
          </p:cNvPr>
          <p:cNvSpPr/>
          <p:nvPr/>
        </p:nvSpPr>
        <p:spPr>
          <a:xfrm>
            <a:off x="734291" y="346201"/>
            <a:ext cx="10820400" cy="6370975"/>
          </a:xfrm>
          <a:prstGeom prst="rect">
            <a:avLst/>
          </a:prstGeom>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Determination of all forms of gastric acidity juice</a:t>
            </a:r>
            <a:r>
              <a:rPr lang="en-US" sz="2400" dirty="0">
                <a:solidFill>
                  <a:srgbClr val="3C4043"/>
                </a:solidFill>
                <a:latin typeface="Times New Roman" panose="02020603050405020304" pitchFamily="18" charset="0"/>
                <a:cs typeface="Times New Roman" panose="02020603050405020304" pitchFamily="18" charset="0"/>
              </a:rPr>
              <a:t>. </a:t>
            </a:r>
          </a:p>
          <a:p>
            <a:r>
              <a:rPr lang="en-US" sz="2400" b="1" dirty="0">
                <a:solidFill>
                  <a:srgbClr val="0070C0"/>
                </a:solidFill>
                <a:latin typeface="Times New Roman" panose="02020603050405020304" pitchFamily="18" charset="0"/>
                <a:cs typeface="Times New Roman" panose="02020603050405020304" pitchFamily="18" charset="0"/>
              </a:rPr>
              <a:t> Principle of the method</a:t>
            </a:r>
            <a:r>
              <a:rPr lang="en-US" sz="2400" dirty="0">
                <a:solidFill>
                  <a:srgbClr val="3C4043"/>
                </a:solidFill>
                <a:latin typeface="Times New Roman" panose="02020603050405020304" pitchFamily="18" charset="0"/>
                <a:cs typeface="Times New Roman" panose="02020603050405020304" pitchFamily="18" charset="0"/>
              </a:rPr>
              <a:t>: Quantitative determination of the acidity of gastric juice is performed by titrating a portion of the filtered juice with 0.1 n NaOH with indicators, taking into account the amount of alkali used for titration (alkali neutralization). Distinguish general acidity, total HCl, free and bound HCl.</a:t>
            </a:r>
          </a:p>
          <a:p>
            <a:r>
              <a:rPr lang="en-US" sz="2400" dirty="0">
                <a:solidFill>
                  <a:srgbClr val="3C4043"/>
                </a:solidFill>
                <a:latin typeface="Times New Roman" panose="02020603050405020304" pitchFamily="18" charset="0"/>
                <a:cs typeface="Times New Roman" panose="02020603050405020304" pitchFamily="18" charset="0"/>
              </a:rPr>
              <a:t> </a:t>
            </a:r>
            <a:r>
              <a:rPr lang="en-US" sz="2400" b="1" dirty="0">
                <a:solidFill>
                  <a:srgbClr val="00B050"/>
                </a:solidFill>
                <a:latin typeface="Times New Roman" panose="02020603050405020304" pitchFamily="18" charset="0"/>
                <a:cs typeface="Times New Roman" panose="02020603050405020304" pitchFamily="18" charset="0"/>
              </a:rPr>
              <a:t>Procedure:</a:t>
            </a:r>
            <a:r>
              <a:rPr lang="en-US" sz="2400" dirty="0">
                <a:solidFill>
                  <a:srgbClr val="3C4043"/>
                </a:solidFill>
                <a:latin typeface="Times New Roman" panose="02020603050405020304" pitchFamily="18" charset="0"/>
                <a:cs typeface="Times New Roman" panose="02020603050405020304" pitchFamily="18" charset="0"/>
              </a:rPr>
              <a:t> Measure 5 ml of filtered gastric juice into a flask, add 2 drops of </a:t>
            </a:r>
            <a:r>
              <a:rPr lang="en-US" sz="2400" dirty="0" err="1">
                <a:solidFill>
                  <a:srgbClr val="3C4043"/>
                </a:solidFill>
                <a:latin typeface="Times New Roman" panose="02020603050405020304" pitchFamily="18" charset="0"/>
                <a:cs typeface="Times New Roman" panose="02020603050405020304" pitchFamily="18" charset="0"/>
              </a:rPr>
              <a:t>dimethylaminoazobenzene</a:t>
            </a:r>
            <a:r>
              <a:rPr lang="en-US" sz="2400" dirty="0">
                <a:solidFill>
                  <a:srgbClr val="3C4043"/>
                </a:solidFill>
                <a:latin typeface="Times New Roman" panose="02020603050405020304" pitchFamily="18" charset="0"/>
                <a:cs typeface="Times New Roman" panose="02020603050405020304" pitchFamily="18" charset="0"/>
              </a:rPr>
              <a:t> and 2 drops of phenolphthalein. Titrate with 0.1 n NaOH until the appearance orange color. Note the amount of alkali used for titration (V1). Continue the titration to a lemon-yellow color, note the amount of alkali (V2), which went for titration, counting from zero. Continue the titration until a pink color, note the amount of alkali (V3), count from zero. </a:t>
            </a:r>
          </a:p>
          <a:p>
            <a:r>
              <a:rPr lang="en-US" sz="2400" b="1" dirty="0">
                <a:solidFill>
                  <a:srgbClr val="7030A0"/>
                </a:solidFill>
                <a:latin typeface="Times New Roman" panose="02020603050405020304" pitchFamily="18" charset="0"/>
                <a:cs typeface="Times New Roman" panose="02020603050405020304" pitchFamily="18" charset="0"/>
              </a:rPr>
              <a:t>Calculation:</a:t>
            </a:r>
            <a:r>
              <a:rPr lang="en-US" sz="2400" dirty="0">
                <a:solidFill>
                  <a:srgbClr val="3C4043"/>
                </a:solidFill>
                <a:latin typeface="Times New Roman" panose="02020603050405020304" pitchFamily="18" charset="0"/>
                <a:cs typeface="Times New Roman" panose="02020603050405020304" pitchFamily="18" charset="0"/>
              </a:rPr>
              <a:t> V1 ‒ corresponds to free HCl; V2 is auxiliary, used for calculation. Corresponds to total HCl: 𝑉2 + 𝑉3 2 V3 ‒ corresponds to total acidity. Acidity values are determined by the formula: X = 𝑉 (ml) ∙ 1000 ∙ 0.1 5, mmol/l Bound HCl is found by the difference between total and free HCl. Normal in adults: free HCl ‒ 20-40 mmol/l; total HCl ‒ 30-50 mmol/l; bound HCl ‒ 10-20 mmol/l; total acidity - 40-60 mmol/l</a:t>
            </a:r>
            <a:endParaRPr lang="ru-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59623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2FBD268-ED64-4741-A210-3A1513E4AE63}"/>
              </a:ext>
            </a:extLst>
          </p:cNvPr>
          <p:cNvSpPr/>
          <p:nvPr/>
        </p:nvSpPr>
        <p:spPr>
          <a:xfrm>
            <a:off x="734291" y="471054"/>
            <a:ext cx="10751127" cy="6135398"/>
          </a:xfrm>
          <a:prstGeom prst="rect">
            <a:avLst/>
          </a:prstGeom>
        </p:spPr>
        <p:txBody>
          <a:bodyPr wrap="square">
            <a:spAutoFit/>
          </a:bodyPr>
          <a:lstStyle/>
          <a:p>
            <a:pPr marL="457200"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The rate of evacuation is influenced by the chemical and physical characteristics of the contents. </a:t>
            </a:r>
          </a:p>
          <a:p>
            <a:pPr marL="457200"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The stomach's motor is regulated by the nervous and humoral mechanisms. The motor activity of the stomach is increased when irritated by the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vagus</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nerve. Irritation of sympathetic nerves causes a reverse effect, suppresses motor activity of the stomach. With irritation of the receptors of the oral cavity, esophagus, stomach, duodenal, small and large intestines, the reflex regulation of motor activity of the stomach is carried out. In the case of irritation of the chemo - and mechanoreceptors of the duodenum and small intestines, the motor function of the stomach and evacuation of the chyme are suppressed.</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84866770"/>
      </p:ext>
    </p:extLst>
  </p:cSld>
  <p:clrMapOvr>
    <a:masterClrMapping/>
  </p:clrMapOvr>
</p:sld>
</file>

<file path=ppt/theme/theme1.xml><?xml version="1.0" encoding="utf-8"?>
<a:theme xmlns:a="http://schemas.openxmlformats.org/drawingml/2006/main" name="Капля">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TM04033925[[fn=Капля]]</Template>
  <TotalTime>192</TotalTime>
  <Words>5787</Words>
  <Application>Microsoft Office PowerPoint</Application>
  <PresentationFormat>Широкоэкранный</PresentationFormat>
  <Paragraphs>161</Paragraphs>
  <Slides>50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50</vt:i4>
      </vt:variant>
    </vt:vector>
  </HeadingPairs>
  <TitlesOfParts>
    <vt:vector size="55" baseType="lpstr">
      <vt:lpstr>Arial</vt:lpstr>
      <vt:lpstr>Calibri</vt:lpstr>
      <vt:lpstr>Times New Roman</vt:lpstr>
      <vt:lpstr>Tw Cen MT</vt:lpstr>
      <vt:lpstr>Капля</vt:lpstr>
      <vt:lpstr>The technique of obtaining gastric contents for clinical analysis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technique of obtaining gastric contents for clinical analysis</dc:title>
  <dc:creator>Тамара Павлівна Опаріна</dc:creator>
  <cp:lastModifiedBy>Тамара Павлівна Опаріна</cp:lastModifiedBy>
  <cp:revision>12</cp:revision>
  <dcterms:created xsi:type="dcterms:W3CDTF">2023-11-01T15:31:49Z</dcterms:created>
  <dcterms:modified xsi:type="dcterms:W3CDTF">2023-11-01T19:05:56Z</dcterms:modified>
</cp:coreProperties>
</file>