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7" r:id="rId2"/>
    <p:sldId id="258" r:id="rId3"/>
    <p:sldId id="259" r:id="rId4"/>
    <p:sldId id="260" r:id="rId5"/>
    <p:sldId id="261" r:id="rId6"/>
    <p:sldId id="262" r:id="rId7"/>
    <p:sldId id="263" r:id="rId8"/>
    <p:sldId id="264" r:id="rId9"/>
    <p:sldId id="265" r:id="rId10"/>
    <p:sldId id="266" r:id="rId11"/>
    <p:sldId id="268" r:id="rId12"/>
    <p:sldId id="269" r:id="rId13"/>
    <p:sldId id="270" r:id="rId14"/>
    <p:sldId id="271" r:id="rId15"/>
    <p:sldId id="272"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 id="295" r:id="rId39"/>
    <p:sldId id="296" r:id="rId40"/>
    <p:sldId id="297" r:id="rId41"/>
    <p:sldId id="298" r:id="rId42"/>
    <p:sldId id="299" r:id="rId43"/>
    <p:sldId id="300" r:id="rId44"/>
    <p:sldId id="301" r:id="rId45"/>
    <p:sldId id="302" r:id="rId46"/>
    <p:sldId id="303" r:id="rId47"/>
    <p:sldId id="304" r:id="rId48"/>
    <p:sldId id="305" r:id="rId49"/>
    <p:sldId id="306" r:id="rId50"/>
    <p:sldId id="307" r:id="rId5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69" d="100"/>
          <a:sy n="69" d="100"/>
        </p:scale>
        <p:origin x="696"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1751012" y="1300785"/>
            <a:ext cx="8689976" cy="2509213"/>
          </a:xfrm>
        </p:spPr>
        <p:txBody>
          <a:bodyPr anchor="b">
            <a:normAutofit/>
          </a:bodyPr>
          <a:lstStyle>
            <a:lvl1pPr algn="ctr">
              <a:defRPr sz="4800"/>
            </a:lvl1pPr>
          </a:lstStyle>
          <a:p>
            <a:r>
              <a:rPr lang="ru-RU"/>
              <a:t>Образец заголовка</a:t>
            </a:r>
            <a:endParaRPr lang="en-US" dirty="0"/>
          </a:p>
        </p:txBody>
      </p:sp>
      <p:sp>
        <p:nvSpPr>
          <p:cNvPr id="3" name="Subtitle 2"/>
          <p:cNvSpPr>
            <a:spLocks noGrp="1"/>
          </p:cNvSpPr>
          <p:nvPr>
            <p:ph type="subTitle" idx="1"/>
          </p:nvPr>
        </p:nvSpPr>
        <p:spPr>
          <a:xfrm>
            <a:off x="1751012" y="3886200"/>
            <a:ext cx="8689976" cy="1371599"/>
          </a:xfrm>
        </p:spPr>
        <p:txBody>
          <a:bodyPr>
            <a:normAutofit/>
          </a:bodyPr>
          <a:lstStyle>
            <a:lvl1pPr marL="0" indent="0" algn="ctr">
              <a:buNone/>
              <a:defRPr sz="22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11/23/2023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ru-RU"/>
              <a:t>Образец заголовка</a:t>
            </a:r>
            <a:endParaRPr lang="en-US" dirty="0"/>
          </a:p>
        </p:txBody>
      </p:sp>
      <p:sp>
        <p:nvSpPr>
          <p:cNvPr id="12" name="Content Placeholder 2"/>
          <p:cNvSpPr>
            <a:spLocks noGrp="1"/>
          </p:cNvSpPr>
          <p:nvPr>
            <p:ph sz="quarter" idx="13"/>
          </p:nvPr>
        </p:nvSpPr>
        <p:spPr>
          <a:xfrm>
            <a:off x="913774" y="2367092"/>
            <a:ext cx="10363826" cy="3424107"/>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11/23/2023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828563"/>
            <a:ext cx="10351752" cy="2736819"/>
          </a:xfrm>
        </p:spPr>
        <p:txBody>
          <a:bodyPr anchor="b">
            <a:normAutofit/>
          </a:bodyPr>
          <a:lstStyle>
            <a:lvl1pPr>
              <a:defRPr sz="4000"/>
            </a:lvl1pPr>
          </a:lstStyle>
          <a:p>
            <a:r>
              <a:rPr lang="ru-RU"/>
              <a:t>Образец заголовка</a:t>
            </a:r>
            <a:endParaRPr lang="en-US" dirty="0"/>
          </a:p>
        </p:txBody>
      </p:sp>
      <p:sp>
        <p:nvSpPr>
          <p:cNvPr id="3" name="Text Placeholder 2"/>
          <p:cNvSpPr>
            <a:spLocks noGrp="1"/>
          </p:cNvSpPr>
          <p:nvPr>
            <p:ph type="body" idx="1"/>
          </p:nvPr>
        </p:nvSpPr>
        <p:spPr>
          <a:xfrm>
            <a:off x="913774" y="3657457"/>
            <a:ext cx="10351752" cy="1368183"/>
          </a:xfrm>
        </p:spPr>
        <p:txBody>
          <a:bodyPr>
            <a:normAutofit/>
          </a:bodyPr>
          <a:lstStyle>
            <a:lvl1pPr marL="0" indent="0" algn="ctr">
              <a:buNone/>
              <a:defRPr sz="2000">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48A87A34-81AB-432B-8DAE-1953F412C126}" type="datetimeFigureOut">
              <a:rPr lang="en-US" dirty="0"/>
              <a:t>11/23/2023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ru-RU"/>
              <a:t>Образец заголовка</a:t>
            </a:r>
            <a:endParaRPr lang="en-US" dirty="0"/>
          </a:p>
        </p:txBody>
      </p:sp>
      <p:sp>
        <p:nvSpPr>
          <p:cNvPr id="12" name="Content Placeholder 2"/>
          <p:cNvSpPr>
            <a:spLocks noGrp="1"/>
          </p:cNvSpPr>
          <p:nvPr>
            <p:ph sz="quarter" idx="13"/>
          </p:nvPr>
        </p:nvSpPr>
        <p:spPr>
          <a:xfrm>
            <a:off x="913774" y="2367092"/>
            <a:ext cx="5106026" cy="3424107"/>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13" name="Content Placeholder 3"/>
          <p:cNvSpPr>
            <a:spLocks noGrp="1"/>
          </p:cNvSpPr>
          <p:nvPr>
            <p:ph sz="quarter" idx="14"/>
          </p:nvPr>
        </p:nvSpPr>
        <p:spPr>
          <a:xfrm>
            <a:off x="6172200" y="2367092"/>
            <a:ext cx="5105400" cy="3424107"/>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11/23/2023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ru-RU"/>
              <a:t>Образец заголовка</a:t>
            </a:r>
            <a:endParaRPr lang="en-US" dirty="0"/>
          </a:p>
        </p:txBody>
      </p:sp>
      <p:sp>
        <p:nvSpPr>
          <p:cNvPr id="3" name="Text Placeholder 2"/>
          <p:cNvSpPr>
            <a:spLocks noGrp="1"/>
          </p:cNvSpPr>
          <p:nvPr>
            <p:ph type="body" idx="1"/>
          </p:nvPr>
        </p:nvSpPr>
        <p:spPr>
          <a:xfrm>
            <a:off x="1146328" y="2371018"/>
            <a:ext cx="487347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12" name="Content Placeholder 3"/>
          <p:cNvSpPr>
            <a:spLocks noGrp="1"/>
          </p:cNvSpPr>
          <p:nvPr>
            <p:ph sz="quarter" idx="13"/>
          </p:nvPr>
        </p:nvSpPr>
        <p:spPr>
          <a:xfrm>
            <a:off x="913774" y="3051012"/>
            <a:ext cx="5106027" cy="2740187"/>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6396423" y="2371018"/>
            <a:ext cx="488180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13" name="Content Placeholder 5"/>
          <p:cNvSpPr>
            <a:spLocks noGrp="1"/>
          </p:cNvSpPr>
          <p:nvPr>
            <p:ph sz="quarter" idx="14"/>
          </p:nvPr>
        </p:nvSpPr>
        <p:spPr>
          <a:xfrm>
            <a:off x="6172200" y="3051012"/>
            <a:ext cx="5105401" cy="2740187"/>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11/23/2023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ru-RU"/>
              <a:t>Образец заголовка</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11/23/2023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Date Placeholder 1"/>
          <p:cNvSpPr>
            <a:spLocks noGrp="1"/>
          </p:cNvSpPr>
          <p:nvPr>
            <p:ph type="dt" sz="half" idx="10"/>
          </p:nvPr>
        </p:nvSpPr>
        <p:spPr/>
        <p:txBody>
          <a:bodyPr/>
          <a:lstStyle/>
          <a:p>
            <a:fld id="{48A87A34-81AB-432B-8DAE-1953F412C126}" type="datetimeFigureOut">
              <a:rPr lang="en-US" dirty="0"/>
              <a:t>11/23/2023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609600"/>
            <a:ext cx="3935688" cy="2023252"/>
          </a:xfrm>
        </p:spPr>
        <p:txBody>
          <a:bodyPr anchor="b"/>
          <a:lstStyle>
            <a:lvl1pPr algn="ctr">
              <a:defRPr sz="3200"/>
            </a:lvl1pPr>
          </a:lstStyle>
          <a:p>
            <a:r>
              <a:rPr lang="ru-RU"/>
              <a:t>Образец заголовка</a:t>
            </a:r>
            <a:endParaRPr lang="en-US" dirty="0"/>
          </a:p>
        </p:txBody>
      </p:sp>
      <p:sp>
        <p:nvSpPr>
          <p:cNvPr id="10" name="Content Placeholder 2"/>
          <p:cNvSpPr>
            <a:spLocks noGrp="1"/>
          </p:cNvSpPr>
          <p:nvPr>
            <p:ph sz="quarter" idx="13"/>
          </p:nvPr>
        </p:nvSpPr>
        <p:spPr>
          <a:xfrm>
            <a:off x="5078062" y="609600"/>
            <a:ext cx="6200163" cy="5181599"/>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913774" y="2632852"/>
            <a:ext cx="3935689" cy="3158348"/>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48A87A34-81AB-432B-8DAE-1953F412C126}" type="datetimeFigureOut">
              <a:rPr lang="en-US" dirty="0"/>
              <a:t>11/23/2023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600"/>
            <a:ext cx="5934969" cy="2023254"/>
          </a:xfrm>
        </p:spPr>
        <p:txBody>
          <a:bodyPr anchor="b"/>
          <a:lstStyle>
            <a:lvl1pPr algn="ctr">
              <a:defRPr sz="3200"/>
            </a:lvl1pPr>
          </a:lstStyle>
          <a:p>
            <a:r>
              <a:rPr lang="ru-RU"/>
              <a:t>Образец заголовка</a:t>
            </a:r>
            <a:endParaRPr lang="en-US" dirty="0"/>
          </a:p>
        </p:txBody>
      </p:sp>
      <p:sp>
        <p:nvSpPr>
          <p:cNvPr id="3" name="Picture Placeholder 2"/>
          <p:cNvSpPr>
            <a:spLocks noGrp="1" noChangeAspect="1"/>
          </p:cNvSpPr>
          <p:nvPr>
            <p:ph type="pic" idx="1"/>
          </p:nvPr>
        </p:nvSpPr>
        <p:spPr>
          <a:xfrm>
            <a:off x="7424803" y="609601"/>
            <a:ext cx="3255358" cy="5181600"/>
          </a:xfrm>
          <a:prstGeom prst="roundRect">
            <a:avLst>
              <a:gd name="adj" fmla="val 494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a:t>Вставка рисунка</a:t>
            </a:r>
            <a:endParaRPr lang="en-US" dirty="0"/>
          </a:p>
        </p:txBody>
      </p:sp>
      <p:sp>
        <p:nvSpPr>
          <p:cNvPr id="4" name="Text Placeholder 3"/>
          <p:cNvSpPr>
            <a:spLocks noGrp="1"/>
          </p:cNvSpPr>
          <p:nvPr>
            <p:ph type="body" sz="half" idx="2"/>
          </p:nvPr>
        </p:nvSpPr>
        <p:spPr>
          <a:xfrm>
            <a:off x="913794" y="2632852"/>
            <a:ext cx="5934949" cy="3158347"/>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48A87A34-81AB-432B-8DAE-1953F412C126}" type="datetimeFigureOut">
              <a:rPr lang="en-US" dirty="0"/>
              <a:t>11/23/2023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Панорамная фотография с подписью">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94" y="4289374"/>
            <a:ext cx="10364432" cy="811610"/>
          </a:xfrm>
        </p:spPr>
        <p:txBody>
          <a:bodyPr anchor="b"/>
          <a:lstStyle>
            <a:lvl1pPr>
              <a:defRPr sz="3200"/>
            </a:lvl1pPr>
          </a:lstStyle>
          <a:p>
            <a:r>
              <a:rPr lang="ru-RU"/>
              <a:t>Образец заголовка</a:t>
            </a:r>
            <a:endParaRPr lang="en-US" dirty="0"/>
          </a:p>
        </p:txBody>
      </p:sp>
      <p:sp>
        <p:nvSpPr>
          <p:cNvPr id="3" name="Picture Placeholder 2"/>
          <p:cNvSpPr>
            <a:spLocks noGrp="1" noChangeAspect="1"/>
          </p:cNvSpPr>
          <p:nvPr>
            <p:ph type="pic" idx="1"/>
          </p:nvPr>
        </p:nvSpPr>
        <p:spPr>
          <a:xfrm>
            <a:off x="1184744" y="698261"/>
            <a:ext cx="9822532" cy="3214136"/>
          </a:xfrm>
          <a:prstGeom prst="roundRect">
            <a:avLst>
              <a:gd name="adj" fmla="val 4944"/>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a:t>Вставка рисунка</a:t>
            </a:r>
            <a:endParaRPr lang="en-US" dirty="0"/>
          </a:p>
        </p:txBody>
      </p:sp>
      <p:sp>
        <p:nvSpPr>
          <p:cNvPr id="4" name="Text Placeholder 3"/>
          <p:cNvSpPr>
            <a:spLocks noGrp="1"/>
          </p:cNvSpPr>
          <p:nvPr>
            <p:ph type="body" sz="half" idx="2"/>
          </p:nvPr>
        </p:nvSpPr>
        <p:spPr>
          <a:xfrm>
            <a:off x="913774" y="5108728"/>
            <a:ext cx="10364452" cy="682472"/>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48A87A34-81AB-432B-8DAE-1953F412C126}" type="datetimeFigureOut">
              <a:rPr lang="en-US" dirty="0"/>
              <a:t>11/23/2023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599"/>
            <a:ext cx="10364452" cy="3427245"/>
          </a:xfrm>
        </p:spPr>
        <p:txBody>
          <a:bodyPr anchor="ctr"/>
          <a:lstStyle>
            <a:lvl1pPr algn="ctr">
              <a:defRPr sz="3200"/>
            </a:lvl1pPr>
          </a:lstStyle>
          <a:p>
            <a:r>
              <a:rPr lang="ru-RU"/>
              <a:t>Образец заголовка</a:t>
            </a:r>
            <a:endParaRPr lang="en-US" dirty="0"/>
          </a:p>
        </p:txBody>
      </p:sp>
      <p:sp>
        <p:nvSpPr>
          <p:cNvPr id="4" name="Text Placeholder 3"/>
          <p:cNvSpPr>
            <a:spLocks noGrp="1"/>
          </p:cNvSpPr>
          <p:nvPr>
            <p:ph type="body" sz="half" idx="2"/>
          </p:nvPr>
        </p:nvSpPr>
        <p:spPr>
          <a:xfrm>
            <a:off x="913775" y="4204821"/>
            <a:ext cx="10364452" cy="1586380"/>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48A87A34-81AB-432B-8DAE-1953F412C126}" type="datetimeFigureOut">
              <a:rPr lang="en-US" dirty="0"/>
              <a:t>11/23/2023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1446212" y="609600"/>
            <a:ext cx="9302752" cy="2992904"/>
          </a:xfrm>
        </p:spPr>
        <p:txBody>
          <a:bodyPr anchor="ctr"/>
          <a:lstStyle>
            <a:lvl1pPr>
              <a:defRPr sz="3200"/>
            </a:lvl1pPr>
          </a:lstStyle>
          <a:p>
            <a:r>
              <a:rPr lang="ru-RU"/>
              <a:t>Образец заголовка</a:t>
            </a:r>
            <a:endParaRPr lang="en-US" dirty="0"/>
          </a:p>
        </p:txBody>
      </p:sp>
      <p:sp>
        <p:nvSpPr>
          <p:cNvPr id="12" name="Text Placeholder 3"/>
          <p:cNvSpPr>
            <a:spLocks noGrp="1"/>
          </p:cNvSpPr>
          <p:nvPr>
            <p:ph type="body" sz="half" idx="13"/>
          </p:nvPr>
        </p:nvSpPr>
        <p:spPr>
          <a:xfrm>
            <a:off x="1720644" y="3610032"/>
            <a:ext cx="8752299" cy="59478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4" name="Text Placeholder 3"/>
          <p:cNvSpPr>
            <a:spLocks noGrp="1"/>
          </p:cNvSpPr>
          <p:nvPr>
            <p:ph type="body" sz="half" idx="2"/>
          </p:nvPr>
        </p:nvSpPr>
        <p:spPr>
          <a:xfrm>
            <a:off x="913774" y="4372796"/>
            <a:ext cx="10364452" cy="1421053"/>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48A87A34-81AB-432B-8DAE-1953F412C126}" type="datetimeFigureOut">
              <a:rPr lang="en-US" dirty="0"/>
              <a:t>11/23/2023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
        <p:nvSpPr>
          <p:cNvPr id="13" name="TextBox 12"/>
          <p:cNvSpPr txBox="1"/>
          <p:nvPr/>
        </p:nvSpPr>
        <p:spPr>
          <a:xfrm>
            <a:off x="1001488" y="75416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10557558" y="299357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2138721"/>
            <a:ext cx="10364452" cy="2511835"/>
          </a:xfrm>
        </p:spPr>
        <p:txBody>
          <a:bodyPr anchor="b"/>
          <a:lstStyle>
            <a:lvl1pPr algn="ctr">
              <a:defRPr sz="3200"/>
            </a:lvl1pPr>
          </a:lstStyle>
          <a:p>
            <a:r>
              <a:rPr lang="ru-RU"/>
              <a:t>Образец заголовка</a:t>
            </a:r>
            <a:endParaRPr lang="en-US" dirty="0"/>
          </a:p>
        </p:txBody>
      </p:sp>
      <p:sp>
        <p:nvSpPr>
          <p:cNvPr id="4" name="Text Placeholder 3"/>
          <p:cNvSpPr>
            <a:spLocks noGrp="1"/>
          </p:cNvSpPr>
          <p:nvPr>
            <p:ph type="body" sz="half" idx="2"/>
          </p:nvPr>
        </p:nvSpPr>
        <p:spPr>
          <a:xfrm>
            <a:off x="913775" y="4662335"/>
            <a:ext cx="10364452"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48A87A34-81AB-432B-8DAE-1953F412C126}" type="datetimeFigureOut">
              <a:rPr lang="en-US" dirty="0"/>
              <a:t>11/23/2023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Три колонки">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5" name="Title 1"/>
          <p:cNvSpPr>
            <a:spLocks noGrp="1"/>
          </p:cNvSpPr>
          <p:nvPr>
            <p:ph type="title"/>
          </p:nvPr>
        </p:nvSpPr>
        <p:spPr>
          <a:xfrm>
            <a:off x="913774" y="609600"/>
            <a:ext cx="10364452" cy="1605094"/>
          </a:xfrm>
        </p:spPr>
        <p:txBody>
          <a:bodyPr/>
          <a:lstStyle/>
          <a:p>
            <a:r>
              <a:rPr lang="ru-RU"/>
              <a:t>Образец заголовка</a:t>
            </a:r>
            <a:endParaRPr lang="en-US" dirty="0"/>
          </a:p>
        </p:txBody>
      </p:sp>
      <p:sp>
        <p:nvSpPr>
          <p:cNvPr id="7" name="Text Placeholder 2"/>
          <p:cNvSpPr>
            <a:spLocks noGrp="1"/>
          </p:cNvSpPr>
          <p:nvPr>
            <p:ph type="body" idx="1"/>
          </p:nvPr>
        </p:nvSpPr>
        <p:spPr>
          <a:xfrm>
            <a:off x="913774" y="2367093"/>
            <a:ext cx="3298976"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8" name="Text Placeholder 3"/>
          <p:cNvSpPr>
            <a:spLocks noGrp="1"/>
          </p:cNvSpPr>
          <p:nvPr>
            <p:ph type="body" sz="half" idx="15"/>
          </p:nvPr>
        </p:nvSpPr>
        <p:spPr>
          <a:xfrm>
            <a:off x="913774" y="2943355"/>
            <a:ext cx="3298976"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9" name="Text Placeholder 4"/>
          <p:cNvSpPr>
            <a:spLocks noGrp="1"/>
          </p:cNvSpPr>
          <p:nvPr>
            <p:ph type="body" sz="quarter" idx="3"/>
          </p:nvPr>
        </p:nvSpPr>
        <p:spPr>
          <a:xfrm>
            <a:off x="4452389" y="2367093"/>
            <a:ext cx="3291521"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10" name="Text Placeholder 3"/>
          <p:cNvSpPr>
            <a:spLocks noGrp="1"/>
          </p:cNvSpPr>
          <p:nvPr>
            <p:ph type="body" sz="half" idx="16"/>
          </p:nvPr>
        </p:nvSpPr>
        <p:spPr>
          <a:xfrm>
            <a:off x="4441348" y="2943355"/>
            <a:ext cx="3303351"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11" name="Text Placeholder 4"/>
          <p:cNvSpPr>
            <a:spLocks noGrp="1"/>
          </p:cNvSpPr>
          <p:nvPr>
            <p:ph type="body" sz="quarter" idx="13"/>
          </p:nvPr>
        </p:nvSpPr>
        <p:spPr>
          <a:xfrm>
            <a:off x="7973298" y="2367093"/>
            <a:ext cx="3304928"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12" name="Text Placeholder 3"/>
          <p:cNvSpPr>
            <a:spLocks noGrp="1"/>
          </p:cNvSpPr>
          <p:nvPr>
            <p:ph type="body" sz="half" idx="17"/>
          </p:nvPr>
        </p:nvSpPr>
        <p:spPr>
          <a:xfrm>
            <a:off x="7973298" y="2943355"/>
            <a:ext cx="3304928"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3" name="Date Placeholder 2"/>
          <p:cNvSpPr>
            <a:spLocks noGrp="1"/>
          </p:cNvSpPr>
          <p:nvPr>
            <p:ph type="dt" sz="half" idx="10"/>
          </p:nvPr>
        </p:nvSpPr>
        <p:spPr/>
        <p:txBody>
          <a:bodyPr/>
          <a:lstStyle/>
          <a:p>
            <a:fld id="{48A87A34-81AB-432B-8DAE-1953F412C126}" type="datetimeFigureOut">
              <a:rPr lang="en-US" dirty="0"/>
              <a:t>11/23/2023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Столбец с тремя рисунками">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0" name="Title 1"/>
          <p:cNvSpPr>
            <a:spLocks noGrp="1"/>
          </p:cNvSpPr>
          <p:nvPr>
            <p:ph type="title"/>
          </p:nvPr>
        </p:nvSpPr>
        <p:spPr>
          <a:xfrm>
            <a:off x="913774" y="610772"/>
            <a:ext cx="10364452" cy="1603922"/>
          </a:xfrm>
        </p:spPr>
        <p:txBody>
          <a:bodyPr/>
          <a:lstStyle/>
          <a:p>
            <a:r>
              <a:rPr lang="ru-RU"/>
              <a:t>Образец заголовка</a:t>
            </a:r>
            <a:endParaRPr lang="en-US" dirty="0"/>
          </a:p>
        </p:txBody>
      </p:sp>
      <p:sp>
        <p:nvSpPr>
          <p:cNvPr id="19" name="Text Placeholder 2"/>
          <p:cNvSpPr>
            <a:spLocks noGrp="1"/>
          </p:cNvSpPr>
          <p:nvPr>
            <p:ph type="body" idx="1"/>
          </p:nvPr>
        </p:nvSpPr>
        <p:spPr>
          <a:xfrm>
            <a:off x="913774" y="4204820"/>
            <a:ext cx="3296409"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20" name="Picture Placeholder 2"/>
          <p:cNvSpPr>
            <a:spLocks noGrp="1" noChangeAspect="1"/>
          </p:cNvSpPr>
          <p:nvPr>
            <p:ph type="pic" idx="15"/>
          </p:nvPr>
        </p:nvSpPr>
        <p:spPr>
          <a:xfrm>
            <a:off x="913774" y="2367093"/>
            <a:ext cx="3296409" cy="1524000"/>
          </a:xfrm>
          <a:prstGeom prst="roundRect">
            <a:avLst>
              <a:gd name="adj" fmla="val 936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a:t>Вставка рисунка</a:t>
            </a:r>
            <a:endParaRPr lang="en-US" dirty="0"/>
          </a:p>
        </p:txBody>
      </p:sp>
      <p:sp>
        <p:nvSpPr>
          <p:cNvPr id="21" name="Text Placeholder 3"/>
          <p:cNvSpPr>
            <a:spLocks noGrp="1"/>
          </p:cNvSpPr>
          <p:nvPr>
            <p:ph type="body" sz="half" idx="18"/>
          </p:nvPr>
        </p:nvSpPr>
        <p:spPr>
          <a:xfrm>
            <a:off x="913774" y="4781082"/>
            <a:ext cx="3296409" cy="101011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22" name="Text Placeholder 4"/>
          <p:cNvSpPr>
            <a:spLocks noGrp="1"/>
          </p:cNvSpPr>
          <p:nvPr>
            <p:ph type="body" sz="quarter" idx="3"/>
          </p:nvPr>
        </p:nvSpPr>
        <p:spPr>
          <a:xfrm>
            <a:off x="4442759" y="4204820"/>
            <a:ext cx="3301828"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23" name="Picture Placeholder 2"/>
          <p:cNvSpPr>
            <a:spLocks noGrp="1" noChangeAspect="1"/>
          </p:cNvSpPr>
          <p:nvPr>
            <p:ph type="pic" idx="21"/>
          </p:nvPr>
        </p:nvSpPr>
        <p:spPr>
          <a:xfrm>
            <a:off x="4441348" y="2367093"/>
            <a:ext cx="3303352" cy="1524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a:t>Вставка рисунка</a:t>
            </a:r>
            <a:endParaRPr lang="en-US" dirty="0"/>
          </a:p>
        </p:txBody>
      </p:sp>
      <p:sp>
        <p:nvSpPr>
          <p:cNvPr id="24" name="Text Placeholder 3"/>
          <p:cNvSpPr>
            <a:spLocks noGrp="1"/>
          </p:cNvSpPr>
          <p:nvPr>
            <p:ph type="body" sz="half" idx="19"/>
          </p:nvPr>
        </p:nvSpPr>
        <p:spPr>
          <a:xfrm>
            <a:off x="4441348" y="4781080"/>
            <a:ext cx="3303352" cy="101011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25" name="Text Placeholder 4"/>
          <p:cNvSpPr>
            <a:spLocks noGrp="1"/>
          </p:cNvSpPr>
          <p:nvPr>
            <p:ph type="body" sz="quarter" idx="13"/>
          </p:nvPr>
        </p:nvSpPr>
        <p:spPr>
          <a:xfrm>
            <a:off x="7973298" y="4204820"/>
            <a:ext cx="3300681"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26" name="Picture Placeholder 2"/>
          <p:cNvSpPr>
            <a:spLocks noGrp="1" noChangeAspect="1"/>
          </p:cNvSpPr>
          <p:nvPr>
            <p:ph type="pic" idx="22"/>
          </p:nvPr>
        </p:nvSpPr>
        <p:spPr>
          <a:xfrm>
            <a:off x="7973298" y="2367093"/>
            <a:ext cx="3304928" cy="1524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a:t>Вставка рисунка</a:t>
            </a:r>
            <a:endParaRPr lang="en-US" dirty="0"/>
          </a:p>
        </p:txBody>
      </p:sp>
      <p:sp>
        <p:nvSpPr>
          <p:cNvPr id="27" name="Text Placeholder 3"/>
          <p:cNvSpPr>
            <a:spLocks noGrp="1"/>
          </p:cNvSpPr>
          <p:nvPr>
            <p:ph type="body" sz="half" idx="20"/>
          </p:nvPr>
        </p:nvSpPr>
        <p:spPr>
          <a:xfrm>
            <a:off x="7973173" y="4781078"/>
            <a:ext cx="3305053" cy="1010121"/>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3" name="Date Placeholder 2"/>
          <p:cNvSpPr>
            <a:spLocks noGrp="1"/>
          </p:cNvSpPr>
          <p:nvPr>
            <p:ph type="dt" sz="half" idx="10"/>
          </p:nvPr>
        </p:nvSpPr>
        <p:spPr/>
        <p:txBody>
          <a:bodyPr/>
          <a:lstStyle/>
          <a:p>
            <a:fld id="{48A87A34-81AB-432B-8DAE-1953F412C126}" type="datetimeFigureOut">
              <a:rPr lang="en-US" dirty="0"/>
              <a:t>11/23/2023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ru-RU"/>
              <a:t>Образец заголовка</a:t>
            </a:r>
            <a:endParaRPr lang="en-US" dirty="0"/>
          </a:p>
        </p:txBody>
      </p:sp>
      <p:sp>
        <p:nvSpPr>
          <p:cNvPr id="11" name="Vertical Text Placeholder 2"/>
          <p:cNvSpPr>
            <a:spLocks noGrp="1"/>
          </p:cNvSpPr>
          <p:nvPr>
            <p:ph type="body" orient="vert" sz="quarter" idx="13"/>
          </p:nvPr>
        </p:nvSpPr>
        <p:spPr>
          <a:xfrm>
            <a:off x="913775" y="2367093"/>
            <a:ext cx="10364452" cy="3424107"/>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11/23/2023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Vertical Title 1"/>
          <p:cNvSpPr>
            <a:spLocks noGrp="1"/>
          </p:cNvSpPr>
          <p:nvPr>
            <p:ph type="title" orient="vert"/>
          </p:nvPr>
        </p:nvSpPr>
        <p:spPr>
          <a:xfrm>
            <a:off x="8724900" y="609601"/>
            <a:ext cx="2553326" cy="5181599"/>
          </a:xfrm>
        </p:spPr>
        <p:txBody>
          <a:bodyPr vert="eaVert"/>
          <a:lstStyle>
            <a:lvl1pPr algn="l">
              <a:defRPr/>
            </a:lvl1pPr>
          </a:lstStyle>
          <a:p>
            <a:r>
              <a:rPr lang="ru-RU"/>
              <a:t>Образец заголовка</a:t>
            </a:r>
            <a:endParaRPr lang="en-US" dirty="0"/>
          </a:p>
        </p:txBody>
      </p:sp>
      <p:sp>
        <p:nvSpPr>
          <p:cNvPr id="8" name="Vertical Text Placeholder 2"/>
          <p:cNvSpPr>
            <a:spLocks noGrp="1"/>
          </p:cNvSpPr>
          <p:nvPr>
            <p:ph type="body" orient="vert" sz="quarter" idx="13"/>
          </p:nvPr>
        </p:nvSpPr>
        <p:spPr>
          <a:xfrm>
            <a:off x="913775" y="609601"/>
            <a:ext cx="7658724" cy="5181599"/>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11/23/2023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noChangeArrowheads="1"/>
          </p:cNvPicPr>
          <p:nvPr/>
        </p:nvPicPr>
        <p:blipFill>
          <a:blip r:embed="rId19">
            <a:alphaModFix/>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p:cNvSpPr>
            <a:spLocks noGrp="1"/>
          </p:cNvSpPr>
          <p:nvPr>
            <p:ph type="title"/>
          </p:nvPr>
        </p:nvSpPr>
        <p:spPr>
          <a:xfrm>
            <a:off x="913775" y="618517"/>
            <a:ext cx="10364451" cy="1596177"/>
          </a:xfrm>
          <a:prstGeom prst="rect">
            <a:avLst/>
          </a:prstGeom>
        </p:spPr>
        <p:txBody>
          <a:bodyPr vert="horz" lIns="91440" tIns="45720" rIns="91440" bIns="45720" rtlCol="0" anchor="ctr">
            <a:normAutofit/>
          </a:bodyPr>
          <a:lstStyle/>
          <a:p>
            <a:r>
              <a:rPr lang="ru-RU"/>
              <a:t>Образец заголовка</a:t>
            </a:r>
            <a:endParaRPr lang="en-US" dirty="0"/>
          </a:p>
        </p:txBody>
      </p:sp>
      <p:sp>
        <p:nvSpPr>
          <p:cNvPr id="3" name="Text Placeholder 2"/>
          <p:cNvSpPr>
            <a:spLocks noGrp="1"/>
          </p:cNvSpPr>
          <p:nvPr>
            <p:ph type="body" idx="1"/>
          </p:nvPr>
        </p:nvSpPr>
        <p:spPr>
          <a:xfrm>
            <a:off x="913775" y="2367093"/>
            <a:ext cx="10364452" cy="3424107"/>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a:off x="7678737" y="5883275"/>
            <a:ext cx="2743200" cy="365125"/>
          </a:xfrm>
          <a:prstGeom prst="rect">
            <a:avLst/>
          </a:prstGeom>
        </p:spPr>
        <p:txBody>
          <a:bodyPr vert="horz" lIns="91440" tIns="45720" rIns="91440" bIns="45720" rtlCol="0" anchor="ctr"/>
          <a:lstStyle>
            <a:lvl1pPr algn="r">
              <a:defRPr sz="1000">
                <a:solidFill>
                  <a:schemeClr val="tx1"/>
                </a:solidFill>
              </a:defRPr>
            </a:lvl1pPr>
          </a:lstStyle>
          <a:p>
            <a:fld id="{48A87A34-81AB-432B-8DAE-1953F412C126}" type="datetimeFigureOut">
              <a:rPr lang="en-US" dirty="0"/>
              <a:pPr/>
              <a:t>11/23/2023</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p:spPr>
        <p:txBody>
          <a:bodyPr vert="horz" lIns="91440" tIns="45720" rIns="91440" bIns="45720" rtlCol="0" anchor="ctr"/>
          <a:lstStyle>
            <a:lvl1pPr algn="l">
              <a:defRPr sz="1000">
                <a:solidFill>
                  <a:schemeClr val="tx1"/>
                </a:solidFill>
              </a:defRPr>
            </a:lvl1pPr>
          </a:lstStyle>
          <a:p>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p:spPr>
        <p:txBody>
          <a:bodyPr vert="horz" lIns="91440" tIns="45720" rIns="91440" bIns="45720" rtlCol="0" anchor="ctr"/>
          <a:lstStyle>
            <a:lvl1pPr algn="r">
              <a:defRPr sz="1000">
                <a:solidFill>
                  <a:schemeClr val="tx1"/>
                </a:solidFill>
              </a:defRPr>
            </a:lvl1pPr>
          </a:lstStyle>
          <a:p>
            <a:fld id="{6D22F896-40B5-4ADD-8801-0D06FADFA09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txStyles>
    <p:titleStyle>
      <a:lvl1pPr algn="ctr" defTabSz="914400" rtl="0" eaLnBrk="1" latinLnBrk="0" hangingPunct="1">
        <a:lnSpc>
          <a:spcPct val="90000"/>
        </a:lnSpc>
        <a:spcBef>
          <a:spcPct val="0"/>
        </a:spcBef>
        <a:buNone/>
        <a:defRPr sz="3600" kern="1200" cap="all" baseline="0">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25448C82-337D-4274-8970-F1560E7C9E02}"/>
              </a:ext>
            </a:extLst>
          </p:cNvPr>
          <p:cNvSpPr/>
          <p:nvPr/>
        </p:nvSpPr>
        <p:spPr>
          <a:xfrm>
            <a:off x="2147455" y="1191491"/>
            <a:ext cx="8478981" cy="3034036"/>
          </a:xfrm>
          <a:prstGeom prst="rect">
            <a:avLst/>
          </a:prstGeom>
        </p:spPr>
        <p:txBody>
          <a:bodyPr wrap="square">
            <a:spAutoFit/>
          </a:bodyPr>
          <a:lstStyle/>
          <a:p>
            <a:pPr>
              <a:lnSpc>
                <a:spcPct val="115000"/>
              </a:lnSpc>
              <a:spcAft>
                <a:spcPts val="1000"/>
              </a:spcAft>
            </a:pPr>
            <a:r>
              <a:rPr lang="en-US" sz="2800" b="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Topic 9.</a:t>
            </a:r>
            <a:r>
              <a:rPr lang="en-US" sz="28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en-US" sz="2800" b="1" dirty="0">
                <a:solidFill>
                  <a:srgbClr val="C00000"/>
                </a:solidFill>
                <a:latin typeface="Times New Roman" panose="02020603050405020304" pitchFamily="18" charset="0"/>
                <a:ea typeface="Calibri" panose="020F0502020204030204" pitchFamily="34" charset="0"/>
                <a:cs typeface="Times New Roman" panose="02020603050405020304" pitchFamily="18" charset="0"/>
              </a:rPr>
              <a:t>Clinical study of feces. The </a:t>
            </a:r>
            <a:r>
              <a:rPr lang="en-US" sz="2800" b="1" dirty="0" err="1">
                <a:solidFill>
                  <a:srgbClr val="C00000"/>
                </a:solidFill>
                <a:latin typeface="Times New Roman" panose="02020603050405020304" pitchFamily="18" charset="0"/>
                <a:ea typeface="Calibri" panose="020F0502020204030204" pitchFamily="34" charset="0"/>
                <a:cs typeface="Times New Roman" panose="02020603050405020304" pitchFamily="18" charset="0"/>
              </a:rPr>
              <a:t>coprogram</a:t>
            </a:r>
            <a:r>
              <a:rPr lang="en-US" sz="2800" b="1" dirty="0">
                <a:solidFill>
                  <a:srgbClr val="C00000"/>
                </a:solidFill>
                <a:latin typeface="Times New Roman" panose="02020603050405020304" pitchFamily="18" charset="0"/>
                <a:ea typeface="Calibri" panose="020F0502020204030204" pitchFamily="34" charset="0"/>
                <a:cs typeface="Times New Roman" panose="02020603050405020304" pitchFamily="18" charset="0"/>
              </a:rPr>
              <a:t> is normal and in the pathology of the digestive system (gastritis, cholecystitis, pancreatitis, colitis, ulcer disease of duodenum and stomach, hepatitis). Hidden blood in the feces. Eggs of worms in feces. Persistent in feces. "</a:t>
            </a:r>
            <a:endParaRPr lang="ru-UA" sz="28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2472123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1118A0E7-217B-4121-9455-2A0D3F965F29}"/>
              </a:ext>
            </a:extLst>
          </p:cNvPr>
          <p:cNvSpPr/>
          <p:nvPr/>
        </p:nvSpPr>
        <p:spPr>
          <a:xfrm>
            <a:off x="1745673" y="1039091"/>
            <a:ext cx="8548254" cy="4401205"/>
          </a:xfrm>
          <a:prstGeom prst="rect">
            <a:avLst/>
          </a:prstGeom>
        </p:spPr>
        <p:txBody>
          <a:bodyPr wrap="square">
            <a:spAutoFit/>
          </a:bodyPr>
          <a:lstStyle/>
          <a:p>
            <a:r>
              <a:rPr lang="en-US" b="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      </a:t>
            </a:r>
            <a:r>
              <a:rPr lang="en-US" sz="2800" b="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Clinical analysis of feces </a:t>
            </a:r>
            <a:r>
              <a:rPr lang="en-US" sz="28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en-US" sz="2800" b="1" dirty="0" err="1">
                <a:solidFill>
                  <a:srgbClr val="FF0000"/>
                </a:solidFill>
                <a:latin typeface="Times New Roman" panose="02020603050405020304" pitchFamily="18" charset="0"/>
                <a:ea typeface="Calibri" panose="020F0502020204030204" pitchFamily="34" charset="0"/>
                <a:cs typeface="Times New Roman" panose="02020603050405020304" pitchFamily="18" charset="0"/>
              </a:rPr>
              <a:t>coprogram</a:t>
            </a:r>
            <a:r>
              <a:rPr lang="en-US" sz="2800" dirty="0">
                <a:latin typeface="Times New Roman" panose="02020603050405020304" pitchFamily="18" charset="0"/>
                <a:ea typeface="Calibri" panose="020F0502020204030204" pitchFamily="34" charset="0"/>
                <a:cs typeface="Times New Roman" panose="02020603050405020304" pitchFamily="18" charset="0"/>
              </a:rPr>
              <a:t>) </a:t>
            </a:r>
            <a:r>
              <a:rPr lang="en-US" sz="2800" b="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is one of the important research methods used to diagnose diseases or changes in the digestive organs and reflects the results of treatment of these diseases. </a:t>
            </a:r>
          </a:p>
          <a:p>
            <a:r>
              <a:rPr lang="en-US" sz="2800" b="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     When clinical examination of feces determine its physical and chemical properties, as well as conduct microscopic examination. The analysis includes macroscopic, microscopic and simple chemical studies. Microbiological examination of feces produced in case of suspected infectious intestinal disease.</a:t>
            </a:r>
            <a:endParaRPr lang="ru-UA" sz="2800" b="1" dirty="0">
              <a:solidFill>
                <a:srgbClr val="00B050"/>
              </a:solidFill>
            </a:endParaRPr>
          </a:p>
        </p:txBody>
      </p:sp>
    </p:spTree>
    <p:extLst>
      <p:ext uri="{BB962C8B-B14F-4D97-AF65-F5344CB8AC3E}">
        <p14:creationId xmlns:p14="http://schemas.microsoft.com/office/powerpoint/2010/main" val="38057967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7296D8DD-9025-4C46-AEF0-169BFD73B85F}"/>
              </a:ext>
            </a:extLst>
          </p:cNvPr>
          <p:cNvSpPr/>
          <p:nvPr/>
        </p:nvSpPr>
        <p:spPr>
          <a:xfrm>
            <a:off x="1205345" y="374074"/>
            <a:ext cx="9587346" cy="5639877"/>
          </a:xfrm>
          <a:prstGeom prst="rect">
            <a:avLst/>
          </a:prstGeom>
        </p:spPr>
        <p:txBody>
          <a:bodyPr wrap="square">
            <a:spAutoFit/>
          </a:bodyPr>
          <a:lstStyle/>
          <a:p>
            <a:pPr algn="just">
              <a:lnSpc>
                <a:spcPct val="115000"/>
              </a:lnSpc>
              <a:spcAft>
                <a:spcPts val="1000"/>
              </a:spcAft>
            </a:pPr>
            <a:r>
              <a:rPr lang="en-US" sz="2800" b="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      Feces - the contents of the large intestine, excreted during defecation. In a healthy person, feces contain 75-80% water and 20-25% dense residue. The dense part consists of 1/3 of the remnants of food taken, 1/3 - of the remnants of the gastrointestinal tract, 1/3 - of microbes, about 30% of which are dead.</a:t>
            </a:r>
            <a:endParaRPr lang="ru-UA" sz="2800" b="1" dirty="0">
              <a:solidFill>
                <a:srgbClr val="7030A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800" b="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      The analysis of feces in most cases is carried out without special preparation of the patient, but it is recommended to avoid taking drugs for 2-3 days before the study, which change the nature of feces and cause functional disorders of the gastrointestinal tract (iron, bismuth, laxatives).</a:t>
            </a:r>
            <a:endParaRPr lang="ru-UA" sz="2800" b="1" dirty="0">
              <a:solidFill>
                <a:srgbClr val="7030A0"/>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1249186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68C4B5E5-340C-4063-9DBB-36022FF3E56B}"/>
              </a:ext>
            </a:extLst>
          </p:cNvPr>
          <p:cNvSpPr/>
          <p:nvPr/>
        </p:nvSpPr>
        <p:spPr>
          <a:xfrm>
            <a:off x="748145" y="332510"/>
            <a:ext cx="10861964" cy="5896358"/>
          </a:xfrm>
          <a:prstGeom prst="rect">
            <a:avLst/>
          </a:prstGeom>
        </p:spPr>
        <p:txBody>
          <a:bodyPr wrap="square">
            <a:spAutoFit/>
          </a:bodyPr>
          <a:lstStyle/>
          <a:p>
            <a:pPr algn="ctr">
              <a:lnSpc>
                <a:spcPct val="115000"/>
              </a:lnSpc>
              <a:spcAft>
                <a:spcPts val="1000"/>
              </a:spcAft>
            </a:pPr>
            <a:r>
              <a:rPr lang="en-US" sz="28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Macroscopic examination of feces.</a:t>
            </a:r>
            <a:endParaRPr lang="ru-UA" sz="2800" b="1" dirty="0">
              <a:solidFill>
                <a:srgbClr val="FF000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800" b="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     This study includes the determination of the </a:t>
            </a:r>
            <a:r>
              <a:rPr lang="en-US" sz="2800" b="1" dirty="0">
                <a:solidFill>
                  <a:srgbClr val="C00000"/>
                </a:solidFill>
                <a:latin typeface="Times New Roman" panose="02020603050405020304" pitchFamily="18" charset="0"/>
                <a:ea typeface="Calibri" panose="020F0502020204030204" pitchFamily="34" charset="0"/>
                <a:cs typeface="Times New Roman" panose="02020603050405020304" pitchFamily="18" charset="0"/>
              </a:rPr>
              <a:t>amount,</a:t>
            </a:r>
            <a:r>
              <a:rPr lang="en-US" sz="2800" b="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 </a:t>
            </a:r>
            <a:r>
              <a:rPr lang="en-US" sz="2800" b="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consistency</a:t>
            </a:r>
            <a:r>
              <a:rPr lang="en-US" sz="2800" b="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 </a:t>
            </a:r>
            <a:r>
              <a:rPr lang="en-US" sz="2800" b="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shape,</a:t>
            </a:r>
            <a:r>
              <a:rPr lang="en-US" sz="2800" b="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 </a:t>
            </a:r>
            <a:r>
              <a:rPr lang="en-US" sz="2800" b="1" dirty="0">
                <a:solidFill>
                  <a:schemeClr val="accent5"/>
                </a:solidFill>
                <a:latin typeface="Times New Roman" panose="02020603050405020304" pitchFamily="18" charset="0"/>
                <a:ea typeface="Calibri" panose="020F0502020204030204" pitchFamily="34" charset="0"/>
                <a:cs typeface="Times New Roman" panose="02020603050405020304" pitchFamily="18" charset="0"/>
              </a:rPr>
              <a:t>color,</a:t>
            </a:r>
            <a:r>
              <a:rPr lang="en-US" sz="2800" b="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 </a:t>
            </a:r>
            <a:r>
              <a:rPr lang="en-US" sz="2800" b="1" dirty="0">
                <a:solidFill>
                  <a:schemeClr val="accent5">
                    <a:lumMod val="50000"/>
                  </a:schemeClr>
                </a:solidFill>
                <a:latin typeface="Times New Roman" panose="02020603050405020304" pitchFamily="18" charset="0"/>
                <a:ea typeface="Calibri" panose="020F0502020204030204" pitchFamily="34" charset="0"/>
                <a:cs typeface="Times New Roman" panose="02020603050405020304" pitchFamily="18" charset="0"/>
              </a:rPr>
              <a:t>smell,</a:t>
            </a:r>
            <a:r>
              <a:rPr lang="en-US" sz="2800" b="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 the presence of visible remnants of digested food, pathological impurities, parasites.     </a:t>
            </a:r>
          </a:p>
          <a:p>
            <a:pPr algn="just">
              <a:lnSpc>
                <a:spcPct val="115000"/>
              </a:lnSpc>
              <a:spcAft>
                <a:spcPts val="1000"/>
              </a:spcAft>
            </a:pPr>
            <a:r>
              <a:rPr lang="en-US" sz="2800" b="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     The daily amount of feces in a healthy adult is on average 120–200 g , the frequency of bowel movements is 1-2 times per day. The increase or decrease in the amount of feces is affected by the amount and nature of the ingested food. </a:t>
            </a:r>
          </a:p>
          <a:p>
            <a:pPr algn="just">
              <a:lnSpc>
                <a:spcPct val="115000"/>
              </a:lnSpc>
              <a:spcAft>
                <a:spcPts val="1000"/>
              </a:spcAft>
            </a:pPr>
            <a:r>
              <a:rPr lang="en-US" sz="2800" b="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    The amount of feces depends on the quality of digestion of food masses in the gastrointestinal tract, water content, pathological impurities - mucus, blood, pus.</a:t>
            </a:r>
            <a:endParaRPr lang="ru-UA" sz="2800" b="1"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183529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6D6E2E2D-2F7F-444D-843E-B165713FD9AB}"/>
              </a:ext>
            </a:extLst>
          </p:cNvPr>
          <p:cNvSpPr/>
          <p:nvPr/>
        </p:nvSpPr>
        <p:spPr>
          <a:xfrm>
            <a:off x="1662545" y="651164"/>
            <a:ext cx="7481455" cy="5033557"/>
          </a:xfrm>
          <a:prstGeom prst="rect">
            <a:avLst/>
          </a:prstGeom>
        </p:spPr>
        <p:txBody>
          <a:bodyPr wrap="square">
            <a:spAutoFit/>
          </a:bodyPr>
          <a:lstStyle/>
          <a:p>
            <a:pPr>
              <a:lnSpc>
                <a:spcPct val="115000"/>
              </a:lnSpc>
              <a:spcAft>
                <a:spcPts val="1000"/>
              </a:spcAft>
            </a:pPr>
            <a:r>
              <a:rPr lang="en-US" sz="2800" dirty="0">
                <a:latin typeface="Times New Roman" panose="02020603050405020304" pitchFamily="18" charset="0"/>
                <a:ea typeface="Calibri" panose="020F0502020204030204" pitchFamily="34" charset="0"/>
                <a:cs typeface="Times New Roman" panose="02020603050405020304" pitchFamily="18" charset="0"/>
              </a:rPr>
              <a:t>     </a:t>
            </a:r>
            <a:r>
              <a:rPr lang="en-US" sz="2800" b="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A decrease in the amount of feces is observed with constipation. The increase in the number of feces occurs when:</a:t>
            </a:r>
            <a:endParaRPr lang="ru-UA" sz="2800" b="1" dirty="0">
              <a:solidFill>
                <a:srgbClr val="7030A0"/>
              </a:solidFill>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en-US" sz="2800" b="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 </a:t>
            </a:r>
            <a:r>
              <a:rPr lang="en-US" sz="2800" b="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diseases of the gallbladder;</a:t>
            </a:r>
            <a:endParaRPr lang="ru-UA" sz="2800" b="1" dirty="0">
              <a:solidFill>
                <a:srgbClr val="00B050"/>
              </a:solidFill>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en-US" sz="2800" b="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 </a:t>
            </a:r>
            <a:r>
              <a:rPr lang="en-US" sz="28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inflammatory diseases of the small intestine </a:t>
            </a:r>
            <a:r>
              <a:rPr lang="en-US" sz="2800" b="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(insufficient digestion, fermentation and putrefaction dyspepsia);</a:t>
            </a:r>
            <a:endParaRPr lang="ru-UA" sz="2800" b="1" dirty="0">
              <a:solidFill>
                <a:srgbClr val="7030A0"/>
              </a:solidFill>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en-US" sz="2800" b="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 </a:t>
            </a:r>
            <a:r>
              <a:rPr lang="en-US" sz="2800" b="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colitis;</a:t>
            </a:r>
            <a:endParaRPr lang="ru-UA" sz="2800" b="1" dirty="0">
              <a:solidFill>
                <a:srgbClr val="0070C0"/>
              </a:solidFill>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en-US" sz="2800" b="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 </a:t>
            </a:r>
            <a:r>
              <a:rPr lang="en-US" sz="2800" b="1" dirty="0">
                <a:solidFill>
                  <a:srgbClr val="C00000"/>
                </a:solidFill>
                <a:latin typeface="Times New Roman" panose="02020603050405020304" pitchFamily="18" charset="0"/>
                <a:ea typeface="Calibri" panose="020F0502020204030204" pitchFamily="34" charset="0"/>
                <a:cs typeface="Times New Roman" panose="02020603050405020304" pitchFamily="18" charset="0"/>
              </a:rPr>
              <a:t>insufficient pancreatic function </a:t>
            </a:r>
            <a:r>
              <a:rPr lang="en-US" sz="2800" b="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a:t>
            </a:r>
            <a:endParaRPr lang="ru-UA" sz="2800" b="1" dirty="0">
              <a:solidFill>
                <a:srgbClr val="7030A0"/>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5653838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547D42CD-B436-4623-90B6-53CA0764A607}"/>
              </a:ext>
            </a:extLst>
          </p:cNvPr>
          <p:cNvSpPr/>
          <p:nvPr/>
        </p:nvSpPr>
        <p:spPr>
          <a:xfrm>
            <a:off x="263235" y="221674"/>
            <a:ext cx="11388437" cy="5896358"/>
          </a:xfrm>
          <a:prstGeom prst="rect">
            <a:avLst/>
          </a:prstGeom>
        </p:spPr>
        <p:txBody>
          <a:bodyPr wrap="square">
            <a:spAutoFit/>
          </a:bodyPr>
          <a:lstStyle/>
          <a:p>
            <a:pPr algn="just">
              <a:lnSpc>
                <a:spcPct val="115000"/>
              </a:lnSpc>
              <a:spcAft>
                <a:spcPts val="1000"/>
              </a:spcAft>
            </a:pPr>
            <a:r>
              <a:rPr lang="en-US" sz="2800" b="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      The shape and consistency of fecal masses depend mainly on the water content. Feces normally has a cylindrical shape and a homogeneous dense consistency. With persistent constipation due to excessive suction of water feces become very dense and can have the form of small balls ("</a:t>
            </a:r>
            <a:r>
              <a:rPr lang="en-US" sz="28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sheep</a:t>
            </a:r>
            <a:r>
              <a:rPr lang="en-US" sz="2800" b="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 </a:t>
            </a:r>
            <a:r>
              <a:rPr lang="en-US" sz="28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feces</a:t>
            </a:r>
            <a:r>
              <a:rPr lang="en-US" sz="2800" b="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 With increased peristalsis (due to insufficient water absorption) or with abundant secretion of the intestinal wall inflammatory exudate and mucus feces becomes unformed, mushy or liquid.</a:t>
            </a:r>
          </a:p>
          <a:p>
            <a:pPr algn="just">
              <a:lnSpc>
                <a:spcPct val="115000"/>
              </a:lnSpc>
              <a:spcAft>
                <a:spcPts val="1000"/>
              </a:spcAft>
            </a:pPr>
            <a:r>
              <a:rPr lang="en-US" sz="2800" b="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    Liquid feces contain 90-92% of water and it happens when:</a:t>
            </a:r>
            <a:endParaRPr lang="ru-UA" sz="2800" b="1" dirty="0">
              <a:solidFill>
                <a:srgbClr val="00B05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800" b="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 insufficient digestion in the small intestine (accelerated evacuation, putrefaction dyspepsia);</a:t>
            </a:r>
            <a:endParaRPr lang="ru-UA" sz="2800" b="1" dirty="0">
              <a:solidFill>
                <a:srgbClr val="00B05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800" b="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 for ulcerative colitis.</a:t>
            </a:r>
            <a:endParaRPr lang="ru-UA" sz="2800" b="1"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7505381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0CA2EFF9-B15A-4617-9CDC-7310AE7E2753}"/>
              </a:ext>
            </a:extLst>
          </p:cNvPr>
          <p:cNvSpPr/>
          <p:nvPr/>
        </p:nvSpPr>
        <p:spPr>
          <a:xfrm>
            <a:off x="1510145" y="1662545"/>
            <a:ext cx="9005455" cy="3108543"/>
          </a:xfrm>
          <a:prstGeom prst="rect">
            <a:avLst/>
          </a:prstGeom>
        </p:spPr>
        <p:txBody>
          <a:bodyPr wrap="square">
            <a:spAutoFit/>
          </a:bodyPr>
          <a:lstStyle/>
          <a:p>
            <a:r>
              <a:rPr lang="en-US" dirty="0">
                <a:latin typeface="Times New Roman" panose="02020603050405020304" pitchFamily="18" charset="0"/>
                <a:ea typeface="Calibri" panose="020F0502020204030204" pitchFamily="34" charset="0"/>
                <a:cs typeface="Times New Roman" panose="02020603050405020304" pitchFamily="18" charset="0"/>
              </a:rPr>
              <a:t>      </a:t>
            </a:r>
            <a:r>
              <a:rPr lang="en-US" sz="2800" b="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Sometimes unformed feces have a pronounced salve-like consistency due to the presence of a large amount of fat in it with impaired pancreatic secretion and changes in bile secretion. </a:t>
            </a:r>
          </a:p>
          <a:p>
            <a:r>
              <a:rPr lang="en-US" sz="2800" b="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    Lumpy feces also appear in colitis with diarrhea due to increased intestinal motility. </a:t>
            </a:r>
          </a:p>
          <a:p>
            <a:r>
              <a:rPr lang="en-US" sz="2800" b="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     Foamy feces are patients with fermenting dyspepsia.</a:t>
            </a:r>
            <a:endParaRPr lang="ru-UA" sz="2800" b="1" dirty="0">
              <a:solidFill>
                <a:srgbClr val="7030A0"/>
              </a:solidFill>
            </a:endParaRPr>
          </a:p>
        </p:txBody>
      </p:sp>
    </p:spTree>
    <p:extLst>
      <p:ext uri="{BB962C8B-B14F-4D97-AF65-F5344CB8AC3E}">
        <p14:creationId xmlns:p14="http://schemas.microsoft.com/office/powerpoint/2010/main" val="16475500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933A56A2-AF24-4664-8C84-0ED93A8BCCBA}"/>
              </a:ext>
            </a:extLst>
          </p:cNvPr>
          <p:cNvSpPr/>
          <p:nvPr/>
        </p:nvSpPr>
        <p:spPr>
          <a:xfrm>
            <a:off x="581891" y="1302326"/>
            <a:ext cx="10307782" cy="4153316"/>
          </a:xfrm>
          <a:prstGeom prst="rect">
            <a:avLst/>
          </a:prstGeom>
        </p:spPr>
        <p:txBody>
          <a:bodyPr wrap="square">
            <a:spAutoFit/>
          </a:bodyPr>
          <a:lstStyle/>
          <a:p>
            <a:pPr algn="just">
              <a:lnSpc>
                <a:spcPct val="115000"/>
              </a:lnSpc>
              <a:spcAft>
                <a:spcPts val="1000"/>
              </a:spcAft>
            </a:pPr>
            <a:r>
              <a:rPr lang="en-US" sz="2800" b="1" i="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     The </a:t>
            </a:r>
            <a:r>
              <a:rPr lang="en-US" sz="2800" b="1" i="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color</a:t>
            </a:r>
            <a:r>
              <a:rPr lang="en-US" sz="2800" b="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 of feces in a healthy person has different shades of </a:t>
            </a:r>
            <a:r>
              <a:rPr lang="en-US" sz="2800" b="1" dirty="0">
                <a:solidFill>
                  <a:schemeClr val="accent5"/>
                </a:solidFill>
                <a:latin typeface="Times New Roman" panose="02020603050405020304" pitchFamily="18" charset="0"/>
                <a:ea typeface="Calibri" panose="020F0502020204030204" pitchFamily="34" charset="0"/>
                <a:cs typeface="Times New Roman" panose="02020603050405020304" pitchFamily="18" charset="0"/>
              </a:rPr>
              <a:t>brown</a:t>
            </a:r>
            <a:r>
              <a:rPr lang="en-US" sz="2800" b="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 depending on the presence of sterile mobile feces.</a:t>
            </a:r>
          </a:p>
          <a:p>
            <a:pPr algn="just">
              <a:lnSpc>
                <a:spcPct val="115000"/>
              </a:lnSpc>
              <a:spcAft>
                <a:spcPts val="1000"/>
              </a:spcAft>
            </a:pPr>
            <a:r>
              <a:rPr lang="en-US" sz="2800" b="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     In addition, the color of feces can be influenced by the nature of the food, the intake of medicinal substances, the presence of pathological impurities. With predominantly dairy food, the feces are light brown, sometimes yellow, with a meat diet dark brown, with a vegetable diet it can be greenish, reddish, dark. Medicines can also change the color of feces.</a:t>
            </a:r>
            <a:endParaRPr lang="ru-UA" sz="2800" b="1"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8859902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81F0861E-6EF8-4769-8DEB-C9D96A648FA2}"/>
              </a:ext>
            </a:extLst>
          </p:cNvPr>
          <p:cNvSpPr/>
          <p:nvPr/>
        </p:nvSpPr>
        <p:spPr>
          <a:xfrm>
            <a:off x="1163782" y="1039091"/>
            <a:ext cx="10446326" cy="4401205"/>
          </a:xfrm>
          <a:prstGeom prst="rect">
            <a:avLst/>
          </a:prstGeom>
        </p:spPr>
        <p:txBody>
          <a:bodyPr wrap="square">
            <a:spAutoFit/>
          </a:bodyPr>
          <a:lstStyle/>
          <a:p>
            <a:r>
              <a:rPr lang="en-US" dirty="0">
                <a:latin typeface="Times New Roman" panose="02020603050405020304" pitchFamily="18" charset="0"/>
                <a:ea typeface="Calibri" panose="020F0502020204030204" pitchFamily="34" charset="0"/>
                <a:cs typeface="Times New Roman" panose="02020603050405020304" pitchFamily="18" charset="0"/>
              </a:rPr>
              <a:t>      </a:t>
            </a:r>
            <a:r>
              <a:rPr lang="en-US" sz="2800" b="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The color of the feces also changes in diseases of the digestive organs (table). </a:t>
            </a:r>
          </a:p>
          <a:p>
            <a:r>
              <a:rPr lang="en-US" sz="2800" b="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    With significant bleeding in the upper GI tract, the color of feces </a:t>
            </a:r>
            <a:r>
              <a:rPr lang="en-US" sz="2800" b="1" dirty="0">
                <a:solidFill>
                  <a:srgbClr val="C00000"/>
                </a:solidFill>
                <a:latin typeface="Times New Roman" panose="02020603050405020304" pitchFamily="18" charset="0"/>
                <a:ea typeface="Calibri" panose="020F0502020204030204" pitchFamily="34" charset="0"/>
                <a:cs typeface="Times New Roman" panose="02020603050405020304" pitchFamily="18" charset="0"/>
              </a:rPr>
              <a:t>is </a:t>
            </a:r>
            <a:r>
              <a:rPr lang="en-US" sz="2800" b="1" dirty="0">
                <a:latin typeface="Times New Roman" panose="02020603050405020304" pitchFamily="18" charset="0"/>
                <a:ea typeface="Calibri" panose="020F0502020204030204" pitchFamily="34" charset="0"/>
                <a:cs typeface="Times New Roman" panose="02020603050405020304" pitchFamily="18" charset="0"/>
              </a:rPr>
              <a:t>black</a:t>
            </a:r>
            <a:r>
              <a:rPr lang="en-US" sz="2800" b="1" dirty="0">
                <a:solidFill>
                  <a:srgbClr val="C00000"/>
                </a:solidFill>
                <a:latin typeface="Times New Roman" panose="02020603050405020304" pitchFamily="18" charset="0"/>
                <a:ea typeface="Calibri" panose="020F0502020204030204" pitchFamily="34" charset="0"/>
                <a:cs typeface="Times New Roman" panose="02020603050405020304" pitchFamily="18" charset="0"/>
              </a:rPr>
              <a:t>, </a:t>
            </a:r>
            <a:r>
              <a:rPr lang="en-US" sz="2800" b="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tarry (melena), with bleeding from the lower parts, ulcerative colitis is </a:t>
            </a:r>
            <a:r>
              <a:rPr lang="en-US" sz="2800" b="1" dirty="0">
                <a:solidFill>
                  <a:srgbClr val="C00000"/>
                </a:solidFill>
                <a:latin typeface="Times New Roman" panose="02020603050405020304" pitchFamily="18" charset="0"/>
                <a:ea typeface="Calibri" panose="020F0502020204030204" pitchFamily="34" charset="0"/>
                <a:cs typeface="Times New Roman" panose="02020603050405020304" pitchFamily="18" charset="0"/>
              </a:rPr>
              <a:t>red.</a:t>
            </a:r>
          </a:p>
          <a:p>
            <a:r>
              <a:rPr lang="en-US" sz="2800" b="1" dirty="0">
                <a:solidFill>
                  <a:srgbClr val="C00000"/>
                </a:solidFill>
                <a:latin typeface="Times New Roman" panose="02020603050405020304" pitchFamily="18" charset="0"/>
                <a:ea typeface="Calibri" panose="020F0502020204030204" pitchFamily="34" charset="0"/>
                <a:cs typeface="Times New Roman" panose="02020603050405020304" pitchFamily="18" charset="0"/>
              </a:rPr>
              <a:t>    </a:t>
            </a:r>
            <a:r>
              <a:rPr lang="en-US" sz="2800" b="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When stopping the flow of bile into the intestine feces </a:t>
            </a:r>
            <a:r>
              <a:rPr lang="en-US" sz="2800" b="1" dirty="0">
                <a:solidFill>
                  <a:srgbClr val="C00000"/>
                </a:solidFill>
                <a:latin typeface="Times New Roman" panose="02020603050405020304" pitchFamily="18" charset="0"/>
                <a:ea typeface="Calibri" panose="020F0502020204030204" pitchFamily="34" charset="0"/>
                <a:cs typeface="Times New Roman" panose="02020603050405020304" pitchFamily="18" charset="0"/>
              </a:rPr>
              <a:t>discolor, </a:t>
            </a:r>
            <a:r>
              <a:rPr lang="en-US" sz="2800" b="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becomes</a:t>
            </a:r>
            <a:r>
              <a:rPr lang="en-US" sz="2800" b="1" dirty="0">
                <a:solidFill>
                  <a:srgbClr val="C00000"/>
                </a:solidFill>
                <a:latin typeface="Times New Roman" panose="02020603050405020304" pitchFamily="18" charset="0"/>
                <a:ea typeface="Calibri" panose="020F0502020204030204" pitchFamily="34" charset="0"/>
                <a:cs typeface="Times New Roman" panose="02020603050405020304" pitchFamily="18" charset="0"/>
              </a:rPr>
              <a:t> </a:t>
            </a:r>
            <a:r>
              <a:rPr lang="en-US" sz="2800" b="1" dirty="0">
                <a:solidFill>
                  <a:schemeClr val="bg1">
                    <a:lumMod val="50000"/>
                  </a:schemeClr>
                </a:solidFill>
                <a:latin typeface="Times New Roman" panose="02020603050405020304" pitchFamily="18" charset="0"/>
                <a:ea typeface="Calibri" panose="020F0502020204030204" pitchFamily="34" charset="0"/>
                <a:cs typeface="Times New Roman" panose="02020603050405020304" pitchFamily="18" charset="0"/>
              </a:rPr>
              <a:t>grayish-white</a:t>
            </a:r>
            <a:r>
              <a:rPr lang="en-US" sz="2800" b="1" dirty="0">
                <a:solidFill>
                  <a:srgbClr val="C00000"/>
                </a:solidFill>
                <a:latin typeface="Times New Roman" panose="02020603050405020304" pitchFamily="18" charset="0"/>
                <a:ea typeface="Calibri" panose="020F0502020204030204" pitchFamily="34" charset="0"/>
                <a:cs typeface="Times New Roman" panose="02020603050405020304" pitchFamily="18" charset="0"/>
              </a:rPr>
              <a:t>, clay. </a:t>
            </a:r>
          </a:p>
          <a:p>
            <a:r>
              <a:rPr lang="en-US" sz="2800" b="1" dirty="0">
                <a:solidFill>
                  <a:srgbClr val="C00000"/>
                </a:solidFill>
                <a:latin typeface="Times New Roman" panose="02020603050405020304" pitchFamily="18" charset="0"/>
                <a:ea typeface="Calibri" panose="020F0502020204030204" pitchFamily="34" charset="0"/>
                <a:cs typeface="Times New Roman" panose="02020603050405020304" pitchFamily="18" charset="0"/>
              </a:rPr>
              <a:t>     </a:t>
            </a:r>
            <a:r>
              <a:rPr lang="en-US" sz="2800" b="1" dirty="0">
                <a:solidFill>
                  <a:srgbClr val="FFC000"/>
                </a:solidFill>
                <a:latin typeface="Times New Roman" panose="02020603050405020304" pitchFamily="18" charset="0"/>
                <a:ea typeface="Calibri" panose="020F0502020204030204" pitchFamily="34" charset="0"/>
                <a:cs typeface="Times New Roman" panose="02020603050405020304" pitchFamily="18" charset="0"/>
              </a:rPr>
              <a:t>Light yellow color </a:t>
            </a:r>
            <a:r>
              <a:rPr lang="en-US" sz="2800" b="1" dirty="0">
                <a:solidFill>
                  <a:srgbClr val="C00000"/>
                </a:solidFill>
                <a:latin typeface="Times New Roman" panose="02020603050405020304" pitchFamily="18" charset="0"/>
                <a:ea typeface="Calibri" panose="020F0502020204030204" pitchFamily="34" charset="0"/>
                <a:cs typeface="Times New Roman" panose="02020603050405020304" pitchFamily="18" charset="0"/>
              </a:rPr>
              <a:t>has a feces with prostate insufficiency. </a:t>
            </a:r>
          </a:p>
          <a:p>
            <a:r>
              <a:rPr lang="en-US" sz="2800" b="1" dirty="0">
                <a:solidFill>
                  <a:srgbClr val="C00000"/>
                </a:solidFill>
                <a:latin typeface="Times New Roman" panose="02020603050405020304" pitchFamily="18" charset="0"/>
                <a:ea typeface="Calibri" panose="020F0502020204030204" pitchFamily="34" charset="0"/>
                <a:cs typeface="Times New Roman" panose="02020603050405020304" pitchFamily="18" charset="0"/>
              </a:rPr>
              <a:t>     </a:t>
            </a:r>
            <a:r>
              <a:rPr lang="en-US" sz="2800" b="1" dirty="0">
                <a:solidFill>
                  <a:srgbClr val="FFC000"/>
                </a:solidFill>
                <a:latin typeface="Times New Roman" panose="02020603050405020304" pitchFamily="18" charset="0"/>
                <a:ea typeface="Calibri" panose="020F0502020204030204" pitchFamily="34" charset="0"/>
                <a:cs typeface="Times New Roman" panose="02020603050405020304" pitchFamily="18" charset="0"/>
              </a:rPr>
              <a:t>Yellow color </a:t>
            </a:r>
            <a:r>
              <a:rPr lang="en-US" sz="2800" b="1" dirty="0">
                <a:solidFill>
                  <a:srgbClr val="C00000"/>
                </a:solidFill>
                <a:latin typeface="Times New Roman" panose="02020603050405020304" pitchFamily="18" charset="0"/>
                <a:ea typeface="Calibri" panose="020F0502020204030204" pitchFamily="34" charset="0"/>
                <a:cs typeface="Times New Roman" panose="02020603050405020304" pitchFamily="18" charset="0"/>
              </a:rPr>
              <a:t>- in case of insufficiency of digestion in the small intestine and fermentation dyspepsia. </a:t>
            </a:r>
            <a:endParaRPr lang="ru-UA" sz="2800" b="1" dirty="0">
              <a:solidFill>
                <a:srgbClr val="C00000"/>
              </a:solidFill>
            </a:endParaRPr>
          </a:p>
        </p:txBody>
      </p:sp>
    </p:spTree>
    <p:extLst>
      <p:ext uri="{BB962C8B-B14F-4D97-AF65-F5344CB8AC3E}">
        <p14:creationId xmlns:p14="http://schemas.microsoft.com/office/powerpoint/2010/main" val="27026301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04C2FCB9-D30F-48AF-8E7D-D94C612BD4C2}"/>
              </a:ext>
            </a:extLst>
          </p:cNvPr>
          <p:cNvSpPr/>
          <p:nvPr/>
        </p:nvSpPr>
        <p:spPr>
          <a:xfrm>
            <a:off x="1856509" y="1011383"/>
            <a:ext cx="8728364" cy="3970318"/>
          </a:xfrm>
          <a:prstGeom prst="rect">
            <a:avLst/>
          </a:prstGeom>
        </p:spPr>
        <p:txBody>
          <a:bodyPr wrap="square">
            <a:spAutoFit/>
          </a:bodyPr>
          <a:lstStyle/>
          <a:p>
            <a:r>
              <a:rPr lang="en-US" sz="2800" b="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     </a:t>
            </a:r>
            <a:r>
              <a:rPr lang="en-US" sz="2800" b="1" dirty="0">
                <a:solidFill>
                  <a:schemeClr val="accent4"/>
                </a:solidFill>
                <a:latin typeface="Times New Roman" panose="02020603050405020304" pitchFamily="18" charset="0"/>
                <a:ea typeface="Calibri" panose="020F0502020204030204" pitchFamily="34" charset="0"/>
                <a:cs typeface="Times New Roman" panose="02020603050405020304" pitchFamily="18" charset="0"/>
              </a:rPr>
              <a:t>Light brown </a:t>
            </a:r>
            <a:r>
              <a:rPr lang="en-US" sz="2800" b="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 when accelerated evacuation from the colon. </a:t>
            </a:r>
          </a:p>
          <a:p>
            <a:r>
              <a:rPr lang="en-US" sz="2800" b="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     </a:t>
            </a:r>
            <a:r>
              <a:rPr lang="en-US" sz="2800" b="1" dirty="0">
                <a:solidFill>
                  <a:schemeClr val="accent5">
                    <a:lumMod val="75000"/>
                  </a:schemeClr>
                </a:solidFill>
                <a:latin typeface="Times New Roman" panose="02020603050405020304" pitchFamily="18" charset="0"/>
                <a:ea typeface="Calibri" panose="020F0502020204030204" pitchFamily="34" charset="0"/>
                <a:cs typeface="Times New Roman" panose="02020603050405020304" pitchFamily="18" charset="0"/>
              </a:rPr>
              <a:t>Dark brown </a:t>
            </a:r>
            <a:r>
              <a:rPr lang="en-US" sz="2800" b="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color of feces - with insufficient digestion in the stomach, putrid dyspepsia, ulcerative colitis, constipation, increased intestinal secretory function.</a:t>
            </a:r>
          </a:p>
          <a:p>
            <a:r>
              <a:rPr lang="en-US" sz="2800" b="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     In cases of fatty feces, its color is often </a:t>
            </a:r>
            <a:r>
              <a:rPr lang="en-US" sz="2800" b="1" dirty="0">
                <a:solidFill>
                  <a:schemeClr val="bg1">
                    <a:lumMod val="50000"/>
                  </a:schemeClr>
                </a:solidFill>
                <a:latin typeface="Times New Roman" panose="02020603050405020304" pitchFamily="18" charset="0"/>
                <a:ea typeface="Calibri" panose="020F0502020204030204" pitchFamily="34" charset="0"/>
                <a:cs typeface="Times New Roman" panose="02020603050405020304" pitchFamily="18" charset="0"/>
              </a:rPr>
              <a:t>gray</a:t>
            </a:r>
            <a:r>
              <a:rPr lang="en-US" sz="2800" b="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a:t>
            </a:r>
          </a:p>
          <a:p>
            <a:r>
              <a:rPr lang="en-US" sz="2800" b="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     In typhoid fever, feces take on the characteristic "pea soup", in cholera - "</a:t>
            </a:r>
            <a:r>
              <a:rPr lang="en-US" sz="2800" b="1" dirty="0">
                <a:solidFill>
                  <a:srgbClr val="C00000"/>
                </a:solidFill>
                <a:latin typeface="Times New Roman" panose="02020603050405020304" pitchFamily="18" charset="0"/>
                <a:ea typeface="Calibri" panose="020F0502020204030204" pitchFamily="34" charset="0"/>
                <a:cs typeface="Times New Roman" panose="02020603050405020304" pitchFamily="18" charset="0"/>
              </a:rPr>
              <a:t>rice broth</a:t>
            </a:r>
            <a:r>
              <a:rPr lang="en-US" sz="2800" b="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a:t>
            </a:r>
            <a:endParaRPr lang="ru-UA" sz="2800" dirty="0">
              <a:solidFill>
                <a:srgbClr val="00B050"/>
              </a:solidFill>
            </a:endParaRPr>
          </a:p>
        </p:txBody>
      </p:sp>
    </p:spTree>
    <p:extLst>
      <p:ext uri="{BB962C8B-B14F-4D97-AF65-F5344CB8AC3E}">
        <p14:creationId xmlns:p14="http://schemas.microsoft.com/office/powerpoint/2010/main" val="378108130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Таблица 1">
            <a:extLst>
              <a:ext uri="{FF2B5EF4-FFF2-40B4-BE49-F238E27FC236}">
                <a16:creationId xmlns:a16="http://schemas.microsoft.com/office/drawing/2014/main" id="{1A8FDDBE-9DC1-42B6-AB2B-A83DAD7CE39B}"/>
              </a:ext>
            </a:extLst>
          </p:cNvPr>
          <p:cNvGraphicFramePr>
            <a:graphicFrameLocks noGrp="1"/>
          </p:cNvGraphicFramePr>
          <p:nvPr>
            <p:extLst>
              <p:ext uri="{D42A27DB-BD31-4B8C-83A1-F6EECF244321}">
                <p14:modId xmlns:p14="http://schemas.microsoft.com/office/powerpoint/2010/main" val="1475214811"/>
              </p:ext>
            </p:extLst>
          </p:nvPr>
        </p:nvGraphicFramePr>
        <p:xfrm>
          <a:off x="817418" y="235526"/>
          <a:ext cx="11069782" cy="6400798"/>
        </p:xfrm>
        <a:graphic>
          <a:graphicData uri="http://schemas.openxmlformats.org/drawingml/2006/table">
            <a:tbl>
              <a:tblPr firstRow="1" bandRow="1">
                <a:tableStyleId>{5C22544A-7EE6-4342-B048-85BDC9FD1C3A}</a:tableStyleId>
              </a:tblPr>
              <a:tblGrid>
                <a:gridCol w="4232536">
                  <a:extLst>
                    <a:ext uri="{9D8B030D-6E8A-4147-A177-3AD203B41FA5}">
                      <a16:colId xmlns:a16="http://schemas.microsoft.com/office/drawing/2014/main" val="1912297278"/>
                    </a:ext>
                  </a:extLst>
                </a:gridCol>
                <a:gridCol w="6837246">
                  <a:extLst>
                    <a:ext uri="{9D8B030D-6E8A-4147-A177-3AD203B41FA5}">
                      <a16:colId xmlns:a16="http://schemas.microsoft.com/office/drawing/2014/main" val="3641361669"/>
                    </a:ext>
                  </a:extLst>
                </a:gridCol>
              </a:tblGrid>
              <a:tr h="758746">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b="1" i="1" kern="1200" dirty="0">
                          <a:solidFill>
                            <a:srgbClr val="FF0000"/>
                          </a:solidFill>
                          <a:effectLst/>
                          <a:latin typeface="+mn-lt"/>
                          <a:ea typeface="+mn-ea"/>
                          <a:cs typeface="+mn-cs"/>
                        </a:rPr>
                        <a:t>Change in color of excrement depending on various conditions</a:t>
                      </a:r>
                      <a:endParaRPr lang="ru-UA" sz="2400" b="1" kern="1200" dirty="0">
                        <a:solidFill>
                          <a:srgbClr val="FF0000"/>
                        </a:solidFill>
                        <a:effectLst/>
                        <a:latin typeface="+mn-lt"/>
                        <a:ea typeface="+mn-ea"/>
                        <a:cs typeface="+mn-cs"/>
                      </a:endParaRPr>
                    </a:p>
                    <a:p>
                      <a:endParaRPr lang="ru-UA" dirty="0">
                        <a:solidFill>
                          <a:srgbClr val="FF0000"/>
                        </a:solidFill>
                      </a:endParaRPr>
                    </a:p>
                  </a:txBody>
                  <a:tcPr/>
                </a:tc>
                <a:tc hMerge="1">
                  <a:txBody>
                    <a:bodyPr/>
                    <a:lstStyle/>
                    <a:p>
                      <a:endParaRPr lang="ru-UA" dirty="0"/>
                    </a:p>
                  </a:txBody>
                  <a:tcPr/>
                </a:tc>
                <a:extLst>
                  <a:ext uri="{0D108BD9-81ED-4DB2-BD59-A6C34878D82A}">
                    <a16:rowId xmlns:a16="http://schemas.microsoft.com/office/drawing/2014/main" val="241762659"/>
                  </a:ext>
                </a:extLst>
              </a:tr>
              <a:tr h="567940">
                <a:tc>
                  <a:txBody>
                    <a:bodyPr/>
                    <a:lstStyle/>
                    <a:p>
                      <a:pPr algn="ctr">
                        <a:lnSpc>
                          <a:spcPct val="115000"/>
                        </a:lnSpc>
                        <a:spcAft>
                          <a:spcPts val="0"/>
                        </a:spcAft>
                      </a:pPr>
                      <a:r>
                        <a:rPr lang="en-US" sz="2000" b="1" i="1" dirty="0">
                          <a:effectLst/>
                          <a:latin typeface="Times New Roman" panose="02020603050405020304" pitchFamily="18" charset="0"/>
                          <a:ea typeface="Calibri" panose="020F0502020204030204" pitchFamily="34" charset="0"/>
                          <a:cs typeface="Times New Roman" panose="02020603050405020304" pitchFamily="18" charset="0"/>
                        </a:rPr>
                        <a:t>Color</a:t>
                      </a:r>
                      <a:endParaRPr lang="ru-UA"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en-US" sz="2000" b="1" i="1" dirty="0">
                          <a:effectLst/>
                          <a:latin typeface="Times New Roman" panose="02020603050405020304" pitchFamily="18" charset="0"/>
                          <a:ea typeface="Calibri" panose="020F0502020204030204" pitchFamily="34" charset="0"/>
                          <a:cs typeface="Times New Roman" panose="02020603050405020304" pitchFamily="18" charset="0"/>
                        </a:rPr>
                        <a:t>When observed</a:t>
                      </a:r>
                      <a:endParaRPr lang="ru-UA" sz="20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r>
                        <a:rPr lang="en-US" sz="1200" b="1" i="1" dirty="0">
                          <a:effectLst/>
                          <a:latin typeface="Times New Roman" panose="02020603050405020304" pitchFamily="18" charset="0"/>
                          <a:ea typeface="Calibri" panose="020F0502020204030204" pitchFamily="34" charset="0"/>
                          <a:cs typeface="Times New Roman" panose="02020603050405020304" pitchFamily="18" charset="0"/>
                        </a:rPr>
                        <a:t> </a:t>
                      </a:r>
                      <a:endParaRPr lang="ru-UA"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40842628"/>
                  </a:ext>
                </a:extLst>
              </a:tr>
              <a:tr h="384642">
                <a:tc>
                  <a:txBody>
                    <a:bodyPr/>
                    <a:lstStyle/>
                    <a:p>
                      <a:r>
                        <a:rPr lang="en-US" b="1" dirty="0"/>
                        <a:t>Dark brown </a:t>
                      </a:r>
                      <a:endParaRPr lang="ru-UA" b="1" dirty="0"/>
                    </a:p>
                  </a:txBody>
                  <a:tcPr/>
                </a:tc>
                <a:tc>
                  <a:txBody>
                    <a:bodyPr/>
                    <a:lstStyle/>
                    <a:p>
                      <a:r>
                        <a:rPr lang="en-US" dirty="0"/>
                        <a:t>Normal feces with a mixed diet</a:t>
                      </a:r>
                      <a:endParaRPr lang="ru-UA" dirty="0"/>
                    </a:p>
                  </a:txBody>
                  <a:tcPr/>
                </a:tc>
                <a:extLst>
                  <a:ext uri="{0D108BD9-81ED-4DB2-BD59-A6C34878D82A}">
                    <a16:rowId xmlns:a16="http://schemas.microsoft.com/office/drawing/2014/main" val="2273079854"/>
                  </a:ext>
                </a:extLst>
              </a:tr>
              <a:tr h="384642">
                <a:tc>
                  <a:txBody>
                    <a:bodyPr/>
                    <a:lstStyle/>
                    <a:p>
                      <a:r>
                        <a:rPr lang="en-US" b="1" dirty="0"/>
                        <a:t>Black Brown </a:t>
                      </a:r>
                      <a:endParaRPr lang="ru-UA" b="1" dirty="0"/>
                    </a:p>
                  </a:txBody>
                  <a:tcPr/>
                </a:tc>
                <a:tc>
                  <a:txBody>
                    <a:bodyPr/>
                    <a:lstStyle/>
                    <a:p>
                      <a:r>
                        <a:rPr lang="en-US" dirty="0"/>
                        <a:t>Meat Diet</a:t>
                      </a:r>
                      <a:endParaRPr lang="ru-UA" dirty="0"/>
                    </a:p>
                  </a:txBody>
                  <a:tcPr/>
                </a:tc>
                <a:extLst>
                  <a:ext uri="{0D108BD9-81ED-4DB2-BD59-A6C34878D82A}">
                    <a16:rowId xmlns:a16="http://schemas.microsoft.com/office/drawing/2014/main" val="3658041419"/>
                  </a:ext>
                </a:extLst>
              </a:tr>
              <a:tr h="384642">
                <a:tc>
                  <a:txBody>
                    <a:bodyPr/>
                    <a:lstStyle/>
                    <a:p>
                      <a:r>
                        <a:rPr lang="en-US" b="1" dirty="0"/>
                        <a:t>Light brown </a:t>
                      </a:r>
                      <a:endParaRPr lang="ru-UA" b="1" dirty="0"/>
                    </a:p>
                  </a:txBody>
                  <a:tcPr/>
                </a:tc>
                <a:tc>
                  <a:txBody>
                    <a:bodyPr/>
                    <a:lstStyle/>
                    <a:p>
                      <a:r>
                        <a:rPr lang="en-US" dirty="0"/>
                        <a:t>Herbal diet</a:t>
                      </a:r>
                      <a:endParaRPr lang="ru-UA" dirty="0"/>
                    </a:p>
                  </a:txBody>
                  <a:tcPr/>
                </a:tc>
                <a:extLst>
                  <a:ext uri="{0D108BD9-81ED-4DB2-BD59-A6C34878D82A}">
                    <a16:rowId xmlns:a16="http://schemas.microsoft.com/office/drawing/2014/main" val="1790064101"/>
                  </a:ext>
                </a:extLst>
              </a:tr>
              <a:tr h="384642">
                <a:tc>
                  <a:txBody>
                    <a:bodyPr/>
                    <a:lstStyle/>
                    <a:p>
                      <a:r>
                        <a:rPr lang="en-US" b="1" dirty="0"/>
                        <a:t>Brownish Red </a:t>
                      </a:r>
                      <a:endParaRPr lang="ru-UA" b="1" dirty="0"/>
                    </a:p>
                  </a:txBody>
                  <a:tcPr/>
                </a:tc>
                <a:tc>
                  <a:txBody>
                    <a:bodyPr/>
                    <a:lstStyle/>
                    <a:p>
                      <a:r>
                        <a:rPr lang="en-US" dirty="0"/>
                        <a:t>Unchanged Blood</a:t>
                      </a:r>
                      <a:endParaRPr lang="ru-UA" dirty="0"/>
                    </a:p>
                  </a:txBody>
                  <a:tcPr/>
                </a:tc>
                <a:extLst>
                  <a:ext uri="{0D108BD9-81ED-4DB2-BD59-A6C34878D82A}">
                    <a16:rowId xmlns:a16="http://schemas.microsoft.com/office/drawing/2014/main" val="2763874772"/>
                  </a:ext>
                </a:extLst>
              </a:tr>
              <a:tr h="663902">
                <a:tc>
                  <a:txBody>
                    <a:bodyPr/>
                    <a:lstStyle/>
                    <a:p>
                      <a:r>
                        <a:rPr lang="en-US" b="1" dirty="0"/>
                        <a:t>Black </a:t>
                      </a:r>
                      <a:endParaRPr lang="ru-UA" b="1" dirty="0"/>
                    </a:p>
                  </a:txBody>
                  <a:tcPr/>
                </a:tc>
                <a:tc>
                  <a:txBody>
                    <a:bodyPr/>
                    <a:lstStyle/>
                    <a:p>
                      <a:r>
                        <a:rPr lang="en-US" dirty="0"/>
                        <a:t>Altered blood (bleeding from the upper GI tract), while taking bismuth</a:t>
                      </a:r>
                      <a:endParaRPr lang="ru-UA" dirty="0"/>
                    </a:p>
                  </a:txBody>
                  <a:tcPr/>
                </a:tc>
                <a:extLst>
                  <a:ext uri="{0D108BD9-81ED-4DB2-BD59-A6C34878D82A}">
                    <a16:rowId xmlns:a16="http://schemas.microsoft.com/office/drawing/2014/main" val="3412768170"/>
                  </a:ext>
                </a:extLst>
              </a:tr>
              <a:tr h="384642">
                <a:tc>
                  <a:txBody>
                    <a:bodyPr/>
                    <a:lstStyle/>
                    <a:p>
                      <a:r>
                        <a:rPr lang="en-US" b="1" dirty="0"/>
                        <a:t>Greenish black </a:t>
                      </a:r>
                      <a:endParaRPr lang="ru-UA" b="1" dirty="0"/>
                    </a:p>
                  </a:txBody>
                  <a:tcPr/>
                </a:tc>
                <a:tc>
                  <a:txBody>
                    <a:bodyPr/>
                    <a:lstStyle/>
                    <a:p>
                      <a:r>
                        <a:rPr lang="en-US" dirty="0"/>
                        <a:t>When taking iron supplements</a:t>
                      </a:r>
                      <a:endParaRPr lang="ru-UA" dirty="0"/>
                    </a:p>
                  </a:txBody>
                  <a:tcPr/>
                </a:tc>
                <a:extLst>
                  <a:ext uri="{0D108BD9-81ED-4DB2-BD59-A6C34878D82A}">
                    <a16:rowId xmlns:a16="http://schemas.microsoft.com/office/drawing/2014/main" val="108700665"/>
                  </a:ext>
                </a:extLst>
              </a:tr>
              <a:tr h="948432">
                <a:tc>
                  <a:txBody>
                    <a:bodyPr/>
                    <a:lstStyle/>
                    <a:p>
                      <a:r>
                        <a:rPr lang="en-US" b="1" dirty="0"/>
                        <a:t>Green</a:t>
                      </a:r>
                      <a:endParaRPr lang="ru-UA" b="1" dirty="0"/>
                    </a:p>
                  </a:txBody>
                  <a:tcPr/>
                </a:tc>
                <a:tc>
                  <a:txBody>
                    <a:bodyPr/>
                    <a:lstStyle/>
                    <a:p>
                      <a:r>
                        <a:rPr lang="en-US" dirty="0"/>
                        <a:t>When the content of bilirubin and biliverdin in conditions of enhanced peristalsis, with a purely vegetable diet</a:t>
                      </a:r>
                      <a:endParaRPr lang="ru-UA" dirty="0"/>
                    </a:p>
                  </a:txBody>
                  <a:tcPr/>
                </a:tc>
                <a:extLst>
                  <a:ext uri="{0D108BD9-81ED-4DB2-BD59-A6C34878D82A}">
                    <a16:rowId xmlns:a16="http://schemas.microsoft.com/office/drawing/2014/main" val="1306024394"/>
                  </a:ext>
                </a:extLst>
              </a:tr>
              <a:tr h="384642">
                <a:tc>
                  <a:txBody>
                    <a:bodyPr/>
                    <a:lstStyle/>
                    <a:p>
                      <a:r>
                        <a:rPr lang="en-US" b="1" dirty="0"/>
                        <a:t>Greenish-yellow</a:t>
                      </a:r>
                      <a:endParaRPr lang="ru-UA" b="1" dirty="0"/>
                    </a:p>
                  </a:txBody>
                  <a:tcPr/>
                </a:tc>
                <a:tc>
                  <a:txBody>
                    <a:bodyPr/>
                    <a:lstStyle/>
                    <a:p>
                      <a:r>
                        <a:rPr lang="en-US" dirty="0"/>
                        <a:t>With carbohydrate fermentation</a:t>
                      </a:r>
                      <a:endParaRPr lang="ru-UA" dirty="0"/>
                    </a:p>
                  </a:txBody>
                  <a:tcPr/>
                </a:tc>
                <a:extLst>
                  <a:ext uri="{0D108BD9-81ED-4DB2-BD59-A6C34878D82A}">
                    <a16:rowId xmlns:a16="http://schemas.microsoft.com/office/drawing/2014/main" val="505794439"/>
                  </a:ext>
                </a:extLst>
              </a:tr>
              <a:tr h="384642">
                <a:tc>
                  <a:txBody>
                    <a:bodyPr/>
                    <a:lstStyle/>
                    <a:p>
                      <a:r>
                        <a:rPr lang="en-US" b="1" dirty="0"/>
                        <a:t>Golden yellow</a:t>
                      </a:r>
                      <a:endParaRPr lang="ru-UA" b="1" dirty="0"/>
                    </a:p>
                  </a:txBody>
                  <a:tcPr/>
                </a:tc>
                <a:tc>
                  <a:txBody>
                    <a:bodyPr/>
                    <a:lstStyle/>
                    <a:p>
                      <a:r>
                        <a:rPr lang="en-US" dirty="0"/>
                        <a:t>With unchanged bilirubin (in infants)</a:t>
                      </a:r>
                      <a:endParaRPr lang="ru-UA" dirty="0"/>
                    </a:p>
                  </a:txBody>
                  <a:tcPr/>
                </a:tc>
                <a:extLst>
                  <a:ext uri="{0D108BD9-81ED-4DB2-BD59-A6C34878D82A}">
                    <a16:rowId xmlns:a16="http://schemas.microsoft.com/office/drawing/2014/main" val="1742388885"/>
                  </a:ext>
                </a:extLst>
              </a:tr>
              <a:tr h="384642">
                <a:tc>
                  <a:txBody>
                    <a:bodyPr/>
                    <a:lstStyle/>
                    <a:p>
                      <a:r>
                        <a:rPr lang="en-US" b="1" dirty="0"/>
                        <a:t>Orange Yellow</a:t>
                      </a:r>
                      <a:endParaRPr lang="ru-UA" b="1" dirty="0"/>
                    </a:p>
                  </a:txBody>
                  <a:tcPr/>
                </a:tc>
                <a:tc>
                  <a:txBody>
                    <a:bodyPr/>
                    <a:lstStyle/>
                    <a:p>
                      <a:r>
                        <a:rPr lang="en-US" dirty="0"/>
                        <a:t>Light Milk Diet</a:t>
                      </a:r>
                      <a:endParaRPr lang="ru-UA" dirty="0"/>
                    </a:p>
                  </a:txBody>
                  <a:tcPr/>
                </a:tc>
                <a:extLst>
                  <a:ext uri="{0D108BD9-81ED-4DB2-BD59-A6C34878D82A}">
                    <a16:rowId xmlns:a16="http://schemas.microsoft.com/office/drawing/2014/main" val="2425823798"/>
                  </a:ext>
                </a:extLst>
              </a:tr>
              <a:tr h="384642">
                <a:tc>
                  <a:txBody>
                    <a:bodyPr/>
                    <a:lstStyle/>
                    <a:p>
                      <a:r>
                        <a:rPr lang="en-US" b="1" dirty="0"/>
                        <a:t>White or grayish-white </a:t>
                      </a:r>
                      <a:endParaRPr lang="ru-UA" b="1" dirty="0"/>
                    </a:p>
                  </a:txBody>
                  <a:tcPr/>
                </a:tc>
                <a:tc>
                  <a:txBody>
                    <a:bodyPr/>
                    <a:lstStyle/>
                    <a:p>
                      <a:r>
                        <a:rPr lang="en-US" dirty="0"/>
                        <a:t>When stopping the flow of bile into the intestine</a:t>
                      </a:r>
                      <a:endParaRPr lang="ru-UA" dirty="0"/>
                    </a:p>
                  </a:txBody>
                  <a:tcPr/>
                </a:tc>
                <a:extLst>
                  <a:ext uri="{0D108BD9-81ED-4DB2-BD59-A6C34878D82A}">
                    <a16:rowId xmlns:a16="http://schemas.microsoft.com/office/drawing/2014/main" val="2782841071"/>
                  </a:ext>
                </a:extLst>
              </a:tr>
            </a:tbl>
          </a:graphicData>
        </a:graphic>
      </p:graphicFrame>
    </p:spTree>
    <p:extLst>
      <p:ext uri="{BB962C8B-B14F-4D97-AF65-F5344CB8AC3E}">
        <p14:creationId xmlns:p14="http://schemas.microsoft.com/office/powerpoint/2010/main" val="165852663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EFFDAC56-79AA-40F2-BFBE-08C8E0F434EF}"/>
              </a:ext>
            </a:extLst>
          </p:cNvPr>
          <p:cNvSpPr/>
          <p:nvPr/>
        </p:nvSpPr>
        <p:spPr>
          <a:xfrm>
            <a:off x="1690255" y="858982"/>
            <a:ext cx="9074727" cy="4401205"/>
          </a:xfrm>
          <a:prstGeom prst="rect">
            <a:avLst/>
          </a:prstGeom>
        </p:spPr>
        <p:txBody>
          <a:bodyPr wrap="square">
            <a:spAutoFit/>
          </a:bodyPr>
          <a:lstStyle/>
          <a:p>
            <a:r>
              <a:rPr lang="en-US" b="1" i="1" dirty="0">
                <a:latin typeface="Times New Roman" panose="02020603050405020304" pitchFamily="18" charset="0"/>
                <a:ea typeface="Calibri" panose="020F0502020204030204" pitchFamily="34" charset="0"/>
              </a:rPr>
              <a:t>     </a:t>
            </a:r>
            <a:r>
              <a:rPr lang="en-US" sz="2800" b="1" i="1" dirty="0">
                <a:solidFill>
                  <a:srgbClr val="7030A0"/>
                </a:solidFill>
                <a:latin typeface="Times New Roman" panose="02020603050405020304" pitchFamily="18" charset="0"/>
                <a:ea typeface="Calibri" panose="020F0502020204030204" pitchFamily="34" charset="0"/>
              </a:rPr>
              <a:t>The </a:t>
            </a:r>
            <a:r>
              <a:rPr lang="en-US" sz="2800" b="1" i="1" dirty="0">
                <a:solidFill>
                  <a:srgbClr val="FF0000"/>
                </a:solidFill>
                <a:latin typeface="Times New Roman" panose="02020603050405020304" pitchFamily="18" charset="0"/>
                <a:ea typeface="Calibri" panose="020F0502020204030204" pitchFamily="34" charset="0"/>
              </a:rPr>
              <a:t>smell</a:t>
            </a:r>
            <a:r>
              <a:rPr lang="en-US" sz="2800" b="1" dirty="0">
                <a:solidFill>
                  <a:srgbClr val="FF0000"/>
                </a:solidFill>
                <a:latin typeface="Times New Roman" panose="02020603050405020304" pitchFamily="18" charset="0"/>
                <a:ea typeface="Calibri" panose="020F0502020204030204" pitchFamily="34" charset="0"/>
              </a:rPr>
              <a:t> </a:t>
            </a:r>
            <a:r>
              <a:rPr lang="en-US" sz="2800" b="1" dirty="0">
                <a:solidFill>
                  <a:srgbClr val="7030A0"/>
                </a:solidFill>
                <a:latin typeface="Times New Roman" panose="02020603050405020304" pitchFamily="18" charset="0"/>
                <a:ea typeface="Calibri" panose="020F0502020204030204" pitchFamily="34" charset="0"/>
              </a:rPr>
              <a:t>of feces is normally unpleasant, but not sharp. It depends on the presence of a number of aromatic substances - indole, skatole, phenol, etc., which are formed as a result of bacterial decomposition of food residues, mainly proteinaceous. </a:t>
            </a:r>
          </a:p>
          <a:p>
            <a:r>
              <a:rPr lang="en-US" sz="2800" b="1" dirty="0">
                <a:solidFill>
                  <a:srgbClr val="7030A0"/>
                </a:solidFill>
                <a:latin typeface="Times New Roman" panose="02020603050405020304" pitchFamily="18" charset="0"/>
                <a:ea typeface="Calibri" panose="020F0502020204030204" pitchFamily="34" charset="0"/>
              </a:rPr>
              <a:t>    With the prevalence of meat products in food, the smell of feces increases, with a vegetable and dairy diet - it becomes weaker. </a:t>
            </a:r>
          </a:p>
          <a:p>
            <a:r>
              <a:rPr lang="en-US" sz="2800" b="1" dirty="0">
                <a:solidFill>
                  <a:srgbClr val="7030A0"/>
                </a:solidFill>
                <a:latin typeface="Times New Roman" panose="02020603050405020304" pitchFamily="18" charset="0"/>
                <a:ea typeface="Calibri" panose="020F0502020204030204" pitchFamily="34" charset="0"/>
              </a:rPr>
              <a:t>     With constipation, feces are almost odorless, with diarrhea - the smell is sharper. </a:t>
            </a:r>
            <a:endParaRPr lang="ru-UA" sz="2800" b="1" dirty="0">
              <a:solidFill>
                <a:srgbClr val="7030A0"/>
              </a:solidFill>
            </a:endParaRPr>
          </a:p>
        </p:txBody>
      </p:sp>
    </p:spTree>
    <p:extLst>
      <p:ext uri="{BB962C8B-B14F-4D97-AF65-F5344CB8AC3E}">
        <p14:creationId xmlns:p14="http://schemas.microsoft.com/office/powerpoint/2010/main" val="173698158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a:extLst>
              <a:ext uri="{FF2B5EF4-FFF2-40B4-BE49-F238E27FC236}">
                <a16:creationId xmlns:a16="http://schemas.microsoft.com/office/drawing/2014/main" id="{A2AAC25A-7522-45D0-9AE7-5CC947A34631}"/>
              </a:ext>
            </a:extLst>
          </p:cNvPr>
          <p:cNvSpPr/>
          <p:nvPr/>
        </p:nvSpPr>
        <p:spPr>
          <a:xfrm>
            <a:off x="1842655" y="748145"/>
            <a:ext cx="8963890" cy="4905317"/>
          </a:xfrm>
          <a:prstGeom prst="rect">
            <a:avLst/>
          </a:prstGeom>
        </p:spPr>
        <p:txBody>
          <a:bodyPr wrap="square">
            <a:spAutoFit/>
          </a:bodyPr>
          <a:lstStyle/>
          <a:p>
            <a:pPr algn="just">
              <a:lnSpc>
                <a:spcPct val="115000"/>
              </a:lnSpc>
              <a:spcAft>
                <a:spcPts val="1000"/>
              </a:spcAft>
            </a:pPr>
            <a:r>
              <a:rPr lang="en-US" sz="2800" b="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     Especially sharp putrid odor has feces with a lack of digestion in the stomach, putrid dyspepsia, colitis with constipation, intestinal movement disorders.</a:t>
            </a:r>
          </a:p>
          <a:p>
            <a:pPr algn="just">
              <a:lnSpc>
                <a:spcPct val="115000"/>
              </a:lnSpc>
              <a:spcAft>
                <a:spcPts val="1000"/>
              </a:spcAft>
            </a:pPr>
            <a:r>
              <a:rPr lang="en-US" sz="2800" b="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     Offensive odor occurs with impaired secretion of the pancreas, the absence of bile in the intestine, its increased secretory function. </a:t>
            </a:r>
          </a:p>
          <a:p>
            <a:pPr algn="just">
              <a:lnSpc>
                <a:spcPct val="115000"/>
              </a:lnSpc>
              <a:spcAft>
                <a:spcPts val="1000"/>
              </a:spcAft>
            </a:pPr>
            <a:r>
              <a:rPr lang="en-US" sz="2800" b="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     When fermenting dyspepsia feces acquires a sour odor.     </a:t>
            </a:r>
          </a:p>
          <a:p>
            <a:pPr algn="just">
              <a:lnSpc>
                <a:spcPct val="115000"/>
              </a:lnSpc>
              <a:spcAft>
                <a:spcPts val="1000"/>
              </a:spcAft>
            </a:pPr>
            <a:r>
              <a:rPr lang="en-US" sz="2800" b="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      Low odor - with a lack of digestion, constipation, accelerated evacuation from the small intestine.</a:t>
            </a:r>
            <a:endParaRPr lang="ru-UA" sz="2800" b="1" dirty="0">
              <a:solidFill>
                <a:srgbClr val="7030A0"/>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2384454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A4017BF7-F776-4F3E-8EC0-6A4B0C9384AC}"/>
              </a:ext>
            </a:extLst>
          </p:cNvPr>
          <p:cNvSpPr/>
          <p:nvPr/>
        </p:nvSpPr>
        <p:spPr>
          <a:xfrm>
            <a:off x="1330035" y="124691"/>
            <a:ext cx="9157855" cy="6520118"/>
          </a:xfrm>
          <a:prstGeom prst="rect">
            <a:avLst/>
          </a:prstGeom>
        </p:spPr>
        <p:txBody>
          <a:bodyPr wrap="square">
            <a:spAutoFit/>
          </a:bodyPr>
          <a:lstStyle/>
          <a:p>
            <a:pPr algn="just">
              <a:lnSpc>
                <a:spcPct val="115000"/>
              </a:lnSpc>
              <a:spcAft>
                <a:spcPts val="1000"/>
              </a:spcAft>
            </a:pPr>
            <a:r>
              <a:rPr lang="en-US" sz="2800" b="1" i="1" dirty="0">
                <a:latin typeface="Times New Roman" panose="02020603050405020304" pitchFamily="18" charset="0"/>
                <a:ea typeface="Calibri" panose="020F0502020204030204" pitchFamily="34" charset="0"/>
                <a:cs typeface="Times New Roman" panose="02020603050405020304" pitchFamily="18" charset="0"/>
              </a:rPr>
              <a:t>      Undigested food</a:t>
            </a:r>
            <a:r>
              <a:rPr lang="en-US" sz="2800" dirty="0">
                <a:latin typeface="Times New Roman" panose="02020603050405020304" pitchFamily="18" charset="0"/>
                <a:ea typeface="Calibri" panose="020F0502020204030204" pitchFamily="34" charset="0"/>
                <a:cs typeface="Times New Roman" panose="02020603050405020304" pitchFamily="18" charset="0"/>
              </a:rPr>
              <a:t> </a:t>
            </a:r>
            <a:r>
              <a:rPr lang="en-US" sz="2800" b="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residues in the feces are normally not macroscopically detected. </a:t>
            </a:r>
          </a:p>
          <a:p>
            <a:pPr algn="just">
              <a:lnSpc>
                <a:spcPct val="115000"/>
              </a:lnSpc>
              <a:spcAft>
                <a:spcPts val="1000"/>
              </a:spcAft>
            </a:pPr>
            <a:r>
              <a:rPr lang="en-US" sz="2800" b="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     Food that enters the body is almost completely digested by GIT enzymes, its remnants are present in the feces in the form of undifferentiated fine-grained mass.</a:t>
            </a:r>
          </a:p>
          <a:p>
            <a:pPr algn="just">
              <a:lnSpc>
                <a:spcPct val="115000"/>
              </a:lnSpc>
              <a:spcAft>
                <a:spcPts val="1000"/>
              </a:spcAft>
            </a:pPr>
            <a:r>
              <a:rPr lang="en-US" sz="2800" b="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       Severe insufficiency of gastric and pancreatic digestion is accompanied by the release of lumps of undigested food.    </a:t>
            </a:r>
          </a:p>
          <a:p>
            <a:pPr algn="just">
              <a:lnSpc>
                <a:spcPct val="115000"/>
              </a:lnSpc>
              <a:spcAft>
                <a:spcPts val="1000"/>
              </a:spcAft>
            </a:pPr>
            <a:r>
              <a:rPr lang="en-US" sz="2800" b="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       The presence in the feces undigested remnants of meat food called </a:t>
            </a:r>
            <a:r>
              <a:rPr lang="en-US" sz="28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creator.</a:t>
            </a:r>
            <a:r>
              <a:rPr lang="en-US" sz="2800" b="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 </a:t>
            </a:r>
          </a:p>
          <a:p>
            <a:pPr algn="just">
              <a:lnSpc>
                <a:spcPct val="115000"/>
              </a:lnSpc>
              <a:spcAft>
                <a:spcPts val="1000"/>
              </a:spcAft>
            </a:pPr>
            <a:r>
              <a:rPr lang="en-US" sz="2800" b="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        A significant amount of fat in the feces is called </a:t>
            </a:r>
            <a:r>
              <a:rPr lang="en-US" sz="28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steatorrhea</a:t>
            </a:r>
            <a:r>
              <a:rPr lang="en-US" sz="2800" b="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 At the same time, the surface of the feces has a slightly dull shine, and the consistency is oily.</a:t>
            </a:r>
            <a:endParaRPr lang="ru-UA" sz="2800" b="1"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07150122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8C56727E-5DC5-482F-9AE9-34EA96297497}"/>
              </a:ext>
            </a:extLst>
          </p:cNvPr>
          <p:cNvSpPr/>
          <p:nvPr/>
        </p:nvSpPr>
        <p:spPr>
          <a:xfrm>
            <a:off x="1898073" y="928255"/>
            <a:ext cx="8700654" cy="3108543"/>
          </a:xfrm>
          <a:prstGeom prst="rect">
            <a:avLst/>
          </a:prstGeom>
        </p:spPr>
        <p:txBody>
          <a:bodyPr wrap="square">
            <a:spAutoFit/>
          </a:bodyPr>
          <a:lstStyle/>
          <a:p>
            <a:pPr algn="ctr"/>
            <a:r>
              <a:rPr lang="en-US" dirty="0">
                <a:latin typeface="Times New Roman" panose="02020603050405020304" pitchFamily="18" charset="0"/>
                <a:ea typeface="Calibri" panose="020F0502020204030204" pitchFamily="34" charset="0"/>
                <a:cs typeface="Times New Roman" panose="02020603050405020304" pitchFamily="18" charset="0"/>
              </a:rPr>
              <a:t> </a:t>
            </a:r>
            <a:r>
              <a:rPr lang="en-US" sz="2800" b="1" i="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Impurities of non-food origin</a:t>
            </a:r>
            <a:r>
              <a:rPr lang="en-US" sz="28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p>
          <a:p>
            <a:r>
              <a:rPr lang="en-US" sz="2800" b="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     Mucus is normally found in small amounts. Mucus, found in the form of strands, flakes, dense formations (often with blood), indicates inflammation of the intestinal mucosa, appears when ulcerative colitis, fermentation and putrefaction dyspepsia, increased secretory function of the large intestine.</a:t>
            </a:r>
            <a:endParaRPr lang="ru-UA" sz="2800" b="1" dirty="0">
              <a:solidFill>
                <a:srgbClr val="00B050"/>
              </a:solidFill>
            </a:endParaRPr>
          </a:p>
        </p:txBody>
      </p:sp>
    </p:spTree>
    <p:extLst>
      <p:ext uri="{BB962C8B-B14F-4D97-AF65-F5344CB8AC3E}">
        <p14:creationId xmlns:p14="http://schemas.microsoft.com/office/powerpoint/2010/main" val="51708840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436B117D-76D9-44A6-82AB-20CAA33EDA72}"/>
              </a:ext>
            </a:extLst>
          </p:cNvPr>
          <p:cNvSpPr/>
          <p:nvPr/>
        </p:nvSpPr>
        <p:spPr>
          <a:xfrm>
            <a:off x="1648691" y="1066800"/>
            <a:ext cx="8534400" cy="4905317"/>
          </a:xfrm>
          <a:prstGeom prst="rect">
            <a:avLst/>
          </a:prstGeom>
        </p:spPr>
        <p:txBody>
          <a:bodyPr wrap="square">
            <a:spAutoFit/>
          </a:bodyPr>
          <a:lstStyle/>
          <a:p>
            <a:pPr algn="just">
              <a:lnSpc>
                <a:spcPct val="115000"/>
              </a:lnSpc>
              <a:spcAft>
                <a:spcPts val="1000"/>
              </a:spcAft>
            </a:pPr>
            <a:r>
              <a:rPr lang="en-US" sz="2800" b="1" i="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Blood</a:t>
            </a:r>
            <a:r>
              <a:rPr lang="en-US" sz="2800" b="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 is also a pathological admixture. </a:t>
            </a:r>
          </a:p>
          <a:p>
            <a:pPr algn="just">
              <a:lnSpc>
                <a:spcPct val="115000"/>
              </a:lnSpc>
              <a:spcAft>
                <a:spcPts val="1000"/>
              </a:spcAft>
            </a:pPr>
            <a:r>
              <a:rPr lang="en-US" sz="2800" b="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    Its presence is associated with a violation of the integrity of the gastrointestinal mucosa, appears when ulcerative colitis, dysentery, hemorrhoids, polyps and fissure of the rectum.</a:t>
            </a:r>
          </a:p>
          <a:p>
            <a:pPr algn="just">
              <a:lnSpc>
                <a:spcPct val="115000"/>
              </a:lnSpc>
              <a:spcAft>
                <a:spcPts val="1000"/>
              </a:spcAft>
            </a:pPr>
            <a:r>
              <a:rPr lang="en-US" sz="2800" b="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      A slight bleeding from the upper GI tract is not macroscopically detectable.</a:t>
            </a:r>
            <a:endParaRPr lang="ru-UA" sz="2800" b="1" dirty="0">
              <a:solidFill>
                <a:srgbClr val="7030A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800" b="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      Pus is found in ulcerative processes mainly in the lower intestinal tract.</a:t>
            </a:r>
            <a:endParaRPr lang="ru-UA" sz="2800" b="1" dirty="0">
              <a:solidFill>
                <a:srgbClr val="7030A0"/>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73111166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C95683B4-ACDC-404B-9EA3-D7BDC26C2955}"/>
              </a:ext>
            </a:extLst>
          </p:cNvPr>
          <p:cNvSpPr/>
          <p:nvPr/>
        </p:nvSpPr>
        <p:spPr>
          <a:xfrm>
            <a:off x="540327" y="249382"/>
            <a:ext cx="10903528" cy="5896358"/>
          </a:xfrm>
          <a:prstGeom prst="rect">
            <a:avLst/>
          </a:prstGeom>
        </p:spPr>
        <p:txBody>
          <a:bodyPr wrap="square">
            <a:spAutoFit/>
          </a:bodyPr>
          <a:lstStyle/>
          <a:p>
            <a:pPr algn="just">
              <a:lnSpc>
                <a:spcPct val="115000"/>
              </a:lnSpc>
              <a:spcAft>
                <a:spcPts val="1000"/>
              </a:spcAft>
            </a:pPr>
            <a:r>
              <a:rPr lang="en-US" sz="2800" b="1" i="1" dirty="0">
                <a:latin typeface="Times New Roman" panose="02020603050405020304" pitchFamily="18" charset="0"/>
                <a:ea typeface="Calibri" panose="020F0502020204030204" pitchFamily="34" charset="0"/>
                <a:cs typeface="Times New Roman" panose="02020603050405020304" pitchFamily="18" charset="0"/>
              </a:rPr>
              <a:t>       </a:t>
            </a:r>
            <a:r>
              <a:rPr lang="en-US" sz="2800" b="1" i="1" dirty="0" err="1">
                <a:solidFill>
                  <a:srgbClr val="FF0000"/>
                </a:solidFill>
                <a:latin typeface="Times New Roman" panose="02020603050405020304" pitchFamily="18" charset="0"/>
                <a:ea typeface="Calibri" panose="020F0502020204030204" pitchFamily="34" charset="0"/>
                <a:cs typeface="Times New Roman" panose="02020603050405020304" pitchFamily="18" charset="0"/>
              </a:rPr>
              <a:t>Concrement</a:t>
            </a:r>
            <a:r>
              <a:rPr lang="en-US" sz="2800" b="1" i="1" dirty="0" err="1">
                <a:latin typeface="Times New Roman" panose="02020603050405020304" pitchFamily="18" charset="0"/>
                <a:ea typeface="Calibri" panose="020F0502020204030204" pitchFamily="34" charset="0"/>
                <a:cs typeface="Times New Roman" panose="02020603050405020304" pitchFamily="18" charset="0"/>
              </a:rPr>
              <a:t>s</a:t>
            </a:r>
            <a:r>
              <a:rPr lang="en-US" sz="2800" dirty="0">
                <a:latin typeface="Times New Roman" panose="02020603050405020304" pitchFamily="18" charset="0"/>
                <a:ea typeface="Calibri" panose="020F0502020204030204" pitchFamily="34" charset="0"/>
                <a:cs typeface="Times New Roman" panose="02020603050405020304" pitchFamily="18" charset="0"/>
              </a:rPr>
              <a:t> </a:t>
            </a:r>
            <a:r>
              <a:rPr lang="en-US" sz="2800" b="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in origin can be biliary, pancreatic, and intestinal (</a:t>
            </a:r>
            <a:r>
              <a:rPr lang="en-US" sz="2800" b="1" dirty="0" err="1">
                <a:solidFill>
                  <a:srgbClr val="0070C0"/>
                </a:solidFill>
                <a:latin typeface="Times New Roman" panose="02020603050405020304" pitchFamily="18" charset="0"/>
                <a:ea typeface="Calibri" panose="020F0502020204030204" pitchFamily="34" charset="0"/>
                <a:cs typeface="Times New Roman" panose="02020603050405020304" pitchFamily="18" charset="0"/>
              </a:rPr>
              <a:t>coprolits</a:t>
            </a:r>
            <a:r>
              <a:rPr lang="en-US" sz="2800" b="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a:t>
            </a:r>
          </a:p>
          <a:p>
            <a:pPr algn="just">
              <a:lnSpc>
                <a:spcPct val="115000"/>
              </a:lnSpc>
              <a:spcAft>
                <a:spcPts val="1000"/>
              </a:spcAft>
            </a:pPr>
            <a:r>
              <a:rPr lang="en-US" sz="2800" b="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      Gallstones can be cholesterol, calcareous, bilirubin and mixed. Found after an attack of biliary colic, sometimes after a few days or without prior colic.</a:t>
            </a:r>
          </a:p>
          <a:p>
            <a:pPr algn="just">
              <a:lnSpc>
                <a:spcPct val="115000"/>
              </a:lnSpc>
              <a:spcAft>
                <a:spcPts val="1000"/>
              </a:spcAft>
            </a:pPr>
            <a:r>
              <a:rPr lang="en-US" sz="2800" b="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       Pancreatic stones have a small size (with a pea), an uneven surface and consist mainly of lime carbonate or phosphate. </a:t>
            </a:r>
          </a:p>
          <a:p>
            <a:pPr algn="just">
              <a:lnSpc>
                <a:spcPct val="115000"/>
              </a:lnSpc>
              <a:spcAft>
                <a:spcPts val="1000"/>
              </a:spcAft>
            </a:pPr>
            <a:r>
              <a:rPr lang="en-US" sz="2800" b="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      The coprolites are dark brown in color, they are divided into false, formed from fecal masses compacted in the inflections of the large intestine, and true, consisting of an organic core and layered mineral salts (phosphates, poorly soluble drugs, undigested food debris).</a:t>
            </a:r>
            <a:endParaRPr lang="ru-UA" sz="2800" b="1"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46407100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9475E5EE-907F-4E26-8613-A4A9D5B5D684}"/>
              </a:ext>
            </a:extLst>
          </p:cNvPr>
          <p:cNvSpPr/>
          <p:nvPr/>
        </p:nvSpPr>
        <p:spPr>
          <a:xfrm>
            <a:off x="2216727" y="1440873"/>
            <a:ext cx="6927273" cy="3034036"/>
          </a:xfrm>
          <a:prstGeom prst="rect">
            <a:avLst/>
          </a:prstGeom>
        </p:spPr>
        <p:txBody>
          <a:bodyPr wrap="square">
            <a:spAutoFit/>
          </a:bodyPr>
          <a:lstStyle/>
          <a:p>
            <a:pPr algn="just">
              <a:lnSpc>
                <a:spcPct val="115000"/>
              </a:lnSpc>
              <a:spcAft>
                <a:spcPts val="1000"/>
              </a:spcAft>
            </a:pPr>
            <a:r>
              <a:rPr lang="en-US" sz="2800" b="1" i="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Parasites</a:t>
            </a:r>
            <a:r>
              <a:rPr lang="en-US" sz="2800" b="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 can be detected with the naked eye in the form of whole individuals (roundworm, whipworm, pinworms, etc.), as well as their fragments: scolex and segments (pork and bull tapeworm, wide ribbon).</a:t>
            </a:r>
            <a:endParaRPr lang="ru-UA" sz="2800" b="1"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93574282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0CC081CC-92DC-4B81-81E1-8B151D2B0C18}"/>
              </a:ext>
            </a:extLst>
          </p:cNvPr>
          <p:cNvSpPr/>
          <p:nvPr/>
        </p:nvSpPr>
        <p:spPr>
          <a:xfrm>
            <a:off x="387928" y="443344"/>
            <a:ext cx="11388436" cy="6268191"/>
          </a:xfrm>
          <a:prstGeom prst="rect">
            <a:avLst/>
          </a:prstGeom>
        </p:spPr>
        <p:txBody>
          <a:bodyPr wrap="square">
            <a:spAutoFit/>
          </a:bodyPr>
          <a:lstStyle/>
          <a:p>
            <a:pPr algn="just">
              <a:lnSpc>
                <a:spcPct val="115000"/>
              </a:lnSpc>
              <a:spcAft>
                <a:spcPts val="1000"/>
              </a:spcAft>
            </a:pPr>
            <a:r>
              <a:rPr lang="en-US" sz="2400" b="1" dirty="0">
                <a:latin typeface="Times New Roman" panose="02020603050405020304" pitchFamily="18" charset="0"/>
                <a:ea typeface="Calibri" panose="020F0502020204030204" pitchFamily="34" charset="0"/>
                <a:cs typeface="Times New Roman" panose="02020603050405020304" pitchFamily="18" charset="0"/>
              </a:rPr>
              <a:t>Chemical research.</a:t>
            </a:r>
            <a:endParaRPr lang="ru-UA" sz="24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400" dirty="0">
                <a:latin typeface="Times New Roman" panose="02020603050405020304" pitchFamily="18" charset="0"/>
                <a:ea typeface="Calibri" panose="020F0502020204030204" pitchFamily="34" charset="0"/>
                <a:cs typeface="Times New Roman" panose="02020603050405020304" pitchFamily="18" charset="0"/>
              </a:rPr>
              <a:t>    </a:t>
            </a:r>
            <a:r>
              <a:rPr lang="en-US" sz="2400" b="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The objective of this study is to determine the reaction of feces, "hidden blood", stercobilin, bilirubin, soluble protein, total nitrogen, the amount of fatty products, organic acids, ammonia, enzymes, etc.</a:t>
            </a:r>
            <a:endParaRPr lang="ru-UA" sz="2400" b="1" dirty="0">
              <a:solidFill>
                <a:srgbClr val="7030A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400" b="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        The reaction of feces normal pH 6.0-8.0. It depends mainly on the vital activity of the intestinal microbial flora: the predominance of fermentation processes shifts the response to acidic side, strengthening the processes of decay - in the alkaline. A weakly alkaline fecal response is determined when there is insufficient digestion in the small intestine, alkaline - if there is insufficient digestion in the stomach, impaired gastric secretion, insufficient RV function, colitis with constipation, ulcerative colitis, increased secretory function of the large intestine, and constipation. With protein foods, the reaction becomes alkaline due to the enhancement of proteolytic putrefactive flora, with carbohydrate - acidic (due to the activation of the fermentative - iodophilic flora).</a:t>
            </a:r>
            <a:endParaRPr lang="ru-UA" sz="2400" b="1" dirty="0">
              <a:solidFill>
                <a:srgbClr val="7030A0"/>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07515741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F8C85DE8-06DD-42E7-93DB-36F9B558E46B}"/>
              </a:ext>
            </a:extLst>
          </p:cNvPr>
          <p:cNvSpPr/>
          <p:nvPr/>
        </p:nvSpPr>
        <p:spPr>
          <a:xfrm>
            <a:off x="1620981" y="969818"/>
            <a:ext cx="9171709" cy="4401205"/>
          </a:xfrm>
          <a:prstGeom prst="rect">
            <a:avLst/>
          </a:prstGeom>
        </p:spPr>
        <p:txBody>
          <a:bodyPr wrap="square">
            <a:spAutoFit/>
          </a:bodyPr>
          <a:lstStyle/>
          <a:p>
            <a:r>
              <a:rPr lang="en-US" b="1" i="1" dirty="0">
                <a:latin typeface="Times New Roman" panose="02020603050405020304" pitchFamily="18" charset="0"/>
                <a:ea typeface="Calibri" panose="020F0502020204030204" pitchFamily="34" charset="0"/>
                <a:cs typeface="Times New Roman" panose="02020603050405020304" pitchFamily="18" charset="0"/>
              </a:rPr>
              <a:t>     </a:t>
            </a:r>
            <a:r>
              <a:rPr lang="en-US" sz="2800" b="1" i="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Bile pigments</a:t>
            </a:r>
            <a:r>
              <a:rPr lang="en-US" sz="2800" dirty="0">
                <a:latin typeface="Times New Roman" panose="02020603050405020304" pitchFamily="18" charset="0"/>
                <a:ea typeface="Calibri" panose="020F0502020204030204" pitchFamily="34" charset="0"/>
                <a:cs typeface="Times New Roman" panose="02020603050405020304" pitchFamily="18" charset="0"/>
              </a:rPr>
              <a:t>. </a:t>
            </a:r>
            <a:r>
              <a:rPr lang="en-US" sz="2800" b="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The study aims to establish in the feces the presence (absence) of stercobilin or unchanged bilirubin.    </a:t>
            </a:r>
          </a:p>
          <a:p>
            <a:r>
              <a:rPr lang="en-US" sz="2800" b="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     An increase in the amount of stercobilin is observed in hemolytic jaundice, a decrease in stercobilin excretion is characteristic of parenchymal jaundice (acute and chronic hepatitis, liver cirrhosis), cholangitis. </a:t>
            </a:r>
          </a:p>
          <a:p>
            <a:r>
              <a:rPr lang="en-US" sz="2800" b="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     The absence of stercobilin in the feces (acholic feces) is characteristic of obstructive jaundice, but transient </a:t>
            </a:r>
            <a:r>
              <a:rPr lang="en-US" sz="2800" b="1" dirty="0" err="1">
                <a:solidFill>
                  <a:srgbClr val="00B050"/>
                </a:solidFill>
                <a:latin typeface="Times New Roman" panose="02020603050405020304" pitchFamily="18" charset="0"/>
                <a:ea typeface="Calibri" panose="020F0502020204030204" pitchFamily="34" charset="0"/>
                <a:cs typeface="Times New Roman" panose="02020603050405020304" pitchFamily="18" charset="0"/>
              </a:rPr>
              <a:t>uncholia</a:t>
            </a:r>
            <a:r>
              <a:rPr lang="en-US" sz="2800" b="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 is observed in severe hepatitis and cirrhosis of the liver.</a:t>
            </a:r>
            <a:endParaRPr lang="ru-UA" sz="2800" b="1" dirty="0">
              <a:solidFill>
                <a:srgbClr val="00B050"/>
              </a:solidFill>
            </a:endParaRPr>
          </a:p>
        </p:txBody>
      </p:sp>
    </p:spTree>
    <p:extLst>
      <p:ext uri="{BB962C8B-B14F-4D97-AF65-F5344CB8AC3E}">
        <p14:creationId xmlns:p14="http://schemas.microsoft.com/office/powerpoint/2010/main" val="27239336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6B03D21D-4957-4764-A28F-85CF321A08F2}"/>
              </a:ext>
            </a:extLst>
          </p:cNvPr>
          <p:cNvSpPr/>
          <p:nvPr/>
        </p:nvSpPr>
        <p:spPr>
          <a:xfrm>
            <a:off x="554182" y="263236"/>
            <a:ext cx="10848109" cy="6263638"/>
          </a:xfrm>
          <a:prstGeom prst="rect">
            <a:avLst/>
          </a:prstGeom>
        </p:spPr>
        <p:txBody>
          <a:bodyPr wrap="square">
            <a:spAutoFit/>
          </a:bodyPr>
          <a:lstStyle/>
          <a:p>
            <a:pPr algn="just">
              <a:lnSpc>
                <a:spcPct val="115000"/>
              </a:lnSpc>
              <a:spcAft>
                <a:spcPts val="1000"/>
              </a:spcAft>
            </a:pPr>
            <a:r>
              <a:rPr lang="en-US" sz="2800" b="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       In the differential diagnosis of jaundice, the determination of stercobilin feces over time and the ratio of bilirubin recovery products in feces and urine are important.</a:t>
            </a:r>
          </a:p>
          <a:p>
            <a:pPr algn="just">
              <a:lnSpc>
                <a:spcPct val="115000"/>
              </a:lnSpc>
              <a:spcAft>
                <a:spcPts val="1000"/>
              </a:spcAft>
            </a:pPr>
            <a:r>
              <a:rPr lang="en-US" sz="2800" b="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      The ratio of daily </a:t>
            </a:r>
            <a:r>
              <a:rPr lang="en-US" sz="2800" b="1" dirty="0" err="1">
                <a:solidFill>
                  <a:srgbClr val="00B050"/>
                </a:solidFill>
                <a:latin typeface="Times New Roman" panose="02020603050405020304" pitchFamily="18" charset="0"/>
                <a:ea typeface="Calibri" panose="020F0502020204030204" pitchFamily="34" charset="0"/>
                <a:cs typeface="Times New Roman" panose="02020603050405020304" pitchFamily="18" charset="0"/>
              </a:rPr>
              <a:t>sterkobilin</a:t>
            </a:r>
            <a:r>
              <a:rPr lang="en-US" sz="2800" b="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 feces / daily urine urobilin bodies is normally 10: 1 - 20: 1, with parenchymal jaundice decreases to 1: 1 due to a decrease in stercobilin excretion and increase of </a:t>
            </a:r>
            <a:r>
              <a:rPr lang="en-US" sz="2800" b="1" dirty="0" err="1">
                <a:solidFill>
                  <a:srgbClr val="00B050"/>
                </a:solidFill>
                <a:latin typeface="Times New Roman" panose="02020603050405020304" pitchFamily="18" charset="0"/>
                <a:ea typeface="Calibri" panose="020F0502020204030204" pitchFamily="34" charset="0"/>
                <a:cs typeface="Times New Roman" panose="02020603050405020304" pitchFamily="18" charset="0"/>
              </a:rPr>
              <a:t>urobilinuria</a:t>
            </a:r>
            <a:r>
              <a:rPr lang="en-US" sz="2800" b="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 and with hemolytic jaundice sharply increases to 300: 1 - 500 : 1 due to the increase in excretion of stercobilin, outpacing the rate of increase in </a:t>
            </a:r>
            <a:r>
              <a:rPr lang="en-US" sz="2800" b="1" dirty="0" err="1">
                <a:solidFill>
                  <a:srgbClr val="00B050"/>
                </a:solidFill>
                <a:latin typeface="Times New Roman" panose="02020603050405020304" pitchFamily="18" charset="0"/>
                <a:ea typeface="Calibri" panose="020F0502020204030204" pitchFamily="34" charset="0"/>
                <a:cs typeface="Times New Roman" panose="02020603050405020304" pitchFamily="18" charset="0"/>
              </a:rPr>
              <a:t>urobilinuria</a:t>
            </a:r>
            <a:r>
              <a:rPr lang="en-US" sz="2800" b="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a:t>
            </a:r>
            <a:endParaRPr lang="ru-UA" sz="2800" b="1" dirty="0">
              <a:solidFill>
                <a:srgbClr val="00B05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800" b="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       Bilirubin appears with increased peristalsis and accelerated evacuation from the intestines, prolonged use of antibiotics and sulfonamides (due to the suppression of the intestinal microflora).</a:t>
            </a:r>
            <a:endParaRPr lang="ru-UA" sz="2800" b="1"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67015975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AEE6960B-84C2-4E30-91D7-4E6F37F67BEC}"/>
              </a:ext>
            </a:extLst>
          </p:cNvPr>
          <p:cNvSpPr/>
          <p:nvPr/>
        </p:nvSpPr>
        <p:spPr>
          <a:xfrm>
            <a:off x="1163781" y="484910"/>
            <a:ext cx="9684327" cy="5585119"/>
          </a:xfrm>
          <a:prstGeom prst="rect">
            <a:avLst/>
          </a:prstGeom>
        </p:spPr>
        <p:txBody>
          <a:bodyPr wrap="square">
            <a:spAutoFit/>
          </a:bodyPr>
          <a:lstStyle/>
          <a:p>
            <a:pPr algn="just">
              <a:lnSpc>
                <a:spcPct val="115000"/>
              </a:lnSpc>
              <a:spcAft>
                <a:spcPts val="1000"/>
              </a:spcAft>
            </a:pPr>
            <a:r>
              <a:rPr lang="en-US" dirty="0">
                <a:latin typeface="Times New Roman" panose="02020603050405020304" pitchFamily="18" charset="0"/>
                <a:ea typeface="Calibri" panose="020F0502020204030204" pitchFamily="34" charset="0"/>
                <a:cs typeface="Times New Roman" panose="02020603050405020304" pitchFamily="18" charset="0"/>
              </a:rPr>
              <a:t> </a:t>
            </a:r>
            <a:r>
              <a:rPr lang="en-US" sz="2800" b="1" i="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Soluble protein</a:t>
            </a:r>
            <a:r>
              <a:rPr lang="en-US" sz="2800"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2800" b="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is determined by putrid dyspepsia, ulcerative colitis, increased secretory function of the large intestine, bleeding, inflammatory processes.</a:t>
            </a:r>
            <a:endParaRPr lang="ru-UA" sz="2800" b="1" dirty="0">
              <a:solidFill>
                <a:srgbClr val="0070C0"/>
              </a:solidFill>
              <a:latin typeface="Calibri" panose="020F0502020204030204" pitchFamily="34" charset="0"/>
              <a:ea typeface="Calibri" panose="020F0502020204030204" pitchFamily="34" charset="0"/>
              <a:cs typeface="Times New Roman" panose="02020603050405020304" pitchFamily="18" charset="0"/>
            </a:endParaRPr>
          </a:p>
          <a:p>
            <a:r>
              <a:rPr lang="en-US" sz="2800" b="1" i="1" dirty="0">
                <a:latin typeface="Times New Roman" panose="02020603050405020304" pitchFamily="18" charset="0"/>
                <a:ea typeface="Calibri" panose="020F0502020204030204" pitchFamily="34" charset="0"/>
              </a:rPr>
              <a:t>     </a:t>
            </a:r>
            <a:r>
              <a:rPr lang="en-US" sz="2800" b="1" i="1" dirty="0">
                <a:solidFill>
                  <a:srgbClr val="FF0000"/>
                </a:solidFill>
                <a:latin typeface="Times New Roman" panose="02020603050405020304" pitchFamily="18" charset="0"/>
                <a:ea typeface="Calibri" panose="020F0502020204030204" pitchFamily="34" charset="0"/>
              </a:rPr>
              <a:t>Blood in feces</a:t>
            </a:r>
            <a:r>
              <a:rPr lang="en-US" sz="2800" dirty="0">
                <a:latin typeface="Times New Roman" panose="02020603050405020304" pitchFamily="18" charset="0"/>
                <a:ea typeface="Calibri" panose="020F0502020204030204" pitchFamily="34" charset="0"/>
              </a:rPr>
              <a:t>. </a:t>
            </a:r>
          </a:p>
          <a:p>
            <a:r>
              <a:rPr lang="en-US" sz="2800" b="1" dirty="0">
                <a:solidFill>
                  <a:srgbClr val="7030A0"/>
                </a:solidFill>
                <a:latin typeface="Times New Roman" panose="02020603050405020304" pitchFamily="18" charset="0"/>
                <a:ea typeface="Calibri" panose="020F0502020204030204" pitchFamily="34" charset="0"/>
              </a:rPr>
              <a:t>     Normally, healthy people do not find blood in the feces. Concealed blood is called, not changing the color of feces and is not determined by macro - and microscopic. </a:t>
            </a:r>
          </a:p>
          <a:p>
            <a:r>
              <a:rPr lang="en-US" sz="2800" b="1" dirty="0">
                <a:solidFill>
                  <a:srgbClr val="7030A0"/>
                </a:solidFill>
                <a:latin typeface="Times New Roman" panose="02020603050405020304" pitchFamily="18" charset="0"/>
                <a:ea typeface="Calibri" panose="020F0502020204030204" pitchFamily="34" charset="0"/>
              </a:rPr>
              <a:t>    The determination of blood in the feces is important for the detection of ulceration and tumor processes in the gastrointestinal tract, especially if they are accompanied by small bleeding that does not change the color of feces (the so-called latent bleeding). </a:t>
            </a:r>
            <a:endParaRPr lang="ru-UA" sz="2800" b="1" dirty="0">
              <a:solidFill>
                <a:srgbClr val="7030A0"/>
              </a:solidFill>
            </a:endParaRPr>
          </a:p>
        </p:txBody>
      </p:sp>
    </p:spTree>
    <p:extLst>
      <p:ext uri="{BB962C8B-B14F-4D97-AF65-F5344CB8AC3E}">
        <p14:creationId xmlns:p14="http://schemas.microsoft.com/office/powerpoint/2010/main" val="373286153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8962CC40-1963-4845-905F-41BB77C76993}"/>
              </a:ext>
            </a:extLst>
          </p:cNvPr>
          <p:cNvSpPr/>
          <p:nvPr/>
        </p:nvSpPr>
        <p:spPr>
          <a:xfrm>
            <a:off x="360219" y="138545"/>
            <a:ext cx="10515600" cy="6042039"/>
          </a:xfrm>
          <a:prstGeom prst="rect">
            <a:avLst/>
          </a:prstGeom>
        </p:spPr>
        <p:txBody>
          <a:bodyPr wrap="square">
            <a:spAutoFit/>
          </a:bodyPr>
          <a:lstStyle/>
          <a:p>
            <a:pPr algn="just">
              <a:lnSpc>
                <a:spcPct val="115000"/>
              </a:lnSpc>
              <a:spcAft>
                <a:spcPts val="1000"/>
              </a:spcAft>
            </a:pPr>
            <a:r>
              <a:rPr lang="en-US" sz="2800" dirty="0">
                <a:latin typeface="Times New Roman" panose="02020603050405020304" pitchFamily="18" charset="0"/>
                <a:ea typeface="Calibri" panose="020F0502020204030204" pitchFamily="34" charset="0"/>
                <a:cs typeface="Times New Roman" panose="02020603050405020304" pitchFamily="18" charset="0"/>
              </a:rPr>
              <a:t>        The positive reaction of feces to the hidden blood can be determined by:</a:t>
            </a:r>
            <a:endParaRPr lang="ru-UA" sz="28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800" dirty="0">
                <a:latin typeface="Times New Roman" panose="02020603050405020304" pitchFamily="18" charset="0"/>
                <a:ea typeface="Calibri" panose="020F0502020204030204" pitchFamily="34" charset="0"/>
                <a:cs typeface="Times New Roman" panose="02020603050405020304" pitchFamily="18" charset="0"/>
              </a:rPr>
              <a:t>• gastric ulcer and duodenal ulcer (PID);</a:t>
            </a:r>
            <a:endParaRPr lang="ru-UA" sz="28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800" dirty="0">
                <a:latin typeface="Times New Roman" panose="02020603050405020304" pitchFamily="18" charset="0"/>
                <a:ea typeface="Calibri" panose="020F0502020204030204" pitchFamily="34" charset="0"/>
                <a:cs typeface="Times New Roman" panose="02020603050405020304" pitchFamily="18" charset="0"/>
              </a:rPr>
              <a:t>• tumors of the esophagus, stomach, intestines;</a:t>
            </a:r>
            <a:endParaRPr lang="ru-UA" sz="28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800" dirty="0">
                <a:latin typeface="Times New Roman" panose="02020603050405020304" pitchFamily="18" charset="0"/>
                <a:ea typeface="Calibri" panose="020F0502020204030204" pitchFamily="34" charset="0"/>
                <a:cs typeface="Times New Roman" panose="02020603050405020304" pitchFamily="18" charset="0"/>
              </a:rPr>
              <a:t>• intestinal tuberculosis;</a:t>
            </a:r>
            <a:endParaRPr lang="ru-UA" sz="28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800" dirty="0">
                <a:latin typeface="Times New Roman" panose="02020603050405020304" pitchFamily="18" charset="0"/>
                <a:ea typeface="Calibri" panose="020F0502020204030204" pitchFamily="34" charset="0"/>
                <a:cs typeface="Times New Roman" panose="02020603050405020304" pitchFamily="18" charset="0"/>
              </a:rPr>
              <a:t>• non-specific ulcerative colitis;</a:t>
            </a:r>
            <a:endParaRPr lang="ru-UA" sz="28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800" dirty="0">
                <a:latin typeface="Times New Roman" panose="02020603050405020304" pitchFamily="18" charset="0"/>
                <a:ea typeface="Calibri" panose="020F0502020204030204" pitchFamily="34" charset="0"/>
                <a:cs typeface="Times New Roman" panose="02020603050405020304" pitchFamily="18" charset="0"/>
              </a:rPr>
              <a:t>• worm infestation;</a:t>
            </a:r>
            <a:endParaRPr lang="ru-UA" sz="28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800" dirty="0">
                <a:latin typeface="Times New Roman" panose="02020603050405020304" pitchFamily="18" charset="0"/>
                <a:ea typeface="Calibri" panose="020F0502020204030204" pitchFamily="34" charset="0"/>
                <a:cs typeface="Times New Roman" panose="02020603050405020304" pitchFamily="18" charset="0"/>
              </a:rPr>
              <a:t>• varicose veins of the esophagus with portal hypertension syndrome;</a:t>
            </a:r>
            <a:endParaRPr lang="ru-UA" sz="28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800" dirty="0">
                <a:latin typeface="Times New Roman" panose="02020603050405020304" pitchFamily="18" charset="0"/>
                <a:ea typeface="Calibri" panose="020F0502020204030204" pitchFamily="34" charset="0"/>
                <a:cs typeface="Times New Roman" panose="02020603050405020304" pitchFamily="18" charset="0"/>
              </a:rPr>
              <a:t>• hemorrhagic diathesis;</a:t>
            </a:r>
            <a:endParaRPr lang="ru-UA" sz="28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800" dirty="0">
                <a:latin typeface="Times New Roman" panose="02020603050405020304" pitchFamily="18" charset="0"/>
                <a:ea typeface="Calibri" panose="020F0502020204030204" pitchFamily="34" charset="0"/>
                <a:cs typeface="Times New Roman" panose="02020603050405020304" pitchFamily="18" charset="0"/>
              </a:rPr>
              <a:t>Typhoid fever.</a:t>
            </a:r>
            <a:endParaRPr lang="ru-UA" sz="2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96138944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539EC4BB-666C-4264-992D-B9EAFAFD54FF}"/>
              </a:ext>
            </a:extLst>
          </p:cNvPr>
          <p:cNvSpPr/>
          <p:nvPr/>
        </p:nvSpPr>
        <p:spPr>
          <a:xfrm>
            <a:off x="983673" y="554182"/>
            <a:ext cx="10044545" cy="4281557"/>
          </a:xfrm>
          <a:prstGeom prst="rect">
            <a:avLst/>
          </a:prstGeom>
        </p:spPr>
        <p:txBody>
          <a:bodyPr wrap="square">
            <a:spAutoFit/>
          </a:bodyPr>
          <a:lstStyle/>
          <a:p>
            <a:pPr algn="just">
              <a:lnSpc>
                <a:spcPct val="115000"/>
              </a:lnSpc>
              <a:spcAft>
                <a:spcPts val="1000"/>
              </a:spcAft>
            </a:pPr>
            <a:r>
              <a:rPr lang="en-US" sz="2800" b="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       Of the chemical reactions to the latent blood, a benzidine sample is used.</a:t>
            </a:r>
            <a:endParaRPr lang="ru-UA" sz="2800" b="1" dirty="0">
              <a:solidFill>
                <a:srgbClr val="00B05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800" b="1" i="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Preparing the patient for the </a:t>
            </a:r>
            <a:r>
              <a:rPr lang="en-US" sz="2800" b="1" i="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benzidine test</a:t>
            </a:r>
            <a:r>
              <a:rPr lang="en-US" sz="28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endParaRPr lang="ru-UA" sz="2800" b="1" dirty="0">
              <a:solidFill>
                <a:srgbClr val="FF000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800" b="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     For 3 days, the patient is prescribed a diet that excludes meat, liver, blood sausage, and all foods containing iron (green plants, apples, paprika, spinach, white beans, cucumbers, etc.), i.e., products that have catalytic properties. It is recommended to do serial research on hidden blood.</a:t>
            </a:r>
            <a:endParaRPr lang="ru-UA" sz="2800" b="1"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8148071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55BFF27E-C15D-447D-B1F7-947D9102A161}"/>
              </a:ext>
            </a:extLst>
          </p:cNvPr>
          <p:cNvSpPr/>
          <p:nvPr/>
        </p:nvSpPr>
        <p:spPr>
          <a:xfrm>
            <a:off x="1219200" y="886691"/>
            <a:ext cx="7924800" cy="3657796"/>
          </a:xfrm>
          <a:prstGeom prst="rect">
            <a:avLst/>
          </a:prstGeom>
        </p:spPr>
        <p:txBody>
          <a:bodyPr wrap="square">
            <a:spAutoFit/>
          </a:bodyPr>
          <a:lstStyle/>
          <a:p>
            <a:pPr algn="just">
              <a:lnSpc>
                <a:spcPct val="115000"/>
              </a:lnSpc>
              <a:spcAft>
                <a:spcPts val="1000"/>
              </a:spcAft>
            </a:pPr>
            <a:r>
              <a:rPr lang="en-US" sz="2800" b="1" dirty="0">
                <a:latin typeface="Times New Roman" panose="02020603050405020304" pitchFamily="18" charset="0"/>
                <a:ea typeface="Calibri" panose="020F0502020204030204" pitchFamily="34" charset="0"/>
                <a:cs typeface="Times New Roman" panose="02020603050405020304" pitchFamily="18" charset="0"/>
              </a:rPr>
              <a:t>Microscopic examination of feces.</a:t>
            </a:r>
            <a:endParaRPr lang="ru-UA" sz="28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800" b="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    Microscopic examination provides a more detailed picture of the degree of digestion of food components, the secretion of the intestinal wall, the presence of parasites in the intestines and the hepatobiliary system. It is carried out in moist native preparations.</a:t>
            </a:r>
            <a:endParaRPr lang="ru-UA" sz="2800" b="1" dirty="0">
              <a:solidFill>
                <a:srgbClr val="7030A0"/>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25254207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30EBDC7C-8317-429D-9722-6B2588089320}"/>
              </a:ext>
            </a:extLst>
          </p:cNvPr>
          <p:cNvSpPr/>
          <p:nvPr/>
        </p:nvSpPr>
        <p:spPr>
          <a:xfrm>
            <a:off x="955964" y="443344"/>
            <a:ext cx="10224654" cy="5272597"/>
          </a:xfrm>
          <a:prstGeom prst="rect">
            <a:avLst/>
          </a:prstGeom>
        </p:spPr>
        <p:txBody>
          <a:bodyPr wrap="square">
            <a:spAutoFit/>
          </a:bodyPr>
          <a:lstStyle/>
          <a:p>
            <a:pPr algn="just">
              <a:lnSpc>
                <a:spcPct val="115000"/>
              </a:lnSpc>
              <a:spcAft>
                <a:spcPts val="1000"/>
              </a:spcAft>
            </a:pPr>
            <a:r>
              <a:rPr lang="en-US" sz="2800" b="1" i="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Food Elements</a:t>
            </a:r>
            <a:r>
              <a:rPr lang="en-US" sz="2800"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endParaRPr lang="ru-UA" sz="2800" dirty="0">
              <a:solidFill>
                <a:srgbClr val="FF000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800" dirty="0">
                <a:latin typeface="Times New Roman" panose="02020603050405020304" pitchFamily="18" charset="0"/>
                <a:ea typeface="Calibri" panose="020F0502020204030204" pitchFamily="34" charset="0"/>
                <a:cs typeface="Times New Roman" panose="02020603050405020304" pitchFamily="18" charset="0"/>
              </a:rPr>
              <a:t>     </a:t>
            </a:r>
            <a:r>
              <a:rPr lang="en-US" sz="2800" b="1" i="1" dirty="0">
                <a:latin typeface="Times New Roman" panose="02020603050405020304" pitchFamily="18" charset="0"/>
                <a:ea typeface="Calibri" panose="020F0502020204030204" pitchFamily="34" charset="0"/>
                <a:cs typeface="Times New Roman" panose="02020603050405020304" pitchFamily="18" charset="0"/>
              </a:rPr>
              <a:t>Muscle fibers</a:t>
            </a:r>
            <a:r>
              <a:rPr lang="en-US" sz="2800" dirty="0">
                <a:latin typeface="Times New Roman" panose="02020603050405020304" pitchFamily="18" charset="0"/>
                <a:ea typeface="Calibri" panose="020F0502020204030204" pitchFamily="34" charset="0"/>
                <a:cs typeface="Times New Roman" panose="02020603050405020304" pitchFamily="18" charset="0"/>
              </a:rPr>
              <a:t> </a:t>
            </a:r>
            <a:r>
              <a:rPr lang="en-US" sz="2800" b="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i</a:t>
            </a:r>
            <a:r>
              <a:rPr lang="en-US" sz="2800" b="1" u="sng"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n</a:t>
            </a:r>
            <a:r>
              <a:rPr lang="en-US" sz="2800" b="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 the feces of a healthy person on a normal diet, single or not detected. The detection of muscle fibers in large quantities indicates a deficiency in the digestion of meat food, a violation of the secretion of the pancreas, impaired absorption in the intestine. The presence of muscle fibers in the feces is accompanied by a picture of putrid dyspepsia.</a:t>
            </a:r>
            <a:endParaRPr lang="ru-UA" sz="2800" b="1" dirty="0">
              <a:solidFill>
                <a:srgbClr val="7030A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800" dirty="0">
                <a:latin typeface="Times New Roman" panose="02020603050405020304" pitchFamily="18" charset="0"/>
                <a:ea typeface="Calibri" panose="020F0502020204030204" pitchFamily="34" charset="0"/>
                <a:cs typeface="Times New Roman" panose="02020603050405020304" pitchFamily="18" charset="0"/>
              </a:rPr>
              <a:t>     </a:t>
            </a:r>
            <a:r>
              <a:rPr lang="en-US" sz="2800" b="1" i="1" dirty="0">
                <a:latin typeface="Times New Roman" panose="02020603050405020304" pitchFamily="18" charset="0"/>
                <a:ea typeface="Calibri" panose="020F0502020204030204" pitchFamily="34" charset="0"/>
                <a:cs typeface="Times New Roman" panose="02020603050405020304" pitchFamily="18" charset="0"/>
              </a:rPr>
              <a:t>Connective woven fibers</a:t>
            </a:r>
            <a:r>
              <a:rPr lang="en-US" sz="2800" dirty="0">
                <a:latin typeface="Times New Roman" panose="02020603050405020304" pitchFamily="18" charset="0"/>
                <a:ea typeface="Calibri" panose="020F0502020204030204" pitchFamily="34" charset="0"/>
                <a:cs typeface="Times New Roman" panose="02020603050405020304" pitchFamily="18" charset="0"/>
              </a:rPr>
              <a:t> </a:t>
            </a:r>
            <a:r>
              <a:rPr lang="en-US" sz="2800" b="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are normally not detected. They are detected when poorly chewed food, eating non-fried meat, as well as </a:t>
            </a:r>
            <a:r>
              <a:rPr lang="en-US" sz="2800" b="1" dirty="0" err="1">
                <a:solidFill>
                  <a:srgbClr val="00B050"/>
                </a:solidFill>
                <a:latin typeface="Times New Roman" panose="02020603050405020304" pitchFamily="18" charset="0"/>
                <a:ea typeface="Calibri" panose="020F0502020204030204" pitchFamily="34" charset="0"/>
                <a:cs typeface="Times New Roman" panose="02020603050405020304" pitchFamily="18" charset="0"/>
              </a:rPr>
              <a:t>gastrogenic</a:t>
            </a:r>
            <a:r>
              <a:rPr lang="en-US" sz="2800" b="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 dyspepsia and insufficient pancreatic function.</a:t>
            </a:r>
            <a:endParaRPr lang="ru-UA" sz="2800" b="1"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74667031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41416E22-23BC-4170-8973-D1B3E235EE7E}"/>
              </a:ext>
            </a:extLst>
          </p:cNvPr>
          <p:cNvSpPr/>
          <p:nvPr/>
        </p:nvSpPr>
        <p:spPr>
          <a:xfrm>
            <a:off x="1704108" y="335340"/>
            <a:ext cx="9781309" cy="5262979"/>
          </a:xfrm>
          <a:prstGeom prst="rect">
            <a:avLst/>
          </a:prstGeom>
        </p:spPr>
        <p:txBody>
          <a:bodyPr wrap="square">
            <a:spAutoFit/>
          </a:bodyPr>
          <a:lstStyle/>
          <a:p>
            <a:r>
              <a:rPr lang="en-US" b="1" i="1" dirty="0">
                <a:latin typeface="Times New Roman" panose="02020603050405020304" pitchFamily="18" charset="0"/>
                <a:ea typeface="Calibri" panose="020F0502020204030204" pitchFamily="34" charset="0"/>
                <a:cs typeface="Times New Roman" panose="02020603050405020304" pitchFamily="18" charset="0"/>
              </a:rPr>
              <a:t>     </a:t>
            </a:r>
            <a:r>
              <a:rPr lang="en-US" sz="2800" b="1" i="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Fat and its cleavage products</a:t>
            </a:r>
            <a:r>
              <a:rPr lang="en-US" sz="2800" dirty="0">
                <a:latin typeface="Times New Roman" panose="02020603050405020304" pitchFamily="18" charset="0"/>
                <a:ea typeface="Calibri" panose="020F0502020204030204" pitchFamily="34" charset="0"/>
                <a:cs typeface="Times New Roman" panose="02020603050405020304" pitchFamily="18" charset="0"/>
              </a:rPr>
              <a:t>. </a:t>
            </a:r>
          </a:p>
          <a:p>
            <a:r>
              <a:rPr lang="en-US" sz="2800" b="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     Normally, the moderate amount of fat absorbed from food is absorbed almost completely (by 90-95%), so a small amount of soap can be found in feces, with almost no neutral fat.    </a:t>
            </a:r>
          </a:p>
          <a:p>
            <a:r>
              <a:rPr lang="en-US" sz="2800" b="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     Detection of a significant amount of neutral fat and its cleavage products indicates a violation of the digestion and absorption of fat.</a:t>
            </a:r>
          </a:p>
          <a:p>
            <a:r>
              <a:rPr lang="en-US" sz="2800" b="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     Neutral fat is detected with insufficient pancreatic function, fatty acids - in the absence of bile flow, insufficient digestion in the small intestine, accelerated evacuation from the small intestine, fermentation dyspepsia, insufficient secretion of the pancreas, and accelerated evacuation from the colon.</a:t>
            </a:r>
            <a:endParaRPr lang="ru-UA" sz="2800" b="1" dirty="0">
              <a:solidFill>
                <a:srgbClr val="0070C0"/>
              </a:solidFill>
            </a:endParaRPr>
          </a:p>
        </p:txBody>
      </p:sp>
    </p:spTree>
    <p:extLst>
      <p:ext uri="{BB962C8B-B14F-4D97-AF65-F5344CB8AC3E}">
        <p14:creationId xmlns:p14="http://schemas.microsoft.com/office/powerpoint/2010/main" val="163969865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F94F3E9B-BA32-4D18-8BE6-5E36502FBB0B}"/>
              </a:ext>
            </a:extLst>
          </p:cNvPr>
          <p:cNvSpPr/>
          <p:nvPr/>
        </p:nvSpPr>
        <p:spPr>
          <a:xfrm>
            <a:off x="1593273" y="900545"/>
            <a:ext cx="8991600" cy="4407810"/>
          </a:xfrm>
          <a:prstGeom prst="rect">
            <a:avLst/>
          </a:prstGeom>
        </p:spPr>
        <p:txBody>
          <a:bodyPr wrap="square">
            <a:spAutoFit/>
          </a:bodyPr>
          <a:lstStyle/>
          <a:p>
            <a:pPr algn="just">
              <a:lnSpc>
                <a:spcPct val="115000"/>
              </a:lnSpc>
              <a:spcAft>
                <a:spcPts val="1000"/>
              </a:spcAft>
            </a:pPr>
            <a:r>
              <a:rPr lang="en-US" sz="2800" b="1" i="1" dirty="0">
                <a:latin typeface="Times New Roman" panose="02020603050405020304" pitchFamily="18" charset="0"/>
                <a:ea typeface="Calibri" panose="020F0502020204030204" pitchFamily="34" charset="0"/>
                <a:cs typeface="Times New Roman" panose="02020603050405020304" pitchFamily="18" charset="0"/>
              </a:rPr>
              <a:t>       </a:t>
            </a:r>
            <a:r>
              <a:rPr lang="en-US" sz="2800" b="1" i="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Soaps</a:t>
            </a:r>
            <a:r>
              <a:rPr lang="en-US" sz="2800" dirty="0">
                <a:latin typeface="Times New Roman" panose="02020603050405020304" pitchFamily="18" charset="0"/>
                <a:ea typeface="Calibri" panose="020F0502020204030204" pitchFamily="34" charset="0"/>
                <a:cs typeface="Times New Roman" panose="02020603050405020304" pitchFamily="18" charset="0"/>
              </a:rPr>
              <a:t> </a:t>
            </a:r>
            <a:r>
              <a:rPr lang="en-US" sz="2800" b="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are noted in feces in large quantities under the same conditions, but mainly in constipation.</a:t>
            </a:r>
            <a:endParaRPr lang="ru-UA" sz="2800" b="1" dirty="0">
              <a:solidFill>
                <a:srgbClr val="00B05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800" b="1" i="1" dirty="0">
                <a:latin typeface="Times New Roman" panose="02020603050405020304" pitchFamily="18" charset="0"/>
                <a:ea typeface="Calibri" panose="020F0502020204030204" pitchFamily="34" charset="0"/>
                <a:cs typeface="Times New Roman" panose="02020603050405020304" pitchFamily="18" charset="0"/>
              </a:rPr>
              <a:t>      </a:t>
            </a:r>
            <a:r>
              <a:rPr lang="en-US" sz="2800" b="1" i="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Fiber and star</a:t>
            </a:r>
            <a:r>
              <a:rPr lang="en-US" sz="2800" b="1" i="1" dirty="0">
                <a:latin typeface="Times New Roman" panose="02020603050405020304" pitchFamily="18" charset="0"/>
                <a:ea typeface="Calibri" panose="020F0502020204030204" pitchFamily="34" charset="0"/>
                <a:cs typeface="Times New Roman" panose="02020603050405020304" pitchFamily="18" charset="0"/>
              </a:rPr>
              <a:t>ch</a:t>
            </a:r>
            <a:r>
              <a:rPr lang="en-US" sz="2800" dirty="0">
                <a:latin typeface="Times New Roman" panose="02020603050405020304" pitchFamily="18" charset="0"/>
                <a:ea typeface="Calibri" panose="020F0502020204030204" pitchFamily="34" charset="0"/>
                <a:cs typeface="Times New Roman" panose="02020603050405020304" pitchFamily="18" charset="0"/>
              </a:rPr>
              <a:t>. </a:t>
            </a:r>
          </a:p>
          <a:p>
            <a:pPr algn="just">
              <a:lnSpc>
                <a:spcPct val="115000"/>
              </a:lnSpc>
              <a:spcAft>
                <a:spcPts val="1000"/>
              </a:spcAft>
            </a:pPr>
            <a:r>
              <a:rPr lang="en-US" sz="2800" dirty="0">
                <a:latin typeface="Times New Roman" panose="02020603050405020304" pitchFamily="18" charset="0"/>
                <a:ea typeface="Calibri" panose="020F0502020204030204" pitchFamily="34" charset="0"/>
                <a:cs typeface="Times New Roman" panose="02020603050405020304" pitchFamily="18" charset="0"/>
              </a:rPr>
              <a:t>     </a:t>
            </a:r>
            <a:r>
              <a:rPr lang="en-US" sz="2800" b="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There are 2 types of fiber</a:t>
            </a:r>
            <a:r>
              <a:rPr lang="en-US" sz="2800" dirty="0">
                <a:latin typeface="Times New Roman" panose="02020603050405020304" pitchFamily="18" charset="0"/>
                <a:ea typeface="Calibri" panose="020F0502020204030204" pitchFamily="34" charset="0"/>
                <a:cs typeface="Times New Roman" panose="02020603050405020304" pitchFamily="18" charset="0"/>
              </a:rPr>
              <a:t>: </a:t>
            </a:r>
            <a:r>
              <a:rPr lang="en-US" sz="2800" b="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digestible and indigestible</a:t>
            </a:r>
            <a:r>
              <a:rPr lang="en-US" sz="2800" dirty="0">
                <a:latin typeface="Times New Roman" panose="02020603050405020304" pitchFamily="18" charset="0"/>
                <a:ea typeface="Calibri" panose="020F0502020204030204" pitchFamily="34" charset="0"/>
                <a:cs typeface="Times New Roman" panose="02020603050405020304" pitchFamily="18" charset="0"/>
              </a:rPr>
              <a:t>.     </a:t>
            </a:r>
          </a:p>
          <a:p>
            <a:pPr algn="just">
              <a:lnSpc>
                <a:spcPct val="115000"/>
              </a:lnSpc>
              <a:spcAft>
                <a:spcPts val="1000"/>
              </a:spcAft>
            </a:pPr>
            <a:r>
              <a:rPr lang="en-US" sz="2800" b="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     The indigestible fiber in the intestine does not break down and is excreted in the same amount. It mainly includes supporting fiber (the skin of vegetables, fruits, vessels and hairs of plants).</a:t>
            </a:r>
            <a:endParaRPr lang="ru-UA" sz="2800" b="1" dirty="0">
              <a:solidFill>
                <a:srgbClr val="00B050"/>
              </a:solidFill>
            </a:endParaRPr>
          </a:p>
        </p:txBody>
      </p:sp>
    </p:spTree>
    <p:extLst>
      <p:ext uri="{BB962C8B-B14F-4D97-AF65-F5344CB8AC3E}">
        <p14:creationId xmlns:p14="http://schemas.microsoft.com/office/powerpoint/2010/main" val="104777136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2D488188-414D-4C3E-BCE7-4B928008AB7C}"/>
              </a:ext>
            </a:extLst>
          </p:cNvPr>
          <p:cNvSpPr/>
          <p:nvPr/>
        </p:nvSpPr>
        <p:spPr>
          <a:xfrm>
            <a:off x="595745" y="581891"/>
            <a:ext cx="10792691" cy="6261651"/>
          </a:xfrm>
          <a:prstGeom prst="rect">
            <a:avLst/>
          </a:prstGeom>
        </p:spPr>
        <p:txBody>
          <a:bodyPr wrap="square">
            <a:spAutoFit/>
          </a:bodyPr>
          <a:lstStyle/>
          <a:p>
            <a:pPr algn="just">
              <a:lnSpc>
                <a:spcPct val="115000"/>
              </a:lnSpc>
              <a:spcAft>
                <a:spcPts val="1000"/>
              </a:spcAft>
            </a:pPr>
            <a:r>
              <a:rPr lang="en-US" b="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       </a:t>
            </a:r>
            <a:r>
              <a:rPr lang="en-US" sz="2800" b="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Digestible cellulose is a meaty parenchymal cells of vegetables and fruits and consists of round cells with a thin shell and a cellular structure. </a:t>
            </a:r>
          </a:p>
          <a:p>
            <a:pPr algn="just">
              <a:lnSpc>
                <a:spcPct val="115000"/>
              </a:lnSpc>
              <a:spcAft>
                <a:spcPts val="1000"/>
              </a:spcAft>
            </a:pPr>
            <a:r>
              <a:rPr lang="en-US" sz="2800" b="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     Digestible fiber is detected when there is insufficient gastric digestion, putrid dyspepsia, no bile flow, insufficient digestion in the small intestine, accelerated evacuation from the large intestine, fermentation dyspepsia, impaired pancreatic secretion, ulcerative colitis.</a:t>
            </a:r>
            <a:endParaRPr lang="ru-UA" sz="2800" b="1" dirty="0">
              <a:solidFill>
                <a:srgbClr val="00B05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800" dirty="0">
                <a:latin typeface="Times New Roman" panose="02020603050405020304" pitchFamily="18" charset="0"/>
                <a:ea typeface="Calibri" panose="020F0502020204030204" pitchFamily="34" charset="0"/>
                <a:cs typeface="Times New Roman" panose="02020603050405020304" pitchFamily="18" charset="0"/>
              </a:rPr>
              <a:t>      </a:t>
            </a:r>
            <a:r>
              <a:rPr lang="en-US" sz="2800" b="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Starch grains are normally undetectable. The presence of starch in the feces (</a:t>
            </a:r>
            <a:r>
              <a:rPr lang="en-US" sz="2800" b="1" dirty="0" err="1">
                <a:solidFill>
                  <a:srgbClr val="7030A0"/>
                </a:solidFill>
                <a:latin typeface="Times New Roman" panose="02020603050405020304" pitchFamily="18" charset="0"/>
                <a:ea typeface="Calibri" panose="020F0502020204030204" pitchFamily="34" charset="0"/>
                <a:cs typeface="Times New Roman" panose="02020603050405020304" pitchFamily="18" charset="0"/>
              </a:rPr>
              <a:t>amilorrhea</a:t>
            </a:r>
            <a:r>
              <a:rPr lang="en-US" sz="2800" b="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 indicates a lack of digestion in the stomach and small intestine, fermentation dyspepsia, impaired pancreatic secretion, and accelerated evacuation from the large intestine.</a:t>
            </a:r>
            <a:endParaRPr lang="ru-UA" sz="2800" b="1" dirty="0">
              <a:solidFill>
                <a:srgbClr val="7030A0"/>
              </a:solidFill>
            </a:endParaRPr>
          </a:p>
        </p:txBody>
      </p:sp>
    </p:spTree>
    <p:extLst>
      <p:ext uri="{BB962C8B-B14F-4D97-AF65-F5344CB8AC3E}">
        <p14:creationId xmlns:p14="http://schemas.microsoft.com/office/powerpoint/2010/main" val="113688451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EBD67A5C-E561-4E03-BD7D-4A31CCDAA26B}"/>
              </a:ext>
            </a:extLst>
          </p:cNvPr>
          <p:cNvSpPr/>
          <p:nvPr/>
        </p:nvSpPr>
        <p:spPr>
          <a:xfrm>
            <a:off x="1163782" y="762000"/>
            <a:ext cx="9545782" cy="4520597"/>
          </a:xfrm>
          <a:prstGeom prst="rect">
            <a:avLst/>
          </a:prstGeom>
        </p:spPr>
        <p:txBody>
          <a:bodyPr wrap="square">
            <a:spAutoFit/>
          </a:bodyPr>
          <a:lstStyle/>
          <a:p>
            <a:pPr algn="just">
              <a:lnSpc>
                <a:spcPct val="115000"/>
              </a:lnSpc>
              <a:spcAft>
                <a:spcPts val="1000"/>
              </a:spcAft>
            </a:pPr>
            <a:r>
              <a:rPr lang="en-US" sz="2800" b="1" i="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Cellular elements in mucus</a:t>
            </a:r>
            <a:r>
              <a:rPr lang="en-US" sz="2800" dirty="0">
                <a:latin typeface="Times New Roman" panose="02020603050405020304" pitchFamily="18" charset="0"/>
                <a:ea typeface="Calibri" panose="020F0502020204030204" pitchFamily="34" charset="0"/>
                <a:cs typeface="Times New Roman" panose="02020603050405020304" pitchFamily="18" charset="0"/>
              </a:rPr>
              <a:t>. </a:t>
            </a:r>
            <a:r>
              <a:rPr lang="en-US" sz="2800" b="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Cellular elements (intestinal epithelium, blood cells, macrophages, tumor cells) are detected in the feces containing mucus. The mucus has the appearance of cords of various sizes, consisting of a grayish, structureless substance with cells of a cylindrical epithelium embedded in it, bacteria, sometimes blood cells or food debris. Mucus is determined by colitis with constipation, with ulceration, fermenting and putrid dyspepsia, increased secretory function of the large intestine.</a:t>
            </a:r>
            <a:endParaRPr lang="ru-UA" sz="2800" b="1"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25989253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51F38802-4C77-4FCF-80FE-5F2223CC1E80}"/>
              </a:ext>
            </a:extLst>
          </p:cNvPr>
          <p:cNvSpPr/>
          <p:nvPr/>
        </p:nvSpPr>
        <p:spPr>
          <a:xfrm>
            <a:off x="1302327" y="858982"/>
            <a:ext cx="8922328" cy="4775090"/>
          </a:xfrm>
          <a:prstGeom prst="rect">
            <a:avLst/>
          </a:prstGeom>
        </p:spPr>
        <p:txBody>
          <a:bodyPr wrap="square">
            <a:spAutoFit/>
          </a:bodyPr>
          <a:lstStyle/>
          <a:p>
            <a:pPr algn="just">
              <a:lnSpc>
                <a:spcPct val="115000"/>
              </a:lnSpc>
              <a:spcAft>
                <a:spcPts val="1000"/>
              </a:spcAft>
            </a:pPr>
            <a:r>
              <a:rPr lang="en-US" b="1" i="1" dirty="0">
                <a:latin typeface="Times New Roman" panose="02020603050405020304" pitchFamily="18" charset="0"/>
                <a:ea typeface="Calibri" panose="020F0502020204030204" pitchFamily="34" charset="0"/>
                <a:cs typeface="Times New Roman" panose="02020603050405020304" pitchFamily="18" charset="0"/>
              </a:rPr>
              <a:t> </a:t>
            </a:r>
            <a:r>
              <a:rPr lang="en-US" sz="2800" b="1" i="1" dirty="0">
                <a:latin typeface="Times New Roman" panose="02020603050405020304" pitchFamily="18" charset="0"/>
                <a:ea typeface="Calibri" panose="020F0502020204030204" pitchFamily="34" charset="0"/>
                <a:cs typeface="Times New Roman" panose="02020603050405020304" pitchFamily="18" charset="0"/>
              </a:rPr>
              <a:t>The appearance of </a:t>
            </a:r>
            <a:r>
              <a:rPr lang="en-US" sz="2800" b="1" i="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cylindrical epithelium</a:t>
            </a:r>
            <a:r>
              <a:rPr lang="en-US" sz="2800" dirty="0">
                <a:latin typeface="Times New Roman" panose="02020603050405020304" pitchFamily="18" charset="0"/>
                <a:ea typeface="Calibri" panose="020F0502020204030204" pitchFamily="34" charset="0"/>
                <a:cs typeface="Times New Roman" panose="02020603050405020304" pitchFamily="18" charset="0"/>
              </a:rPr>
              <a:t> </a:t>
            </a:r>
            <a:r>
              <a:rPr lang="en-US" sz="2800" b="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(intestinal) cells in large groups, by layers, indicates inflammation of the mucous membrane of the large intestine.</a:t>
            </a:r>
            <a:endParaRPr lang="ru-UA" sz="2800" b="1" dirty="0">
              <a:solidFill>
                <a:srgbClr val="7030A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800" b="1" i="1" dirty="0">
                <a:latin typeface="Times New Roman" panose="02020603050405020304" pitchFamily="18" charset="0"/>
                <a:ea typeface="Calibri" panose="020F0502020204030204" pitchFamily="34" charset="0"/>
                <a:cs typeface="Times New Roman" panose="02020603050405020304" pitchFamily="18" charset="0"/>
              </a:rPr>
              <a:t>      </a:t>
            </a:r>
            <a:r>
              <a:rPr lang="en-US" sz="2800" b="1" i="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Leukocytes</a:t>
            </a:r>
            <a:r>
              <a:rPr lang="en-US" sz="2800" dirty="0">
                <a:latin typeface="Times New Roman" panose="02020603050405020304" pitchFamily="18" charset="0"/>
                <a:ea typeface="Calibri" panose="020F0502020204030204" pitchFamily="34" charset="0"/>
                <a:cs typeface="Times New Roman" panose="02020603050405020304" pitchFamily="18" charset="0"/>
              </a:rPr>
              <a:t> </a:t>
            </a:r>
            <a:r>
              <a:rPr lang="en-US" sz="2800" b="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are detected during ulcerative processes in the colon, </a:t>
            </a:r>
            <a:r>
              <a:rPr lang="en-US" sz="2800" b="1" dirty="0" err="1">
                <a:solidFill>
                  <a:srgbClr val="00B050"/>
                </a:solidFill>
                <a:latin typeface="Times New Roman" panose="02020603050405020304" pitchFamily="18" charset="0"/>
                <a:ea typeface="Calibri" panose="020F0502020204030204" pitchFamily="34" charset="0"/>
                <a:cs typeface="Times New Roman" panose="02020603050405020304" pitchFamily="18" charset="0"/>
              </a:rPr>
              <a:t>paraintestinal</a:t>
            </a:r>
            <a:r>
              <a:rPr lang="en-US" sz="2800" b="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 abscess. Leukocytes in the mucus coming from the small intestine, have time to collapse.</a:t>
            </a:r>
            <a:endParaRPr lang="ru-UA" sz="2800" b="1" dirty="0">
              <a:solidFill>
                <a:srgbClr val="00B05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800" b="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In amoebic dysentery, ulcerative colitis, a large number of eosinophils are detected in the feces.</a:t>
            </a:r>
            <a:endParaRPr lang="ru-UA" sz="2800" b="1" dirty="0">
              <a:solidFill>
                <a:srgbClr val="00B050"/>
              </a:solidFill>
            </a:endParaRPr>
          </a:p>
        </p:txBody>
      </p:sp>
    </p:spTree>
    <p:extLst>
      <p:ext uri="{BB962C8B-B14F-4D97-AF65-F5344CB8AC3E}">
        <p14:creationId xmlns:p14="http://schemas.microsoft.com/office/powerpoint/2010/main" val="92541742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80AC10E7-8DE6-4D11-ABF1-C6D3C897F0A5}"/>
              </a:ext>
            </a:extLst>
          </p:cNvPr>
          <p:cNvSpPr/>
          <p:nvPr/>
        </p:nvSpPr>
        <p:spPr>
          <a:xfrm>
            <a:off x="1302327" y="692727"/>
            <a:ext cx="9365673" cy="4151329"/>
          </a:xfrm>
          <a:prstGeom prst="rect">
            <a:avLst/>
          </a:prstGeom>
        </p:spPr>
        <p:txBody>
          <a:bodyPr wrap="square">
            <a:spAutoFit/>
          </a:bodyPr>
          <a:lstStyle/>
          <a:p>
            <a:pPr algn="just">
              <a:lnSpc>
                <a:spcPct val="115000"/>
              </a:lnSpc>
              <a:spcAft>
                <a:spcPts val="1000"/>
              </a:spcAft>
            </a:pPr>
            <a:r>
              <a:rPr lang="en-US" b="1" i="1" dirty="0">
                <a:latin typeface="Times New Roman" panose="02020603050405020304" pitchFamily="18" charset="0"/>
                <a:ea typeface="Calibri" panose="020F0502020204030204" pitchFamily="34" charset="0"/>
                <a:cs typeface="Times New Roman" panose="02020603050405020304" pitchFamily="18" charset="0"/>
              </a:rPr>
              <a:t>      </a:t>
            </a:r>
            <a:r>
              <a:rPr lang="en-US" sz="2800" b="1" i="1" dirty="0">
                <a:latin typeface="Times New Roman" panose="02020603050405020304" pitchFamily="18" charset="0"/>
                <a:ea typeface="Calibri" panose="020F0502020204030204" pitchFamily="34" charset="0"/>
                <a:cs typeface="Times New Roman" panose="02020603050405020304" pitchFamily="18" charset="0"/>
              </a:rPr>
              <a:t>Red blood cells</a:t>
            </a:r>
            <a:r>
              <a:rPr lang="en-US" sz="2800" dirty="0">
                <a:latin typeface="Times New Roman" panose="02020603050405020304" pitchFamily="18" charset="0"/>
                <a:ea typeface="Calibri" panose="020F0502020204030204" pitchFamily="34" charset="0"/>
                <a:cs typeface="Times New Roman" panose="02020603050405020304" pitchFamily="18" charset="0"/>
              </a:rPr>
              <a:t> </a:t>
            </a:r>
            <a:r>
              <a:rPr lang="en-US" sz="2800" b="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unchanged are found in the feces with bleeding from the large intestine (ulcerative processes), dysentery, hemorrhoids, polyps and rectal fissures. If blood excreted from the higher-lying parts of the intestine, the red blood cells either completely collapse or acquire the character of shadows.</a:t>
            </a:r>
            <a:endParaRPr lang="ru-UA" sz="2800" b="1" dirty="0">
              <a:solidFill>
                <a:srgbClr val="0070C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800" b="1" i="1" dirty="0">
                <a:latin typeface="Times New Roman" panose="02020603050405020304" pitchFamily="18" charset="0"/>
                <a:ea typeface="Calibri" panose="020F0502020204030204" pitchFamily="34" charset="0"/>
                <a:cs typeface="Times New Roman" panose="02020603050405020304" pitchFamily="18" charset="0"/>
              </a:rPr>
              <a:t>      Macrophages </a:t>
            </a:r>
            <a:r>
              <a:rPr lang="en-US" sz="2800" b="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are found in certain inflammatory processes, especially in dysentery (bacillary).</a:t>
            </a:r>
            <a:endParaRPr lang="ru-UA" sz="2800" b="1" dirty="0">
              <a:solidFill>
                <a:srgbClr val="0070C0"/>
              </a:solidFill>
            </a:endParaRPr>
          </a:p>
        </p:txBody>
      </p:sp>
    </p:spTree>
    <p:extLst>
      <p:ext uri="{BB962C8B-B14F-4D97-AF65-F5344CB8AC3E}">
        <p14:creationId xmlns:p14="http://schemas.microsoft.com/office/powerpoint/2010/main" val="301395842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012CF49D-C738-487A-B22C-FF0B9CFB0772}"/>
              </a:ext>
            </a:extLst>
          </p:cNvPr>
          <p:cNvSpPr/>
          <p:nvPr/>
        </p:nvSpPr>
        <p:spPr>
          <a:xfrm>
            <a:off x="1163781" y="595746"/>
            <a:ext cx="10030691" cy="5894371"/>
          </a:xfrm>
          <a:prstGeom prst="rect">
            <a:avLst/>
          </a:prstGeom>
        </p:spPr>
        <p:txBody>
          <a:bodyPr wrap="square">
            <a:spAutoFit/>
          </a:bodyPr>
          <a:lstStyle/>
          <a:p>
            <a:pPr algn="just">
              <a:lnSpc>
                <a:spcPct val="115000"/>
              </a:lnSpc>
              <a:spcAft>
                <a:spcPts val="1000"/>
              </a:spcAft>
            </a:pPr>
            <a:r>
              <a:rPr lang="en-US" b="1" i="1" dirty="0">
                <a:latin typeface="Times New Roman" panose="02020603050405020304" pitchFamily="18" charset="0"/>
                <a:ea typeface="Calibri" panose="020F0502020204030204" pitchFamily="34" charset="0"/>
                <a:cs typeface="Times New Roman" panose="02020603050405020304" pitchFamily="18" charset="0"/>
              </a:rPr>
              <a:t> </a:t>
            </a:r>
            <a:r>
              <a:rPr lang="en-US" sz="2800" b="1" i="1" dirty="0">
                <a:latin typeface="Times New Roman" panose="02020603050405020304" pitchFamily="18" charset="0"/>
                <a:ea typeface="Calibri" panose="020F0502020204030204" pitchFamily="34" charset="0"/>
                <a:cs typeface="Times New Roman" panose="02020603050405020304" pitchFamily="18" charset="0"/>
              </a:rPr>
              <a:t>Cells of malignant tumors</a:t>
            </a:r>
            <a:r>
              <a:rPr lang="en-US" sz="2800" dirty="0">
                <a:latin typeface="Times New Roman" panose="02020603050405020304" pitchFamily="18" charset="0"/>
                <a:ea typeface="Calibri" panose="020F0502020204030204" pitchFamily="34" charset="0"/>
                <a:cs typeface="Times New Roman" panose="02020603050405020304" pitchFamily="18" charset="0"/>
              </a:rPr>
              <a:t> </a:t>
            </a:r>
            <a:r>
              <a:rPr lang="en-US" sz="2800" b="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can get into the feces at the location of the tumor in the rectum.</a:t>
            </a:r>
            <a:endParaRPr lang="ru-UA" sz="2800" b="1" dirty="0">
              <a:solidFill>
                <a:srgbClr val="7030A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800" b="1" i="1" dirty="0">
                <a:latin typeface="Times New Roman" panose="02020603050405020304" pitchFamily="18" charset="0"/>
                <a:ea typeface="Calibri" panose="020F0502020204030204" pitchFamily="34" charset="0"/>
                <a:cs typeface="Times New Roman" panose="02020603050405020304" pitchFamily="18" charset="0"/>
              </a:rPr>
              <a:t>     Crystalline formations</a:t>
            </a:r>
            <a:r>
              <a:rPr lang="en-US" sz="2800" dirty="0">
                <a:latin typeface="Times New Roman" panose="02020603050405020304" pitchFamily="18" charset="0"/>
                <a:ea typeface="Calibri" panose="020F0502020204030204" pitchFamily="34" charset="0"/>
                <a:cs typeface="Times New Roman" panose="02020603050405020304" pitchFamily="18" charset="0"/>
              </a:rPr>
              <a:t> </a:t>
            </a:r>
            <a:r>
              <a:rPr lang="en-US" sz="2800" b="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occur when putrid dyspepsia in the feces with a strongly alkaline reaction. Calcium oxalate crystals are detected in the feces with a decrease in gastric acidity. </a:t>
            </a:r>
          </a:p>
          <a:p>
            <a:pPr algn="just">
              <a:lnSpc>
                <a:spcPct val="115000"/>
              </a:lnSpc>
              <a:spcAft>
                <a:spcPts val="1000"/>
              </a:spcAft>
            </a:pPr>
            <a:r>
              <a:rPr lang="en-US" sz="2800" b="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     Charcot-Leiden crystals are often found in mucus in combination with eosinophils, this indicates allergic inflammation of the intestine, amebiasis, </a:t>
            </a:r>
            <a:r>
              <a:rPr lang="en-US" sz="2800" b="1" dirty="0" err="1">
                <a:solidFill>
                  <a:srgbClr val="00B050"/>
                </a:solidFill>
                <a:latin typeface="Times New Roman" panose="02020603050405020304" pitchFamily="18" charset="0"/>
                <a:ea typeface="Calibri" panose="020F0502020204030204" pitchFamily="34" charset="0"/>
                <a:cs typeface="Times New Roman" panose="02020603050405020304" pitchFamily="18" charset="0"/>
              </a:rPr>
              <a:t>balantidiasis</a:t>
            </a:r>
            <a:r>
              <a:rPr lang="en-US" sz="2800" b="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 and worm-like invasion</a:t>
            </a:r>
            <a:r>
              <a:rPr lang="en-US" sz="2800" dirty="0">
                <a:latin typeface="Times New Roman" panose="02020603050405020304" pitchFamily="18" charset="0"/>
                <a:ea typeface="Calibri" panose="020F0502020204030204" pitchFamily="34" charset="0"/>
                <a:cs typeface="Times New Roman" panose="02020603050405020304" pitchFamily="18" charset="0"/>
              </a:rPr>
              <a:t>.</a:t>
            </a:r>
          </a:p>
          <a:p>
            <a:pPr algn="just">
              <a:lnSpc>
                <a:spcPct val="115000"/>
              </a:lnSpc>
              <a:spcAft>
                <a:spcPts val="1000"/>
              </a:spcAft>
            </a:pPr>
            <a:r>
              <a:rPr lang="en-US" sz="2800" dirty="0">
                <a:latin typeface="Times New Roman" panose="02020603050405020304" pitchFamily="18" charset="0"/>
                <a:ea typeface="Calibri" panose="020F0502020204030204" pitchFamily="34" charset="0"/>
                <a:cs typeface="Times New Roman" panose="02020603050405020304" pitchFamily="18" charset="0"/>
              </a:rPr>
              <a:t>     </a:t>
            </a:r>
            <a:r>
              <a:rPr lang="en-US" sz="2800" b="1" i="1" dirty="0">
                <a:latin typeface="Times New Roman" panose="02020603050405020304" pitchFamily="18" charset="0"/>
                <a:ea typeface="Calibri" panose="020F0502020204030204" pitchFamily="34" charset="0"/>
                <a:cs typeface="Times New Roman" panose="02020603050405020304" pitchFamily="18" charset="0"/>
              </a:rPr>
              <a:t>Hemosiderin crystals</a:t>
            </a:r>
            <a:r>
              <a:rPr lang="en-US" sz="2800" dirty="0">
                <a:latin typeface="Times New Roman" panose="02020603050405020304" pitchFamily="18" charset="0"/>
                <a:ea typeface="Calibri" panose="020F0502020204030204" pitchFamily="34" charset="0"/>
                <a:cs typeface="Times New Roman" panose="02020603050405020304" pitchFamily="18" charset="0"/>
              </a:rPr>
              <a:t> </a:t>
            </a:r>
            <a:r>
              <a:rPr lang="en-US" sz="2800" b="1" dirty="0">
                <a:solidFill>
                  <a:srgbClr val="C00000"/>
                </a:solidFill>
                <a:latin typeface="Times New Roman" panose="02020603050405020304" pitchFamily="18" charset="0"/>
                <a:ea typeface="Calibri" panose="020F0502020204030204" pitchFamily="34" charset="0"/>
                <a:cs typeface="Times New Roman" panose="02020603050405020304" pitchFamily="18" charset="0"/>
              </a:rPr>
              <a:t>are often detected after intestinal bleeding, with ulcerative colitis.</a:t>
            </a:r>
            <a:endParaRPr lang="ru-UA" sz="2800" b="1" dirty="0">
              <a:solidFill>
                <a:srgbClr val="C00000"/>
              </a:solidFill>
            </a:endParaRPr>
          </a:p>
        </p:txBody>
      </p:sp>
    </p:spTree>
    <p:extLst>
      <p:ext uri="{BB962C8B-B14F-4D97-AF65-F5344CB8AC3E}">
        <p14:creationId xmlns:p14="http://schemas.microsoft.com/office/powerpoint/2010/main" val="289195949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4F572755-AC92-478D-9874-BCC46D22E518}"/>
              </a:ext>
            </a:extLst>
          </p:cNvPr>
          <p:cNvSpPr/>
          <p:nvPr/>
        </p:nvSpPr>
        <p:spPr>
          <a:xfrm>
            <a:off x="166256" y="346364"/>
            <a:ext cx="11139054" cy="6502678"/>
          </a:xfrm>
          <a:prstGeom prst="rect">
            <a:avLst/>
          </a:prstGeom>
        </p:spPr>
        <p:txBody>
          <a:bodyPr wrap="square">
            <a:spAutoFit/>
          </a:bodyPr>
          <a:lstStyle/>
          <a:p>
            <a:pPr algn="just">
              <a:lnSpc>
                <a:spcPct val="115000"/>
              </a:lnSpc>
              <a:spcAft>
                <a:spcPts val="1000"/>
              </a:spcAft>
            </a:pPr>
            <a:r>
              <a:rPr lang="en-US" sz="2800" b="1" i="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Bacteria and fungi</a:t>
            </a:r>
            <a:r>
              <a:rPr lang="en-US" sz="2800" dirty="0">
                <a:latin typeface="Times New Roman" panose="02020603050405020304" pitchFamily="18" charset="0"/>
                <a:ea typeface="Calibri" panose="020F0502020204030204" pitchFamily="34" charset="0"/>
                <a:cs typeface="Times New Roman" panose="02020603050405020304" pitchFamily="18" charset="0"/>
              </a:rPr>
              <a:t> </a:t>
            </a:r>
            <a:r>
              <a:rPr lang="en-US" sz="2800" b="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are found in large quantities in the intestines and perform a number of important functions: vitamin-forming, protective, digesting due to the content of various enzymes in them. Activation in the intestines of any one group (putrefactive, fermentative, or pathogenic) leads to a change in the normal ratio of microflora - dysbacteriosis. Dysbacteriosis complicates the course of most gastrointestinal diseases (chronic enteritis, chronic colitis, </a:t>
            </a:r>
            <a:r>
              <a:rPr lang="en-US" sz="2800" b="1" dirty="0" err="1">
                <a:solidFill>
                  <a:srgbClr val="0070C0"/>
                </a:solidFill>
                <a:latin typeface="Times New Roman" panose="02020603050405020304" pitchFamily="18" charset="0"/>
                <a:ea typeface="Calibri" panose="020F0502020204030204" pitchFamily="34" charset="0"/>
                <a:cs typeface="Times New Roman" panose="02020603050405020304" pitchFamily="18" charset="0"/>
              </a:rPr>
              <a:t>achiliac</a:t>
            </a:r>
            <a:r>
              <a:rPr lang="en-US" sz="2800" b="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 gastritis, chronic pancreatitis). Medicinal dysbacteriosis (fungal, staphylococcal, </a:t>
            </a:r>
            <a:r>
              <a:rPr lang="en-US" sz="2800" b="1" dirty="0" err="1">
                <a:solidFill>
                  <a:srgbClr val="0070C0"/>
                </a:solidFill>
                <a:latin typeface="Times New Roman" panose="02020603050405020304" pitchFamily="18" charset="0"/>
                <a:ea typeface="Calibri" panose="020F0502020204030204" pitchFamily="34" charset="0"/>
                <a:cs typeface="Times New Roman" panose="02020603050405020304" pitchFamily="18" charset="0"/>
              </a:rPr>
              <a:t>pseudomuscular</a:t>
            </a:r>
            <a:r>
              <a:rPr lang="en-US" sz="2800" b="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 protective) that develops during treatment with antibacterial drugs, often proceeds hard, with untimely diagnosis often leads to sepsis, fatal shock. The diagnosis of dysbacteriosis is made on the basis of bacteriological examination of feces.</a:t>
            </a:r>
            <a:endParaRPr lang="ru-UA" sz="2800" b="1"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84429123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A5B2BC16-20EF-4E4E-B240-060248CD07EA}"/>
              </a:ext>
            </a:extLst>
          </p:cNvPr>
          <p:cNvSpPr/>
          <p:nvPr/>
        </p:nvSpPr>
        <p:spPr>
          <a:xfrm>
            <a:off x="969817" y="457201"/>
            <a:ext cx="10169237" cy="5766130"/>
          </a:xfrm>
          <a:prstGeom prst="rect">
            <a:avLst/>
          </a:prstGeom>
        </p:spPr>
        <p:txBody>
          <a:bodyPr wrap="square">
            <a:spAutoFit/>
          </a:bodyPr>
          <a:lstStyle/>
          <a:p>
            <a:pPr algn="just">
              <a:lnSpc>
                <a:spcPct val="115000"/>
              </a:lnSpc>
              <a:spcAft>
                <a:spcPts val="1000"/>
              </a:spcAft>
            </a:pPr>
            <a:r>
              <a:rPr lang="en-US" dirty="0">
                <a:latin typeface="Times New Roman" panose="02020603050405020304" pitchFamily="18" charset="0"/>
                <a:ea typeface="Calibri" panose="020F0502020204030204" pitchFamily="34" charset="0"/>
                <a:cs typeface="Times New Roman" panose="02020603050405020304" pitchFamily="18" charset="0"/>
              </a:rPr>
              <a:t>        </a:t>
            </a:r>
            <a:r>
              <a:rPr lang="en-US" sz="2800" b="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Microscopically, the intestinal flora does not differentiate even in stained preparations.</a:t>
            </a:r>
          </a:p>
          <a:p>
            <a:pPr algn="just">
              <a:lnSpc>
                <a:spcPct val="115000"/>
              </a:lnSpc>
              <a:spcAft>
                <a:spcPts val="1000"/>
              </a:spcAft>
            </a:pPr>
            <a:r>
              <a:rPr lang="en-US" sz="2800" b="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      Bacterioscopically, it is possible to differentiate the iodophilic flora and the tubercle bacillus. Iodophilic flora is found in feces preparations with insufficient digestion in the small intestine, accelerated evacuation from the large intestine, fermentation dyspepsia, and disturbance of pancreas secretion.</a:t>
            </a:r>
            <a:endParaRPr lang="ru-UA" sz="2800" b="1" dirty="0">
              <a:solidFill>
                <a:srgbClr val="7030A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800" b="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Of the fungal flora, detection of Candida-type fungi, which appear in the feces and multiply when the normal intestinal microflora is suppressed, is the most important (for example, with prolonged antibiotic treatment).</a:t>
            </a:r>
            <a:endParaRPr lang="ru-UA" sz="2800" b="1" dirty="0">
              <a:solidFill>
                <a:srgbClr val="7030A0"/>
              </a:solidFill>
            </a:endParaRPr>
          </a:p>
        </p:txBody>
      </p:sp>
    </p:spTree>
    <p:extLst>
      <p:ext uri="{BB962C8B-B14F-4D97-AF65-F5344CB8AC3E}">
        <p14:creationId xmlns:p14="http://schemas.microsoft.com/office/powerpoint/2010/main" val="69711926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310C9AAC-D8C5-43D8-95B8-1E6DB1058F98}"/>
              </a:ext>
            </a:extLst>
          </p:cNvPr>
          <p:cNvSpPr/>
          <p:nvPr/>
        </p:nvSpPr>
        <p:spPr>
          <a:xfrm>
            <a:off x="955963" y="678873"/>
            <a:ext cx="10155381" cy="4666277"/>
          </a:xfrm>
          <a:prstGeom prst="rect">
            <a:avLst/>
          </a:prstGeom>
        </p:spPr>
        <p:txBody>
          <a:bodyPr wrap="square">
            <a:spAutoFit/>
          </a:bodyPr>
          <a:lstStyle/>
          <a:p>
            <a:pPr algn="just">
              <a:lnSpc>
                <a:spcPct val="115000"/>
              </a:lnSpc>
              <a:spcAft>
                <a:spcPts val="1000"/>
              </a:spcAft>
            </a:pPr>
            <a:r>
              <a:rPr lang="en-US" sz="28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Scatological syndromes</a:t>
            </a:r>
            <a:r>
              <a:rPr lang="en-US" sz="2800"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endParaRPr lang="ru-UA" sz="2800" dirty="0">
              <a:solidFill>
                <a:srgbClr val="FF000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800" b="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      With normal human nutrition, feces character depends on a number of important factors:</a:t>
            </a:r>
            <a:endParaRPr lang="ru-UA" sz="2800" b="1" dirty="0">
              <a:solidFill>
                <a:srgbClr val="00B05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800" b="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 enzymatic cleavage of food at various stages of digestion;</a:t>
            </a:r>
            <a:endParaRPr lang="ru-UA" sz="2800" b="1" dirty="0">
              <a:solidFill>
                <a:srgbClr val="00B05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800" b="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 absorption in the intestines of food digestion products;</a:t>
            </a:r>
            <a:endParaRPr lang="ru-UA" sz="2800" b="1" dirty="0">
              <a:solidFill>
                <a:srgbClr val="00B05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800" b="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 condition of the colon (its motor function and mucous membrane);</a:t>
            </a:r>
            <a:endParaRPr lang="ru-UA" sz="2800" b="1" dirty="0">
              <a:solidFill>
                <a:srgbClr val="00B05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800" b="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 vital activity of intestinal flora.</a:t>
            </a:r>
            <a:endParaRPr lang="ru-UA" sz="2800" b="1"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62889922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2A37675B-BF04-4C0B-998A-A3F47D1DB187}"/>
              </a:ext>
            </a:extLst>
          </p:cNvPr>
          <p:cNvSpPr/>
          <p:nvPr/>
        </p:nvSpPr>
        <p:spPr>
          <a:xfrm>
            <a:off x="678873" y="762000"/>
            <a:ext cx="10099963" cy="5896358"/>
          </a:xfrm>
          <a:prstGeom prst="rect">
            <a:avLst/>
          </a:prstGeom>
        </p:spPr>
        <p:txBody>
          <a:bodyPr wrap="square">
            <a:spAutoFit/>
          </a:bodyPr>
          <a:lstStyle/>
          <a:p>
            <a:pPr algn="just">
              <a:lnSpc>
                <a:spcPct val="115000"/>
              </a:lnSpc>
              <a:spcAft>
                <a:spcPts val="1000"/>
              </a:spcAft>
            </a:pPr>
            <a:r>
              <a:rPr lang="en-US" sz="2800" b="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Amount up to 1 kg, color - greyish yellow, alkaline reaction, consistency ointment.</a:t>
            </a:r>
          </a:p>
          <a:p>
            <a:pPr algn="just">
              <a:lnSpc>
                <a:spcPct val="115000"/>
              </a:lnSpc>
              <a:spcAft>
                <a:spcPts val="1000"/>
              </a:spcAft>
            </a:pPr>
            <a:r>
              <a:rPr lang="en-US" sz="2800" b="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Microscopically: digestible and indigestible fiber - moderate amount, starch, unaltered muscle fibers (</a:t>
            </a:r>
            <a:r>
              <a:rPr lang="en-US" sz="2800" b="1" dirty="0" err="1">
                <a:solidFill>
                  <a:srgbClr val="7030A0"/>
                </a:solidFill>
                <a:latin typeface="Times New Roman" panose="02020603050405020304" pitchFamily="18" charset="0"/>
                <a:ea typeface="Calibri" panose="020F0502020204030204" pitchFamily="34" charset="0"/>
                <a:cs typeface="Times New Roman" panose="02020603050405020304" pitchFamily="18" charset="0"/>
              </a:rPr>
              <a:t>creatorrhea</a:t>
            </a:r>
            <a:r>
              <a:rPr lang="en-US" sz="2800" b="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 neutral fat - a lot (</a:t>
            </a:r>
            <a:r>
              <a:rPr lang="en-US" sz="2800" b="1" dirty="0" err="1">
                <a:solidFill>
                  <a:srgbClr val="7030A0"/>
                </a:solidFill>
                <a:latin typeface="Times New Roman" panose="02020603050405020304" pitchFamily="18" charset="0"/>
                <a:ea typeface="Calibri" panose="020F0502020204030204" pitchFamily="34" charset="0"/>
                <a:cs typeface="Times New Roman" panose="02020603050405020304" pitchFamily="18" charset="0"/>
              </a:rPr>
              <a:t>stereorrea</a:t>
            </a:r>
            <a:r>
              <a:rPr lang="en-US" sz="2800" b="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 iodophilic flora - a little.</a:t>
            </a:r>
            <a:endParaRPr lang="ru-UA" sz="2800" b="1" dirty="0">
              <a:solidFill>
                <a:srgbClr val="7030A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800" b="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Feces without bile flow.</a:t>
            </a:r>
            <a:endParaRPr lang="ru-UA" sz="2800" b="1" dirty="0">
              <a:solidFill>
                <a:srgbClr val="00B05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800" b="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The quantity is above the norm, the color is grayish-white, the reaction is acidic, the consistency is hard (ointment). The response to stercobilin is negative. Microscopically: digestible fiber and starch - a little, muscle fibers changed - a little, neutral fat - a little, fatty acids - a large amount.</a:t>
            </a:r>
            <a:endParaRPr lang="ru-UA" sz="2800" b="1"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7430159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3B5FE32A-5FDE-400C-9E8A-26F444FC2BFD}"/>
              </a:ext>
            </a:extLst>
          </p:cNvPr>
          <p:cNvSpPr/>
          <p:nvPr/>
        </p:nvSpPr>
        <p:spPr>
          <a:xfrm>
            <a:off x="1316182" y="775855"/>
            <a:ext cx="7827818" cy="5768118"/>
          </a:xfrm>
          <a:prstGeom prst="rect">
            <a:avLst/>
          </a:prstGeom>
        </p:spPr>
        <p:txBody>
          <a:bodyPr wrap="square">
            <a:spAutoFit/>
          </a:bodyPr>
          <a:lstStyle/>
          <a:p>
            <a:pPr algn="just">
              <a:lnSpc>
                <a:spcPct val="115000"/>
              </a:lnSpc>
              <a:spcAft>
                <a:spcPts val="1000"/>
              </a:spcAft>
            </a:pPr>
            <a:r>
              <a:rPr lang="en-US" sz="2800" b="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      </a:t>
            </a:r>
            <a:r>
              <a:rPr lang="en-US" sz="2800" b="1" dirty="0">
                <a:solidFill>
                  <a:srgbClr val="C00000"/>
                </a:solidFill>
                <a:latin typeface="Times New Roman" panose="02020603050405020304" pitchFamily="18" charset="0"/>
                <a:ea typeface="Calibri" panose="020F0502020204030204" pitchFamily="34" charset="0"/>
                <a:cs typeface="Times New Roman" panose="02020603050405020304" pitchFamily="18" charset="0"/>
              </a:rPr>
              <a:t>Feces when there is insufficient digestion in the small intestine (accelerated evacuation or inflammation).</a:t>
            </a:r>
            <a:endParaRPr lang="ru-UA" sz="2800" b="1" dirty="0">
              <a:solidFill>
                <a:srgbClr val="C0000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800" b="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     The color is yellow, the reaction is alkaline, the consistency is liquid or semi-liquid, the reaction to bilirubin is positive. </a:t>
            </a:r>
          </a:p>
          <a:p>
            <a:pPr algn="just">
              <a:lnSpc>
                <a:spcPct val="115000"/>
              </a:lnSpc>
              <a:spcAft>
                <a:spcPts val="1000"/>
              </a:spcAft>
            </a:pPr>
            <a:r>
              <a:rPr lang="en-US" sz="2800" b="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    Microscopically: digestible fiber and starch - a lot, muscle fibers changed and unchanged - moderate amount, neutral fat, fatty acids and soaps - moderate amount, iodophilic flora - a little.</a:t>
            </a:r>
            <a:endParaRPr lang="ru-UA" sz="2800" b="1"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92774758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323A848C-97A5-4B3C-B3D9-6E9E7602CC4E}"/>
              </a:ext>
            </a:extLst>
          </p:cNvPr>
          <p:cNvSpPr/>
          <p:nvPr/>
        </p:nvSpPr>
        <p:spPr>
          <a:xfrm>
            <a:off x="1330035" y="609600"/>
            <a:ext cx="9587347" cy="5529078"/>
          </a:xfrm>
          <a:prstGeom prst="rect">
            <a:avLst/>
          </a:prstGeom>
        </p:spPr>
        <p:txBody>
          <a:bodyPr wrap="square">
            <a:spAutoFit/>
          </a:bodyPr>
          <a:lstStyle/>
          <a:p>
            <a:pPr algn="just">
              <a:lnSpc>
                <a:spcPct val="115000"/>
              </a:lnSpc>
              <a:spcAft>
                <a:spcPts val="1000"/>
              </a:spcAft>
            </a:pPr>
            <a:r>
              <a:rPr lang="en-US" sz="2800" b="1" dirty="0">
                <a:solidFill>
                  <a:srgbClr val="C00000"/>
                </a:solidFill>
                <a:latin typeface="Times New Roman" panose="02020603050405020304" pitchFamily="18" charset="0"/>
                <a:ea typeface="Calibri" panose="020F0502020204030204" pitchFamily="34" charset="0"/>
                <a:cs typeface="Times New Roman" panose="02020603050405020304" pitchFamily="18" charset="0"/>
              </a:rPr>
              <a:t>      Feces when there is insufficient digestion in the large intestine: </a:t>
            </a:r>
            <a:r>
              <a:rPr lang="en-US" sz="2800" b="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fermentation dyspepsia.</a:t>
            </a:r>
          </a:p>
          <a:p>
            <a:pPr algn="just">
              <a:lnSpc>
                <a:spcPct val="115000"/>
              </a:lnSpc>
              <a:spcAft>
                <a:spcPts val="1000"/>
              </a:spcAft>
            </a:pPr>
            <a:r>
              <a:rPr lang="en-US" sz="2800" b="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      The color is yellow or light brown, the reaction is sharply acidic, the consistency is pasty, frothy, the mucus is a little.</a:t>
            </a:r>
          </a:p>
          <a:p>
            <a:pPr algn="just">
              <a:lnSpc>
                <a:spcPct val="115000"/>
              </a:lnSpc>
              <a:spcAft>
                <a:spcPts val="1000"/>
              </a:spcAft>
            </a:pPr>
            <a:r>
              <a:rPr lang="en-US" sz="2800" b="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      Microscopically: digestible fiber and starch - a lot, muscle fibers - a little, soap - a little, iodophilic flora - a lot;</a:t>
            </a:r>
            <a:endParaRPr lang="ru-UA" sz="2800" b="1" dirty="0">
              <a:solidFill>
                <a:srgbClr val="7030A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800" b="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putrid dyspepsia. </a:t>
            </a:r>
          </a:p>
          <a:p>
            <a:pPr algn="just">
              <a:lnSpc>
                <a:spcPct val="115000"/>
              </a:lnSpc>
              <a:spcAft>
                <a:spcPts val="1000"/>
              </a:spcAft>
            </a:pPr>
            <a:r>
              <a:rPr lang="en-US" sz="2800" b="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    Color - dark brown, alkaline reaction, the consistency - liquid, mucus - a little. Microscopically: digestible fiber, starch, modified muscle fibers, soaps - a little.</a:t>
            </a:r>
            <a:endParaRPr lang="ru-UA" sz="2800" b="1" dirty="0">
              <a:solidFill>
                <a:srgbClr val="7030A0"/>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54303186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0CE53528-3B0C-4C49-A8CB-A2F527D0E0CD}"/>
              </a:ext>
            </a:extLst>
          </p:cNvPr>
          <p:cNvSpPr/>
          <p:nvPr/>
        </p:nvSpPr>
        <p:spPr>
          <a:xfrm>
            <a:off x="734292" y="568738"/>
            <a:ext cx="10501744" cy="5400837"/>
          </a:xfrm>
          <a:prstGeom prst="rect">
            <a:avLst/>
          </a:prstGeom>
        </p:spPr>
        <p:txBody>
          <a:bodyPr wrap="square">
            <a:spAutoFit/>
          </a:bodyPr>
          <a:lstStyle/>
          <a:p>
            <a:pPr algn="just">
              <a:lnSpc>
                <a:spcPct val="115000"/>
              </a:lnSpc>
              <a:spcAft>
                <a:spcPts val="1000"/>
              </a:spcAft>
            </a:pPr>
            <a:r>
              <a:rPr lang="en-US" sz="2800" b="1" dirty="0">
                <a:solidFill>
                  <a:srgbClr val="C00000"/>
                </a:solidFill>
                <a:latin typeface="Times New Roman" panose="02020603050405020304" pitchFamily="18" charset="0"/>
                <a:ea typeface="Calibri" panose="020F0502020204030204" pitchFamily="34" charset="0"/>
                <a:cs typeface="Times New Roman" panose="02020603050405020304" pitchFamily="18" charset="0"/>
              </a:rPr>
              <a:t>Feces during the inflammatory process in the large intestine:</a:t>
            </a:r>
            <a:endParaRPr lang="ru-UA" sz="2800" b="1" dirty="0">
              <a:solidFill>
                <a:srgbClr val="C0000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800" b="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colitis with constipation </a:t>
            </a:r>
            <a:r>
              <a:rPr lang="en-US" sz="2800" dirty="0">
                <a:latin typeface="Times New Roman" panose="02020603050405020304" pitchFamily="18" charset="0"/>
                <a:ea typeface="Calibri" panose="020F0502020204030204" pitchFamily="34" charset="0"/>
                <a:cs typeface="Times New Roman" panose="02020603050405020304" pitchFamily="18" charset="0"/>
              </a:rPr>
              <a:t>- dark brown, alkaline reaction, solid consistency in the form of "sheep's feces". Microscopically: mucus - moderate amount, altered muscle fibers, soap - a little;</a:t>
            </a:r>
            <a:endParaRPr lang="ru-UA" sz="28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800" b="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colitis with diarrhea </a:t>
            </a:r>
            <a:r>
              <a:rPr lang="en-US" sz="2800" dirty="0">
                <a:latin typeface="Times New Roman" panose="02020603050405020304" pitchFamily="18" charset="0"/>
                <a:ea typeface="Calibri" panose="020F0502020204030204" pitchFamily="34" charset="0"/>
                <a:cs typeface="Times New Roman" panose="02020603050405020304" pitchFamily="18" charset="0"/>
              </a:rPr>
              <a:t>(see "insufficiency of digestion in the large intestine");</a:t>
            </a:r>
            <a:endParaRPr lang="ru-UA" sz="28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800" b="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dysentery, ulcerative colitis </a:t>
            </a:r>
            <a:r>
              <a:rPr lang="en-US" sz="2800" dirty="0">
                <a:latin typeface="Times New Roman" panose="02020603050405020304" pitchFamily="18" charset="0"/>
                <a:ea typeface="Calibri" panose="020F0502020204030204" pitchFamily="34" charset="0"/>
                <a:cs typeface="Times New Roman" panose="02020603050405020304" pitchFamily="18" charset="0"/>
              </a:rPr>
              <a:t>and other large intestinal lesions. Feces contains an admixture of blood, mucus, pus. Microscopically: in mucus in different amounts of white blood cells, red blood cells, cylindrical epithelium.</a:t>
            </a:r>
            <a:endParaRPr lang="ru-UA" sz="2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6971854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130535FE-7CEC-4778-AFB8-8DA3B3847F1D}"/>
              </a:ext>
            </a:extLst>
          </p:cNvPr>
          <p:cNvSpPr/>
          <p:nvPr/>
        </p:nvSpPr>
        <p:spPr>
          <a:xfrm>
            <a:off x="207818" y="318655"/>
            <a:ext cx="11457709" cy="6263638"/>
          </a:xfrm>
          <a:prstGeom prst="rect">
            <a:avLst/>
          </a:prstGeom>
        </p:spPr>
        <p:txBody>
          <a:bodyPr wrap="square">
            <a:spAutoFit/>
          </a:bodyPr>
          <a:lstStyle/>
          <a:p>
            <a:pPr algn="just">
              <a:lnSpc>
                <a:spcPct val="115000"/>
              </a:lnSpc>
              <a:spcAft>
                <a:spcPts val="1000"/>
              </a:spcAft>
            </a:pPr>
            <a:r>
              <a:rPr lang="en-US" sz="2800" b="1" dirty="0">
                <a:solidFill>
                  <a:srgbClr val="C00000"/>
                </a:solidFill>
                <a:latin typeface="Times New Roman" panose="02020603050405020304" pitchFamily="18" charset="0"/>
                <a:ea typeface="Calibri" panose="020F0502020204030204" pitchFamily="34" charset="0"/>
                <a:cs typeface="Times New Roman" panose="02020603050405020304" pitchFamily="18" charset="0"/>
              </a:rPr>
              <a:t>Detection of the fastest in the intestines</a:t>
            </a:r>
            <a:r>
              <a:rPr lang="en-US" sz="2800" dirty="0">
                <a:latin typeface="Times New Roman" panose="02020603050405020304" pitchFamily="18" charset="0"/>
                <a:ea typeface="Calibri" panose="020F0502020204030204" pitchFamily="34" charset="0"/>
                <a:cs typeface="Times New Roman" panose="02020603050405020304" pitchFamily="18" charset="0"/>
              </a:rPr>
              <a:t>.</a:t>
            </a:r>
            <a:endParaRPr lang="ru-UA" sz="28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800" dirty="0">
                <a:latin typeface="Times New Roman" panose="02020603050405020304" pitchFamily="18" charset="0"/>
                <a:ea typeface="Calibri" panose="020F0502020204030204" pitchFamily="34" charset="0"/>
                <a:cs typeface="Times New Roman" panose="02020603050405020304" pitchFamily="18" charset="0"/>
              </a:rPr>
              <a:t>Normally, no protozoa are found in a healthy person in feces. In humans, protozoa are found in the form of a vegetative form - active, mobile, vital, easily influenced by the external environment (</a:t>
            </a:r>
            <a:r>
              <a:rPr lang="en-US" sz="2800" dirty="0" err="1">
                <a:latin typeface="Times New Roman" panose="02020603050405020304" pitchFamily="18" charset="0"/>
                <a:ea typeface="Calibri" panose="020F0502020204030204" pitchFamily="34" charset="0"/>
                <a:cs typeface="Times New Roman" panose="02020603050405020304" pitchFamily="18" charset="0"/>
              </a:rPr>
              <a:t>eg</a:t>
            </a:r>
            <a:r>
              <a:rPr lang="en-US" sz="2800" dirty="0">
                <a:latin typeface="Times New Roman" panose="02020603050405020304" pitchFamily="18" charset="0"/>
                <a:ea typeface="Calibri" panose="020F0502020204030204" pitchFamily="34" charset="0"/>
                <a:cs typeface="Times New Roman" panose="02020603050405020304" pitchFamily="18" charset="0"/>
              </a:rPr>
              <a:t>, cooling) and therefore quickly dying after discharge from the intestine, and in the form of resistant to external influences cysts. In decorated kale, protozoa are mainly found in the encysted form. Encystation is the characteristic ability of protozoa to be rounded and covered by a dense shell, turning into a cyst. </a:t>
            </a:r>
            <a:r>
              <a:rPr lang="en-US" sz="2800" dirty="0" err="1">
                <a:latin typeface="Times New Roman" panose="02020603050405020304" pitchFamily="18" charset="0"/>
                <a:ea typeface="Calibri" panose="020F0502020204030204" pitchFamily="34" charset="0"/>
                <a:cs typeface="Times New Roman" panose="02020603050405020304" pitchFamily="18" charset="0"/>
              </a:rPr>
              <a:t>Cystas</a:t>
            </a:r>
            <a:r>
              <a:rPr lang="en-US" sz="2800" dirty="0">
                <a:latin typeface="Times New Roman" panose="02020603050405020304" pitchFamily="18" charset="0"/>
                <a:ea typeface="Calibri" panose="020F0502020204030204" pitchFamily="34" charset="0"/>
                <a:cs typeface="Times New Roman" panose="02020603050405020304" pitchFamily="18" charset="0"/>
              </a:rPr>
              <a:t> is much more resistant to adverse environmental conditions than the vegetative form. In favorable conditions, protozoa leave the cysts and begin to multiply.</a:t>
            </a:r>
            <a:endParaRPr lang="ru-UA" sz="28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800" dirty="0">
                <a:latin typeface="Times New Roman" panose="02020603050405020304" pitchFamily="18" charset="0"/>
                <a:ea typeface="Calibri" panose="020F0502020204030204" pitchFamily="34" charset="0"/>
                <a:cs typeface="Times New Roman" panose="02020603050405020304" pitchFamily="18" charset="0"/>
              </a:rPr>
              <a:t>Most of the simplest intestines are non-pathogenic, but some may be the cause of the disease (amebiasis, giardiasis, etc.).</a:t>
            </a:r>
            <a:endParaRPr lang="ru-UA" sz="2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88851201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F5F67024-C36C-4CD8-A137-A3CF5BAE3E5E}"/>
              </a:ext>
            </a:extLst>
          </p:cNvPr>
          <p:cNvSpPr/>
          <p:nvPr/>
        </p:nvSpPr>
        <p:spPr>
          <a:xfrm>
            <a:off x="997527" y="290945"/>
            <a:ext cx="10127673" cy="4777077"/>
          </a:xfrm>
          <a:prstGeom prst="rect">
            <a:avLst/>
          </a:prstGeom>
        </p:spPr>
        <p:txBody>
          <a:bodyPr wrap="square">
            <a:spAutoFit/>
          </a:bodyPr>
          <a:lstStyle/>
          <a:p>
            <a:pPr algn="just">
              <a:lnSpc>
                <a:spcPct val="115000"/>
              </a:lnSpc>
              <a:spcAft>
                <a:spcPts val="1000"/>
              </a:spcAft>
            </a:pPr>
            <a:r>
              <a:rPr lang="en-US" sz="2800" dirty="0">
                <a:latin typeface="Times New Roman" panose="02020603050405020304" pitchFamily="18" charset="0"/>
                <a:ea typeface="Calibri" panose="020F0502020204030204" pitchFamily="34" charset="0"/>
                <a:cs typeface="Times New Roman" panose="02020603050405020304" pitchFamily="18" charset="0"/>
              </a:rPr>
              <a:t>      The simplest (pathogenic, conditionally pathogenic and non-pathogenic) can be localized in various human organs and tissues. </a:t>
            </a:r>
          </a:p>
          <a:p>
            <a:pPr algn="just">
              <a:lnSpc>
                <a:spcPct val="115000"/>
              </a:lnSpc>
              <a:spcAft>
                <a:spcPts val="1000"/>
              </a:spcAft>
            </a:pPr>
            <a:r>
              <a:rPr lang="en-US" sz="2800" dirty="0">
                <a:latin typeface="Times New Roman" panose="02020603050405020304" pitchFamily="18" charset="0"/>
                <a:ea typeface="Calibri" panose="020F0502020204030204" pitchFamily="34" charset="0"/>
                <a:cs typeface="Times New Roman" panose="02020603050405020304" pitchFamily="18" charset="0"/>
              </a:rPr>
              <a:t>        Depending on the location and type of the parasite, the material for the study may be blood, bone marrow, contents of abscesses of various organs (liver, lungs, brain) obtained by puncture and during operations; the contents of the cavities, sputum, urine, the contents of the genitals, skin ulcers.</a:t>
            </a:r>
          </a:p>
          <a:p>
            <a:pPr algn="just">
              <a:lnSpc>
                <a:spcPct val="115000"/>
              </a:lnSpc>
              <a:spcAft>
                <a:spcPts val="1000"/>
              </a:spcAft>
            </a:pPr>
            <a:r>
              <a:rPr lang="en-US" sz="2800" dirty="0">
                <a:latin typeface="Times New Roman" panose="02020603050405020304" pitchFamily="18" charset="0"/>
                <a:ea typeface="Calibri" panose="020F0502020204030204" pitchFamily="34" charset="0"/>
                <a:cs typeface="Times New Roman" panose="02020603050405020304" pitchFamily="18" charset="0"/>
              </a:rPr>
              <a:t>      With the development of the pathological process in the intestine, the material for research may be feces, exudate of the colon; mucus </a:t>
            </a:r>
            <a:endParaRPr lang="ru-UA" sz="2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13300992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F1D5616E-51E3-4CC5-827B-9196EAE99EE7}"/>
              </a:ext>
            </a:extLst>
          </p:cNvPr>
          <p:cNvSpPr/>
          <p:nvPr/>
        </p:nvSpPr>
        <p:spPr>
          <a:xfrm>
            <a:off x="1233055" y="568036"/>
            <a:ext cx="9310254" cy="5768118"/>
          </a:xfrm>
          <a:prstGeom prst="rect">
            <a:avLst/>
          </a:prstGeom>
        </p:spPr>
        <p:txBody>
          <a:bodyPr wrap="square">
            <a:spAutoFit/>
          </a:bodyPr>
          <a:lstStyle/>
          <a:p>
            <a:pPr algn="just">
              <a:lnSpc>
                <a:spcPct val="115000"/>
              </a:lnSpc>
              <a:spcAft>
                <a:spcPts val="1000"/>
              </a:spcAft>
            </a:pPr>
            <a:r>
              <a:rPr lang="en-US" sz="2800" b="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Violation of any of these factors leads to a change in the digestive function in one or another part of the gastrointestinal tract, which is accompanied by the characteristic properties of feces, called </a:t>
            </a:r>
            <a:r>
              <a:rPr lang="en-US" sz="28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scatological syndromes.</a:t>
            </a:r>
            <a:endParaRPr lang="ru-UA" sz="2800" b="1" dirty="0">
              <a:solidFill>
                <a:srgbClr val="FF000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800" b="1" dirty="0">
                <a:solidFill>
                  <a:srgbClr val="C00000"/>
                </a:solidFill>
                <a:latin typeface="Times New Roman" panose="02020603050405020304" pitchFamily="18" charset="0"/>
                <a:ea typeface="Calibri" panose="020F0502020204030204" pitchFamily="34" charset="0"/>
                <a:cs typeface="Times New Roman" panose="02020603050405020304" pitchFamily="18" charset="0"/>
              </a:rPr>
              <a:t>Feces during normal digestion.</a:t>
            </a:r>
            <a:endParaRPr lang="ru-UA" sz="2800" b="1" dirty="0">
              <a:solidFill>
                <a:srgbClr val="C0000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800" b="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The color is brown, the reaction is slightly alkaline or neutral, the consistency is soft, the shape is cylindrical. Microscopically: indigestible cellulose is a moderate amount, modified muscle fibers are isolated, and soaps are few.</a:t>
            </a:r>
            <a:endParaRPr lang="ru-UA" sz="2800" b="1"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53837600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B03436D4-9696-4043-B162-28FE9B43A9ED}"/>
              </a:ext>
            </a:extLst>
          </p:cNvPr>
          <p:cNvSpPr/>
          <p:nvPr/>
        </p:nvSpPr>
        <p:spPr>
          <a:xfrm>
            <a:off x="1523999" y="900546"/>
            <a:ext cx="8201891" cy="4153316"/>
          </a:xfrm>
          <a:prstGeom prst="rect">
            <a:avLst/>
          </a:prstGeom>
        </p:spPr>
        <p:txBody>
          <a:bodyPr wrap="square">
            <a:spAutoFit/>
          </a:bodyPr>
          <a:lstStyle/>
          <a:p>
            <a:pPr algn="ctr">
              <a:lnSpc>
                <a:spcPct val="115000"/>
              </a:lnSpc>
              <a:spcAft>
                <a:spcPts val="1000"/>
              </a:spcAft>
            </a:pPr>
            <a:r>
              <a:rPr lang="en-US" sz="2800" b="1" dirty="0">
                <a:solidFill>
                  <a:srgbClr val="C00000"/>
                </a:solidFill>
                <a:latin typeface="Times New Roman" panose="02020603050405020304" pitchFamily="18" charset="0"/>
                <a:ea typeface="Calibri" panose="020F0502020204030204" pitchFamily="34" charset="0"/>
                <a:cs typeface="Times New Roman" panose="02020603050405020304" pitchFamily="18" charset="0"/>
              </a:rPr>
              <a:t>Feces when there is insufficient gastric digestion</a:t>
            </a:r>
            <a:r>
              <a:rPr lang="en-US" sz="2800" dirty="0">
                <a:latin typeface="Times New Roman" panose="02020603050405020304" pitchFamily="18" charset="0"/>
                <a:ea typeface="Calibri" panose="020F0502020204030204" pitchFamily="34" charset="0"/>
                <a:cs typeface="Times New Roman" panose="02020603050405020304" pitchFamily="18" charset="0"/>
              </a:rPr>
              <a:t>.</a:t>
            </a:r>
            <a:endParaRPr lang="ru-UA" sz="28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800" b="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The color is dark brown, the reaction is alkaline, the consistency is dense or mushy, the feces are decorated or unformed depending on the consistency. Microscopically: a lot of indigestible fiber (layers), starch, unchanged muscle fibers, fragments of connective tissue of soap - a moderate amount, iodophilic flora - a little.</a:t>
            </a:r>
            <a:endParaRPr lang="ru-UA" sz="2800" b="1"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35345582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a:extLst>
              <a:ext uri="{FF2B5EF4-FFF2-40B4-BE49-F238E27FC236}">
                <a16:creationId xmlns:a16="http://schemas.microsoft.com/office/drawing/2014/main" id="{85B8AB2E-CB8E-4FC5-B729-24F3F320A7FB}"/>
              </a:ext>
            </a:extLst>
          </p:cNvPr>
          <p:cNvSpPr/>
          <p:nvPr/>
        </p:nvSpPr>
        <p:spPr>
          <a:xfrm>
            <a:off x="249383" y="526473"/>
            <a:ext cx="10972800" cy="6152838"/>
          </a:xfrm>
          <a:prstGeom prst="rect">
            <a:avLst/>
          </a:prstGeom>
        </p:spPr>
        <p:txBody>
          <a:bodyPr wrap="square">
            <a:spAutoFit/>
          </a:bodyPr>
          <a:lstStyle/>
          <a:p>
            <a:pPr algn="just">
              <a:lnSpc>
                <a:spcPct val="115000"/>
              </a:lnSpc>
              <a:spcAft>
                <a:spcPts val="1000"/>
              </a:spcAft>
            </a:pPr>
            <a:r>
              <a:rPr lang="en-US" sz="2800" b="1" dirty="0">
                <a:solidFill>
                  <a:srgbClr val="C00000"/>
                </a:solidFill>
                <a:latin typeface="Times New Roman" panose="02020603050405020304" pitchFamily="18" charset="0"/>
                <a:ea typeface="Calibri" panose="020F0502020204030204" pitchFamily="34" charset="0"/>
                <a:cs typeface="Times New Roman" panose="02020603050405020304" pitchFamily="18" charset="0"/>
              </a:rPr>
              <a:t>Research with helminthia</a:t>
            </a:r>
            <a:r>
              <a:rPr lang="en-US" sz="2800" dirty="0">
                <a:latin typeface="Times New Roman" panose="02020603050405020304" pitchFamily="18" charset="0"/>
                <a:ea typeface="Calibri" panose="020F0502020204030204" pitchFamily="34" charset="0"/>
                <a:cs typeface="Times New Roman" panose="02020603050405020304" pitchFamily="18" charset="0"/>
              </a:rPr>
              <a:t>ses.</a:t>
            </a:r>
            <a:endParaRPr lang="ru-UA" sz="28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800" b="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Normally, a healthy person does not have eggs of worms.</a:t>
            </a:r>
            <a:endParaRPr lang="ru-UA" sz="2800" b="1" dirty="0">
              <a:solidFill>
                <a:srgbClr val="7030A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800" b="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An extensive and diverse group of multicellular organisms, united by one common feature - a parasitic way of life, are worms. Flat worms have medical significance: a class of tapeworms (cestodes) and a class of flukes (trematodes), as well as roundworms (class of nematodes). In feces, eggs of the following helminths are most often found:</a:t>
            </a:r>
            <a:endParaRPr lang="ru-UA" sz="2800" b="1" dirty="0">
              <a:solidFill>
                <a:srgbClr val="7030A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800" b="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cestodes - unarmed and armed with a tapeworm, wide tapeworm, small tapeworm;</a:t>
            </a:r>
            <a:endParaRPr lang="ru-UA" sz="2800" b="1" dirty="0">
              <a:solidFill>
                <a:srgbClr val="7030A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800" b="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trematodes - liver fluke, cat fluke, schistosomes;</a:t>
            </a:r>
            <a:endParaRPr lang="ru-UA" sz="2800" b="1" dirty="0">
              <a:solidFill>
                <a:srgbClr val="7030A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800" b="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nematodes - </a:t>
            </a:r>
            <a:r>
              <a:rPr lang="en-US" sz="2800" b="1" dirty="0" err="1">
                <a:solidFill>
                  <a:srgbClr val="7030A0"/>
                </a:solidFill>
                <a:latin typeface="Times New Roman" panose="02020603050405020304" pitchFamily="18" charset="0"/>
                <a:ea typeface="Calibri" panose="020F0502020204030204" pitchFamily="34" charset="0"/>
                <a:cs typeface="Times New Roman" panose="02020603050405020304" pitchFamily="18" charset="0"/>
              </a:rPr>
              <a:t>ascarids</a:t>
            </a:r>
            <a:r>
              <a:rPr lang="en-US" sz="2800" b="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 whipworm, </a:t>
            </a:r>
            <a:r>
              <a:rPr lang="en-US" sz="2800" b="1" dirty="0" err="1">
                <a:solidFill>
                  <a:srgbClr val="7030A0"/>
                </a:solidFill>
                <a:latin typeface="Times New Roman" panose="02020603050405020304" pitchFamily="18" charset="0"/>
                <a:ea typeface="Calibri" panose="020F0502020204030204" pitchFamily="34" charset="0"/>
                <a:cs typeface="Times New Roman" panose="02020603050405020304" pitchFamily="18" charset="0"/>
              </a:rPr>
              <a:t>tominks</a:t>
            </a:r>
            <a:r>
              <a:rPr lang="en-US" sz="2800" b="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 </a:t>
            </a:r>
            <a:r>
              <a:rPr lang="en-US" sz="2800" b="1" dirty="0" err="1">
                <a:solidFill>
                  <a:srgbClr val="7030A0"/>
                </a:solidFill>
                <a:latin typeface="Times New Roman" panose="02020603050405020304" pitchFamily="18" charset="0"/>
                <a:ea typeface="Calibri" panose="020F0502020204030204" pitchFamily="34" charset="0"/>
                <a:cs typeface="Times New Roman" panose="02020603050405020304" pitchFamily="18" charset="0"/>
              </a:rPr>
              <a:t>necator</a:t>
            </a:r>
            <a:r>
              <a:rPr lang="en-US" sz="2800" b="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 hookworm.</a:t>
            </a:r>
            <a:endParaRPr lang="ru-UA" sz="2800" b="1" dirty="0">
              <a:solidFill>
                <a:srgbClr val="7030A0"/>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75666493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C09ECBBB-44A8-481C-8AF3-AC51A1131896}"/>
              </a:ext>
            </a:extLst>
          </p:cNvPr>
          <p:cNvSpPr/>
          <p:nvPr/>
        </p:nvSpPr>
        <p:spPr>
          <a:xfrm>
            <a:off x="568037" y="401782"/>
            <a:ext cx="10002982" cy="5639877"/>
          </a:xfrm>
          <a:prstGeom prst="rect">
            <a:avLst/>
          </a:prstGeom>
        </p:spPr>
        <p:txBody>
          <a:bodyPr wrap="square">
            <a:spAutoFit/>
          </a:bodyPr>
          <a:lstStyle/>
          <a:p>
            <a:pPr algn="just">
              <a:lnSpc>
                <a:spcPct val="115000"/>
              </a:lnSpc>
              <a:spcAft>
                <a:spcPts val="1000"/>
              </a:spcAft>
            </a:pPr>
            <a:r>
              <a:rPr lang="en-US" sz="2800" b="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       Most of the human worms parasitize in different parts of the intestines, bile ducts of the liver, lungs, spleen, muscles.</a:t>
            </a:r>
          </a:p>
          <a:p>
            <a:pPr algn="just">
              <a:lnSpc>
                <a:spcPct val="115000"/>
              </a:lnSpc>
              <a:spcAft>
                <a:spcPts val="1000"/>
              </a:spcAft>
            </a:pPr>
            <a:r>
              <a:rPr lang="en-US" sz="2800" b="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     In humans, several types of helminths can parasitize simultaneously. The life cycle of different types of worms is different, but its general scheme is similar. Adults that inhabit the body of the final host form eggs or larvae after fertilization. The final owner for most worms is man. There are those for whom animals are the final owners along with humans (</a:t>
            </a:r>
            <a:r>
              <a:rPr lang="en-US" sz="2800" b="1" dirty="0" err="1">
                <a:solidFill>
                  <a:srgbClr val="00B050"/>
                </a:solidFill>
                <a:latin typeface="Times New Roman" panose="02020603050405020304" pitchFamily="18" charset="0"/>
                <a:ea typeface="Calibri" panose="020F0502020204030204" pitchFamily="34" charset="0"/>
                <a:cs typeface="Times New Roman" panose="02020603050405020304" pitchFamily="18" charset="0"/>
              </a:rPr>
              <a:t>echinococcus</a:t>
            </a:r>
            <a:r>
              <a:rPr lang="en-US" sz="2800" b="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 Eggs or larvae are excreted from the host, and their further development depends on which group they belong to: geohelminths, </a:t>
            </a:r>
            <a:r>
              <a:rPr lang="en-US" sz="2800" b="1" dirty="0" err="1">
                <a:solidFill>
                  <a:srgbClr val="00B050"/>
                </a:solidFill>
                <a:latin typeface="Times New Roman" panose="02020603050405020304" pitchFamily="18" charset="0"/>
                <a:ea typeface="Calibri" panose="020F0502020204030204" pitchFamily="34" charset="0"/>
                <a:cs typeface="Times New Roman" panose="02020603050405020304" pitchFamily="18" charset="0"/>
              </a:rPr>
              <a:t>biohelminths</a:t>
            </a:r>
            <a:r>
              <a:rPr lang="en-US" sz="2800" b="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 or contagious helminths.</a:t>
            </a:r>
            <a:endParaRPr lang="ru-UA" sz="2800" b="1"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41929196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A4C53511-43DC-412A-8A26-03ECE8DC289C}"/>
              </a:ext>
            </a:extLst>
          </p:cNvPr>
          <p:cNvSpPr/>
          <p:nvPr/>
        </p:nvSpPr>
        <p:spPr>
          <a:xfrm>
            <a:off x="1579418" y="955964"/>
            <a:ext cx="7564582" cy="4520597"/>
          </a:xfrm>
          <a:prstGeom prst="rect">
            <a:avLst/>
          </a:prstGeom>
        </p:spPr>
        <p:txBody>
          <a:bodyPr wrap="square">
            <a:spAutoFit/>
          </a:bodyPr>
          <a:lstStyle/>
          <a:p>
            <a:pPr algn="just">
              <a:lnSpc>
                <a:spcPct val="115000"/>
              </a:lnSpc>
              <a:spcAft>
                <a:spcPts val="1000"/>
              </a:spcAft>
            </a:pPr>
            <a:r>
              <a:rPr lang="en-US" sz="2800" b="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     EEG worms develop without a change of host. Their eggs or larvae mature to an invasive stage (capable of causing infection) in the external environment, mainly in the soil. Geohelminths include roundworm, whipworm, hookworm. Mature eggs or larvae of geohelminths enter the body of the final host through the mouth, some actively penetrate the skin.</a:t>
            </a:r>
            <a:endParaRPr lang="ru-UA" sz="2800" b="1"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80670500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262726E2-5774-4DA3-A3C8-09E0087C0D31}"/>
              </a:ext>
            </a:extLst>
          </p:cNvPr>
          <p:cNvSpPr/>
          <p:nvPr/>
        </p:nvSpPr>
        <p:spPr>
          <a:xfrm>
            <a:off x="1122218" y="429491"/>
            <a:ext cx="8021782" cy="4520597"/>
          </a:xfrm>
          <a:prstGeom prst="rect">
            <a:avLst/>
          </a:prstGeom>
        </p:spPr>
        <p:txBody>
          <a:bodyPr wrap="square">
            <a:spAutoFit/>
          </a:bodyPr>
          <a:lstStyle/>
          <a:p>
            <a:pPr algn="just">
              <a:lnSpc>
                <a:spcPct val="115000"/>
              </a:lnSpc>
              <a:spcAft>
                <a:spcPts val="1000"/>
              </a:spcAft>
            </a:pPr>
            <a:r>
              <a:rPr lang="en-US" sz="2800" b="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     </a:t>
            </a:r>
            <a:r>
              <a:rPr lang="en-US" sz="2800" b="1" dirty="0" err="1">
                <a:solidFill>
                  <a:srgbClr val="00B050"/>
                </a:solidFill>
                <a:latin typeface="Times New Roman" panose="02020603050405020304" pitchFamily="18" charset="0"/>
                <a:ea typeface="Calibri" panose="020F0502020204030204" pitchFamily="34" charset="0"/>
                <a:cs typeface="Times New Roman" panose="02020603050405020304" pitchFamily="18" charset="0"/>
              </a:rPr>
              <a:t>Biohelminth</a:t>
            </a:r>
            <a:r>
              <a:rPr lang="en-US" sz="2800" b="1" dirty="0" err="1">
                <a:solidFill>
                  <a:srgbClr val="7030A0"/>
                </a:solidFill>
                <a:latin typeface="Times New Roman" panose="02020603050405020304" pitchFamily="18" charset="0"/>
                <a:ea typeface="Calibri" panose="020F0502020204030204" pitchFamily="34" charset="0"/>
                <a:cs typeface="Times New Roman" panose="02020603050405020304" pitchFamily="18" charset="0"/>
              </a:rPr>
              <a:t>s</a:t>
            </a:r>
            <a:r>
              <a:rPr lang="en-US" sz="2800" b="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 develop with the change of hosts: along with the final host, they have an intermediate one, in the body of which the larval form develops, and some of them also have an additional host to complete the development of the larvae. The larvae enter the body of the final host in different ways, but most often this occurs when eating cattle meat (intermediate host), as well as through a randomly infected intermediate host (rat chain).</a:t>
            </a:r>
            <a:endParaRPr lang="ru-UA" sz="2800" b="1" dirty="0">
              <a:solidFill>
                <a:srgbClr val="7030A0"/>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95497925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260A77FE-6959-4B2F-B077-26424B19D4AD}"/>
              </a:ext>
            </a:extLst>
          </p:cNvPr>
          <p:cNvSpPr/>
          <p:nvPr/>
        </p:nvSpPr>
        <p:spPr>
          <a:xfrm>
            <a:off x="318655" y="193964"/>
            <a:ext cx="10737272" cy="6135398"/>
          </a:xfrm>
          <a:prstGeom prst="rect">
            <a:avLst/>
          </a:prstGeom>
        </p:spPr>
        <p:txBody>
          <a:bodyPr wrap="square">
            <a:spAutoFit/>
          </a:bodyPr>
          <a:lstStyle/>
          <a:p>
            <a:pPr algn="just">
              <a:lnSpc>
                <a:spcPct val="115000"/>
              </a:lnSpc>
              <a:spcAft>
                <a:spcPts val="1000"/>
              </a:spcAft>
            </a:pPr>
            <a:r>
              <a:rPr lang="en-US" sz="2800" b="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       The effect of helminths on the human body is diverse. </a:t>
            </a:r>
          </a:p>
          <a:p>
            <a:pPr algn="just">
              <a:lnSpc>
                <a:spcPct val="115000"/>
              </a:lnSpc>
              <a:spcAft>
                <a:spcPts val="1000"/>
              </a:spcAft>
            </a:pPr>
            <a:r>
              <a:rPr lang="en-US" sz="2800" b="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    Helminths sensitize the host and cause allergic reactions, toxic to the liver, central nervous system and other organs; mechanically damage tissues and blood vessels. They can cause toxic and toxic-allergic effects (roundworms, trichinae), have a mechanical effect, injuring the intestinal wall. Some helminths (hookworms) can cause bleeding and lead to anemia, as well as contribute to the penetration of pathogenic microorganisms from the intestine into the blood. Roundworm can close the lumen of the intestine and excretory ducts of the liver and pancreas. Also, all the worms use nutrients from the intestinal tract of the host, which leads to metabolic disorders and vitamin deficiency (for example, when invaded by a wide tapeworm).</a:t>
            </a:r>
            <a:endParaRPr lang="ru-UA" sz="2800" b="1"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83427034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26B555FF-C04D-4BA7-B05B-C5C78CAAF8CD}"/>
              </a:ext>
            </a:extLst>
          </p:cNvPr>
          <p:cNvSpPr/>
          <p:nvPr/>
        </p:nvSpPr>
        <p:spPr>
          <a:xfrm>
            <a:off x="1565564" y="928256"/>
            <a:ext cx="8451272" cy="3529556"/>
          </a:xfrm>
          <a:prstGeom prst="rect">
            <a:avLst/>
          </a:prstGeom>
        </p:spPr>
        <p:txBody>
          <a:bodyPr wrap="square">
            <a:spAutoFit/>
          </a:bodyPr>
          <a:lstStyle/>
          <a:p>
            <a:pPr algn="just">
              <a:lnSpc>
                <a:spcPct val="115000"/>
              </a:lnSpc>
              <a:spcAft>
                <a:spcPts val="1000"/>
              </a:spcAft>
            </a:pPr>
            <a:r>
              <a:rPr lang="en-US" sz="2800" b="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     The diagnosis of helminth infections is made on the basis of positive laboratory tests of feces, scrapings from the perianal folds, as well as urine, sputum, duodenal contents, muscle tissue - on the trichinae larvae, blood - on </a:t>
            </a:r>
            <a:r>
              <a:rPr lang="en-US" sz="2800" b="1" dirty="0" err="1">
                <a:solidFill>
                  <a:srgbClr val="0070C0"/>
                </a:solidFill>
                <a:latin typeface="Times New Roman" panose="02020603050405020304" pitchFamily="18" charset="0"/>
                <a:ea typeface="Calibri" panose="020F0502020204030204" pitchFamily="34" charset="0"/>
                <a:cs typeface="Times New Roman" panose="02020603050405020304" pitchFamily="18" charset="0"/>
              </a:rPr>
              <a:t>microvillaria</a:t>
            </a:r>
            <a:r>
              <a:rPr lang="en-US" sz="2800" b="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 skin sections - on the identification of </a:t>
            </a:r>
            <a:r>
              <a:rPr lang="en-US" sz="2800" b="1" dirty="0" err="1">
                <a:solidFill>
                  <a:srgbClr val="0070C0"/>
                </a:solidFill>
                <a:latin typeface="Times New Roman" panose="02020603050405020304" pitchFamily="18" charset="0"/>
                <a:ea typeface="Calibri" panose="020F0502020204030204" pitchFamily="34" charset="0"/>
                <a:cs typeface="Times New Roman" panose="02020603050405020304" pitchFamily="18" charset="0"/>
              </a:rPr>
              <a:t>cysticerci</a:t>
            </a:r>
            <a:r>
              <a:rPr lang="en-US" sz="2800" b="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 In some cases, for the diagnosis used ophthalmoscopy.</a:t>
            </a:r>
            <a:endParaRPr lang="ru-UA" sz="2800" b="1"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572456761"/>
      </p:ext>
    </p:extLst>
  </p:cSld>
  <p:clrMapOvr>
    <a:masterClrMapping/>
  </p:clrMapOvr>
</p:sld>
</file>

<file path=ppt/theme/theme1.xml><?xml version="1.0" encoding="utf-8"?>
<a:theme xmlns:a="http://schemas.openxmlformats.org/drawingml/2006/main" name="Капля">
  <a:themeElements>
    <a:clrScheme name="Droplet">
      <a:dk1>
        <a:sysClr val="windowText" lastClr="000000"/>
      </a:dk1>
      <a:lt1>
        <a:sysClr val="window" lastClr="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scaled="0"/>
        </a:gradFill>
      </a:fillStyleLst>
      <a:lnStyleLst>
        <a:ln w="9525" cap="flat" cmpd="sng" algn="ctr">
          <a:solidFill>
            <a:schemeClr val="phClr">
              <a:shade val="60000"/>
            </a:scheme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scaled="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scaled="0"/>
        </a:gradFill>
      </a:bgFillStyleLst>
    </a:fmtScheme>
  </a:themeElements>
  <a:objectDefaults/>
  <a:extraClrSchemeLst/>
  <a:extLst>
    <a:ext uri="{05A4C25C-085E-4340-85A3-A5531E510DB2}">
      <thm15:themeFamily xmlns:thm15="http://schemas.microsoft.com/office/thememl/2012/main" name="Droplet" id="{8984A317-299A-4E50-B45D-BFC9EDE2337A}" vid="{A633B6A3-9E7F-4C10-9C98-2517A3134361}"/>
    </a:ext>
  </a:extLst>
</a:theme>
</file>

<file path=docProps/app.xml><?xml version="1.0" encoding="utf-8"?>
<Properties xmlns="http://schemas.openxmlformats.org/officeDocument/2006/extended-properties" xmlns:vt="http://schemas.openxmlformats.org/officeDocument/2006/docPropsVTypes">
  <Template>TM04033925[[fn=Капля]]</Template>
  <TotalTime>113</TotalTime>
  <Words>4706</Words>
  <Application>Microsoft Office PowerPoint</Application>
  <PresentationFormat>Широкоэкранный</PresentationFormat>
  <Paragraphs>182</Paragraphs>
  <Slides>50</Slides>
  <Notes>0</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50</vt:i4>
      </vt:variant>
    </vt:vector>
  </HeadingPairs>
  <TitlesOfParts>
    <vt:vector size="55" baseType="lpstr">
      <vt:lpstr>Arial</vt:lpstr>
      <vt:lpstr>Calibri</vt:lpstr>
      <vt:lpstr>Times New Roman</vt:lpstr>
      <vt:lpstr>Tw Cen MT</vt:lpstr>
      <vt:lpstr>Капля</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Тамара Павлівна Опаріна</dc:creator>
  <cp:lastModifiedBy>Опаріна Тамара Павлівна</cp:lastModifiedBy>
  <cp:revision>13</cp:revision>
  <dcterms:created xsi:type="dcterms:W3CDTF">2023-11-23T16:03:21Z</dcterms:created>
  <dcterms:modified xsi:type="dcterms:W3CDTF">2023-11-23T17:57:18Z</dcterms:modified>
</cp:coreProperties>
</file>