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95" r:id="rId3"/>
    <p:sldId id="258" r:id="rId4"/>
    <p:sldId id="260" r:id="rId5"/>
    <p:sldId id="296" r:id="rId6"/>
    <p:sldId id="262" r:id="rId7"/>
    <p:sldId id="297" r:id="rId8"/>
    <p:sldId id="264" r:id="rId9"/>
    <p:sldId id="263" r:id="rId10"/>
    <p:sldId id="298" r:id="rId11"/>
    <p:sldId id="267" r:id="rId12"/>
    <p:sldId id="268" r:id="rId13"/>
    <p:sldId id="299" r:id="rId14"/>
    <p:sldId id="300" r:id="rId15"/>
    <p:sldId id="301" r:id="rId16"/>
    <p:sldId id="302" r:id="rId17"/>
    <p:sldId id="303" r:id="rId18"/>
    <p:sldId id="304" r:id="rId19"/>
    <p:sldId id="305" r:id="rId20"/>
    <p:sldId id="306" r:id="rId21"/>
    <p:sldId id="307" r:id="rId22"/>
    <p:sldId id="308" r:id="rId23"/>
    <p:sldId id="309" r:id="rId24"/>
    <p:sldId id="310" r:id="rId25"/>
    <p:sldId id="311" r:id="rId26"/>
    <p:sldId id="312" r:id="rId27"/>
    <p:sldId id="313" r:id="rId28"/>
    <p:sldId id="314" r:id="rId29"/>
    <p:sldId id="315" r:id="rId30"/>
    <p:sldId id="316" r:id="rId31"/>
    <p:sldId id="317" r:id="rId32"/>
    <p:sldId id="318" r:id="rId33"/>
    <p:sldId id="319" r:id="rId34"/>
    <p:sldId id="320" r:id="rId35"/>
    <p:sldId id="288" r:id="rId36"/>
    <p:sldId id="289" r:id="rId37"/>
    <p:sldId id="321" r:id="rId38"/>
    <p:sldId id="322" r:id="rId39"/>
    <p:sldId id="323" r:id="rId40"/>
    <p:sldId id="324" r:id="rId41"/>
    <p:sldId id="325" r:id="rId42"/>
    <p:sldId id="326" r:id="rId4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6BF8B11F-F23C-4947-8894-953E79053F2F}" type="datetimeFigureOut">
              <a:rPr lang="ru-RU" smtClean="0"/>
              <a:pPr/>
              <a:t>07.12.2023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ACD6601-1195-47CF-BC36-0752E3B0852A}"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6BF8B11F-F23C-4947-8894-953E79053F2F}" type="datetimeFigureOut">
              <a:rPr lang="ru-RU" smtClean="0"/>
              <a:pPr/>
              <a:t>07.12.2023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ACD6601-1195-47CF-BC36-0752E3B0852A}"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6BF8B11F-F23C-4947-8894-953E79053F2F}" type="datetimeFigureOut">
              <a:rPr lang="ru-RU" smtClean="0"/>
              <a:pPr/>
              <a:t>07.12.2023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ACD6601-1195-47CF-BC36-0752E3B0852A}"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6BF8B11F-F23C-4947-8894-953E79053F2F}" type="datetimeFigureOut">
              <a:rPr lang="ru-RU" smtClean="0"/>
              <a:pPr/>
              <a:t>07.12.2023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ACD6601-1195-47CF-BC36-0752E3B0852A}"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6BF8B11F-F23C-4947-8894-953E79053F2F}" type="datetimeFigureOut">
              <a:rPr lang="ru-RU" smtClean="0"/>
              <a:pPr/>
              <a:t>07.12.2023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ACD6601-1195-47CF-BC36-0752E3B0852A}"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6BF8B11F-F23C-4947-8894-953E79053F2F}" type="datetimeFigureOut">
              <a:rPr lang="ru-RU" smtClean="0"/>
              <a:pPr/>
              <a:t>07.12.2023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ACD6601-1195-47CF-BC36-0752E3B0852A}"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6BF8B11F-F23C-4947-8894-953E79053F2F}" type="datetimeFigureOut">
              <a:rPr lang="ru-RU" smtClean="0"/>
              <a:pPr/>
              <a:t>07.12.2023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ACD6601-1195-47CF-BC36-0752E3B0852A}"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6BF8B11F-F23C-4947-8894-953E79053F2F}" type="datetimeFigureOut">
              <a:rPr lang="ru-RU" smtClean="0"/>
              <a:pPr/>
              <a:t>07.12.2023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ACD6601-1195-47CF-BC36-0752E3B0852A}"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6BF8B11F-F23C-4947-8894-953E79053F2F}" type="datetimeFigureOut">
              <a:rPr lang="ru-RU" smtClean="0"/>
              <a:pPr/>
              <a:t>07.12.2023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ACD6601-1195-47CF-BC36-0752E3B0852A}"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6BF8B11F-F23C-4947-8894-953E79053F2F}" type="datetimeFigureOut">
              <a:rPr lang="ru-RU" smtClean="0"/>
              <a:pPr/>
              <a:t>07.12.2023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ACD6601-1195-47CF-BC36-0752E3B0852A}"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6BF8B11F-F23C-4947-8894-953E79053F2F}" type="datetimeFigureOut">
              <a:rPr lang="ru-RU" smtClean="0"/>
              <a:pPr/>
              <a:t>07.12.2023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ACD6601-1195-47CF-BC36-0752E3B0852A}"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F8B11F-F23C-4947-8894-953E79053F2F}" type="datetimeFigureOut">
              <a:rPr lang="ru-RU" smtClean="0"/>
              <a:pPr/>
              <a:t>07.12.2023</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CD6601-1195-47CF-BC36-0752E3B0852A}"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99592" y="620688"/>
            <a:ext cx="7772400" cy="5472608"/>
          </a:xfrm>
        </p:spPr>
        <p:txBody>
          <a:bodyPr>
            <a:normAutofit/>
          </a:bodyPr>
          <a:lstStyle/>
          <a:p>
            <a:r>
              <a:rPr lang="en-US" b="1" dirty="0"/>
              <a:t>"Medicines causing damage to the respiratory system. Anti-stick remedies. </a:t>
            </a:r>
            <a:r>
              <a:rPr lang="en-US" b="1" dirty="0" err="1"/>
              <a:t>Mukoliki</a:t>
            </a:r>
            <a:r>
              <a:rPr lang="en-US" b="1" dirty="0"/>
              <a:t>, expectorants (clicks) "</a:t>
            </a:r>
            <a:endParaRPr lang="ru-RU" dirty="0"/>
          </a:p>
        </p:txBody>
      </p:sp>
      <p:sp>
        <p:nvSpPr>
          <p:cNvPr id="3" name="Подзаголовок 2"/>
          <p:cNvSpPr>
            <a:spLocks noGrp="1"/>
          </p:cNvSpPr>
          <p:nvPr>
            <p:ph type="subTitle" idx="1"/>
          </p:nvPr>
        </p:nvSpPr>
        <p:spPr>
          <a:xfrm>
            <a:off x="611560" y="1556792"/>
            <a:ext cx="8064896" cy="4797152"/>
          </a:xfrm>
        </p:spPr>
        <p:txBody>
          <a:bodyPr>
            <a:noAutofit/>
          </a:bodyPr>
          <a:lstStyle/>
          <a:p>
            <a:endParaRPr lang="ru-RU"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3257692C-0BC6-479C-843A-85E798A067CD}"/>
              </a:ext>
            </a:extLst>
          </p:cNvPr>
          <p:cNvSpPr/>
          <p:nvPr/>
        </p:nvSpPr>
        <p:spPr>
          <a:xfrm>
            <a:off x="1115616" y="620688"/>
            <a:ext cx="7632848" cy="4832092"/>
          </a:xfrm>
          <a:prstGeom prst="rect">
            <a:avLst/>
          </a:prstGeom>
        </p:spPr>
        <p:txBody>
          <a:bodyPr wrap="square">
            <a:spAutoFit/>
          </a:bodyPr>
          <a:lstStyle/>
          <a:p>
            <a:r>
              <a:rPr lang="ru-RU" sz="2800" b="1" dirty="0">
                <a:solidFill>
                  <a:srgbClr val="7030A0"/>
                </a:solidFill>
                <a:latin typeface="Times New Roman" panose="02020603050405020304" pitchFamily="18" charset="0"/>
                <a:cs typeface="Times New Roman" panose="02020603050405020304" pitchFamily="18" charset="0"/>
              </a:rPr>
              <a:t>     </a:t>
            </a:r>
            <a:r>
              <a:rPr lang="en-US" sz="2800" b="1" dirty="0">
                <a:solidFill>
                  <a:srgbClr val="7030A0"/>
                </a:solidFill>
                <a:latin typeface="Times New Roman" panose="02020603050405020304" pitchFamily="18" charset="0"/>
                <a:cs typeface="Times New Roman" panose="02020603050405020304" pitchFamily="18" charset="0"/>
              </a:rPr>
              <a:t>The most common cause of patient referral to a doctor, especially in autumn and winter, is </a:t>
            </a:r>
            <a:r>
              <a:rPr lang="en-US" sz="2800" b="1" dirty="0">
                <a:solidFill>
                  <a:srgbClr val="C00000"/>
                </a:solidFill>
                <a:latin typeface="Times New Roman" panose="02020603050405020304" pitchFamily="18" charset="0"/>
                <a:cs typeface="Times New Roman" panose="02020603050405020304" pitchFamily="18" charset="0"/>
              </a:rPr>
              <a:t>coughing.</a:t>
            </a:r>
            <a:r>
              <a:rPr lang="en-US" sz="2800" b="1" dirty="0">
                <a:solidFill>
                  <a:srgbClr val="7030A0"/>
                </a:solidFill>
                <a:latin typeface="Times New Roman" panose="02020603050405020304" pitchFamily="18" charset="0"/>
                <a:cs typeface="Times New Roman" panose="02020603050405020304" pitchFamily="18" charset="0"/>
              </a:rPr>
              <a:t> </a:t>
            </a:r>
            <a:endParaRPr lang="ru-RU" sz="2800" b="1" dirty="0">
              <a:solidFill>
                <a:srgbClr val="7030A0"/>
              </a:solidFill>
              <a:latin typeface="Times New Roman" panose="02020603050405020304" pitchFamily="18" charset="0"/>
              <a:cs typeface="Times New Roman" panose="02020603050405020304" pitchFamily="18" charset="0"/>
            </a:endParaRPr>
          </a:p>
          <a:p>
            <a:r>
              <a:rPr lang="ru-RU" sz="2800" b="1" dirty="0">
                <a:solidFill>
                  <a:srgbClr val="7030A0"/>
                </a:solidFill>
                <a:latin typeface="Times New Roman" panose="02020603050405020304" pitchFamily="18" charset="0"/>
                <a:cs typeface="Times New Roman" panose="02020603050405020304" pitchFamily="18" charset="0"/>
              </a:rPr>
              <a:t>     </a:t>
            </a:r>
            <a:r>
              <a:rPr lang="en-US" sz="2800" b="1" dirty="0">
                <a:solidFill>
                  <a:srgbClr val="7030A0"/>
                </a:solidFill>
                <a:latin typeface="Times New Roman" panose="02020603050405020304" pitchFamily="18" charset="0"/>
                <a:cs typeface="Times New Roman" panose="02020603050405020304" pitchFamily="18" charset="0"/>
              </a:rPr>
              <a:t>This symptom arises in many pathological conditions, but more often it signals the diseases of the respiratory organs, which today are found in 15-20% of the population of Ukraine. According to the European Respiratory Society, from 18 277 patients aged 20-48, 30% complain about cough at night, 10% for productive cough, 10% for non-productive ones.</a:t>
            </a:r>
            <a:endParaRPr lang="ru-RU" sz="2800" b="1" dirty="0">
              <a:solidFill>
                <a:srgbClr val="7030A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20187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8018"/>
          </a:xfrm>
        </p:spPr>
        <p:txBody>
          <a:bodyPr>
            <a:normAutofit fontScale="90000"/>
          </a:bodyPr>
          <a:lstStyle/>
          <a:p>
            <a:endParaRPr lang="ru-RU" dirty="0"/>
          </a:p>
        </p:txBody>
      </p:sp>
      <p:sp>
        <p:nvSpPr>
          <p:cNvPr id="3" name="Содержимое 2"/>
          <p:cNvSpPr>
            <a:spLocks noGrp="1"/>
          </p:cNvSpPr>
          <p:nvPr>
            <p:ph idx="1"/>
          </p:nvPr>
        </p:nvSpPr>
        <p:spPr>
          <a:xfrm>
            <a:off x="323528" y="1268760"/>
            <a:ext cx="8229600" cy="4525963"/>
          </a:xfrm>
        </p:spPr>
        <p:txBody>
          <a:bodyPr>
            <a:normAutofit/>
          </a:bodyPr>
          <a:lstStyle/>
          <a:p>
            <a:pPr marL="0" indent="0">
              <a:buNone/>
            </a:pPr>
            <a:r>
              <a:rPr lang="ru-RU" sz="2800" b="1" dirty="0">
                <a:solidFill>
                  <a:srgbClr val="7030A0"/>
                </a:solidFill>
                <a:latin typeface="Times New Roman" panose="02020603050405020304" pitchFamily="18" charset="0"/>
                <a:cs typeface="Times New Roman" panose="02020603050405020304" pitchFamily="18" charset="0"/>
              </a:rPr>
              <a:t>      </a:t>
            </a:r>
            <a:r>
              <a:rPr lang="en-US" sz="2800" b="1" dirty="0">
                <a:solidFill>
                  <a:srgbClr val="7030A0"/>
                </a:solidFill>
                <a:latin typeface="Times New Roman" panose="02020603050405020304" pitchFamily="18" charset="0"/>
                <a:cs typeface="Times New Roman" panose="02020603050405020304" pitchFamily="18" charset="0"/>
              </a:rPr>
              <a:t>Cough</a:t>
            </a:r>
            <a:r>
              <a:rPr lang="en-US" sz="2800" b="1" dirty="0">
                <a:solidFill>
                  <a:srgbClr val="00B050"/>
                </a:solidFill>
                <a:latin typeface="Times New Roman" panose="02020603050405020304" pitchFamily="18" charset="0"/>
                <a:cs typeface="Times New Roman" panose="02020603050405020304" pitchFamily="18" charset="0"/>
              </a:rPr>
              <a:t> is a complex reflex reaction, aimed at restoring the conduction of the upper respiratory tract with any of its violations. The reason for coughing can be found in 9 out of 10 cases of appeals to a general practitioner, but often the treatment is aimed at combating this symptom instead of finding out and eliminating the cause of cough - a protective reflex act.</a:t>
            </a:r>
            <a:endParaRPr lang="ru-RU" sz="2800" b="1" dirty="0">
              <a:solidFill>
                <a:srgbClr val="00B05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3"/>
          <p:cNvSpPr>
            <a:spLocks noChangeArrowheads="1"/>
          </p:cNvSpPr>
          <p:nvPr/>
        </p:nvSpPr>
        <p:spPr bwMode="auto">
          <a:xfrm>
            <a:off x="1043608" y="1016655"/>
            <a:ext cx="7416824"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3200" b="1" i="0" u="none" strike="noStrike" cap="none" normalizeH="0" baseline="0" dirty="0">
                <a:ln>
                  <a:noFill/>
                </a:ln>
                <a:solidFill>
                  <a:srgbClr val="7030A0"/>
                </a:solidFill>
                <a:effectLst/>
                <a:latin typeface="Times New Roman" pitchFamily="18" charset="0"/>
                <a:ea typeface="Calibri" pitchFamily="34" charset="0"/>
                <a:cs typeface="Times New Roman" pitchFamily="18" charset="0"/>
              </a:rPr>
              <a:t>The process of cleaning the respiratory tract is due to reflex enhancement of the secretion of the bronchial glands, the activity of the flashing epithelium, and the peristaltic movements of the bronchioles. Irritation of cough </a:t>
            </a:r>
            <a:r>
              <a:rPr kumimoji="0" lang="en-US" sz="3200" b="1" i="0" u="none" strike="noStrike" cap="none" normalizeH="0" baseline="0" dirty="0" err="1">
                <a:ln>
                  <a:noFill/>
                </a:ln>
                <a:solidFill>
                  <a:srgbClr val="7030A0"/>
                </a:solidFill>
                <a:effectLst/>
                <a:latin typeface="Times New Roman" pitchFamily="18" charset="0"/>
                <a:ea typeface="Calibri" pitchFamily="34" charset="0"/>
                <a:cs typeface="Times New Roman" pitchFamily="18" charset="0"/>
              </a:rPr>
              <a:t>reflexogenic</a:t>
            </a:r>
            <a:r>
              <a:rPr kumimoji="0" lang="en-US" sz="3200" b="1" i="0" u="none" strike="noStrike" cap="none" normalizeH="0" baseline="0" dirty="0">
                <a:ln>
                  <a:noFill/>
                </a:ln>
                <a:solidFill>
                  <a:srgbClr val="7030A0"/>
                </a:solidFill>
                <a:effectLst/>
                <a:latin typeface="Times New Roman" pitchFamily="18" charset="0"/>
                <a:ea typeface="Calibri" pitchFamily="34" charset="0"/>
                <a:cs typeface="Times New Roman" pitchFamily="18" charset="0"/>
              </a:rPr>
              <a:t> zones, especially in the area of the bifurcation of the trachea and below the larynx, causes coughing.</a:t>
            </a:r>
            <a:endParaRPr kumimoji="0" lang="en-US" sz="3200" b="1" i="0" u="none" strike="noStrike" cap="none" normalizeH="0" baseline="0" dirty="0">
              <a:ln>
                <a:noFill/>
              </a:ln>
              <a:solidFill>
                <a:srgbClr val="7030A0"/>
              </a:solidFill>
              <a:effectLst/>
              <a:latin typeface="Arial"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192D5890-46C9-4FDF-A050-356342CEB81E}"/>
              </a:ext>
            </a:extLst>
          </p:cNvPr>
          <p:cNvSpPr/>
          <p:nvPr/>
        </p:nvSpPr>
        <p:spPr>
          <a:xfrm>
            <a:off x="1259632" y="764705"/>
            <a:ext cx="6912768" cy="4832092"/>
          </a:xfrm>
          <a:prstGeom prst="rect">
            <a:avLst/>
          </a:prstGeom>
        </p:spPr>
        <p:txBody>
          <a:bodyPr wrap="square">
            <a:spAutoFit/>
          </a:bodyPr>
          <a:lstStyle/>
          <a:p>
            <a:r>
              <a:rPr lang="ru-RU" sz="2800" b="1" dirty="0">
                <a:solidFill>
                  <a:srgbClr val="00B050"/>
                </a:solidFill>
                <a:latin typeface="Times New Roman" panose="02020603050405020304" pitchFamily="18" charset="0"/>
                <a:cs typeface="Times New Roman" panose="02020603050405020304" pitchFamily="18" charset="0"/>
              </a:rPr>
              <a:t>      </a:t>
            </a:r>
            <a:r>
              <a:rPr lang="en-US" sz="2800" b="1" dirty="0">
                <a:solidFill>
                  <a:srgbClr val="00B050"/>
                </a:solidFill>
                <a:latin typeface="Times New Roman" panose="02020603050405020304" pitchFamily="18" charset="0"/>
                <a:cs typeface="Times New Roman" panose="02020603050405020304" pitchFamily="18" charset="0"/>
              </a:rPr>
              <a:t>Cough is a reflex act coordinated with a cough center that is located in the medulla oblongata near the respiratory tract. </a:t>
            </a:r>
            <a:endParaRPr lang="ru-RU" sz="2800" b="1" dirty="0">
              <a:solidFill>
                <a:srgbClr val="00B050"/>
              </a:solidFill>
              <a:latin typeface="Times New Roman" panose="02020603050405020304" pitchFamily="18" charset="0"/>
              <a:cs typeface="Times New Roman" panose="02020603050405020304" pitchFamily="18" charset="0"/>
            </a:endParaRPr>
          </a:p>
          <a:p>
            <a:r>
              <a:rPr lang="ru-RU" sz="2800" b="1" dirty="0">
                <a:solidFill>
                  <a:srgbClr val="00B050"/>
                </a:solidFill>
                <a:latin typeface="Times New Roman" panose="02020603050405020304" pitchFamily="18" charset="0"/>
                <a:cs typeface="Times New Roman" panose="02020603050405020304" pitchFamily="18" charset="0"/>
              </a:rPr>
              <a:t>     </a:t>
            </a:r>
            <a:r>
              <a:rPr lang="en-US" sz="2800" b="1" dirty="0">
                <a:solidFill>
                  <a:srgbClr val="00B050"/>
                </a:solidFill>
                <a:latin typeface="Times New Roman" panose="02020603050405020304" pitchFamily="18" charset="0"/>
                <a:cs typeface="Times New Roman" panose="02020603050405020304" pitchFamily="18" charset="0"/>
              </a:rPr>
              <a:t>Cough is a protective response that helps eliminate the airway stimulus. In cases of their filling, the secret becomes viscous due to increased concentration of proteins, glycosaminoglycans, leukocytes and is severely separated.</a:t>
            </a:r>
            <a:endParaRPr lang="ru-RU" sz="2800" b="1" dirty="0">
              <a:solidFill>
                <a:srgbClr val="00B050"/>
              </a:solidFill>
              <a:latin typeface="Times New Roman" panose="02020603050405020304" pitchFamily="18" charset="0"/>
              <a:cs typeface="Times New Roman" panose="02020603050405020304" pitchFamily="18" charset="0"/>
            </a:endParaRPr>
          </a:p>
          <a:p>
            <a:r>
              <a:rPr lang="ru-RU" sz="2800" b="1" dirty="0">
                <a:solidFill>
                  <a:srgbClr val="00B050"/>
                </a:solidFill>
                <a:latin typeface="Times New Roman" panose="02020603050405020304" pitchFamily="18" charset="0"/>
                <a:cs typeface="Times New Roman" panose="02020603050405020304" pitchFamily="18" charset="0"/>
              </a:rPr>
              <a:t>    </a:t>
            </a:r>
            <a:r>
              <a:rPr lang="en-US" sz="2800" b="1" dirty="0">
                <a:solidFill>
                  <a:srgbClr val="00B050"/>
                </a:solidFill>
                <a:latin typeface="Times New Roman" panose="02020603050405020304" pitchFamily="18" charset="0"/>
                <a:cs typeface="Times New Roman" panose="02020603050405020304" pitchFamily="18" charset="0"/>
              </a:rPr>
              <a:t> The cough takes on a long-lasting character and exhausts the patient. </a:t>
            </a:r>
            <a:endParaRPr lang="ru-RU" sz="2800" b="1"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187302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02034"/>
          </a:xfrm>
        </p:spPr>
        <p:txBody>
          <a:bodyPr>
            <a:normAutofit fontScale="90000"/>
          </a:bodyPr>
          <a:lstStyle/>
          <a:p>
            <a:endParaRPr lang="ru-RU" dirty="0"/>
          </a:p>
        </p:txBody>
      </p:sp>
      <p:sp>
        <p:nvSpPr>
          <p:cNvPr id="3" name="Содержимое 2"/>
          <p:cNvSpPr>
            <a:spLocks noGrp="1"/>
          </p:cNvSpPr>
          <p:nvPr>
            <p:ph idx="1"/>
          </p:nvPr>
        </p:nvSpPr>
        <p:spPr/>
        <p:txBody>
          <a:bodyPr>
            <a:normAutofit lnSpcReduction="10000"/>
          </a:bodyPr>
          <a:lstStyle/>
          <a:p>
            <a:pPr marL="0" indent="0">
              <a:buNone/>
            </a:pPr>
            <a:r>
              <a:rPr lang="ru-RU" b="1" dirty="0">
                <a:solidFill>
                  <a:srgbClr val="0070C0"/>
                </a:solidFill>
                <a:latin typeface="Times New Roman" panose="02020603050405020304" pitchFamily="18" charset="0"/>
                <a:cs typeface="Times New Roman" panose="02020603050405020304" pitchFamily="18" charset="0"/>
              </a:rPr>
              <a:t>     </a:t>
            </a:r>
            <a:r>
              <a:rPr lang="en-US" b="1" dirty="0">
                <a:solidFill>
                  <a:srgbClr val="0070C0"/>
                </a:solidFill>
                <a:latin typeface="Times New Roman" panose="02020603050405020304" pitchFamily="18" charset="0"/>
                <a:cs typeface="Times New Roman" panose="02020603050405020304" pitchFamily="18" charset="0"/>
              </a:rPr>
              <a:t>An attack on cough causes an increase in the tone of the bronchial muscles, pulmonary stretching, pulmonary ventilation, heart and blood circulation disorders in small and large circles.</a:t>
            </a:r>
            <a:endParaRPr lang="ru-RU" b="1" dirty="0">
              <a:solidFill>
                <a:srgbClr val="0070C0"/>
              </a:solidFill>
              <a:latin typeface="Times New Roman" panose="02020603050405020304" pitchFamily="18" charset="0"/>
              <a:cs typeface="Times New Roman" panose="02020603050405020304" pitchFamily="18" charset="0"/>
            </a:endParaRPr>
          </a:p>
          <a:p>
            <a:pPr marL="0" indent="0">
              <a:buNone/>
            </a:pPr>
            <a:r>
              <a:rPr lang="ru-RU" b="1" dirty="0">
                <a:solidFill>
                  <a:srgbClr val="0070C0"/>
                </a:solidFill>
                <a:latin typeface="Times New Roman" panose="02020603050405020304" pitchFamily="18" charset="0"/>
                <a:cs typeface="Times New Roman" panose="02020603050405020304" pitchFamily="18" charset="0"/>
              </a:rPr>
              <a:t>   </a:t>
            </a:r>
            <a:r>
              <a:rPr lang="en-US" b="1" dirty="0">
                <a:solidFill>
                  <a:srgbClr val="0070C0"/>
                </a:solidFill>
                <a:latin typeface="Times New Roman" panose="02020603050405020304" pitchFamily="18" charset="0"/>
                <a:cs typeface="Times New Roman" panose="02020603050405020304" pitchFamily="18" charset="0"/>
              </a:rPr>
              <a:t> Applying antitussives, it is not necessary to completely suppress cough as it impairs the self-cleaning of the bronchi and retards the recovery process.</a:t>
            </a:r>
            <a:endParaRPr lang="ru-RU" b="1" dirty="0">
              <a:solidFill>
                <a:srgbClr val="0070C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777FE50B-D71A-4AF7-B318-654058126388}"/>
              </a:ext>
            </a:extLst>
          </p:cNvPr>
          <p:cNvSpPr/>
          <p:nvPr/>
        </p:nvSpPr>
        <p:spPr>
          <a:xfrm>
            <a:off x="1115616" y="620688"/>
            <a:ext cx="7128792" cy="4401205"/>
          </a:xfrm>
          <a:prstGeom prst="rect">
            <a:avLst/>
          </a:prstGeom>
        </p:spPr>
        <p:txBody>
          <a:bodyPr wrap="square">
            <a:spAutoFit/>
          </a:bodyPr>
          <a:lstStyle/>
          <a:p>
            <a:pPr>
              <a:buNone/>
            </a:pPr>
            <a:r>
              <a:rPr lang="en-US" sz="2800" b="1" dirty="0">
                <a:solidFill>
                  <a:srgbClr val="0070C0"/>
                </a:solidFill>
                <a:latin typeface="Times New Roman" panose="02020603050405020304" pitchFamily="18" charset="0"/>
                <a:cs typeface="Times New Roman" panose="02020603050405020304" pitchFamily="18" charset="0"/>
              </a:rPr>
              <a:t>Antitussives, </a:t>
            </a:r>
            <a:r>
              <a:rPr lang="en-US" sz="2800" dirty="0">
                <a:latin typeface="Times New Roman" panose="02020603050405020304" pitchFamily="18" charset="0"/>
                <a:cs typeface="Times New Roman" panose="02020603050405020304" pitchFamily="18" charset="0"/>
              </a:rPr>
              <a:t>are divided into two groups:</a:t>
            </a:r>
            <a:endParaRPr lang="ru-RU" sz="2800" dirty="0">
              <a:latin typeface="Times New Roman" panose="02020603050405020304" pitchFamily="18" charset="0"/>
              <a:cs typeface="Times New Roman" panose="02020603050405020304" pitchFamily="18" charset="0"/>
            </a:endParaRPr>
          </a:p>
          <a:p>
            <a:r>
              <a:rPr lang="en-US" sz="2800" b="1" dirty="0">
                <a:solidFill>
                  <a:srgbClr val="0070C0"/>
                </a:solidFill>
                <a:latin typeface="Times New Roman" panose="02020603050405020304" pitchFamily="18" charset="0"/>
                <a:cs typeface="Times New Roman" panose="02020603050405020304" pitchFamily="18" charset="0"/>
              </a:rPr>
              <a:t>1. Means of central action suppressing the cough center:</a:t>
            </a:r>
            <a:endParaRPr lang="ru-RU" sz="2800" b="1" dirty="0">
              <a:solidFill>
                <a:srgbClr val="0070C0"/>
              </a:solidFill>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a) </a:t>
            </a:r>
            <a:r>
              <a:rPr lang="en-US" sz="2800" b="1" dirty="0">
                <a:solidFill>
                  <a:srgbClr val="FF0000"/>
                </a:solidFill>
                <a:latin typeface="Times New Roman" panose="02020603050405020304" pitchFamily="18" charset="0"/>
                <a:cs typeface="Times New Roman" panose="02020603050405020304" pitchFamily="18" charset="0"/>
              </a:rPr>
              <a:t>narcotic analgesics </a:t>
            </a:r>
            <a:r>
              <a:rPr lang="en-US" sz="2800" dirty="0">
                <a:latin typeface="Times New Roman" panose="02020603050405020304" pitchFamily="18" charset="0"/>
                <a:cs typeface="Times New Roman" panose="02020603050405020304" pitchFamily="18" charset="0"/>
              </a:rPr>
              <a:t>(codeine phosphate, morphine hydrochloride);</a:t>
            </a:r>
            <a:endParaRPr lang="ru-RU"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b) </a:t>
            </a:r>
            <a:r>
              <a:rPr lang="en-US" sz="2800" b="1" dirty="0">
                <a:solidFill>
                  <a:srgbClr val="FF0000"/>
                </a:solidFill>
                <a:latin typeface="Times New Roman" panose="02020603050405020304" pitchFamily="18" charset="0"/>
                <a:cs typeface="Times New Roman" panose="02020603050405020304" pitchFamily="18" charset="0"/>
              </a:rPr>
              <a:t>non-narcotic antitussives </a:t>
            </a:r>
            <a:r>
              <a:rPr lang="en-US" sz="2800" dirty="0">
                <a:latin typeface="Times New Roman" panose="02020603050405020304" pitchFamily="18" charset="0"/>
                <a:cs typeface="Times New Roman" panose="02020603050405020304" pitchFamily="18" charset="0"/>
              </a:rPr>
              <a:t>(</a:t>
            </a:r>
            <a:r>
              <a:rPr lang="en-US" sz="2800" dirty="0" err="1">
                <a:latin typeface="Times New Roman" panose="02020603050405020304" pitchFamily="18" charset="0"/>
                <a:cs typeface="Times New Roman" panose="02020603050405020304" pitchFamily="18" charset="0"/>
              </a:rPr>
              <a:t>glaucine</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oxeladine</a:t>
            </a:r>
            <a:r>
              <a:rPr lang="en-US" sz="2800" dirty="0">
                <a:latin typeface="Times New Roman" panose="02020603050405020304" pitchFamily="18" charset="0"/>
                <a:cs typeface="Times New Roman" panose="02020603050405020304" pitchFamily="18" charset="0"/>
              </a:rPr>
              <a:t>).</a:t>
            </a:r>
            <a:endParaRPr lang="ru-RU" sz="2800" dirty="0">
              <a:latin typeface="Times New Roman" panose="02020603050405020304" pitchFamily="18" charset="0"/>
              <a:cs typeface="Times New Roman" panose="02020603050405020304" pitchFamily="18" charset="0"/>
            </a:endParaRPr>
          </a:p>
          <a:p>
            <a:r>
              <a:rPr lang="en-US" sz="2800" b="1" dirty="0">
                <a:solidFill>
                  <a:srgbClr val="0070C0"/>
                </a:solidFill>
                <a:latin typeface="Times New Roman" panose="02020603050405020304" pitchFamily="18" charset="0"/>
                <a:cs typeface="Times New Roman" panose="02020603050405020304" pitchFamily="18" charset="0"/>
              </a:rPr>
              <a:t>2. Means of peripheral action that block sensitive nerve endings of cough reflexogenic zones (</a:t>
            </a:r>
            <a:r>
              <a:rPr lang="en-US" sz="2800" dirty="0" err="1">
                <a:solidFill>
                  <a:srgbClr val="0070C0"/>
                </a:solidFill>
                <a:latin typeface="Times New Roman" panose="02020603050405020304" pitchFamily="18" charset="0"/>
                <a:cs typeface="Times New Roman" panose="02020603050405020304" pitchFamily="18" charset="0"/>
              </a:rPr>
              <a:t>libexin</a:t>
            </a:r>
            <a:r>
              <a:rPr lang="en-US" sz="2800" b="1" dirty="0">
                <a:solidFill>
                  <a:srgbClr val="0070C0"/>
                </a:solidFill>
                <a:latin typeface="Times New Roman" panose="02020603050405020304" pitchFamily="18" charset="0"/>
                <a:cs typeface="Times New Roman" panose="02020603050405020304" pitchFamily="18" charset="0"/>
              </a:rPr>
              <a:t>).</a:t>
            </a:r>
            <a:endParaRPr lang="ru-RU" sz="2800" dirty="0">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840492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57200" y="1628800"/>
            <a:ext cx="8229600" cy="4896544"/>
          </a:xfrm>
        </p:spPr>
        <p:txBody>
          <a:bodyPr>
            <a:normAutofit/>
          </a:bodyPr>
          <a:lstStyle/>
          <a:p>
            <a:pPr marL="0" indent="0" algn="just">
              <a:buNone/>
            </a:pPr>
            <a:r>
              <a:rPr lang="en-US" dirty="0"/>
              <a:t>    </a:t>
            </a:r>
            <a:r>
              <a:rPr lang="en-US" b="1" dirty="0">
                <a:solidFill>
                  <a:srgbClr val="7030A0"/>
                </a:solidFill>
              </a:rPr>
              <a:t>Central drugs include narcotic analgesics (codeine phosphate, morphine hydrochloride) and non-narcotic antitussives (</a:t>
            </a:r>
            <a:r>
              <a:rPr lang="en-US" b="1" dirty="0" err="1">
                <a:solidFill>
                  <a:srgbClr val="7030A0"/>
                </a:solidFill>
              </a:rPr>
              <a:t>glucurine</a:t>
            </a:r>
            <a:r>
              <a:rPr lang="en-US" b="1" dirty="0">
                <a:solidFill>
                  <a:srgbClr val="7030A0"/>
                </a:solidFill>
              </a:rPr>
              <a:t> hydrochloride, </a:t>
            </a:r>
            <a:r>
              <a:rPr lang="en-US" b="1" dirty="0" err="1">
                <a:solidFill>
                  <a:srgbClr val="7030A0"/>
                </a:solidFill>
              </a:rPr>
              <a:t>oxeladine</a:t>
            </a:r>
            <a:r>
              <a:rPr lang="en-US" b="1" dirty="0">
                <a:solidFill>
                  <a:srgbClr val="7030A0"/>
                </a:solidFill>
              </a:rPr>
              <a:t>, </a:t>
            </a:r>
            <a:r>
              <a:rPr lang="en-US" b="1" dirty="0" err="1">
                <a:solidFill>
                  <a:srgbClr val="7030A0"/>
                </a:solidFill>
              </a:rPr>
              <a:t>butamirat</a:t>
            </a:r>
            <a:r>
              <a:rPr lang="en-US" b="1" dirty="0">
                <a:solidFill>
                  <a:srgbClr val="7030A0"/>
                </a:solidFill>
              </a:rPr>
              <a:t> citrate), which are used in cases where the cough is not productive. </a:t>
            </a:r>
          </a:p>
          <a:p>
            <a:pPr marL="0" indent="0" algn="just">
              <a:buNone/>
            </a:pPr>
            <a:r>
              <a:rPr lang="en-US" b="1" dirty="0">
                <a:solidFill>
                  <a:srgbClr val="7030A0"/>
                </a:solidFill>
              </a:rPr>
              <a:t>     The main indication for their use is long dry cough in chronic inflammatory processes of the respiratory tract.</a:t>
            </a:r>
            <a:endParaRPr lang="ru-RU" b="1" dirty="0">
              <a:solidFill>
                <a:srgbClr val="7030A0"/>
              </a:solidFill>
            </a:endParaRPr>
          </a:p>
          <a:p>
            <a:pPr>
              <a:buNone/>
            </a:pPr>
            <a:endParaRPr lang="ru-RU" dirty="0"/>
          </a:p>
          <a:p>
            <a:endParaRPr lang="ru-R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flipV="1">
            <a:off x="457200" y="228919"/>
            <a:ext cx="8229600" cy="45719"/>
          </a:xfrm>
        </p:spPr>
        <p:txBody>
          <a:bodyPr>
            <a:normAutofit fontScale="90000"/>
          </a:bodyPr>
          <a:lstStyle/>
          <a:p>
            <a:endParaRPr lang="ru-RU" dirty="0"/>
          </a:p>
        </p:txBody>
      </p:sp>
      <p:sp>
        <p:nvSpPr>
          <p:cNvPr id="3" name="Содержимое 2"/>
          <p:cNvSpPr>
            <a:spLocks noGrp="1"/>
          </p:cNvSpPr>
          <p:nvPr>
            <p:ph idx="1"/>
          </p:nvPr>
        </p:nvSpPr>
        <p:spPr>
          <a:xfrm>
            <a:off x="457200" y="692696"/>
            <a:ext cx="8229600" cy="5433467"/>
          </a:xfrm>
        </p:spPr>
        <p:txBody>
          <a:bodyPr>
            <a:normAutofit fontScale="92500" lnSpcReduction="20000"/>
          </a:bodyPr>
          <a:lstStyle/>
          <a:p>
            <a:pPr algn="just">
              <a:buNone/>
            </a:pPr>
            <a:r>
              <a:rPr lang="en-US" dirty="0"/>
              <a:t>         </a:t>
            </a:r>
            <a:r>
              <a:rPr lang="en-US" b="1" dirty="0">
                <a:solidFill>
                  <a:srgbClr val="7030A0"/>
                </a:solidFill>
                <a:latin typeface="Times New Roman" panose="02020603050405020304" pitchFamily="18" charset="0"/>
                <a:cs typeface="Times New Roman" panose="02020603050405020304" pitchFamily="18" charset="0"/>
              </a:rPr>
              <a:t>In cases of prolonged use of codeine phosphate, along with the weakening of cough, pulmonary ventilation is reduced as a result of inhibition of the respiratory center and there is a possibility of passion. </a:t>
            </a:r>
          </a:p>
          <a:p>
            <a:pPr algn="just">
              <a:buNone/>
            </a:pPr>
            <a:r>
              <a:rPr lang="en-US" b="1" dirty="0">
                <a:solidFill>
                  <a:srgbClr val="7030A0"/>
                </a:solidFill>
                <a:latin typeface="Times New Roman" panose="02020603050405020304" pitchFamily="18" charset="0"/>
                <a:cs typeface="Times New Roman" panose="02020603050405020304" pitchFamily="18" charset="0"/>
              </a:rPr>
              <a:t>         Codeine phosphate is contraindicated for children up to 6 months. In connection with the possibility of developing passion, he is appointed with restrictions, as well as other narcotic analgesics. Codeine phosphate is a part of the combined tablets used against cough “Code-</a:t>
            </a:r>
            <a:r>
              <a:rPr lang="en-US" b="1" dirty="0" err="1">
                <a:solidFill>
                  <a:srgbClr val="7030A0"/>
                </a:solidFill>
                <a:latin typeface="Times New Roman" panose="02020603050405020304" pitchFamily="18" charset="0"/>
                <a:cs typeface="Times New Roman" panose="02020603050405020304" pitchFamily="18" charset="0"/>
              </a:rPr>
              <a:t>Terpin</a:t>
            </a:r>
            <a:r>
              <a:rPr lang="en-US" b="1" dirty="0">
                <a:solidFill>
                  <a:srgbClr val="7030A0"/>
                </a:solidFill>
                <a:latin typeface="Times New Roman" panose="02020603050405020304" pitchFamily="18" charset="0"/>
                <a:cs typeface="Times New Roman" panose="02020603050405020304" pitchFamily="18" charset="0"/>
              </a:rPr>
              <a:t>”, “The tablets against cough” and others</a:t>
            </a:r>
            <a:endParaRPr lang="ru-RU" b="1" dirty="0">
              <a:solidFill>
                <a:srgbClr val="7030A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386986C3-95A6-40AB-B909-276AE332C49D}"/>
              </a:ext>
            </a:extLst>
          </p:cNvPr>
          <p:cNvSpPr/>
          <p:nvPr/>
        </p:nvSpPr>
        <p:spPr>
          <a:xfrm>
            <a:off x="1403648" y="692696"/>
            <a:ext cx="6768752" cy="4401205"/>
          </a:xfrm>
          <a:prstGeom prst="rect">
            <a:avLst/>
          </a:prstGeom>
        </p:spPr>
        <p:txBody>
          <a:bodyPr wrap="square">
            <a:spAutoFit/>
          </a:bodyPr>
          <a:lstStyle/>
          <a:p>
            <a:r>
              <a:rPr lang="uk-UA" sz="2800" b="1" i="1" dirty="0" err="1">
                <a:solidFill>
                  <a:srgbClr val="00B050"/>
                </a:solidFill>
                <a:latin typeface="Times New Roman" panose="02020603050405020304" pitchFamily="18" charset="0"/>
                <a:cs typeface="Times New Roman" panose="02020603050405020304" pitchFamily="18" charset="0"/>
              </a:rPr>
              <a:t>Glaucine</a:t>
            </a:r>
            <a:r>
              <a:rPr lang="uk-UA" sz="2800" b="1" i="1" dirty="0">
                <a:solidFill>
                  <a:srgbClr val="00B050"/>
                </a:solidFill>
                <a:latin typeface="Times New Roman" panose="02020603050405020304" pitchFamily="18" charset="0"/>
                <a:cs typeface="Times New Roman" panose="02020603050405020304" pitchFamily="18" charset="0"/>
              </a:rPr>
              <a:t> </a:t>
            </a:r>
            <a:r>
              <a:rPr lang="uk-UA" sz="2800" b="1" i="1" dirty="0" err="1">
                <a:solidFill>
                  <a:srgbClr val="00B050"/>
                </a:solidFill>
                <a:latin typeface="Times New Roman" panose="02020603050405020304" pitchFamily="18" charset="0"/>
                <a:cs typeface="Times New Roman" panose="02020603050405020304" pitchFamily="18" charset="0"/>
              </a:rPr>
              <a:t>hydrochloride</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is</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an</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alkaloid</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macaque</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of</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the</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yellow</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poppy</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family</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Unlike</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opiates</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acting</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on</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the</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cough</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center</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selectively</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not</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inhibiting</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the</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breathing</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and</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not</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delaying</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the</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release</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of</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sputum</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Does</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not</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cause</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obturation</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and</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drug</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dependence</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children</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are</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not</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contraindicated</a:t>
            </a:r>
            <a:r>
              <a:rPr lang="uk-UA" sz="2800" b="1" dirty="0">
                <a:solidFill>
                  <a:srgbClr val="7030A0"/>
                </a:solidFill>
                <a:latin typeface="Times New Roman" panose="02020603050405020304" pitchFamily="18" charset="0"/>
                <a:cs typeface="Times New Roman" panose="02020603050405020304" pitchFamily="18" charset="0"/>
              </a:rPr>
              <a:t>.</a:t>
            </a:r>
            <a:endParaRPr lang="en-US" sz="2800" b="1" dirty="0">
              <a:solidFill>
                <a:srgbClr val="7030A0"/>
              </a:solidFill>
              <a:latin typeface="Times New Roman" panose="02020603050405020304" pitchFamily="18" charset="0"/>
              <a:cs typeface="Times New Roman" panose="02020603050405020304" pitchFamily="18" charset="0"/>
            </a:endParaRPr>
          </a:p>
          <a:p>
            <a:r>
              <a:rPr lang="en-US" sz="2800" b="1" dirty="0">
                <a:solidFill>
                  <a:srgbClr val="7030A0"/>
                </a:solidFill>
                <a:latin typeface="Times New Roman" panose="02020603050405020304" pitchFamily="18" charset="0"/>
                <a:cs typeface="Times New Roman" panose="02020603050405020304" pitchFamily="18" charset="0"/>
              </a:rPr>
              <a:t>    </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The</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drug</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has</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adrenoblocking</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properties</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so</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in</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case</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of</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low</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blood</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pressure</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is</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not</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recommended</a:t>
            </a:r>
            <a:r>
              <a:rPr lang="uk-UA" sz="2800" b="1" dirty="0">
                <a:solidFill>
                  <a:srgbClr val="7030A0"/>
                </a:solidFill>
                <a:latin typeface="Times New Roman" panose="02020603050405020304" pitchFamily="18" charset="0"/>
                <a:cs typeface="Times New Roman" panose="02020603050405020304" pitchFamily="18" charset="0"/>
              </a:rPr>
              <a:t>.</a:t>
            </a:r>
            <a:endParaRPr lang="ru-UA" sz="2800" b="1" dirty="0">
              <a:solidFill>
                <a:srgbClr val="7030A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34064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57200" y="1124744"/>
            <a:ext cx="8229600" cy="5001419"/>
          </a:xfrm>
        </p:spPr>
        <p:txBody>
          <a:bodyPr>
            <a:normAutofit lnSpcReduction="10000"/>
          </a:bodyPr>
          <a:lstStyle/>
          <a:p>
            <a:r>
              <a:rPr lang="uk-UA" b="1" i="1" dirty="0" err="1"/>
              <a:t>Okseladine</a:t>
            </a:r>
            <a:r>
              <a:rPr lang="uk-UA" i="1" dirty="0"/>
              <a:t> </a:t>
            </a:r>
            <a:r>
              <a:rPr lang="uk-UA" b="1" i="1" dirty="0">
                <a:solidFill>
                  <a:srgbClr val="7030A0"/>
                </a:solidFill>
              </a:rPr>
              <a:t>(</a:t>
            </a:r>
            <a:r>
              <a:rPr lang="uk-UA" b="1" i="1" dirty="0" err="1">
                <a:solidFill>
                  <a:srgbClr val="7030A0"/>
                </a:solidFill>
              </a:rPr>
              <a:t>paxeladine</a:t>
            </a:r>
            <a:r>
              <a:rPr lang="uk-UA" b="1" i="1" dirty="0">
                <a:solidFill>
                  <a:srgbClr val="7030A0"/>
                </a:solidFill>
              </a:rPr>
              <a:t>, </a:t>
            </a:r>
            <a:r>
              <a:rPr lang="uk-UA" b="1" i="1" dirty="0" err="1">
                <a:solidFill>
                  <a:srgbClr val="7030A0"/>
                </a:solidFill>
              </a:rPr>
              <a:t>tussuprex</a:t>
            </a:r>
            <a:r>
              <a:rPr lang="uk-UA" b="1" i="1" dirty="0">
                <a:solidFill>
                  <a:srgbClr val="7030A0"/>
                </a:solidFill>
              </a:rPr>
              <a:t>)</a:t>
            </a:r>
            <a:r>
              <a:rPr lang="uk-UA" b="1" dirty="0">
                <a:solidFill>
                  <a:srgbClr val="7030A0"/>
                </a:solidFill>
              </a:rPr>
              <a:t> </a:t>
            </a:r>
            <a:r>
              <a:rPr lang="uk-UA" b="1" dirty="0" err="1">
                <a:solidFill>
                  <a:srgbClr val="7030A0"/>
                </a:solidFill>
              </a:rPr>
              <a:t>selectively</a:t>
            </a:r>
            <a:r>
              <a:rPr lang="uk-UA" b="1" dirty="0">
                <a:solidFill>
                  <a:srgbClr val="7030A0"/>
                </a:solidFill>
              </a:rPr>
              <a:t> </a:t>
            </a:r>
            <a:r>
              <a:rPr lang="uk-UA" b="1" dirty="0" err="1">
                <a:solidFill>
                  <a:srgbClr val="7030A0"/>
                </a:solidFill>
              </a:rPr>
              <a:t>suppresses</a:t>
            </a:r>
            <a:r>
              <a:rPr lang="uk-UA" b="1" dirty="0">
                <a:solidFill>
                  <a:srgbClr val="7030A0"/>
                </a:solidFill>
              </a:rPr>
              <a:t> </a:t>
            </a:r>
            <a:r>
              <a:rPr lang="uk-UA" b="1" dirty="0" err="1">
                <a:solidFill>
                  <a:srgbClr val="7030A0"/>
                </a:solidFill>
              </a:rPr>
              <a:t>the</a:t>
            </a:r>
            <a:r>
              <a:rPr lang="uk-UA" b="1" dirty="0">
                <a:solidFill>
                  <a:srgbClr val="7030A0"/>
                </a:solidFill>
              </a:rPr>
              <a:t> </a:t>
            </a:r>
            <a:r>
              <a:rPr lang="uk-UA" b="1" dirty="0" err="1">
                <a:solidFill>
                  <a:srgbClr val="7030A0"/>
                </a:solidFill>
              </a:rPr>
              <a:t>cough</a:t>
            </a:r>
            <a:r>
              <a:rPr lang="uk-UA" b="1" dirty="0">
                <a:solidFill>
                  <a:srgbClr val="7030A0"/>
                </a:solidFill>
              </a:rPr>
              <a:t> </a:t>
            </a:r>
            <a:r>
              <a:rPr lang="uk-UA" b="1" dirty="0" err="1">
                <a:solidFill>
                  <a:srgbClr val="7030A0"/>
                </a:solidFill>
              </a:rPr>
              <a:t>center</a:t>
            </a:r>
            <a:r>
              <a:rPr lang="uk-UA" b="1" dirty="0">
                <a:solidFill>
                  <a:srgbClr val="7030A0"/>
                </a:solidFill>
              </a:rPr>
              <a:t>. </a:t>
            </a:r>
            <a:r>
              <a:rPr lang="uk-UA" b="1" dirty="0" err="1">
                <a:solidFill>
                  <a:srgbClr val="7030A0"/>
                </a:solidFill>
              </a:rPr>
              <a:t>Does</a:t>
            </a:r>
            <a:r>
              <a:rPr lang="uk-UA" b="1" dirty="0">
                <a:solidFill>
                  <a:srgbClr val="7030A0"/>
                </a:solidFill>
              </a:rPr>
              <a:t> </a:t>
            </a:r>
            <a:r>
              <a:rPr lang="uk-UA" b="1" dirty="0" err="1">
                <a:solidFill>
                  <a:srgbClr val="7030A0"/>
                </a:solidFill>
              </a:rPr>
              <a:t>not</a:t>
            </a:r>
            <a:r>
              <a:rPr lang="uk-UA" b="1" dirty="0">
                <a:solidFill>
                  <a:srgbClr val="7030A0"/>
                </a:solidFill>
              </a:rPr>
              <a:t> </a:t>
            </a:r>
            <a:r>
              <a:rPr lang="uk-UA" b="1" dirty="0" err="1">
                <a:solidFill>
                  <a:srgbClr val="7030A0"/>
                </a:solidFill>
              </a:rPr>
              <a:t>cause</a:t>
            </a:r>
            <a:r>
              <a:rPr lang="uk-UA" b="1" dirty="0">
                <a:solidFill>
                  <a:srgbClr val="7030A0"/>
                </a:solidFill>
              </a:rPr>
              <a:t> </a:t>
            </a:r>
            <a:r>
              <a:rPr lang="uk-UA" b="1" dirty="0" err="1">
                <a:solidFill>
                  <a:srgbClr val="7030A0"/>
                </a:solidFill>
              </a:rPr>
              <a:t>drowsiness</a:t>
            </a:r>
            <a:r>
              <a:rPr lang="uk-UA" b="1" dirty="0">
                <a:solidFill>
                  <a:srgbClr val="7030A0"/>
                </a:solidFill>
              </a:rPr>
              <a:t>, </a:t>
            </a:r>
            <a:r>
              <a:rPr lang="uk-UA" b="1" dirty="0" err="1">
                <a:solidFill>
                  <a:srgbClr val="7030A0"/>
                </a:solidFill>
              </a:rPr>
              <a:t>does</a:t>
            </a:r>
            <a:r>
              <a:rPr lang="uk-UA" b="1" dirty="0">
                <a:solidFill>
                  <a:srgbClr val="7030A0"/>
                </a:solidFill>
              </a:rPr>
              <a:t> </a:t>
            </a:r>
            <a:r>
              <a:rPr lang="uk-UA" b="1" dirty="0" err="1">
                <a:solidFill>
                  <a:srgbClr val="7030A0"/>
                </a:solidFill>
              </a:rPr>
              <a:t>not</a:t>
            </a:r>
            <a:r>
              <a:rPr lang="uk-UA" b="1" dirty="0">
                <a:solidFill>
                  <a:srgbClr val="7030A0"/>
                </a:solidFill>
              </a:rPr>
              <a:t> </a:t>
            </a:r>
            <a:r>
              <a:rPr lang="uk-UA" b="1" dirty="0" err="1">
                <a:solidFill>
                  <a:srgbClr val="7030A0"/>
                </a:solidFill>
              </a:rPr>
              <a:t>suppress</a:t>
            </a:r>
            <a:r>
              <a:rPr lang="uk-UA" b="1" dirty="0">
                <a:solidFill>
                  <a:srgbClr val="7030A0"/>
                </a:solidFill>
              </a:rPr>
              <a:t> </a:t>
            </a:r>
            <a:r>
              <a:rPr lang="uk-UA" b="1" dirty="0" err="1">
                <a:solidFill>
                  <a:srgbClr val="7030A0"/>
                </a:solidFill>
              </a:rPr>
              <a:t>breathing</a:t>
            </a:r>
            <a:r>
              <a:rPr lang="uk-UA" b="1" dirty="0">
                <a:solidFill>
                  <a:srgbClr val="7030A0"/>
                </a:solidFill>
              </a:rPr>
              <a:t>, </a:t>
            </a:r>
            <a:r>
              <a:rPr lang="uk-UA" b="1" dirty="0" err="1">
                <a:solidFill>
                  <a:srgbClr val="7030A0"/>
                </a:solidFill>
              </a:rPr>
              <a:t>does</a:t>
            </a:r>
            <a:r>
              <a:rPr lang="uk-UA" b="1" dirty="0">
                <a:solidFill>
                  <a:srgbClr val="7030A0"/>
                </a:solidFill>
              </a:rPr>
              <a:t> </a:t>
            </a:r>
            <a:r>
              <a:rPr lang="uk-UA" b="1" dirty="0" err="1">
                <a:solidFill>
                  <a:srgbClr val="7030A0"/>
                </a:solidFill>
              </a:rPr>
              <a:t>not</a:t>
            </a:r>
            <a:r>
              <a:rPr lang="uk-UA" b="1" dirty="0">
                <a:solidFill>
                  <a:srgbClr val="7030A0"/>
                </a:solidFill>
              </a:rPr>
              <a:t> </a:t>
            </a:r>
            <a:r>
              <a:rPr lang="uk-UA" b="1" dirty="0" err="1">
                <a:solidFill>
                  <a:srgbClr val="7030A0"/>
                </a:solidFill>
              </a:rPr>
              <a:t>affect</a:t>
            </a:r>
            <a:r>
              <a:rPr lang="uk-UA" b="1" dirty="0">
                <a:solidFill>
                  <a:srgbClr val="7030A0"/>
                </a:solidFill>
              </a:rPr>
              <a:t> </a:t>
            </a:r>
            <a:r>
              <a:rPr lang="uk-UA" b="1" dirty="0" err="1">
                <a:solidFill>
                  <a:srgbClr val="7030A0"/>
                </a:solidFill>
              </a:rPr>
              <a:t>the</a:t>
            </a:r>
            <a:r>
              <a:rPr lang="uk-UA" b="1" dirty="0">
                <a:solidFill>
                  <a:srgbClr val="7030A0"/>
                </a:solidFill>
              </a:rPr>
              <a:t> </a:t>
            </a:r>
            <a:r>
              <a:rPr lang="uk-UA" b="1" dirty="0" err="1">
                <a:solidFill>
                  <a:srgbClr val="7030A0"/>
                </a:solidFill>
              </a:rPr>
              <a:t>motility</a:t>
            </a:r>
            <a:r>
              <a:rPr lang="uk-UA" b="1" dirty="0">
                <a:solidFill>
                  <a:srgbClr val="7030A0"/>
                </a:solidFill>
              </a:rPr>
              <a:t> </a:t>
            </a:r>
            <a:r>
              <a:rPr lang="uk-UA" b="1" dirty="0" err="1">
                <a:solidFill>
                  <a:srgbClr val="7030A0"/>
                </a:solidFill>
              </a:rPr>
              <a:t>of</a:t>
            </a:r>
            <a:r>
              <a:rPr lang="uk-UA" b="1" dirty="0">
                <a:solidFill>
                  <a:srgbClr val="7030A0"/>
                </a:solidFill>
              </a:rPr>
              <a:t> </a:t>
            </a:r>
            <a:r>
              <a:rPr lang="uk-UA" b="1" dirty="0" err="1">
                <a:solidFill>
                  <a:srgbClr val="7030A0"/>
                </a:solidFill>
              </a:rPr>
              <a:t>the</a:t>
            </a:r>
            <a:r>
              <a:rPr lang="uk-UA" b="1" dirty="0">
                <a:solidFill>
                  <a:srgbClr val="7030A0"/>
                </a:solidFill>
              </a:rPr>
              <a:t> </a:t>
            </a:r>
            <a:r>
              <a:rPr lang="uk-UA" b="1" dirty="0" err="1">
                <a:solidFill>
                  <a:srgbClr val="7030A0"/>
                </a:solidFill>
              </a:rPr>
              <a:t>intestines</a:t>
            </a:r>
            <a:r>
              <a:rPr lang="uk-UA" b="1" dirty="0">
                <a:solidFill>
                  <a:srgbClr val="7030A0"/>
                </a:solidFill>
              </a:rPr>
              <a:t>.</a:t>
            </a:r>
            <a:endParaRPr lang="ru-RU" b="1" dirty="0">
              <a:solidFill>
                <a:srgbClr val="7030A0"/>
              </a:solidFill>
            </a:endParaRPr>
          </a:p>
          <a:p>
            <a:r>
              <a:rPr lang="uk-UA" b="1" dirty="0" err="1">
                <a:solidFill>
                  <a:srgbClr val="7030A0"/>
                </a:solidFill>
              </a:rPr>
              <a:t>Side</a:t>
            </a:r>
            <a:r>
              <a:rPr lang="uk-UA" b="1" dirty="0">
                <a:solidFill>
                  <a:srgbClr val="7030A0"/>
                </a:solidFill>
              </a:rPr>
              <a:t> </a:t>
            </a:r>
            <a:r>
              <a:rPr lang="uk-UA" b="1" dirty="0" err="1">
                <a:solidFill>
                  <a:srgbClr val="7030A0"/>
                </a:solidFill>
              </a:rPr>
              <a:t>effects</a:t>
            </a:r>
            <a:r>
              <a:rPr lang="uk-UA" b="1" dirty="0">
                <a:solidFill>
                  <a:srgbClr val="7030A0"/>
                </a:solidFill>
              </a:rPr>
              <a:t>: </a:t>
            </a:r>
            <a:r>
              <a:rPr lang="uk-UA" b="1" dirty="0" err="1">
                <a:solidFill>
                  <a:srgbClr val="7030A0"/>
                </a:solidFill>
              </a:rPr>
              <a:t>nausea</a:t>
            </a:r>
            <a:r>
              <a:rPr lang="uk-UA" b="1" dirty="0">
                <a:solidFill>
                  <a:srgbClr val="7030A0"/>
                </a:solidFill>
              </a:rPr>
              <a:t>, </a:t>
            </a:r>
            <a:r>
              <a:rPr lang="uk-UA" b="1" dirty="0" err="1">
                <a:solidFill>
                  <a:srgbClr val="7030A0"/>
                </a:solidFill>
              </a:rPr>
              <a:t>vomiting</a:t>
            </a:r>
            <a:r>
              <a:rPr lang="uk-UA" b="1" dirty="0">
                <a:solidFill>
                  <a:srgbClr val="7030A0"/>
                </a:solidFill>
              </a:rPr>
              <a:t>, </a:t>
            </a:r>
            <a:r>
              <a:rPr lang="uk-UA" b="1" dirty="0" err="1">
                <a:solidFill>
                  <a:srgbClr val="7030A0"/>
                </a:solidFill>
              </a:rPr>
              <a:t>pain</a:t>
            </a:r>
            <a:r>
              <a:rPr lang="uk-UA" b="1" dirty="0">
                <a:solidFill>
                  <a:srgbClr val="7030A0"/>
                </a:solidFill>
              </a:rPr>
              <a:t> </a:t>
            </a:r>
            <a:r>
              <a:rPr lang="uk-UA" b="1" dirty="0" err="1">
                <a:solidFill>
                  <a:srgbClr val="7030A0"/>
                </a:solidFill>
              </a:rPr>
              <a:t>in</a:t>
            </a:r>
            <a:r>
              <a:rPr lang="uk-UA" b="1" dirty="0">
                <a:solidFill>
                  <a:srgbClr val="7030A0"/>
                </a:solidFill>
              </a:rPr>
              <a:t> </a:t>
            </a:r>
            <a:r>
              <a:rPr lang="uk-UA" b="1" dirty="0" err="1">
                <a:solidFill>
                  <a:srgbClr val="7030A0"/>
                </a:solidFill>
              </a:rPr>
              <a:t>the</a:t>
            </a:r>
            <a:r>
              <a:rPr lang="uk-UA" b="1" dirty="0">
                <a:solidFill>
                  <a:srgbClr val="7030A0"/>
                </a:solidFill>
              </a:rPr>
              <a:t> </a:t>
            </a:r>
            <a:r>
              <a:rPr lang="uk-UA" b="1" dirty="0" err="1">
                <a:solidFill>
                  <a:srgbClr val="7030A0"/>
                </a:solidFill>
              </a:rPr>
              <a:t>epigastric</a:t>
            </a:r>
            <a:r>
              <a:rPr lang="uk-UA" b="1" dirty="0">
                <a:solidFill>
                  <a:srgbClr val="7030A0"/>
                </a:solidFill>
              </a:rPr>
              <a:t> </a:t>
            </a:r>
            <a:r>
              <a:rPr lang="uk-UA" b="1" dirty="0" err="1">
                <a:solidFill>
                  <a:srgbClr val="7030A0"/>
                </a:solidFill>
              </a:rPr>
              <a:t>region</a:t>
            </a:r>
            <a:r>
              <a:rPr lang="uk-UA" b="1" dirty="0">
                <a:solidFill>
                  <a:srgbClr val="7030A0"/>
                </a:solidFill>
              </a:rPr>
              <a:t>.</a:t>
            </a:r>
            <a:endParaRPr lang="ru-RU" b="1" dirty="0">
              <a:solidFill>
                <a:srgbClr val="7030A0"/>
              </a:solidFill>
            </a:endParaRPr>
          </a:p>
          <a:p>
            <a:r>
              <a:rPr lang="uk-UA" b="1" i="1" dirty="0" err="1">
                <a:solidFill>
                  <a:srgbClr val="7030A0"/>
                </a:solidFill>
              </a:rPr>
              <a:t>Butamirut</a:t>
            </a:r>
            <a:r>
              <a:rPr lang="uk-UA" b="1" i="1" dirty="0">
                <a:solidFill>
                  <a:srgbClr val="7030A0"/>
                </a:solidFill>
              </a:rPr>
              <a:t> </a:t>
            </a:r>
            <a:r>
              <a:rPr lang="uk-UA" b="1" i="1" dirty="0" err="1">
                <a:solidFill>
                  <a:srgbClr val="7030A0"/>
                </a:solidFill>
              </a:rPr>
              <a:t>citrate</a:t>
            </a:r>
            <a:r>
              <a:rPr lang="uk-UA" b="1" i="1" dirty="0">
                <a:solidFill>
                  <a:srgbClr val="7030A0"/>
                </a:solidFill>
              </a:rPr>
              <a:t> (</a:t>
            </a:r>
            <a:r>
              <a:rPr lang="uk-UA" b="1" i="1" dirty="0" err="1">
                <a:solidFill>
                  <a:srgbClr val="7030A0"/>
                </a:solidFill>
              </a:rPr>
              <a:t>intusin</a:t>
            </a:r>
            <a:r>
              <a:rPr lang="uk-UA" b="1" i="1" dirty="0">
                <a:solidFill>
                  <a:srgbClr val="7030A0"/>
                </a:solidFill>
              </a:rPr>
              <a:t>, </a:t>
            </a:r>
            <a:r>
              <a:rPr lang="uk-UA" b="1" i="1" dirty="0" err="1">
                <a:solidFill>
                  <a:srgbClr val="7030A0"/>
                </a:solidFill>
              </a:rPr>
              <a:t>stopocin</a:t>
            </a:r>
            <a:r>
              <a:rPr lang="uk-UA" b="1" i="1" dirty="0">
                <a:solidFill>
                  <a:srgbClr val="7030A0"/>
                </a:solidFill>
              </a:rPr>
              <a:t>, </a:t>
            </a:r>
            <a:r>
              <a:rPr lang="uk-UA" b="1" i="1" dirty="0" err="1">
                <a:solidFill>
                  <a:srgbClr val="7030A0"/>
                </a:solidFill>
              </a:rPr>
              <a:t>synecod</a:t>
            </a:r>
            <a:r>
              <a:rPr lang="uk-UA" b="1" i="1" dirty="0">
                <a:solidFill>
                  <a:srgbClr val="7030A0"/>
                </a:solidFill>
              </a:rPr>
              <a:t>)</a:t>
            </a:r>
            <a:r>
              <a:rPr lang="uk-UA" b="1" dirty="0">
                <a:solidFill>
                  <a:srgbClr val="7030A0"/>
                </a:solidFill>
              </a:rPr>
              <a:t> </a:t>
            </a:r>
            <a:r>
              <a:rPr lang="uk-UA" b="1" dirty="0" err="1">
                <a:solidFill>
                  <a:srgbClr val="7030A0"/>
                </a:solidFill>
              </a:rPr>
              <a:t>in</a:t>
            </a:r>
            <a:r>
              <a:rPr lang="uk-UA" b="1" dirty="0">
                <a:solidFill>
                  <a:srgbClr val="7030A0"/>
                </a:solidFill>
              </a:rPr>
              <a:t> </a:t>
            </a:r>
            <a:r>
              <a:rPr lang="uk-UA" b="1" dirty="0" err="1">
                <a:solidFill>
                  <a:srgbClr val="7030A0"/>
                </a:solidFill>
              </a:rPr>
              <a:t>addition</a:t>
            </a:r>
            <a:r>
              <a:rPr lang="uk-UA" b="1" dirty="0">
                <a:solidFill>
                  <a:srgbClr val="7030A0"/>
                </a:solidFill>
              </a:rPr>
              <a:t> </a:t>
            </a:r>
            <a:r>
              <a:rPr lang="uk-UA" b="1" dirty="0" err="1">
                <a:solidFill>
                  <a:srgbClr val="7030A0"/>
                </a:solidFill>
              </a:rPr>
              <a:t>to</a:t>
            </a:r>
            <a:r>
              <a:rPr lang="uk-UA" b="1" dirty="0">
                <a:solidFill>
                  <a:srgbClr val="7030A0"/>
                </a:solidFill>
              </a:rPr>
              <a:t> </a:t>
            </a:r>
            <a:r>
              <a:rPr lang="uk-UA" b="1" dirty="0" err="1">
                <a:solidFill>
                  <a:srgbClr val="7030A0"/>
                </a:solidFill>
              </a:rPr>
              <a:t>antitussis</a:t>
            </a:r>
            <a:r>
              <a:rPr lang="uk-UA" b="1" dirty="0">
                <a:solidFill>
                  <a:srgbClr val="7030A0"/>
                </a:solidFill>
              </a:rPr>
              <a:t> </a:t>
            </a:r>
            <a:r>
              <a:rPr lang="uk-UA" b="1" dirty="0" err="1">
                <a:solidFill>
                  <a:srgbClr val="7030A0"/>
                </a:solidFill>
              </a:rPr>
              <a:t>has</a:t>
            </a:r>
            <a:r>
              <a:rPr lang="uk-UA" b="1" dirty="0">
                <a:solidFill>
                  <a:srgbClr val="7030A0"/>
                </a:solidFill>
              </a:rPr>
              <a:t> </a:t>
            </a:r>
            <a:r>
              <a:rPr lang="uk-UA" b="1" dirty="0" err="1">
                <a:solidFill>
                  <a:srgbClr val="7030A0"/>
                </a:solidFill>
              </a:rPr>
              <a:t>bronchodilator</a:t>
            </a:r>
            <a:r>
              <a:rPr lang="uk-UA" b="1" dirty="0">
                <a:solidFill>
                  <a:srgbClr val="7030A0"/>
                </a:solidFill>
              </a:rPr>
              <a:t>, </a:t>
            </a:r>
            <a:r>
              <a:rPr lang="uk-UA" b="1" dirty="0" err="1">
                <a:solidFill>
                  <a:srgbClr val="7030A0"/>
                </a:solidFill>
              </a:rPr>
              <a:t>expectorant</a:t>
            </a:r>
            <a:r>
              <a:rPr lang="uk-UA" b="1" dirty="0">
                <a:solidFill>
                  <a:srgbClr val="7030A0"/>
                </a:solidFill>
              </a:rPr>
              <a:t>, anti-</a:t>
            </a:r>
            <a:r>
              <a:rPr lang="uk-UA" b="1" dirty="0" err="1">
                <a:solidFill>
                  <a:srgbClr val="7030A0"/>
                </a:solidFill>
              </a:rPr>
              <a:t>inflammatory</a:t>
            </a:r>
            <a:r>
              <a:rPr lang="uk-UA" b="1" dirty="0">
                <a:solidFill>
                  <a:srgbClr val="7030A0"/>
                </a:solidFill>
              </a:rPr>
              <a:t> </a:t>
            </a:r>
            <a:r>
              <a:rPr lang="uk-UA" b="1" dirty="0" err="1">
                <a:solidFill>
                  <a:srgbClr val="7030A0"/>
                </a:solidFill>
              </a:rPr>
              <a:t>effect</a:t>
            </a:r>
            <a:r>
              <a:rPr lang="uk-UA" b="1" dirty="0">
                <a:solidFill>
                  <a:srgbClr val="7030A0"/>
                </a:solidFill>
              </a:rPr>
              <a:t>.</a:t>
            </a:r>
            <a:endParaRPr lang="ru-RU" b="1" dirty="0">
              <a:solidFill>
                <a:srgbClr val="7030A0"/>
              </a:solidFill>
            </a:endParaRPr>
          </a:p>
          <a:p>
            <a:endParaRPr lang="ru-R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lnSpcReduction="10000"/>
          </a:bodyPr>
          <a:lstStyle/>
          <a:p>
            <a:pPr marL="0" indent="0">
              <a:buNone/>
            </a:pPr>
            <a:r>
              <a:rPr lang="en-US" b="1" i="1" dirty="0"/>
              <a:t>     </a:t>
            </a:r>
            <a:r>
              <a:rPr lang="uk-UA" b="1" i="1" dirty="0" err="1"/>
              <a:t>Libexin</a:t>
            </a:r>
            <a:r>
              <a:rPr lang="uk-UA" dirty="0"/>
              <a:t> </a:t>
            </a:r>
            <a:r>
              <a:rPr lang="uk-UA" b="1" dirty="0" err="1">
                <a:solidFill>
                  <a:srgbClr val="00B050"/>
                </a:solidFill>
                <a:latin typeface="Times New Roman" panose="02020603050405020304" pitchFamily="18" charset="0"/>
                <a:cs typeface="Times New Roman" panose="02020603050405020304" pitchFamily="18" charset="0"/>
              </a:rPr>
              <a:t>is</a:t>
            </a:r>
            <a:r>
              <a:rPr lang="uk-UA" b="1" dirty="0">
                <a:solidFill>
                  <a:srgbClr val="00B050"/>
                </a:solidFill>
                <a:latin typeface="Times New Roman" panose="02020603050405020304" pitchFamily="18" charset="0"/>
                <a:cs typeface="Times New Roman" panose="02020603050405020304" pitchFamily="18" charset="0"/>
              </a:rPr>
              <a:t> a </a:t>
            </a:r>
            <a:r>
              <a:rPr lang="uk-UA" b="1" dirty="0" err="1">
                <a:solidFill>
                  <a:srgbClr val="00B050"/>
                </a:solidFill>
                <a:latin typeface="Times New Roman" panose="02020603050405020304" pitchFamily="18" charset="0"/>
                <a:cs typeface="Times New Roman" panose="02020603050405020304" pitchFamily="18" charset="0"/>
              </a:rPr>
              <a:t>synthetic</a:t>
            </a:r>
            <a:r>
              <a:rPr lang="uk-UA" b="1" dirty="0">
                <a:solidFill>
                  <a:srgbClr val="00B050"/>
                </a:solidFill>
                <a:latin typeface="Times New Roman" panose="02020603050405020304" pitchFamily="18" charset="0"/>
                <a:cs typeface="Times New Roman" panose="02020603050405020304" pitchFamily="18" charset="0"/>
              </a:rPr>
              <a:t> </a:t>
            </a:r>
            <a:r>
              <a:rPr lang="uk-UA" b="1" dirty="0" err="1">
                <a:solidFill>
                  <a:srgbClr val="00B050"/>
                </a:solidFill>
                <a:latin typeface="Times New Roman" panose="02020603050405020304" pitchFamily="18" charset="0"/>
                <a:cs typeface="Times New Roman" panose="02020603050405020304" pitchFamily="18" charset="0"/>
              </a:rPr>
              <a:t>drug</a:t>
            </a:r>
            <a:r>
              <a:rPr lang="uk-UA" b="1" dirty="0">
                <a:solidFill>
                  <a:srgbClr val="00B050"/>
                </a:solidFill>
                <a:latin typeface="Times New Roman" panose="02020603050405020304" pitchFamily="18" charset="0"/>
                <a:cs typeface="Times New Roman" panose="02020603050405020304" pitchFamily="18" charset="0"/>
              </a:rPr>
              <a:t> </a:t>
            </a:r>
            <a:r>
              <a:rPr lang="uk-UA" b="1" dirty="0" err="1">
                <a:solidFill>
                  <a:srgbClr val="00B050"/>
                </a:solidFill>
                <a:latin typeface="Times New Roman" panose="02020603050405020304" pitchFamily="18" charset="0"/>
                <a:cs typeface="Times New Roman" panose="02020603050405020304" pitchFamily="18" charset="0"/>
              </a:rPr>
              <a:t>mainly</a:t>
            </a:r>
            <a:r>
              <a:rPr lang="uk-UA" b="1" dirty="0">
                <a:solidFill>
                  <a:srgbClr val="00B050"/>
                </a:solidFill>
                <a:latin typeface="Times New Roman" panose="02020603050405020304" pitchFamily="18" charset="0"/>
                <a:cs typeface="Times New Roman" panose="02020603050405020304" pitchFamily="18" charset="0"/>
              </a:rPr>
              <a:t> </a:t>
            </a:r>
            <a:r>
              <a:rPr lang="uk-UA" b="1" dirty="0" err="1">
                <a:solidFill>
                  <a:srgbClr val="00B050"/>
                </a:solidFill>
                <a:latin typeface="Times New Roman" panose="02020603050405020304" pitchFamily="18" charset="0"/>
                <a:cs typeface="Times New Roman" panose="02020603050405020304" pitchFamily="18" charset="0"/>
              </a:rPr>
              <a:t>of</a:t>
            </a:r>
            <a:r>
              <a:rPr lang="uk-UA" b="1" dirty="0">
                <a:solidFill>
                  <a:srgbClr val="00B050"/>
                </a:solidFill>
                <a:latin typeface="Times New Roman" panose="02020603050405020304" pitchFamily="18" charset="0"/>
                <a:cs typeface="Times New Roman" panose="02020603050405020304" pitchFamily="18" charset="0"/>
              </a:rPr>
              <a:t> </a:t>
            </a:r>
            <a:r>
              <a:rPr lang="uk-UA" b="1" dirty="0" err="1">
                <a:solidFill>
                  <a:srgbClr val="00B050"/>
                </a:solidFill>
                <a:latin typeface="Times New Roman" panose="02020603050405020304" pitchFamily="18" charset="0"/>
                <a:cs typeface="Times New Roman" panose="02020603050405020304" pitchFamily="18" charset="0"/>
              </a:rPr>
              <a:t>peripheral</a:t>
            </a:r>
            <a:r>
              <a:rPr lang="uk-UA" b="1" dirty="0">
                <a:solidFill>
                  <a:srgbClr val="00B050"/>
                </a:solidFill>
                <a:latin typeface="Times New Roman" panose="02020603050405020304" pitchFamily="18" charset="0"/>
                <a:cs typeface="Times New Roman" panose="02020603050405020304" pitchFamily="18" charset="0"/>
              </a:rPr>
              <a:t> </a:t>
            </a:r>
            <a:r>
              <a:rPr lang="uk-UA" b="1" dirty="0" err="1">
                <a:solidFill>
                  <a:srgbClr val="00B050"/>
                </a:solidFill>
                <a:latin typeface="Times New Roman" panose="02020603050405020304" pitchFamily="18" charset="0"/>
                <a:cs typeface="Times New Roman" panose="02020603050405020304" pitchFamily="18" charset="0"/>
              </a:rPr>
              <a:t>action</a:t>
            </a:r>
            <a:r>
              <a:rPr lang="uk-UA" b="1" dirty="0">
                <a:solidFill>
                  <a:srgbClr val="00B050"/>
                </a:solidFill>
                <a:latin typeface="Times New Roman" panose="02020603050405020304" pitchFamily="18" charset="0"/>
                <a:cs typeface="Times New Roman" panose="02020603050405020304" pitchFamily="18" charset="0"/>
              </a:rPr>
              <a:t> </a:t>
            </a:r>
            <a:r>
              <a:rPr lang="uk-UA" b="1" dirty="0" err="1">
                <a:solidFill>
                  <a:srgbClr val="00B050"/>
                </a:solidFill>
                <a:latin typeface="Times New Roman" panose="02020603050405020304" pitchFamily="18" charset="0"/>
                <a:cs typeface="Times New Roman" panose="02020603050405020304" pitchFamily="18" charset="0"/>
              </a:rPr>
              <a:t>with</a:t>
            </a:r>
            <a:r>
              <a:rPr lang="uk-UA" b="1" dirty="0">
                <a:solidFill>
                  <a:srgbClr val="00B050"/>
                </a:solidFill>
                <a:latin typeface="Times New Roman" panose="02020603050405020304" pitchFamily="18" charset="0"/>
                <a:cs typeface="Times New Roman" panose="02020603050405020304" pitchFamily="18" charset="0"/>
              </a:rPr>
              <a:t> </a:t>
            </a:r>
            <a:r>
              <a:rPr lang="uk-UA" b="1" dirty="0" err="1">
                <a:solidFill>
                  <a:srgbClr val="00B050"/>
                </a:solidFill>
                <a:latin typeface="Times New Roman" panose="02020603050405020304" pitchFamily="18" charset="0"/>
                <a:cs typeface="Times New Roman" panose="02020603050405020304" pitchFamily="18" charset="0"/>
              </a:rPr>
              <a:t>locally</a:t>
            </a:r>
            <a:r>
              <a:rPr lang="uk-UA" b="1" dirty="0">
                <a:solidFill>
                  <a:srgbClr val="00B050"/>
                </a:solidFill>
                <a:latin typeface="Times New Roman" panose="02020603050405020304" pitchFamily="18" charset="0"/>
                <a:cs typeface="Times New Roman" panose="02020603050405020304" pitchFamily="18" charset="0"/>
              </a:rPr>
              <a:t> </a:t>
            </a:r>
            <a:r>
              <a:rPr lang="uk-UA" b="1" dirty="0" err="1">
                <a:solidFill>
                  <a:srgbClr val="00B050"/>
                </a:solidFill>
                <a:latin typeface="Times New Roman" panose="02020603050405020304" pitchFamily="18" charset="0"/>
                <a:cs typeface="Times New Roman" panose="02020603050405020304" pitchFamily="18" charset="0"/>
              </a:rPr>
              <a:t>anesthetizing</a:t>
            </a:r>
            <a:r>
              <a:rPr lang="uk-UA" b="1" dirty="0">
                <a:solidFill>
                  <a:srgbClr val="00B050"/>
                </a:solidFill>
                <a:latin typeface="Times New Roman" panose="02020603050405020304" pitchFamily="18" charset="0"/>
                <a:cs typeface="Times New Roman" panose="02020603050405020304" pitchFamily="18" charset="0"/>
              </a:rPr>
              <a:t> </a:t>
            </a:r>
            <a:r>
              <a:rPr lang="uk-UA" b="1" dirty="0" err="1">
                <a:solidFill>
                  <a:srgbClr val="00B050"/>
                </a:solidFill>
                <a:latin typeface="Times New Roman" panose="02020603050405020304" pitchFamily="18" charset="0"/>
                <a:cs typeface="Times New Roman" panose="02020603050405020304" pitchFamily="18" charset="0"/>
              </a:rPr>
              <a:t>and</a:t>
            </a:r>
            <a:r>
              <a:rPr lang="uk-UA" b="1" dirty="0">
                <a:solidFill>
                  <a:srgbClr val="00B050"/>
                </a:solidFill>
                <a:latin typeface="Times New Roman" panose="02020603050405020304" pitchFamily="18" charset="0"/>
                <a:cs typeface="Times New Roman" panose="02020603050405020304" pitchFamily="18" charset="0"/>
              </a:rPr>
              <a:t> </a:t>
            </a:r>
            <a:r>
              <a:rPr lang="uk-UA" b="1" dirty="0" err="1">
                <a:solidFill>
                  <a:srgbClr val="00B050"/>
                </a:solidFill>
                <a:latin typeface="Times New Roman" panose="02020603050405020304" pitchFamily="18" charset="0"/>
                <a:cs typeface="Times New Roman" panose="02020603050405020304" pitchFamily="18" charset="0"/>
              </a:rPr>
              <a:t>antispasmodic</a:t>
            </a:r>
            <a:r>
              <a:rPr lang="uk-UA" b="1" dirty="0">
                <a:solidFill>
                  <a:srgbClr val="00B050"/>
                </a:solidFill>
                <a:latin typeface="Times New Roman" panose="02020603050405020304" pitchFamily="18" charset="0"/>
                <a:cs typeface="Times New Roman" panose="02020603050405020304" pitchFamily="18" charset="0"/>
              </a:rPr>
              <a:t> </a:t>
            </a:r>
            <a:r>
              <a:rPr lang="uk-UA" b="1" dirty="0" err="1">
                <a:solidFill>
                  <a:srgbClr val="00B050"/>
                </a:solidFill>
                <a:latin typeface="Times New Roman" panose="02020603050405020304" pitchFamily="18" charset="0"/>
                <a:cs typeface="Times New Roman" panose="02020603050405020304" pitchFamily="18" charset="0"/>
              </a:rPr>
              <a:t>properties</a:t>
            </a:r>
            <a:r>
              <a:rPr lang="uk-UA" b="1" dirty="0">
                <a:solidFill>
                  <a:srgbClr val="00B050"/>
                </a:solidFill>
                <a:latin typeface="Times New Roman" panose="02020603050405020304" pitchFamily="18" charset="0"/>
                <a:cs typeface="Times New Roman" panose="02020603050405020304" pitchFamily="18" charset="0"/>
              </a:rPr>
              <a:t>. </a:t>
            </a:r>
            <a:r>
              <a:rPr lang="uk-UA" b="1" dirty="0" err="1">
                <a:solidFill>
                  <a:srgbClr val="00B050"/>
                </a:solidFill>
                <a:latin typeface="Times New Roman" panose="02020603050405020304" pitchFamily="18" charset="0"/>
                <a:cs typeface="Times New Roman" panose="02020603050405020304" pitchFamily="18" charset="0"/>
              </a:rPr>
              <a:t>For</a:t>
            </a:r>
            <a:r>
              <a:rPr lang="uk-UA" b="1" dirty="0">
                <a:solidFill>
                  <a:srgbClr val="00B050"/>
                </a:solidFill>
                <a:latin typeface="Times New Roman" panose="02020603050405020304" pitchFamily="18" charset="0"/>
                <a:cs typeface="Times New Roman" panose="02020603050405020304" pitchFamily="18" charset="0"/>
              </a:rPr>
              <a:t> </a:t>
            </a:r>
            <a:r>
              <a:rPr lang="uk-UA" b="1" dirty="0" err="1">
                <a:solidFill>
                  <a:srgbClr val="00B050"/>
                </a:solidFill>
                <a:latin typeface="Times New Roman" panose="02020603050405020304" pitchFamily="18" charset="0"/>
                <a:cs typeface="Times New Roman" panose="02020603050405020304" pitchFamily="18" charset="0"/>
              </a:rPr>
              <a:t>the</a:t>
            </a:r>
            <a:r>
              <a:rPr lang="uk-UA" b="1" dirty="0">
                <a:solidFill>
                  <a:srgbClr val="00B050"/>
                </a:solidFill>
                <a:latin typeface="Times New Roman" panose="02020603050405020304" pitchFamily="18" charset="0"/>
                <a:cs typeface="Times New Roman" panose="02020603050405020304" pitchFamily="18" charset="0"/>
              </a:rPr>
              <a:t> </a:t>
            </a:r>
            <a:r>
              <a:rPr lang="uk-UA" b="1" dirty="0" err="1">
                <a:solidFill>
                  <a:srgbClr val="00B050"/>
                </a:solidFill>
                <a:latin typeface="Times New Roman" panose="02020603050405020304" pitchFamily="18" charset="0"/>
                <a:cs typeface="Times New Roman" panose="02020603050405020304" pitchFamily="18" charset="0"/>
              </a:rPr>
              <a:t>analgesic</a:t>
            </a:r>
            <a:r>
              <a:rPr lang="uk-UA" b="1" dirty="0">
                <a:solidFill>
                  <a:srgbClr val="00B050"/>
                </a:solidFill>
                <a:latin typeface="Times New Roman" panose="02020603050405020304" pitchFamily="18" charset="0"/>
                <a:cs typeface="Times New Roman" panose="02020603050405020304" pitchFamily="18" charset="0"/>
              </a:rPr>
              <a:t> </a:t>
            </a:r>
            <a:r>
              <a:rPr lang="uk-UA" b="1" dirty="0" err="1">
                <a:solidFill>
                  <a:srgbClr val="00B050"/>
                </a:solidFill>
                <a:latin typeface="Times New Roman" panose="02020603050405020304" pitchFamily="18" charset="0"/>
                <a:cs typeface="Times New Roman" panose="02020603050405020304" pitchFamily="18" charset="0"/>
              </a:rPr>
              <a:t>effect</a:t>
            </a:r>
            <a:r>
              <a:rPr lang="uk-UA" b="1" dirty="0">
                <a:solidFill>
                  <a:srgbClr val="00B050"/>
                </a:solidFill>
                <a:latin typeface="Times New Roman" panose="02020603050405020304" pitchFamily="18" charset="0"/>
                <a:cs typeface="Times New Roman" panose="02020603050405020304" pitchFamily="18" charset="0"/>
              </a:rPr>
              <a:t> </a:t>
            </a:r>
            <a:r>
              <a:rPr lang="uk-UA" b="1" dirty="0" err="1">
                <a:solidFill>
                  <a:srgbClr val="00B050"/>
                </a:solidFill>
                <a:latin typeface="Times New Roman" panose="02020603050405020304" pitchFamily="18" charset="0"/>
                <a:cs typeface="Times New Roman" panose="02020603050405020304" pitchFamily="18" charset="0"/>
              </a:rPr>
              <a:t>is</a:t>
            </a:r>
            <a:r>
              <a:rPr lang="uk-UA" b="1" dirty="0">
                <a:solidFill>
                  <a:srgbClr val="00B050"/>
                </a:solidFill>
                <a:latin typeface="Times New Roman" panose="02020603050405020304" pitchFamily="18" charset="0"/>
                <a:cs typeface="Times New Roman" panose="02020603050405020304" pitchFamily="18" charset="0"/>
              </a:rPr>
              <a:t> </a:t>
            </a:r>
            <a:r>
              <a:rPr lang="uk-UA" b="1" dirty="0" err="1">
                <a:solidFill>
                  <a:srgbClr val="00B050"/>
                </a:solidFill>
                <a:latin typeface="Times New Roman" panose="02020603050405020304" pitchFamily="18" charset="0"/>
                <a:cs typeface="Times New Roman" panose="02020603050405020304" pitchFamily="18" charset="0"/>
              </a:rPr>
              <a:t>not</a:t>
            </a:r>
            <a:r>
              <a:rPr lang="uk-UA" b="1" dirty="0">
                <a:solidFill>
                  <a:srgbClr val="00B050"/>
                </a:solidFill>
                <a:latin typeface="Times New Roman" panose="02020603050405020304" pitchFamily="18" charset="0"/>
                <a:cs typeface="Times New Roman" panose="02020603050405020304" pitchFamily="18" charset="0"/>
              </a:rPr>
              <a:t> </a:t>
            </a:r>
            <a:r>
              <a:rPr lang="uk-UA" b="1" dirty="0" err="1">
                <a:solidFill>
                  <a:srgbClr val="00B050"/>
                </a:solidFill>
                <a:latin typeface="Times New Roman" panose="02020603050405020304" pitchFamily="18" charset="0"/>
                <a:cs typeface="Times New Roman" panose="02020603050405020304" pitchFamily="18" charset="0"/>
              </a:rPr>
              <a:t>inferior</a:t>
            </a:r>
            <a:r>
              <a:rPr lang="uk-UA" b="1" dirty="0">
                <a:solidFill>
                  <a:srgbClr val="00B050"/>
                </a:solidFill>
                <a:latin typeface="Times New Roman" panose="02020603050405020304" pitchFamily="18" charset="0"/>
                <a:cs typeface="Times New Roman" panose="02020603050405020304" pitchFamily="18" charset="0"/>
              </a:rPr>
              <a:t> </a:t>
            </a:r>
            <a:r>
              <a:rPr lang="uk-UA" b="1" dirty="0" err="1">
                <a:solidFill>
                  <a:srgbClr val="00B050"/>
                </a:solidFill>
                <a:latin typeface="Times New Roman" panose="02020603050405020304" pitchFamily="18" charset="0"/>
                <a:cs typeface="Times New Roman" panose="02020603050405020304" pitchFamily="18" charset="0"/>
              </a:rPr>
              <a:t>to</a:t>
            </a:r>
            <a:r>
              <a:rPr lang="uk-UA" b="1" dirty="0">
                <a:solidFill>
                  <a:srgbClr val="00B050"/>
                </a:solidFill>
                <a:latin typeface="Times New Roman" panose="02020603050405020304" pitchFamily="18" charset="0"/>
                <a:cs typeface="Times New Roman" panose="02020603050405020304" pitchFamily="18" charset="0"/>
              </a:rPr>
              <a:t> </a:t>
            </a:r>
            <a:r>
              <a:rPr lang="uk-UA" b="1" dirty="0" err="1">
                <a:solidFill>
                  <a:srgbClr val="00B050"/>
                </a:solidFill>
                <a:latin typeface="Times New Roman" panose="02020603050405020304" pitchFamily="18" charset="0"/>
                <a:cs typeface="Times New Roman" panose="02020603050405020304" pitchFamily="18" charset="0"/>
              </a:rPr>
              <a:t>codeine</a:t>
            </a:r>
            <a:r>
              <a:rPr lang="uk-UA" b="1" dirty="0">
                <a:solidFill>
                  <a:srgbClr val="00B050"/>
                </a:solidFill>
                <a:latin typeface="Times New Roman" panose="02020603050405020304" pitchFamily="18" charset="0"/>
                <a:cs typeface="Times New Roman" panose="02020603050405020304" pitchFamily="18" charset="0"/>
              </a:rPr>
              <a:t> </a:t>
            </a:r>
            <a:r>
              <a:rPr lang="uk-UA" b="1" dirty="0" err="1">
                <a:solidFill>
                  <a:srgbClr val="00B050"/>
                </a:solidFill>
                <a:latin typeface="Times New Roman" panose="02020603050405020304" pitchFamily="18" charset="0"/>
                <a:cs typeface="Times New Roman" panose="02020603050405020304" pitchFamily="18" charset="0"/>
              </a:rPr>
              <a:t>hydrochloride</a:t>
            </a:r>
            <a:r>
              <a:rPr lang="uk-UA" b="1" dirty="0">
                <a:solidFill>
                  <a:srgbClr val="00B050"/>
                </a:solidFill>
                <a:latin typeface="Times New Roman" panose="02020603050405020304" pitchFamily="18" charset="0"/>
                <a:cs typeface="Times New Roman" panose="02020603050405020304" pitchFamily="18" charset="0"/>
              </a:rPr>
              <a:t>, </a:t>
            </a:r>
            <a:r>
              <a:rPr lang="uk-UA" b="1" dirty="0" err="1">
                <a:solidFill>
                  <a:srgbClr val="00B050"/>
                </a:solidFill>
                <a:latin typeface="Times New Roman" panose="02020603050405020304" pitchFamily="18" charset="0"/>
                <a:cs typeface="Times New Roman" panose="02020603050405020304" pitchFamily="18" charset="0"/>
              </a:rPr>
              <a:t>but</a:t>
            </a:r>
            <a:r>
              <a:rPr lang="uk-UA" b="1" dirty="0">
                <a:solidFill>
                  <a:srgbClr val="00B050"/>
                </a:solidFill>
                <a:latin typeface="Times New Roman" panose="02020603050405020304" pitchFamily="18" charset="0"/>
                <a:cs typeface="Times New Roman" panose="02020603050405020304" pitchFamily="18" charset="0"/>
              </a:rPr>
              <a:t> </a:t>
            </a:r>
            <a:r>
              <a:rPr lang="uk-UA" b="1" dirty="0" err="1">
                <a:solidFill>
                  <a:srgbClr val="00B050"/>
                </a:solidFill>
                <a:latin typeface="Times New Roman" panose="02020603050405020304" pitchFamily="18" charset="0"/>
                <a:cs typeface="Times New Roman" panose="02020603050405020304" pitchFamily="18" charset="0"/>
              </a:rPr>
              <a:t>does</a:t>
            </a:r>
            <a:r>
              <a:rPr lang="uk-UA" b="1" dirty="0">
                <a:solidFill>
                  <a:srgbClr val="00B050"/>
                </a:solidFill>
                <a:latin typeface="Times New Roman" panose="02020603050405020304" pitchFamily="18" charset="0"/>
                <a:cs typeface="Times New Roman" panose="02020603050405020304" pitchFamily="18" charset="0"/>
              </a:rPr>
              <a:t> </a:t>
            </a:r>
            <a:r>
              <a:rPr lang="uk-UA" b="1" dirty="0" err="1">
                <a:solidFill>
                  <a:srgbClr val="00B050"/>
                </a:solidFill>
                <a:latin typeface="Times New Roman" panose="02020603050405020304" pitchFamily="18" charset="0"/>
                <a:cs typeface="Times New Roman" panose="02020603050405020304" pitchFamily="18" charset="0"/>
              </a:rPr>
              <a:t>not</a:t>
            </a:r>
            <a:r>
              <a:rPr lang="uk-UA" b="1" dirty="0">
                <a:solidFill>
                  <a:srgbClr val="00B050"/>
                </a:solidFill>
                <a:latin typeface="Times New Roman" panose="02020603050405020304" pitchFamily="18" charset="0"/>
                <a:cs typeface="Times New Roman" panose="02020603050405020304" pitchFamily="18" charset="0"/>
              </a:rPr>
              <a:t> </a:t>
            </a:r>
            <a:r>
              <a:rPr lang="uk-UA" b="1" dirty="0" err="1">
                <a:solidFill>
                  <a:srgbClr val="00B050"/>
                </a:solidFill>
                <a:latin typeface="Times New Roman" panose="02020603050405020304" pitchFamily="18" charset="0"/>
                <a:cs typeface="Times New Roman" panose="02020603050405020304" pitchFamily="18" charset="0"/>
              </a:rPr>
              <a:t>suppress</a:t>
            </a:r>
            <a:r>
              <a:rPr lang="uk-UA" b="1" dirty="0">
                <a:solidFill>
                  <a:srgbClr val="00B050"/>
                </a:solidFill>
                <a:latin typeface="Times New Roman" panose="02020603050405020304" pitchFamily="18" charset="0"/>
                <a:cs typeface="Times New Roman" panose="02020603050405020304" pitchFamily="18" charset="0"/>
              </a:rPr>
              <a:t> </a:t>
            </a:r>
            <a:r>
              <a:rPr lang="uk-UA" b="1" dirty="0" err="1">
                <a:solidFill>
                  <a:srgbClr val="00B050"/>
                </a:solidFill>
                <a:latin typeface="Times New Roman" panose="02020603050405020304" pitchFamily="18" charset="0"/>
                <a:cs typeface="Times New Roman" panose="02020603050405020304" pitchFamily="18" charset="0"/>
              </a:rPr>
              <a:t>breath</a:t>
            </a:r>
            <a:r>
              <a:rPr lang="uk-UA" b="1" dirty="0">
                <a:solidFill>
                  <a:srgbClr val="00B050"/>
                </a:solidFill>
                <a:latin typeface="Times New Roman" panose="02020603050405020304" pitchFamily="18" charset="0"/>
                <a:cs typeface="Times New Roman" panose="02020603050405020304" pitchFamily="18" charset="0"/>
              </a:rPr>
              <a:t> </a:t>
            </a:r>
            <a:r>
              <a:rPr lang="uk-UA" b="1" dirty="0" err="1">
                <a:solidFill>
                  <a:srgbClr val="00B050"/>
                </a:solidFill>
                <a:latin typeface="Times New Roman" panose="02020603050405020304" pitchFamily="18" charset="0"/>
                <a:cs typeface="Times New Roman" panose="02020603050405020304" pitchFamily="18" charset="0"/>
              </a:rPr>
              <a:t>and</a:t>
            </a:r>
            <a:r>
              <a:rPr lang="uk-UA" b="1" dirty="0">
                <a:solidFill>
                  <a:srgbClr val="00B050"/>
                </a:solidFill>
                <a:latin typeface="Times New Roman" panose="02020603050405020304" pitchFamily="18" charset="0"/>
                <a:cs typeface="Times New Roman" panose="02020603050405020304" pitchFamily="18" charset="0"/>
              </a:rPr>
              <a:t> </a:t>
            </a:r>
            <a:r>
              <a:rPr lang="uk-UA" b="1" dirty="0" err="1">
                <a:solidFill>
                  <a:srgbClr val="00B050"/>
                </a:solidFill>
                <a:latin typeface="Times New Roman" panose="02020603050405020304" pitchFamily="18" charset="0"/>
                <a:cs typeface="Times New Roman" panose="02020603050405020304" pitchFamily="18" charset="0"/>
              </a:rPr>
              <a:t>does</a:t>
            </a:r>
            <a:r>
              <a:rPr lang="uk-UA" b="1" dirty="0">
                <a:solidFill>
                  <a:srgbClr val="00B050"/>
                </a:solidFill>
                <a:latin typeface="Times New Roman" panose="02020603050405020304" pitchFamily="18" charset="0"/>
                <a:cs typeface="Times New Roman" panose="02020603050405020304" pitchFamily="18" charset="0"/>
              </a:rPr>
              <a:t> </a:t>
            </a:r>
            <a:r>
              <a:rPr lang="uk-UA" b="1" dirty="0" err="1">
                <a:solidFill>
                  <a:srgbClr val="00B050"/>
                </a:solidFill>
                <a:latin typeface="Times New Roman" panose="02020603050405020304" pitchFamily="18" charset="0"/>
                <a:cs typeface="Times New Roman" panose="02020603050405020304" pitchFamily="18" charset="0"/>
              </a:rPr>
              <a:t>not</a:t>
            </a:r>
            <a:r>
              <a:rPr lang="uk-UA" b="1" dirty="0">
                <a:solidFill>
                  <a:srgbClr val="00B050"/>
                </a:solidFill>
                <a:latin typeface="Times New Roman" panose="02020603050405020304" pitchFamily="18" charset="0"/>
                <a:cs typeface="Times New Roman" panose="02020603050405020304" pitchFamily="18" charset="0"/>
              </a:rPr>
              <a:t> </a:t>
            </a:r>
            <a:r>
              <a:rPr lang="uk-UA" b="1" dirty="0" err="1">
                <a:solidFill>
                  <a:srgbClr val="00B050"/>
                </a:solidFill>
                <a:latin typeface="Times New Roman" panose="02020603050405020304" pitchFamily="18" charset="0"/>
                <a:cs typeface="Times New Roman" panose="02020603050405020304" pitchFamily="18" charset="0"/>
              </a:rPr>
              <a:t>cause</a:t>
            </a:r>
            <a:r>
              <a:rPr lang="uk-UA" b="1" dirty="0">
                <a:solidFill>
                  <a:srgbClr val="00B050"/>
                </a:solidFill>
                <a:latin typeface="Times New Roman" panose="02020603050405020304" pitchFamily="18" charset="0"/>
                <a:cs typeface="Times New Roman" panose="02020603050405020304" pitchFamily="18" charset="0"/>
              </a:rPr>
              <a:t> </a:t>
            </a:r>
            <a:r>
              <a:rPr lang="uk-UA" b="1" dirty="0" err="1">
                <a:solidFill>
                  <a:srgbClr val="00B050"/>
                </a:solidFill>
                <a:latin typeface="Times New Roman" panose="02020603050405020304" pitchFamily="18" charset="0"/>
                <a:cs typeface="Times New Roman" panose="02020603050405020304" pitchFamily="18" charset="0"/>
              </a:rPr>
              <a:t>dependence</a:t>
            </a:r>
            <a:r>
              <a:rPr lang="uk-UA" b="1" dirty="0">
                <a:solidFill>
                  <a:srgbClr val="00B050"/>
                </a:solidFill>
                <a:latin typeface="Times New Roman" panose="02020603050405020304" pitchFamily="18" charset="0"/>
                <a:cs typeface="Times New Roman" panose="02020603050405020304" pitchFamily="18" charset="0"/>
              </a:rPr>
              <a:t>.</a:t>
            </a:r>
            <a:endParaRPr lang="ru-RU" b="1" dirty="0">
              <a:solidFill>
                <a:srgbClr val="00B050"/>
              </a:solidFill>
              <a:latin typeface="Times New Roman" panose="02020603050405020304" pitchFamily="18" charset="0"/>
              <a:cs typeface="Times New Roman" panose="02020603050405020304" pitchFamily="18" charset="0"/>
            </a:endParaRPr>
          </a:p>
          <a:p>
            <a:pPr>
              <a:buNone/>
            </a:pPr>
            <a:r>
              <a:rPr lang="en-US" b="1" dirty="0">
                <a:solidFill>
                  <a:srgbClr val="00B050"/>
                </a:solidFill>
                <a:latin typeface="Times New Roman" panose="02020603050405020304" pitchFamily="18" charset="0"/>
                <a:cs typeface="Times New Roman" panose="02020603050405020304" pitchFamily="18" charset="0"/>
              </a:rPr>
              <a:t>    </a:t>
            </a:r>
            <a:r>
              <a:rPr lang="uk-UA" b="1" dirty="0" err="1">
                <a:solidFill>
                  <a:srgbClr val="00B050"/>
                </a:solidFill>
                <a:latin typeface="Times New Roman" panose="02020603050405020304" pitchFamily="18" charset="0"/>
                <a:cs typeface="Times New Roman" panose="02020603050405020304" pitchFamily="18" charset="0"/>
              </a:rPr>
              <a:t>Indications</a:t>
            </a:r>
            <a:r>
              <a:rPr lang="uk-UA" b="1" dirty="0">
                <a:solidFill>
                  <a:srgbClr val="00B050"/>
                </a:solidFill>
                <a:latin typeface="Times New Roman" panose="02020603050405020304" pitchFamily="18" charset="0"/>
                <a:cs typeface="Times New Roman" panose="02020603050405020304" pitchFamily="18" charset="0"/>
              </a:rPr>
              <a:t>: </a:t>
            </a:r>
            <a:r>
              <a:rPr lang="uk-UA" b="1" dirty="0" err="1">
                <a:solidFill>
                  <a:srgbClr val="00B050"/>
                </a:solidFill>
                <a:latin typeface="Times New Roman" panose="02020603050405020304" pitchFamily="18" charset="0"/>
                <a:cs typeface="Times New Roman" panose="02020603050405020304" pitchFamily="18" charset="0"/>
              </a:rPr>
              <a:t>acute</a:t>
            </a:r>
            <a:r>
              <a:rPr lang="uk-UA" b="1" dirty="0">
                <a:solidFill>
                  <a:srgbClr val="00B050"/>
                </a:solidFill>
                <a:latin typeface="Times New Roman" panose="02020603050405020304" pitchFamily="18" charset="0"/>
                <a:cs typeface="Times New Roman" panose="02020603050405020304" pitchFamily="18" charset="0"/>
              </a:rPr>
              <a:t> </a:t>
            </a:r>
            <a:r>
              <a:rPr lang="uk-UA" b="1" dirty="0" err="1">
                <a:solidFill>
                  <a:srgbClr val="00B050"/>
                </a:solidFill>
                <a:latin typeface="Times New Roman" panose="02020603050405020304" pitchFamily="18" charset="0"/>
                <a:cs typeface="Times New Roman" panose="02020603050405020304" pitchFamily="18" charset="0"/>
              </a:rPr>
              <a:t>respiratory</a:t>
            </a:r>
            <a:r>
              <a:rPr lang="uk-UA" b="1" dirty="0">
                <a:solidFill>
                  <a:srgbClr val="00B050"/>
                </a:solidFill>
                <a:latin typeface="Times New Roman" panose="02020603050405020304" pitchFamily="18" charset="0"/>
                <a:cs typeface="Times New Roman" panose="02020603050405020304" pitchFamily="18" charset="0"/>
              </a:rPr>
              <a:t> </a:t>
            </a:r>
            <a:r>
              <a:rPr lang="uk-UA" b="1" dirty="0" err="1">
                <a:solidFill>
                  <a:srgbClr val="00B050"/>
                </a:solidFill>
                <a:latin typeface="Times New Roman" panose="02020603050405020304" pitchFamily="18" charset="0"/>
                <a:cs typeface="Times New Roman" panose="02020603050405020304" pitchFamily="18" charset="0"/>
              </a:rPr>
              <a:t>viral</a:t>
            </a:r>
            <a:r>
              <a:rPr lang="uk-UA" b="1" dirty="0">
                <a:solidFill>
                  <a:srgbClr val="00B050"/>
                </a:solidFill>
                <a:latin typeface="Times New Roman" panose="02020603050405020304" pitchFamily="18" charset="0"/>
                <a:cs typeface="Times New Roman" panose="02020603050405020304" pitchFamily="18" charset="0"/>
              </a:rPr>
              <a:t> </a:t>
            </a:r>
            <a:r>
              <a:rPr lang="uk-UA" b="1" dirty="0" err="1">
                <a:solidFill>
                  <a:srgbClr val="00B050"/>
                </a:solidFill>
                <a:latin typeface="Times New Roman" panose="02020603050405020304" pitchFamily="18" charset="0"/>
                <a:cs typeface="Times New Roman" panose="02020603050405020304" pitchFamily="18" charset="0"/>
              </a:rPr>
              <a:t>infection</a:t>
            </a:r>
            <a:r>
              <a:rPr lang="uk-UA" b="1" dirty="0">
                <a:solidFill>
                  <a:srgbClr val="00B050"/>
                </a:solidFill>
                <a:latin typeface="Times New Roman" panose="02020603050405020304" pitchFamily="18" charset="0"/>
                <a:cs typeface="Times New Roman" panose="02020603050405020304" pitchFamily="18" charset="0"/>
              </a:rPr>
              <a:t>, </a:t>
            </a:r>
            <a:r>
              <a:rPr lang="uk-UA" b="1" dirty="0" err="1">
                <a:solidFill>
                  <a:srgbClr val="00B050"/>
                </a:solidFill>
                <a:latin typeface="Times New Roman" panose="02020603050405020304" pitchFamily="18" charset="0"/>
                <a:cs typeface="Times New Roman" panose="02020603050405020304" pitchFamily="18" charset="0"/>
              </a:rPr>
              <a:t>bronchitis</a:t>
            </a:r>
            <a:r>
              <a:rPr lang="uk-UA" b="1" dirty="0">
                <a:solidFill>
                  <a:srgbClr val="00B050"/>
                </a:solidFill>
                <a:latin typeface="Times New Roman" panose="02020603050405020304" pitchFamily="18" charset="0"/>
                <a:cs typeface="Times New Roman" panose="02020603050405020304" pitchFamily="18" charset="0"/>
              </a:rPr>
              <a:t>, </a:t>
            </a:r>
            <a:r>
              <a:rPr lang="uk-UA" b="1" dirty="0" err="1">
                <a:solidFill>
                  <a:srgbClr val="00B050"/>
                </a:solidFill>
                <a:latin typeface="Times New Roman" panose="02020603050405020304" pitchFamily="18" charset="0"/>
                <a:cs typeface="Times New Roman" panose="02020603050405020304" pitchFamily="18" charset="0"/>
              </a:rPr>
              <a:t>bronchial</a:t>
            </a:r>
            <a:r>
              <a:rPr lang="uk-UA" b="1" dirty="0">
                <a:solidFill>
                  <a:srgbClr val="00B050"/>
                </a:solidFill>
                <a:latin typeface="Times New Roman" panose="02020603050405020304" pitchFamily="18" charset="0"/>
                <a:cs typeface="Times New Roman" panose="02020603050405020304" pitchFamily="18" charset="0"/>
              </a:rPr>
              <a:t> </a:t>
            </a:r>
            <a:r>
              <a:rPr lang="uk-UA" b="1" dirty="0" err="1">
                <a:solidFill>
                  <a:srgbClr val="00B050"/>
                </a:solidFill>
                <a:latin typeface="Times New Roman" panose="02020603050405020304" pitchFamily="18" charset="0"/>
                <a:cs typeface="Times New Roman" panose="02020603050405020304" pitchFamily="18" charset="0"/>
              </a:rPr>
              <a:t>asthma</a:t>
            </a:r>
            <a:r>
              <a:rPr lang="uk-UA" b="1" dirty="0">
                <a:solidFill>
                  <a:srgbClr val="00B050"/>
                </a:solidFill>
                <a:latin typeface="Times New Roman" panose="02020603050405020304" pitchFamily="18" charset="0"/>
                <a:cs typeface="Times New Roman" panose="02020603050405020304" pitchFamily="18" charset="0"/>
              </a:rPr>
              <a:t>, </a:t>
            </a:r>
            <a:r>
              <a:rPr lang="uk-UA" b="1" dirty="0" err="1">
                <a:solidFill>
                  <a:srgbClr val="00B050"/>
                </a:solidFill>
                <a:latin typeface="Times New Roman" panose="02020603050405020304" pitchFamily="18" charset="0"/>
                <a:cs typeface="Times New Roman" panose="02020603050405020304" pitchFamily="18" charset="0"/>
              </a:rPr>
              <a:t>and</a:t>
            </a:r>
            <a:r>
              <a:rPr lang="uk-UA" b="1" dirty="0">
                <a:solidFill>
                  <a:srgbClr val="00B050"/>
                </a:solidFill>
                <a:latin typeface="Times New Roman" panose="02020603050405020304" pitchFamily="18" charset="0"/>
                <a:cs typeface="Times New Roman" panose="02020603050405020304" pitchFamily="18" charset="0"/>
              </a:rPr>
              <a:t> </a:t>
            </a:r>
            <a:r>
              <a:rPr lang="uk-UA" b="1" dirty="0" err="1">
                <a:solidFill>
                  <a:srgbClr val="00B050"/>
                </a:solidFill>
                <a:latin typeface="Times New Roman" panose="02020603050405020304" pitchFamily="18" charset="0"/>
                <a:cs typeface="Times New Roman" panose="02020603050405020304" pitchFamily="18" charset="0"/>
              </a:rPr>
              <a:t>others</a:t>
            </a:r>
            <a:r>
              <a:rPr lang="uk-UA" b="1" dirty="0">
                <a:solidFill>
                  <a:srgbClr val="00B050"/>
                </a:solidFill>
                <a:latin typeface="Times New Roman" panose="02020603050405020304" pitchFamily="18" charset="0"/>
                <a:cs typeface="Times New Roman" panose="02020603050405020304" pitchFamily="18" charset="0"/>
              </a:rPr>
              <a:t>.</a:t>
            </a:r>
            <a:endParaRPr lang="ru-RU" b="1" dirty="0">
              <a:solidFill>
                <a:srgbClr val="00B050"/>
              </a:solidFill>
              <a:latin typeface="Times New Roman" panose="02020603050405020304" pitchFamily="18" charset="0"/>
              <a:cs typeface="Times New Roman" panose="02020603050405020304" pitchFamily="18" charset="0"/>
            </a:endParaRPr>
          </a:p>
          <a:p>
            <a:endParaRPr lang="ru-R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DB86F820-27EB-483B-A0FE-C49C96D31D36}"/>
              </a:ext>
            </a:extLst>
          </p:cNvPr>
          <p:cNvSpPr/>
          <p:nvPr/>
        </p:nvSpPr>
        <p:spPr>
          <a:xfrm>
            <a:off x="1043608" y="620688"/>
            <a:ext cx="7344816" cy="5262979"/>
          </a:xfrm>
          <a:prstGeom prst="rect">
            <a:avLst/>
          </a:prstGeom>
        </p:spPr>
        <p:txBody>
          <a:bodyPr wrap="square">
            <a:spAutoFit/>
          </a:bodyPr>
          <a:lstStyle/>
          <a:p>
            <a:pPr>
              <a:buNone/>
            </a:pPr>
            <a:r>
              <a:rPr lang="uk-UA" sz="2800" b="1" dirty="0">
                <a:solidFill>
                  <a:srgbClr val="FF0000"/>
                </a:solidFill>
                <a:latin typeface="Times New Roman" panose="02020603050405020304" pitchFamily="18" charset="0"/>
                <a:cs typeface="Times New Roman" panose="02020603050405020304" pitchFamily="18" charset="0"/>
              </a:rPr>
              <a:t>2.Excavation </a:t>
            </a:r>
            <a:r>
              <a:rPr lang="uk-UA" sz="2800" b="1" dirty="0" err="1">
                <a:solidFill>
                  <a:srgbClr val="FF0000"/>
                </a:solidFill>
                <a:latin typeface="Times New Roman" panose="02020603050405020304" pitchFamily="18" charset="0"/>
                <a:cs typeface="Times New Roman" panose="02020603050405020304" pitchFamily="18" charset="0"/>
              </a:rPr>
              <a:t>means</a:t>
            </a:r>
            <a:r>
              <a:rPr lang="uk-UA" sz="2800" b="1" dirty="0">
                <a:solidFill>
                  <a:srgbClr val="FF0000"/>
                </a:solidFill>
                <a:latin typeface="Times New Roman" panose="02020603050405020304" pitchFamily="18" charset="0"/>
                <a:cs typeface="Times New Roman" panose="02020603050405020304" pitchFamily="18" charset="0"/>
              </a:rPr>
              <a:t>.</a:t>
            </a:r>
            <a:endParaRPr lang="ru-RU" sz="2800" dirty="0">
              <a:solidFill>
                <a:srgbClr val="FF0000"/>
              </a:solidFill>
              <a:latin typeface="Times New Roman" panose="02020603050405020304" pitchFamily="18" charset="0"/>
              <a:cs typeface="Times New Roman" panose="02020603050405020304" pitchFamily="18" charset="0"/>
            </a:endParaRPr>
          </a:p>
          <a:p>
            <a:pPr>
              <a:buNone/>
            </a:pPr>
            <a:r>
              <a:rPr lang="en-US" sz="2800" b="1" dirty="0">
                <a:latin typeface="Times New Roman" panose="02020603050405020304" pitchFamily="18" charset="0"/>
                <a:cs typeface="Times New Roman" panose="02020603050405020304" pitchFamily="18" charset="0"/>
              </a:rPr>
              <a:t>        </a:t>
            </a:r>
            <a:r>
              <a:rPr lang="uk-UA" sz="2800" b="1" dirty="0" err="1">
                <a:latin typeface="Times New Roman" panose="02020603050405020304" pitchFamily="18" charset="0"/>
                <a:cs typeface="Times New Roman" panose="02020603050405020304" pitchFamily="18" charset="0"/>
              </a:rPr>
              <a:t>Classification</a:t>
            </a:r>
            <a:r>
              <a:rPr lang="uk-UA" sz="2800" b="1" dirty="0">
                <a:latin typeface="Times New Roman" panose="02020603050405020304" pitchFamily="18" charset="0"/>
                <a:cs typeface="Times New Roman" panose="02020603050405020304" pitchFamily="18" charset="0"/>
              </a:rPr>
              <a:t>.</a:t>
            </a:r>
            <a:endParaRPr lang="ru-RU" sz="2800" dirty="0">
              <a:latin typeface="Times New Roman" panose="02020603050405020304" pitchFamily="18" charset="0"/>
              <a:cs typeface="Times New Roman" panose="02020603050405020304" pitchFamily="18" charset="0"/>
            </a:endParaRPr>
          </a:p>
          <a:p>
            <a:r>
              <a:rPr lang="uk-UA" sz="2800" b="1" i="1" dirty="0" err="1">
                <a:solidFill>
                  <a:srgbClr val="C00000"/>
                </a:solidFill>
                <a:latin typeface="Times New Roman" panose="02020603050405020304" pitchFamily="18" charset="0"/>
                <a:cs typeface="Times New Roman" panose="02020603050405020304" pitchFamily="18" charset="0"/>
              </a:rPr>
              <a:t>Expectorants</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according</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to</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the</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mechanism</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of</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action</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will</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be</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divided</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into</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the</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following</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groups</a:t>
            </a:r>
            <a:r>
              <a:rPr lang="uk-UA" sz="2800" b="1" dirty="0">
                <a:solidFill>
                  <a:srgbClr val="7030A0"/>
                </a:solidFill>
                <a:latin typeface="Times New Roman" panose="02020603050405020304" pitchFamily="18" charset="0"/>
                <a:cs typeface="Times New Roman" panose="02020603050405020304" pitchFamily="18" charset="0"/>
              </a:rPr>
              <a:t>:</a:t>
            </a:r>
            <a:endParaRPr lang="ru-RU" sz="2800" b="1" dirty="0">
              <a:solidFill>
                <a:srgbClr val="7030A0"/>
              </a:solidFill>
              <a:latin typeface="Times New Roman" panose="02020603050405020304" pitchFamily="18" charset="0"/>
              <a:cs typeface="Times New Roman" panose="02020603050405020304" pitchFamily="18" charset="0"/>
            </a:endParaRPr>
          </a:p>
          <a:p>
            <a:r>
              <a:rPr lang="uk-UA" sz="2800" b="1" dirty="0">
                <a:solidFill>
                  <a:srgbClr val="7030A0"/>
                </a:solidFill>
                <a:latin typeface="Times New Roman" panose="02020603050405020304" pitchFamily="18" charset="0"/>
                <a:cs typeface="Times New Roman" panose="02020603050405020304" pitchFamily="18" charset="0"/>
              </a:rPr>
              <a:t>1. </a:t>
            </a:r>
            <a:r>
              <a:rPr lang="uk-UA" sz="2800" b="1" dirty="0" err="1">
                <a:solidFill>
                  <a:srgbClr val="C00000"/>
                </a:solidFill>
                <a:latin typeface="Times New Roman" panose="02020603050405020304" pitchFamily="18" charset="0"/>
                <a:cs typeface="Times New Roman" panose="02020603050405020304" pitchFamily="18" charset="0"/>
              </a:rPr>
              <a:t>Bronchosecretory</a:t>
            </a:r>
            <a:r>
              <a:rPr lang="uk-UA" sz="2800" b="1" dirty="0">
                <a:solidFill>
                  <a:srgbClr val="C00000"/>
                </a:solidFill>
                <a:latin typeface="Times New Roman" panose="02020603050405020304" pitchFamily="18" charset="0"/>
                <a:cs typeface="Times New Roman" panose="02020603050405020304" pitchFamily="18" charset="0"/>
              </a:rPr>
              <a:t> </a:t>
            </a:r>
            <a:r>
              <a:rPr lang="uk-UA" sz="2800" b="1" dirty="0" err="1">
                <a:solidFill>
                  <a:srgbClr val="C00000"/>
                </a:solidFill>
                <a:latin typeface="Times New Roman" panose="02020603050405020304" pitchFamily="18" charset="0"/>
                <a:cs typeface="Times New Roman" panose="02020603050405020304" pitchFamily="18" charset="0"/>
              </a:rPr>
              <a:t>or</a:t>
            </a:r>
            <a:r>
              <a:rPr lang="uk-UA" sz="2800" b="1" dirty="0">
                <a:solidFill>
                  <a:srgbClr val="C00000"/>
                </a:solidFill>
                <a:latin typeface="Times New Roman" panose="02020603050405020304" pitchFamily="18" charset="0"/>
                <a:cs typeface="Times New Roman" panose="02020603050405020304" pitchFamily="18" charset="0"/>
              </a:rPr>
              <a:t> </a:t>
            </a:r>
            <a:r>
              <a:rPr lang="uk-UA" sz="2800" b="1" dirty="0" err="1">
                <a:solidFill>
                  <a:srgbClr val="C00000"/>
                </a:solidFill>
                <a:latin typeface="Times New Roman" panose="02020603050405020304" pitchFamily="18" charset="0"/>
                <a:cs typeface="Times New Roman" panose="02020603050405020304" pitchFamily="18" charset="0"/>
              </a:rPr>
              <a:t>secretino-motor</a:t>
            </a:r>
            <a:r>
              <a:rPr lang="uk-UA" sz="2800" b="1" dirty="0">
                <a:solidFill>
                  <a:srgbClr val="C00000"/>
                </a:solidFill>
                <a:latin typeface="Times New Roman" panose="02020603050405020304" pitchFamily="18" charset="0"/>
                <a:cs typeface="Times New Roman" panose="02020603050405020304" pitchFamily="18" charset="0"/>
              </a:rPr>
              <a:t> </a:t>
            </a:r>
            <a:r>
              <a:rPr lang="uk-UA" sz="2800" b="1" dirty="0" err="1">
                <a:solidFill>
                  <a:srgbClr val="C00000"/>
                </a:solidFill>
                <a:latin typeface="Times New Roman" panose="02020603050405020304" pitchFamily="18" charset="0"/>
                <a:cs typeface="Times New Roman" panose="02020603050405020304" pitchFamily="18" charset="0"/>
              </a:rPr>
              <a:t>means</a:t>
            </a:r>
            <a:r>
              <a:rPr lang="uk-UA" sz="2800" b="1" dirty="0">
                <a:solidFill>
                  <a:srgbClr val="C00000"/>
                </a:solidFill>
                <a:latin typeface="Times New Roman" panose="02020603050405020304" pitchFamily="18" charset="0"/>
                <a:cs typeface="Times New Roman" panose="02020603050405020304" pitchFamily="18" charset="0"/>
              </a:rPr>
              <a:t> </a:t>
            </a:r>
            <a:r>
              <a:rPr lang="uk-UA" sz="2800" b="1" dirty="0">
                <a:solidFill>
                  <a:srgbClr val="7030A0"/>
                </a:solidFill>
                <a:latin typeface="Times New Roman" panose="02020603050405020304" pitchFamily="18" charset="0"/>
                <a:cs typeface="Times New Roman" panose="02020603050405020304" pitchFamily="18" charset="0"/>
              </a:rPr>
              <a:t>(</a:t>
            </a:r>
            <a:r>
              <a:rPr lang="uk-UA" sz="2800" b="1" dirty="0" err="1">
                <a:solidFill>
                  <a:srgbClr val="7030A0"/>
                </a:solidFill>
                <a:latin typeface="Times New Roman" panose="02020603050405020304" pitchFamily="18" charset="0"/>
                <a:cs typeface="Times New Roman" panose="02020603050405020304" pitchFamily="18" charset="0"/>
              </a:rPr>
              <a:t>rehydrants</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that</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help</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to</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remove</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liquid</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sputum</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grass</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thermophilic</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altea</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rocks</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potassium</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iodide</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sodium</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hydrogen</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carbonate</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etc</a:t>
            </a:r>
            <a:r>
              <a:rPr lang="uk-UA" sz="2800" b="1" dirty="0">
                <a:solidFill>
                  <a:srgbClr val="7030A0"/>
                </a:solidFill>
                <a:latin typeface="Times New Roman" panose="02020603050405020304" pitchFamily="18" charset="0"/>
                <a:cs typeface="Times New Roman" panose="02020603050405020304" pitchFamily="18" charset="0"/>
              </a:rPr>
              <a:t>.):                  		</a:t>
            </a:r>
            <a:endParaRPr lang="ru-RU" sz="2800" b="1" dirty="0">
              <a:solidFill>
                <a:srgbClr val="7030A0"/>
              </a:solidFill>
              <a:latin typeface="Times New Roman" panose="02020603050405020304" pitchFamily="18" charset="0"/>
              <a:cs typeface="Times New Roman" panose="02020603050405020304" pitchFamily="18" charset="0"/>
            </a:endParaRPr>
          </a:p>
          <a:p>
            <a:r>
              <a:rPr lang="uk-UA" sz="2800" b="1" dirty="0">
                <a:solidFill>
                  <a:srgbClr val="7030A0"/>
                </a:solidFill>
                <a:latin typeface="Times New Roman" panose="02020603050405020304" pitchFamily="18" charset="0"/>
                <a:cs typeface="Times New Roman" panose="02020603050405020304" pitchFamily="18" charset="0"/>
              </a:rPr>
              <a:t>a) </a:t>
            </a:r>
            <a:r>
              <a:rPr lang="uk-UA" sz="2800" b="1" dirty="0" err="1">
                <a:solidFill>
                  <a:srgbClr val="7030A0"/>
                </a:solidFill>
                <a:latin typeface="Times New Roman" panose="02020603050405020304" pitchFamily="18" charset="0"/>
                <a:cs typeface="Times New Roman" panose="02020603050405020304" pitchFamily="18" charset="0"/>
              </a:rPr>
              <a:t>means</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of</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reflex</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action</a:t>
            </a:r>
            <a:r>
              <a:rPr lang="uk-UA" sz="2800" b="1" dirty="0">
                <a:solidFill>
                  <a:srgbClr val="7030A0"/>
                </a:solidFill>
                <a:latin typeface="Times New Roman" panose="02020603050405020304" pitchFamily="18" charset="0"/>
                <a:cs typeface="Times New Roman" panose="02020603050405020304" pitchFamily="18" charset="0"/>
              </a:rPr>
              <a:t>;</a:t>
            </a:r>
            <a:endParaRPr lang="ru-RU" sz="2800" b="1" dirty="0">
              <a:solidFill>
                <a:srgbClr val="7030A0"/>
              </a:solidFill>
              <a:latin typeface="Times New Roman" panose="02020603050405020304" pitchFamily="18" charset="0"/>
              <a:cs typeface="Times New Roman" panose="02020603050405020304" pitchFamily="18" charset="0"/>
            </a:endParaRPr>
          </a:p>
          <a:p>
            <a:r>
              <a:rPr lang="uk-UA" sz="2800" b="1" dirty="0">
                <a:solidFill>
                  <a:srgbClr val="7030A0"/>
                </a:solidFill>
                <a:latin typeface="Times New Roman" panose="02020603050405020304" pitchFamily="18" charset="0"/>
                <a:cs typeface="Times New Roman" panose="02020603050405020304" pitchFamily="18" charset="0"/>
              </a:rPr>
              <a:t>b) </a:t>
            </a:r>
            <a:r>
              <a:rPr lang="uk-UA" sz="2800" b="1" dirty="0" err="1">
                <a:solidFill>
                  <a:srgbClr val="7030A0"/>
                </a:solidFill>
                <a:latin typeface="Times New Roman" panose="02020603050405020304" pitchFamily="18" charset="0"/>
                <a:cs typeface="Times New Roman" panose="02020603050405020304" pitchFamily="18" charset="0"/>
              </a:rPr>
              <a:t>means</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of</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resorptive</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action</a:t>
            </a:r>
            <a:r>
              <a:rPr lang="uk-UA" sz="2800" b="1" dirty="0">
                <a:solidFill>
                  <a:srgbClr val="7030A0"/>
                </a:solidFill>
                <a:latin typeface="Times New Roman" panose="02020603050405020304" pitchFamily="18" charset="0"/>
                <a:cs typeface="Times New Roman" panose="02020603050405020304" pitchFamily="18" charset="0"/>
              </a:rPr>
              <a:t>.</a:t>
            </a:r>
            <a:endParaRPr lang="ru-RU" sz="2800" b="1" dirty="0">
              <a:solidFill>
                <a:srgbClr val="7030A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152673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7C55D1E8-5087-4C57-8B95-25F2DE70784D}"/>
              </a:ext>
            </a:extLst>
          </p:cNvPr>
          <p:cNvSpPr/>
          <p:nvPr/>
        </p:nvSpPr>
        <p:spPr>
          <a:xfrm>
            <a:off x="683568" y="620688"/>
            <a:ext cx="7632848" cy="6124754"/>
          </a:xfrm>
          <a:prstGeom prst="rect">
            <a:avLst/>
          </a:prstGeom>
        </p:spPr>
        <p:txBody>
          <a:bodyPr wrap="square">
            <a:spAutoFit/>
          </a:bodyPr>
          <a:lstStyle/>
          <a:p>
            <a:pPr>
              <a:buNone/>
            </a:pPr>
            <a:r>
              <a:rPr lang="uk-UA" sz="2800" b="1" dirty="0">
                <a:solidFill>
                  <a:srgbClr val="00B050"/>
                </a:solidFill>
                <a:latin typeface="Times New Roman" panose="02020603050405020304" pitchFamily="18" charset="0"/>
                <a:cs typeface="Times New Roman" panose="02020603050405020304" pitchFamily="18" charset="0"/>
              </a:rPr>
              <a:t>2. </a:t>
            </a:r>
            <a:r>
              <a:rPr lang="uk-UA" sz="2800" b="1" i="1" dirty="0" err="1">
                <a:solidFill>
                  <a:srgbClr val="C00000"/>
                </a:solidFill>
                <a:latin typeface="Times New Roman" panose="02020603050405020304" pitchFamily="18" charset="0"/>
                <a:cs typeface="Times New Roman" panose="02020603050405020304" pitchFamily="18" charset="0"/>
              </a:rPr>
              <a:t>Expiratory</a:t>
            </a:r>
            <a:r>
              <a:rPr lang="uk-UA" sz="2800" b="1" i="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means</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of</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direct</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action</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mucolytics</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which</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promote</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sputum</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dilution</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C00000"/>
                </a:solidFill>
                <a:latin typeface="Times New Roman" panose="02020603050405020304" pitchFamily="18" charset="0"/>
                <a:cs typeface="Times New Roman" panose="02020603050405020304" pitchFamily="18" charset="0"/>
              </a:rPr>
              <a:t>trypsin</a:t>
            </a:r>
            <a:r>
              <a:rPr lang="uk-UA" sz="2800" b="1" dirty="0">
                <a:solidFill>
                  <a:srgbClr val="C00000"/>
                </a:solidFill>
                <a:latin typeface="Times New Roman" panose="02020603050405020304" pitchFamily="18" charset="0"/>
                <a:cs typeface="Times New Roman" panose="02020603050405020304" pitchFamily="18" charset="0"/>
              </a:rPr>
              <a:t> </a:t>
            </a:r>
            <a:r>
              <a:rPr lang="uk-UA" sz="2800" b="1" dirty="0" err="1">
                <a:solidFill>
                  <a:srgbClr val="C00000"/>
                </a:solidFill>
                <a:latin typeface="Times New Roman" panose="02020603050405020304" pitchFamily="18" charset="0"/>
                <a:cs typeface="Times New Roman" panose="02020603050405020304" pitchFamily="18" charset="0"/>
              </a:rPr>
              <a:t>crystalline</a:t>
            </a:r>
            <a:r>
              <a:rPr lang="uk-UA" sz="2800" b="1" dirty="0">
                <a:solidFill>
                  <a:srgbClr val="C00000"/>
                </a:solidFill>
                <a:latin typeface="Times New Roman" panose="02020603050405020304" pitchFamily="18" charset="0"/>
                <a:cs typeface="Times New Roman" panose="02020603050405020304" pitchFamily="18" charset="0"/>
              </a:rPr>
              <a:t>, </a:t>
            </a:r>
            <a:r>
              <a:rPr lang="uk-UA" sz="2800" b="1" dirty="0" err="1">
                <a:solidFill>
                  <a:srgbClr val="C00000"/>
                </a:solidFill>
                <a:latin typeface="Times New Roman" panose="02020603050405020304" pitchFamily="18" charset="0"/>
                <a:cs typeface="Times New Roman" panose="02020603050405020304" pitchFamily="18" charset="0"/>
              </a:rPr>
              <a:t>acetilcistein</a:t>
            </a:r>
            <a:r>
              <a:rPr lang="uk-UA" sz="2800" b="1" dirty="0">
                <a:solidFill>
                  <a:srgbClr val="C00000"/>
                </a:solidFill>
                <a:latin typeface="Times New Roman" panose="02020603050405020304" pitchFamily="18" charset="0"/>
                <a:cs typeface="Times New Roman" panose="02020603050405020304" pitchFamily="18" charset="0"/>
              </a:rPr>
              <a:t>, </a:t>
            </a:r>
            <a:r>
              <a:rPr lang="uk-UA" sz="2800" b="1" dirty="0" err="1">
                <a:solidFill>
                  <a:srgbClr val="C00000"/>
                </a:solidFill>
                <a:latin typeface="Times New Roman" panose="02020603050405020304" pitchFamily="18" charset="0"/>
                <a:cs typeface="Times New Roman" panose="02020603050405020304" pitchFamily="18" charset="0"/>
              </a:rPr>
              <a:t>bromhexine</a:t>
            </a:r>
            <a:r>
              <a:rPr lang="uk-UA" sz="2800" b="1" dirty="0">
                <a:solidFill>
                  <a:srgbClr val="C00000"/>
                </a:solidFill>
                <a:latin typeface="Times New Roman" panose="02020603050405020304" pitchFamily="18" charset="0"/>
                <a:cs typeface="Times New Roman" panose="02020603050405020304" pitchFamily="18" charset="0"/>
              </a:rPr>
              <a:t>, </a:t>
            </a:r>
            <a:r>
              <a:rPr lang="uk-UA" sz="2800" b="1" dirty="0" err="1">
                <a:solidFill>
                  <a:srgbClr val="C00000"/>
                </a:solidFill>
                <a:latin typeface="Times New Roman" panose="02020603050405020304" pitchFamily="18" charset="0"/>
                <a:cs typeface="Times New Roman" panose="02020603050405020304" pitchFamily="18" charset="0"/>
              </a:rPr>
              <a:t>ambroxol</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etc</a:t>
            </a:r>
            <a:r>
              <a:rPr lang="uk-UA" sz="2800" b="1" dirty="0">
                <a:solidFill>
                  <a:srgbClr val="00B050"/>
                </a:solidFill>
                <a:latin typeface="Times New Roman" panose="02020603050405020304" pitchFamily="18" charset="0"/>
                <a:cs typeface="Times New Roman" panose="02020603050405020304" pitchFamily="18" charset="0"/>
              </a:rPr>
              <a:t>.):</a:t>
            </a:r>
            <a:endParaRPr lang="ru-RU" sz="2800" b="1" dirty="0">
              <a:solidFill>
                <a:srgbClr val="00B050"/>
              </a:solidFill>
              <a:latin typeface="Times New Roman" panose="02020603050405020304" pitchFamily="18" charset="0"/>
              <a:cs typeface="Times New Roman" panose="02020603050405020304" pitchFamily="18" charset="0"/>
            </a:endParaRPr>
          </a:p>
          <a:p>
            <a:r>
              <a:rPr lang="uk-UA" sz="2800" b="1" dirty="0">
                <a:solidFill>
                  <a:srgbClr val="00B050"/>
                </a:solidFill>
                <a:latin typeface="Times New Roman" panose="02020603050405020304" pitchFamily="18" charset="0"/>
                <a:cs typeface="Times New Roman" panose="02020603050405020304" pitchFamily="18" charset="0"/>
              </a:rPr>
              <a:t>a) </a:t>
            </a:r>
            <a:r>
              <a:rPr lang="uk-UA" sz="2800" b="1" dirty="0" err="1">
                <a:solidFill>
                  <a:srgbClr val="7030A0"/>
                </a:solidFill>
                <a:latin typeface="Times New Roman" panose="02020603050405020304" pitchFamily="18" charset="0"/>
                <a:cs typeface="Times New Roman" panose="02020603050405020304" pitchFamily="18" charset="0"/>
              </a:rPr>
              <a:t>preparations</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of</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proteolytic</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enzymes</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a:solidFill>
                  <a:srgbClr val="00B050"/>
                </a:solidFill>
                <a:latin typeface="Times New Roman" panose="02020603050405020304" pitchFamily="18" charset="0"/>
                <a:cs typeface="Times New Roman" panose="02020603050405020304" pitchFamily="18" charset="0"/>
              </a:rPr>
              <a:t>(</a:t>
            </a:r>
            <a:r>
              <a:rPr lang="uk-UA" sz="2800" b="1" dirty="0" err="1">
                <a:solidFill>
                  <a:srgbClr val="C00000"/>
                </a:solidFill>
                <a:latin typeface="Times New Roman" panose="02020603050405020304" pitchFamily="18" charset="0"/>
                <a:cs typeface="Times New Roman" panose="02020603050405020304" pitchFamily="18" charset="0"/>
              </a:rPr>
              <a:t>trypsin</a:t>
            </a:r>
            <a:r>
              <a:rPr lang="uk-UA" sz="2800" b="1" dirty="0">
                <a:solidFill>
                  <a:srgbClr val="C00000"/>
                </a:solidFill>
                <a:latin typeface="Times New Roman" panose="02020603050405020304" pitchFamily="18" charset="0"/>
                <a:cs typeface="Times New Roman" panose="02020603050405020304" pitchFamily="18" charset="0"/>
              </a:rPr>
              <a:t> </a:t>
            </a:r>
            <a:r>
              <a:rPr lang="uk-UA" sz="2800" b="1" dirty="0" err="1">
                <a:solidFill>
                  <a:srgbClr val="C00000"/>
                </a:solidFill>
                <a:latin typeface="Times New Roman" panose="02020603050405020304" pitchFamily="18" charset="0"/>
                <a:cs typeface="Times New Roman" panose="02020603050405020304" pitchFamily="18" charset="0"/>
              </a:rPr>
              <a:t>crystalline</a:t>
            </a:r>
            <a:r>
              <a:rPr lang="uk-UA" sz="2800" b="1" dirty="0">
                <a:solidFill>
                  <a:srgbClr val="C00000"/>
                </a:solidFill>
                <a:latin typeface="Times New Roman" panose="02020603050405020304" pitchFamily="18" charset="0"/>
                <a:cs typeface="Times New Roman" panose="02020603050405020304" pitchFamily="18" charset="0"/>
              </a:rPr>
              <a:t>, </a:t>
            </a:r>
            <a:r>
              <a:rPr lang="uk-UA" sz="2800" b="1" dirty="0" err="1">
                <a:solidFill>
                  <a:srgbClr val="C00000"/>
                </a:solidFill>
                <a:latin typeface="Times New Roman" panose="02020603050405020304" pitchFamily="18" charset="0"/>
                <a:cs typeface="Times New Roman" panose="02020603050405020304" pitchFamily="18" charset="0"/>
              </a:rPr>
              <a:t>chymotrypsin</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as</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well</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as</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nucleases</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ribonuclease</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deoxyribonuclease</a:t>
            </a:r>
            <a:r>
              <a:rPr lang="uk-UA" sz="2800" b="1" dirty="0">
                <a:solidFill>
                  <a:srgbClr val="00B050"/>
                </a:solidFill>
                <a:latin typeface="Times New Roman" panose="02020603050405020304" pitchFamily="18" charset="0"/>
                <a:cs typeface="Times New Roman" panose="02020603050405020304" pitchFamily="18" charset="0"/>
              </a:rPr>
              <a:t>);</a:t>
            </a:r>
            <a:endParaRPr lang="ru-RU" sz="2800" b="1" dirty="0">
              <a:solidFill>
                <a:srgbClr val="00B050"/>
              </a:solidFill>
              <a:latin typeface="Times New Roman" panose="02020603050405020304" pitchFamily="18" charset="0"/>
              <a:cs typeface="Times New Roman" panose="02020603050405020304" pitchFamily="18" charset="0"/>
            </a:endParaRPr>
          </a:p>
          <a:p>
            <a:r>
              <a:rPr lang="uk-UA" sz="2800" b="1" dirty="0">
                <a:solidFill>
                  <a:srgbClr val="00B050"/>
                </a:solidFill>
                <a:latin typeface="Times New Roman" panose="02020603050405020304" pitchFamily="18" charset="0"/>
                <a:cs typeface="Times New Roman" panose="02020603050405020304" pitchFamily="18" charset="0"/>
              </a:rPr>
              <a:t>b) </a:t>
            </a:r>
            <a:r>
              <a:rPr lang="uk-UA" sz="2800" b="1" dirty="0" err="1">
                <a:solidFill>
                  <a:srgbClr val="7030A0"/>
                </a:solidFill>
                <a:latin typeface="Times New Roman" panose="02020603050405020304" pitchFamily="18" charset="0"/>
                <a:cs typeface="Times New Roman" panose="02020603050405020304" pitchFamily="18" charset="0"/>
              </a:rPr>
              <a:t>synthetic</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mucolytics</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a:solidFill>
                  <a:srgbClr val="00B050"/>
                </a:solidFill>
                <a:latin typeface="Times New Roman" panose="02020603050405020304" pitchFamily="18" charset="0"/>
                <a:cs typeface="Times New Roman" panose="02020603050405020304" pitchFamily="18" charset="0"/>
              </a:rPr>
              <a:t>(</a:t>
            </a:r>
            <a:r>
              <a:rPr lang="uk-UA" sz="2800" b="1" dirty="0" err="1">
                <a:solidFill>
                  <a:srgbClr val="C00000"/>
                </a:solidFill>
                <a:latin typeface="Times New Roman" panose="02020603050405020304" pitchFamily="18" charset="0"/>
                <a:cs typeface="Times New Roman" panose="02020603050405020304" pitchFamily="18" charset="0"/>
              </a:rPr>
              <a:t>acetylcysteine</a:t>
            </a:r>
            <a:r>
              <a:rPr lang="uk-UA" sz="2800" b="1" dirty="0">
                <a:solidFill>
                  <a:srgbClr val="C00000"/>
                </a:solidFill>
                <a:latin typeface="Times New Roman" panose="02020603050405020304" pitchFamily="18" charset="0"/>
                <a:cs typeface="Times New Roman" panose="02020603050405020304" pitchFamily="18" charset="0"/>
              </a:rPr>
              <a:t>, </a:t>
            </a:r>
            <a:r>
              <a:rPr lang="uk-UA" sz="2800" b="1" dirty="0" err="1">
                <a:solidFill>
                  <a:srgbClr val="C00000"/>
                </a:solidFill>
                <a:latin typeface="Times New Roman" panose="02020603050405020304" pitchFamily="18" charset="0"/>
                <a:cs typeface="Times New Roman" panose="02020603050405020304" pitchFamily="18" charset="0"/>
              </a:rPr>
              <a:t>carbocysteine</a:t>
            </a:r>
            <a:r>
              <a:rPr lang="uk-UA" sz="2800" b="1" dirty="0">
                <a:solidFill>
                  <a:srgbClr val="C00000"/>
                </a:solidFill>
                <a:latin typeface="Times New Roman" panose="02020603050405020304" pitchFamily="18" charset="0"/>
                <a:cs typeface="Times New Roman" panose="02020603050405020304" pitchFamily="18" charset="0"/>
              </a:rPr>
              <a:t>, </a:t>
            </a:r>
            <a:r>
              <a:rPr lang="uk-UA" sz="2800" b="1" dirty="0" err="1">
                <a:solidFill>
                  <a:srgbClr val="C00000"/>
                </a:solidFill>
                <a:latin typeface="Times New Roman" panose="02020603050405020304" pitchFamily="18" charset="0"/>
                <a:cs typeface="Times New Roman" panose="02020603050405020304" pitchFamily="18" charset="0"/>
              </a:rPr>
              <a:t>corticosteroids</a:t>
            </a:r>
            <a:r>
              <a:rPr lang="uk-UA" sz="2800" b="1" dirty="0">
                <a:solidFill>
                  <a:srgbClr val="00B050"/>
                </a:solidFill>
                <a:latin typeface="Times New Roman" panose="02020603050405020304" pitchFamily="18" charset="0"/>
                <a:cs typeface="Times New Roman" panose="02020603050405020304" pitchFamily="18" charset="0"/>
              </a:rPr>
              <a:t>);</a:t>
            </a:r>
            <a:endParaRPr lang="ru-RU" sz="2800" b="1" dirty="0">
              <a:solidFill>
                <a:srgbClr val="00B050"/>
              </a:solidFill>
              <a:latin typeface="Times New Roman" panose="02020603050405020304" pitchFamily="18" charset="0"/>
              <a:cs typeface="Times New Roman" panose="02020603050405020304" pitchFamily="18" charset="0"/>
            </a:endParaRPr>
          </a:p>
          <a:p>
            <a:r>
              <a:rPr lang="uk-UA" sz="2800" b="1" dirty="0">
                <a:solidFill>
                  <a:srgbClr val="00B050"/>
                </a:solidFill>
                <a:latin typeface="Times New Roman" panose="02020603050405020304" pitchFamily="18" charset="0"/>
                <a:cs typeface="Times New Roman" panose="02020603050405020304" pitchFamily="18" charset="0"/>
              </a:rPr>
              <a:t>c) </a:t>
            </a:r>
            <a:r>
              <a:rPr lang="uk-UA" sz="2800" b="1" dirty="0" err="1">
                <a:solidFill>
                  <a:srgbClr val="7030A0"/>
                </a:solidFill>
                <a:latin typeface="Times New Roman" panose="02020603050405020304" pitchFamily="18" charset="0"/>
                <a:cs typeface="Times New Roman" panose="02020603050405020304" pitchFamily="18" charset="0"/>
              </a:rPr>
              <a:t>stimulators</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of</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surfactant</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synthesis</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a:solidFill>
                  <a:srgbClr val="00B050"/>
                </a:solidFill>
                <a:latin typeface="Times New Roman" panose="02020603050405020304" pitchFamily="18" charset="0"/>
                <a:cs typeface="Times New Roman" panose="02020603050405020304" pitchFamily="18" charset="0"/>
              </a:rPr>
              <a:t>(</a:t>
            </a:r>
            <a:r>
              <a:rPr lang="uk-UA" sz="2800" b="1" dirty="0" err="1">
                <a:solidFill>
                  <a:srgbClr val="C00000"/>
                </a:solidFill>
                <a:latin typeface="Times New Roman" panose="02020603050405020304" pitchFamily="18" charset="0"/>
                <a:cs typeface="Times New Roman" panose="02020603050405020304" pitchFamily="18" charset="0"/>
              </a:rPr>
              <a:t>bromhexine</a:t>
            </a:r>
            <a:r>
              <a:rPr lang="uk-UA" sz="2800" b="1" dirty="0">
                <a:solidFill>
                  <a:srgbClr val="C00000"/>
                </a:solidFill>
                <a:latin typeface="Times New Roman" panose="02020603050405020304" pitchFamily="18" charset="0"/>
                <a:cs typeface="Times New Roman" panose="02020603050405020304" pitchFamily="18" charset="0"/>
              </a:rPr>
              <a:t>, </a:t>
            </a:r>
            <a:r>
              <a:rPr lang="uk-UA" sz="2800" b="1" dirty="0" err="1">
                <a:solidFill>
                  <a:srgbClr val="C00000"/>
                </a:solidFill>
                <a:latin typeface="Times New Roman" panose="02020603050405020304" pitchFamily="18" charset="0"/>
                <a:cs typeface="Times New Roman" panose="02020603050405020304" pitchFamily="18" charset="0"/>
              </a:rPr>
              <a:t>ambroxol-lasolvan</a:t>
            </a:r>
            <a:r>
              <a:rPr lang="uk-UA" sz="2800" b="1" dirty="0">
                <a:solidFill>
                  <a:srgbClr val="00B050"/>
                </a:solidFill>
                <a:latin typeface="Times New Roman" panose="02020603050405020304" pitchFamily="18" charset="0"/>
                <a:cs typeface="Times New Roman" panose="02020603050405020304" pitchFamily="18" charset="0"/>
              </a:rPr>
              <a:t>);</a:t>
            </a:r>
            <a:endParaRPr lang="ru-RU" sz="2800" b="1" dirty="0">
              <a:solidFill>
                <a:srgbClr val="00B050"/>
              </a:solidFill>
              <a:latin typeface="Times New Roman" panose="02020603050405020304" pitchFamily="18" charset="0"/>
              <a:cs typeface="Times New Roman" panose="02020603050405020304" pitchFamily="18" charset="0"/>
            </a:endParaRPr>
          </a:p>
          <a:p>
            <a:r>
              <a:rPr lang="uk-UA" sz="2800" b="1" dirty="0">
                <a:solidFill>
                  <a:srgbClr val="00B050"/>
                </a:solidFill>
                <a:latin typeface="Times New Roman" panose="02020603050405020304" pitchFamily="18" charset="0"/>
                <a:cs typeface="Times New Roman" panose="02020603050405020304" pitchFamily="18" charset="0"/>
              </a:rPr>
              <a:t> d) </a:t>
            </a:r>
            <a:r>
              <a:rPr lang="uk-UA" sz="2800" b="1" dirty="0" err="1">
                <a:solidFill>
                  <a:srgbClr val="7030A0"/>
                </a:solidFill>
                <a:latin typeface="Times New Roman" panose="02020603050405020304" pitchFamily="18" charset="0"/>
                <a:cs typeface="Times New Roman" panose="02020603050405020304" pitchFamily="18" charset="0"/>
              </a:rPr>
              <a:t>substitutes</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for</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surfactant</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a:solidFill>
                  <a:srgbClr val="00B050"/>
                </a:solidFill>
                <a:latin typeface="Times New Roman" panose="02020603050405020304" pitchFamily="18" charset="0"/>
                <a:cs typeface="Times New Roman" panose="02020603050405020304" pitchFamily="18" charset="0"/>
              </a:rPr>
              <a:t>(</a:t>
            </a:r>
            <a:r>
              <a:rPr lang="uk-UA" sz="2800" b="1" dirty="0" err="1">
                <a:solidFill>
                  <a:srgbClr val="00B050"/>
                </a:solidFill>
                <a:latin typeface="Times New Roman" panose="02020603050405020304" pitchFamily="18" charset="0"/>
                <a:cs typeface="Times New Roman" panose="02020603050405020304" pitchFamily="18" charset="0"/>
              </a:rPr>
              <a:t>alveofact</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exosurf</a:t>
            </a:r>
            <a:r>
              <a:rPr lang="uk-UA" sz="2800" b="1" dirty="0">
                <a:solidFill>
                  <a:srgbClr val="00B050"/>
                </a:solidFill>
                <a:latin typeface="Times New Roman" panose="02020603050405020304" pitchFamily="18" charset="0"/>
                <a:cs typeface="Times New Roman" panose="02020603050405020304" pitchFamily="18" charset="0"/>
              </a:rPr>
              <a:t>) - </a:t>
            </a:r>
            <a:r>
              <a:rPr lang="uk-UA" sz="2800" b="1" dirty="0" err="1">
                <a:solidFill>
                  <a:srgbClr val="00B050"/>
                </a:solidFill>
                <a:latin typeface="Times New Roman" panose="02020603050405020304" pitchFamily="18" charset="0"/>
                <a:cs typeface="Times New Roman" panose="02020603050405020304" pitchFamily="18" charset="0"/>
              </a:rPr>
              <a:t>are</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prescribed</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to</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infants</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under</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the</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syndrome</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of</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disseminated</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intravascular</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coagulation</a:t>
            </a:r>
            <a:r>
              <a:rPr lang="uk-UA" sz="2800" b="1" dirty="0">
                <a:solidFill>
                  <a:srgbClr val="00B050"/>
                </a:solidFill>
                <a:latin typeface="Times New Roman" panose="02020603050405020304" pitchFamily="18" charset="0"/>
                <a:cs typeface="Times New Roman" panose="02020603050405020304" pitchFamily="18" charset="0"/>
              </a:rPr>
              <a:t>.</a:t>
            </a:r>
            <a:endParaRPr lang="ru-RU" sz="2800" b="1"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745368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EBC87118-302E-45BD-8846-A971E5ECDAFF}"/>
              </a:ext>
            </a:extLst>
          </p:cNvPr>
          <p:cNvSpPr/>
          <p:nvPr/>
        </p:nvSpPr>
        <p:spPr>
          <a:xfrm>
            <a:off x="539552" y="620688"/>
            <a:ext cx="8136904" cy="4832092"/>
          </a:xfrm>
          <a:prstGeom prst="rect">
            <a:avLst/>
          </a:prstGeom>
        </p:spPr>
        <p:txBody>
          <a:bodyPr wrap="square">
            <a:spAutoFit/>
          </a:bodyPr>
          <a:lstStyle/>
          <a:p>
            <a:pPr>
              <a:buNone/>
            </a:pPr>
            <a:r>
              <a:rPr lang="en-US" dirty="0"/>
              <a:t> </a:t>
            </a:r>
            <a:r>
              <a:rPr lang="uk-UA" sz="2800" b="1" dirty="0" err="1">
                <a:solidFill>
                  <a:srgbClr val="C00000"/>
                </a:solidFill>
                <a:latin typeface="Times New Roman" panose="02020603050405020304" pitchFamily="18" charset="0"/>
                <a:cs typeface="Times New Roman" panose="02020603050405020304" pitchFamily="18" charset="0"/>
              </a:rPr>
              <a:t>Bronchosecretory</a:t>
            </a:r>
            <a:r>
              <a:rPr lang="uk-UA" sz="2800" dirty="0">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means</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of</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reflex</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action</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include</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the</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i="1" dirty="0" err="1">
                <a:solidFill>
                  <a:srgbClr val="7030A0"/>
                </a:solidFill>
                <a:latin typeface="Times New Roman" panose="02020603050405020304" pitchFamily="18" charset="0"/>
                <a:cs typeface="Times New Roman" panose="02020603050405020304" pitchFamily="18" charset="0"/>
              </a:rPr>
              <a:t>grass</a:t>
            </a:r>
            <a:r>
              <a:rPr lang="uk-UA" sz="2800" b="1" i="1" dirty="0">
                <a:solidFill>
                  <a:srgbClr val="7030A0"/>
                </a:solidFill>
                <a:latin typeface="Times New Roman" panose="02020603050405020304" pitchFamily="18" charset="0"/>
                <a:cs typeface="Times New Roman" panose="02020603050405020304" pitchFamily="18" charset="0"/>
              </a:rPr>
              <a:t> </a:t>
            </a:r>
            <a:r>
              <a:rPr lang="uk-UA" sz="2800" b="1" i="1" dirty="0" err="1">
                <a:solidFill>
                  <a:srgbClr val="7030A0"/>
                </a:solidFill>
                <a:latin typeface="Times New Roman" panose="02020603050405020304" pitchFamily="18" charset="0"/>
                <a:cs typeface="Times New Roman" panose="02020603050405020304" pitchFamily="18" charset="0"/>
              </a:rPr>
              <a:t>of</a:t>
            </a:r>
            <a:r>
              <a:rPr lang="uk-UA" sz="2800" b="1" i="1" dirty="0">
                <a:solidFill>
                  <a:srgbClr val="7030A0"/>
                </a:solidFill>
                <a:latin typeface="Times New Roman" panose="02020603050405020304" pitchFamily="18" charset="0"/>
                <a:cs typeface="Times New Roman" panose="02020603050405020304" pitchFamily="18" charset="0"/>
              </a:rPr>
              <a:t> </a:t>
            </a:r>
            <a:r>
              <a:rPr lang="uk-UA" sz="2800" b="1" i="1" dirty="0" err="1">
                <a:solidFill>
                  <a:srgbClr val="7030A0"/>
                </a:solidFill>
                <a:latin typeface="Times New Roman" panose="02020603050405020304" pitchFamily="18" charset="0"/>
                <a:cs typeface="Times New Roman" panose="02020603050405020304" pitchFamily="18" charset="0"/>
              </a:rPr>
              <a:t>the</a:t>
            </a:r>
            <a:r>
              <a:rPr lang="uk-UA" sz="2800" b="1" i="1" dirty="0">
                <a:solidFill>
                  <a:srgbClr val="7030A0"/>
                </a:solidFill>
                <a:latin typeface="Times New Roman" panose="02020603050405020304" pitchFamily="18" charset="0"/>
                <a:cs typeface="Times New Roman" panose="02020603050405020304" pitchFamily="18" charset="0"/>
              </a:rPr>
              <a:t> </a:t>
            </a:r>
            <a:r>
              <a:rPr lang="uk-UA" sz="2800" b="1" i="1" dirty="0" err="1">
                <a:solidFill>
                  <a:srgbClr val="7030A0"/>
                </a:solidFill>
                <a:latin typeface="Times New Roman" panose="02020603050405020304" pitchFamily="18" charset="0"/>
                <a:cs typeface="Times New Roman" panose="02020603050405020304" pitchFamily="18" charset="0"/>
              </a:rPr>
              <a:t>thermophile</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i="1" dirty="0" err="1">
                <a:solidFill>
                  <a:srgbClr val="7030A0"/>
                </a:solidFill>
                <a:latin typeface="Times New Roman" panose="02020603050405020304" pitchFamily="18" charset="0"/>
                <a:cs typeface="Times New Roman" panose="02020603050405020304" pitchFamily="18" charset="0"/>
              </a:rPr>
              <a:t>the</a:t>
            </a:r>
            <a:r>
              <a:rPr lang="uk-UA" sz="2800" b="1" i="1" dirty="0">
                <a:solidFill>
                  <a:srgbClr val="7030A0"/>
                </a:solidFill>
                <a:latin typeface="Times New Roman" panose="02020603050405020304" pitchFamily="18" charset="0"/>
                <a:cs typeface="Times New Roman" panose="02020603050405020304" pitchFamily="18" charset="0"/>
              </a:rPr>
              <a:t> </a:t>
            </a:r>
            <a:r>
              <a:rPr lang="uk-UA" sz="2800" b="1" i="1" dirty="0" err="1">
                <a:solidFill>
                  <a:srgbClr val="7030A0"/>
                </a:solidFill>
                <a:latin typeface="Times New Roman" panose="02020603050405020304" pitchFamily="18" charset="0"/>
                <a:cs typeface="Times New Roman" panose="02020603050405020304" pitchFamily="18" charset="0"/>
              </a:rPr>
              <a:t>roots</a:t>
            </a:r>
            <a:r>
              <a:rPr lang="uk-UA" sz="2800" b="1" i="1" dirty="0">
                <a:solidFill>
                  <a:srgbClr val="7030A0"/>
                </a:solidFill>
                <a:latin typeface="Times New Roman" panose="02020603050405020304" pitchFamily="18" charset="0"/>
                <a:cs typeface="Times New Roman" panose="02020603050405020304" pitchFamily="18" charset="0"/>
              </a:rPr>
              <a:t> </a:t>
            </a:r>
            <a:r>
              <a:rPr lang="uk-UA" sz="2800" b="1" i="1" dirty="0" err="1">
                <a:solidFill>
                  <a:srgbClr val="7030A0"/>
                </a:solidFill>
                <a:latin typeface="Times New Roman" panose="02020603050405020304" pitchFamily="18" charset="0"/>
                <a:cs typeface="Times New Roman" panose="02020603050405020304" pitchFamily="18" charset="0"/>
              </a:rPr>
              <a:t>of</a:t>
            </a:r>
            <a:r>
              <a:rPr lang="uk-UA" sz="2800" b="1" i="1" dirty="0">
                <a:solidFill>
                  <a:srgbClr val="7030A0"/>
                </a:solidFill>
                <a:latin typeface="Times New Roman" panose="02020603050405020304" pitchFamily="18" charset="0"/>
                <a:cs typeface="Times New Roman" panose="02020603050405020304" pitchFamily="18" charset="0"/>
              </a:rPr>
              <a:t> </a:t>
            </a:r>
            <a:r>
              <a:rPr lang="uk-UA" sz="2800" b="1" i="1" dirty="0" err="1">
                <a:solidFill>
                  <a:srgbClr val="7030A0"/>
                </a:solidFill>
                <a:latin typeface="Times New Roman" panose="02020603050405020304" pitchFamily="18" charset="0"/>
                <a:cs typeface="Times New Roman" panose="02020603050405020304" pitchFamily="18" charset="0"/>
              </a:rPr>
              <a:t>the</a:t>
            </a:r>
            <a:r>
              <a:rPr lang="uk-UA" sz="2800" b="1" i="1" dirty="0">
                <a:solidFill>
                  <a:srgbClr val="7030A0"/>
                </a:solidFill>
                <a:latin typeface="Times New Roman" panose="02020603050405020304" pitchFamily="18" charset="0"/>
                <a:cs typeface="Times New Roman" panose="02020603050405020304" pitchFamily="18" charset="0"/>
              </a:rPr>
              <a:t> </a:t>
            </a:r>
            <a:r>
              <a:rPr lang="uk-UA" sz="2800" b="1" i="1" dirty="0" err="1">
                <a:solidFill>
                  <a:srgbClr val="7030A0"/>
                </a:solidFill>
                <a:latin typeface="Times New Roman" panose="02020603050405020304" pitchFamily="18" charset="0"/>
                <a:cs typeface="Times New Roman" panose="02020603050405020304" pitchFamily="18" charset="0"/>
              </a:rPr>
              <a:t>altea</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of</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the</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medicinal</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the</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i="1" dirty="0" err="1">
                <a:solidFill>
                  <a:srgbClr val="7030A0"/>
                </a:solidFill>
                <a:latin typeface="Times New Roman" panose="02020603050405020304" pitchFamily="18" charset="0"/>
                <a:cs typeface="Times New Roman" panose="02020603050405020304" pitchFamily="18" charset="0"/>
              </a:rPr>
              <a:t>roots</a:t>
            </a:r>
            <a:r>
              <a:rPr lang="uk-UA" sz="2800" b="1" i="1" dirty="0">
                <a:solidFill>
                  <a:srgbClr val="7030A0"/>
                </a:solidFill>
                <a:latin typeface="Times New Roman" panose="02020603050405020304" pitchFamily="18" charset="0"/>
                <a:cs typeface="Times New Roman" panose="02020603050405020304" pitchFamily="18" charset="0"/>
              </a:rPr>
              <a:t> </a:t>
            </a:r>
            <a:r>
              <a:rPr lang="uk-UA" sz="2800" b="1" i="1" dirty="0" err="1">
                <a:solidFill>
                  <a:srgbClr val="7030A0"/>
                </a:solidFill>
                <a:latin typeface="Times New Roman" panose="02020603050405020304" pitchFamily="18" charset="0"/>
                <a:cs typeface="Times New Roman" panose="02020603050405020304" pitchFamily="18" charset="0"/>
              </a:rPr>
              <a:t>of</a:t>
            </a:r>
            <a:r>
              <a:rPr lang="uk-UA" sz="2800" b="1" i="1" dirty="0">
                <a:solidFill>
                  <a:srgbClr val="7030A0"/>
                </a:solidFill>
                <a:latin typeface="Times New Roman" panose="02020603050405020304" pitchFamily="18" charset="0"/>
                <a:cs typeface="Times New Roman" panose="02020603050405020304" pitchFamily="18" charset="0"/>
              </a:rPr>
              <a:t> </a:t>
            </a:r>
            <a:r>
              <a:rPr lang="uk-UA" sz="2800" b="1" i="1" dirty="0" err="1">
                <a:solidFill>
                  <a:srgbClr val="7030A0"/>
                </a:solidFill>
                <a:latin typeface="Times New Roman" panose="02020603050405020304" pitchFamily="18" charset="0"/>
                <a:cs typeface="Times New Roman" panose="02020603050405020304" pitchFamily="18" charset="0"/>
              </a:rPr>
              <a:t>the</a:t>
            </a:r>
            <a:r>
              <a:rPr lang="uk-UA" sz="2800" b="1" i="1" dirty="0">
                <a:solidFill>
                  <a:srgbClr val="7030A0"/>
                </a:solidFill>
                <a:latin typeface="Times New Roman" panose="02020603050405020304" pitchFamily="18" charset="0"/>
                <a:cs typeface="Times New Roman" panose="02020603050405020304" pitchFamily="18" charset="0"/>
              </a:rPr>
              <a:t> </a:t>
            </a:r>
            <a:r>
              <a:rPr lang="uk-UA" sz="2800" b="1" i="1" dirty="0" err="1">
                <a:solidFill>
                  <a:srgbClr val="7030A0"/>
                </a:solidFill>
                <a:latin typeface="Times New Roman" panose="02020603050405020304" pitchFamily="18" charset="0"/>
                <a:cs typeface="Times New Roman" panose="02020603050405020304" pitchFamily="18" charset="0"/>
              </a:rPr>
              <a:t>whistles</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rushnia</a:t>
            </a:r>
            <a:r>
              <a:rPr lang="uk-UA" sz="2800" b="1" dirty="0">
                <a:solidFill>
                  <a:srgbClr val="7030A0"/>
                </a:solidFill>
                <a:latin typeface="Times New Roman" panose="02020603050405020304" pitchFamily="18" charset="0"/>
                <a:cs typeface="Times New Roman" panose="02020603050405020304" pitchFamily="18" charset="0"/>
              </a:rPr>
              <a:t> - </a:t>
            </a:r>
            <a:r>
              <a:rPr lang="uk-UA" sz="2800" b="1" dirty="0" err="1">
                <a:solidFill>
                  <a:srgbClr val="7030A0"/>
                </a:solidFill>
                <a:latin typeface="Times New Roman" panose="02020603050405020304" pitchFamily="18" charset="0"/>
                <a:cs typeface="Times New Roman" panose="02020603050405020304" pitchFamily="18" charset="0"/>
              </a:rPr>
              <a:t>stod</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the</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rhizome</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and</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the</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roots</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of</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the</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bluechus</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the</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grass</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of</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the</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violet</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tricolor</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and</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others</a:t>
            </a:r>
            <a:r>
              <a:rPr lang="uk-UA" sz="2800" b="1" dirty="0">
                <a:solidFill>
                  <a:srgbClr val="7030A0"/>
                </a:solidFill>
                <a:latin typeface="Times New Roman" panose="02020603050405020304" pitchFamily="18" charset="0"/>
                <a:cs typeface="Times New Roman" panose="02020603050405020304" pitchFamily="18" charset="0"/>
              </a:rPr>
              <a:t>. </a:t>
            </a:r>
            <a:endParaRPr lang="en-US" sz="2800" b="1" dirty="0">
              <a:solidFill>
                <a:srgbClr val="7030A0"/>
              </a:solidFill>
              <a:latin typeface="Times New Roman" panose="02020603050405020304" pitchFamily="18" charset="0"/>
              <a:cs typeface="Times New Roman" panose="02020603050405020304" pitchFamily="18" charset="0"/>
            </a:endParaRPr>
          </a:p>
          <a:p>
            <a:pPr algn="just">
              <a:buNone/>
            </a:pPr>
            <a:r>
              <a:rPr lang="en-US"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The</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expectorant</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effect</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of</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these</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agents</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is</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associated</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with</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irritation</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of</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the</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mucous</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membrane</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of</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the</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stomach</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from</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where</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the</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pulses</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through</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sensitive</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paths</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fall</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into</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the</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nuclei</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of</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the</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vagus</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nerve</a:t>
            </a:r>
            <a:r>
              <a:rPr lang="uk-UA" sz="2800" b="1" dirty="0">
                <a:solidFill>
                  <a:srgbClr val="7030A0"/>
                </a:solidFill>
                <a:latin typeface="Times New Roman" panose="02020603050405020304" pitchFamily="18" charset="0"/>
                <a:cs typeface="Times New Roman" panose="02020603050405020304" pitchFamily="18" charset="0"/>
              </a:rPr>
              <a:t>. </a:t>
            </a:r>
            <a:endParaRPr lang="en-US" sz="2800" b="1" dirty="0">
              <a:solidFill>
                <a:srgbClr val="7030A0"/>
              </a:solidFill>
              <a:latin typeface="Times New Roman" panose="02020603050405020304" pitchFamily="18" charset="0"/>
              <a:cs typeface="Times New Roman" panose="02020603050405020304" pitchFamily="18" charset="0"/>
            </a:endParaRPr>
          </a:p>
          <a:p>
            <a:pPr algn="just">
              <a:buNone/>
            </a:pPr>
            <a:r>
              <a:rPr lang="en-US" sz="2800" b="1" dirty="0">
                <a:solidFill>
                  <a:srgbClr val="7030A0"/>
                </a:solidFill>
                <a:latin typeface="Times New Roman" panose="02020603050405020304" pitchFamily="18" charset="0"/>
                <a:cs typeface="Times New Roman" panose="02020603050405020304" pitchFamily="18" charset="0"/>
              </a:rPr>
              <a:t>   </a:t>
            </a:r>
            <a:endParaRPr lang="ru-UA"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830654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379F2B4A-301C-42E2-9373-9F67EF0CDCB9}"/>
              </a:ext>
            </a:extLst>
          </p:cNvPr>
          <p:cNvSpPr/>
          <p:nvPr/>
        </p:nvSpPr>
        <p:spPr>
          <a:xfrm>
            <a:off x="539552" y="476672"/>
            <a:ext cx="8280920" cy="5693866"/>
          </a:xfrm>
          <a:prstGeom prst="rect">
            <a:avLst/>
          </a:prstGeom>
        </p:spPr>
        <p:txBody>
          <a:bodyPr wrap="square">
            <a:spAutoFit/>
          </a:bodyPr>
          <a:lstStyle/>
          <a:p>
            <a:pPr algn="just">
              <a:buNone/>
            </a:pPr>
            <a:r>
              <a:rPr lang="en-US" sz="2800" b="1" dirty="0">
                <a:solidFill>
                  <a:srgbClr val="7030A0"/>
                </a:solidFill>
                <a:latin typeface="Times New Roman" panose="02020603050405020304" pitchFamily="18" charset="0"/>
                <a:cs typeface="Times New Roman" panose="02020603050405020304" pitchFamily="18" charset="0"/>
              </a:rPr>
              <a:t>     E</a:t>
            </a:r>
            <a:r>
              <a:rPr lang="uk-UA" sz="2800" b="1" dirty="0" err="1">
                <a:solidFill>
                  <a:srgbClr val="7030A0"/>
                </a:solidFill>
                <a:latin typeface="Times New Roman" panose="02020603050405020304" pitchFamily="18" charset="0"/>
                <a:cs typeface="Times New Roman" panose="02020603050405020304" pitchFamily="18" charset="0"/>
              </a:rPr>
              <a:t>xcitation</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is</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transmitted</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through</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efferent</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fibers</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to</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the</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glands</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and</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smooth</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muscles</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of</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the</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bronchial</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wall</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resulting</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in</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increased</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secretion</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of</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glands</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flashing</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bronchial</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epithelium</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and</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peristalsis</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of</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bronchioles</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As</a:t>
            </a:r>
            <a:r>
              <a:rPr lang="uk-UA" sz="2800" b="1" dirty="0">
                <a:solidFill>
                  <a:srgbClr val="7030A0"/>
                </a:solidFill>
                <a:latin typeface="Times New Roman" panose="02020603050405020304" pitchFamily="18" charset="0"/>
                <a:cs typeface="Times New Roman" panose="02020603050405020304" pitchFamily="18" charset="0"/>
              </a:rPr>
              <a:t> a </a:t>
            </a:r>
            <a:r>
              <a:rPr lang="uk-UA" sz="2800" b="1" dirty="0" err="1">
                <a:solidFill>
                  <a:srgbClr val="7030A0"/>
                </a:solidFill>
                <a:latin typeface="Times New Roman" panose="02020603050405020304" pitchFamily="18" charset="0"/>
                <a:cs typeface="Times New Roman" panose="02020603050405020304" pitchFamily="18" charset="0"/>
              </a:rPr>
              <a:t>result</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sputter</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dissipates</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and</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accelerates</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its</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allocation</a:t>
            </a:r>
            <a:r>
              <a:rPr lang="uk-UA" sz="2800" b="1" dirty="0">
                <a:solidFill>
                  <a:srgbClr val="7030A0"/>
                </a:solidFill>
                <a:latin typeface="Times New Roman" panose="02020603050405020304" pitchFamily="18" charset="0"/>
                <a:cs typeface="Times New Roman" panose="02020603050405020304" pitchFamily="18" charset="0"/>
              </a:rPr>
              <a:t>.</a:t>
            </a:r>
            <a:endParaRPr lang="en-US" sz="2800" b="1" dirty="0">
              <a:solidFill>
                <a:srgbClr val="7030A0"/>
              </a:solidFill>
              <a:latin typeface="Times New Roman" panose="02020603050405020304" pitchFamily="18" charset="0"/>
              <a:cs typeface="Times New Roman" panose="02020603050405020304" pitchFamily="18" charset="0"/>
            </a:endParaRPr>
          </a:p>
          <a:p>
            <a:pPr algn="just">
              <a:buNone/>
            </a:pP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Rare</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secret</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enveloping</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the</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mucous</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membrane</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protects</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it</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from</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irritation</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which</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contributes</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to</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the</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extinction</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of</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the</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inflammatory</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process</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and</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cough</a:t>
            </a:r>
            <a:r>
              <a:rPr lang="uk-UA" sz="2800" b="1" dirty="0">
                <a:solidFill>
                  <a:srgbClr val="7030A0"/>
                </a:solidFill>
                <a:latin typeface="Times New Roman" panose="02020603050405020304" pitchFamily="18" charset="0"/>
                <a:cs typeface="Times New Roman" panose="02020603050405020304" pitchFamily="18" charset="0"/>
              </a:rPr>
              <a:t>.</a:t>
            </a:r>
            <a:endParaRPr lang="ru-RU" sz="2800" b="1" dirty="0">
              <a:solidFill>
                <a:srgbClr val="7030A0"/>
              </a:solidFill>
              <a:latin typeface="Times New Roman" panose="02020603050405020304" pitchFamily="18" charset="0"/>
              <a:cs typeface="Times New Roman" panose="02020603050405020304" pitchFamily="18" charset="0"/>
            </a:endParaRPr>
          </a:p>
          <a:p>
            <a:r>
              <a:rPr lang="uk-UA" sz="2800" b="1" i="1" dirty="0" err="1">
                <a:solidFill>
                  <a:srgbClr val="C00000"/>
                </a:solidFill>
                <a:latin typeface="Times New Roman" panose="02020603050405020304" pitchFamily="18" charset="0"/>
                <a:cs typeface="Times New Roman" panose="02020603050405020304" pitchFamily="18" charset="0"/>
              </a:rPr>
              <a:t>Indications</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bronchitis</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bronchotracheitis</a:t>
            </a:r>
            <a:r>
              <a:rPr lang="uk-UA" sz="2800" b="1" dirty="0">
                <a:solidFill>
                  <a:srgbClr val="7030A0"/>
                </a:solidFill>
                <a:latin typeface="Times New Roman" panose="02020603050405020304" pitchFamily="18" charset="0"/>
                <a:cs typeface="Times New Roman" panose="02020603050405020304" pitchFamily="18" charset="0"/>
              </a:rPr>
              <a:t>.</a:t>
            </a:r>
            <a:endParaRPr lang="ru-RU" sz="2800" b="1" dirty="0">
              <a:solidFill>
                <a:srgbClr val="7030A0"/>
              </a:solidFill>
              <a:latin typeface="Times New Roman" panose="02020603050405020304" pitchFamily="18" charset="0"/>
              <a:cs typeface="Times New Roman" panose="02020603050405020304" pitchFamily="18" charset="0"/>
            </a:endParaRPr>
          </a:p>
          <a:p>
            <a:r>
              <a:rPr lang="uk-UA" sz="2800" b="1" i="1" dirty="0" err="1">
                <a:solidFill>
                  <a:srgbClr val="C00000"/>
                </a:solidFill>
                <a:latin typeface="Times New Roman" panose="02020603050405020304" pitchFamily="18" charset="0"/>
                <a:cs typeface="Times New Roman" panose="02020603050405020304" pitchFamily="18" charset="0"/>
              </a:rPr>
              <a:t>Side</a:t>
            </a:r>
            <a:r>
              <a:rPr lang="uk-UA" sz="2800" b="1" i="1" dirty="0">
                <a:solidFill>
                  <a:srgbClr val="C00000"/>
                </a:solidFill>
                <a:latin typeface="Times New Roman" panose="02020603050405020304" pitchFamily="18" charset="0"/>
                <a:cs typeface="Times New Roman" panose="02020603050405020304" pitchFamily="18" charset="0"/>
              </a:rPr>
              <a:t> </a:t>
            </a:r>
            <a:r>
              <a:rPr lang="uk-UA" sz="2800" b="1" i="1" dirty="0" err="1">
                <a:solidFill>
                  <a:srgbClr val="C00000"/>
                </a:solidFill>
                <a:latin typeface="Times New Roman" panose="02020603050405020304" pitchFamily="18" charset="0"/>
                <a:cs typeface="Times New Roman" panose="02020603050405020304" pitchFamily="18" charset="0"/>
              </a:rPr>
              <a:t>effect</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in</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large</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doses</a:t>
            </a:r>
            <a:r>
              <a:rPr lang="uk-UA" sz="2800" b="1" dirty="0">
                <a:solidFill>
                  <a:srgbClr val="7030A0"/>
                </a:solidFill>
                <a:latin typeface="Times New Roman" panose="02020603050405020304" pitchFamily="18" charset="0"/>
                <a:cs typeface="Times New Roman" panose="02020603050405020304" pitchFamily="18" charset="0"/>
              </a:rPr>
              <a:t> - </a:t>
            </a:r>
            <a:r>
              <a:rPr lang="uk-UA" sz="2800" b="1" dirty="0" err="1">
                <a:solidFill>
                  <a:srgbClr val="7030A0"/>
                </a:solidFill>
                <a:latin typeface="Times New Roman" panose="02020603050405020304" pitchFamily="18" charset="0"/>
                <a:cs typeface="Times New Roman" panose="02020603050405020304" pitchFamily="18" charset="0"/>
              </a:rPr>
              <a:t>vomiting</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as</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vomiting</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is</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not</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used</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as</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it</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causes</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prolonged</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nausea</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and</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very</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irritating</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the</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mucous</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membrane</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of</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the</a:t>
            </a:r>
            <a:r>
              <a:rPr lang="uk-UA" sz="2800" b="1" dirty="0">
                <a:solidFill>
                  <a:srgbClr val="7030A0"/>
                </a:solidFill>
                <a:latin typeface="Times New Roman" panose="02020603050405020304" pitchFamily="18" charset="0"/>
                <a:cs typeface="Times New Roman" panose="02020603050405020304" pitchFamily="18" charset="0"/>
              </a:rPr>
              <a:t> </a:t>
            </a:r>
            <a:r>
              <a:rPr lang="uk-UA" sz="2800" b="1" dirty="0" err="1">
                <a:solidFill>
                  <a:srgbClr val="7030A0"/>
                </a:solidFill>
                <a:latin typeface="Times New Roman" panose="02020603050405020304" pitchFamily="18" charset="0"/>
                <a:cs typeface="Times New Roman" panose="02020603050405020304" pitchFamily="18" charset="0"/>
              </a:rPr>
              <a:t>stomach</a:t>
            </a:r>
            <a:r>
              <a:rPr lang="uk-UA" sz="2800" b="1" dirty="0">
                <a:solidFill>
                  <a:srgbClr val="7030A0"/>
                </a:solidFill>
                <a:latin typeface="Times New Roman" panose="02020603050405020304" pitchFamily="18" charset="0"/>
                <a:cs typeface="Times New Roman" panose="02020603050405020304" pitchFamily="18" charset="0"/>
              </a:rPr>
              <a:t>).</a:t>
            </a:r>
            <a:endParaRPr lang="ru-UA" sz="2800" b="1" dirty="0">
              <a:solidFill>
                <a:srgbClr val="7030A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606207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4ECD2161-6781-499D-9D8E-103D3EF18BC3}"/>
              </a:ext>
            </a:extLst>
          </p:cNvPr>
          <p:cNvSpPr/>
          <p:nvPr/>
        </p:nvSpPr>
        <p:spPr>
          <a:xfrm>
            <a:off x="539552" y="692696"/>
            <a:ext cx="8064896" cy="6124754"/>
          </a:xfrm>
          <a:prstGeom prst="rect">
            <a:avLst/>
          </a:prstGeom>
        </p:spPr>
        <p:txBody>
          <a:bodyPr wrap="square">
            <a:spAutoFit/>
          </a:bodyPr>
          <a:lstStyle/>
          <a:p>
            <a:r>
              <a:rPr lang="en-US"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To</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expectorants</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of</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the</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reflex</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action</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include</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drugs</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i="1" dirty="0" err="1">
                <a:solidFill>
                  <a:srgbClr val="C00000"/>
                </a:solidFill>
                <a:latin typeface="Times New Roman" panose="02020603050405020304" pitchFamily="18" charset="0"/>
                <a:cs typeface="Times New Roman" panose="02020603050405020304" pitchFamily="18" charset="0"/>
              </a:rPr>
              <a:t>terpinhydrate</a:t>
            </a:r>
            <a:r>
              <a:rPr lang="uk-UA" sz="2800" b="1" i="1" dirty="0">
                <a:solidFill>
                  <a:srgbClr val="C00000"/>
                </a:solidFill>
                <a:latin typeface="Times New Roman" panose="02020603050405020304" pitchFamily="18" charset="0"/>
                <a:cs typeface="Times New Roman" panose="02020603050405020304" pitchFamily="18" charset="0"/>
              </a:rPr>
              <a:t>, </a:t>
            </a:r>
            <a:r>
              <a:rPr lang="uk-UA" sz="2800" b="1" i="1" dirty="0" err="1">
                <a:solidFill>
                  <a:srgbClr val="C00000"/>
                </a:solidFill>
                <a:latin typeface="Times New Roman" panose="02020603050405020304" pitchFamily="18" charset="0"/>
                <a:cs typeface="Times New Roman" panose="02020603050405020304" pitchFamily="18" charset="0"/>
              </a:rPr>
              <a:t>essential</a:t>
            </a:r>
            <a:r>
              <a:rPr lang="uk-UA" sz="2800" b="1" i="1" dirty="0">
                <a:solidFill>
                  <a:srgbClr val="C00000"/>
                </a:solidFill>
                <a:latin typeface="Times New Roman" panose="02020603050405020304" pitchFamily="18" charset="0"/>
                <a:cs typeface="Times New Roman" panose="02020603050405020304" pitchFamily="18" charset="0"/>
              </a:rPr>
              <a:t> </a:t>
            </a:r>
            <a:r>
              <a:rPr lang="uk-UA" sz="2800" b="1" i="1" dirty="0" err="1">
                <a:solidFill>
                  <a:srgbClr val="C00000"/>
                </a:solidFill>
                <a:latin typeface="Times New Roman" panose="02020603050405020304" pitchFamily="18" charset="0"/>
                <a:cs typeface="Times New Roman" panose="02020603050405020304" pitchFamily="18" charset="0"/>
              </a:rPr>
              <a:t>oils</a:t>
            </a:r>
            <a:r>
              <a:rPr lang="uk-UA" sz="2800" b="1" i="1" dirty="0">
                <a:solidFill>
                  <a:srgbClr val="C00000"/>
                </a:solidFill>
                <a:latin typeface="Times New Roman" panose="02020603050405020304" pitchFamily="18" charset="0"/>
                <a:cs typeface="Times New Roman" panose="02020603050405020304" pitchFamily="18" charset="0"/>
              </a:rPr>
              <a:t> </a:t>
            </a:r>
            <a:r>
              <a:rPr lang="uk-UA" sz="2800" b="1" i="1" dirty="0" err="1">
                <a:solidFill>
                  <a:srgbClr val="C00000"/>
                </a:solidFill>
                <a:latin typeface="Times New Roman" panose="02020603050405020304" pitchFamily="18" charset="0"/>
                <a:cs typeface="Times New Roman" panose="02020603050405020304" pitchFamily="18" charset="0"/>
              </a:rPr>
              <a:t>of</a:t>
            </a:r>
            <a:r>
              <a:rPr lang="uk-UA" sz="2800" b="1" i="1" dirty="0">
                <a:solidFill>
                  <a:srgbClr val="C00000"/>
                </a:solidFill>
                <a:latin typeface="Times New Roman" panose="02020603050405020304" pitchFamily="18" charset="0"/>
                <a:cs typeface="Times New Roman" panose="02020603050405020304" pitchFamily="18" charset="0"/>
              </a:rPr>
              <a:t> </a:t>
            </a:r>
            <a:r>
              <a:rPr lang="uk-UA" sz="2800" b="1" i="1" dirty="0" err="1">
                <a:solidFill>
                  <a:srgbClr val="C00000"/>
                </a:solidFill>
                <a:latin typeface="Times New Roman" panose="02020603050405020304" pitchFamily="18" charset="0"/>
                <a:cs typeface="Times New Roman" panose="02020603050405020304" pitchFamily="18" charset="0"/>
              </a:rPr>
              <a:t>some</a:t>
            </a:r>
            <a:r>
              <a:rPr lang="uk-UA" sz="2800" b="1" i="1" dirty="0">
                <a:solidFill>
                  <a:srgbClr val="C00000"/>
                </a:solidFill>
                <a:latin typeface="Times New Roman" panose="02020603050405020304" pitchFamily="18" charset="0"/>
                <a:cs typeface="Times New Roman" panose="02020603050405020304" pitchFamily="18" charset="0"/>
              </a:rPr>
              <a:t> </a:t>
            </a:r>
            <a:r>
              <a:rPr lang="uk-UA" sz="2800" b="1" i="1" dirty="0" err="1">
                <a:solidFill>
                  <a:srgbClr val="C00000"/>
                </a:solidFill>
                <a:latin typeface="Times New Roman" panose="02020603050405020304" pitchFamily="18" charset="0"/>
                <a:cs typeface="Times New Roman" panose="02020603050405020304" pitchFamily="18" charset="0"/>
              </a:rPr>
              <a:t>plants</a:t>
            </a:r>
            <a:r>
              <a:rPr lang="uk-UA" sz="2800" b="1" dirty="0">
                <a:solidFill>
                  <a:srgbClr val="C00000"/>
                </a:solidFill>
                <a:latin typeface="Times New Roman" panose="02020603050405020304" pitchFamily="18" charset="0"/>
                <a:cs typeface="Times New Roman" panose="02020603050405020304" pitchFamily="18" charset="0"/>
              </a:rPr>
              <a:t> </a:t>
            </a:r>
            <a:r>
              <a:rPr lang="uk-UA" sz="2800" b="1" dirty="0">
                <a:solidFill>
                  <a:srgbClr val="00B050"/>
                </a:solidFill>
                <a:latin typeface="Times New Roman" panose="02020603050405020304" pitchFamily="18" charset="0"/>
                <a:cs typeface="Times New Roman" panose="02020603050405020304" pitchFamily="18" charset="0"/>
              </a:rPr>
              <a:t>(</a:t>
            </a:r>
            <a:r>
              <a:rPr lang="uk-UA" sz="2800" b="1" dirty="0" err="1">
                <a:solidFill>
                  <a:srgbClr val="00B050"/>
                </a:solidFill>
                <a:latin typeface="Times New Roman" panose="02020603050405020304" pitchFamily="18" charset="0"/>
                <a:cs typeface="Times New Roman" panose="02020603050405020304" pitchFamily="18" charset="0"/>
              </a:rPr>
              <a:t>anise</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fruit</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thyme</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grass</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common</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mint</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swallowtail</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roots</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deviasilus</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foliage</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of</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the</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normal</a:t>
            </a:r>
            <a:r>
              <a:rPr lang="uk-UA" sz="2800" b="1" dirty="0">
                <a:solidFill>
                  <a:srgbClr val="00B050"/>
                </a:solidFill>
                <a:latin typeface="Times New Roman" panose="02020603050405020304" pitchFamily="18" charset="0"/>
                <a:cs typeface="Times New Roman" panose="02020603050405020304" pitchFamily="18" charset="0"/>
              </a:rPr>
              <a:t>), </a:t>
            </a:r>
            <a:r>
              <a:rPr lang="en-US" sz="2800" b="1" dirty="0">
                <a:solidFill>
                  <a:srgbClr val="00B050"/>
                </a:solidFill>
                <a:latin typeface="Times New Roman" panose="02020603050405020304" pitchFamily="18" charset="0"/>
                <a:cs typeface="Times New Roman" panose="02020603050405020304" pitchFamily="18" charset="0"/>
              </a:rPr>
              <a:t>medicines</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of</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complex</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action</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of</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pertussines</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and</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others</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C00000"/>
                </a:solidFill>
                <a:latin typeface="Times New Roman" panose="02020603050405020304" pitchFamily="18" charset="0"/>
                <a:cs typeface="Times New Roman" panose="02020603050405020304" pitchFamily="18" charset="0"/>
              </a:rPr>
              <a:t>Potassium</a:t>
            </a:r>
            <a:r>
              <a:rPr lang="uk-UA" sz="2800" b="1" dirty="0">
                <a:solidFill>
                  <a:srgbClr val="C00000"/>
                </a:solidFill>
                <a:latin typeface="Times New Roman" panose="02020603050405020304" pitchFamily="18" charset="0"/>
                <a:cs typeface="Times New Roman" panose="02020603050405020304" pitchFamily="18" charset="0"/>
              </a:rPr>
              <a:t> </a:t>
            </a:r>
            <a:r>
              <a:rPr lang="uk-UA" sz="2800" b="1" dirty="0" err="1">
                <a:solidFill>
                  <a:srgbClr val="C00000"/>
                </a:solidFill>
                <a:latin typeface="Times New Roman" panose="02020603050405020304" pitchFamily="18" charset="0"/>
                <a:cs typeface="Times New Roman" panose="02020603050405020304" pitchFamily="18" charset="0"/>
              </a:rPr>
              <a:t>iodide</a:t>
            </a:r>
            <a:r>
              <a:rPr lang="uk-UA" sz="2800" b="1" dirty="0">
                <a:solidFill>
                  <a:srgbClr val="C00000"/>
                </a:solidFill>
                <a:latin typeface="Times New Roman" panose="02020603050405020304" pitchFamily="18" charset="0"/>
                <a:cs typeface="Times New Roman" panose="02020603050405020304" pitchFamily="18" charset="0"/>
              </a:rPr>
              <a:t>, </a:t>
            </a:r>
            <a:r>
              <a:rPr lang="uk-UA" sz="2800" b="1" dirty="0" err="1">
                <a:solidFill>
                  <a:srgbClr val="C00000"/>
                </a:solidFill>
                <a:latin typeface="Times New Roman" panose="02020603050405020304" pitchFamily="18" charset="0"/>
                <a:cs typeface="Times New Roman" panose="02020603050405020304" pitchFamily="18" charset="0"/>
              </a:rPr>
              <a:t>ammonium</a:t>
            </a:r>
            <a:r>
              <a:rPr lang="uk-UA" sz="2800" b="1" dirty="0">
                <a:solidFill>
                  <a:srgbClr val="C00000"/>
                </a:solidFill>
                <a:latin typeface="Times New Roman" panose="02020603050405020304" pitchFamily="18" charset="0"/>
                <a:cs typeface="Times New Roman" panose="02020603050405020304" pitchFamily="18" charset="0"/>
              </a:rPr>
              <a:t> </a:t>
            </a:r>
            <a:r>
              <a:rPr lang="uk-UA" sz="2800" b="1" dirty="0" err="1">
                <a:solidFill>
                  <a:srgbClr val="C00000"/>
                </a:solidFill>
                <a:latin typeface="Times New Roman" panose="02020603050405020304" pitchFamily="18" charset="0"/>
                <a:cs typeface="Times New Roman" panose="02020603050405020304" pitchFamily="18" charset="0"/>
              </a:rPr>
              <a:t>chloride</a:t>
            </a:r>
            <a:r>
              <a:rPr lang="uk-UA" sz="2800" b="1" dirty="0">
                <a:solidFill>
                  <a:srgbClr val="C00000"/>
                </a:solidFill>
                <a:latin typeface="Times New Roman" panose="02020603050405020304" pitchFamily="18" charset="0"/>
                <a:cs typeface="Times New Roman" panose="02020603050405020304" pitchFamily="18" charset="0"/>
              </a:rPr>
              <a:t>, </a:t>
            </a:r>
            <a:r>
              <a:rPr lang="uk-UA" sz="2800" b="1" dirty="0" err="1">
                <a:solidFill>
                  <a:srgbClr val="C00000"/>
                </a:solidFill>
                <a:latin typeface="Times New Roman" panose="02020603050405020304" pitchFamily="18" charset="0"/>
                <a:cs typeface="Times New Roman" panose="02020603050405020304" pitchFamily="18" charset="0"/>
              </a:rPr>
              <a:t>sodium</a:t>
            </a:r>
            <a:r>
              <a:rPr lang="uk-UA" sz="2800" b="1" dirty="0">
                <a:solidFill>
                  <a:srgbClr val="C00000"/>
                </a:solidFill>
                <a:latin typeface="Times New Roman" panose="02020603050405020304" pitchFamily="18" charset="0"/>
                <a:cs typeface="Times New Roman" panose="02020603050405020304" pitchFamily="18" charset="0"/>
              </a:rPr>
              <a:t> </a:t>
            </a:r>
            <a:r>
              <a:rPr lang="uk-UA" sz="2800" b="1" dirty="0" err="1">
                <a:solidFill>
                  <a:srgbClr val="C00000"/>
                </a:solidFill>
                <a:latin typeface="Times New Roman" panose="02020603050405020304" pitchFamily="18" charset="0"/>
                <a:cs typeface="Times New Roman" panose="02020603050405020304" pitchFamily="18" charset="0"/>
              </a:rPr>
              <a:t>hydrogen</a:t>
            </a:r>
            <a:r>
              <a:rPr lang="uk-UA" sz="2800" b="1" dirty="0">
                <a:solidFill>
                  <a:srgbClr val="C00000"/>
                </a:solidFill>
                <a:latin typeface="Times New Roman" panose="02020603050405020304" pitchFamily="18" charset="0"/>
                <a:cs typeface="Times New Roman" panose="02020603050405020304" pitchFamily="18" charset="0"/>
              </a:rPr>
              <a:t> </a:t>
            </a:r>
            <a:r>
              <a:rPr lang="uk-UA" sz="2800" b="1" dirty="0" err="1">
                <a:solidFill>
                  <a:srgbClr val="C00000"/>
                </a:solidFill>
                <a:latin typeface="Times New Roman" panose="02020603050405020304" pitchFamily="18" charset="0"/>
                <a:cs typeface="Times New Roman" panose="02020603050405020304" pitchFamily="18" charset="0"/>
              </a:rPr>
              <a:t>carbonate</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act</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resorptively</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After</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ingestion</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they</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are</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isolated</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by</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bronchial</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glands</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stimulate</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secretion</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sputum</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sputum</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and</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also</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activate</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the</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motor</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function</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of</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the</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epithelium</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of</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bronchioles</a:t>
            </a:r>
            <a:r>
              <a:rPr lang="uk-UA" sz="2800" b="1" dirty="0">
                <a:solidFill>
                  <a:srgbClr val="00B050"/>
                </a:solidFill>
                <a:latin typeface="Times New Roman" panose="02020603050405020304" pitchFamily="18" charset="0"/>
                <a:cs typeface="Times New Roman" panose="02020603050405020304" pitchFamily="18" charset="0"/>
              </a:rPr>
              <a:t>.</a:t>
            </a:r>
            <a:endParaRPr lang="ru-RU" sz="2800" b="1" dirty="0">
              <a:solidFill>
                <a:srgbClr val="00B050"/>
              </a:solidFill>
              <a:latin typeface="Times New Roman" panose="02020603050405020304" pitchFamily="18" charset="0"/>
              <a:cs typeface="Times New Roman" panose="02020603050405020304" pitchFamily="18" charset="0"/>
            </a:endParaRPr>
          </a:p>
          <a:p>
            <a:r>
              <a:rPr lang="uk-UA" sz="2800" b="1" dirty="0" err="1">
                <a:solidFill>
                  <a:srgbClr val="00B050"/>
                </a:solidFill>
                <a:latin typeface="Times New Roman" panose="02020603050405020304" pitchFamily="18" charset="0"/>
                <a:cs typeface="Times New Roman" panose="02020603050405020304" pitchFamily="18" charset="0"/>
              </a:rPr>
              <a:t>Along</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with</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increased</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secretion</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of</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bronchial</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glands</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these</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agents</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have</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antimicrobial</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action</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expand</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the</a:t>
            </a:r>
            <a:r>
              <a:rPr lang="uk-UA" sz="2800" b="1" dirty="0">
                <a:solidFill>
                  <a:srgbClr val="00B050"/>
                </a:solidFill>
                <a:latin typeface="Times New Roman" panose="02020603050405020304" pitchFamily="18" charset="0"/>
                <a:cs typeface="Times New Roman" panose="02020603050405020304" pitchFamily="18" charset="0"/>
              </a:rPr>
              <a:t> </a:t>
            </a:r>
            <a:r>
              <a:rPr lang="uk-UA" sz="2800" b="1" dirty="0" err="1">
                <a:solidFill>
                  <a:srgbClr val="00B050"/>
                </a:solidFill>
                <a:latin typeface="Times New Roman" panose="02020603050405020304" pitchFamily="18" charset="0"/>
                <a:cs typeface="Times New Roman" panose="02020603050405020304" pitchFamily="18" charset="0"/>
              </a:rPr>
              <a:t>bronchi</a:t>
            </a:r>
            <a:r>
              <a:rPr lang="uk-UA" sz="2800" b="1" dirty="0">
                <a:solidFill>
                  <a:srgbClr val="00B050"/>
                </a:solidFill>
                <a:latin typeface="Times New Roman" panose="02020603050405020304" pitchFamily="18" charset="0"/>
                <a:cs typeface="Times New Roman" panose="02020603050405020304" pitchFamily="18" charset="0"/>
              </a:rPr>
              <a:t>.	</a:t>
            </a:r>
            <a:endParaRPr lang="ru-RU" sz="2800" b="1"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663242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F45474F8-F064-4DF8-A6EB-62F148BE986B}"/>
              </a:ext>
            </a:extLst>
          </p:cNvPr>
          <p:cNvSpPr/>
          <p:nvPr/>
        </p:nvSpPr>
        <p:spPr>
          <a:xfrm>
            <a:off x="1115616" y="692696"/>
            <a:ext cx="6984776" cy="4832092"/>
          </a:xfrm>
          <a:prstGeom prst="rect">
            <a:avLst/>
          </a:prstGeom>
        </p:spPr>
        <p:txBody>
          <a:bodyPr wrap="square">
            <a:spAutoFit/>
          </a:bodyPr>
          <a:lstStyle/>
          <a:p>
            <a:pPr>
              <a:buNone/>
            </a:pPr>
            <a:r>
              <a:rPr lang="en-US" sz="2800" b="1" i="1" dirty="0">
                <a:solidFill>
                  <a:srgbClr val="C00000"/>
                </a:solidFill>
                <a:latin typeface="Times New Roman" panose="02020603050405020304" pitchFamily="18" charset="0"/>
                <a:cs typeface="Times New Roman" panose="02020603050405020304" pitchFamily="18" charset="0"/>
              </a:rPr>
              <a:t>Sodium hydrogen carbonat</a:t>
            </a:r>
            <a:r>
              <a:rPr lang="en-US" sz="2800" b="1" i="1" dirty="0">
                <a:solidFill>
                  <a:srgbClr val="0070C0"/>
                </a:solidFill>
                <a:latin typeface="Times New Roman" panose="02020603050405020304" pitchFamily="18" charset="0"/>
                <a:cs typeface="Times New Roman" panose="02020603050405020304" pitchFamily="18" charset="0"/>
              </a:rPr>
              <a:t>e</a:t>
            </a:r>
            <a:r>
              <a:rPr lang="en-US" sz="2800" b="1" dirty="0">
                <a:solidFill>
                  <a:srgbClr val="0070C0"/>
                </a:solidFill>
                <a:latin typeface="Times New Roman" panose="02020603050405020304" pitchFamily="18" charset="0"/>
                <a:cs typeface="Times New Roman" panose="02020603050405020304" pitchFamily="18" charset="0"/>
              </a:rPr>
              <a:t> melts mucin, and also facilitates the release of sputum when displacing its pH in the alkaline side.</a:t>
            </a:r>
            <a:endParaRPr lang="ru-RU" sz="2800" b="1" dirty="0">
              <a:solidFill>
                <a:srgbClr val="0070C0"/>
              </a:solidFill>
              <a:latin typeface="Times New Roman" panose="02020603050405020304" pitchFamily="18" charset="0"/>
              <a:cs typeface="Times New Roman" panose="02020603050405020304" pitchFamily="18" charset="0"/>
            </a:endParaRPr>
          </a:p>
          <a:p>
            <a:r>
              <a:rPr lang="en-US" sz="2800" b="1" dirty="0">
                <a:solidFill>
                  <a:srgbClr val="0070C0"/>
                </a:solidFill>
                <a:latin typeface="Times New Roman" panose="02020603050405020304" pitchFamily="18" charset="0"/>
                <a:cs typeface="Times New Roman" panose="02020603050405020304" pitchFamily="18" charset="0"/>
              </a:rPr>
              <a:t> </a:t>
            </a:r>
            <a:r>
              <a:rPr lang="en-US" sz="2800" b="1" dirty="0">
                <a:solidFill>
                  <a:srgbClr val="00B050"/>
                </a:solidFill>
                <a:latin typeface="Times New Roman" panose="02020603050405020304" pitchFamily="18" charset="0"/>
                <a:cs typeface="Times New Roman" panose="02020603050405020304" pitchFamily="18" charset="0"/>
              </a:rPr>
              <a:t>Indications</a:t>
            </a:r>
            <a:r>
              <a:rPr lang="en-US" sz="2800" b="1" dirty="0">
                <a:solidFill>
                  <a:srgbClr val="0070C0"/>
                </a:solidFill>
                <a:latin typeface="Times New Roman" panose="02020603050405020304" pitchFamily="18" charset="0"/>
                <a:cs typeface="Times New Roman" panose="02020603050405020304" pitchFamily="18" charset="0"/>
              </a:rPr>
              <a:t>: chronic bronchitis.</a:t>
            </a:r>
            <a:endParaRPr lang="ru-RU" sz="2800" b="1" dirty="0">
              <a:solidFill>
                <a:srgbClr val="0070C0"/>
              </a:solidFill>
              <a:latin typeface="Times New Roman" panose="02020603050405020304" pitchFamily="18" charset="0"/>
              <a:cs typeface="Times New Roman" panose="02020603050405020304" pitchFamily="18" charset="0"/>
            </a:endParaRPr>
          </a:p>
          <a:p>
            <a:r>
              <a:rPr lang="en-US" sz="2800" b="1" dirty="0">
                <a:solidFill>
                  <a:srgbClr val="00B050"/>
                </a:solidFill>
                <a:latin typeface="Times New Roman" panose="02020603050405020304" pitchFamily="18" charset="0"/>
                <a:cs typeface="Times New Roman" panose="02020603050405020304" pitchFamily="18" charset="0"/>
              </a:rPr>
              <a:t>Side effects</a:t>
            </a:r>
            <a:r>
              <a:rPr lang="en-US" sz="2800" b="1" dirty="0">
                <a:solidFill>
                  <a:srgbClr val="0070C0"/>
                </a:solidFill>
                <a:latin typeface="Times New Roman" panose="02020603050405020304" pitchFamily="18" charset="0"/>
                <a:cs typeface="Times New Roman" panose="02020603050405020304" pitchFamily="18" charset="0"/>
              </a:rPr>
              <a:t>: In cases of prolonged use of iodine preparations, a phenomenon of iodine (runny nose, salivation, acne skin rash) may develop. Side effects are associated with irritating effects of iodine in the selection areas. In such cases, the drug should be discontinued</a:t>
            </a:r>
            <a:r>
              <a:rPr lang="en-US" sz="2800" dirty="0">
                <a:latin typeface="Times New Roman" panose="02020603050405020304" pitchFamily="18" charset="0"/>
                <a:cs typeface="Times New Roman" panose="02020603050405020304" pitchFamily="18" charset="0"/>
              </a:rPr>
              <a:t>.</a:t>
            </a:r>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013118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A181FEA1-1038-4403-A6A0-A4518D053713}"/>
              </a:ext>
            </a:extLst>
          </p:cNvPr>
          <p:cNvSpPr/>
          <p:nvPr/>
        </p:nvSpPr>
        <p:spPr>
          <a:xfrm>
            <a:off x="539552" y="332656"/>
            <a:ext cx="8136904" cy="6555641"/>
          </a:xfrm>
          <a:prstGeom prst="rect">
            <a:avLst/>
          </a:prstGeom>
        </p:spPr>
        <p:txBody>
          <a:bodyPr wrap="square">
            <a:spAutoFit/>
          </a:bodyPr>
          <a:lstStyle/>
          <a:p>
            <a:pPr>
              <a:buNone/>
            </a:pPr>
            <a:r>
              <a:rPr lang="en-US" sz="2800" b="1" i="1" dirty="0">
                <a:solidFill>
                  <a:srgbClr val="C00000"/>
                </a:solidFill>
                <a:latin typeface="Times New Roman" panose="02020603050405020304" pitchFamily="18" charset="0"/>
                <a:cs typeface="Times New Roman" panose="02020603050405020304" pitchFamily="18" charset="0"/>
              </a:rPr>
              <a:t>Essential oils and alkalis</a:t>
            </a:r>
            <a:r>
              <a:rPr lang="en-US" sz="2800" b="1" dirty="0">
                <a:solidFill>
                  <a:srgbClr val="C00000"/>
                </a:solidFill>
                <a:latin typeface="Times New Roman" panose="02020603050405020304" pitchFamily="18" charset="0"/>
                <a:cs typeface="Times New Roman" panose="02020603050405020304" pitchFamily="18" charset="0"/>
              </a:rPr>
              <a:t> </a:t>
            </a:r>
            <a:r>
              <a:rPr lang="en-US" sz="2800" b="1" dirty="0">
                <a:solidFill>
                  <a:srgbClr val="7030A0"/>
                </a:solidFill>
                <a:latin typeface="Times New Roman" panose="02020603050405020304" pitchFamily="18" charset="0"/>
                <a:cs typeface="Times New Roman" panose="02020603050405020304" pitchFamily="18" charset="0"/>
              </a:rPr>
              <a:t>act best in the form of water vapor inhalations (for example, a 2% solution of sodium hydrogen carbonate with anise oil). Expiratory means of direct action (mucolytics) sputter sputum, affect its physical and chemical properties. Proteolytic enzymes (trypsin crystalline, chymotrypsin, deoxyribonuclease) break peptide bonds of protein molecules. Because of this, they have different levels of efficiency with different sputum compositions.</a:t>
            </a:r>
            <a:endParaRPr lang="ru-RU" sz="2800" b="1" dirty="0">
              <a:solidFill>
                <a:srgbClr val="7030A0"/>
              </a:solidFill>
              <a:latin typeface="Times New Roman" panose="02020603050405020304" pitchFamily="18" charset="0"/>
              <a:cs typeface="Times New Roman" panose="02020603050405020304" pitchFamily="18" charset="0"/>
            </a:endParaRPr>
          </a:p>
          <a:p>
            <a:r>
              <a:rPr lang="en-US" sz="2800" b="1" dirty="0">
                <a:solidFill>
                  <a:srgbClr val="C00000"/>
                </a:solidFill>
                <a:latin typeface="Times New Roman" panose="02020603050405020304" pitchFamily="18" charset="0"/>
                <a:cs typeface="Times New Roman" panose="02020603050405020304" pitchFamily="18" charset="0"/>
              </a:rPr>
              <a:t>Acetylcysteine,</a:t>
            </a:r>
            <a:r>
              <a:rPr lang="en-US" sz="2800" b="1" dirty="0">
                <a:solidFill>
                  <a:srgbClr val="7030A0"/>
                </a:solidFill>
                <a:latin typeface="Times New Roman" panose="02020603050405020304" pitchFamily="18" charset="0"/>
                <a:cs typeface="Times New Roman" panose="02020603050405020304" pitchFamily="18" charset="0"/>
              </a:rPr>
              <a:t> due to sulfhydryl groups, disrupts the disulfide bonds of acid glycosaminoglycans (mucopolysaccharides), which causes depolarization of mucoproteins and decreases the viscosity of mucus.</a:t>
            </a:r>
            <a:endParaRPr lang="ru-RU" sz="2800" b="1" dirty="0">
              <a:solidFill>
                <a:srgbClr val="7030A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580690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A32B9742-2948-4C28-8D97-73771F75668E}"/>
              </a:ext>
            </a:extLst>
          </p:cNvPr>
          <p:cNvSpPr/>
          <p:nvPr/>
        </p:nvSpPr>
        <p:spPr>
          <a:xfrm>
            <a:off x="323528" y="476672"/>
            <a:ext cx="8208912" cy="6124754"/>
          </a:xfrm>
          <a:prstGeom prst="rect">
            <a:avLst/>
          </a:prstGeom>
        </p:spPr>
        <p:txBody>
          <a:bodyPr wrap="square">
            <a:spAutoFit/>
          </a:bodyPr>
          <a:lstStyle/>
          <a:p>
            <a:r>
              <a:rPr lang="en-US" sz="2800" b="1" dirty="0">
                <a:solidFill>
                  <a:srgbClr val="C00000"/>
                </a:solidFill>
                <a:latin typeface="Times New Roman" panose="02020603050405020304" pitchFamily="18" charset="0"/>
                <a:cs typeface="Times New Roman" panose="02020603050405020304" pitchFamily="18" charset="0"/>
              </a:rPr>
              <a:t>Bromhexin</a:t>
            </a:r>
            <a:r>
              <a:rPr lang="en-US" sz="2800" b="1" dirty="0">
                <a:solidFill>
                  <a:srgbClr val="7030A0"/>
                </a:solidFill>
                <a:latin typeface="Times New Roman" panose="02020603050405020304" pitchFamily="18" charset="0"/>
                <a:cs typeface="Times New Roman" panose="02020603050405020304" pitchFamily="18" charset="0"/>
              </a:rPr>
              <a:t>e and its derivative </a:t>
            </a:r>
            <a:r>
              <a:rPr lang="en-US" sz="2800" b="1" dirty="0" err="1">
                <a:solidFill>
                  <a:srgbClr val="C00000"/>
                </a:solidFill>
                <a:latin typeface="Times New Roman" panose="02020603050405020304" pitchFamily="18" charset="0"/>
                <a:cs typeface="Times New Roman" panose="02020603050405020304" pitchFamily="18" charset="0"/>
              </a:rPr>
              <a:t>ambroxol</a:t>
            </a:r>
            <a:r>
              <a:rPr lang="en-US" sz="2800" b="1" dirty="0">
                <a:solidFill>
                  <a:srgbClr val="7030A0"/>
                </a:solidFill>
                <a:latin typeface="Times New Roman" panose="02020603050405020304" pitchFamily="18" charset="0"/>
                <a:cs typeface="Times New Roman" panose="02020603050405020304" pitchFamily="18" charset="0"/>
              </a:rPr>
              <a:t> compound normalize the broken ratio of the serous and mucous components of the bronchial secretion. Drugs activate secretion of the mucous membranes and flashing epithelium of the bronchi, promote the removal of the mucous secretion, stimulate the synthesis and secretion of surfactant.</a:t>
            </a:r>
            <a:endParaRPr lang="ru-RU" sz="2800" b="1" dirty="0">
              <a:solidFill>
                <a:srgbClr val="7030A0"/>
              </a:solidFill>
              <a:latin typeface="Times New Roman" panose="02020603050405020304" pitchFamily="18" charset="0"/>
              <a:cs typeface="Times New Roman" panose="02020603050405020304" pitchFamily="18" charset="0"/>
            </a:endParaRPr>
          </a:p>
          <a:p>
            <a:r>
              <a:rPr lang="en-US" sz="2800" b="1" dirty="0" err="1">
                <a:solidFill>
                  <a:srgbClr val="7030A0"/>
                </a:solidFill>
                <a:latin typeface="Times New Roman" panose="02020603050405020304" pitchFamily="18" charset="0"/>
                <a:cs typeface="Times New Roman" panose="02020603050405020304" pitchFamily="18" charset="0"/>
              </a:rPr>
              <a:t>Ambroxol</a:t>
            </a:r>
            <a:r>
              <a:rPr lang="en-US" sz="2800" b="1" dirty="0">
                <a:solidFill>
                  <a:srgbClr val="7030A0"/>
                </a:solidFill>
                <a:latin typeface="Times New Roman" panose="02020603050405020304" pitchFamily="18" charset="0"/>
                <a:cs typeface="Times New Roman" panose="02020603050405020304" pitchFamily="18" charset="0"/>
              </a:rPr>
              <a:t> and bromhexine are prescribed in cases of dense, viscous, purulent sputum.</a:t>
            </a:r>
            <a:endParaRPr lang="ru-RU" sz="2800" b="1" dirty="0">
              <a:solidFill>
                <a:srgbClr val="7030A0"/>
              </a:solidFill>
              <a:latin typeface="Times New Roman" panose="02020603050405020304" pitchFamily="18" charset="0"/>
              <a:cs typeface="Times New Roman" panose="02020603050405020304" pitchFamily="18" charset="0"/>
            </a:endParaRPr>
          </a:p>
          <a:p>
            <a:r>
              <a:rPr lang="en-US" sz="2800" b="1" dirty="0">
                <a:solidFill>
                  <a:srgbClr val="7030A0"/>
                </a:solidFill>
                <a:latin typeface="Times New Roman" panose="02020603050405020304" pitchFamily="18" charset="0"/>
                <a:cs typeface="Times New Roman" panose="02020603050405020304" pitchFamily="18" charset="0"/>
              </a:rPr>
              <a:t>In chronic bronchitis, </a:t>
            </a:r>
            <a:r>
              <a:rPr lang="en-US" sz="2800" b="1" dirty="0" err="1">
                <a:solidFill>
                  <a:srgbClr val="7030A0"/>
                </a:solidFill>
                <a:latin typeface="Times New Roman" panose="02020603050405020304" pitchFamily="18" charset="0"/>
                <a:cs typeface="Times New Roman" panose="02020603050405020304" pitchFamily="18" charset="0"/>
              </a:rPr>
              <a:t>bronchiectases</a:t>
            </a:r>
            <a:r>
              <a:rPr lang="en-US" sz="2800" b="1" dirty="0">
                <a:solidFill>
                  <a:srgbClr val="7030A0"/>
                </a:solidFill>
                <a:latin typeface="Times New Roman" panose="02020603050405020304" pitchFamily="18" charset="0"/>
                <a:cs typeface="Times New Roman" panose="02020603050405020304" pitchFamily="18" charset="0"/>
              </a:rPr>
              <a:t>, abscesses of the lungs caused by inflammation of the microbial nature, mucolytics are combined with antimicrobials, and for better penetration into pathological centers - with bronchodilators.</a:t>
            </a:r>
            <a:endParaRPr lang="ru-RU" sz="2800" b="1" dirty="0">
              <a:solidFill>
                <a:srgbClr val="7030A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244322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6DFE6D26-C078-430E-A8A6-364AD5ED68FC}"/>
              </a:ext>
            </a:extLst>
          </p:cNvPr>
          <p:cNvSpPr/>
          <p:nvPr/>
        </p:nvSpPr>
        <p:spPr>
          <a:xfrm>
            <a:off x="683568" y="332656"/>
            <a:ext cx="7848872" cy="4832092"/>
          </a:xfrm>
          <a:prstGeom prst="rect">
            <a:avLst/>
          </a:prstGeom>
        </p:spPr>
        <p:txBody>
          <a:bodyPr wrap="square">
            <a:spAutoFit/>
          </a:bodyPr>
          <a:lstStyle/>
          <a:p>
            <a:pPr>
              <a:buNone/>
            </a:pPr>
            <a:r>
              <a:rPr lang="en-US" sz="2800" b="1" dirty="0">
                <a:solidFill>
                  <a:srgbClr val="C00000"/>
                </a:solidFill>
                <a:latin typeface="Times New Roman" panose="02020603050405020304" pitchFamily="18" charset="0"/>
                <a:cs typeface="Times New Roman" panose="02020603050405020304" pitchFamily="18" charset="0"/>
              </a:rPr>
              <a:t>Medicinal products that cause damage to the respiratory system.</a:t>
            </a:r>
            <a:endParaRPr lang="ru-RU" sz="2800" b="1" dirty="0">
              <a:solidFill>
                <a:srgbClr val="C00000"/>
              </a:solidFill>
              <a:latin typeface="Times New Roman" panose="02020603050405020304" pitchFamily="18" charset="0"/>
              <a:cs typeface="Times New Roman" panose="02020603050405020304" pitchFamily="18" charset="0"/>
            </a:endParaRPr>
          </a:p>
          <a:p>
            <a:r>
              <a:rPr lang="en-US" sz="2800" b="1" dirty="0">
                <a:solidFill>
                  <a:srgbClr val="7030A0"/>
                </a:solidFill>
                <a:latin typeface="Times New Roman" panose="02020603050405020304" pitchFamily="18" charset="0"/>
                <a:cs typeface="Times New Roman" panose="02020603050405020304" pitchFamily="18" charset="0"/>
              </a:rPr>
              <a:t>Under the side effect of drugs is understood to be any adverse changes in the state of the patient, which arise from the application of a drug in conventional therapeutic doses, and require either special treatment, or the abolition or reduction of doses of the drug, or cause an increased risk in case of the need for the use of this drug in the future. Most often, such an effect of drugs arises as a result of its individual intolerance.</a:t>
            </a:r>
            <a:endParaRPr lang="ru-RU" sz="2800" b="1" dirty="0">
              <a:solidFill>
                <a:srgbClr val="7030A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81308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9082937F-8C2F-479F-BE85-F82DCFC075DB}"/>
              </a:ext>
            </a:extLst>
          </p:cNvPr>
          <p:cNvSpPr/>
          <p:nvPr/>
        </p:nvSpPr>
        <p:spPr>
          <a:xfrm>
            <a:off x="611560" y="260648"/>
            <a:ext cx="7992888" cy="5693866"/>
          </a:xfrm>
          <a:prstGeom prst="rect">
            <a:avLst/>
          </a:prstGeom>
        </p:spPr>
        <p:txBody>
          <a:bodyPr wrap="square">
            <a:spAutoFit/>
          </a:bodyPr>
          <a:lstStyle/>
          <a:p>
            <a:pPr>
              <a:buNone/>
            </a:pPr>
            <a:r>
              <a:rPr lang="en-US" sz="2800" b="1" i="1" dirty="0">
                <a:solidFill>
                  <a:srgbClr val="C00000"/>
                </a:solidFill>
                <a:latin typeface="Times New Roman" panose="02020603050405020304" pitchFamily="18" charset="0"/>
                <a:cs typeface="Times New Roman" panose="02020603050405020304" pitchFamily="18" charset="0"/>
              </a:rPr>
              <a:t>There are three </a:t>
            </a:r>
            <a:r>
              <a:rPr lang="en-US" sz="2800" b="1" i="1" dirty="0">
                <a:solidFill>
                  <a:srgbClr val="7030A0"/>
                </a:solidFill>
                <a:latin typeface="Times New Roman" panose="02020603050405020304" pitchFamily="18" charset="0"/>
                <a:cs typeface="Times New Roman" panose="02020603050405020304" pitchFamily="18" charset="0"/>
              </a:rPr>
              <a:t>mechanisms of side effects of drugs</a:t>
            </a:r>
            <a:r>
              <a:rPr lang="en-US" sz="2800" b="1" dirty="0">
                <a:solidFill>
                  <a:srgbClr val="7030A0"/>
                </a:solidFill>
                <a:latin typeface="Times New Roman" panose="02020603050405020304" pitchFamily="18" charset="0"/>
                <a:cs typeface="Times New Roman" panose="02020603050405020304" pitchFamily="18" charset="0"/>
              </a:rPr>
              <a:t>:</a:t>
            </a:r>
          </a:p>
          <a:p>
            <a:pPr>
              <a:buNone/>
            </a:pPr>
            <a:r>
              <a:rPr lang="en-US" sz="2800" b="1" dirty="0">
                <a:solidFill>
                  <a:srgbClr val="7030A0"/>
                </a:solidFill>
                <a:latin typeface="Times New Roman" panose="02020603050405020304" pitchFamily="18" charset="0"/>
                <a:cs typeface="Times New Roman" panose="02020603050405020304" pitchFamily="18" charset="0"/>
              </a:rPr>
              <a:t> 1) genetically deterministic,</a:t>
            </a:r>
          </a:p>
          <a:p>
            <a:pPr>
              <a:buNone/>
            </a:pPr>
            <a:r>
              <a:rPr lang="en-US" sz="2800" b="1" dirty="0">
                <a:solidFill>
                  <a:srgbClr val="7030A0"/>
                </a:solidFill>
                <a:latin typeface="Times New Roman" panose="02020603050405020304" pitchFamily="18" charset="0"/>
                <a:cs typeface="Times New Roman" panose="02020603050405020304" pitchFamily="18" charset="0"/>
              </a:rPr>
              <a:t> 2) toxic,</a:t>
            </a:r>
          </a:p>
          <a:p>
            <a:pPr>
              <a:buNone/>
            </a:pPr>
            <a:r>
              <a:rPr lang="en-US" sz="2800" b="1" dirty="0">
                <a:solidFill>
                  <a:srgbClr val="7030A0"/>
                </a:solidFill>
                <a:latin typeface="Times New Roman" panose="02020603050405020304" pitchFamily="18" charset="0"/>
                <a:cs typeface="Times New Roman" panose="02020603050405020304" pitchFamily="18" charset="0"/>
              </a:rPr>
              <a:t> 3) allergic.</a:t>
            </a:r>
            <a:endParaRPr lang="ru-RU" sz="2800" b="1" dirty="0">
              <a:solidFill>
                <a:srgbClr val="7030A0"/>
              </a:solidFill>
              <a:latin typeface="Times New Roman" panose="02020603050405020304" pitchFamily="18" charset="0"/>
              <a:cs typeface="Times New Roman" panose="02020603050405020304" pitchFamily="18" charset="0"/>
            </a:endParaRPr>
          </a:p>
          <a:p>
            <a:r>
              <a:rPr lang="en-US" sz="2800" b="1" dirty="0">
                <a:solidFill>
                  <a:srgbClr val="7030A0"/>
                </a:solidFill>
                <a:latin typeface="Times New Roman" panose="02020603050405020304" pitchFamily="18" charset="0"/>
                <a:cs typeface="Times New Roman" panose="02020603050405020304" pitchFamily="18" charset="0"/>
              </a:rPr>
              <a:t>An example </a:t>
            </a:r>
            <a:r>
              <a:rPr lang="en-US" sz="2800" b="1" i="1" dirty="0">
                <a:solidFill>
                  <a:srgbClr val="C00000"/>
                </a:solidFill>
                <a:latin typeface="Times New Roman" panose="02020603050405020304" pitchFamily="18" charset="0"/>
                <a:cs typeface="Times New Roman" panose="02020603050405020304" pitchFamily="18" charset="0"/>
              </a:rPr>
              <a:t>of genetically determined disorders</a:t>
            </a:r>
            <a:r>
              <a:rPr lang="en-US" sz="2800" b="1" dirty="0">
                <a:solidFill>
                  <a:srgbClr val="C00000"/>
                </a:solidFill>
                <a:latin typeface="Times New Roman" panose="02020603050405020304" pitchFamily="18" charset="0"/>
                <a:cs typeface="Times New Roman" panose="02020603050405020304" pitchFamily="18" charset="0"/>
              </a:rPr>
              <a:t> </a:t>
            </a:r>
            <a:r>
              <a:rPr lang="en-US" sz="2800" b="1" dirty="0">
                <a:solidFill>
                  <a:srgbClr val="7030A0"/>
                </a:solidFill>
                <a:latin typeface="Times New Roman" panose="02020603050405020304" pitchFamily="18" charset="0"/>
                <a:cs typeface="Times New Roman" panose="02020603050405020304" pitchFamily="18" charset="0"/>
              </a:rPr>
              <a:t>can be prolonged apnea (from 1 to 10 h) after the application of </a:t>
            </a:r>
            <a:r>
              <a:rPr lang="en-US" sz="2800" b="1" dirty="0" err="1">
                <a:solidFill>
                  <a:srgbClr val="C00000"/>
                </a:solidFill>
                <a:latin typeface="Times New Roman" panose="02020603050405020304" pitchFamily="18" charset="0"/>
                <a:cs typeface="Times New Roman" panose="02020603050405020304" pitchFamily="18" charset="0"/>
              </a:rPr>
              <a:t>dytilin</a:t>
            </a:r>
            <a:r>
              <a:rPr lang="en-US" sz="2800" b="1" dirty="0">
                <a:solidFill>
                  <a:srgbClr val="7030A0"/>
                </a:solidFill>
                <a:latin typeface="Times New Roman" panose="02020603050405020304" pitchFamily="18" charset="0"/>
                <a:cs typeface="Times New Roman" panose="02020603050405020304" pitchFamily="18" charset="0"/>
              </a:rPr>
              <a:t> (normally very fast guide-roller and therefore short-lived current muscle relaxant) due to congenital malformation of serum cholinesterase, inactivating this drug.</a:t>
            </a:r>
          </a:p>
          <a:p>
            <a:r>
              <a:rPr lang="en-US" sz="2800" b="1" dirty="0">
                <a:solidFill>
                  <a:srgbClr val="7030A0"/>
                </a:solidFill>
                <a:latin typeface="Times New Roman" panose="02020603050405020304" pitchFamily="18" charset="0"/>
                <a:cs typeface="Times New Roman" panose="02020603050405020304" pitchFamily="18" charset="0"/>
              </a:rPr>
              <a:t>    However, more importance in the occurrence of side effects of drugs has toxic and allergic mechanisms. </a:t>
            </a:r>
            <a:endParaRPr lang="ru-RU" sz="2800" b="1" dirty="0">
              <a:solidFill>
                <a:srgbClr val="7030A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964295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A5CA1429-1B8C-43AC-884E-B327B8A36932}"/>
              </a:ext>
            </a:extLst>
          </p:cNvPr>
          <p:cNvSpPr/>
          <p:nvPr/>
        </p:nvSpPr>
        <p:spPr>
          <a:xfrm>
            <a:off x="1115616" y="764704"/>
            <a:ext cx="7128792" cy="5262979"/>
          </a:xfrm>
          <a:prstGeom prst="rect">
            <a:avLst/>
          </a:prstGeom>
        </p:spPr>
        <p:txBody>
          <a:bodyPr wrap="square">
            <a:spAutoFit/>
          </a:bodyPr>
          <a:lstStyle/>
          <a:p>
            <a:r>
              <a:rPr lang="en-US" sz="2800" b="1" dirty="0">
                <a:solidFill>
                  <a:srgbClr val="7030A0"/>
                </a:solidFill>
                <a:latin typeface="Times New Roman" panose="02020603050405020304" pitchFamily="18" charset="0"/>
                <a:cs typeface="Times New Roman" panose="02020603050405020304" pitchFamily="18" charset="0"/>
              </a:rPr>
              <a:t>They are usually implemented on the background of the underlying disease and thereafter in this structural and functional changes in a number of systems of the body, which becomes more sensitive to the used drugs. </a:t>
            </a:r>
          </a:p>
          <a:p>
            <a:r>
              <a:rPr lang="en-US" sz="2800" b="1" dirty="0">
                <a:solidFill>
                  <a:srgbClr val="7030A0"/>
                </a:solidFill>
                <a:latin typeface="Times New Roman" panose="02020603050405020304" pitchFamily="18" charset="0"/>
                <a:cs typeface="Times New Roman" panose="02020603050405020304" pitchFamily="18" charset="0"/>
              </a:rPr>
              <a:t>   Significant role in this is played by the result of the main disease of the change in the acid-base state, metabolism, immunological reactivity, liver and kidney, endocrine system, etc. Also important are the sex and age of the patient, some other factors.</a:t>
            </a:r>
            <a:endParaRPr lang="ru-UA" sz="2800" dirty="0"/>
          </a:p>
        </p:txBody>
      </p:sp>
    </p:spTree>
    <p:extLst>
      <p:ext uri="{BB962C8B-B14F-4D97-AF65-F5344CB8AC3E}">
        <p14:creationId xmlns:p14="http://schemas.microsoft.com/office/powerpoint/2010/main" val="29056020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A8CBC2A2-DAD0-447C-A2EF-92FE34D47AE5}"/>
              </a:ext>
            </a:extLst>
          </p:cNvPr>
          <p:cNvSpPr/>
          <p:nvPr/>
        </p:nvSpPr>
        <p:spPr>
          <a:xfrm>
            <a:off x="899592" y="620688"/>
            <a:ext cx="7416824" cy="5693866"/>
          </a:xfrm>
          <a:prstGeom prst="rect">
            <a:avLst/>
          </a:prstGeom>
        </p:spPr>
        <p:txBody>
          <a:bodyPr wrap="square">
            <a:spAutoFit/>
          </a:bodyPr>
          <a:lstStyle/>
          <a:p>
            <a:r>
              <a:rPr lang="en-US" sz="2800" b="1" dirty="0">
                <a:solidFill>
                  <a:srgbClr val="C00000"/>
                </a:solidFill>
                <a:latin typeface="Times New Roman" panose="02020603050405020304" pitchFamily="18" charset="0"/>
                <a:cs typeface="Times New Roman" panose="02020603050405020304" pitchFamily="18" charset="0"/>
              </a:rPr>
              <a:t>The </a:t>
            </a:r>
            <a:r>
              <a:rPr lang="en-US" sz="2800" b="1" i="1" dirty="0">
                <a:solidFill>
                  <a:srgbClr val="C00000"/>
                </a:solidFill>
                <a:latin typeface="Times New Roman" panose="02020603050405020304" pitchFamily="18" charset="0"/>
                <a:cs typeface="Times New Roman" panose="02020603050405020304" pitchFamily="18" charset="0"/>
              </a:rPr>
              <a:t>allergic mechanism</a:t>
            </a:r>
            <a:r>
              <a:rPr lang="en-US" sz="2800" b="1" dirty="0">
                <a:solidFill>
                  <a:srgbClr val="C00000"/>
                </a:solidFill>
                <a:latin typeface="Times New Roman" panose="02020603050405020304" pitchFamily="18" charset="0"/>
                <a:cs typeface="Times New Roman" panose="02020603050405020304" pitchFamily="18" charset="0"/>
              </a:rPr>
              <a:t> </a:t>
            </a:r>
            <a:r>
              <a:rPr lang="en-US" sz="2800" b="1" dirty="0">
                <a:solidFill>
                  <a:srgbClr val="00B050"/>
                </a:solidFill>
                <a:latin typeface="Times New Roman" panose="02020603050405020304" pitchFamily="18" charset="0"/>
                <a:cs typeface="Times New Roman" panose="02020603050405020304" pitchFamily="18" charset="0"/>
              </a:rPr>
              <a:t>of a medical illness in general is reduced to the fact that under the influence of drugs there can be a specific immunological reorganization of the organism, which is facilitated by breaks in treatment, repeated courses of therapy by the same means, etc. </a:t>
            </a:r>
          </a:p>
          <a:p>
            <a:r>
              <a:rPr lang="en-US" sz="2800" b="1" dirty="0">
                <a:solidFill>
                  <a:srgbClr val="00B050"/>
                </a:solidFill>
                <a:latin typeface="Times New Roman" panose="02020603050405020304" pitchFamily="18" charset="0"/>
                <a:cs typeface="Times New Roman" panose="02020603050405020304" pitchFamily="18" charset="0"/>
              </a:rPr>
              <a:t>   Medications, being </a:t>
            </a:r>
            <a:r>
              <a:rPr lang="en-US" sz="2800" b="1" dirty="0" err="1">
                <a:solidFill>
                  <a:srgbClr val="00B050"/>
                </a:solidFill>
                <a:latin typeface="Times New Roman" panose="02020603050405020304" pitchFamily="18" charset="0"/>
                <a:cs typeface="Times New Roman" panose="02020603050405020304" pitchFamily="18" charset="0"/>
              </a:rPr>
              <a:t>haptenom</a:t>
            </a:r>
            <a:r>
              <a:rPr lang="en-US" sz="2800" b="1" dirty="0">
                <a:solidFill>
                  <a:srgbClr val="00B050"/>
                </a:solidFill>
                <a:latin typeface="Times New Roman" panose="02020603050405020304" pitchFamily="18" charset="0"/>
                <a:cs typeface="Times New Roman" panose="02020603050405020304" pitchFamily="18" charset="0"/>
              </a:rPr>
              <a:t>, binds in the body with proteins, becomes a complete antigen on which the body produces the corresponding antibodies. Their reaction among themselves is the main link of pathology.</a:t>
            </a:r>
            <a:endParaRPr lang="ru-RU" sz="2800" b="1"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638172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5ABD6619-2F39-427A-B757-FACE941B458C}"/>
              </a:ext>
            </a:extLst>
          </p:cNvPr>
          <p:cNvSpPr/>
          <p:nvPr/>
        </p:nvSpPr>
        <p:spPr>
          <a:xfrm>
            <a:off x="683568" y="332656"/>
            <a:ext cx="8136904" cy="5262979"/>
          </a:xfrm>
          <a:prstGeom prst="rect">
            <a:avLst/>
          </a:prstGeom>
        </p:spPr>
        <p:txBody>
          <a:bodyPr wrap="square">
            <a:spAutoFit/>
          </a:bodyPr>
          <a:lstStyle/>
          <a:p>
            <a:pPr>
              <a:buNone/>
            </a:pPr>
            <a:r>
              <a:rPr lang="en-US" sz="2800" b="1" dirty="0">
                <a:solidFill>
                  <a:srgbClr val="C00000"/>
                </a:solidFill>
                <a:latin typeface="Times New Roman" panose="02020603050405020304" pitchFamily="18" charset="0"/>
                <a:cs typeface="Times New Roman" panose="02020603050405020304" pitchFamily="18" charset="0"/>
              </a:rPr>
              <a:t>Symptoms of lung lesions due to side effects of drugs:</a:t>
            </a:r>
            <a:endParaRPr lang="ru-RU" sz="2800" dirty="0">
              <a:solidFill>
                <a:srgbClr val="C00000"/>
              </a:solidFill>
              <a:latin typeface="Times New Roman" panose="02020603050405020304" pitchFamily="18" charset="0"/>
              <a:cs typeface="Times New Roman" panose="02020603050405020304" pitchFamily="18" charset="0"/>
            </a:endParaRPr>
          </a:p>
          <a:p>
            <a:pPr>
              <a:buNone/>
            </a:pPr>
            <a:r>
              <a:rPr lang="en-US" sz="2800" b="1" dirty="0">
                <a:solidFill>
                  <a:srgbClr val="7030A0"/>
                </a:solidFill>
                <a:latin typeface="Times New Roman" panose="02020603050405020304" pitchFamily="18" charset="0"/>
                <a:cs typeface="Times New Roman" panose="02020603050405020304" pitchFamily="18" charset="0"/>
              </a:rPr>
              <a:t>    Clinically, the syndromes of the side effects of drugs on the respiratory system may be found primarily:</a:t>
            </a:r>
            <a:endParaRPr lang="ru-RU" sz="2800" b="1" dirty="0">
              <a:solidFill>
                <a:srgbClr val="7030A0"/>
              </a:solidFill>
              <a:latin typeface="Times New Roman" panose="02020603050405020304" pitchFamily="18" charset="0"/>
              <a:cs typeface="Times New Roman" panose="02020603050405020304" pitchFamily="18" charset="0"/>
            </a:endParaRPr>
          </a:p>
          <a:p>
            <a:r>
              <a:rPr lang="en-US" sz="2800" b="1" dirty="0">
                <a:solidFill>
                  <a:srgbClr val="7030A0"/>
                </a:solidFill>
                <a:latin typeface="Times New Roman" panose="02020603050405020304" pitchFamily="18" charset="0"/>
                <a:cs typeface="Times New Roman" panose="02020603050405020304" pitchFamily="18" charset="0"/>
              </a:rPr>
              <a:t>   1) central respiratory failure and disorders in the respiratory muscles, </a:t>
            </a:r>
            <a:endParaRPr lang="ru-RU" sz="2800" b="1" dirty="0">
              <a:solidFill>
                <a:srgbClr val="7030A0"/>
              </a:solidFill>
              <a:latin typeface="Times New Roman" panose="02020603050405020304" pitchFamily="18" charset="0"/>
              <a:cs typeface="Times New Roman" panose="02020603050405020304" pitchFamily="18" charset="0"/>
            </a:endParaRPr>
          </a:p>
          <a:p>
            <a:r>
              <a:rPr lang="en-US" sz="2800" b="1" dirty="0">
                <a:solidFill>
                  <a:srgbClr val="7030A0"/>
                </a:solidFill>
                <a:latin typeface="Times New Roman" panose="02020603050405020304" pitchFamily="18" charset="0"/>
                <a:cs typeface="Times New Roman" panose="02020603050405020304" pitchFamily="18" charset="0"/>
              </a:rPr>
              <a:t>   2) changes in tracheobronchial tree, </a:t>
            </a:r>
            <a:endParaRPr lang="ru-RU" sz="2800" b="1" dirty="0">
              <a:solidFill>
                <a:srgbClr val="7030A0"/>
              </a:solidFill>
              <a:latin typeface="Times New Roman" panose="02020603050405020304" pitchFamily="18" charset="0"/>
              <a:cs typeface="Times New Roman" panose="02020603050405020304" pitchFamily="18" charset="0"/>
            </a:endParaRPr>
          </a:p>
          <a:p>
            <a:r>
              <a:rPr lang="en-US" sz="2800" b="1" dirty="0">
                <a:solidFill>
                  <a:srgbClr val="7030A0"/>
                </a:solidFill>
                <a:latin typeface="Times New Roman" panose="02020603050405020304" pitchFamily="18" charset="0"/>
                <a:cs typeface="Times New Roman" panose="02020603050405020304" pitchFamily="18" charset="0"/>
              </a:rPr>
              <a:t>   3) changes in pulmonary circulation, </a:t>
            </a:r>
            <a:endParaRPr lang="ru-RU" sz="2800" b="1" dirty="0">
              <a:solidFill>
                <a:srgbClr val="7030A0"/>
              </a:solidFill>
              <a:latin typeface="Times New Roman" panose="02020603050405020304" pitchFamily="18" charset="0"/>
              <a:cs typeface="Times New Roman" panose="02020603050405020304" pitchFamily="18" charset="0"/>
            </a:endParaRPr>
          </a:p>
          <a:p>
            <a:r>
              <a:rPr lang="en-US" sz="2800" b="1" dirty="0">
                <a:solidFill>
                  <a:srgbClr val="7030A0"/>
                </a:solidFill>
                <a:latin typeface="Times New Roman" panose="02020603050405020304" pitchFamily="18" charset="0"/>
                <a:cs typeface="Times New Roman" panose="02020603050405020304" pitchFamily="18" charset="0"/>
              </a:rPr>
              <a:t>   4) changes in the alveoli and  the lungs;</a:t>
            </a:r>
            <a:endParaRPr lang="ru-RU" sz="2800" b="1" dirty="0">
              <a:solidFill>
                <a:srgbClr val="7030A0"/>
              </a:solidFill>
              <a:latin typeface="Times New Roman" panose="02020603050405020304" pitchFamily="18" charset="0"/>
              <a:cs typeface="Times New Roman" panose="02020603050405020304" pitchFamily="18" charset="0"/>
            </a:endParaRPr>
          </a:p>
          <a:p>
            <a:r>
              <a:rPr lang="en-US" sz="2800" b="1" dirty="0">
                <a:solidFill>
                  <a:srgbClr val="7030A0"/>
                </a:solidFill>
                <a:latin typeface="Times New Roman" panose="02020603050405020304" pitchFamily="18" charset="0"/>
                <a:cs typeface="Times New Roman" panose="02020603050405020304" pitchFamily="18" charset="0"/>
              </a:rPr>
              <a:t>   5) changes in the respiratory apparatus caused by systemic vascular lesions.</a:t>
            </a:r>
            <a:endParaRPr lang="ru-RU" sz="2800" b="1" dirty="0">
              <a:solidFill>
                <a:srgbClr val="7030A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528433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836EE261-C8D7-4CEB-BA4A-D7DABF577561}"/>
              </a:ext>
            </a:extLst>
          </p:cNvPr>
          <p:cNvSpPr/>
          <p:nvPr/>
        </p:nvSpPr>
        <p:spPr>
          <a:xfrm>
            <a:off x="1115616" y="548680"/>
            <a:ext cx="7632848" cy="4832092"/>
          </a:xfrm>
          <a:prstGeom prst="rect">
            <a:avLst/>
          </a:prstGeom>
        </p:spPr>
        <p:txBody>
          <a:bodyPr wrap="square">
            <a:spAutoFit/>
          </a:bodyPr>
          <a:lstStyle/>
          <a:p>
            <a:r>
              <a:rPr lang="en-US" sz="2800" b="1" dirty="0">
                <a:solidFill>
                  <a:srgbClr val="00B050"/>
                </a:solidFill>
                <a:latin typeface="Times New Roman" panose="02020603050405020304" pitchFamily="18" charset="0"/>
                <a:cs typeface="Times New Roman" panose="02020603050405020304" pitchFamily="18" charset="0"/>
              </a:rPr>
              <a:t>    The first group of disturbances should include the inhibition of respiration of the central genesis (up to its stop), which occurs in the use of drugs, hypnotics and sedatives, or as a result of hypersensitivity to them (for example, patients with emphysema of lungs, bronchial asthma suffering from respiratory failure), or combination the appointment of these funds without taking into account the observed in certain conditions of their mutually reinforcing action.</a:t>
            </a:r>
            <a:endParaRPr lang="ru-RU" sz="2800" b="1"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641999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A9452FA1-471E-44F7-87E5-C9BD176306E0}"/>
              </a:ext>
            </a:extLst>
          </p:cNvPr>
          <p:cNvSpPr/>
          <p:nvPr/>
        </p:nvSpPr>
        <p:spPr>
          <a:xfrm>
            <a:off x="827584" y="548680"/>
            <a:ext cx="7560840" cy="4401205"/>
          </a:xfrm>
          <a:prstGeom prst="rect">
            <a:avLst/>
          </a:prstGeom>
        </p:spPr>
        <p:txBody>
          <a:bodyPr wrap="square">
            <a:spAutoFit/>
          </a:bodyPr>
          <a:lstStyle/>
          <a:p>
            <a:r>
              <a:rPr lang="en-US" sz="2800" b="1" dirty="0">
                <a:solidFill>
                  <a:srgbClr val="7030A0"/>
                </a:solidFill>
                <a:latin typeface="Times New Roman" panose="02020603050405020304" pitchFamily="18" charset="0"/>
                <a:cs typeface="Times New Roman" panose="02020603050405020304" pitchFamily="18" charset="0"/>
              </a:rPr>
              <a:t>    Violation of the breath may also occur due to curare-like effects of some medications that cause the neuromuscular block of the respiratory muscle. It is known, for example, that the effect of muscle relaxants increases with depletion of the body by potassium due to the use of diuretic agents, respiratory acidosis, with the combination of muscle relaxants with some antibiotics (streptomycin, </a:t>
            </a:r>
            <a:r>
              <a:rPr lang="en-US" sz="2800" b="1" dirty="0" err="1">
                <a:solidFill>
                  <a:srgbClr val="7030A0"/>
                </a:solidFill>
                <a:latin typeface="Times New Roman" panose="02020603050405020304" pitchFamily="18" charset="0"/>
                <a:cs typeface="Times New Roman" panose="02020603050405020304" pitchFamily="18" charset="0"/>
              </a:rPr>
              <a:t>neomycinom</a:t>
            </a:r>
            <a:r>
              <a:rPr lang="en-US" sz="2800" b="1" dirty="0">
                <a:solidFill>
                  <a:srgbClr val="7030A0"/>
                </a:solidFill>
                <a:latin typeface="Times New Roman" panose="02020603050405020304" pitchFamily="18" charset="0"/>
                <a:cs typeface="Times New Roman" panose="02020603050405020304" pitchFamily="18" charset="0"/>
              </a:rPr>
              <a:t>, </a:t>
            </a:r>
            <a:r>
              <a:rPr lang="en-US" sz="2800" b="1" dirty="0" err="1">
                <a:solidFill>
                  <a:srgbClr val="7030A0"/>
                </a:solidFill>
                <a:latin typeface="Times New Roman" panose="02020603050405020304" pitchFamily="18" charset="0"/>
                <a:cs typeface="Times New Roman" panose="02020603050405020304" pitchFamily="18" charset="0"/>
              </a:rPr>
              <a:t>kanamitsin</a:t>
            </a:r>
            <a:r>
              <a:rPr lang="en-US" sz="2800" b="1" dirty="0">
                <a:solidFill>
                  <a:srgbClr val="7030A0"/>
                </a:solidFill>
                <a:latin typeface="Times New Roman" panose="02020603050405020304" pitchFamily="18" charset="0"/>
                <a:cs typeface="Times New Roman" panose="02020603050405020304" pitchFamily="18" charset="0"/>
              </a:rPr>
              <a:t>, etc.). </a:t>
            </a:r>
            <a:endParaRPr lang="ru-RU" sz="2800" b="1" dirty="0">
              <a:solidFill>
                <a:srgbClr val="7030A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571215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DF2A0674-485C-4F84-B9D0-07043C4F666A}"/>
              </a:ext>
            </a:extLst>
          </p:cNvPr>
          <p:cNvSpPr/>
          <p:nvPr/>
        </p:nvSpPr>
        <p:spPr>
          <a:xfrm>
            <a:off x="971600" y="548680"/>
            <a:ext cx="7560840" cy="4832092"/>
          </a:xfrm>
          <a:prstGeom prst="rect">
            <a:avLst/>
          </a:prstGeom>
        </p:spPr>
        <p:txBody>
          <a:bodyPr wrap="square">
            <a:spAutoFit/>
          </a:bodyPr>
          <a:lstStyle/>
          <a:p>
            <a:r>
              <a:rPr lang="en-US" sz="2800" b="1" dirty="0">
                <a:solidFill>
                  <a:srgbClr val="7030A0"/>
                </a:solidFill>
                <a:latin typeface="Times New Roman" panose="02020603050405020304" pitchFamily="18" charset="0"/>
                <a:cs typeface="Times New Roman" panose="02020603050405020304" pitchFamily="18" charset="0"/>
              </a:rPr>
              <a:t>However, the latter in certain situations may cause similar disorders and with isolated application. </a:t>
            </a:r>
          </a:p>
          <a:p>
            <a:r>
              <a:rPr lang="en-US" sz="2800" b="1" dirty="0">
                <a:solidFill>
                  <a:srgbClr val="7030A0"/>
                </a:solidFill>
                <a:latin typeface="Times New Roman" panose="02020603050405020304" pitchFamily="18" charset="0"/>
                <a:cs typeface="Times New Roman" panose="02020603050405020304" pitchFamily="18" charset="0"/>
              </a:rPr>
              <a:t>This, in particular, was observed in patients with myasthenia during parenteral administration of streptomycin, dehydro-rosters, and oxytetracycline, in the appointment of non-duodenal patients with renal insufficiency, with intramuscular administration of this antibiotic at the end of surgery and in some other cases.</a:t>
            </a:r>
            <a:endParaRPr lang="ru-UA" sz="2800" b="1" dirty="0">
              <a:solidFill>
                <a:srgbClr val="7030A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629357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877A5CF5-7A8C-40C7-8D3F-7DB18807FA54}"/>
              </a:ext>
            </a:extLst>
          </p:cNvPr>
          <p:cNvSpPr/>
          <p:nvPr/>
        </p:nvSpPr>
        <p:spPr>
          <a:xfrm>
            <a:off x="1187624" y="548680"/>
            <a:ext cx="7560840" cy="5262979"/>
          </a:xfrm>
          <a:prstGeom prst="rect">
            <a:avLst/>
          </a:prstGeom>
        </p:spPr>
        <p:txBody>
          <a:bodyPr wrap="square">
            <a:spAutoFit/>
          </a:bodyPr>
          <a:lstStyle/>
          <a:p>
            <a:r>
              <a:rPr lang="en-US" sz="2400" b="1" dirty="0">
                <a:solidFill>
                  <a:srgbClr val="C00000"/>
                </a:solidFill>
                <a:latin typeface="Times New Roman" panose="02020603050405020304" pitchFamily="18" charset="0"/>
                <a:cs typeface="Times New Roman" panose="02020603050405020304" pitchFamily="18" charset="0"/>
              </a:rPr>
              <a:t>The second group </a:t>
            </a:r>
            <a:r>
              <a:rPr lang="en-US" sz="2400" b="1" dirty="0">
                <a:solidFill>
                  <a:srgbClr val="00B050"/>
                </a:solidFill>
                <a:latin typeface="Times New Roman" panose="02020603050405020304" pitchFamily="18" charset="0"/>
                <a:cs typeface="Times New Roman" panose="02020603050405020304" pitchFamily="18" charset="0"/>
              </a:rPr>
              <a:t>of violations associated with side effects of drugs is characterized by changes in airways such as hyperemia of the mucous membranes and nasal congestion (adreno-lithic drugs, ganglion blockers, preparations of rheumatoid arthritis), dryness of the mucous membrane (</a:t>
            </a:r>
            <a:r>
              <a:rPr lang="en-US" sz="2400" b="1" dirty="0" err="1">
                <a:solidFill>
                  <a:srgbClr val="00B050"/>
                </a:solidFill>
                <a:latin typeface="Times New Roman" panose="02020603050405020304" pitchFamily="18" charset="0"/>
                <a:cs typeface="Times New Roman" panose="02020603050405020304" pitchFamily="18" charset="0"/>
              </a:rPr>
              <a:t>parasympathicolytics</a:t>
            </a:r>
            <a:r>
              <a:rPr lang="en-US" sz="2400" b="1" dirty="0">
                <a:solidFill>
                  <a:srgbClr val="00B050"/>
                </a:solidFill>
                <a:latin typeface="Times New Roman" panose="02020603050405020304" pitchFamily="18" charset="0"/>
                <a:cs typeface="Times New Roman" panose="02020603050405020304" pitchFamily="18" charset="0"/>
              </a:rPr>
              <a:t>, </a:t>
            </a:r>
            <a:r>
              <a:rPr lang="en-US" sz="2400" b="1" dirty="0" err="1">
                <a:solidFill>
                  <a:srgbClr val="00B050"/>
                </a:solidFill>
                <a:latin typeface="Times New Roman" panose="02020603050405020304" pitchFamily="18" charset="0"/>
                <a:cs typeface="Times New Roman" panose="02020603050405020304" pitchFamily="18" charset="0"/>
              </a:rPr>
              <a:t>aphthymostomy</a:t>
            </a:r>
            <a:r>
              <a:rPr lang="en-US" sz="2400" b="1" dirty="0">
                <a:solidFill>
                  <a:srgbClr val="00B050"/>
                </a:solidFill>
                <a:latin typeface="Times New Roman" panose="02020603050405020304" pitchFamily="18" charset="0"/>
                <a:cs typeface="Times New Roman" panose="02020603050405020304" pitchFamily="18" charset="0"/>
              </a:rPr>
              <a:t> agents), nasal bleeding (anticoagulants, cytostatic drugs, </a:t>
            </a:r>
            <a:r>
              <a:rPr lang="en-US" sz="2400" b="1" dirty="0" err="1">
                <a:solidFill>
                  <a:srgbClr val="00B050"/>
                </a:solidFill>
                <a:latin typeface="Times New Roman" panose="02020603050405020304" pitchFamily="18" charset="0"/>
                <a:cs typeface="Times New Roman" panose="02020603050405020304" pitchFamily="18" charset="0"/>
              </a:rPr>
              <a:t>sulfanilamides</a:t>
            </a:r>
            <a:r>
              <a:rPr lang="en-US" sz="2400" b="1" dirty="0">
                <a:solidFill>
                  <a:srgbClr val="00B050"/>
                </a:solidFill>
                <a:latin typeface="Times New Roman" panose="02020603050405020304" pitchFamily="18" charset="0"/>
                <a:cs typeface="Times New Roman" panose="02020603050405020304" pitchFamily="18" charset="0"/>
              </a:rPr>
              <a:t>), edema, Candida-goat larynx,  (androgens and anabolic steroids), etc.</a:t>
            </a:r>
          </a:p>
          <a:p>
            <a:r>
              <a:rPr lang="en-US" sz="2400" b="1" dirty="0">
                <a:solidFill>
                  <a:srgbClr val="00B050"/>
                </a:solidFill>
                <a:latin typeface="Times New Roman" panose="02020603050405020304" pitchFamily="18" charset="0"/>
                <a:cs typeface="Times New Roman" panose="02020603050405020304" pitchFamily="18" charset="0"/>
              </a:rPr>
              <a:t> However, the most significant are obstructive disorders due to bronchospasm and sub higher production of mucus by bronchial glands. These disorders occur as a consequence of sensitization of the body to various antibiotics, especially to benzyl penicillin.</a:t>
            </a:r>
            <a:endParaRPr lang="ru-UA" sz="2400" b="1"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56495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FDCAFE08-5EC7-4A1B-9782-BAD58B0B8E3B}"/>
              </a:ext>
            </a:extLst>
          </p:cNvPr>
          <p:cNvSpPr/>
          <p:nvPr/>
        </p:nvSpPr>
        <p:spPr>
          <a:xfrm>
            <a:off x="179512" y="404664"/>
            <a:ext cx="8496944" cy="5693866"/>
          </a:xfrm>
          <a:prstGeom prst="rect">
            <a:avLst/>
          </a:prstGeom>
        </p:spPr>
        <p:txBody>
          <a:bodyPr wrap="square">
            <a:spAutoFit/>
          </a:bodyPr>
          <a:lstStyle/>
          <a:p>
            <a:pPr>
              <a:buNone/>
            </a:pPr>
            <a:r>
              <a:rPr lang="en-US" sz="2800" b="1" dirty="0">
                <a:solidFill>
                  <a:srgbClr val="00B050"/>
                </a:solidFill>
                <a:latin typeface="Times New Roman" panose="02020603050405020304" pitchFamily="18" charset="0"/>
                <a:cs typeface="Times New Roman" panose="02020603050405020304" pitchFamily="18" charset="0"/>
              </a:rPr>
              <a:t>    They are also found in the use of </a:t>
            </a:r>
            <a:r>
              <a:rPr lang="en-US" sz="2800" b="1" dirty="0">
                <a:solidFill>
                  <a:srgbClr val="C00000"/>
                </a:solidFill>
                <a:latin typeface="Times New Roman" panose="02020603050405020304" pitchFamily="18" charset="0"/>
                <a:cs typeface="Times New Roman" panose="02020603050405020304" pitchFamily="18" charset="0"/>
              </a:rPr>
              <a:t>aspirin, butyric acid, </a:t>
            </a:r>
            <a:r>
              <a:rPr lang="en-US" sz="2800" b="1" dirty="0" err="1">
                <a:solidFill>
                  <a:srgbClr val="C00000"/>
                </a:solidFill>
                <a:latin typeface="Times New Roman" panose="02020603050405020304" pitchFamily="18" charset="0"/>
                <a:cs typeface="Times New Roman" panose="02020603050405020304" pitchFamily="18" charset="0"/>
              </a:rPr>
              <a:t>sulfanilamides</a:t>
            </a:r>
            <a:r>
              <a:rPr lang="en-US" sz="2800" b="1" dirty="0">
                <a:solidFill>
                  <a:srgbClr val="C00000"/>
                </a:solidFill>
                <a:latin typeface="Times New Roman" panose="02020603050405020304" pitchFamily="18" charset="0"/>
                <a:cs typeface="Times New Roman" panose="02020603050405020304" pitchFamily="18" charset="0"/>
              </a:rPr>
              <a:t> </a:t>
            </a:r>
            <a:r>
              <a:rPr lang="en-US" sz="2800" b="1" dirty="0">
                <a:solidFill>
                  <a:srgbClr val="00B050"/>
                </a:solidFill>
                <a:latin typeface="Times New Roman" panose="02020603050405020304" pitchFamily="18" charset="0"/>
                <a:cs typeface="Times New Roman" panose="02020603050405020304" pitchFamily="18" charset="0"/>
              </a:rPr>
              <a:t>(</a:t>
            </a:r>
            <a:r>
              <a:rPr lang="en-US" sz="2800" b="1" dirty="0" err="1">
                <a:solidFill>
                  <a:srgbClr val="00B050"/>
                </a:solidFill>
                <a:latin typeface="Times New Roman" panose="02020603050405020304" pitchFamily="18" charset="0"/>
                <a:cs typeface="Times New Roman" panose="02020603050405020304" pitchFamily="18" charset="0"/>
              </a:rPr>
              <a:t>Etazol</a:t>
            </a:r>
            <a:r>
              <a:rPr lang="en-US" sz="2800" b="1" dirty="0">
                <a:solidFill>
                  <a:srgbClr val="00B050"/>
                </a:solidFill>
                <a:latin typeface="Times New Roman" panose="02020603050405020304" pitchFamily="18" charset="0"/>
                <a:cs typeface="Times New Roman" panose="02020603050405020304" pitchFamily="18" charset="0"/>
              </a:rPr>
              <a:t>, in particular), some </a:t>
            </a:r>
            <a:r>
              <a:rPr lang="en-US" sz="2800" b="1" dirty="0">
                <a:solidFill>
                  <a:srgbClr val="C00000"/>
                </a:solidFill>
                <a:latin typeface="Times New Roman" panose="02020603050405020304" pitchFamily="18" charset="0"/>
                <a:cs typeface="Times New Roman" panose="02020603050405020304" pitchFamily="18" charset="0"/>
              </a:rPr>
              <a:t>enzymes</a:t>
            </a:r>
            <a:r>
              <a:rPr lang="en-US" sz="2800" b="1" dirty="0">
                <a:solidFill>
                  <a:srgbClr val="00B050"/>
                </a:solidFill>
                <a:latin typeface="Times New Roman" panose="02020603050405020304" pitchFamily="18" charset="0"/>
                <a:cs typeface="Times New Roman" panose="02020603050405020304" pitchFamily="18" charset="0"/>
              </a:rPr>
              <a:t> (</a:t>
            </a:r>
            <a:r>
              <a:rPr lang="en-US" sz="2800" b="1" dirty="0" err="1">
                <a:solidFill>
                  <a:srgbClr val="00B050"/>
                </a:solidFill>
                <a:latin typeface="Times New Roman" panose="02020603050405020304" pitchFamily="18" charset="0"/>
                <a:cs typeface="Times New Roman" panose="02020603050405020304" pitchFamily="18" charset="0"/>
              </a:rPr>
              <a:t>trasilol</a:t>
            </a:r>
            <a:r>
              <a:rPr lang="en-US" sz="2800" b="1" dirty="0">
                <a:solidFill>
                  <a:srgbClr val="00B050"/>
                </a:solidFill>
                <a:latin typeface="Times New Roman" panose="02020603050405020304" pitchFamily="18" charset="0"/>
                <a:cs typeface="Times New Roman" panose="02020603050405020304" pitchFamily="18" charset="0"/>
              </a:rPr>
              <a:t>, streptokinase, trypsin and chymotrypsin), </a:t>
            </a:r>
            <a:r>
              <a:rPr lang="en-US" sz="2800" b="1" dirty="0" err="1">
                <a:solidFill>
                  <a:srgbClr val="C00000"/>
                </a:solidFill>
                <a:latin typeface="Times New Roman" panose="02020603050405020304" pitchFamily="18" charset="0"/>
                <a:cs typeface="Times New Roman" panose="02020603050405020304" pitchFamily="18" charset="0"/>
              </a:rPr>
              <a:t>aminazine</a:t>
            </a:r>
            <a:r>
              <a:rPr lang="en-US" sz="2800" b="1" dirty="0">
                <a:solidFill>
                  <a:srgbClr val="C00000"/>
                </a:solidFill>
                <a:latin typeface="Times New Roman" panose="02020603050405020304" pitchFamily="18" charset="0"/>
                <a:cs typeface="Times New Roman" panose="02020603050405020304" pitchFamily="18" charset="0"/>
              </a:rPr>
              <a:t>, morphine derivatives</a:t>
            </a:r>
            <a:r>
              <a:rPr lang="en-US" sz="2800" b="1" dirty="0">
                <a:solidFill>
                  <a:srgbClr val="00B050"/>
                </a:solidFill>
                <a:latin typeface="Times New Roman" panose="02020603050405020304" pitchFamily="18" charset="0"/>
                <a:cs typeface="Times New Roman" panose="02020603050405020304" pitchFamily="18" charset="0"/>
              </a:rPr>
              <a:t>, cholinergic actions (</a:t>
            </a:r>
            <a:r>
              <a:rPr lang="en-US" sz="2800" b="1" dirty="0" err="1">
                <a:solidFill>
                  <a:srgbClr val="00B050"/>
                </a:solidFill>
                <a:latin typeface="Times New Roman" panose="02020603050405020304" pitchFamily="18" charset="0"/>
                <a:cs typeface="Times New Roman" panose="02020603050405020304" pitchFamily="18" charset="0"/>
              </a:rPr>
              <a:t>egostigmine</a:t>
            </a:r>
            <a:r>
              <a:rPr lang="en-US" sz="2800" b="1" dirty="0">
                <a:solidFill>
                  <a:srgbClr val="00B050"/>
                </a:solidFill>
                <a:latin typeface="Times New Roman" panose="02020603050405020304" pitchFamily="18" charset="0"/>
                <a:cs typeface="Times New Roman" panose="02020603050405020304" pitchFamily="18" charset="0"/>
              </a:rPr>
              <a:t>, etc.) of some blocker-receptors (for example, </a:t>
            </a:r>
            <a:r>
              <a:rPr lang="en-US" sz="2800" b="1" dirty="0" err="1">
                <a:solidFill>
                  <a:srgbClr val="00B050"/>
                </a:solidFill>
                <a:latin typeface="Times New Roman" panose="02020603050405020304" pitchFamily="18" charset="0"/>
                <a:cs typeface="Times New Roman" panose="02020603050405020304" pitchFamily="18" charset="0"/>
              </a:rPr>
              <a:t>isadrin</a:t>
            </a:r>
            <a:r>
              <a:rPr lang="en-US" sz="2800" b="1" dirty="0">
                <a:solidFill>
                  <a:srgbClr val="00B050"/>
                </a:solidFill>
                <a:latin typeface="Times New Roman" panose="02020603050405020304" pitchFamily="18" charset="0"/>
                <a:cs typeface="Times New Roman" panose="02020603050405020304" pitchFamily="18" charset="0"/>
              </a:rPr>
              <a:t>), </a:t>
            </a:r>
            <a:r>
              <a:rPr lang="en-US" sz="2800" b="1" dirty="0">
                <a:solidFill>
                  <a:srgbClr val="C00000"/>
                </a:solidFill>
                <a:latin typeface="Times New Roman" panose="02020603050405020304" pitchFamily="18" charset="0"/>
                <a:cs typeface="Times New Roman" panose="02020603050405020304" pitchFamily="18" charset="0"/>
              </a:rPr>
              <a:t>iodine preparations</a:t>
            </a:r>
            <a:r>
              <a:rPr lang="en-US" sz="2800" b="1" dirty="0">
                <a:solidFill>
                  <a:srgbClr val="00B050"/>
                </a:solidFill>
                <a:latin typeface="Times New Roman" panose="02020603050405020304" pitchFamily="18" charset="0"/>
                <a:cs typeface="Times New Roman" panose="02020603050405020304" pitchFamily="18" charset="0"/>
              </a:rPr>
              <a:t>, and </a:t>
            </a:r>
            <a:r>
              <a:rPr lang="en-US" sz="2800" b="1" dirty="0">
                <a:solidFill>
                  <a:srgbClr val="C00000"/>
                </a:solidFill>
                <a:latin typeface="Times New Roman" panose="02020603050405020304" pitchFamily="18" charset="0"/>
                <a:cs typeface="Times New Roman" panose="02020603050405020304" pitchFamily="18" charset="0"/>
              </a:rPr>
              <a:t>vitamins  group B</a:t>
            </a:r>
            <a:r>
              <a:rPr lang="en-US" sz="2800" b="1" dirty="0">
                <a:solidFill>
                  <a:srgbClr val="00B050"/>
                </a:solidFill>
                <a:latin typeface="Times New Roman" panose="02020603050405020304" pitchFamily="18" charset="0"/>
                <a:cs typeface="Times New Roman" panose="02020603050405020304" pitchFamily="18" charset="0"/>
              </a:rPr>
              <a:t>.</a:t>
            </a:r>
          </a:p>
          <a:p>
            <a:pPr>
              <a:buNone/>
            </a:pPr>
            <a:r>
              <a:rPr lang="en-US" sz="2800" b="1" dirty="0">
                <a:solidFill>
                  <a:srgbClr val="00B050"/>
                </a:solidFill>
                <a:latin typeface="Times New Roman" panose="02020603050405020304" pitchFamily="18" charset="0"/>
                <a:cs typeface="Times New Roman" panose="02020603050405020304" pitchFamily="18" charset="0"/>
              </a:rPr>
              <a:t>        Medicinal violations of bronchial patency are more commonly observed in patients with chronic bronchitis and bronchial asthma, in which bronchoconstriction can occur immediately as a result of hypertrophic bronchospasm at the first injection of the drug.</a:t>
            </a:r>
            <a:endParaRPr lang="ru-RU" sz="2800" b="1"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291522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E0CD35B8-EF28-4A29-8584-BA6E37D2944E}"/>
              </a:ext>
            </a:extLst>
          </p:cNvPr>
          <p:cNvSpPr/>
          <p:nvPr/>
        </p:nvSpPr>
        <p:spPr>
          <a:xfrm>
            <a:off x="755576" y="476672"/>
            <a:ext cx="7704856" cy="5262979"/>
          </a:xfrm>
          <a:prstGeom prst="rect">
            <a:avLst/>
          </a:prstGeom>
        </p:spPr>
        <p:txBody>
          <a:bodyPr wrap="square">
            <a:spAutoFit/>
          </a:bodyPr>
          <a:lstStyle/>
          <a:p>
            <a:pPr algn="just"/>
            <a:r>
              <a:rPr lang="en-US" sz="2800" b="1" dirty="0">
                <a:solidFill>
                  <a:srgbClr val="0070C0"/>
                </a:solidFill>
                <a:latin typeface="Times New Roman" panose="02020603050405020304" pitchFamily="18" charset="0"/>
                <a:cs typeface="Times New Roman" panose="02020603050405020304" pitchFamily="18" charset="0"/>
              </a:rPr>
              <a:t>    Drug poisoning and therapeutic and diagnostic manipulations can lead to pulmonary embolism (third group of changes), contributing, in particular, to pulmonary embolism and thrombosis. Such embolies are described, for example, in women who use modern oral contraceptives, derivatives of progesterone. There are thromboembolism of the pulmonary artery in the treatment of </a:t>
            </a:r>
            <a:r>
              <a:rPr lang="en-US" sz="2800" b="1" dirty="0" err="1">
                <a:solidFill>
                  <a:srgbClr val="0070C0"/>
                </a:solidFill>
                <a:latin typeface="Times New Roman" panose="02020603050405020304" pitchFamily="18" charset="0"/>
                <a:cs typeface="Times New Roman" panose="02020603050405020304" pitchFamily="18" charset="0"/>
              </a:rPr>
              <a:t>glucocorticosteroid</a:t>
            </a:r>
            <a:r>
              <a:rPr lang="en-US" sz="2800" b="1" dirty="0">
                <a:solidFill>
                  <a:srgbClr val="0070C0"/>
                </a:solidFill>
                <a:latin typeface="Times New Roman" panose="02020603050405020304" pitchFamily="18" charset="0"/>
                <a:cs typeface="Times New Roman" panose="02020603050405020304" pitchFamily="18" charset="0"/>
              </a:rPr>
              <a:t> use, diuretic and means for abrupt cessation of treatment with anticoagulants, when conducting some contrast X-rays.</a:t>
            </a:r>
            <a:endParaRPr lang="ru-UA" sz="2800" b="1" dirty="0">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109916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F0656844-9EA3-4FA3-8818-E6BFA140BB44}"/>
              </a:ext>
            </a:extLst>
          </p:cNvPr>
          <p:cNvSpPr/>
          <p:nvPr/>
        </p:nvSpPr>
        <p:spPr>
          <a:xfrm>
            <a:off x="899592" y="260648"/>
            <a:ext cx="7488832" cy="6124754"/>
          </a:xfrm>
          <a:prstGeom prst="rect">
            <a:avLst/>
          </a:prstGeom>
        </p:spPr>
        <p:txBody>
          <a:bodyPr wrap="square">
            <a:spAutoFit/>
          </a:bodyPr>
          <a:lstStyle/>
          <a:p>
            <a:pPr algn="just"/>
            <a:r>
              <a:rPr lang="en-US" sz="2800" b="1" dirty="0">
                <a:solidFill>
                  <a:srgbClr val="7030A0"/>
                </a:solidFill>
                <a:latin typeface="Times New Roman" panose="02020603050405020304" pitchFamily="18" charset="0"/>
                <a:cs typeface="Times New Roman" panose="02020603050405020304" pitchFamily="18" charset="0"/>
              </a:rPr>
              <a:t>     The thromboembolic effect of diuretics is associated with their dehydration effect, which in the heart patients is exacerbated by changes in blood coagulation factors. </a:t>
            </a:r>
          </a:p>
          <a:p>
            <a:pPr algn="just"/>
            <a:r>
              <a:rPr lang="en-US" sz="2800" b="1" dirty="0">
                <a:solidFill>
                  <a:srgbClr val="7030A0"/>
                </a:solidFill>
                <a:latin typeface="Times New Roman" panose="02020603050405020304" pitchFamily="18" charset="0"/>
                <a:cs typeface="Times New Roman" panose="02020603050405020304" pitchFamily="18" charset="0"/>
              </a:rPr>
              <a:t>     </a:t>
            </a:r>
            <a:r>
              <a:rPr lang="en-US" sz="2800" b="1" dirty="0" err="1">
                <a:solidFill>
                  <a:srgbClr val="7030A0"/>
                </a:solidFill>
                <a:latin typeface="Times New Roman" panose="02020603050405020304" pitchFamily="18" charset="0"/>
                <a:cs typeface="Times New Roman" panose="02020603050405020304" pitchFamily="18" charset="0"/>
              </a:rPr>
              <a:t>Tromboembolia</a:t>
            </a:r>
            <a:r>
              <a:rPr lang="en-US" sz="2800" b="1" dirty="0">
                <a:solidFill>
                  <a:srgbClr val="7030A0"/>
                </a:solidFill>
                <a:latin typeface="Times New Roman" panose="02020603050405020304" pitchFamily="18" charset="0"/>
                <a:cs typeface="Times New Roman" panose="02020603050405020304" pitchFamily="18" charset="0"/>
              </a:rPr>
              <a:t>, arising in the use of contraceptives and corticosteroids, is explained by an increase in the body level of biologically active hydrocortisone, which, in turn, causes increased coagulability blood Pulmonary embolism, noted in some X-ray studies, in particular in lymphography, is due to the most frequent penetration of oil contaminants through the chest duct into the venous bed of the lungs.</a:t>
            </a:r>
            <a:endParaRPr lang="ru-RU" sz="2800" b="1" dirty="0">
              <a:solidFill>
                <a:srgbClr val="7030A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807982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1F217A7A-5BB0-4313-8B6F-F464C9DA400E}"/>
              </a:ext>
            </a:extLst>
          </p:cNvPr>
          <p:cNvSpPr/>
          <p:nvPr/>
        </p:nvSpPr>
        <p:spPr>
          <a:xfrm>
            <a:off x="827584" y="476672"/>
            <a:ext cx="7632848" cy="6124754"/>
          </a:xfrm>
          <a:prstGeom prst="rect">
            <a:avLst/>
          </a:prstGeom>
        </p:spPr>
        <p:txBody>
          <a:bodyPr wrap="square">
            <a:spAutoFit/>
          </a:bodyPr>
          <a:lstStyle/>
          <a:p>
            <a:pPr algn="just"/>
            <a:r>
              <a:rPr lang="en-US" sz="2800" b="1" dirty="0">
                <a:solidFill>
                  <a:srgbClr val="7030A0"/>
                </a:solidFill>
                <a:latin typeface="Times New Roman" panose="02020603050405020304" pitchFamily="18" charset="0"/>
                <a:cs typeface="Times New Roman" panose="02020603050405020304" pitchFamily="18" charset="0"/>
              </a:rPr>
              <a:t>    More significant in frequency and variety of pathological disorders are the medical changes observed from the parenchyma of the lungs (</a:t>
            </a:r>
            <a:r>
              <a:rPr lang="en-US" sz="2800" b="1" dirty="0">
                <a:solidFill>
                  <a:srgbClr val="C00000"/>
                </a:solidFill>
                <a:latin typeface="Times New Roman" panose="02020603050405020304" pitchFamily="18" charset="0"/>
                <a:cs typeface="Times New Roman" panose="02020603050405020304" pitchFamily="18" charset="0"/>
              </a:rPr>
              <a:t>fourth group</a:t>
            </a:r>
            <a:r>
              <a:rPr lang="en-US" sz="2800" b="1" dirty="0">
                <a:solidFill>
                  <a:srgbClr val="7030A0"/>
                </a:solidFill>
                <a:latin typeface="Times New Roman" panose="02020603050405020304" pitchFamily="18" charset="0"/>
                <a:cs typeface="Times New Roman" panose="02020603050405020304" pitchFamily="18" charset="0"/>
              </a:rPr>
              <a:t>). These include medical pulmonary edema, drug allergic pneumonia, drug lung fibrosis,  pleurisy, and so on.,  tuberculosis, viral and fungal diseases of the lungs. </a:t>
            </a:r>
            <a:endParaRPr lang="ru-RU" sz="2800" b="1" dirty="0">
              <a:solidFill>
                <a:srgbClr val="7030A0"/>
              </a:solidFill>
              <a:latin typeface="Times New Roman" panose="02020603050405020304" pitchFamily="18" charset="0"/>
              <a:cs typeface="Times New Roman" panose="02020603050405020304" pitchFamily="18" charset="0"/>
            </a:endParaRPr>
          </a:p>
          <a:p>
            <a:pPr algn="just"/>
            <a:r>
              <a:rPr lang="en-US" sz="2800" b="1" dirty="0">
                <a:solidFill>
                  <a:srgbClr val="7030A0"/>
                </a:solidFill>
                <a:latin typeface="Times New Roman" panose="02020603050405020304" pitchFamily="18" charset="0"/>
                <a:cs typeface="Times New Roman" panose="02020603050405020304" pitchFamily="18" charset="0"/>
              </a:rPr>
              <a:t>    Among the medicines that can cause </a:t>
            </a:r>
            <a:r>
              <a:rPr lang="en-US" sz="2800" b="1" i="1" dirty="0">
                <a:solidFill>
                  <a:srgbClr val="7030A0"/>
                </a:solidFill>
                <a:latin typeface="Times New Roman" panose="02020603050405020304" pitchFamily="18" charset="0"/>
                <a:cs typeface="Times New Roman" panose="02020603050405020304" pitchFamily="18" charset="0"/>
              </a:rPr>
              <a:t>pulmonary edema</a:t>
            </a:r>
            <a:r>
              <a:rPr lang="en-US" sz="2800" b="1" dirty="0">
                <a:solidFill>
                  <a:srgbClr val="7030A0"/>
                </a:solidFill>
                <a:latin typeface="Times New Roman" panose="02020603050405020304" pitchFamily="18" charset="0"/>
                <a:cs typeface="Times New Roman" panose="02020603050405020304" pitchFamily="18" charset="0"/>
              </a:rPr>
              <a:t> ("acute overflow syndrome of the alveoli"), one should mention aspirin and other salicylates, mercurial diuretics, doxa, monoamine oxidase inhibitors, penicillin, </a:t>
            </a:r>
            <a:r>
              <a:rPr lang="en-US" sz="2800" b="1" dirty="0" err="1">
                <a:solidFill>
                  <a:srgbClr val="7030A0"/>
                </a:solidFill>
                <a:latin typeface="Times New Roman" panose="02020603050405020304" pitchFamily="18" charset="0"/>
                <a:cs typeface="Times New Roman" panose="02020603050405020304" pitchFamily="18" charset="0"/>
              </a:rPr>
              <a:t>rubomitsin</a:t>
            </a:r>
            <a:r>
              <a:rPr lang="en-US" sz="2800" b="1" dirty="0">
                <a:solidFill>
                  <a:srgbClr val="7030A0"/>
                </a:solidFill>
                <a:latin typeface="Times New Roman" panose="02020603050405020304" pitchFamily="18" charset="0"/>
                <a:cs typeface="Times New Roman" panose="02020603050405020304" pitchFamily="18" charset="0"/>
              </a:rPr>
              <a:t>, etc.</a:t>
            </a:r>
            <a:endParaRPr lang="ru-RU" sz="2800" b="1" dirty="0">
              <a:solidFill>
                <a:srgbClr val="7030A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024246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B091E668-0EF8-4D29-8356-F038F8311DB1}"/>
              </a:ext>
            </a:extLst>
          </p:cNvPr>
          <p:cNvSpPr/>
          <p:nvPr/>
        </p:nvSpPr>
        <p:spPr>
          <a:xfrm>
            <a:off x="755576" y="548680"/>
            <a:ext cx="7776864" cy="5262979"/>
          </a:xfrm>
          <a:prstGeom prst="rect">
            <a:avLst/>
          </a:prstGeom>
        </p:spPr>
        <p:txBody>
          <a:bodyPr wrap="square">
            <a:spAutoFit/>
          </a:bodyPr>
          <a:lstStyle/>
          <a:p>
            <a:r>
              <a:rPr lang="en-US" sz="2800" b="1" dirty="0">
                <a:solidFill>
                  <a:srgbClr val="7030A0"/>
                </a:solidFill>
                <a:latin typeface="Times New Roman" panose="02020603050405020304" pitchFamily="18" charset="0"/>
                <a:cs typeface="Times New Roman" panose="02020603050405020304" pitchFamily="18" charset="0"/>
              </a:rPr>
              <a:t>The pathogenesis of medical pulmonary edema is different. So, Doxa, being a mineralocorticoid, causes in the body a delay in sodium chloride and water, which leads to hypervolemia, hypertension and edema, including pulmonary. </a:t>
            </a:r>
          </a:p>
          <a:p>
            <a:r>
              <a:rPr lang="en-US" sz="2800" b="1" dirty="0">
                <a:solidFill>
                  <a:srgbClr val="7030A0"/>
                </a:solidFill>
                <a:latin typeface="Times New Roman" panose="02020603050405020304" pitchFamily="18" charset="0"/>
                <a:cs typeface="Times New Roman" panose="02020603050405020304" pitchFamily="18" charset="0"/>
              </a:rPr>
              <a:t>    Swelling of the lungs in the treatment of penicillin, mercurial diuretics, monoamine oxidase inhibitors, apparently, is a consequence of </a:t>
            </a:r>
            <a:r>
              <a:rPr lang="en-US" sz="2800" b="1" dirty="0" err="1">
                <a:solidFill>
                  <a:srgbClr val="7030A0"/>
                </a:solidFill>
                <a:latin typeface="Times New Roman" panose="02020603050405020304" pitchFamily="18" charset="0"/>
                <a:cs typeface="Times New Roman" panose="02020603050405020304" pitchFamily="18" charset="0"/>
              </a:rPr>
              <a:t>hyperergic</a:t>
            </a:r>
            <a:r>
              <a:rPr lang="en-US" sz="2800" b="1" dirty="0">
                <a:solidFill>
                  <a:srgbClr val="7030A0"/>
                </a:solidFill>
                <a:latin typeface="Times New Roman" panose="02020603050405020304" pitchFamily="18" charset="0"/>
                <a:cs typeface="Times New Roman" panose="02020603050405020304" pitchFamily="18" charset="0"/>
              </a:rPr>
              <a:t> reaction; </a:t>
            </a:r>
            <a:r>
              <a:rPr lang="en-US" sz="2800" b="1" dirty="0" err="1">
                <a:solidFill>
                  <a:srgbClr val="7030A0"/>
                </a:solidFill>
                <a:latin typeface="Times New Roman" panose="02020603050405020304" pitchFamily="18" charset="0"/>
                <a:cs typeface="Times New Roman" panose="02020603050405020304" pitchFamily="18" charset="0"/>
              </a:rPr>
              <a:t>rybomycin</a:t>
            </a:r>
            <a:r>
              <a:rPr lang="en-US" sz="2800" b="1" dirty="0">
                <a:solidFill>
                  <a:srgbClr val="7030A0"/>
                </a:solidFill>
                <a:latin typeface="Times New Roman" panose="02020603050405020304" pitchFamily="18" charset="0"/>
                <a:cs typeface="Times New Roman" panose="02020603050405020304" pitchFamily="18" charset="0"/>
              </a:rPr>
              <a:t> - cardiotoxic disorders. </a:t>
            </a:r>
          </a:p>
          <a:p>
            <a:r>
              <a:rPr lang="en-US" sz="2800" b="1" dirty="0">
                <a:solidFill>
                  <a:srgbClr val="7030A0"/>
                </a:solidFill>
                <a:latin typeface="Times New Roman" panose="02020603050405020304" pitchFamily="18" charset="0"/>
                <a:cs typeface="Times New Roman" panose="02020603050405020304" pitchFamily="18" charset="0"/>
              </a:rPr>
              <a:t>   Medicinal edema, as a rule, is fleeting, cellular reaction with it  is negligible.</a:t>
            </a:r>
            <a:endParaRPr lang="ru-RU" sz="2800" b="1" dirty="0">
              <a:solidFill>
                <a:srgbClr val="7030A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866547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fontScale="92500" lnSpcReduction="20000"/>
          </a:bodyPr>
          <a:lstStyle/>
          <a:p>
            <a:pPr marL="0" indent="0">
              <a:buNone/>
            </a:pPr>
            <a:r>
              <a:rPr lang="en-US" b="1" i="1" dirty="0">
                <a:solidFill>
                  <a:srgbClr val="C00000"/>
                </a:solidFill>
              </a:rPr>
              <a:t>     Medicinal allergic pneumonia</a:t>
            </a:r>
            <a:r>
              <a:rPr lang="en-US" b="1" dirty="0">
                <a:solidFill>
                  <a:srgbClr val="C00000"/>
                </a:solidFill>
              </a:rPr>
              <a:t> </a:t>
            </a:r>
            <a:r>
              <a:rPr lang="en-US" b="1" dirty="0">
                <a:solidFill>
                  <a:srgbClr val="7030A0"/>
                </a:solidFill>
              </a:rPr>
              <a:t>causes aspirin, PASK, penicillin, streptomycin, </a:t>
            </a:r>
            <a:r>
              <a:rPr lang="en-US" b="1" dirty="0" err="1">
                <a:solidFill>
                  <a:srgbClr val="7030A0"/>
                </a:solidFill>
              </a:rPr>
              <a:t>sulfanilamides</a:t>
            </a:r>
            <a:r>
              <a:rPr lang="en-US" b="1" dirty="0">
                <a:solidFill>
                  <a:srgbClr val="7030A0"/>
                </a:solidFill>
              </a:rPr>
              <a:t>, </a:t>
            </a:r>
            <a:r>
              <a:rPr lang="en-US" b="1" dirty="0" err="1">
                <a:solidFill>
                  <a:srgbClr val="7030A0"/>
                </a:solidFill>
              </a:rPr>
              <a:t>furadonin</a:t>
            </a:r>
            <a:r>
              <a:rPr lang="en-US" b="1" dirty="0">
                <a:solidFill>
                  <a:srgbClr val="7030A0"/>
                </a:solidFill>
              </a:rPr>
              <a:t> (nitrofurantoin), chlorpropamide, insulin, etc. Clinically, this pneumonia usually manifests itself in the form of eosinophilia infiltrate Leffler, more often after the second and subsequent therapeutic courses carried out by the listed funds.</a:t>
            </a:r>
          </a:p>
          <a:p>
            <a:pPr marL="0" indent="0">
              <a:buNone/>
            </a:pPr>
            <a:r>
              <a:rPr lang="en-US" b="1" dirty="0">
                <a:solidFill>
                  <a:srgbClr val="7030A0"/>
                </a:solidFill>
              </a:rPr>
              <a:t>     However, there is evidence that antibodies to penicillin are formed several hours after its application</a:t>
            </a:r>
            <a:endParaRPr lang="ru-RU" b="1" dirty="0">
              <a:solidFill>
                <a:srgbClr val="7030A0"/>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fontScale="92500" lnSpcReduction="10000"/>
          </a:bodyPr>
          <a:lstStyle/>
          <a:p>
            <a:pPr marL="0" indent="0">
              <a:buNone/>
            </a:pPr>
            <a:r>
              <a:rPr lang="en-US" b="1" i="1" dirty="0">
                <a:solidFill>
                  <a:srgbClr val="C00000"/>
                </a:solidFill>
              </a:rPr>
              <a:t>Medicinal pulmonary fibrosis</a:t>
            </a:r>
            <a:r>
              <a:rPr lang="en-US" b="1" dirty="0">
                <a:solidFill>
                  <a:srgbClr val="C00000"/>
                </a:solidFill>
              </a:rPr>
              <a:t> </a:t>
            </a:r>
            <a:r>
              <a:rPr lang="en-US" b="1" dirty="0">
                <a:solidFill>
                  <a:srgbClr val="00B050"/>
                </a:solidFill>
              </a:rPr>
              <a:t>arise with prolonged use of medicinal products: ganglion blockers (</a:t>
            </a:r>
            <a:r>
              <a:rPr lang="en-US" b="1" dirty="0" err="1">
                <a:solidFill>
                  <a:srgbClr val="00B050"/>
                </a:solidFill>
              </a:rPr>
              <a:t>benzogexone</a:t>
            </a:r>
            <a:r>
              <a:rPr lang="en-US" b="1" dirty="0">
                <a:solidFill>
                  <a:srgbClr val="00B050"/>
                </a:solidFill>
              </a:rPr>
              <a:t>, </a:t>
            </a:r>
            <a:r>
              <a:rPr lang="en-US" b="1" dirty="0" err="1">
                <a:solidFill>
                  <a:srgbClr val="00B050"/>
                </a:solidFill>
              </a:rPr>
              <a:t>pentamin</a:t>
            </a:r>
            <a:r>
              <a:rPr lang="en-US" b="1" dirty="0">
                <a:solidFill>
                  <a:srgbClr val="00B050"/>
                </a:solidFill>
              </a:rPr>
              <a:t>, etc.), </a:t>
            </a:r>
            <a:r>
              <a:rPr lang="en-US" b="1" dirty="0" err="1">
                <a:solidFill>
                  <a:srgbClr val="00B050"/>
                </a:solidFill>
              </a:rPr>
              <a:t>cytostatics</a:t>
            </a:r>
            <a:r>
              <a:rPr lang="en-US" b="1" dirty="0">
                <a:solidFill>
                  <a:srgbClr val="00B050"/>
                </a:solidFill>
              </a:rPr>
              <a:t> (</a:t>
            </a:r>
            <a:r>
              <a:rPr lang="en-US" b="1" dirty="0" err="1">
                <a:solidFill>
                  <a:srgbClr val="00B050"/>
                </a:solidFill>
              </a:rPr>
              <a:t>myelosan</a:t>
            </a:r>
            <a:r>
              <a:rPr lang="en-US" b="1" dirty="0">
                <a:solidFill>
                  <a:srgbClr val="00B050"/>
                </a:solidFill>
              </a:rPr>
              <a:t>, cyclophosphamide, bleomycin, methotrexate), </a:t>
            </a:r>
            <a:r>
              <a:rPr lang="en-US" b="1" dirty="0" err="1">
                <a:solidFill>
                  <a:srgbClr val="00B050"/>
                </a:solidFill>
              </a:rPr>
              <a:t>furidonin</a:t>
            </a:r>
            <a:r>
              <a:rPr lang="en-US" b="1" dirty="0">
                <a:solidFill>
                  <a:srgbClr val="00B050"/>
                </a:solidFill>
              </a:rPr>
              <a:t>, etc.</a:t>
            </a:r>
          </a:p>
          <a:p>
            <a:pPr marL="0" indent="0">
              <a:buNone/>
            </a:pPr>
            <a:r>
              <a:rPr lang="en-US" b="1" dirty="0">
                <a:solidFill>
                  <a:srgbClr val="00B050"/>
                </a:solidFill>
              </a:rPr>
              <a:t>  So, in the systematic treatment of hypertension by ganglion blockers, pneumophilia can develop 10-12 months after the administration of the drug, </a:t>
            </a:r>
            <a:r>
              <a:rPr lang="en-US" b="1" dirty="0" err="1">
                <a:solidFill>
                  <a:srgbClr val="00B050"/>
                </a:solidFill>
              </a:rPr>
              <a:t>Furidonin</a:t>
            </a:r>
            <a:r>
              <a:rPr lang="en-US" b="1" dirty="0">
                <a:solidFill>
                  <a:srgbClr val="00B050"/>
                </a:solidFill>
              </a:rPr>
              <a:t> - when taking the drug from 6 months to 6 years.</a:t>
            </a:r>
            <a:endParaRPr lang="ru-RU" b="1" dirty="0">
              <a:solidFill>
                <a:srgbClr val="00B050"/>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D338850A-F2DB-49E5-B5FA-98283A63E90B}"/>
              </a:ext>
            </a:extLst>
          </p:cNvPr>
          <p:cNvSpPr/>
          <p:nvPr/>
        </p:nvSpPr>
        <p:spPr>
          <a:xfrm>
            <a:off x="1115616" y="908720"/>
            <a:ext cx="7488832" cy="5262979"/>
          </a:xfrm>
          <a:prstGeom prst="rect">
            <a:avLst/>
          </a:prstGeom>
        </p:spPr>
        <p:txBody>
          <a:bodyPr wrap="square">
            <a:spAutoFit/>
          </a:bodyPr>
          <a:lstStyle/>
          <a:p>
            <a:pPr algn="just"/>
            <a:r>
              <a:rPr lang="en-US" sz="2800" b="1" i="1" dirty="0">
                <a:solidFill>
                  <a:srgbClr val="C00000"/>
                </a:solidFill>
                <a:latin typeface="Times New Roman" panose="02020603050405020304" pitchFamily="18" charset="0"/>
                <a:cs typeface="Times New Roman" panose="02020603050405020304" pitchFamily="18" charset="0"/>
              </a:rPr>
              <a:t>Medical granulomatosis</a:t>
            </a:r>
            <a:r>
              <a:rPr lang="en-US" sz="2800" b="1" dirty="0">
                <a:solidFill>
                  <a:srgbClr val="C00000"/>
                </a:solidFill>
                <a:latin typeface="Times New Roman" panose="02020603050405020304" pitchFamily="18" charset="0"/>
                <a:cs typeface="Times New Roman" panose="02020603050405020304" pitchFamily="18" charset="0"/>
              </a:rPr>
              <a:t> </a:t>
            </a:r>
            <a:r>
              <a:rPr lang="en-US" sz="2800" b="1" dirty="0">
                <a:solidFill>
                  <a:srgbClr val="0070C0"/>
                </a:solidFill>
                <a:latin typeface="Times New Roman" panose="02020603050405020304" pitchFamily="18" charset="0"/>
                <a:cs typeface="Times New Roman" panose="02020603050405020304" pitchFamily="18" charset="0"/>
              </a:rPr>
              <a:t>of the lungs is rare. They are described in the treatment of butadiene, when injected into the </a:t>
            </a:r>
            <a:r>
              <a:rPr lang="en-US" sz="2800" b="1" dirty="0" err="1">
                <a:solidFill>
                  <a:srgbClr val="0070C0"/>
                </a:solidFill>
                <a:latin typeface="Times New Roman" panose="02020603050405020304" pitchFamily="18" charset="0"/>
                <a:cs typeface="Times New Roman" panose="02020603050405020304" pitchFamily="18" charset="0"/>
              </a:rPr>
              <a:t>tracheo</a:t>
            </a:r>
            <a:r>
              <a:rPr lang="en-US" sz="2800" b="1" dirty="0">
                <a:solidFill>
                  <a:srgbClr val="0070C0"/>
                </a:solidFill>
                <a:latin typeface="Times New Roman" panose="02020603050405020304" pitchFamily="18" charset="0"/>
                <a:cs typeface="Times New Roman" panose="02020603050405020304" pitchFamily="18" charset="0"/>
              </a:rPr>
              <a:t>-bronchial pathway of </a:t>
            </a:r>
            <a:r>
              <a:rPr lang="en-US" sz="2800" b="1" dirty="0" err="1">
                <a:solidFill>
                  <a:srgbClr val="0070C0"/>
                </a:solidFill>
                <a:latin typeface="Times New Roman" panose="02020603050405020304" pitchFamily="18" charset="0"/>
                <a:cs typeface="Times New Roman" panose="02020603050405020304" pitchFamily="18" charset="0"/>
              </a:rPr>
              <a:t>sulfoiodol</a:t>
            </a:r>
            <a:r>
              <a:rPr lang="en-US" sz="2800" b="1" dirty="0">
                <a:solidFill>
                  <a:srgbClr val="0070C0"/>
                </a:solidFill>
                <a:latin typeface="Times New Roman" panose="02020603050405020304" pitchFamily="18" charset="0"/>
                <a:cs typeface="Times New Roman" panose="02020603050405020304" pitchFamily="18" charset="0"/>
              </a:rPr>
              <a:t> (a mixture of iodized oil from </a:t>
            </a:r>
            <a:r>
              <a:rPr lang="en-US" sz="2800" b="1" dirty="0" err="1">
                <a:solidFill>
                  <a:srgbClr val="0070C0"/>
                </a:solidFill>
                <a:latin typeface="Times New Roman" panose="02020603050405020304" pitchFamily="18" charset="0"/>
                <a:cs typeface="Times New Roman" panose="02020603050405020304" pitchFamily="18" charset="0"/>
              </a:rPr>
              <a:t>sulfanilamides</a:t>
            </a:r>
            <a:r>
              <a:rPr lang="en-US" sz="2800" b="1" dirty="0">
                <a:solidFill>
                  <a:srgbClr val="0070C0"/>
                </a:solidFill>
                <a:latin typeface="Times New Roman" panose="02020603050405020304" pitchFamily="18" charset="0"/>
                <a:cs typeface="Times New Roman" panose="02020603050405020304" pitchFamily="18" charset="0"/>
              </a:rPr>
              <a:t>) for bronchography. Observed granulomatosis and when inhaling talent children.</a:t>
            </a:r>
            <a:endParaRPr lang="ru-RU" sz="2800" b="1" dirty="0">
              <a:solidFill>
                <a:srgbClr val="0070C0"/>
              </a:solidFill>
              <a:latin typeface="Times New Roman" panose="02020603050405020304" pitchFamily="18" charset="0"/>
              <a:cs typeface="Times New Roman" panose="02020603050405020304" pitchFamily="18" charset="0"/>
            </a:endParaRPr>
          </a:p>
          <a:p>
            <a:pPr algn="just"/>
            <a:r>
              <a:rPr lang="en-US" sz="2800" b="1" dirty="0">
                <a:solidFill>
                  <a:srgbClr val="C00000"/>
                </a:solidFill>
                <a:latin typeface="Times New Roman" panose="02020603050405020304" pitchFamily="18" charset="0"/>
                <a:cs typeface="Times New Roman" panose="02020603050405020304" pitchFamily="18" charset="0"/>
              </a:rPr>
              <a:t>     </a:t>
            </a:r>
            <a:r>
              <a:rPr lang="en-US" sz="2800" b="1" i="1" dirty="0">
                <a:solidFill>
                  <a:srgbClr val="C00000"/>
                </a:solidFill>
                <a:latin typeface="Times New Roman" panose="02020603050405020304" pitchFamily="18" charset="0"/>
                <a:cs typeface="Times New Roman" panose="02020603050405020304" pitchFamily="18" charset="0"/>
              </a:rPr>
              <a:t>Medicinal pleurisy</a:t>
            </a:r>
            <a:r>
              <a:rPr lang="en-US" sz="2800" b="1" dirty="0">
                <a:solidFill>
                  <a:srgbClr val="C00000"/>
                </a:solidFill>
                <a:latin typeface="Times New Roman" panose="02020603050405020304" pitchFamily="18" charset="0"/>
                <a:cs typeface="Times New Roman" panose="02020603050405020304" pitchFamily="18" charset="0"/>
              </a:rPr>
              <a:t> </a:t>
            </a:r>
            <a:r>
              <a:rPr lang="en-US" sz="2800" b="1" dirty="0">
                <a:solidFill>
                  <a:srgbClr val="0070C0"/>
                </a:solidFill>
                <a:latin typeface="Times New Roman" panose="02020603050405020304" pitchFamily="18" charset="0"/>
                <a:cs typeface="Times New Roman" panose="02020603050405020304" pitchFamily="18" charset="0"/>
              </a:rPr>
              <a:t>is usually seen as a concomitant disease in medicinal allergic pneumonia (especially in the treatment of </a:t>
            </a:r>
            <a:r>
              <a:rPr lang="en-US" sz="2800" b="1" dirty="0" err="1">
                <a:solidFill>
                  <a:srgbClr val="0070C0"/>
                </a:solidFill>
                <a:latin typeface="Times New Roman" panose="02020603050405020304" pitchFamily="18" charset="0"/>
                <a:cs typeface="Times New Roman" panose="02020603050405020304" pitchFamily="18" charset="0"/>
              </a:rPr>
              <a:t>furadonin</a:t>
            </a:r>
            <a:r>
              <a:rPr lang="en-US" sz="2800" b="1" dirty="0">
                <a:solidFill>
                  <a:srgbClr val="0070C0"/>
                </a:solidFill>
                <a:latin typeface="Times New Roman" panose="02020603050405020304" pitchFamily="18" charset="0"/>
                <a:cs typeface="Times New Roman" panose="02020603050405020304" pitchFamily="18" charset="0"/>
              </a:rPr>
              <a:t>), drug </a:t>
            </a:r>
            <a:r>
              <a:rPr lang="en-US" sz="2800" b="1" dirty="0" err="1">
                <a:solidFill>
                  <a:srgbClr val="0070C0"/>
                </a:solidFill>
                <a:latin typeface="Times New Roman" panose="02020603050405020304" pitchFamily="18" charset="0"/>
                <a:cs typeface="Times New Roman" panose="02020603050405020304" pitchFamily="18" charset="0"/>
              </a:rPr>
              <a:t>pnevmofibrozah</a:t>
            </a:r>
            <a:r>
              <a:rPr lang="en-US" sz="2800" b="1" dirty="0">
                <a:solidFill>
                  <a:srgbClr val="0070C0"/>
                </a:solidFill>
                <a:latin typeface="Times New Roman" panose="02020603050405020304" pitchFamily="18" charset="0"/>
                <a:cs typeface="Times New Roman" panose="02020603050405020304" pitchFamily="18" charset="0"/>
              </a:rPr>
              <a:t> and drug </a:t>
            </a:r>
            <a:r>
              <a:rPr lang="en-US" sz="2800" b="1" dirty="0" err="1">
                <a:solidFill>
                  <a:srgbClr val="0070C0"/>
                </a:solidFill>
                <a:latin typeface="Times New Roman" panose="02020603050405020304" pitchFamily="18" charset="0"/>
                <a:cs typeface="Times New Roman" panose="02020603050405020304" pitchFamily="18" charset="0"/>
              </a:rPr>
              <a:t>collagenosis</a:t>
            </a:r>
            <a:r>
              <a:rPr lang="en-US" sz="2800" b="1" dirty="0">
                <a:solidFill>
                  <a:srgbClr val="0070C0"/>
                </a:solidFill>
                <a:latin typeface="Times New Roman" panose="02020603050405020304" pitchFamily="18" charset="0"/>
                <a:cs typeface="Times New Roman" panose="02020603050405020304" pitchFamily="18" charset="0"/>
              </a:rPr>
              <a:t>.</a:t>
            </a:r>
            <a:endParaRPr lang="ru-RU" sz="2800" b="1" dirty="0">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192027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679EDEAC-90EB-4D0E-A568-3838244B6EA5}"/>
              </a:ext>
            </a:extLst>
          </p:cNvPr>
          <p:cNvSpPr/>
          <p:nvPr/>
        </p:nvSpPr>
        <p:spPr>
          <a:xfrm>
            <a:off x="827584" y="764704"/>
            <a:ext cx="7632848" cy="5262979"/>
          </a:xfrm>
          <a:prstGeom prst="rect">
            <a:avLst/>
          </a:prstGeom>
        </p:spPr>
        <p:txBody>
          <a:bodyPr wrap="square">
            <a:spAutoFit/>
          </a:bodyPr>
          <a:lstStyle/>
          <a:p>
            <a:pPr algn="just"/>
            <a:r>
              <a:rPr lang="en-US" sz="2800" b="1" dirty="0">
                <a:solidFill>
                  <a:srgbClr val="7030A0"/>
                </a:solidFill>
                <a:latin typeface="Times New Roman" panose="02020603050405020304" pitchFamily="18" charset="0"/>
                <a:cs typeface="Times New Roman" panose="02020603050405020304" pitchFamily="18" charset="0"/>
              </a:rPr>
              <a:t>     </a:t>
            </a:r>
            <a:r>
              <a:rPr lang="en-US" sz="2800" b="1" dirty="0">
                <a:solidFill>
                  <a:srgbClr val="C00000"/>
                </a:solidFill>
                <a:latin typeface="Times New Roman" panose="02020603050405020304" pitchFamily="18" charset="0"/>
                <a:cs typeface="Times New Roman" panose="02020603050405020304" pitchFamily="18" charset="0"/>
              </a:rPr>
              <a:t>Pulmonary syndromes with systemic vascular lesions'</a:t>
            </a:r>
            <a:r>
              <a:rPr lang="en-US" sz="2800" b="1" dirty="0">
                <a:solidFill>
                  <a:srgbClr val="7030A0"/>
                </a:solidFill>
                <a:latin typeface="Times New Roman" panose="02020603050405020304" pitchFamily="18" charset="0"/>
                <a:cs typeface="Times New Roman" panose="02020603050405020304" pitchFamily="18" charset="0"/>
              </a:rPr>
              <a:t> (</a:t>
            </a:r>
            <a:r>
              <a:rPr lang="en-US" sz="2800" b="1" dirty="0">
                <a:solidFill>
                  <a:srgbClr val="C00000"/>
                </a:solidFill>
                <a:latin typeface="Times New Roman" panose="02020603050405020304" pitchFamily="18" charset="0"/>
                <a:cs typeface="Times New Roman" panose="02020603050405020304" pitchFamily="18" charset="0"/>
              </a:rPr>
              <a:t>Fifth group</a:t>
            </a:r>
            <a:r>
              <a:rPr lang="en-US" sz="2800" b="1" dirty="0">
                <a:solidFill>
                  <a:srgbClr val="7030A0"/>
                </a:solidFill>
                <a:latin typeface="Times New Roman" panose="02020603050405020304" pitchFamily="18" charset="0"/>
                <a:cs typeface="Times New Roman" panose="02020603050405020304" pitchFamily="18" charset="0"/>
              </a:rPr>
              <a:t>) are observed mainly in systemic lupus erythematosus, which is found in the treatment of patients with isoniazid, PASK, </a:t>
            </a:r>
            <a:r>
              <a:rPr lang="en-US" sz="2800" b="1" dirty="0" err="1">
                <a:solidFill>
                  <a:srgbClr val="7030A0"/>
                </a:solidFill>
                <a:latin typeface="Times New Roman" panose="02020603050405020304" pitchFamily="18" charset="0"/>
                <a:cs typeface="Times New Roman" panose="02020603050405020304" pitchFamily="18" charset="0"/>
              </a:rPr>
              <a:t>difenipip</a:t>
            </a:r>
            <a:r>
              <a:rPr lang="en-US" sz="2800" b="1" dirty="0">
                <a:solidFill>
                  <a:srgbClr val="7030A0"/>
                </a:solidFill>
                <a:latin typeface="Times New Roman" panose="02020603050405020304" pitchFamily="18" charset="0"/>
                <a:cs typeface="Times New Roman" panose="02020603050405020304" pitchFamily="18" charset="0"/>
              </a:rPr>
              <a:t>, methyldopa, reserpine, 6-mercaptopurine, penicillin, </a:t>
            </a:r>
            <a:r>
              <a:rPr lang="en-US" sz="2800" b="1" dirty="0" err="1">
                <a:solidFill>
                  <a:srgbClr val="7030A0"/>
                </a:solidFill>
                <a:latin typeface="Times New Roman" panose="02020603050405020304" pitchFamily="18" charset="0"/>
                <a:cs typeface="Times New Roman" panose="02020603050405020304" pitchFamily="18" charset="0"/>
              </a:rPr>
              <a:t>sulfanilamides</a:t>
            </a:r>
            <a:r>
              <a:rPr lang="en-US" sz="2800" b="1" dirty="0">
                <a:solidFill>
                  <a:srgbClr val="7030A0"/>
                </a:solidFill>
                <a:latin typeface="Times New Roman" panose="02020603050405020304" pitchFamily="18" charset="0"/>
                <a:cs typeface="Times New Roman" panose="02020603050405020304" pitchFamily="18" charset="0"/>
              </a:rPr>
              <a:t>. </a:t>
            </a:r>
          </a:p>
          <a:p>
            <a:pPr algn="just"/>
            <a:r>
              <a:rPr lang="en-US" sz="2800" b="1" dirty="0">
                <a:solidFill>
                  <a:srgbClr val="7030A0"/>
                </a:solidFill>
                <a:latin typeface="Times New Roman" panose="02020603050405020304" pitchFamily="18" charset="0"/>
                <a:cs typeface="Times New Roman" panose="02020603050405020304" pitchFamily="18" charset="0"/>
              </a:rPr>
              <a:t>   In patients with this develops typical for this disease lupus pneumonia, as well as there are other symptoms of this </a:t>
            </a:r>
            <a:r>
              <a:rPr lang="en-US" sz="2800" b="1" dirty="0" err="1">
                <a:solidFill>
                  <a:srgbClr val="7030A0"/>
                </a:solidFill>
                <a:latin typeface="Times New Roman" panose="02020603050405020304" pitchFamily="18" charset="0"/>
                <a:cs typeface="Times New Roman" panose="02020603050405020304" pitchFamily="18" charset="0"/>
              </a:rPr>
              <a:t>collagenosis</a:t>
            </a:r>
            <a:r>
              <a:rPr lang="en-US" sz="2800" b="1" dirty="0">
                <a:solidFill>
                  <a:srgbClr val="7030A0"/>
                </a:solidFill>
                <a:latin typeface="Times New Roman" panose="02020603050405020304" pitchFamily="18" charset="0"/>
                <a:cs typeface="Times New Roman" panose="02020603050405020304" pitchFamily="18" charset="0"/>
              </a:rPr>
              <a:t>.</a:t>
            </a:r>
          </a:p>
          <a:p>
            <a:pPr algn="just"/>
            <a:r>
              <a:rPr lang="en-US" sz="2800" b="1" dirty="0">
                <a:solidFill>
                  <a:srgbClr val="7030A0"/>
                </a:solidFill>
                <a:latin typeface="Times New Roman" panose="02020603050405020304" pitchFamily="18" charset="0"/>
                <a:cs typeface="Times New Roman" panose="02020603050405020304" pitchFamily="18" charset="0"/>
              </a:rPr>
              <a:t>    It is interesting to note that in the past 10 years, only one New York registered 54 cases of this disease.</a:t>
            </a:r>
            <a:endParaRPr lang="ru-RU" sz="2800" b="1" dirty="0">
              <a:solidFill>
                <a:srgbClr val="7030A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295926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CD8E14A6-705A-44D7-9204-8DF6C4CA6790}"/>
              </a:ext>
            </a:extLst>
          </p:cNvPr>
          <p:cNvSpPr/>
          <p:nvPr/>
        </p:nvSpPr>
        <p:spPr>
          <a:xfrm>
            <a:off x="827584" y="797510"/>
            <a:ext cx="7920880" cy="5693866"/>
          </a:xfrm>
          <a:prstGeom prst="rect">
            <a:avLst/>
          </a:prstGeom>
        </p:spPr>
        <p:txBody>
          <a:bodyPr wrap="square">
            <a:spAutoFit/>
          </a:bodyPr>
          <a:lstStyle/>
          <a:p>
            <a:r>
              <a:rPr lang="en-US" sz="2800" b="1" dirty="0">
                <a:solidFill>
                  <a:srgbClr val="C00000"/>
                </a:solidFill>
                <a:latin typeface="Times New Roman" panose="02020603050405020304" pitchFamily="18" charset="0"/>
                <a:cs typeface="Times New Roman" panose="02020603050405020304" pitchFamily="18" charset="0"/>
              </a:rPr>
              <a:t>Diagnosis of lung lesions due to side effects of drugs:</a:t>
            </a:r>
            <a:endParaRPr lang="ru-RU" sz="2800" b="1" dirty="0">
              <a:solidFill>
                <a:srgbClr val="C00000"/>
              </a:solidFill>
              <a:latin typeface="Times New Roman" panose="02020603050405020304" pitchFamily="18" charset="0"/>
              <a:cs typeface="Times New Roman" panose="02020603050405020304" pitchFamily="18" charset="0"/>
            </a:endParaRPr>
          </a:p>
          <a:p>
            <a:pPr algn="just">
              <a:buNone/>
            </a:pPr>
            <a:r>
              <a:rPr lang="en-US" sz="2800" b="1" dirty="0">
                <a:solidFill>
                  <a:srgbClr val="7030A0"/>
                </a:solidFill>
                <a:latin typeface="Times New Roman" panose="02020603050405020304" pitchFamily="18" charset="0"/>
                <a:cs typeface="Times New Roman" panose="02020603050405020304" pitchFamily="18" charset="0"/>
              </a:rPr>
              <a:t>         From the laboratory methods for the determination of the drug allergy, the method of serological examination, in particular the indirect reaction of hemagglutination, has become quite widespread. </a:t>
            </a:r>
          </a:p>
          <a:p>
            <a:pPr algn="just">
              <a:buNone/>
            </a:pPr>
            <a:r>
              <a:rPr lang="en-US" sz="2800" b="1" dirty="0">
                <a:solidFill>
                  <a:srgbClr val="7030A0"/>
                </a:solidFill>
                <a:latin typeface="Times New Roman" panose="02020603050405020304" pitchFamily="18" charset="0"/>
                <a:cs typeface="Times New Roman" panose="02020603050405020304" pitchFamily="18" charset="0"/>
              </a:rPr>
              <a:t>     Unfortunately, skin tests (scarifying and intradermal) are practiced for the diagnosis of non-infectious atopic sensitization, in this case, are inappropriate, since combined lesion and skin lesions that arise as a manifestation of side effects of drugs are extremely rare. </a:t>
            </a:r>
            <a:endParaRPr lang="ru-RU" sz="2800" b="1" dirty="0">
              <a:solidFill>
                <a:srgbClr val="7030A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083104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E445826D-C09F-4675-BFA8-B2736B4465FD}"/>
              </a:ext>
            </a:extLst>
          </p:cNvPr>
          <p:cNvSpPr/>
          <p:nvPr/>
        </p:nvSpPr>
        <p:spPr>
          <a:xfrm>
            <a:off x="1043608" y="980728"/>
            <a:ext cx="7272808" cy="3108543"/>
          </a:xfrm>
          <a:prstGeom prst="rect">
            <a:avLst/>
          </a:prstGeom>
        </p:spPr>
        <p:txBody>
          <a:bodyPr wrap="square">
            <a:spAutoFit/>
          </a:bodyPr>
          <a:lstStyle/>
          <a:p>
            <a:r>
              <a:rPr lang="en-US" sz="2800" b="1" dirty="0">
                <a:solidFill>
                  <a:srgbClr val="7030A0"/>
                </a:solidFill>
                <a:latin typeface="Times New Roman" panose="02020603050405020304" pitchFamily="18" charset="0"/>
                <a:cs typeface="Times New Roman" panose="02020603050405020304" pitchFamily="18" charset="0"/>
              </a:rPr>
              <a:t>     By this time, the most recognized method for recognizing a medical illness is a thorough clinical analysis of each case suspected in this regard, during which a thoroughly collected anamnesis is especially important in identifying possible complications when taking the patients of those or other drugs.</a:t>
            </a:r>
            <a:endParaRPr lang="ru-UA" sz="2800" b="1" dirty="0">
              <a:solidFill>
                <a:srgbClr val="7030A0"/>
              </a:solidFill>
            </a:endParaRPr>
          </a:p>
        </p:txBody>
      </p:sp>
    </p:spTree>
    <p:extLst>
      <p:ext uri="{BB962C8B-B14F-4D97-AF65-F5344CB8AC3E}">
        <p14:creationId xmlns:p14="http://schemas.microsoft.com/office/powerpoint/2010/main" val="30885322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EE6C57E7-4C1A-4AE9-95B3-BE7C2BC19068}"/>
              </a:ext>
            </a:extLst>
          </p:cNvPr>
          <p:cNvSpPr/>
          <p:nvPr/>
        </p:nvSpPr>
        <p:spPr>
          <a:xfrm>
            <a:off x="755576" y="692696"/>
            <a:ext cx="7560840" cy="4401205"/>
          </a:xfrm>
          <a:prstGeom prst="rect">
            <a:avLst/>
          </a:prstGeom>
        </p:spPr>
        <p:txBody>
          <a:bodyPr wrap="square">
            <a:spAutoFit/>
          </a:bodyPr>
          <a:lstStyle/>
          <a:p>
            <a:r>
              <a:rPr lang="en-US" sz="2800" b="1" dirty="0">
                <a:solidFill>
                  <a:srgbClr val="C00000"/>
                </a:solidFill>
                <a:latin typeface="Times New Roman" panose="02020603050405020304" pitchFamily="18" charset="0"/>
                <a:cs typeface="Times New Roman" panose="02020603050405020304" pitchFamily="18" charset="0"/>
              </a:rPr>
              <a:t>Treatment of lung lesions due to side effects of drugs:</a:t>
            </a:r>
            <a:endParaRPr lang="ru-RU" sz="2800" b="1" dirty="0">
              <a:solidFill>
                <a:srgbClr val="C00000"/>
              </a:solidFill>
              <a:latin typeface="Times New Roman" panose="02020603050405020304" pitchFamily="18" charset="0"/>
              <a:cs typeface="Times New Roman" panose="02020603050405020304" pitchFamily="18" charset="0"/>
            </a:endParaRPr>
          </a:p>
          <a:p>
            <a:pPr>
              <a:buNone/>
            </a:pPr>
            <a:r>
              <a:rPr lang="en-US" sz="2800" b="1" dirty="0">
                <a:solidFill>
                  <a:srgbClr val="00B050"/>
                </a:solidFill>
                <a:latin typeface="Times New Roman" panose="02020603050405020304" pitchFamily="18" charset="0"/>
                <a:cs typeface="Times New Roman" panose="02020603050405020304" pitchFamily="18" charset="0"/>
              </a:rPr>
              <a:t>     There is no single treatment scheme suitable for all cases of a medical illness.</a:t>
            </a:r>
          </a:p>
          <a:p>
            <a:pPr>
              <a:buNone/>
            </a:pPr>
            <a:r>
              <a:rPr lang="en-US" sz="2800" b="1" dirty="0">
                <a:solidFill>
                  <a:srgbClr val="00B050"/>
                </a:solidFill>
                <a:latin typeface="Times New Roman" panose="02020603050405020304" pitchFamily="18" charset="0"/>
                <a:cs typeface="Times New Roman" panose="02020603050405020304" pitchFamily="18" charset="0"/>
              </a:rPr>
              <a:t>    The general principles of treatment are: the abolition of the drug causing the symptoms of the disease, and the implementation of measures aimed at its elimination from the body or neutralization, the appointment of desensitizing therapy; carrying out pathogenetic treatment.</a:t>
            </a:r>
            <a:endParaRPr lang="ru-RU" sz="2800" b="1"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745708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CA7E6464-11C7-454E-AA73-2A37F79BB8A6}"/>
              </a:ext>
            </a:extLst>
          </p:cNvPr>
          <p:cNvSpPr/>
          <p:nvPr/>
        </p:nvSpPr>
        <p:spPr>
          <a:xfrm>
            <a:off x="827584" y="620689"/>
            <a:ext cx="7848872" cy="5693866"/>
          </a:xfrm>
          <a:prstGeom prst="rect">
            <a:avLst/>
          </a:prstGeom>
        </p:spPr>
        <p:txBody>
          <a:bodyPr wrap="square">
            <a:spAutoFit/>
          </a:bodyPr>
          <a:lstStyle/>
          <a:p>
            <a:pPr algn="ctr"/>
            <a:r>
              <a:rPr lang="en-US" sz="2800" b="1" dirty="0">
                <a:solidFill>
                  <a:srgbClr val="C00000"/>
                </a:solidFill>
                <a:latin typeface="Times New Roman" panose="02020603050405020304" pitchFamily="18" charset="0"/>
                <a:cs typeface="Times New Roman" panose="02020603050405020304" pitchFamily="18" charset="0"/>
              </a:rPr>
              <a:t>Prevention of lung lesions due to side effects of drugs</a:t>
            </a:r>
            <a:r>
              <a:rPr lang="en-US" sz="2800" dirty="0">
                <a:solidFill>
                  <a:srgbClr val="C00000"/>
                </a:solidFill>
                <a:latin typeface="Times New Roman" panose="02020603050405020304" pitchFamily="18" charset="0"/>
                <a:cs typeface="Times New Roman" panose="02020603050405020304" pitchFamily="18" charset="0"/>
              </a:rPr>
              <a:t>:</a:t>
            </a:r>
            <a:endParaRPr lang="ru-RU" sz="2800" dirty="0">
              <a:solidFill>
                <a:srgbClr val="C00000"/>
              </a:solidFill>
              <a:latin typeface="Times New Roman" panose="02020603050405020304" pitchFamily="18" charset="0"/>
              <a:cs typeface="Times New Roman" panose="02020603050405020304" pitchFamily="18" charset="0"/>
            </a:endParaRPr>
          </a:p>
          <a:p>
            <a:pPr algn="just">
              <a:buNone/>
            </a:pPr>
            <a:r>
              <a:rPr lang="en-US" sz="2800" b="1" dirty="0">
                <a:solidFill>
                  <a:srgbClr val="0070C0"/>
                </a:solidFill>
                <a:latin typeface="Times New Roman" panose="02020603050405020304" pitchFamily="18" charset="0"/>
                <a:cs typeface="Times New Roman" panose="02020603050405020304" pitchFamily="18" charset="0"/>
              </a:rPr>
              <a:t>    Prevention of undesirable effects of drug therapy consists in strictly individual selection of medicines and their doses, but the possibility of limiting the timing of the use of drugs, the exclusion of </a:t>
            </a:r>
            <a:r>
              <a:rPr lang="en-US" sz="2800" b="1" dirty="0" err="1">
                <a:solidFill>
                  <a:srgbClr val="0070C0"/>
                </a:solidFill>
                <a:latin typeface="Times New Roman" panose="02020603050405020304" pitchFamily="18" charset="0"/>
                <a:cs typeface="Times New Roman" panose="02020603050405020304" pitchFamily="18" charset="0"/>
              </a:rPr>
              <a:t>polyprigmazin</a:t>
            </a:r>
            <a:r>
              <a:rPr lang="en-US" sz="2800" b="1" dirty="0">
                <a:solidFill>
                  <a:srgbClr val="0070C0"/>
                </a:solidFill>
                <a:latin typeface="Times New Roman" panose="02020603050405020304" pitchFamily="18" charset="0"/>
                <a:cs typeface="Times New Roman" panose="02020603050405020304" pitchFamily="18" charset="0"/>
              </a:rPr>
              <a:t>. For example, it is known that nephropathy associated with the use of analgesics develop only after prolonged administration of drugs containing phenacetin; Interstitial pulmonary fibrosis, as already mentioned above, - with long-term use of </a:t>
            </a:r>
            <a:r>
              <a:rPr lang="en-US" sz="2800" b="1" dirty="0" err="1">
                <a:solidFill>
                  <a:srgbClr val="0070C0"/>
                </a:solidFill>
                <a:latin typeface="Times New Roman" panose="02020603050405020304" pitchFamily="18" charset="0"/>
                <a:cs typeface="Times New Roman" panose="02020603050405020304" pitchFamily="18" charset="0"/>
              </a:rPr>
              <a:t>benzogexone</a:t>
            </a:r>
            <a:r>
              <a:rPr lang="en-US" sz="2800" b="1" dirty="0">
                <a:solidFill>
                  <a:srgbClr val="0070C0"/>
                </a:solidFill>
                <a:latin typeface="Times New Roman" panose="02020603050405020304" pitchFamily="18" charset="0"/>
                <a:cs typeface="Times New Roman" panose="02020603050405020304" pitchFamily="18" charset="0"/>
              </a:rPr>
              <a:t>, </a:t>
            </a:r>
            <a:r>
              <a:rPr lang="en-US" sz="2800" b="1" dirty="0" err="1">
                <a:solidFill>
                  <a:srgbClr val="0070C0"/>
                </a:solidFill>
                <a:latin typeface="Times New Roman" panose="02020603050405020304" pitchFamily="18" charset="0"/>
                <a:cs typeface="Times New Roman" panose="02020603050405020304" pitchFamily="18" charset="0"/>
              </a:rPr>
              <a:t>furadonine</a:t>
            </a:r>
            <a:r>
              <a:rPr lang="en-US" sz="2800" b="1" dirty="0">
                <a:solidFill>
                  <a:srgbClr val="0070C0"/>
                </a:solidFill>
                <a:latin typeface="Times New Roman" panose="02020603050405020304" pitchFamily="18" charset="0"/>
                <a:cs typeface="Times New Roman" panose="02020603050405020304" pitchFamily="18" charset="0"/>
              </a:rPr>
              <a:t>, </a:t>
            </a:r>
            <a:r>
              <a:rPr lang="en-US" sz="2800" b="1" dirty="0" err="1">
                <a:solidFill>
                  <a:srgbClr val="0070C0"/>
                </a:solidFill>
                <a:latin typeface="Times New Roman" panose="02020603050405020304" pitchFamily="18" charset="0"/>
                <a:cs typeface="Times New Roman" panose="02020603050405020304" pitchFamily="18" charset="0"/>
              </a:rPr>
              <a:t>cytostatics</a:t>
            </a:r>
            <a:r>
              <a:rPr lang="en-US" sz="2800" b="1" dirty="0">
                <a:solidFill>
                  <a:srgbClr val="0070C0"/>
                </a:solidFill>
                <a:latin typeface="Times New Roman" panose="02020603050405020304" pitchFamily="18" charset="0"/>
                <a:cs typeface="Times New Roman" panose="02020603050405020304" pitchFamily="18" charset="0"/>
              </a:rPr>
              <a:t>.</a:t>
            </a:r>
            <a:endParaRPr lang="ru-RU" sz="2800" b="1" dirty="0">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35005816"/>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186</TotalTime>
  <Words>3383</Words>
  <Application>Microsoft Office PowerPoint</Application>
  <PresentationFormat>Экран (4:3)</PresentationFormat>
  <Paragraphs>107</Paragraphs>
  <Slides>42</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42</vt:i4>
      </vt:variant>
    </vt:vector>
  </HeadingPairs>
  <TitlesOfParts>
    <vt:vector size="46" baseType="lpstr">
      <vt:lpstr>Arial</vt:lpstr>
      <vt:lpstr>Calibri</vt:lpstr>
      <vt:lpstr>Times New Roman</vt:lpstr>
      <vt:lpstr>Тема Office</vt:lpstr>
      <vt:lpstr>"Medicines causing damage to the respiratory system. Anti-stick remedies. Mukoliki, expectorants (clicks)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Krokoz™</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Relevance of the topic.</dc:title>
  <dc:creator>user</dc:creator>
  <cp:lastModifiedBy>Опаріна Тамара Павлівна</cp:lastModifiedBy>
  <cp:revision>20</cp:revision>
  <dcterms:created xsi:type="dcterms:W3CDTF">2018-09-27T09:48:40Z</dcterms:created>
  <dcterms:modified xsi:type="dcterms:W3CDTF">2023-12-07T16:23:06Z</dcterms:modified>
</cp:coreProperties>
</file>