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11/30/2023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43B023-8D17-496C-98A5-E2A801698E15}"/>
              </a:ext>
            </a:extLst>
          </p:cNvPr>
          <p:cNvSpPr>
            <a:spLocks noGrp="1"/>
          </p:cNvSpPr>
          <p:nvPr>
            <p:ph type="ctrTitle"/>
          </p:nvPr>
        </p:nvSpPr>
        <p:spPr>
          <a:xfrm>
            <a:off x="1052945" y="457201"/>
            <a:ext cx="10460182" cy="3685308"/>
          </a:xfrm>
        </p:spPr>
        <p:txBody>
          <a:bodyPr>
            <a:normAutofit/>
          </a:bodyPr>
          <a:lstStyle/>
          <a:p>
            <a:r>
              <a:rPr lang="en-US" sz="3600" b="1" dirty="0">
                <a:solidFill>
                  <a:srgbClr val="00B050"/>
                </a:solidFill>
              </a:rPr>
              <a:t>Means that affect the activity of microsomal liver enzymes. Hepatotoxicity of drugs. Hepatotoxic drugs. Drugs with hepatoprotective effect, that affect the production of bile, its outflow and composition. </a:t>
            </a:r>
            <a:r>
              <a:rPr lang="en-US" b="1" dirty="0">
                <a:solidFill>
                  <a:srgbClr val="00B050"/>
                </a:solidFill>
              </a:rPr>
              <a:t>"</a:t>
            </a:r>
            <a:endParaRPr lang="ru-UA" b="1" dirty="0">
              <a:solidFill>
                <a:srgbClr val="00B050"/>
              </a:solidFill>
            </a:endParaRPr>
          </a:p>
        </p:txBody>
      </p:sp>
      <p:sp>
        <p:nvSpPr>
          <p:cNvPr id="3" name="Подзаголовок 2">
            <a:extLst>
              <a:ext uri="{FF2B5EF4-FFF2-40B4-BE49-F238E27FC236}">
                <a16:creationId xmlns:a16="http://schemas.microsoft.com/office/drawing/2014/main" id="{869EF9BC-CD10-4898-A729-8A42B02DF848}"/>
              </a:ext>
            </a:extLst>
          </p:cNvPr>
          <p:cNvSpPr>
            <a:spLocks noGrp="1"/>
          </p:cNvSpPr>
          <p:nvPr>
            <p:ph type="subTitle" idx="1"/>
          </p:nvPr>
        </p:nvSpPr>
        <p:spPr/>
        <p:txBody>
          <a:bodyPr/>
          <a:lstStyle/>
          <a:p>
            <a:endParaRPr lang="ru-UA" dirty="0"/>
          </a:p>
        </p:txBody>
      </p:sp>
    </p:spTree>
    <p:extLst>
      <p:ext uri="{BB962C8B-B14F-4D97-AF65-F5344CB8AC3E}">
        <p14:creationId xmlns:p14="http://schemas.microsoft.com/office/powerpoint/2010/main" val="190107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6E45A81-74C4-4187-A6BC-F398A22AE1D6}"/>
              </a:ext>
            </a:extLst>
          </p:cNvPr>
          <p:cNvSpPr/>
          <p:nvPr/>
        </p:nvSpPr>
        <p:spPr>
          <a:xfrm>
            <a:off x="1330036" y="554183"/>
            <a:ext cx="10044546" cy="6005170"/>
          </a:xfrm>
          <a:prstGeom prst="rect">
            <a:avLst/>
          </a:prstGeom>
        </p:spPr>
        <p:txBody>
          <a:bodyPr wrap="square">
            <a:spAutoFit/>
          </a:bodyPr>
          <a:lstStyle/>
          <a:p>
            <a:pPr algn="just">
              <a:lnSpc>
                <a:spcPct val="115000"/>
              </a:lnSpc>
              <a:spcAft>
                <a:spcPts val="0"/>
              </a:spcAft>
            </a:pPr>
            <a:r>
              <a:rPr lang="en-US"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About 1,000 drugs can cause hepatotoxic reactions. The spectrum of drug hepatotoxicity includes virtually all known morphological and clinical variants of non-toxic liver damage - from a slight increase in the activity of aminotransferases to fulminant hepatitis and decompensated cirrhosis of the liver.</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It should be taken into account that one drug is capable of causing different types of hepatotoxicity. </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Some drugs have dose-dependent hepatotoxic effects; however, idiosyncratic reactions are more likely to occur, which are less predictable and occur with a certain delay (from 5 to 90 days) after taking the drug. Similar reactions are more common in women (about 70% of cases).</a:t>
            </a:r>
            <a:endParaRPr lang="ru-UA" sz="2800" b="1" dirty="0">
              <a:solidFill>
                <a:srgbClr val="7030A0"/>
              </a:solidFill>
            </a:endParaRPr>
          </a:p>
        </p:txBody>
      </p:sp>
    </p:spTree>
    <p:extLst>
      <p:ext uri="{BB962C8B-B14F-4D97-AF65-F5344CB8AC3E}">
        <p14:creationId xmlns:p14="http://schemas.microsoft.com/office/powerpoint/2010/main" val="2285631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932AC0E-045B-41DF-9720-237C8C4FEFA9}"/>
              </a:ext>
            </a:extLst>
          </p:cNvPr>
          <p:cNvSpPr/>
          <p:nvPr/>
        </p:nvSpPr>
        <p:spPr>
          <a:xfrm>
            <a:off x="1219200" y="1039091"/>
            <a:ext cx="9656618" cy="5192982"/>
          </a:xfrm>
          <a:prstGeom prst="rect">
            <a:avLst/>
          </a:prstGeom>
        </p:spPr>
        <p:txBody>
          <a:bodyPr wrap="square">
            <a:spAutoFit/>
          </a:bodyPr>
          <a:lstStyle/>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classic example of dose-dependent hepatotoxicity is the action of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paracetamol</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Under the influence of cytochrome P450 isoenzymes, it is converted to N-acetyl-p-</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benzoquinonimine</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(NAPQI), which binds to glutathione. </a:t>
            </a: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therapeutic doses, paracetamol does not have a toxic effect on the liver, however, when taking high doses of the drug (more than 15 g), glutathione stores in the liver can be depleted. With a decrease in the content of the latter by more than 70-90%, NAPQI binds to macromolecules of hepatocytes and causes their necrosis and apoptosis.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537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7C3E7EE-B434-444B-BEA0-8896866E0447}"/>
              </a:ext>
            </a:extLst>
          </p:cNvPr>
          <p:cNvSpPr/>
          <p:nvPr/>
        </p:nvSpPr>
        <p:spPr>
          <a:xfrm>
            <a:off x="1385455" y="692727"/>
            <a:ext cx="9060872" cy="4401205"/>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hepatotoxicity of paracetamol increases with simultaneous intake of alcohol and drugs metabolized by enzymes of the cytochrome P450 system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eg</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phenytoin, rifampicin</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etc.).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Certain dose dependence of hepatotoxicity is also present in some other drugs, including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amiodarone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(steatohepatitis),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cyclophosphamide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(hepatocyte necrosis ),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cyclosporine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(cholestasis),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methotrexate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(necrosis hepatocytes, fibrogenesis),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niacin</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(ischemic necrosis),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oral contraceptives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(liver adenomas).</a:t>
            </a:r>
            <a:endParaRPr lang="ru-UA" sz="2800" b="1" dirty="0">
              <a:solidFill>
                <a:srgbClr val="0070C0"/>
              </a:solidFill>
            </a:endParaRPr>
          </a:p>
        </p:txBody>
      </p:sp>
    </p:spTree>
    <p:extLst>
      <p:ext uri="{BB962C8B-B14F-4D97-AF65-F5344CB8AC3E}">
        <p14:creationId xmlns:p14="http://schemas.microsoft.com/office/powerpoint/2010/main" val="196827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CB95696-6044-4089-B2AC-81EBE01C5AD0}"/>
              </a:ext>
            </a:extLst>
          </p:cNvPr>
          <p:cNvSpPr/>
          <p:nvPr/>
        </p:nvSpPr>
        <p:spPr>
          <a:xfrm>
            <a:off x="1413164" y="706582"/>
            <a:ext cx="9213272" cy="4518609"/>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majority of drugs in therapeutic doses rarely cause liver damage. The frequency of idiosyncratic reactions ranges from 1: 1000 to 1: 100,000.</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Allocate various mechanisms of development of liver damage. Drugs are relatively small molecules and usually do not cause an immune response. However, they can bind to enzymes, and the resulting complexes migrate to the surface of the hepatocyte and induce the formation of antibodies or cytotoxic T-cell responses.</a:t>
            </a:r>
            <a:endParaRPr lang="ru-UA" sz="2800" b="1" dirty="0">
              <a:solidFill>
                <a:srgbClr val="7030A0"/>
              </a:solidFill>
            </a:endParaRPr>
          </a:p>
        </p:txBody>
      </p:sp>
    </p:spTree>
    <p:extLst>
      <p:ext uri="{BB962C8B-B14F-4D97-AF65-F5344CB8AC3E}">
        <p14:creationId xmlns:p14="http://schemas.microsoft.com/office/powerpoint/2010/main" val="2438053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A6AB91A-CEEE-4B44-8AA0-671DEAAC6E9C}"/>
              </a:ext>
            </a:extLst>
          </p:cNvPr>
          <p:cNvSpPr/>
          <p:nvPr/>
        </p:nvSpPr>
        <p:spPr>
          <a:xfrm>
            <a:off x="1468582" y="692727"/>
            <a:ext cx="9102436" cy="5511637"/>
          </a:xfrm>
          <a:prstGeom prst="rect">
            <a:avLst/>
          </a:prstGeom>
        </p:spPr>
        <p:txBody>
          <a:bodyPr wrap="square">
            <a:spAutoFit/>
          </a:bodyPr>
          <a:lstStyle/>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secondary cytokine response causes inflammation and additional hepatotoxicity, mediated by neutrophils, which release proteases and reactive oxygen radicals.</a:t>
            </a: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Immuno-mediated damage to the liver is accompanied by apoptosis, which leads to cell death by the action of intracellular caspases.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Some drugs bind to proteins that transport bile acid salts. As a result, the current of bile is broken and cholestasis develops. When accumulation of toxic bile acids, secondary damage to hepatocytes is possible, in particular due to apoptosis.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7191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0BB4FBA-1C2B-49D7-9E68-5409774D3E97}"/>
              </a:ext>
            </a:extLst>
          </p:cNvPr>
          <p:cNvSpPr/>
          <p:nvPr/>
        </p:nvSpPr>
        <p:spPr>
          <a:xfrm>
            <a:off x="1316181" y="817417"/>
            <a:ext cx="9337963" cy="4401205"/>
          </a:xfrm>
          <a:prstGeom prst="rect">
            <a:avLst/>
          </a:prstGeom>
        </p:spPr>
        <p:txBody>
          <a:bodyPr wrap="square">
            <a:spAutoFit/>
          </a:bodyPr>
          <a:lstStyle/>
          <a:p>
            <a:pPr algn="just"/>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Another possible mechanism of drug hepatotoxicity is the disturbance of mitochondrial function by suppressing </a:t>
            </a:r>
            <a:r>
              <a:rPr lang="ru-RU"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β</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-oxidation and / or respiratory enzymes. In this case, the metabolism of free fatty acids is disturbed, and triglycerides are deposited in the liver cells. In addition, lactic acidosis develops and oxygen radicals are formed that cause further damage to the mitochondrial DNA. </a:t>
            </a:r>
          </a:p>
          <a:p>
            <a:pPr algn="just"/>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When using medicines, steatohepatitis may also develop, characterized by the formation of large drops of fat in the liver cells and inflammatory changes in its tissue.</a:t>
            </a:r>
            <a:endParaRPr lang="ru-UA" sz="2800" b="1" dirty="0">
              <a:solidFill>
                <a:srgbClr val="7030A0"/>
              </a:solidFill>
            </a:endParaRPr>
          </a:p>
        </p:txBody>
      </p:sp>
    </p:spTree>
    <p:extLst>
      <p:ext uri="{BB962C8B-B14F-4D97-AF65-F5344CB8AC3E}">
        <p14:creationId xmlns:p14="http://schemas.microsoft.com/office/powerpoint/2010/main" val="379075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A639A41-E49A-44A1-A6A3-0969348EF6C2}"/>
              </a:ext>
            </a:extLst>
          </p:cNvPr>
          <p:cNvSpPr/>
          <p:nvPr/>
        </p:nvSpPr>
        <p:spPr>
          <a:xfrm>
            <a:off x="914400" y="1288473"/>
            <a:ext cx="9642764" cy="4518609"/>
          </a:xfrm>
          <a:prstGeom prst="rect">
            <a:avLst/>
          </a:prstGeom>
        </p:spPr>
        <p:txBody>
          <a:bodyPr wrap="square">
            <a:spAutoFit/>
          </a:bodyPr>
          <a:lstStyle/>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Different cells can participate in the development of drug hepatotoxicity. For example, activation of stellate cells leads to fibrosis, and the migration of macrophages causes the formation of granules. Chemotherapeutic agents damage endothelial cells of sinusoids with the development of </a:t>
            </a:r>
            <a:r>
              <a:rPr lang="en-US" sz="2800" b="1" dirty="0" err="1">
                <a:solidFill>
                  <a:srgbClr val="00B0F0"/>
                </a:solidFill>
                <a:latin typeface="Times New Roman" panose="02020603050405020304" pitchFamily="18" charset="0"/>
                <a:ea typeface="Calibri" panose="020F0502020204030204" pitchFamily="34" charset="0"/>
                <a:cs typeface="Times New Roman" panose="02020603050405020304" pitchFamily="18" charset="0"/>
              </a:rPr>
              <a:t>veno</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-occlusive disease.</a:t>
            </a:r>
            <a:endParaRPr lang="ru-UA" sz="28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There are various variants of </a:t>
            </a:r>
            <a:r>
              <a:rPr lang="en-US" sz="2800" b="1" dirty="0" err="1">
                <a:solidFill>
                  <a:srgbClr val="00B0F0"/>
                </a:solidFill>
                <a:latin typeface="Times New Roman" panose="02020603050405020304" pitchFamily="18" charset="0"/>
                <a:ea typeface="Calibri" panose="020F0502020204030204" pitchFamily="34" charset="0"/>
                <a:cs typeface="Times New Roman" panose="02020603050405020304" pitchFamily="18" charset="0"/>
              </a:rPr>
              <a:t>idiosyncrastic</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drug reactions from the liver, which are largely determined by the mechanism of liver damage.</a:t>
            </a:r>
            <a:endParaRPr lang="ru-UA" sz="2800" b="1" dirty="0">
              <a:solidFill>
                <a:srgbClr val="00B0F0"/>
              </a:solidFill>
            </a:endParaRPr>
          </a:p>
        </p:txBody>
      </p:sp>
    </p:spTree>
    <p:extLst>
      <p:ext uri="{BB962C8B-B14F-4D97-AF65-F5344CB8AC3E}">
        <p14:creationId xmlns:p14="http://schemas.microsoft.com/office/powerpoint/2010/main" val="2302317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7F71743-C8B9-4737-B208-65B521C5BFB5}"/>
              </a:ext>
            </a:extLst>
          </p:cNvPr>
          <p:cNvSpPr/>
          <p:nvPr/>
        </p:nvSpPr>
        <p:spPr>
          <a:xfrm>
            <a:off x="1122218" y="692727"/>
            <a:ext cx="9809018" cy="5016117"/>
          </a:xfrm>
          <a:prstGeom prst="rect">
            <a:avLst/>
          </a:prstGeom>
        </p:spPr>
        <p:txBody>
          <a:bodyPr wrap="square">
            <a:spAutoFit/>
          </a:bodyPr>
          <a:lstStyle/>
          <a:p>
            <a:pPr algn="just">
              <a:lnSpc>
                <a:spcPct val="115000"/>
              </a:lnSpc>
              <a:spcAft>
                <a:spcPts val="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Biotransformation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(metabolism) - a change in the chemical structure and physicochemical properties of medicinal substances under the influence of enzymes of the organism. The main focus of this process is the removal of foreign compounds, including medicinal substances, from the body by transforming nonpolar lipophilic substances into polar hydrophilic compounds. Since polar hydrophilic compounds, unlike lipophilic substances, are not reabsorbed in the renal tubules, they are rapidly removed by the kidneys, and some of them are excreted with bile into the lumen of the intestine.</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5975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DC26E7A-5CCB-4F9C-8414-6B489B0FF2D6}"/>
              </a:ext>
            </a:extLst>
          </p:cNvPr>
          <p:cNvSpPr/>
          <p:nvPr/>
        </p:nvSpPr>
        <p:spPr>
          <a:xfrm>
            <a:off x="942109" y="595746"/>
            <a:ext cx="10515600" cy="5511637"/>
          </a:xfrm>
          <a:prstGeom prst="rect">
            <a:avLst/>
          </a:prstGeom>
        </p:spPr>
        <p:txBody>
          <a:bodyPr wrap="square">
            <a:spAutoFit/>
          </a:bodyPr>
          <a:lstStyle/>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Biotransformation of lipophilic medicinal substances mainly occurs under the influence of liver enzymes localized in the membrane of the endoplasmic reticulum of hepatocytes. These enzymes are called </a:t>
            </a:r>
            <a:r>
              <a:rPr lang="en-US" sz="2800" b="1"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microsomal</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since they are associated with small subcellular fragments of smooth endoplasmic reticulum (microsomes) that are formed by homogenizing the liver tissue or tissues of other organs and can be isolated by centrifugation (precipitated in the so-called "microsomal" fraction). </a:t>
            </a: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main place of localization of microsomal enzymes is hepatocytes, but they are also found in other organs (intestines, kidneys, lungs, brain).</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6642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BDF7BCC-3EAF-4709-B296-8DD7BC4E952F}"/>
              </a:ext>
            </a:extLst>
          </p:cNvPr>
          <p:cNvSpPr/>
          <p:nvPr/>
        </p:nvSpPr>
        <p:spPr>
          <a:xfrm>
            <a:off x="1842655" y="1149927"/>
            <a:ext cx="8188036" cy="4023089"/>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 the blood plasma, as well as in the liver, the intestine, kidneys, lungs, skin, mucous membranes and other tissues, there are non-microsomal enzymes localized in the cytosol or mitochondria.</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There are two main types of metabolism of medicinal substances: non-synthetic reactions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metabolic transformation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and biosynthetic reactions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conjugation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b="1" dirty="0">
              <a:solidFill>
                <a:srgbClr val="7030A0"/>
              </a:solidFill>
            </a:endParaRPr>
          </a:p>
        </p:txBody>
      </p:sp>
    </p:spTree>
    <p:extLst>
      <p:ext uri="{BB962C8B-B14F-4D97-AF65-F5344CB8AC3E}">
        <p14:creationId xmlns:p14="http://schemas.microsoft.com/office/powerpoint/2010/main" val="2158400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DB6C91E-BABA-4BEE-AE00-119679EFA6F8}"/>
              </a:ext>
            </a:extLst>
          </p:cNvPr>
          <p:cNvSpPr/>
          <p:nvPr/>
        </p:nvSpPr>
        <p:spPr>
          <a:xfrm>
            <a:off x="277091" y="221673"/>
            <a:ext cx="11610109" cy="6500690"/>
          </a:xfrm>
          <a:prstGeom prst="rect">
            <a:avLst/>
          </a:prstGeom>
        </p:spPr>
        <p:txBody>
          <a:bodyPr wrap="square">
            <a:spAutoFit/>
          </a:bodyPr>
          <a:lstStyle/>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Most drugs are first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metabolised</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by the reactions of metabolic transformation to form reactive metabolites, which then enters the reaction of conjugation. When conjugated to drugs or their metabolites, residues of endogenous compounds (glucuronic acid, etc.) or chemical groups (acetyl, methyl) are added, therefore the conjugation reactions are termed "biosynthetic transformation".</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healthy individuals, the rate of drug metabolism by microsomal enzymes in the liver depends on genetic factors. In the endoplasmic reticulum of hepatocytes, there are many isoenzymes of cytochrome P450 having different affinity for different substrates. Oxidation of many drugs is carried out by several isoenzymes, and the average serum concentrations of such substances depend on the activity of all these isoenzymes (and a number of other enzymes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p>
        </p:txBody>
      </p:sp>
    </p:spTree>
    <p:extLst>
      <p:ext uri="{BB962C8B-B14F-4D97-AF65-F5344CB8AC3E}">
        <p14:creationId xmlns:p14="http://schemas.microsoft.com/office/powerpoint/2010/main" val="1573357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64D59E-4C5A-44C9-B042-E91E5E1860D1}"/>
              </a:ext>
            </a:extLst>
          </p:cNvPr>
          <p:cNvSpPr/>
          <p:nvPr/>
        </p:nvSpPr>
        <p:spPr>
          <a:xfrm>
            <a:off x="1399309" y="762000"/>
            <a:ext cx="9157855" cy="4401205"/>
          </a:xfrm>
          <a:prstGeom prst="rect">
            <a:avLst/>
          </a:prstGeom>
        </p:spPr>
        <p:txBody>
          <a:bodyPr wrap="square">
            <a:spAutoFit/>
          </a:bodyPr>
          <a:lstStyle/>
          <a:p>
            <a:pPr algn="just"/>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When the metabolism of the drug is carried out in several ways, many enzymes involved in this metabolism, the activity of which, in turn, is regulated by many genes. In such cases, the distribution of the values ​​of clearance and serum concentration of the substance in the population is approaching normal. In this case, the individual values ​​of the activity of enzymes can vary widely (10 times or more, as, for example, for chlorpromazine), and therefore it is impossible to predict the rate of metabolism before treatment begins.</a:t>
            </a:r>
            <a:endParaRPr lang="ru-UA" sz="2800" b="1" dirty="0">
              <a:solidFill>
                <a:srgbClr val="0070C0"/>
              </a:solidFill>
            </a:endParaRPr>
          </a:p>
        </p:txBody>
      </p:sp>
    </p:spTree>
    <p:extLst>
      <p:ext uri="{BB962C8B-B14F-4D97-AF65-F5344CB8AC3E}">
        <p14:creationId xmlns:p14="http://schemas.microsoft.com/office/powerpoint/2010/main" val="4261933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4797E9-4435-483D-8BF3-690DAA689968}"/>
              </a:ext>
            </a:extLst>
          </p:cNvPr>
          <p:cNvSpPr/>
          <p:nvPr/>
        </p:nvSpPr>
        <p:spPr>
          <a:xfrm>
            <a:off x="1759527" y="1385455"/>
            <a:ext cx="8645237" cy="3108543"/>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For some of the same drugs, a two-hole distribution of metabolic rate values ​​is characteristic, which indicates the regulation of one genome.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With regard to the metabolism of such drugs, the population can usually be divided into two groups - individuals with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high</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(most people) and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low metabolic rate.</a:t>
            </a:r>
            <a:endParaRPr lang="ru-UA" sz="2800" b="1" dirty="0">
              <a:solidFill>
                <a:srgbClr val="FF0000"/>
              </a:solidFill>
            </a:endParaRPr>
          </a:p>
        </p:txBody>
      </p:sp>
    </p:spTree>
    <p:extLst>
      <p:ext uri="{BB962C8B-B14F-4D97-AF65-F5344CB8AC3E}">
        <p14:creationId xmlns:p14="http://schemas.microsoft.com/office/powerpoint/2010/main" val="213843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76819FA-00D6-4EC9-857B-138331944B1B}"/>
              </a:ext>
            </a:extLst>
          </p:cNvPr>
          <p:cNvSpPr/>
          <p:nvPr/>
        </p:nvSpPr>
        <p:spPr>
          <a:xfrm>
            <a:off x="304801" y="152400"/>
            <a:ext cx="11610108" cy="6500690"/>
          </a:xfrm>
          <a:prstGeom prst="rect">
            <a:avLst/>
          </a:prstGeom>
        </p:spPr>
        <p:txBody>
          <a:bodyPr wrap="square">
            <a:spAutoFit/>
          </a:bodyPr>
          <a:lstStyle/>
          <a:p>
            <a:pPr algn="just">
              <a:lnSpc>
                <a:spcPct val="115000"/>
              </a:lnSpc>
              <a:spcAft>
                <a:spcPts val="0"/>
              </a:spcAft>
            </a:pPr>
            <a:r>
              <a:rPr lang="en-US"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Isoenzymes IID6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cytochrome P450 is the main enzyme for the metabolism of many drugs, including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antiarrhythmics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(propafenone,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flekainid</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beta-blockers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(timolol, metoprolol,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alpenrenol</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tricyclic</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antidepressants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(nortriptyline, desipramine, imipramine, clomipramine),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neuroleptics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(perphenazine,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tioridazine</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possibly haloperidol),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serotonin reuptake inhibitors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(fluoxetine and paroxetine), and a number of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narcotic analgesics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(dextromethorphan).     </a:t>
            </a: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activity of this isoenzymes can vary considerably from one person to another. In 8-10% of the white race there is a lack of it. In this case, for example, the analgesic effect of codeine can be sharply reduced due to the disturbed formation of the active metabolite - morphine.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Another example is the pronounced resorptive action of timolol introduced as ocular droplets.</a:t>
            </a:r>
            <a:endParaRPr lang="ru-UA" sz="2800" b="1" dirty="0">
              <a:solidFill>
                <a:srgbClr val="00B050"/>
              </a:solidFill>
            </a:endParaRPr>
          </a:p>
        </p:txBody>
      </p:sp>
    </p:spTree>
    <p:extLst>
      <p:ext uri="{BB962C8B-B14F-4D97-AF65-F5344CB8AC3E}">
        <p14:creationId xmlns:p14="http://schemas.microsoft.com/office/powerpoint/2010/main" val="308444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20CA98E-8AB1-4025-B7C1-79DA6C13DAD0}"/>
              </a:ext>
            </a:extLst>
          </p:cNvPr>
          <p:cNvSpPr/>
          <p:nvPr/>
        </p:nvSpPr>
        <p:spPr>
          <a:xfrm>
            <a:off x="221673" y="498764"/>
            <a:ext cx="11042072" cy="5509650"/>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Debrizoquine</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is a substance that used to evaluate the catalytic activity of isoenzymes IID6, which is practically completely removed by oxidative metabolism involving this isoenzymes.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Similar heterogeneity is observed with respect to the oxidative metabolism of mephenytoin, omeprazole, proguanil, diazepam, and citalopram, which proceeds with the isoenzymes IIC19.</a:t>
            </a: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Additional difficulties are related to racial differences. Thus, slow oxidation of mephenytoin occurs in 3-5% of whites and about 20% of natives of China and Japan. Slow oxidation by the results of a sample with debrisoquin from natives of eastern countries (0-1%) is less common than that of natives of western countries (8-10%).</a:t>
            </a:r>
            <a:endParaRPr lang="ru-UA" sz="2800" b="1" dirty="0">
              <a:solidFill>
                <a:srgbClr val="00B050"/>
              </a:solidFill>
            </a:endParaRPr>
          </a:p>
        </p:txBody>
      </p:sp>
    </p:spTree>
    <p:extLst>
      <p:ext uri="{BB962C8B-B14F-4D97-AF65-F5344CB8AC3E}">
        <p14:creationId xmlns:p14="http://schemas.microsoft.com/office/powerpoint/2010/main" val="280666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3EE15E-CDC9-4BC3-BD19-D9EC406083E8}"/>
              </a:ext>
            </a:extLst>
          </p:cNvPr>
          <p:cNvSpPr/>
          <p:nvPr/>
        </p:nvSpPr>
        <p:spPr>
          <a:xfrm>
            <a:off x="955964" y="512618"/>
            <a:ext cx="9809018" cy="5016117"/>
          </a:xfrm>
          <a:prstGeom prst="rect">
            <a:avLst/>
          </a:prstGeom>
        </p:spPr>
        <p:txBody>
          <a:bodyPr wrap="square">
            <a:spAutoFit/>
          </a:bodyPr>
          <a:lstStyle/>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Heterogeneity of the rate of metabolism can lead to significant individual differences in the pharmacokinetics of drugs - especially if metabolism is the main route of elimination. Thus, the clearance of mephenytoin when ingested in individuals with high and low metabolic rate varies in 100-200 times. Therefore, the maximum serum concentration and bioavailability during ingestion may be much higher, and the elimination rate is much lower. As a result, even when taking regular doses, excessive accumulation of the drug and increased effect - up to side effects - are observed.</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5983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4F5FB452-18EA-4B35-ABDB-D5B9E6187B91}"/>
              </a:ext>
            </a:extLst>
          </p:cNvPr>
          <p:cNvSpPr/>
          <p:nvPr/>
        </p:nvSpPr>
        <p:spPr>
          <a:xfrm>
            <a:off x="803563" y="678874"/>
            <a:ext cx="10404763" cy="6007157"/>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 patients with high metabolic rate, the interaction of drugs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metabolised</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with cytochrome P450 IID6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eg</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some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serotonin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reuptake inhibitors</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with drugs that are not comfortably inhibiting this isoenzyme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eg</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quinidine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may play an important role. With this interaction, the elimination of a number of drugs can become as slow as those with a low rate of metabolism.</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Individual dose selection is particularly important in terms of the means characterized by the heterogeneity of the rate of metabolism. Here molecular genetic methods could play an important role, allowing patients to be referred to a group with a high or low rate of metabolism, based on the study of genes encoding isoenzymes IID6 and II</a:t>
            </a:r>
            <a:r>
              <a:rPr lang="ru-RU"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С</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19 (as for N-acetyltransferase).</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4594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45C898F-0DAD-49EF-B176-CF44B5DA60BB}"/>
              </a:ext>
            </a:extLst>
          </p:cNvPr>
          <p:cNvSpPr/>
          <p:nvPr/>
        </p:nvSpPr>
        <p:spPr>
          <a:xfrm>
            <a:off x="429491" y="277091"/>
            <a:ext cx="11208327" cy="6007157"/>
          </a:xfrm>
          <a:prstGeom prst="rect">
            <a:avLst/>
          </a:prstGeom>
        </p:spPr>
        <p:txBody>
          <a:bodyPr wrap="square">
            <a:spAutoFit/>
          </a:bodyPr>
          <a:lstStyle/>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It is now known that many "idiosyncratic" reactions are due to irreversible binding of the drug substance or its metabolites to covalent bonds with macromolecules.</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Some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carcinogens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eg</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alkylating substances) directly bind to DNA. Many active metabolites possess high ability to form covalent bonds. As a rule, they are formed in reactions catalyzed by microsomal enzymes of the liver. These enzymes are responsible for the metabolism of many drugs. Binding of active metabolites to macromolecules results in cell damage. Since such metabolites are highly reactive, binding usually occurs near the place of their formation. Most often it is a liver, but enzymes of metabolism of drugs, similar to liver microsomal, are found in other tissues.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3412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80B5CC9-7D2C-4436-A752-1A9FE745059E}"/>
              </a:ext>
            </a:extLst>
          </p:cNvPr>
          <p:cNvSpPr/>
          <p:nvPr/>
        </p:nvSpPr>
        <p:spPr>
          <a:xfrm>
            <a:off x="318655" y="457199"/>
            <a:ext cx="11069781" cy="6007157"/>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An example of side reactions of this type is the hepatotoxic effect of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isoniazid</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main route of its metabolism is acetylation to acetyl-</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azionazide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which further hydrolyzes to form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acetylhydrazine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Subsequent transformations of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acetylhydrazine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with the participation of microsomal enzymes in the liver lead to the emergence of active metabolites, forming covalent bonds with macromolecules of hepatocytes. As a result, necrosis of the liver develops. Receiving simultaneously with isoniazid preparations that increase the activity of microsomal liver enzymes (for example,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phenobarbital or rifampicin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is accompanied by enhanced formation of isoniazid metabolites, and consequently, more intense formation of covalent bonds and increased likelihood of damage to the liver.</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9108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49A51B4-6254-4578-8E92-13F1E3F07883}"/>
              </a:ext>
            </a:extLst>
          </p:cNvPr>
          <p:cNvSpPr/>
          <p:nvPr/>
        </p:nvSpPr>
        <p:spPr>
          <a:xfrm>
            <a:off x="415637" y="692728"/>
            <a:ext cx="11097490" cy="6007157"/>
          </a:xfrm>
          <a:prstGeom prst="rect">
            <a:avLst/>
          </a:prstGeom>
        </p:spPr>
        <p:txBody>
          <a:bodyPr wrap="square">
            <a:spAutoFit/>
          </a:bodyPr>
          <a:lstStyle/>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necrosis of the liver, which occurs when overdose of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paracetamol</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is also due to the formation of active metabolites.    </a:t>
            </a: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Normally they are neutralized by joining in the liver with glutathione. When stocks of glutathione are exhausted, toxic metabolites of paracetamol begin to bind to proteins of hepatocytes, causing damage to the latter. The liver necrosis in such cases can be prevented or at least reduced by the administration of substances that reduce the binding of toxic metabolites to hepatocyte proteins (for example, acetylcysteine). The risk of liver necrosis is higher when taking drugs that increase the rate of metabolism of drugs, and consequently, the formation of toxic metabolites (such drugs include, for example,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phenobarbital)</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2902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D46B914-468F-4A39-B4F9-1BEDD87608AD}"/>
              </a:ext>
            </a:extLst>
          </p:cNvPr>
          <p:cNvSpPr/>
          <p:nvPr/>
        </p:nvSpPr>
        <p:spPr>
          <a:xfrm>
            <a:off x="401782" y="207818"/>
            <a:ext cx="10986653" cy="6502678"/>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It is possible that many other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idiosyncrazy</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reactions are caused by the formation of covalent bonds of metabolites with macromolecules and, as a consequence, either by cytotoxic action, or by the launch of immune responses.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Oxidation of some LV occurs with the participation of non-microsomal enzymes localized in the cytosol, mitochondria, lysosomes, and cytoplasmic cell membranes. For these enzymes, substrate specificity is characteristic. Thus, monoamine oxidase of type A (MAO-A) carries out oxidative deamination of catecholamines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norepinephrine, adrenaline, serotonin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etc.), under the action of alcohol dehydrogenase, ethanol is oxidized to acetaldehyde, hydroxylation of purine compounds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allopurinol, theophylline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occurs by xanthine oxidase.</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5104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1D98C13-6CB5-4920-BE5F-E7C912B18673}"/>
              </a:ext>
            </a:extLst>
          </p:cNvPr>
          <p:cNvSpPr/>
          <p:nvPr/>
        </p:nvSpPr>
        <p:spPr>
          <a:xfrm>
            <a:off x="1454727" y="886691"/>
            <a:ext cx="9185564" cy="3108543"/>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Recovery of drugs consists in joining to its molecule a hydrogen atom or removal of an oxygen atom.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These reactions can occur with the participation of microsomal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reduction of chloramphenicol</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and non-microsomal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reduction of chloral hydrate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enzymes. Some LVs (e.g.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mesalazine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are restored in the intestine under the action of reductases produced by the intestinal bacteria.</a:t>
            </a:r>
            <a:endParaRPr lang="ru-UA" sz="2800" b="1" dirty="0">
              <a:solidFill>
                <a:srgbClr val="0070C0"/>
              </a:solidFill>
            </a:endParaRPr>
          </a:p>
        </p:txBody>
      </p:sp>
    </p:spTree>
    <p:extLst>
      <p:ext uri="{BB962C8B-B14F-4D97-AF65-F5344CB8AC3E}">
        <p14:creationId xmlns:p14="http://schemas.microsoft.com/office/powerpoint/2010/main" val="313649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B2F0426-6D25-4E4A-A209-DDE34BD9CB4D}"/>
              </a:ext>
            </a:extLst>
          </p:cNvPr>
          <p:cNvSpPr/>
          <p:nvPr/>
        </p:nvSpPr>
        <p:spPr>
          <a:xfrm>
            <a:off x="1039091" y="484908"/>
            <a:ext cx="9919854" cy="6007157"/>
          </a:xfrm>
          <a:prstGeom prst="rect">
            <a:avLst/>
          </a:prstGeom>
        </p:spPr>
        <p:txBody>
          <a:bodyPr wrap="square">
            <a:spAutoFit/>
          </a:bodyPr>
          <a:lstStyle/>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hydrolysis of most LVs is carried out by non-microsomal enzymes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esterases</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amidases, phosphatases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plasma of blood and tissues (mainly in the liver). As a result of water joining, the ether, amide and phosphate bonds in the molecules of the LC are broken. Hydrolysis is carried out by esters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sacmethane</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procaine, benzocaine, acetylsalicylic acid</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amides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prokainamide</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indomethacin</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Some LVs are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hydrolysed</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by microsomal enzymes, for example,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amidase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(local anesthetics from the amide group). The microsomal enzyme of epoxide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hydrolyzate</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hydrolyzes highly reactive metabolites formed by microsomal oxidation of certain LVs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eg</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carbamazepine) to form inactive compounds.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4018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9D7A80A-592D-476D-8F6B-2D6CC358F36A}"/>
              </a:ext>
            </a:extLst>
          </p:cNvPr>
          <p:cNvSpPr/>
          <p:nvPr/>
        </p:nvSpPr>
        <p:spPr>
          <a:xfrm>
            <a:off x="1122218" y="540327"/>
            <a:ext cx="9795164" cy="6124754"/>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 the process of metabolic biotransformation, the activity and toxicity of the starting substances usually decrease. However, metabolites formed as a result of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nonsynthetic</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reactions may have the same and sometimes higher activity than the starting compounds. The formation of active metabolites provides a long-term effect of certain LVs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eg</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diazepam</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Examples of LB inactive in the initial state and activated in the process of metabolism are precursors of drugs (prodrugs), for example,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antihypertensive agents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from the group of inhibitors of the adenosine-repressing enzyme (ACE)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enalapril,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fosinopril</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precursor of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dopamine levodopa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(unlike dopamine penetrates through the blood bank in CNS, where under the influence of DOPA decarboxylase it turns into dopamine).</a:t>
            </a:r>
            <a:endParaRPr lang="ru-UA" sz="2800" b="1" dirty="0">
              <a:solidFill>
                <a:srgbClr val="00B050"/>
              </a:solidFill>
            </a:endParaRPr>
          </a:p>
        </p:txBody>
      </p:sp>
    </p:spTree>
    <p:extLst>
      <p:ext uri="{BB962C8B-B14F-4D97-AF65-F5344CB8AC3E}">
        <p14:creationId xmlns:p14="http://schemas.microsoft.com/office/powerpoint/2010/main" val="2436279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8986C25-26F2-4E5E-B95A-39F94171B380}"/>
              </a:ext>
            </a:extLst>
          </p:cNvPr>
          <p:cNvSpPr/>
          <p:nvPr/>
        </p:nvSpPr>
        <p:spPr>
          <a:xfrm>
            <a:off x="1052945" y="831274"/>
            <a:ext cx="10335491" cy="3108543"/>
          </a:xfrm>
          <a:prstGeom prst="rect">
            <a:avLst/>
          </a:prstGeom>
        </p:spPr>
        <p:txBody>
          <a:bodyPr wrap="square">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 some cases, toxic compounds are formed in the process of metabolic transformation. An example is the formation of an intermediate toxic metabolite (N-acetyl-para-</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benzoquinonimine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with microsomal oxidation of paracetamol analgesic. </a:t>
            </a:r>
          </a:p>
          <a:p>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Inactivation of this metabolite occurs as a result of binding to glutathione, but with depletion of glutathione stocks (mainly due to overdose of the drug), it has a toxic effect on the liver.</a:t>
            </a:r>
            <a:endParaRPr lang="ru-UA" sz="2800" b="1" dirty="0">
              <a:solidFill>
                <a:srgbClr val="7030A0"/>
              </a:solidFill>
            </a:endParaRPr>
          </a:p>
        </p:txBody>
      </p:sp>
    </p:spTree>
    <p:extLst>
      <p:ext uri="{BB962C8B-B14F-4D97-AF65-F5344CB8AC3E}">
        <p14:creationId xmlns:p14="http://schemas.microsoft.com/office/powerpoint/2010/main" val="1388231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61784D2-58D1-4EB5-913F-C91943DE9667}"/>
              </a:ext>
            </a:extLst>
          </p:cNvPr>
          <p:cNvSpPr/>
          <p:nvPr/>
        </p:nvSpPr>
        <p:spPr>
          <a:xfrm>
            <a:off x="2479963" y="1952377"/>
            <a:ext cx="7495309" cy="3529556"/>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interaction between drugs and the liver can be divided into three aspects: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the effect of liver disease on the metabolism of drugs,</a:t>
            </a:r>
            <a:endParaRPr lang="ru-UA"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toxic effects of drugs on the liver </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metabolism of drugs in the liver. </a:t>
            </a:r>
          </a:p>
          <a:p>
            <a:pPr lvl="0"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number of possible interactions is huge.</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3015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3126BFD-281F-4EC3-8475-40D621E124A3}"/>
              </a:ext>
            </a:extLst>
          </p:cNvPr>
          <p:cNvSpPr/>
          <p:nvPr/>
        </p:nvSpPr>
        <p:spPr>
          <a:xfrm>
            <a:off x="1136073" y="498764"/>
            <a:ext cx="9836727" cy="6007157"/>
          </a:xfrm>
          <a:prstGeom prst="rect">
            <a:avLst/>
          </a:prstGeom>
        </p:spPr>
        <p:txBody>
          <a:bodyPr wrap="square">
            <a:spAutoFit/>
          </a:bodyPr>
          <a:lstStyle/>
          <a:p>
            <a:pPr algn="just">
              <a:lnSpc>
                <a:spcPct val="115000"/>
              </a:lnSpc>
              <a:spcAft>
                <a:spcPts val="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Influence of liver disease on the metabolism of drugs</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Liver diseases can have a complex effect on the elimination, biotransformation and pharmacokinetics of drugs. Various pathogenetic factors are involved in these effects: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intestinal absorption, binding to blood plasma proteins, liver excretion, intrahepatic blood flow and porosity-like bypass, biliary excision,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hepatotoineral</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circulation and renal clearance.</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final result of the action of the drug is unpredictable and does not correlate with the nature of the damage to the liver, its severity or the results of hepatic laboratory tests. Thus, there are no general rules governing the change in the dosage of drugs in patients with liver disease.</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1211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A660E3D-0B2C-4DCB-8D24-22E9007112DA}"/>
              </a:ext>
            </a:extLst>
          </p:cNvPr>
          <p:cNvSpPr/>
          <p:nvPr/>
        </p:nvSpPr>
        <p:spPr>
          <a:xfrm>
            <a:off x="1427018" y="512618"/>
            <a:ext cx="9199418" cy="3539430"/>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Clinical effects may vary regardless of the bioavailability of the drug, especially in chronic liver disease; for example, the sensitivity of the brain to opiates and sedatives is often enhanced in patients with chronic liver disease; </a:t>
            </a:r>
          </a:p>
          <a:p>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Thus, sufficiently low doses of these drugs can accelerate the development of encephalopathy in patients with cirrhosis. The mechanism of this effect can be caused by changes in receptors for drugs in the brain.</a:t>
            </a:r>
            <a:endParaRPr lang="ru-UA" sz="2800" b="1" dirty="0">
              <a:solidFill>
                <a:srgbClr val="7030A0"/>
              </a:solidFill>
            </a:endParaRPr>
          </a:p>
        </p:txBody>
      </p:sp>
    </p:spTree>
    <p:extLst>
      <p:ext uri="{BB962C8B-B14F-4D97-AF65-F5344CB8AC3E}">
        <p14:creationId xmlns:p14="http://schemas.microsoft.com/office/powerpoint/2010/main" val="1156292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A3961A9-6B02-4BD9-AAD0-4409A2196111}"/>
              </a:ext>
            </a:extLst>
          </p:cNvPr>
          <p:cNvSpPr/>
          <p:nvPr/>
        </p:nvSpPr>
        <p:spPr>
          <a:xfrm>
            <a:off x="692727" y="374073"/>
            <a:ext cx="10681855" cy="5586979"/>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Heart damage caused by drugs</a:t>
            </a:r>
            <a:endParaRPr lang="ru-UA"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basis of liver damage caused by drugs, there are various mechanisms, complex and often not clear enough. Some drugs have a direct toxic effect, with their application, toxic effects often occur, their effect begins within hours after administration and is dose dependent. Other drugs rarely lead to abnormalities, and only in susceptible people; as a rule, liver damage occurs within a few weeks after taking the drug, but can sometimes be postponed for several months. These lesions do not depend on dosage. Such reactions rarely have an allergic character; more precisely, they correspond to the phenomenon of idiosyncrasy.      </a:t>
            </a:r>
          </a:p>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difference between direct toxicity and </a:t>
            </a:r>
            <a:r>
              <a:rPr lang="en-US" sz="24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idiosyncrasia</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may not always be clear; for example, some drugs whose toxic effects are initially linked to hypersensitivity may damage cell membranes due to direct toxic effects of intermediate metabolites.</a:t>
            </a:r>
            <a:endParaRPr lang="ru-UA"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6517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793989D-BC32-47EE-9D42-69165DE6D416}"/>
              </a:ext>
            </a:extLst>
          </p:cNvPr>
          <p:cNvSpPr/>
          <p:nvPr/>
        </p:nvSpPr>
        <p:spPr>
          <a:xfrm>
            <a:off x="1870364" y="1228397"/>
            <a:ext cx="7980218" cy="3108543"/>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Despite the fact that at present there is no classification system for liver damage induced by drugs, sharp reactions (hepatocellular necrosis), cholestasis (with or without inflammation) and mixed reactions can be distinguished.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Some medications can cause chronic lesion, which in rare cases leads to tumor growth.</a:t>
            </a:r>
            <a:endParaRPr lang="ru-UA" sz="2800" b="1" dirty="0">
              <a:solidFill>
                <a:srgbClr val="0070C0"/>
              </a:solidFill>
            </a:endParaRPr>
          </a:p>
        </p:txBody>
      </p:sp>
    </p:spTree>
    <p:extLst>
      <p:ext uri="{BB962C8B-B14F-4D97-AF65-F5344CB8AC3E}">
        <p14:creationId xmlns:p14="http://schemas.microsoft.com/office/powerpoint/2010/main" val="649474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5F3357B-26DB-4600-870E-F4FD4DBB9286}"/>
              </a:ext>
            </a:extLst>
          </p:cNvPr>
          <p:cNvSpPr/>
          <p:nvPr/>
        </p:nvSpPr>
        <p:spPr>
          <a:xfrm>
            <a:off x="180109" y="0"/>
            <a:ext cx="11817927" cy="6985865"/>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Frequent reactions of hepatotoxic drugs</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u="sng" dirty="0">
                <a:latin typeface="Times New Roman" panose="02020603050405020304" pitchFamily="18" charset="0"/>
                <a:ea typeface="Calibri" panose="020F0502020204030204" pitchFamily="34" charset="0"/>
                <a:cs typeface="Times New Roman" panose="02020603050405020304" pitchFamily="18" charset="0"/>
              </a:rPr>
              <a:t>Drug  </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latin typeface="Times New Roman" panose="02020603050405020304" pitchFamily="18" charset="0"/>
                <a:ea typeface="Calibri" panose="020F0502020204030204" pitchFamily="34" charset="0"/>
                <a:cs typeface="Times New Roman" panose="02020603050405020304" pitchFamily="18" charset="0"/>
              </a:rPr>
              <a:t>Reaction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Paracetamol</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direct hepatocellular toxicity;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Allopurinol</a:t>
            </a:r>
            <a:r>
              <a:rPr lang="en-US" sz="2400" dirty="0">
                <a:latin typeface="Times New Roman" panose="02020603050405020304" pitchFamily="18" charset="0"/>
                <a:ea typeface="Calibri" panose="020F0502020204030204" pitchFamily="34" charset="0"/>
                <a:cs typeface="Times New Roman" panose="02020603050405020304" pitchFamily="18" charset="0"/>
              </a:rPr>
              <a:t>                               Diverse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Mushroom White Gray</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Straight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err="1">
                <a:latin typeface="Times New Roman" panose="02020603050405020304" pitchFamily="18" charset="0"/>
                <a:ea typeface="Calibri" panose="020F0502020204030204" pitchFamily="34" charset="0"/>
                <a:cs typeface="Times New Roman" panose="02020603050405020304" pitchFamily="18" charset="0"/>
              </a:rPr>
              <a:t>Aminosalicylic</a:t>
            </a:r>
            <a:r>
              <a:rPr lang="en-US" sz="2400" b="1" dirty="0">
                <a:latin typeface="Times New Roman" panose="02020603050405020304" pitchFamily="18" charset="0"/>
                <a:ea typeface="Calibri" panose="020F0502020204030204" pitchFamily="34" charset="0"/>
                <a:cs typeface="Times New Roman" panose="02020603050405020304" pitchFamily="18" charset="0"/>
              </a:rPr>
              <a:t> acid</a:t>
            </a:r>
            <a:r>
              <a:rPr lang="en-US" sz="2400" dirty="0">
                <a:latin typeface="Times New Roman" panose="02020603050405020304" pitchFamily="18" charset="0"/>
                <a:ea typeface="Calibri" panose="020F0502020204030204" pitchFamily="34" charset="0"/>
                <a:cs typeface="Times New Roman" panose="02020603050405020304" pitchFamily="18" charset="0"/>
              </a:rPr>
              <a:t>                 Various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Amiodarone</a:t>
            </a:r>
            <a:r>
              <a:rPr lang="en-US" sz="2400" dirty="0">
                <a:latin typeface="Times New Roman" panose="02020603050405020304" pitchFamily="18" charset="0"/>
                <a:ea typeface="Calibri" panose="020F0502020204030204" pitchFamily="34" charset="0"/>
                <a:cs typeface="Times New Roman" panose="02020603050405020304" pitchFamily="18" charset="0"/>
              </a:rPr>
              <a:t>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Antibiotics </a:t>
            </a:r>
            <a:r>
              <a:rPr lang="en-US" sz="2400" dirty="0">
                <a:latin typeface="Times New Roman" panose="02020603050405020304" pitchFamily="18" charset="0"/>
                <a:ea typeface="Calibri" panose="020F0502020204030204" pitchFamily="34" charset="0"/>
                <a:cs typeface="Times New Roman" panose="02020603050405020304" pitchFamily="18" charset="0"/>
              </a:rPr>
              <a:t>                                Various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Antitumor drugs</a:t>
            </a:r>
            <a:r>
              <a:rPr lang="en-US" sz="2400" dirty="0">
                <a:latin typeface="Times New Roman" panose="02020603050405020304" pitchFamily="18" charset="0"/>
                <a:ea typeface="Calibri" panose="020F0502020204030204" pitchFamily="34" charset="0"/>
                <a:cs typeface="Times New Roman" panose="02020603050405020304" pitchFamily="18" charset="0"/>
              </a:rPr>
              <a:t>                        Mixed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Arsenic derivatives</a:t>
            </a:r>
            <a:r>
              <a:rPr lang="en-US" sz="2400" dirty="0">
                <a:latin typeface="Times New Roman" panose="02020603050405020304" pitchFamily="18" charset="0"/>
                <a:ea typeface="Calibri" panose="020F0502020204030204" pitchFamily="34" charset="0"/>
                <a:cs typeface="Times New Roman" panose="02020603050405020304" pitchFamily="18" charset="0"/>
              </a:rPr>
              <a:t>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Aspirin </a:t>
            </a:r>
            <a:r>
              <a:rPr lang="en-US" sz="2400" dirty="0">
                <a:latin typeface="Times New Roman" panose="02020603050405020304" pitchFamily="18" charset="0"/>
                <a:ea typeface="Calibri" panose="020F0502020204030204" pitchFamily="34" charset="0"/>
                <a:cs typeface="Times New Roman" panose="02020603050405020304" pitchFamily="18" charset="0"/>
              </a:rPr>
              <a:t>                                      Various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C-17-Alkylated Steroids</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Steroid Type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Chlorpropamide</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phenothiazine type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Diclofenac </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idiosyncratic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Erythromycin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estolate</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phenothiazine type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Halothane (anesthetic agent)</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idiosyncratic hepatocellular toxicity</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7285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89CBD4C-52B8-40FE-8EB0-ECE30E2CCFD3}"/>
              </a:ext>
            </a:extLst>
          </p:cNvPr>
          <p:cNvSpPr/>
          <p:nvPr/>
        </p:nvSpPr>
        <p:spPr>
          <a:xfrm>
            <a:off x="720435" y="221673"/>
            <a:ext cx="10709565" cy="4737515"/>
          </a:xfrm>
          <a:prstGeom prst="rect">
            <a:avLst/>
          </a:prstGeom>
        </p:spPr>
        <p:txBody>
          <a:bodyPr wrap="square">
            <a:spAutoFit/>
          </a:bodyPr>
          <a:lstStyle/>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Liver antitumor</a:t>
            </a:r>
            <a:r>
              <a:rPr lang="en-US" sz="2400" dirty="0">
                <a:latin typeface="Times New Roman" panose="02020603050405020304" pitchFamily="18" charset="0"/>
                <a:ea typeface="Calibri" panose="020F0502020204030204" pitchFamily="34" charset="0"/>
                <a:cs typeface="Times New Roman" panose="02020603050405020304" pitchFamily="18" charset="0"/>
              </a:rPr>
              <a:t> for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a:t>
            </a:r>
            <a:r>
              <a:rPr lang="en-US" sz="2400" dirty="0">
                <a:latin typeface="Times New Roman" panose="02020603050405020304" pitchFamily="18" charset="0"/>
                <a:ea typeface="Calibri" panose="020F0502020204030204" pitchFamily="34" charset="0"/>
                <a:cs typeface="Times New Roman" panose="02020603050405020304" pitchFamily="18" charset="0"/>
              </a:rPr>
              <a:t>/arterial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Hydrocarbons</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direct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Indomethacin</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idiosyncratic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Iron</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direct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err="1">
                <a:latin typeface="Times New Roman" panose="02020603050405020304" pitchFamily="18" charset="0"/>
                <a:ea typeface="Calibri" panose="020F0502020204030204" pitchFamily="34" charset="0"/>
                <a:cs typeface="Times New Roman" panose="02020603050405020304" pitchFamily="18" charset="0"/>
              </a:rPr>
              <a:t>Isoniazi</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Acute and chronic hepatocellular toxicity                                                 </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Methotrexate</a:t>
            </a:r>
            <a:r>
              <a:rPr lang="en-US" sz="2400" dirty="0">
                <a:latin typeface="Times New Roman" panose="02020603050405020304" pitchFamily="18" charset="0"/>
                <a:ea typeface="Calibri" panose="020F0502020204030204" pitchFamily="34" charset="0"/>
                <a:cs typeface="Times New Roman" panose="02020603050405020304" pitchFamily="18" charset="0"/>
              </a:rPr>
              <a:t>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Methyldopa</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chronic idiosyncratic hepatocellular toxicity                                                  </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Methyltestosterone</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steroid type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Monoamine oxidase inhibitors</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and chronic hepatocellular toxicity                                                  </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Nicotine acid</a:t>
            </a:r>
            <a:r>
              <a:rPr lang="en-US" sz="2400" dirty="0">
                <a:latin typeface="Times New Roman" panose="02020603050405020304" pitchFamily="18" charset="0"/>
                <a:ea typeface="Calibri" panose="020F0502020204030204" pitchFamily="34" charset="0"/>
                <a:cs typeface="Times New Roman" panose="02020603050405020304" pitchFamily="18" charset="0"/>
              </a:rPr>
              <a:t>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Nitrofurantoin</a:t>
            </a:r>
            <a:r>
              <a:rPr lang="en-US" sz="2400" dirty="0">
                <a:latin typeface="Times New Roman" panose="02020603050405020304" pitchFamily="18" charset="0"/>
                <a:ea typeface="Calibri" panose="020F0502020204030204" pitchFamily="34" charset="0"/>
                <a:cs typeface="Times New Roman" panose="02020603050405020304" pitchFamily="18" charset="0"/>
              </a:rPr>
              <a:t>                          Chronic toxicity</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9756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B2E71D9-5F36-4466-B080-C30497D209EC}"/>
              </a:ext>
            </a:extLst>
          </p:cNvPr>
          <p:cNvSpPr/>
          <p:nvPr/>
        </p:nvSpPr>
        <p:spPr>
          <a:xfrm>
            <a:off x="1676399" y="290945"/>
            <a:ext cx="10016837" cy="5586979"/>
          </a:xfrm>
          <a:prstGeom prst="rect">
            <a:avLst/>
          </a:prstGeom>
        </p:spPr>
        <p:txBody>
          <a:bodyPr wrap="square">
            <a:spAutoFit/>
          </a:bodyPr>
          <a:lstStyle/>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Phenothiazines</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phenothiazine type;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Phenylbutazone  </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phenothiazine type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Phenytoin</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idiosyncratic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Phosphorus</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direct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Propylthiouracil</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idiosyncratic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Quinidine  </a:t>
            </a:r>
            <a:r>
              <a:rPr lang="en-US" sz="2400" dirty="0">
                <a:latin typeface="Times New Roman" panose="02020603050405020304" pitchFamily="18" charset="0"/>
                <a:ea typeface="Calibri" panose="020F0502020204030204" pitchFamily="34" charset="0"/>
                <a:cs typeface="Times New Roman" panose="02020603050405020304" pitchFamily="18" charset="0"/>
              </a:rPr>
              <a:t>                              Mixed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Sulfonamides</a:t>
            </a:r>
            <a:r>
              <a:rPr lang="en-US" sz="2400" dirty="0">
                <a:latin typeface="Times New Roman" panose="02020603050405020304" pitchFamily="18" charset="0"/>
                <a:ea typeface="Calibri" panose="020F0502020204030204" pitchFamily="34" charset="0"/>
                <a:cs typeface="Times New Roman" panose="02020603050405020304" pitchFamily="18" charset="0"/>
              </a:rPr>
              <a:t>                          Mixed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err="1">
                <a:latin typeface="Times New Roman" panose="02020603050405020304" pitchFamily="18" charset="0"/>
                <a:ea typeface="Calibri" panose="020F0502020204030204" pitchFamily="34" charset="0"/>
                <a:cs typeface="Times New Roman" panose="02020603050405020304" pitchFamily="18" charset="0"/>
              </a:rPr>
              <a:t>Tetracycline,high</a:t>
            </a:r>
            <a:r>
              <a:rPr lang="en-US" sz="2400" b="1" dirty="0">
                <a:latin typeface="Times New Roman" panose="02020603050405020304" pitchFamily="18" charset="0"/>
                <a:ea typeface="Calibri" panose="020F0502020204030204" pitchFamily="34" charset="0"/>
                <a:cs typeface="Times New Roman" panose="02020603050405020304" pitchFamily="18" charset="0"/>
              </a:rPr>
              <a:t> doses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i</a:t>
            </a:r>
            <a:r>
              <a:rPr lang="en-US" sz="2400" b="1" dirty="0">
                <a:latin typeface="Times New Roman" panose="02020603050405020304" pitchFamily="18" charset="0"/>
                <a:ea typeface="Calibri" panose="020F0502020204030204" pitchFamily="34" charset="0"/>
                <a:cs typeface="Times New Roman" panose="02020603050405020304" pitchFamily="18" charset="0"/>
              </a:rPr>
              <a:t>/v</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direct hepatocellular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Tricyclic antidepressants</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phenothiazine type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err="1">
                <a:latin typeface="Times New Roman" panose="02020603050405020304" pitchFamily="18" charset="0"/>
                <a:ea typeface="Calibri" panose="020F0502020204030204" pitchFamily="34" charset="0"/>
                <a:cs typeface="Times New Roman" panose="02020603050405020304" pitchFamily="18" charset="0"/>
              </a:rPr>
              <a:t>Valproat</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                                Various acute reactions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Vitamin A</a:t>
            </a:r>
            <a:r>
              <a:rPr lang="en-US" sz="2400" dirty="0">
                <a:latin typeface="Times New Roman" panose="02020603050405020304" pitchFamily="18" charset="0"/>
                <a:ea typeface="Calibri" panose="020F0502020204030204" pitchFamily="34" charset="0"/>
                <a:cs typeface="Times New Roman" panose="02020603050405020304" pitchFamily="18" charset="0"/>
              </a:rPr>
              <a:t>                               Chronic toxicity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Oral contraceptives</a:t>
            </a:r>
            <a:r>
              <a:rPr lang="en-US" sz="2400" dirty="0">
                <a:latin typeface="Times New Roman" panose="02020603050405020304" pitchFamily="18" charset="0"/>
                <a:ea typeface="Calibri" panose="020F0502020204030204" pitchFamily="34" charset="0"/>
                <a:cs typeface="Times New Roman" panose="02020603050405020304" pitchFamily="18" charset="0"/>
              </a:rPr>
              <a:t>                Acute cholestasis, steroid type</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9259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DE65345-B76B-4845-AA8F-E9493434F9E2}"/>
              </a:ext>
            </a:extLst>
          </p:cNvPr>
          <p:cNvSpPr/>
          <p:nvPr/>
        </p:nvSpPr>
        <p:spPr>
          <a:xfrm>
            <a:off x="1094508" y="200148"/>
            <a:ext cx="9781309" cy="6502678"/>
          </a:xfrm>
          <a:prstGeom prst="rect">
            <a:avLst/>
          </a:prstGeom>
        </p:spPr>
        <p:txBody>
          <a:bodyPr wrap="square">
            <a:spAutoFit/>
          </a:bodyPr>
          <a:lstStyle/>
          <a:p>
            <a:pPr algn="just">
              <a:lnSpc>
                <a:spcPct val="115000"/>
              </a:lnSpc>
              <a:spcAft>
                <a:spcPts val="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Diagnosis and treatment of the influence of drugs on the liver</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Drug-induced hepatotoxicity can be assumed if the patient has unusual clinical manifestations of the liver disease (for example, mixed or atypical symptoms of cholestasis and hepatitis); with hepatitis or cholestasis, if the main causes are excluded; when treated with a drug that has a known hepatotoxicity, even in the absence of symptoms or signs; or if biopsy of the liver revealed histological changes indicative of drug etiology. </a:t>
            </a: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development of hemolytic jaundice caused by the drug may indicate hepatotoxicity, but in such cases, hyperbilirubinemia is observed due to indirect bilirubin in the normal results of other functional hepatic tests.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7165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9037BFF-F1EF-43F6-8C46-EBC155F7FC22}"/>
              </a:ext>
            </a:extLst>
          </p:cNvPr>
          <p:cNvSpPr/>
          <p:nvPr/>
        </p:nvSpPr>
        <p:spPr>
          <a:xfrm>
            <a:off x="665019" y="290945"/>
            <a:ext cx="10778836" cy="6124754"/>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No diagnostic tests can confirm that the liver is caused by a drug. The diagnosis requires the exclusion of other possible causes (for example, instrumental examination to exclude biliary obstruction with symptoms of cholestasis, serological diagnosis in the detection of hepatitis) and the temporal connection between the drug and the development of hepatotoxicity. </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Repeated occurrence of clinical manifestations of hepatotoxicity after the re-administration of the drug is the most important confirmation, but due to the risk of severe liver damage in case of suspected hepatotoxicity, the drug is usually not prescribed again. Sometimes biopsy is required to exclude other treatable conditions. If the diagnosis after the examination remains unclear, the drug can be canceled, which will help to establish the diagnosis and give a therapeutic effect.</a:t>
            </a:r>
            <a:endParaRPr lang="ru-UA" sz="2800" b="1" dirty="0">
              <a:solidFill>
                <a:srgbClr val="00B050"/>
              </a:solidFill>
            </a:endParaRPr>
          </a:p>
        </p:txBody>
      </p:sp>
    </p:spTree>
    <p:extLst>
      <p:ext uri="{BB962C8B-B14F-4D97-AF65-F5344CB8AC3E}">
        <p14:creationId xmlns:p14="http://schemas.microsoft.com/office/powerpoint/2010/main" val="2299000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674A2AF-0CD6-4B2E-8F2E-7F065AD3A6CE}"/>
              </a:ext>
            </a:extLst>
          </p:cNvPr>
          <p:cNvSpPr/>
          <p:nvPr/>
        </p:nvSpPr>
        <p:spPr>
          <a:xfrm>
            <a:off x="1177636" y="720436"/>
            <a:ext cx="9531928" cy="5016117"/>
          </a:xfrm>
          <a:prstGeom prst="rect">
            <a:avLst/>
          </a:prstGeom>
        </p:spPr>
        <p:txBody>
          <a:bodyPr wrap="square">
            <a:spAutoFit/>
          </a:bodyPr>
          <a:lstStyle/>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For some drugs that have direct hepatotoxicity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paracetamol</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concentration of the drug in the blood can be measured to assess the likelihood of liver damage.    </a:t>
            </a: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However, if the tests are not carried out immediately, the concentration of the drug may decrease. </a:t>
            </a: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Numerous drugs of plant origin cause toxic liver damage; Patients with unexplained etiology of liver disease should collect anamnesis regarding the use of such drugs.</a:t>
            </a:r>
            <a:endParaRPr lang="ru-UA"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Treatment of drug damage in the liver is mainly in the abolition of the drug and measures of supportive care.</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0477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9ECDF2F-4916-41EF-95E7-C0B8F38B3537}"/>
              </a:ext>
            </a:extLst>
          </p:cNvPr>
          <p:cNvSpPr/>
          <p:nvPr/>
        </p:nvSpPr>
        <p:spPr>
          <a:xfrm>
            <a:off x="1052945" y="720436"/>
            <a:ext cx="9947564" cy="5511637"/>
          </a:xfrm>
          <a:prstGeom prst="rect">
            <a:avLst/>
          </a:prstGeom>
        </p:spPr>
        <p:txBody>
          <a:bodyPr wrap="square">
            <a:spAutoFit/>
          </a:bodyPr>
          <a:lstStyle/>
          <a:p>
            <a:pPr algn="just">
              <a:lnSpc>
                <a:spcPct val="115000"/>
              </a:lnSpc>
              <a:spcAft>
                <a:spcPts val="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Hepatocellular necrosis</a:t>
            </a:r>
            <a:endParaRPr lang="ru-UA"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According to the mechanism of development, hepatocellular necrosis can be associated with direct toxic effects and idiosyncrasy, although this difference is somewhat artificial. </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main symptom is an increase in the level of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aminotransferase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 often to extremely high values.</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 patients with mild or moderate hepatocellular necrosis, clinical manifestations of hepatitis (jaundice, malaise) may develop. </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Severe necrosis may occur in the form of fulminant hepatitis ( hepatic failure,  encephalopathy).</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6891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D642762-D5AA-4F3D-86FC-559B48521475}"/>
              </a:ext>
            </a:extLst>
          </p:cNvPr>
          <p:cNvSpPr/>
          <p:nvPr/>
        </p:nvSpPr>
        <p:spPr>
          <a:xfrm>
            <a:off x="387927" y="568036"/>
            <a:ext cx="10820400" cy="6011710"/>
          </a:xfrm>
          <a:prstGeom prst="rect">
            <a:avLst/>
          </a:prstGeom>
        </p:spPr>
        <p:txBody>
          <a:bodyPr wrap="square">
            <a:spAutoFit/>
          </a:bodyPr>
          <a:lstStyle/>
          <a:p>
            <a:pPr algn="just">
              <a:lnSpc>
                <a:spcPct val="115000"/>
              </a:lnSpc>
              <a:spcAft>
                <a:spcPts val="0"/>
              </a:spcAft>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Direct toxi</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city. Most drugs that have a direct hepatotoxic effect cause dose-dependent liver necrosis; Other organs (for example, kidneys) are often amazed.</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Direct hepatotoxic lesions in the administration of prescribed drugs can be prevented or minimized if strictly adhering to the recommendations for maximum doses of the drug and monitoring the patient's condition.</a:t>
            </a: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Poisoning with direct hepatotoxins (for example, paracetamol, iron preparations, pale sorrel) often leads to gastroenteritis for several hours. However, liver damage may occur only after 1-4 days. The use of cocaine sometimes causes acute hepatocellular necrosis - probably due to hepatocellular ischemia.</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Idiosyncrasy Drugs can cause acute hepatocellular necrosis, which is even histologically difficult to differentiate from viral hepatitis. The mechanisms of its development to the end are not clear and, probably, are different for different drugs. Isoniazid and halothane are most fully studied.</a:t>
            </a:r>
            <a:endParaRPr lang="ru-UA"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4046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75909A4-EB14-4DD3-8A90-C5125C56BE05}"/>
              </a:ext>
            </a:extLst>
          </p:cNvPr>
          <p:cNvSpPr/>
          <p:nvPr/>
        </p:nvSpPr>
        <p:spPr>
          <a:xfrm>
            <a:off x="207818" y="425421"/>
            <a:ext cx="11499271" cy="5511637"/>
          </a:xfrm>
          <a:prstGeom prst="rect">
            <a:avLst/>
          </a:prstGeom>
        </p:spPr>
        <p:txBody>
          <a:bodyPr wrap="square">
            <a:spAutoFit/>
          </a:bodyPr>
          <a:lstStyle/>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mechanism of developing rare halothane-induced hepatitis is unclear, but may include the formation of active intermediates, cell hypoxia, lipid peroxidation and autoimmune defeat. Risk factors include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obesity</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(possibly due to the depositing of halothane metabolites in adipose tissue) and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repeated anesthesia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for relatively short periods of time. Hepatitis usually develops in a few days (up to 2 weeks) after application of the drug, manifested by fever; the course of hepatitis is often severe.      </a:t>
            </a: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Sometimes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eosinophilia or rash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on the skin is observed. Mortality reaches 20-40% in the event of severe jaundice, but survivors usually recover completely. Methoxyflurane and enflurane - similar to halothane anesthetics - can cause the same syndrome.</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5924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F0EF9C9-0913-44F5-95F1-13440D8AA766}"/>
              </a:ext>
            </a:extLst>
          </p:cNvPr>
          <p:cNvSpPr/>
          <p:nvPr/>
        </p:nvSpPr>
        <p:spPr>
          <a:xfrm>
            <a:off x="1219199" y="484909"/>
            <a:ext cx="9310255" cy="5016117"/>
          </a:xfrm>
          <a:prstGeom prst="rect">
            <a:avLst/>
          </a:prstGeom>
        </p:spPr>
        <p:txBody>
          <a:bodyPr wrap="square">
            <a:spAutoFit/>
          </a:bodyPr>
          <a:lstStyle/>
          <a:p>
            <a:pPr algn="just">
              <a:lnSpc>
                <a:spcPct val="115000"/>
              </a:lnSpc>
              <a:spcAft>
                <a:spcPts val="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Cholestasis</a:t>
            </a:r>
            <a:endParaRPr lang="ru-UA"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Many drugs cause mainly the cholestasis reaction. </a:t>
            </a:r>
          </a:p>
          <a:p>
            <a:pPr algn="just">
              <a:lnSpc>
                <a:spcPct val="115000"/>
              </a:lnSpc>
              <a:spcAft>
                <a:spcPts val="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pathogenesis has not yet been studied, but, at least clinically and histologically, two forms of cholestasis -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phenothiazine</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steroid types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are distinguished. Diagnostic examination usually involves a non-invasive instrumental study to exclude biliary obstruction. Further research (magnetic resonance cholangiopancreatography,  liver biopsy) is only necessary if cholestasis is maintained, despite the withdrawal of the drug.</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78100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5B6DB58-3A2D-46E5-ABF1-28C15D10054B}"/>
              </a:ext>
            </a:extLst>
          </p:cNvPr>
          <p:cNvSpPr/>
          <p:nvPr/>
        </p:nvSpPr>
        <p:spPr>
          <a:xfrm>
            <a:off x="671945" y="484911"/>
            <a:ext cx="10848109" cy="6011710"/>
          </a:xfrm>
          <a:prstGeom prst="rect">
            <a:avLst/>
          </a:prstGeom>
        </p:spPr>
        <p:txBody>
          <a:bodyPr wrap="square">
            <a:spAutoFit/>
          </a:bodyPr>
          <a:lstStyle/>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The </a:t>
            </a:r>
            <a:r>
              <a:rPr lang="en-US" sz="2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phenotyazine</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type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of cholestasis is a periportal inflammatory response. Immunological mechanisms are confirmed by changes such as periodic eosinophilia or other manifestations of hypersensitivity, but also toxic lesions of the hepatic ducts are possible. This type of cholestasis is present in approximately 1% of patients taking chlorpromazine, and more rarely with other phenothiazines. Cholestasis is usually acute and accompanied by fever and high levels of aminotransferase and alkaline phosphatase. A differential diagnosis of cholestasis and extrahepatic obstruction may be difficult, even on the basis of liver biopsy. Cancellation of the drug usually leads to the complete resolution of the process, although in rare cases, the progression of chronic cholestasis with fibrosis may be possible. Clinical manifestations of cholestasis are similar to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tricyclic antidepressants, </a:t>
            </a:r>
            <a:r>
              <a:rPr lang="en-US" sz="2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chloropropamide</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phenylbutazone, erythromycin </a:t>
            </a:r>
            <a:r>
              <a:rPr lang="en-US" sz="2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estolate</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and many others; however the possibility of chronic liver damage is not fully established.</a:t>
            </a:r>
            <a:endParaRPr lang="ru-UA"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84350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05C69B-D578-4F32-835A-7249E810821A}"/>
              </a:ext>
            </a:extLst>
          </p:cNvPr>
          <p:cNvSpPr/>
          <p:nvPr/>
        </p:nvSpPr>
        <p:spPr>
          <a:xfrm>
            <a:off x="124691" y="0"/>
            <a:ext cx="11249891" cy="6434710"/>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steroid typ</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e of cholestasis is more likely to result from an increase in the physiological effect of sex hormones on bile formation than on immunological sensitivity or cytotoxic action on cell membranes. The damage to the ducts, microfilament dysfunction, changes in fluidity of membranes and genetic factors may be significant. Hepatocellular inflammation may be insignificant or absent altogether. The incidence varies from country to country, with an average of 1-2% among women taking oral contraceptives. Characteristically a gradual asymptomatic origin of the development of cholestasis. The level of alkaline phosphatase increases, but aminotransferase levels are usually not very high, and the liver biopsy only shows bile stagnation in central areas with a small portal or hepatocellular lesion. In most cases, after the drug is discontinued, complete reverse cholestasis develops, but may be longer duration.</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Cholestasis during pregnancy is closely related to cholestasis induced by steroid drugs. In women with cholestasis, pregnancy can subsequently develop cholestasis when using oral contraceptives and vice versa.</a:t>
            </a:r>
            <a:endParaRPr lang="ru-UA" sz="2400" b="1" dirty="0">
              <a:solidFill>
                <a:srgbClr val="7030A0"/>
              </a:solidFill>
            </a:endParaRPr>
          </a:p>
        </p:txBody>
      </p:sp>
    </p:spTree>
    <p:extLst>
      <p:ext uri="{BB962C8B-B14F-4D97-AF65-F5344CB8AC3E}">
        <p14:creationId xmlns:p14="http://schemas.microsoft.com/office/powerpoint/2010/main" val="3079434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75C1C53-1D52-4E77-AA4E-CDD7E9A8A0E7}"/>
              </a:ext>
            </a:extLst>
          </p:cNvPr>
          <p:cNvSpPr/>
          <p:nvPr/>
        </p:nvSpPr>
        <p:spPr>
          <a:xfrm>
            <a:off x="983673" y="1011382"/>
            <a:ext cx="9906000" cy="4025076"/>
          </a:xfrm>
          <a:prstGeom prst="rect">
            <a:avLst/>
          </a:prstGeom>
        </p:spPr>
        <p:txBody>
          <a:bodyPr wrap="square">
            <a:spAutoFit/>
          </a:bodyPr>
          <a:lstStyle/>
          <a:p>
            <a:pPr algn="just">
              <a:lnSpc>
                <a:spcPct val="115000"/>
              </a:lnSpc>
              <a:spcAft>
                <a:spcPts val="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Various acute reactions</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Some drugs cause mixed forms of liver dysfunction, granulomatous reactions (such as quinidine, allopurinol, sulfonamides) or various liver damage that are difficult to classify.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Statins</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cause subclinical elevations of aminotransferases in 1-2% of patients, although clinically significant liver lesions are rare. Many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antitumor drugs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also cause liver damage; mechanisms of liver damage are different.</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92335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0D216B3-83D1-4203-9A77-21B03D957F76}"/>
              </a:ext>
            </a:extLst>
          </p:cNvPr>
          <p:cNvSpPr/>
          <p:nvPr/>
        </p:nvSpPr>
        <p:spPr>
          <a:xfrm>
            <a:off x="872835" y="277092"/>
            <a:ext cx="10432473" cy="6011710"/>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Chronic liver disease</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Certain drugs can cause chronic liver damage.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Isoniazid, methyldopa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and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nitrofurantoin</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can cause chronic hepatitis. In the absence of fibrosis, reverse development usually occurs. The disease may start acutely or imperceptibly. Probation is possible with the development of liver cirrhosis. In rare cases, a histological picture similar to chronic hepatitis with multiple sclerosis occurs in patients taking long-term paracetamol in low doses, for example, 3 g per day, although higher doses are commonly used. People who abuse alcohol are more prone to chronic liver damage, which should be considered when accidentally detecting an unusually high level of aminotransferases, especially ACT (an increase rarely exceeds 300 ME in the presence of alcoholic hepatitis only).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Amiodaron</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e sometimes causes chronic malignancy of the liver with Mallory bodies and histological signs resembling alcoholic liver disease; The basis of the pathogenesis lies in the </a:t>
            </a:r>
            <a:r>
              <a:rPr lang="en-US" sz="24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phospholipidosis</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of cell membranes.</a:t>
            </a:r>
            <a:endParaRPr lang="ru-UA"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4072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464DD2C-814C-4007-B088-2225EAB8780E}"/>
              </a:ext>
            </a:extLst>
          </p:cNvPr>
          <p:cNvSpPr/>
          <p:nvPr/>
        </p:nvSpPr>
        <p:spPr>
          <a:xfrm>
            <a:off x="872835" y="595745"/>
            <a:ext cx="9975273" cy="5632311"/>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syndrome similar to sclerosing cholangitis may develop with intraarterial hepatic chemotherapy, especially with the use of floxuridine. In patients with long-term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methotrexa</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te (usually psoriasis or rheumatoid arthritis), progressive liver fibrosis may develop imperceptibly, especially with alcohol abuse or with daily administration of the drug; functional liver tests are often non-informative, and liver biopsy is required. </a:t>
            </a:r>
          </a:p>
          <a:p>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Although fibrosis caused by methotrexate is clinically rare, most authors recommend biopsy of the liver in the event that the total dose of the drug reaches 1.5-2 g, and sometimes after the completion of treatment of the primary disease. Fibrosis of the liver without cirrhosis, which can lead to the development of portal hypertension, may be due to the use of arsenic-containing drugs, excessive doses of vitamin A (more than 15,000 U / day for several months), or nicotinic acid. In many tropical and subtropical countries, chronic liver disease and hepatocellular carcinoma are thought to occur due to the use of foods containing aflatoxins.</a:t>
            </a:r>
            <a:endParaRPr lang="ru-UA" sz="2400" b="1" dirty="0">
              <a:solidFill>
                <a:srgbClr val="0070C0"/>
              </a:solidFill>
            </a:endParaRPr>
          </a:p>
        </p:txBody>
      </p:sp>
    </p:spTree>
    <p:extLst>
      <p:ext uri="{BB962C8B-B14F-4D97-AF65-F5344CB8AC3E}">
        <p14:creationId xmlns:p14="http://schemas.microsoft.com/office/powerpoint/2010/main" val="2759384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44E84BA-0ADA-4986-BF3D-50459544D74E}"/>
              </a:ext>
            </a:extLst>
          </p:cNvPr>
          <p:cNvSpPr/>
          <p:nvPr/>
        </p:nvSpPr>
        <p:spPr>
          <a:xfrm>
            <a:off x="803564" y="512618"/>
            <a:ext cx="10266218" cy="4832092"/>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 addition to the occurrence of cholestasis, oral contraceptives may also occasionally lead to the formation of  liver adenomas; in very rare cases hepatocellular carcinoma occurs. </a:t>
            </a:r>
          </a:p>
          <a:p>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Adenomas usually occur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subclinically</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but may be complicated by sudden intraperitoneal rupture and bleeding requiring emergency laparotomy. Most adenomas are asymptomatic and diagnosed accidentally during instrumental examination. Because oral contraceptives cause hypercoagulation, they increase the risk of hepatic vein thrombosis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Badda</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-Chiari syndrome). The use of these drugs also increases the risk of biliary stones, as the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lithogenicity</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of the bile increases.</a:t>
            </a:r>
            <a:endParaRPr lang="ru-UA" sz="2800" b="1" dirty="0">
              <a:solidFill>
                <a:srgbClr val="0070C0"/>
              </a:solidFill>
            </a:endParaRPr>
          </a:p>
        </p:txBody>
      </p:sp>
    </p:spTree>
    <p:extLst>
      <p:ext uri="{BB962C8B-B14F-4D97-AF65-F5344CB8AC3E}">
        <p14:creationId xmlns:p14="http://schemas.microsoft.com/office/powerpoint/2010/main" val="3801176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329D6E0-B1FF-4A91-90CF-D6D1A1E67926}"/>
              </a:ext>
            </a:extLst>
          </p:cNvPr>
          <p:cNvSpPr/>
          <p:nvPr/>
        </p:nvSpPr>
        <p:spPr>
          <a:xfrm>
            <a:off x="1274618" y="637310"/>
            <a:ext cx="9240982" cy="3529556"/>
          </a:xfrm>
          <a:prstGeom prst="rect">
            <a:avLst/>
          </a:prstGeom>
        </p:spPr>
        <p:txBody>
          <a:bodyPr wrap="square">
            <a:spAutoFit/>
          </a:bodyPr>
          <a:lstStyle/>
          <a:p>
            <a:pPr algn="just">
              <a:lnSpc>
                <a:spcPct val="115000"/>
              </a:lnSpc>
              <a:spcAft>
                <a:spcPts val="0"/>
              </a:spcAft>
            </a:pP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Hepatoprotectors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 a group of drugs of the natural (plant and animal) and synthetic origin, with various mechanisms of action, the effect of which is to increase the resistance of the liver to the action of pathogenic factors, strengthening the processes of its regeneration and normalization of functional activity. They are also called membrane stabilizers.</a:t>
            </a:r>
            <a:endParaRPr lang="ru-UA" sz="2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3597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A9746E4-810B-4914-A2B0-AE0110B7607B}"/>
              </a:ext>
            </a:extLst>
          </p:cNvPr>
          <p:cNvSpPr/>
          <p:nvPr/>
        </p:nvSpPr>
        <p:spPr>
          <a:xfrm>
            <a:off x="845127" y="651164"/>
            <a:ext cx="10210800" cy="5586979"/>
          </a:xfrm>
          <a:prstGeom prst="rect">
            <a:avLst/>
          </a:prstGeom>
        </p:spPr>
        <p:txBody>
          <a:bodyPr wrap="square">
            <a:spAutoFit/>
          </a:bodyPr>
          <a:lstStyle/>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Classification of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hepatoprotectors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Drugs containing natural or semi-synthetic flavonoids of thistle</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gepabene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legalon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karsil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hepatofalk</a:t>
            </a:r>
            <a:r>
              <a:rPr lang="en-US" sz="2400" dirty="0">
                <a:latin typeface="Times New Roman" panose="02020603050405020304" pitchFamily="18" charset="0"/>
                <a:ea typeface="Calibri" panose="020F0502020204030204" pitchFamily="34" charset="0"/>
                <a:cs typeface="Times New Roman" panose="02020603050405020304" pitchFamily="18" charset="0"/>
              </a:rPr>
              <a:t>-planet,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silibor</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Drugs containing natural or semi-synthetic flavonoids of other plants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hofitol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katergan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cyanidinol</a:t>
            </a:r>
            <a:r>
              <a:rPr lang="en-US" sz="2400" dirty="0">
                <a:latin typeface="Times New Roman" panose="02020603050405020304" pitchFamily="18" charset="0"/>
                <a:ea typeface="Calibri" panose="020F0502020204030204" pitchFamily="34" charset="0"/>
                <a:cs typeface="Times New Roman" panose="02020603050405020304" pitchFamily="18" charset="0"/>
              </a:rPr>
              <a:t>), LIV-52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hepali</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Organic drugs of animal origin</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sirepar</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hepatosan</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Drugs containing essential phospholipids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Essentiale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Phosphogliv</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Eslive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Epilor</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Drugs of different groups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Butitil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ademetionin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geptral</a:t>
            </a:r>
            <a:r>
              <a:rPr lang="en-US" sz="2400" dirty="0">
                <a:latin typeface="Times New Roman" panose="02020603050405020304" pitchFamily="18" charset="0"/>
                <a:ea typeface="Calibri" panose="020F0502020204030204" pitchFamily="34" charset="0"/>
                <a:cs typeface="Times New Roman" panose="02020603050405020304" pitchFamily="18" charset="0"/>
              </a:rPr>
              <a:t>), lipoic acid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tiocatacide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hepamercyz</a:t>
            </a:r>
            <a:r>
              <a:rPr lang="en-US" sz="2400" dirty="0">
                <a:latin typeface="Times New Roman" panose="02020603050405020304" pitchFamily="18" charset="0"/>
                <a:ea typeface="Calibri" panose="020F0502020204030204" pitchFamily="34" charset="0"/>
                <a:cs typeface="Times New Roman" panose="02020603050405020304" pitchFamily="18" charset="0"/>
              </a:rPr>
              <a:t> (ornithine),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ursodeoxycholic</a:t>
            </a:r>
            <a:r>
              <a:rPr lang="en-US" sz="2400" dirty="0">
                <a:latin typeface="Times New Roman" panose="02020603050405020304" pitchFamily="18" charset="0"/>
                <a:ea typeface="Calibri" panose="020F0502020204030204" pitchFamily="34" charset="0"/>
                <a:cs typeface="Times New Roman" panose="02020603050405020304" pitchFamily="18" charset="0"/>
              </a:rPr>
              <a:t> acid (</a:t>
            </a:r>
            <a:r>
              <a:rPr lang="en-US" sz="2400" dirty="0" err="1">
                <a:latin typeface="Times New Roman" panose="02020603050405020304" pitchFamily="18" charset="0"/>
                <a:ea typeface="Calibri" panose="020F0502020204030204" pitchFamily="34" charset="0"/>
                <a:cs typeface="Times New Roman" panose="02020603050405020304" pitchFamily="18" charset="0"/>
              </a:rPr>
              <a:t>ursofalk</a:t>
            </a:r>
            <a:r>
              <a:rPr lang="en-US" sz="2400" dirty="0">
                <a:latin typeface="Times New Roman" panose="02020603050405020304" pitchFamily="18" charset="0"/>
                <a:ea typeface="Calibri" panose="020F0502020204030204" pitchFamily="34" charset="0"/>
                <a:cs typeface="Times New Roman" panose="02020603050405020304" pitchFamily="18" charset="0"/>
              </a:rPr>
              <a:t>), non-steroidal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anabolics</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methyluracil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pentoxyl</a:t>
            </a:r>
            <a:r>
              <a:rPr lang="en-US" sz="2400" dirty="0">
                <a:latin typeface="Times New Roman" panose="02020603050405020304" pitchFamily="18" charset="0"/>
                <a:ea typeface="Calibri" panose="020F0502020204030204" pitchFamily="34" charset="0"/>
                <a:cs typeface="Times New Roman" panose="02020603050405020304" pitchFamily="18" charset="0"/>
              </a:rPr>
              <a:t>, sodium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nucleinate</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48772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8F1DBAB-84B7-480B-9197-F5A6715FD83C}"/>
              </a:ext>
            </a:extLst>
          </p:cNvPr>
          <p:cNvSpPr/>
          <p:nvPr/>
        </p:nvSpPr>
        <p:spPr>
          <a:xfrm>
            <a:off x="-1" y="207445"/>
            <a:ext cx="11249891" cy="6011710"/>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 Drugs containing natural or semi-synthetic flavonoids of thistle.</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All of the above drugs contain an extract (or a blend of flavonoids) of bristle spotting, the main component of which is silymarin. </a:t>
            </a: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Silymarin itself is a mixture of 3 major isomeric compounds -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silicrestin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and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silidianin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legalone</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for example, their ratio is 3: 1: 1). All isomers have a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phenylchromanone</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structure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flavolignans</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is a major component not only in its content, but also in the clinical effect. The main effects of silymarin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are: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membraneprotective</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antioxidant and metabolic.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stabilizes the liver cell membranes. At the same time, the resistance of the membrane increases and the loss of composite substances of the cell decreases. In addition,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blocks PDE, which contributes to the delayed decomposition of cAMP, and therefore stimulates the decrease in the concentration of intracellular calcium in hepatocytes and reduces calcium-dependent activation of phospholipases. Antioxidant and metabolic properties of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also play a role in stabilizing the membrane.</a:t>
            </a:r>
            <a:endParaRPr lang="ru-UA"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0794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D47DDA0-93AA-4AB1-AA4B-CE5A26E88EC6}"/>
              </a:ext>
            </a:extLst>
          </p:cNvPr>
          <p:cNvSpPr/>
          <p:nvPr/>
        </p:nvSpPr>
        <p:spPr>
          <a:xfrm>
            <a:off x="609601" y="457200"/>
            <a:ext cx="10903526" cy="6007157"/>
          </a:xfrm>
          <a:prstGeom prst="rect">
            <a:avLst/>
          </a:prstGeom>
        </p:spPr>
        <p:txBody>
          <a:bodyPr wrap="square">
            <a:spAutoFit/>
          </a:bodyPr>
          <a:lstStyle/>
          <a:p>
            <a:pPr algn="just">
              <a:lnSpc>
                <a:spcPct val="115000"/>
              </a:lnSpc>
              <a:spcAft>
                <a:spcPts val="0"/>
              </a:spcAft>
            </a:pP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is able to block the relevant sites of a number of toxic substances and their transport systems. Such is the mechanism of action of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by poisoning one of the toxins of the pale pelican - alpha-</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amantine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Especially for the protection of the liver in this case, an easily soluble form for intravenous administration (dihydro-succinate sodium salt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legon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-force)) was developed.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is capable of binding the radicals due to the phenol structure. In addition, it inhibits the formation of malonic dialdehyde, as well as increased oxygen uptake.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contributes to a significant increase in the content of reduced glutathione in the liver, thereby increasing the body's defense against oxidative stress, maintaining its normal detoxification function</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19107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A13CD10-82B1-4C8D-82FC-BD0B5593C5A1}"/>
              </a:ext>
            </a:extLst>
          </p:cNvPr>
          <p:cNvSpPr/>
          <p:nvPr/>
        </p:nvSpPr>
        <p:spPr>
          <a:xfrm>
            <a:off x="858981" y="498764"/>
            <a:ext cx="9518073" cy="5016117"/>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metabolic action of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consists in stimulating the synthesis of proteins and accelerating the regeneration of damaged hepatocytes.</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Silybinin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stimulates RNA polymerase I in the cellular nucleus and activates the transcription and rate of synthesis of RNA, and hence protein in the liver cells.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does not affect the rate of reduplication and transcription in altered cells, which excludes the possibility of tumor-proliferative action. With cirrhosis of the liver, the fibrosis of the organ is slowed down under the influence of the drug.</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5326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BF5910E-DE1B-4B11-9BF7-405E2EFE8AD2}"/>
              </a:ext>
            </a:extLst>
          </p:cNvPr>
          <p:cNvSpPr/>
          <p:nvPr/>
        </p:nvSpPr>
        <p:spPr>
          <a:xfrm>
            <a:off x="831273" y="526473"/>
            <a:ext cx="10127672" cy="4520597"/>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Also of interest are studies that demonstrate the immunomodulatory activity of silymarin derivatives in patients with alcoholic cirrhosis of the liver. </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Long-term therapy with </a:t>
            </a:r>
            <a:r>
              <a:rPr lang="en-US"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legalonum</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(about 6 months) contributes to a decrease in initially elevated CD8 + lymphocytes and enhances blast transformation of lymphocytes. Gamma globulin level decreases. Derivatives of silymarin are appropriate for use in patients with liver diseases with clinical and biochemical activity signs.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96400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7972D27-2BE7-46AA-97D9-A846D3902FDC}"/>
              </a:ext>
            </a:extLst>
          </p:cNvPr>
          <p:cNvSpPr/>
          <p:nvPr/>
        </p:nvSpPr>
        <p:spPr>
          <a:xfrm>
            <a:off x="955964" y="665017"/>
            <a:ext cx="9975272" cy="6011710"/>
          </a:xfrm>
          <a:prstGeom prst="rect">
            <a:avLst/>
          </a:prstGeom>
        </p:spPr>
        <p:txBody>
          <a:bodyPr wrap="square">
            <a:spAutoFit/>
          </a:bodyPr>
          <a:lstStyle/>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Caution should be taken in patients with cholestasis, since there is evidence that cholestasis may be aggravated under the influence of drugs. The duration of the course should not exceed 4 weeks, after which it is advisable to change the drug if necessary, for example, to prescribe the drug of essential phospholipids.</a:t>
            </a:r>
          </a:p>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Karsil</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and </a:t>
            </a:r>
            <a:r>
              <a:rPr lang="en-US" sz="2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legalon</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are used in acute and chronic hepatitis, liver cirrhosis, toxic and metabolic lesions of the liver, including xenobiotics. The peculiarity of the preparation of the </a:t>
            </a:r>
            <a:r>
              <a:rPr lang="en-US" sz="24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hepatofalk</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-planet is that in its composition, along with the extract of the thistle of the spot, includes extractions from the celandine of the large and Javan turmeric. Due to this, along with hepatoprotective, the drug has a choleretic, antispasmodic and anti-inflammatory effect, reduces bile cholesterol saturation, has antibacterial properties. It is used for acute and chronic hepatitis, fatty </a:t>
            </a:r>
            <a:r>
              <a:rPr lang="en-US" sz="24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hepatosis</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liver cirrhosis.</a:t>
            </a:r>
            <a:endParaRPr lang="ru-UA"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08439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156CEDE-DC63-4698-BD20-0D1BD003B9DD}"/>
              </a:ext>
            </a:extLst>
          </p:cNvPr>
          <p:cNvSpPr/>
          <p:nvPr/>
        </p:nvSpPr>
        <p:spPr>
          <a:xfrm>
            <a:off x="623455" y="762000"/>
            <a:ext cx="10363200" cy="5162247"/>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 Drugs containing natural or semi-synthetic flavonoids of other plants</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Cyanidinol-3 </a:t>
            </a:r>
            <a:r>
              <a:rPr lang="en-US" sz="2400" b="1"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r>
              <a:rPr lang="en-US" sz="2400" b="1" i="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catterene</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is tetrahydroxy-5,7,3,4-flavanol-3. It is a semi-synthetic flavonoid derivative of plant origin and its chemical structure is very close to quercetin and routine, as well as to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silibinin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It is believed that the mechanism of hepatoprotective action is due to the binding of toxic free radicals and the stabilization of cell membranes and lysosomes (which is also characteristic of other flavonoids). In addition, under the influence of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cathergene</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thereby facilitating the flow of biochemical reactions associated with energy consumption and phosphorylation in the liver.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Katergan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has a membrane-stabilizing effect, reducing the permeability of cell membranes for low molecular weight water-soluble compounds transported by free and exchange diffusion.</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50612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89C91FF-F4FF-4C10-A779-4DB4F77C07BA}"/>
              </a:ext>
            </a:extLst>
          </p:cNvPr>
          <p:cNvSpPr/>
          <p:nvPr/>
        </p:nvSpPr>
        <p:spPr>
          <a:xfrm>
            <a:off x="900545" y="332509"/>
            <a:ext cx="10668000" cy="4520597"/>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Clinical use of </a:t>
            </a:r>
            <a:r>
              <a:rPr lang="en-US"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catterene</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 the treatment of acute and chronic liver diseases of various etiologies indicates the efficacy of the drug not only in relation to the reduction of cholestasis, but also in relation to the decrease in the activity of transaminases.</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Used for acute and chronic hepatitis, liver cirrhosis, including alcoholic liver damage. When using catarrhal in patients with chronic parenchymal diseases of the liver, the effect of the drug may be insufficient. Apply the drug for a long time (the duration of the course is about 3 months).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7824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6906249-E747-4950-8147-63BE88F9E089}"/>
              </a:ext>
            </a:extLst>
          </p:cNvPr>
          <p:cNvSpPr/>
          <p:nvPr/>
        </p:nvSpPr>
        <p:spPr>
          <a:xfrm>
            <a:off x="1025235" y="429492"/>
            <a:ext cx="9628909" cy="5586979"/>
          </a:xfrm>
          <a:prstGeom prst="rect">
            <a:avLst/>
          </a:prstGeom>
        </p:spPr>
        <p:txBody>
          <a:bodyPr wrap="square">
            <a:spAutoFit/>
          </a:bodyPr>
          <a:lstStyle/>
          <a:p>
            <a:pPr algn="just">
              <a:lnSpc>
                <a:spcPct val="115000"/>
              </a:lnSpc>
              <a:spcAft>
                <a:spcPts val="0"/>
              </a:spcAft>
            </a:pPr>
            <a:r>
              <a:rPr lang="en-US" sz="24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Hofitol</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is a medicine, one ampoule containing 0.1 g of purified extract of artichoke leaves in isotonic solution.</a:t>
            </a: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main hepatoprotective and choleretic effect is due to the presence in the extract of the phenolic compound of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cinnarine</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 combination with phenol acids (coffee, chlorogenic, etc.). </a:t>
            </a: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 addition, it contains carotene, vitamins C, B</a:t>
            </a:r>
            <a:r>
              <a:rPr lang="en-US" sz="2400" b="1" baseline="-25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B</a:t>
            </a:r>
            <a:r>
              <a:rPr lang="en-US" sz="2400" b="1" baseline="-25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inulin. Affects the functional activity of the liver cells, stimulates the production of enzymes; </a:t>
            </a:r>
          </a:p>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This explains the effect of the drug on lipid, fat metabolism, increased antitoxic function of the liver.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Hofitol</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reduces cholesterol levels in the blood with initial hypercholesterolemia, has a choleretic effect due to moderate choleretic and weak </a:t>
            </a:r>
            <a:r>
              <a:rPr lang="en-US"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cholecinetic</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effects. Used for toxic hepatitis, liver cirrhosis. The drug is low toxic.</a:t>
            </a:r>
            <a:endParaRPr lang="ru-UA"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78328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F29D7D-79F6-4933-9115-DBDAE6781F47}"/>
              </a:ext>
            </a:extLst>
          </p:cNvPr>
          <p:cNvSpPr/>
          <p:nvPr/>
        </p:nvSpPr>
        <p:spPr>
          <a:xfrm>
            <a:off x="1274618" y="609600"/>
            <a:ext cx="9240982" cy="4737515"/>
          </a:xfrm>
          <a:prstGeom prst="rect">
            <a:avLst/>
          </a:prstGeom>
        </p:spPr>
        <p:txBody>
          <a:bodyPr wrap="square">
            <a:spAutoFit/>
          </a:bodyPr>
          <a:lstStyle/>
          <a:p>
            <a:pPr algn="just">
              <a:lnSpc>
                <a:spcPct val="115000"/>
              </a:lnSpc>
              <a:spcAft>
                <a:spcPts val="0"/>
              </a:spcAft>
            </a:pPr>
            <a:r>
              <a:rPr lang="en-US" sz="24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LIV-52</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hepatale</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contains a number of medicinal plants widely used in folk Indian medicine.</a:t>
            </a: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It is believed that Liv-52 protects the liver parenchyma from toxic agents. Act as a therapeutic or prophylactic agent. Strengthens intracellular metabolism and stimulates regeneration.</a:t>
            </a: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the same time, there is evidence that the use of the drug in acute liver disease can exacerbate the severity of cytolytic and mesenchymal-inflammatory syndromes. Because of this medicine, it is possible to recommend at the moment when the severity of the inflammatory syndrome in the liver is minimal and the phenomena of synthetic organ failure are prevalent.</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98066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512E288-6298-4B28-BE1B-B5CDF52B4508}"/>
              </a:ext>
            </a:extLst>
          </p:cNvPr>
          <p:cNvSpPr/>
          <p:nvPr/>
        </p:nvSpPr>
        <p:spPr>
          <a:xfrm>
            <a:off x="498764" y="360218"/>
            <a:ext cx="10584872" cy="6502678"/>
          </a:xfrm>
          <a:prstGeom prst="rect">
            <a:avLst/>
          </a:prstGeom>
        </p:spPr>
        <p:txBody>
          <a:bodyPr wrap="square">
            <a:spAutoFit/>
          </a:bodyPr>
          <a:lstStyle/>
          <a:p>
            <a:pPr algn="just">
              <a:lnSpc>
                <a:spcPct val="115000"/>
              </a:lnSpc>
              <a:spcAft>
                <a:spcPts val="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 Organic drugs of animal origin</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Sirepar</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is a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hydrolyzate</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of a cattle liver extract containing 1 ml of 10 mg of cyanocobalamin. The reparative effect of the drug, apparently, is due to the presence of amino acids, low molecular weight metabolites, and, possibly, fragments of growth factors of the liver. The drug promotes regeneration of the liver parenchyma, has a detoxifying effect. </a:t>
            </a:r>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Syrepar</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should not be prescribed to patients with active forms of liver disease, since in this case the phenomena of cytolytic, mesenchymal-inflammatory and immunopathological syndromes may increase. Assigned to chronic hepatitis and cirrhosis of the liver, toxic and medicinal lesions of the parenchyma of the liver. Prior to treatment, the determination of sensitivity to the drug is mandatory.</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2102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020C49-828D-489B-847A-F0B63F5B8B12}"/>
              </a:ext>
            </a:extLst>
          </p:cNvPr>
          <p:cNvSpPr/>
          <p:nvPr/>
        </p:nvSpPr>
        <p:spPr>
          <a:xfrm>
            <a:off x="748145" y="318655"/>
            <a:ext cx="10293928" cy="5586979"/>
          </a:xfrm>
          <a:prstGeom prst="rect">
            <a:avLst/>
          </a:prstGeom>
        </p:spPr>
        <p:txBody>
          <a:bodyPr wrap="square">
            <a:spAutoFit/>
          </a:bodyPr>
          <a:lstStyle/>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new direction in the treatment of liver disease was the use of isolated hepatocytes derived from sublimation drying of liver cells of donor animals (</a:t>
            </a:r>
            <a:r>
              <a:rPr lang="en-US" sz="24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hepatosan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mechanism of action of the drug has two phases: the intestine, in which the drug has a detoxifying effect due to the sorption of toxic products in the intestine and metabolic (hepatoprotective), during which hepatocytes break down, and the products of their degradation are absorbed and act as protectors at the level of the cells of the liver, restoring functional activity of hepatocytes. The drug is able to limit the phenomena of cytolysis, enhance the protein synthesis of the liver. The use of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hepatosan</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the complex treatment of active, decompensated cirrhosis of the liver with the phenomena of hepatocellular insufficiency has a detoxifying effect and contributes to the acceleration of reparative processes.</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02483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2D1EA0A-DC7C-4780-BCB3-8E07EDF8E42E}"/>
              </a:ext>
            </a:extLst>
          </p:cNvPr>
          <p:cNvSpPr/>
          <p:nvPr/>
        </p:nvSpPr>
        <p:spPr>
          <a:xfrm>
            <a:off x="1122218" y="678873"/>
            <a:ext cx="9656618" cy="4025076"/>
          </a:xfrm>
          <a:prstGeom prst="rect">
            <a:avLst/>
          </a:prstGeom>
        </p:spPr>
        <p:txBody>
          <a:bodyPr wrap="square">
            <a:spAutoFit/>
          </a:bodyPr>
          <a:lstStyle/>
          <a:p>
            <a:pPr algn="just">
              <a:lnSpc>
                <a:spcPct val="115000"/>
              </a:lnSpc>
              <a:spcAft>
                <a:spcPts val="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4</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Drugs containing essential phospholipids</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Remembering that in all diseases of the liver there is evidence of damage to hepatocyte membranes, the purpose of therapy is pathogenetically substantiated, which has a restorative and regenerating effect on the structure and function of cell membranes and provides a brake on the process of destruction of cells. Measures of such direction of action are drugs containing essential phospholipids (EFL).</a:t>
            </a:r>
            <a:endParaRPr lang="ru-UA"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1100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A432DC3-4B95-42A2-8770-002FEB1A8EB3}"/>
              </a:ext>
            </a:extLst>
          </p:cNvPr>
          <p:cNvSpPr/>
          <p:nvPr/>
        </p:nvSpPr>
        <p:spPr>
          <a:xfrm>
            <a:off x="1122217" y="651164"/>
            <a:ext cx="9407237" cy="4520597"/>
          </a:xfrm>
          <a:prstGeom prst="rect">
            <a:avLst/>
          </a:prstGeom>
        </p:spPr>
        <p:txBody>
          <a:bodyPr wrap="square">
            <a:spAutoFit/>
          </a:bodyPr>
          <a:lstStyle/>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The EFL substance is a highly purified soybean extract and contains predominantly phosphatidylcholine (FX) molecules with high concentrations of polyunsaturated fatty acids. The main active ingredient of EFL is 1,2-dinoleloyl-phosphatidylcholine, which synthesis is not possible by the human body.</a:t>
            </a:r>
          </a:p>
          <a:p>
            <a:pPr algn="just">
              <a:lnSpc>
                <a:spcPct val="115000"/>
              </a:lnSpc>
              <a:spcAft>
                <a:spcPts val="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presence of two essential (essential) fatty acids leads to the superiority of this special form of phospholipids in comparison with endogenous phospholipids.</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30219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0A67DD1-8A18-4C7C-A8E6-8427B7E58245}"/>
              </a:ext>
            </a:extLst>
          </p:cNvPr>
          <p:cNvSpPr/>
          <p:nvPr/>
        </p:nvSpPr>
        <p:spPr>
          <a:xfrm>
            <a:off x="1219200" y="540327"/>
            <a:ext cx="10321636" cy="5595378"/>
          </a:xfrm>
          <a:prstGeom prst="rect">
            <a:avLst/>
          </a:prstGeom>
        </p:spPr>
        <p:txBody>
          <a:bodyPr wrap="square">
            <a:spAutoFit/>
          </a:bodyPr>
          <a:lstStyle/>
          <a:p>
            <a:pPr algn="just">
              <a:lnSpc>
                <a:spcPct val="115000"/>
              </a:lnSpc>
              <a:spcAft>
                <a:spcPts val="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The hepatoprotective effect of EFL, obviously, is also based on the inhibition of lipid peroxidation (LPO) processes, which are considered as one of the leading pathogenetic mechanisms for the development of liver damage. However, obviously, one should not overestimate their own antioxidant properties of the EFL, since they themselves can be involved in the processes of lipoperoxidation.</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7030A0"/>
                </a:solidFill>
                <a:latin typeface="Times New Roman" panose="02020603050405020304" pitchFamily="18" charset="0"/>
                <a:ea typeface="Calibri" panose="020F0502020204030204" pitchFamily="34" charset="0"/>
              </a:rPr>
              <a:t>      The prototype of compounds containing the substance of the EFL is a substance essential, which contains essential phospholipids, unsaturated fatty acids and vitamins.  </a:t>
            </a:r>
            <a:r>
              <a:rPr lang="en-US" sz="2400" b="1" i="1" dirty="0" err="1">
                <a:solidFill>
                  <a:srgbClr val="FF0000"/>
                </a:solidFill>
                <a:latin typeface="Times New Roman" panose="02020603050405020304" pitchFamily="18" charset="0"/>
                <a:ea typeface="Calibri" panose="020F0502020204030204" pitchFamily="34" charset="0"/>
              </a:rPr>
              <a:t>Essentiale</a:t>
            </a:r>
            <a:r>
              <a:rPr lang="en-US" sz="2400" b="1" i="1" dirty="0">
                <a:solidFill>
                  <a:srgbClr val="FF0000"/>
                </a:solidFill>
                <a:latin typeface="Times New Roman" panose="02020603050405020304" pitchFamily="18" charset="0"/>
                <a:ea typeface="Calibri" panose="020F0502020204030204" pitchFamily="34" charset="0"/>
              </a:rPr>
              <a:t> H</a:t>
            </a:r>
            <a:r>
              <a:rPr lang="en-US" sz="2400" b="1" dirty="0">
                <a:solidFill>
                  <a:srgbClr val="7030A0"/>
                </a:solidFill>
                <a:latin typeface="Times New Roman" panose="02020603050405020304" pitchFamily="18" charset="0"/>
                <a:ea typeface="Calibri" panose="020F0502020204030204" pitchFamily="34" charset="0"/>
              </a:rPr>
              <a:t> would receive only the substance of high-purity EFL. In clinical practice Essentials are used in 3 main areas: in diseases of the liver and its toxic lesions; with pathology of internal organs, complicated by damage to the liver; as a method of "medical cover" in the use of drugs that cause liver damage (tetracycline, rifampicin, paracetamol, </a:t>
            </a:r>
            <a:r>
              <a:rPr lang="en-US" sz="2400" b="1" dirty="0" err="1">
                <a:solidFill>
                  <a:srgbClr val="7030A0"/>
                </a:solidFill>
                <a:latin typeface="Times New Roman" panose="02020603050405020304" pitchFamily="18" charset="0"/>
                <a:ea typeface="Calibri" panose="020F0502020204030204" pitchFamily="34" charset="0"/>
              </a:rPr>
              <a:t>indometacin</a:t>
            </a:r>
            <a:r>
              <a:rPr lang="en-US" sz="2400" b="1" dirty="0">
                <a:solidFill>
                  <a:srgbClr val="7030A0"/>
                </a:solidFill>
                <a:latin typeface="Times New Roman" panose="02020603050405020304" pitchFamily="18" charset="0"/>
                <a:ea typeface="Calibri" panose="020F0502020204030204" pitchFamily="34" charset="0"/>
              </a:rPr>
              <a:t>, etc.). </a:t>
            </a:r>
            <a:endParaRPr lang="ru-UA" sz="2400" b="1" dirty="0">
              <a:solidFill>
                <a:srgbClr val="7030A0"/>
              </a:solidFill>
            </a:endParaRPr>
          </a:p>
        </p:txBody>
      </p:sp>
    </p:spTree>
    <p:extLst>
      <p:ext uri="{BB962C8B-B14F-4D97-AF65-F5344CB8AC3E}">
        <p14:creationId xmlns:p14="http://schemas.microsoft.com/office/powerpoint/2010/main" val="16255882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1F05B77-FCD8-49DD-A324-27286B0570F3}"/>
              </a:ext>
            </a:extLst>
          </p:cNvPr>
          <p:cNvSpPr/>
          <p:nvPr/>
        </p:nvSpPr>
        <p:spPr>
          <a:xfrm>
            <a:off x="235527" y="0"/>
            <a:ext cx="11762509" cy="6861174"/>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 hepatology, Essentials are prescribed for chronic hepatitis, liver cirrhosis, fatty dystrophy, and hepatic coma. It is also used in radiation syndrome and pregnancy toxicosis, for prevention of relapses of gallstone disease, for preoperative preparation and postoperative treatment of patients, especially in cases of surgical interventions on the liver and biliary tract. At the same time, the use of essential oil in active hepatitis requires some caution, since in some cases it can contribute to the enhancement of cholestasis and inflammatory activity. Usually the efficacy of the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esmental</a:t>
            </a:r>
            <a:r>
              <a:rPr lang="en-US" sz="2400" dirty="0">
                <a:latin typeface="Times New Roman" panose="02020603050405020304" pitchFamily="18" charset="0"/>
                <a:ea typeface="Calibri" panose="020F0502020204030204" pitchFamily="34" charset="0"/>
                <a:cs typeface="Times New Roman" panose="02020603050405020304" pitchFamily="18" charset="0"/>
              </a:rPr>
              <a:t> is estimated to be rather high, but there are also a number of reports of the absence of convincing data in favor of the pronounced clinical activity of the essential for acute and chronic liver damage. Close to the composition and properties of the essential oil is a substance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esliver</a:t>
            </a:r>
            <a:r>
              <a:rPr lang="en-US" sz="2400" dirty="0">
                <a:latin typeface="Times New Roman" panose="02020603050405020304" pitchFamily="18" charset="0"/>
                <a:ea typeface="Calibri" panose="020F0502020204030204" pitchFamily="34" charset="0"/>
                <a:cs typeface="Times New Roman" panose="02020603050405020304" pitchFamily="18" charset="0"/>
              </a:rPr>
              <a:t> containing, besides the substance of the essential phospholipids, therapeutic doses of vitamins (B</a:t>
            </a:r>
            <a:r>
              <a:rPr lang="en-US" sz="2400" baseline="-25000" dirty="0">
                <a:latin typeface="Times New Roman" panose="02020603050405020304" pitchFamily="18" charset="0"/>
                <a:ea typeface="Calibri" panose="020F0502020204030204" pitchFamily="34" charset="0"/>
                <a:cs typeface="Times New Roman" panose="02020603050405020304" pitchFamily="18" charset="0"/>
              </a:rPr>
              <a:t>1</a:t>
            </a:r>
            <a:r>
              <a:rPr lang="en-US" sz="2400" dirty="0">
                <a:latin typeface="Times New Roman" panose="02020603050405020304" pitchFamily="18" charset="0"/>
                <a:ea typeface="Calibri" panose="020F0502020204030204" pitchFamily="34" charset="0"/>
                <a:cs typeface="Times New Roman" panose="02020603050405020304" pitchFamily="18" charset="0"/>
              </a:rPr>
              <a:t>, B</a:t>
            </a:r>
            <a:r>
              <a:rPr lang="en-US" sz="2400" baseline="-25000" dirty="0">
                <a:latin typeface="Times New Roman" panose="02020603050405020304" pitchFamily="18" charset="0"/>
                <a:ea typeface="Calibri" panose="020F0502020204030204" pitchFamily="34" charset="0"/>
                <a:cs typeface="Times New Roman" panose="02020603050405020304" pitchFamily="18" charset="0"/>
              </a:rPr>
              <a:t>2</a:t>
            </a:r>
            <a:r>
              <a:rPr lang="en-US" sz="2400" dirty="0">
                <a:latin typeface="Times New Roman" panose="02020603050405020304" pitchFamily="18" charset="0"/>
                <a:ea typeface="Calibri" panose="020F0502020204030204" pitchFamily="34" charset="0"/>
                <a:cs typeface="Times New Roman" panose="02020603050405020304" pitchFamily="18" charset="0"/>
              </a:rPr>
              <a:t>, B</a:t>
            </a:r>
            <a:r>
              <a:rPr lang="en-US" sz="2400" baseline="-25000" dirty="0">
                <a:latin typeface="Times New Roman" panose="02020603050405020304" pitchFamily="18" charset="0"/>
                <a:ea typeface="Calibri" panose="020F0502020204030204" pitchFamily="34" charset="0"/>
                <a:cs typeface="Times New Roman" panose="02020603050405020304" pitchFamily="18" charset="0"/>
              </a:rPr>
              <a:t>6</a:t>
            </a:r>
            <a:r>
              <a:rPr lang="en-US" sz="2400" dirty="0">
                <a:latin typeface="Times New Roman" panose="02020603050405020304" pitchFamily="18" charset="0"/>
                <a:ea typeface="Calibri" panose="020F0502020204030204" pitchFamily="34" charset="0"/>
                <a:cs typeface="Times New Roman" panose="02020603050405020304" pitchFamily="18" charset="0"/>
              </a:rPr>
              <a:t>, B</a:t>
            </a:r>
            <a:r>
              <a:rPr lang="en-US" sz="2400" baseline="-25000" dirty="0">
                <a:latin typeface="Times New Roman" panose="02020603050405020304" pitchFamily="18" charset="0"/>
                <a:ea typeface="Calibri" panose="020F0502020204030204" pitchFamily="34" charset="0"/>
                <a:cs typeface="Times New Roman" panose="02020603050405020304" pitchFamily="18" charset="0"/>
              </a:rPr>
              <a:t>12</a:t>
            </a:r>
            <a:r>
              <a:rPr lang="en-US" sz="2400" dirty="0">
                <a:latin typeface="Times New Roman" panose="02020603050405020304" pitchFamily="18" charset="0"/>
                <a:ea typeface="Calibri" panose="020F0502020204030204" pitchFamily="34" charset="0"/>
                <a:cs typeface="Times New Roman" panose="02020603050405020304" pitchFamily="18" charset="0"/>
              </a:rPr>
              <a:t>, tocopherol and nicotinamide), which provides the drug a wide range of therapeutic properties. The action of the components of the drug is aimed at reducing hemostasis in the liver, increasing the organ's resistance to pathogenic factors, normalizing the functional activity of the liver, stimulating reparative-regenerative processes. The drug is used in acute and chronic hepatitis, liver cirrhosis, alcohol, narcotic intoxication and other forms of poisoning, radiation syndrome, psoriasis.</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1023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DC58916-644B-468A-AE7D-7BDDAAEBC45C}"/>
              </a:ext>
            </a:extLst>
          </p:cNvPr>
          <p:cNvSpPr/>
          <p:nvPr/>
        </p:nvSpPr>
        <p:spPr>
          <a:xfrm>
            <a:off x="595745" y="415636"/>
            <a:ext cx="10418619" cy="6011710"/>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5. Drugs of different groups</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mechanism of action of </a:t>
            </a:r>
            <a:r>
              <a:rPr lang="en-US" sz="24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bemityl</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is to activate the synthesis of RNA, and then proteins in different cells. Under the influence of the drug, the synthesis of proteins - enzymatic, structural, proteins that are relevant to the immune system - is intensified. Strengthening the formation of mitochondrial enzymes and structural proteins of mitochondria provides an increase in energy production and the maintenance of a high degree of conjugacy of oxidation with phosphorylation. Maintenance of a high level of synthesis of ATP with oxygen deficiency promotes pronounced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antihypoxic</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anti-ischemic activity of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bemityl</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drug enhances the synthesis of antioxidant enzymes and has a pronounced antioxidant activity. An additional component in the mechanism of hepatoprotective action of the drug introduces its immunomodulatory effect, which consists in the normalization of humoral and, predominantly, cellular immunity units.</a:t>
            </a:r>
            <a:endParaRPr lang="ru-UA"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88434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B859DE6-8A60-4B4C-BA47-4E5438F2E467}"/>
              </a:ext>
            </a:extLst>
          </p:cNvPr>
          <p:cNvSpPr/>
          <p:nvPr/>
        </p:nvSpPr>
        <p:spPr>
          <a:xfrm>
            <a:off x="1413164" y="762000"/>
            <a:ext cx="8894618" cy="3539430"/>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The use of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bumityl</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complex regenerative therapy of hepatitis and liver cirrhosis leads to acceleration, both clinical recovery and restoration of physical working capacity of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reconvalescents</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 positive effect of the drug on the indicators of cytolytic and mesenchymal-inflammatory syndromes was also noted. </a:t>
            </a:r>
          </a:p>
          <a:p>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An important feature of the drug is its pronounced effect on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proteinsintetic</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glucostatic</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function of the liver.</a:t>
            </a:r>
            <a:endParaRPr lang="ru-UA" sz="2800" b="1" dirty="0">
              <a:solidFill>
                <a:srgbClr val="00B050"/>
              </a:solidFill>
            </a:endParaRPr>
          </a:p>
        </p:txBody>
      </p:sp>
    </p:spTree>
    <p:extLst>
      <p:ext uri="{BB962C8B-B14F-4D97-AF65-F5344CB8AC3E}">
        <p14:creationId xmlns:p14="http://schemas.microsoft.com/office/powerpoint/2010/main" val="3965915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F9FECDC-65C3-4745-B87A-E066574F3AA8}"/>
              </a:ext>
            </a:extLst>
          </p:cNvPr>
          <p:cNvSpPr/>
          <p:nvPr/>
        </p:nvSpPr>
        <p:spPr>
          <a:xfrm>
            <a:off x="581891" y="471055"/>
            <a:ext cx="10806545" cy="5693866"/>
          </a:xfrm>
          <a:prstGeom prst="rect">
            <a:avLst/>
          </a:prstGeom>
        </p:spPr>
        <p:txBody>
          <a:bodyPr wrap="square">
            <a:spAutoFit/>
          </a:bodyPr>
          <a:lstStyle/>
          <a:p>
            <a:pPr algn="just"/>
            <a:r>
              <a:rPr lang="en-US" dirty="0">
                <a:latin typeface="Times New Roman" panose="02020603050405020304" pitchFamily="18" charset="0"/>
                <a:ea typeface="Calibri" panose="020F0502020204030204" pitchFamily="34" charset="0"/>
              </a:rPr>
              <a:t> </a:t>
            </a:r>
            <a:r>
              <a:rPr lang="en-US" sz="2800" b="1" dirty="0">
                <a:solidFill>
                  <a:srgbClr val="7030A0"/>
                </a:solidFill>
                <a:latin typeface="Times New Roman" panose="02020603050405020304" pitchFamily="18" charset="0"/>
                <a:ea typeface="Calibri" panose="020F0502020204030204" pitchFamily="34" charset="0"/>
              </a:rPr>
              <a:t>S-adenosyl-L-methionine (</a:t>
            </a:r>
            <a:r>
              <a:rPr lang="en-US" sz="2800" b="1" i="1" dirty="0" err="1">
                <a:solidFill>
                  <a:srgbClr val="FF0000"/>
                </a:solidFill>
                <a:latin typeface="Times New Roman" panose="02020603050405020304" pitchFamily="18" charset="0"/>
                <a:ea typeface="Calibri" panose="020F0502020204030204" pitchFamily="34" charset="0"/>
              </a:rPr>
              <a:t>geptral</a:t>
            </a:r>
            <a:r>
              <a:rPr lang="en-US" sz="2800" b="1" dirty="0">
                <a:solidFill>
                  <a:srgbClr val="7030A0"/>
                </a:solidFill>
                <a:latin typeface="Times New Roman" panose="02020603050405020304" pitchFamily="18" charset="0"/>
                <a:ea typeface="Calibri" panose="020F0502020204030204" pitchFamily="34" charset="0"/>
              </a:rPr>
              <a:t>) plays a central role in the biochemical reactions of transmethylation (biosynthesis of phospholipids), </a:t>
            </a:r>
            <a:r>
              <a:rPr lang="en-US" sz="2800" b="1" dirty="0" err="1">
                <a:solidFill>
                  <a:srgbClr val="7030A0"/>
                </a:solidFill>
                <a:latin typeface="Times New Roman" panose="02020603050405020304" pitchFamily="18" charset="0"/>
                <a:ea typeface="Calibri" panose="020F0502020204030204" pitchFamily="34" charset="0"/>
              </a:rPr>
              <a:t>transsulfation</a:t>
            </a:r>
            <a:r>
              <a:rPr lang="en-US" sz="2800" b="1" dirty="0">
                <a:solidFill>
                  <a:srgbClr val="7030A0"/>
                </a:solidFill>
                <a:latin typeface="Times New Roman" panose="02020603050405020304" pitchFamily="18" charset="0"/>
                <a:ea typeface="Calibri" panose="020F0502020204030204" pitchFamily="34" charset="0"/>
              </a:rPr>
              <a:t> (synthesis and turnover of glutathione and taurine, conjugation of bile acids with increase in their hydrophilicity, detoxification of bile acids and many xenobiotics) and </a:t>
            </a:r>
            <a:r>
              <a:rPr lang="en-US" sz="2800" b="1" dirty="0" err="1">
                <a:solidFill>
                  <a:srgbClr val="7030A0"/>
                </a:solidFill>
                <a:latin typeface="Times New Roman" panose="02020603050405020304" pitchFamily="18" charset="0"/>
                <a:ea typeface="Calibri" panose="020F0502020204030204" pitchFamily="34" charset="0"/>
              </a:rPr>
              <a:t>aminopropylation</a:t>
            </a:r>
            <a:r>
              <a:rPr lang="en-US" sz="2800" b="1" dirty="0">
                <a:solidFill>
                  <a:srgbClr val="7030A0"/>
                </a:solidFill>
                <a:latin typeface="Times New Roman" panose="02020603050405020304" pitchFamily="18" charset="0"/>
                <a:ea typeface="Calibri" panose="020F0502020204030204" pitchFamily="34" charset="0"/>
              </a:rPr>
              <a:t> (synthesis such polyamines as putrescine, spermidine and sperm, play an important role in the formation of the structure of ribosomes and regeneration processes), where it serves either as a group donor or as a modulator of a number of enzymes. With the use of </a:t>
            </a:r>
            <a:r>
              <a:rPr lang="en-US" sz="2800" b="1" dirty="0" err="1">
                <a:solidFill>
                  <a:srgbClr val="7030A0"/>
                </a:solidFill>
                <a:latin typeface="Times New Roman" panose="02020603050405020304" pitchFamily="18" charset="0"/>
                <a:ea typeface="Calibri" panose="020F0502020204030204" pitchFamily="34" charset="0"/>
              </a:rPr>
              <a:t>ademetionin</a:t>
            </a:r>
            <a:r>
              <a:rPr lang="en-US" sz="2800" b="1" dirty="0">
                <a:solidFill>
                  <a:srgbClr val="7030A0"/>
                </a:solidFill>
                <a:latin typeface="Times New Roman" panose="02020603050405020304" pitchFamily="18" charset="0"/>
                <a:ea typeface="Calibri" panose="020F0502020204030204" pitchFamily="34" charset="0"/>
              </a:rPr>
              <a:t>, elimination of free radicals and other toxic metabolites from hepatocytes increases. The experiment shows antifibrotic activity of </a:t>
            </a:r>
            <a:r>
              <a:rPr lang="en-US" sz="2800" b="1" dirty="0" err="1">
                <a:solidFill>
                  <a:srgbClr val="7030A0"/>
                </a:solidFill>
                <a:latin typeface="Times New Roman" panose="02020603050405020304" pitchFamily="18" charset="0"/>
                <a:ea typeface="Calibri" panose="020F0502020204030204" pitchFamily="34" charset="0"/>
              </a:rPr>
              <a:t>ademetionin</a:t>
            </a:r>
            <a:r>
              <a:rPr lang="en-US" sz="2800" b="1" dirty="0">
                <a:solidFill>
                  <a:srgbClr val="7030A0"/>
                </a:solidFill>
                <a:latin typeface="Times New Roman" panose="02020603050405020304" pitchFamily="18" charset="0"/>
                <a:ea typeface="Calibri" panose="020F0502020204030204" pitchFamily="34" charset="0"/>
              </a:rPr>
              <a:t>. The drug also has anti-neurotoxic and anti-depressant effects.</a:t>
            </a:r>
            <a:endParaRPr lang="ru-UA" sz="2800" b="1" dirty="0">
              <a:solidFill>
                <a:srgbClr val="7030A0"/>
              </a:solidFill>
            </a:endParaRPr>
          </a:p>
        </p:txBody>
      </p:sp>
    </p:spTree>
    <p:extLst>
      <p:ext uri="{BB962C8B-B14F-4D97-AF65-F5344CB8AC3E}">
        <p14:creationId xmlns:p14="http://schemas.microsoft.com/office/powerpoint/2010/main" val="23873740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82EC470-4473-40D1-8743-2DA8595989A6}"/>
              </a:ext>
            </a:extLst>
          </p:cNvPr>
          <p:cNvSpPr/>
          <p:nvPr/>
        </p:nvSpPr>
        <p:spPr>
          <a:xfrm>
            <a:off x="1316182" y="581891"/>
            <a:ext cx="9448800" cy="4832092"/>
          </a:xfrm>
          <a:prstGeom prst="rect">
            <a:avLst/>
          </a:prstGeom>
        </p:spPr>
        <p:txBody>
          <a:bodyPr wrap="square">
            <a:spAutoFit/>
          </a:bodyPr>
          <a:lstStyle/>
          <a:p>
            <a:r>
              <a:rPr lang="en-US" dirty="0">
                <a:latin typeface="Times New Roman" panose="02020603050405020304" pitchFamily="18" charset="0"/>
                <a:ea typeface="Calibri" panose="020F0502020204030204" pitchFamily="34" charset="0"/>
              </a:rPr>
              <a:t> </a:t>
            </a:r>
            <a:r>
              <a:rPr lang="en-US" sz="2800" b="1" i="1" dirty="0" err="1">
                <a:solidFill>
                  <a:srgbClr val="FF0000"/>
                </a:solidFill>
                <a:latin typeface="Times New Roman" panose="02020603050405020304" pitchFamily="18" charset="0"/>
                <a:ea typeface="Calibri" panose="020F0502020204030204" pitchFamily="34" charset="0"/>
              </a:rPr>
              <a:t>Ursodeoxycholic</a:t>
            </a:r>
            <a:r>
              <a:rPr lang="en-US" sz="2800" b="1" i="1" dirty="0">
                <a:solidFill>
                  <a:srgbClr val="FF0000"/>
                </a:solidFill>
                <a:latin typeface="Times New Roman" panose="02020603050405020304" pitchFamily="18" charset="0"/>
                <a:ea typeface="Calibri" panose="020F0502020204030204" pitchFamily="34" charset="0"/>
              </a:rPr>
              <a:t> acid</a:t>
            </a:r>
            <a:r>
              <a:rPr lang="en-US" sz="2800" b="1" dirty="0">
                <a:solidFill>
                  <a:srgbClr val="FF0000"/>
                </a:solidFill>
                <a:latin typeface="Times New Roman" panose="02020603050405020304" pitchFamily="18" charset="0"/>
                <a:ea typeface="Calibri" panose="020F0502020204030204" pitchFamily="34" charset="0"/>
              </a:rPr>
              <a:t> </a:t>
            </a:r>
            <a:r>
              <a:rPr lang="en-US" sz="2800" b="1" dirty="0">
                <a:solidFill>
                  <a:srgbClr val="0070C0"/>
                </a:solidFill>
                <a:latin typeface="Times New Roman" panose="02020603050405020304" pitchFamily="18" charset="0"/>
                <a:ea typeface="Calibri" panose="020F0502020204030204" pitchFamily="34" charset="0"/>
              </a:rPr>
              <a:t>(UDCA) is a hydrophilic, nontoxic, tertiary bile acid. Its content in the natural bullet of human bile acids is only 4%.</a:t>
            </a:r>
          </a:p>
          <a:p>
            <a:pPr algn="just"/>
            <a:r>
              <a:rPr lang="en-US" sz="2800" b="1" dirty="0">
                <a:solidFill>
                  <a:srgbClr val="0070C0"/>
                </a:solidFill>
                <a:latin typeface="Times New Roman" panose="02020603050405020304" pitchFamily="18" charset="0"/>
                <a:ea typeface="Calibri" panose="020F0502020204030204" pitchFamily="34" charset="0"/>
              </a:rPr>
              <a:t> UDCA administration reduces the enterohepatic circulation of hydrophobic bile acids with hepatotoxic effects, thereby preventing their toxic effects on hepatocyte membranes and bile ducts epithelium, suppresses the production of immunoglobulins, normalizes HLA-DR antigens on the surface of cell membranes, which reduces their autoimmunity, reduces their cholestasis-mediated immunosuppression.</a:t>
            </a:r>
            <a:endParaRPr lang="ru-UA" sz="2800" b="1" dirty="0">
              <a:solidFill>
                <a:srgbClr val="0070C0"/>
              </a:solidFill>
            </a:endParaRPr>
          </a:p>
        </p:txBody>
      </p:sp>
    </p:spTree>
    <p:extLst>
      <p:ext uri="{BB962C8B-B14F-4D97-AF65-F5344CB8AC3E}">
        <p14:creationId xmlns:p14="http://schemas.microsoft.com/office/powerpoint/2010/main" val="39527397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36B33E2-637C-44D1-A5AA-1F926B5D0206}"/>
              </a:ext>
            </a:extLst>
          </p:cNvPr>
          <p:cNvSpPr/>
          <p:nvPr/>
        </p:nvSpPr>
        <p:spPr>
          <a:xfrm>
            <a:off x="734291" y="512617"/>
            <a:ext cx="10238509" cy="5586979"/>
          </a:xfrm>
          <a:prstGeom prst="rect">
            <a:avLst/>
          </a:prstGeom>
        </p:spPr>
        <p:txBody>
          <a:bodyPr wrap="square">
            <a:spAutoFit/>
          </a:bodyPr>
          <a:lstStyle/>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Certain influence is also given to the positive choleretic effect of UDCA, which, due to an increase in the bile passage, also results in increased elimination of toxic substances from the liver. UDCA has an antioxidant effect, reducing the oxidative activation of Kupffer cells with hydrophobic bile acids. At present, the appointment of UDCA is considered justified in liver diseases that are accompanied or induced by cholestasis, regardless of etiology. About the dosage of UDCA, there is a unified opinion that the daily doses of the preparation, effective at cholestasis, do not differ from the doses used for the dissolution of gallstones, and make up 8-15 mg / kg of body weight of the patient. The drug is used in acute and chronic hepatitis (including autoimmune), toxic (including alcoholic) liver damage, nonalcoholic steatohepatitis, primary biliary cirrhosis (before forming a pronounced cirrhosis of the liver), pregnancy hepatopathy.</a:t>
            </a:r>
            <a:endParaRPr lang="ru-UA"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71529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4E7ECE0-726E-443D-838D-E9B532557913}"/>
              </a:ext>
            </a:extLst>
          </p:cNvPr>
          <p:cNvSpPr/>
          <p:nvPr/>
        </p:nvSpPr>
        <p:spPr>
          <a:xfrm>
            <a:off x="1011381" y="651164"/>
            <a:ext cx="9947563" cy="5160515"/>
          </a:xfrm>
          <a:prstGeom prst="rect">
            <a:avLst/>
          </a:prstGeom>
        </p:spPr>
        <p:txBody>
          <a:bodyPr wrap="square">
            <a:spAutoFit/>
          </a:bodyPr>
          <a:lstStyle/>
          <a:p>
            <a:pPr algn="just">
              <a:lnSpc>
                <a:spcPct val="115000"/>
              </a:lnSpc>
              <a:spcAft>
                <a:spcPts val="0"/>
              </a:spcAft>
            </a:pP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Sodium </a:t>
            </a:r>
            <a:r>
              <a:rPr lang="en-US" sz="24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nucleinate</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is a sodium salt of nucleic acids obtained by hydrolysis of yeast and further purification. Contains both purine and pyrimidine nucleotides, which can be used in various nucleic syntheses in the body, activates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proteinsintesis</a:t>
            </a:r>
            <a:r>
              <a:rPr lang="en-US" sz="2400" b="1">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stimulates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granulocytopoiesis</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and nonspecific resistance of the body. It is used mainly in acute hepatitis. The drug is low-toxic and very rarely causes side effects (allergic). Used for acute viral hepatitis.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Thus, the use of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hepatoprotectors</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 liver lesions of various etiologies is justified from the point of view of mechanisms of pathogenesis of this pathology. An important factor is the lack of pronounced toxicity in the preparations of this group and a small number of side effects, even in severe lesions of the liver parenchyma.</a:t>
            </a:r>
            <a:endParaRPr lang="ru-UA" sz="2400" b="1" dirty="0">
              <a:solidFill>
                <a:srgbClr val="00B050"/>
              </a:solidFill>
            </a:endParaRPr>
          </a:p>
        </p:txBody>
      </p:sp>
    </p:spTree>
    <p:extLst>
      <p:ext uri="{BB962C8B-B14F-4D97-AF65-F5344CB8AC3E}">
        <p14:creationId xmlns:p14="http://schemas.microsoft.com/office/powerpoint/2010/main" val="280263507"/>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127</TotalTime>
  <Words>8019</Words>
  <Application>Microsoft Office PowerPoint</Application>
  <PresentationFormat>Широкоэкранный</PresentationFormat>
  <Paragraphs>191</Paragraphs>
  <Slides>70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70</vt:i4>
      </vt:variant>
    </vt:vector>
  </HeadingPairs>
  <TitlesOfParts>
    <vt:vector size="76" baseType="lpstr">
      <vt:lpstr>Arial</vt:lpstr>
      <vt:lpstr>Calibri</vt:lpstr>
      <vt:lpstr>Symbol</vt:lpstr>
      <vt:lpstr>Times New Roman</vt:lpstr>
      <vt:lpstr>Tw Cen MT</vt:lpstr>
      <vt:lpstr>Капля</vt:lpstr>
      <vt:lpstr>Means that affect the activity of microsomal liver enzymes. Hepatotoxicity of drugs. Hepatotoxic drugs. Drugs with hepatoprotective effect, that affect the production of bile, its outflow and composition.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Means that affect the activity of microsomal liver enzymes. Hepatotoxicity of drugs. Hepatotoxic drugs. Drugs with hepatoprotective effect, that affect the production of bile, its outflow and composition. "</dc:title>
  <dc:creator>Тамара Павлівна Опаріна</dc:creator>
  <cp:lastModifiedBy>Тамара Павлівна Опаріна</cp:lastModifiedBy>
  <cp:revision>13</cp:revision>
  <dcterms:created xsi:type="dcterms:W3CDTF">2023-11-30T12:59:00Z</dcterms:created>
  <dcterms:modified xsi:type="dcterms:W3CDTF">2023-11-30T15:06:02Z</dcterms:modified>
</cp:coreProperties>
</file>