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9" r:id="rId3"/>
    <p:sldId id="260" r:id="rId4"/>
    <p:sldId id="293" r:id="rId5"/>
    <p:sldId id="261" r:id="rId6"/>
    <p:sldId id="262" r:id="rId7"/>
    <p:sldId id="263" r:id="rId8"/>
    <p:sldId id="265" r:id="rId9"/>
    <p:sldId id="264" r:id="rId10"/>
    <p:sldId id="266" r:id="rId11"/>
    <p:sldId id="267" r:id="rId12"/>
    <p:sldId id="268" r:id="rId13"/>
    <p:sldId id="269" r:id="rId14"/>
    <p:sldId id="270" r:id="rId15"/>
    <p:sldId id="272" r:id="rId16"/>
    <p:sldId id="271" r:id="rId17"/>
    <p:sldId id="273" r:id="rId18"/>
    <p:sldId id="278" r:id="rId19"/>
    <p:sldId id="294" r:id="rId20"/>
    <p:sldId id="274" r:id="rId21"/>
    <p:sldId id="257" r:id="rId22"/>
    <p:sldId id="275" r:id="rId23"/>
    <p:sldId id="277" r:id="rId24"/>
    <p:sldId id="276" r:id="rId25"/>
    <p:sldId id="279" r:id="rId26"/>
    <p:sldId id="280" r:id="rId27"/>
    <p:sldId id="281" r:id="rId28"/>
    <p:sldId id="282" r:id="rId29"/>
    <p:sldId id="283" r:id="rId30"/>
    <p:sldId id="284" r:id="rId31"/>
    <p:sldId id="286" r:id="rId32"/>
    <p:sldId id="289" r:id="rId33"/>
    <p:sldId id="290" r:id="rId34"/>
    <p:sldId id="288" r:id="rId35"/>
    <p:sldId id="287" r:id="rId36"/>
    <p:sldId id="285" r:id="rId37"/>
    <p:sldId id="292"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6DAC097D-969B-41A9-8F2A-DDBBC134B96B}" type="datetimeFigureOut">
              <a:rPr lang="ru-RU" smtClean="0"/>
              <a:t>29.10.2023</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9EB70C2C-8D3B-4885-B16C-A9D5D5BF462E}"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DAC097D-969B-41A9-8F2A-DDBBC134B96B}" type="datetimeFigureOut">
              <a:rPr lang="ru-RU" smtClean="0"/>
              <a:t>29.10.2023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6DAC097D-969B-41A9-8F2A-DDBBC134B96B}" type="datetimeFigureOut">
              <a:rPr lang="ru-RU" smtClean="0"/>
              <a:t>29.10.2023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B70C2C-8D3B-4885-B16C-A9D5D5BF462E}"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6DAC097D-969B-41A9-8F2A-DDBBC134B96B}" type="datetimeFigureOut">
              <a:rPr lang="ru-RU" smtClean="0"/>
              <a:t>29.10.2023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6DAC097D-969B-41A9-8F2A-DDBBC134B96B}" type="datetimeFigureOut">
              <a:rPr lang="ru-RU" smtClean="0"/>
              <a:t>29.10.2023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6DAC097D-969B-41A9-8F2A-DDBBC134B96B}" type="datetimeFigureOut">
              <a:rPr lang="ru-RU" smtClean="0"/>
              <a:t>29.10.2023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6DAC097D-969B-41A9-8F2A-DDBBC134B96B}" type="datetimeFigureOut">
              <a:rPr lang="ru-RU" smtClean="0"/>
              <a:t>29.10.2023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EB70C2C-8D3B-4885-B16C-A9D5D5BF462E}"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6DAC097D-969B-41A9-8F2A-DDBBC134B96B}" type="datetimeFigureOut">
              <a:rPr lang="ru-RU" smtClean="0"/>
              <a:t>29.10.2023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6DAC097D-969B-41A9-8F2A-DDBBC134B96B}" type="datetimeFigureOut">
              <a:rPr lang="ru-RU" smtClean="0"/>
              <a:t>29.10.2023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EB70C2C-8D3B-4885-B16C-A9D5D5BF462E}"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DAC097D-969B-41A9-8F2A-DDBBC134B96B}" type="datetimeFigureOut">
              <a:rPr lang="ru-RU" smtClean="0"/>
              <a:t>29.10.2023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DAC097D-969B-41A9-8F2A-DDBBC134B96B}" type="datetimeFigureOut">
              <a:rPr lang="ru-RU" smtClean="0"/>
              <a:t>29.10.2023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B70C2C-8D3B-4885-B16C-A9D5D5BF462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DAC097D-969B-41A9-8F2A-DDBBC134B96B}" type="datetimeFigureOut">
              <a:rPr lang="ru-RU" smtClean="0"/>
              <a:t>29.10.2023</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EB70C2C-8D3B-4885-B16C-A9D5D5BF462E}"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riskcheck.osteoporosis.foundatio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riskcheck.osteoporosis.foundatio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riskcheck.osteoporosis.foundation/" TargetMode="External"/><Relationship Id="rId1" Type="http://schemas.openxmlformats.org/officeDocument/2006/relationships/slideLayout" Target="../slideLayouts/slideLayout2.xml"/><Relationship Id="rId4" Type="http://schemas.openxmlformats.org/officeDocument/2006/relationships/hyperlink" Target="https://www.bbcbonehealth.org/sites/bbc/files/documents/risktestenglish2.pdf"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www.iofbonehealth.or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frax.shef.ac.uk/FRAX/tool.aspx?lang=uk"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frax.shef.ac.uk/FRAX/tool.aspx?lang=uk"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frax.shef.ac.uk/FRAX/tool.aspx?lang=uk"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descr="http://www.paularath.com/wp-content/uploads/2012/07/Osteoporosis-Web-MD.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entury Schoolbook" pitchFamily="18" charset="0"/>
            </a:endParaRPr>
          </a:p>
        </p:txBody>
      </p:sp>
      <p:sp>
        <p:nvSpPr>
          <p:cNvPr id="11268" name="Подзаголовок 2"/>
          <p:cNvSpPr>
            <a:spLocks noGrp="1"/>
          </p:cNvSpPr>
          <p:nvPr>
            <p:ph type="subTitle" idx="1"/>
          </p:nvPr>
        </p:nvSpPr>
        <p:spPr>
          <a:xfrm>
            <a:off x="827584" y="2060848"/>
            <a:ext cx="7992888" cy="1371600"/>
          </a:xfrm>
        </p:spPr>
        <p:txBody>
          <a:bodyPr>
            <a:normAutofit/>
          </a:bodyPr>
          <a:lstStyle/>
          <a:p>
            <a:pPr algn="ctr"/>
            <a:r>
              <a:rPr lang="uk-UA" b="1" dirty="0" err="1">
                <a:solidFill>
                  <a:srgbClr val="FF0000"/>
                </a:solidFill>
              </a:rPr>
              <a:t>Screening</a:t>
            </a:r>
            <a:r>
              <a:rPr lang="uk-UA" b="1" dirty="0">
                <a:solidFill>
                  <a:srgbClr val="FF0000"/>
                </a:solidFill>
              </a:rPr>
              <a:t> </a:t>
            </a:r>
            <a:r>
              <a:rPr lang="uk-UA" b="1" dirty="0" err="1">
                <a:solidFill>
                  <a:srgbClr val="FF0000"/>
                </a:solidFill>
              </a:rPr>
              <a:t>methods</a:t>
            </a:r>
            <a:r>
              <a:rPr lang="uk-UA" b="1" dirty="0">
                <a:solidFill>
                  <a:srgbClr val="FF0000"/>
                </a:solidFill>
              </a:rPr>
              <a:t> </a:t>
            </a:r>
            <a:r>
              <a:rPr lang="uk-UA" b="1" dirty="0" err="1">
                <a:solidFill>
                  <a:srgbClr val="FF0000"/>
                </a:solidFill>
              </a:rPr>
              <a:t>for</a:t>
            </a:r>
            <a:r>
              <a:rPr lang="uk-UA" b="1" dirty="0">
                <a:solidFill>
                  <a:srgbClr val="FF0000"/>
                </a:solidFill>
              </a:rPr>
              <a:t> </a:t>
            </a:r>
            <a:r>
              <a:rPr lang="uk-UA" b="1" dirty="0" err="1">
                <a:solidFill>
                  <a:srgbClr val="FF0000"/>
                </a:solidFill>
              </a:rPr>
              <a:t>assessing</a:t>
            </a:r>
            <a:r>
              <a:rPr lang="uk-UA" b="1" dirty="0">
                <a:solidFill>
                  <a:srgbClr val="FF0000"/>
                </a:solidFill>
              </a:rPr>
              <a:t> </a:t>
            </a:r>
            <a:r>
              <a:rPr lang="uk-UA" b="1" dirty="0" err="1">
                <a:solidFill>
                  <a:srgbClr val="FF0000"/>
                </a:solidFill>
              </a:rPr>
              <a:t>structural</a:t>
            </a:r>
            <a:r>
              <a:rPr lang="uk-UA" b="1" dirty="0">
                <a:solidFill>
                  <a:srgbClr val="FF0000"/>
                </a:solidFill>
              </a:rPr>
              <a:t> </a:t>
            </a:r>
            <a:r>
              <a:rPr lang="uk-UA" b="1" dirty="0" err="1">
                <a:solidFill>
                  <a:srgbClr val="FF0000"/>
                </a:solidFill>
              </a:rPr>
              <a:t>and</a:t>
            </a:r>
            <a:r>
              <a:rPr lang="uk-UA" b="1" dirty="0">
                <a:solidFill>
                  <a:srgbClr val="FF0000"/>
                </a:solidFill>
              </a:rPr>
              <a:t> </a:t>
            </a:r>
            <a:r>
              <a:rPr lang="uk-UA" b="1" dirty="0" err="1">
                <a:solidFill>
                  <a:srgbClr val="FF0000"/>
                </a:solidFill>
              </a:rPr>
              <a:t>functional</a:t>
            </a:r>
            <a:r>
              <a:rPr lang="uk-UA" b="1" dirty="0">
                <a:solidFill>
                  <a:srgbClr val="FF0000"/>
                </a:solidFill>
              </a:rPr>
              <a:t> </a:t>
            </a:r>
            <a:r>
              <a:rPr lang="uk-UA" b="1" dirty="0" err="1">
                <a:solidFill>
                  <a:srgbClr val="FF0000"/>
                </a:solidFill>
              </a:rPr>
              <a:t>changes</a:t>
            </a:r>
            <a:r>
              <a:rPr lang="uk-UA" b="1" dirty="0">
                <a:solidFill>
                  <a:srgbClr val="FF0000"/>
                </a:solidFill>
              </a:rPr>
              <a:t> </a:t>
            </a:r>
            <a:r>
              <a:rPr lang="uk-UA" b="1" dirty="0" err="1">
                <a:solidFill>
                  <a:srgbClr val="FF0000"/>
                </a:solidFill>
              </a:rPr>
              <a:t>in</a:t>
            </a:r>
            <a:r>
              <a:rPr lang="uk-UA" b="1" dirty="0">
                <a:solidFill>
                  <a:srgbClr val="FF0000"/>
                </a:solidFill>
              </a:rPr>
              <a:t> </a:t>
            </a:r>
            <a:r>
              <a:rPr lang="uk-UA" b="1" dirty="0" err="1">
                <a:solidFill>
                  <a:srgbClr val="FF0000"/>
                </a:solidFill>
              </a:rPr>
              <a:t>bone</a:t>
            </a:r>
            <a:r>
              <a:rPr lang="uk-UA" b="1" dirty="0">
                <a:solidFill>
                  <a:srgbClr val="FF0000"/>
                </a:solidFill>
              </a:rPr>
              <a:t> </a:t>
            </a:r>
            <a:r>
              <a:rPr lang="uk-UA" b="1" dirty="0" err="1">
                <a:solidFill>
                  <a:srgbClr val="FF0000"/>
                </a:solidFill>
              </a:rPr>
              <a:t>tissue</a:t>
            </a:r>
            <a:r>
              <a:rPr lang="uk-UA" b="1" dirty="0">
                <a:solidFill>
                  <a:srgbClr val="FF0000"/>
                </a:solidFill>
              </a:rPr>
              <a:t> </a:t>
            </a:r>
            <a:r>
              <a:rPr lang="uk-UA" b="1" dirty="0" err="1">
                <a:solidFill>
                  <a:srgbClr val="FF0000"/>
                </a:solidFill>
              </a:rPr>
              <a:t>and</a:t>
            </a:r>
            <a:r>
              <a:rPr lang="uk-UA" b="1" dirty="0">
                <a:solidFill>
                  <a:srgbClr val="FF0000"/>
                </a:solidFill>
              </a:rPr>
              <a:t> </a:t>
            </a:r>
            <a:r>
              <a:rPr lang="uk-UA" b="1" dirty="0" err="1">
                <a:solidFill>
                  <a:srgbClr val="FF0000"/>
                </a:solidFill>
              </a:rPr>
              <a:t>the</a:t>
            </a:r>
            <a:r>
              <a:rPr lang="uk-UA" b="1" dirty="0">
                <a:solidFill>
                  <a:srgbClr val="FF0000"/>
                </a:solidFill>
              </a:rPr>
              <a:t> </a:t>
            </a:r>
            <a:r>
              <a:rPr lang="uk-UA" b="1" dirty="0" err="1">
                <a:solidFill>
                  <a:srgbClr val="FF0000"/>
                </a:solidFill>
              </a:rPr>
              <a:t>risk</a:t>
            </a:r>
            <a:r>
              <a:rPr lang="uk-UA" b="1" dirty="0">
                <a:solidFill>
                  <a:srgbClr val="FF0000"/>
                </a:solidFill>
              </a:rPr>
              <a:t> </a:t>
            </a:r>
            <a:r>
              <a:rPr lang="uk-UA" b="1" dirty="0" err="1">
                <a:solidFill>
                  <a:srgbClr val="FF0000"/>
                </a:solidFill>
              </a:rPr>
              <a:t>of</a:t>
            </a:r>
            <a:r>
              <a:rPr lang="uk-UA" b="1" dirty="0">
                <a:solidFill>
                  <a:srgbClr val="FF0000"/>
                </a:solidFill>
              </a:rPr>
              <a:t> </a:t>
            </a:r>
            <a:r>
              <a:rPr lang="uk-UA" b="1" dirty="0" err="1">
                <a:solidFill>
                  <a:srgbClr val="FF0000"/>
                </a:solidFill>
              </a:rPr>
              <a:t>developing</a:t>
            </a:r>
            <a:r>
              <a:rPr lang="uk-UA" b="1" dirty="0">
                <a:solidFill>
                  <a:srgbClr val="FF0000"/>
                </a:solidFill>
              </a:rPr>
              <a:t> </a:t>
            </a:r>
            <a:r>
              <a:rPr lang="uk-UA" b="1" dirty="0" err="1">
                <a:solidFill>
                  <a:srgbClr val="FF0000"/>
                </a:solidFill>
              </a:rPr>
              <a:t>osteoporotic</a:t>
            </a:r>
            <a:r>
              <a:rPr lang="uk-UA" b="1" dirty="0">
                <a:solidFill>
                  <a:srgbClr val="FF0000"/>
                </a:solidFill>
              </a:rPr>
              <a:t> </a:t>
            </a:r>
            <a:r>
              <a:rPr lang="uk-UA" b="1" dirty="0" err="1">
                <a:solidFill>
                  <a:srgbClr val="FF0000"/>
                </a:solidFill>
              </a:rPr>
              <a:t>fractures</a:t>
            </a:r>
            <a:r>
              <a:rPr lang="uk-UA" b="1" dirty="0">
                <a:solidFill>
                  <a:srgbClr val="FF0000"/>
                </a:solidFill>
              </a:rPr>
              <a:t>.</a:t>
            </a:r>
            <a:endParaRPr lang="uk-UA" altLang="uk-UA" b="1" dirty="0">
              <a:solidFill>
                <a:srgbClr val="FF0000"/>
              </a:solidFill>
            </a:endParaRPr>
          </a:p>
        </p:txBody>
      </p:sp>
      <p:sp>
        <p:nvSpPr>
          <p:cNvPr id="11269" name="Subtitle 2"/>
          <p:cNvSpPr txBox="1">
            <a:spLocks/>
          </p:cNvSpPr>
          <p:nvPr/>
        </p:nvSpPr>
        <p:spPr bwMode="auto">
          <a:xfrm>
            <a:off x="1115616" y="332656"/>
            <a:ext cx="6819900" cy="1371600"/>
          </a:xfrm>
          <a:prstGeom prst="rect">
            <a:avLst/>
          </a:prstGeom>
          <a:noFill/>
          <a:ln w="9525">
            <a:noFill/>
            <a:miter lim="800000"/>
            <a:headEnd/>
            <a:tailEnd/>
          </a:ln>
        </p:spPr>
        <p:txBody>
          <a:bodyPr/>
          <a:lstStyle/>
          <a:p>
            <a:pPr algn="ctr" eaLnBrk="1" hangingPunct="1">
              <a:spcBef>
                <a:spcPts val="600"/>
              </a:spcBef>
              <a:buClr>
                <a:schemeClr val="accent1"/>
              </a:buClr>
              <a:buSzPct val="70000"/>
              <a:buFont typeface="Wingdings" pitchFamily="2" charset="2"/>
              <a:buNone/>
            </a:pPr>
            <a:r>
              <a:rPr lang="uk-UA" altLang="uk-UA" b="1" dirty="0" err="1">
                <a:solidFill>
                  <a:schemeClr val="tx2"/>
                </a:solidFill>
                <a:latin typeface="Century Schoolbook" pitchFamily="18" charset="0"/>
              </a:rPr>
              <a:t>Odessa</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National</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Medical</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University</a:t>
            </a:r>
            <a:endParaRPr lang="uk-UA" altLang="uk-UA" b="1" dirty="0">
              <a:solidFill>
                <a:schemeClr val="tx2"/>
              </a:solidFill>
              <a:latin typeface="Century Schoolbook" pitchFamily="18" charset="0"/>
            </a:endParaRPr>
          </a:p>
          <a:p>
            <a:pPr algn="ctr" eaLnBrk="1" hangingPunct="1">
              <a:spcBef>
                <a:spcPts val="600"/>
              </a:spcBef>
              <a:buClr>
                <a:schemeClr val="accent1"/>
              </a:buClr>
              <a:buSzPct val="70000"/>
              <a:buFont typeface="Wingdings" pitchFamily="2" charset="2"/>
              <a:buNone/>
            </a:pPr>
            <a:r>
              <a:rPr lang="uk-UA" altLang="uk-UA" b="1" dirty="0" err="1">
                <a:solidFill>
                  <a:schemeClr val="tx2"/>
                </a:solidFill>
                <a:latin typeface="Century Schoolbook" pitchFamily="18" charset="0"/>
              </a:rPr>
              <a:t>Faculty</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of</a:t>
            </a:r>
            <a:r>
              <a:rPr lang="uk-UA" altLang="uk-UA" b="1" dirty="0">
                <a:solidFill>
                  <a:schemeClr val="tx2"/>
                </a:solidFill>
                <a:latin typeface="Century Schoolbook" pitchFamily="18" charset="0"/>
              </a:rPr>
              <a:t> </a:t>
            </a:r>
            <a:r>
              <a:rPr lang="en-US" altLang="uk-UA" b="1" dirty="0">
                <a:solidFill>
                  <a:schemeClr val="tx2"/>
                </a:solidFill>
                <a:latin typeface="Century Schoolbook" pitchFamily="18" charset="0"/>
              </a:rPr>
              <a:t>international</a:t>
            </a:r>
            <a:endParaRPr lang="uk-UA" altLang="uk-UA" b="1" dirty="0">
              <a:solidFill>
                <a:schemeClr val="tx2"/>
              </a:solidFill>
              <a:latin typeface="Century Schoolbook" pitchFamily="18" charset="0"/>
            </a:endParaRPr>
          </a:p>
          <a:p>
            <a:pPr algn="ctr" eaLnBrk="1" hangingPunct="1">
              <a:spcBef>
                <a:spcPts val="600"/>
              </a:spcBef>
              <a:buClr>
                <a:schemeClr val="accent1"/>
              </a:buClr>
              <a:buSzPct val="70000"/>
              <a:buFont typeface="Wingdings" pitchFamily="2" charset="2"/>
              <a:buNone/>
            </a:pPr>
            <a:r>
              <a:rPr lang="uk-UA" altLang="uk-UA" sz="1600" dirty="0" err="1">
                <a:solidFill>
                  <a:schemeClr val="tx2"/>
                </a:solidFill>
                <a:latin typeface="Century Schoolbook" pitchFamily="18" charset="0"/>
              </a:rPr>
              <a:t>Department</a:t>
            </a:r>
            <a:r>
              <a:rPr lang="uk-UA" altLang="uk-UA" sz="1600" dirty="0">
                <a:solidFill>
                  <a:schemeClr val="tx2"/>
                </a:solidFill>
                <a:latin typeface="Century Schoolbook" pitchFamily="18" charset="0"/>
              </a:rPr>
              <a:t> </a:t>
            </a:r>
            <a:r>
              <a:rPr lang="uk-UA" altLang="uk-UA" sz="1600" dirty="0" err="1">
                <a:solidFill>
                  <a:schemeClr val="tx2"/>
                </a:solidFill>
                <a:latin typeface="Century Schoolbook" pitchFamily="18" charset="0"/>
              </a:rPr>
              <a:t>of</a:t>
            </a:r>
            <a:r>
              <a:rPr lang="uk-UA" altLang="uk-UA" sz="1600" dirty="0">
                <a:solidFill>
                  <a:schemeClr val="tx2"/>
                </a:solidFill>
                <a:latin typeface="Century Schoolbook" pitchFamily="18" charset="0"/>
              </a:rPr>
              <a:t> </a:t>
            </a:r>
            <a:r>
              <a:rPr lang="uk-UA" altLang="uk-UA" sz="1600" dirty="0" err="1">
                <a:solidFill>
                  <a:schemeClr val="tx2"/>
                </a:solidFill>
                <a:latin typeface="Century Schoolbook" pitchFamily="18" charset="0"/>
              </a:rPr>
              <a:t>occupational</a:t>
            </a:r>
            <a:r>
              <a:rPr lang="uk-UA" altLang="uk-UA" sz="1600" dirty="0">
                <a:solidFill>
                  <a:schemeClr val="tx2"/>
                </a:solidFill>
                <a:latin typeface="Century Schoolbook" pitchFamily="18" charset="0"/>
              </a:rPr>
              <a:t> </a:t>
            </a:r>
            <a:r>
              <a:rPr lang="uk-UA" altLang="uk-UA" sz="1600" dirty="0" err="1">
                <a:solidFill>
                  <a:schemeClr val="tx2"/>
                </a:solidFill>
                <a:latin typeface="Century Schoolbook" pitchFamily="18" charset="0"/>
              </a:rPr>
              <a:t>pathology</a:t>
            </a:r>
            <a:r>
              <a:rPr lang="en-US" altLang="uk-UA" sz="1600" dirty="0">
                <a:solidFill>
                  <a:schemeClr val="tx2"/>
                </a:solidFill>
                <a:latin typeface="Century Schoolbook" pitchFamily="18" charset="0"/>
              </a:rPr>
              <a:t>,</a:t>
            </a:r>
            <a:r>
              <a:rPr lang="uk-UA" altLang="uk-UA" sz="1600" dirty="0">
                <a:solidFill>
                  <a:schemeClr val="tx2"/>
                </a:solidFill>
                <a:latin typeface="Century Schoolbook" pitchFamily="18" charset="0"/>
              </a:rPr>
              <a:t> </a:t>
            </a:r>
            <a:r>
              <a:rPr lang="uk-UA" altLang="uk-UA" sz="1600" dirty="0" err="1">
                <a:solidFill>
                  <a:schemeClr val="tx2"/>
                </a:solidFill>
                <a:latin typeface="Century Schoolbook" pitchFamily="18" charset="0"/>
              </a:rPr>
              <a:t>functional</a:t>
            </a:r>
            <a:r>
              <a:rPr lang="uk-UA" altLang="uk-UA" sz="1600" dirty="0">
                <a:solidFill>
                  <a:schemeClr val="tx2"/>
                </a:solidFill>
                <a:latin typeface="Century Schoolbook" pitchFamily="18" charset="0"/>
              </a:rPr>
              <a:t> </a:t>
            </a:r>
            <a:r>
              <a:rPr lang="uk-UA" altLang="uk-UA" sz="1600" dirty="0" err="1">
                <a:solidFill>
                  <a:schemeClr val="tx2"/>
                </a:solidFill>
                <a:latin typeface="Century Schoolbook" pitchFamily="18" charset="0"/>
              </a:rPr>
              <a:t>diagnostics</a:t>
            </a:r>
            <a:r>
              <a:rPr lang="uk-UA" altLang="uk-UA" sz="1600" dirty="0">
                <a:solidFill>
                  <a:schemeClr val="tx2"/>
                </a:solidFill>
                <a:latin typeface="Century Schoolbook" pitchFamily="18" charset="0"/>
              </a:rPr>
              <a:t> </a:t>
            </a:r>
            <a:r>
              <a:rPr lang="uk-UA" altLang="uk-UA" sz="1600" dirty="0" err="1">
                <a:solidFill>
                  <a:schemeClr val="tx2"/>
                </a:solidFill>
                <a:latin typeface="Century Schoolbook" pitchFamily="18" charset="0"/>
              </a:rPr>
              <a:t>and</a:t>
            </a:r>
            <a:r>
              <a:rPr lang="uk-UA" altLang="uk-UA" sz="1600" dirty="0">
                <a:solidFill>
                  <a:schemeClr val="tx2"/>
                </a:solidFill>
                <a:latin typeface="Century Schoolbook" pitchFamily="18" charset="0"/>
              </a:rPr>
              <a:t> </a:t>
            </a:r>
            <a:r>
              <a:rPr lang="en-US" altLang="uk-UA" sz="1600" dirty="0" err="1">
                <a:solidFill>
                  <a:schemeClr val="tx2"/>
                </a:solidFill>
                <a:latin typeface="Century Schoolbook" pitchFamily="18" charset="0"/>
              </a:rPr>
              <a:t>phthisiopulmonogy</a:t>
            </a:r>
            <a:endParaRPr lang="uk-UA" altLang="uk-UA" sz="1600" dirty="0">
              <a:solidFill>
                <a:schemeClr val="tx2"/>
              </a:solidFill>
              <a:latin typeface="Century Schoolbook" pitchFamily="18" charset="0"/>
            </a:endParaRPr>
          </a:p>
          <a:p>
            <a:pPr eaLnBrk="1" hangingPunct="1">
              <a:spcBef>
                <a:spcPts val="600"/>
              </a:spcBef>
              <a:buClr>
                <a:schemeClr val="accent1"/>
              </a:buClr>
              <a:buSzPct val="70000"/>
              <a:buFont typeface="Wingdings" pitchFamily="2" charset="2"/>
              <a:buNone/>
            </a:pPr>
            <a:endParaRPr lang="uk-UA" altLang="uk-UA" b="1" dirty="0">
              <a:solidFill>
                <a:schemeClr val="tx2"/>
              </a:solidFill>
              <a:latin typeface="Century Schoolbook" pitchFamily="18" charset="0"/>
            </a:endParaRPr>
          </a:p>
        </p:txBody>
      </p:sp>
      <p:sp>
        <p:nvSpPr>
          <p:cNvPr id="1026" name="AutoShape 2"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https://cdn.myhealthteams.com/graphic/6447c4c3d9e5c858611bc4ad/woriginal/MyOsteoTeam_YourGuideToOsteo_Diagnosis-1144df8bee172e1715f0cb9396b15df6.webp?1682425026"/>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3" name="Picture 9"/>
          <p:cNvPicPr>
            <a:picLocks noChangeAspect="1" noChangeArrowheads="1"/>
          </p:cNvPicPr>
          <p:nvPr/>
        </p:nvPicPr>
        <p:blipFill>
          <a:blip r:embed="rId2" cstate="print"/>
          <a:srcRect/>
          <a:stretch>
            <a:fillRect/>
          </a:stretch>
        </p:blipFill>
        <p:spPr bwMode="auto">
          <a:xfrm>
            <a:off x="899592" y="3573016"/>
            <a:ext cx="7780412" cy="2468687"/>
          </a:xfrm>
          <a:prstGeom prst="rect">
            <a:avLst/>
          </a:prstGeom>
          <a:noFill/>
          <a:ln w="9525">
            <a:noFill/>
            <a:miter lim="800000"/>
            <a:headEnd/>
            <a:tailEnd/>
          </a:ln>
        </p:spPr>
      </p:pic>
      <p:sp>
        <p:nvSpPr>
          <p:cNvPr id="11" name="TextBox 10"/>
          <p:cNvSpPr txBox="1"/>
          <p:nvPr/>
        </p:nvSpPr>
        <p:spPr>
          <a:xfrm>
            <a:off x="3275856" y="6309320"/>
            <a:ext cx="4608512" cy="369332"/>
          </a:xfrm>
          <a:prstGeom prst="rect">
            <a:avLst/>
          </a:prstGeom>
          <a:noFill/>
        </p:spPr>
        <p:txBody>
          <a:bodyPr wrap="square" rtlCol="0">
            <a:spAutoFit/>
          </a:bodyPr>
          <a:lstStyle/>
          <a:p>
            <a:r>
              <a:rPr lang="en-US" dirty="0"/>
              <a:t>PhD, assistant professor </a:t>
            </a:r>
            <a:r>
              <a:rPr lang="en-US" dirty="0" err="1"/>
              <a:t>Tetiana</a:t>
            </a:r>
            <a:r>
              <a:rPr lang="en-US" dirty="0"/>
              <a:t> </a:t>
            </a:r>
            <a:r>
              <a:rPr lang="en-US" dirty="0" err="1"/>
              <a:t>Prutiian</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8676" name="AutoShape 4" descr="https://cdn.myhealthteams.com/graphic/6447c4c3d9e5c858611bc4ad/woriginal/MyOsteoTeam_YourGuideToOsteo_Diagnosis-1144df8bee172e1715f0cb9396b15df6.webp?1682425026"/>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Заголовок 4"/>
          <p:cNvSpPr>
            <a:spLocks noGrp="1"/>
          </p:cNvSpPr>
          <p:nvPr>
            <p:ph type="title"/>
          </p:nvPr>
        </p:nvSpPr>
        <p:spPr/>
        <p:txBody>
          <a:bodyPr>
            <a:normAutofit fontScale="90000"/>
          </a:bodyPr>
          <a:lstStyle/>
          <a:p>
            <a:pPr algn="ctr"/>
            <a:r>
              <a:rPr lang="en-US" sz="3600" b="1" dirty="0">
                <a:solidFill>
                  <a:srgbClr val="FF0000"/>
                </a:solidFill>
              </a:rPr>
              <a:t>Introduction</a:t>
            </a:r>
            <a:br>
              <a:rPr lang="en-US" dirty="0">
                <a:solidFill>
                  <a:srgbClr val="FF0000"/>
                </a:solidFill>
              </a:rPr>
            </a:br>
            <a:endParaRPr lang="ru-RU" dirty="0">
              <a:solidFill>
                <a:srgbClr val="FF0000"/>
              </a:solidFill>
            </a:endParaRPr>
          </a:p>
        </p:txBody>
      </p:sp>
      <p:sp>
        <p:nvSpPr>
          <p:cNvPr id="6" name="Прямоугольник 5"/>
          <p:cNvSpPr/>
          <p:nvPr/>
        </p:nvSpPr>
        <p:spPr>
          <a:xfrm>
            <a:off x="210312" y="764704"/>
            <a:ext cx="8723376" cy="6001643"/>
          </a:xfrm>
          <a:prstGeom prst="rect">
            <a:avLst/>
          </a:prstGeom>
        </p:spPr>
        <p:txBody>
          <a:bodyPr wrap="square">
            <a:spAutoFit/>
          </a:bodyPr>
          <a:lstStyle/>
          <a:p>
            <a:pPr>
              <a:buFont typeface="Arial" pitchFamily="34" charset="0"/>
              <a:buChar char="•"/>
            </a:pPr>
            <a:r>
              <a:rPr lang="en-US" sz="2400" b="1" dirty="0">
                <a:solidFill>
                  <a:srgbClr val="0070C0"/>
                </a:solidFill>
              </a:rPr>
              <a:t>Osteoporosis is a serious risk factor for bone fracture, which has a large medical cost and social burden. </a:t>
            </a:r>
          </a:p>
          <a:p>
            <a:pPr>
              <a:buFont typeface="Arial" pitchFamily="34" charset="0"/>
              <a:buChar char="•"/>
            </a:pPr>
            <a:r>
              <a:rPr lang="en-US" sz="2400" b="1" dirty="0">
                <a:solidFill>
                  <a:srgbClr val="7030A0"/>
                </a:solidFill>
              </a:rPr>
              <a:t>Osteoporosis is a major public health concern in our aging population. Often asymptomatic until a bone fracture has occurred, osteoporosis is characterized by low bone mass, decreased bone strength, and increased risk of fractures. </a:t>
            </a:r>
          </a:p>
          <a:p>
            <a:pPr>
              <a:buFont typeface="Arial" pitchFamily="34" charset="0"/>
              <a:buChar char="•"/>
            </a:pPr>
            <a:r>
              <a:rPr lang="en-US" sz="2400" dirty="0"/>
              <a:t> </a:t>
            </a:r>
            <a:r>
              <a:rPr lang="en-US" sz="2400" b="1" dirty="0">
                <a:solidFill>
                  <a:srgbClr val="00B050"/>
                </a:solidFill>
              </a:rPr>
              <a:t>Osteoporosis is especially prevalent in older adults, and fractures in this population are associated with psychological disorders, permanent disability, and an increased risk of mortality. </a:t>
            </a:r>
          </a:p>
          <a:p>
            <a:pPr>
              <a:buFont typeface="Arial" pitchFamily="34" charset="0"/>
              <a:buChar char="•"/>
            </a:pPr>
            <a:r>
              <a:rPr lang="en-US" sz="2400" dirty="0"/>
              <a:t> The sequelae of osteoporosis lead to a significant economic burden, with an estimated annual healthcare cost of $17 to $20 billion since 2005, a number that is expected to exceed $25 billion by the year 2025.</a:t>
            </a:r>
          </a:p>
          <a:p>
            <a:pPr>
              <a:buFont typeface="Arial" pitchFamily="34" charset="0"/>
              <a:buChar char="•"/>
            </a:pPr>
            <a:r>
              <a:rPr lang="en-US" sz="2400" b="1" dirty="0">
                <a:solidFill>
                  <a:srgbClr val="C00000"/>
                </a:solidFill>
              </a:rPr>
              <a:t>Despite the growing burden of osteoporosis, it remains largely underdiagnosed and undertreated.</a:t>
            </a:r>
            <a:endParaRPr lang="ru-RU" sz="2400" b="1" dirty="0">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88640"/>
            <a:ext cx="8964488" cy="7201972"/>
          </a:xfrm>
          <a:prstGeom prst="rect">
            <a:avLst/>
          </a:prstGeom>
        </p:spPr>
        <p:txBody>
          <a:bodyPr wrap="square">
            <a:spAutoFit/>
          </a:bodyPr>
          <a:lstStyle/>
          <a:p>
            <a:pPr>
              <a:buFont typeface="Arial" pitchFamily="34" charset="0"/>
              <a:buChar char="•"/>
            </a:pPr>
            <a:r>
              <a:rPr lang="en-US" dirty="0"/>
              <a:t> </a:t>
            </a:r>
            <a:r>
              <a:rPr lang="en-US" sz="2400" dirty="0"/>
              <a:t> </a:t>
            </a:r>
            <a:r>
              <a:rPr lang="en-US" sz="2400" b="1" dirty="0">
                <a:solidFill>
                  <a:srgbClr val="0070C0"/>
                </a:solidFill>
              </a:rPr>
              <a:t>Osteoporosis is a silent disease: it is difficult to notice at an early clinical stage, and only after the occurrence of spinal or hip fracture can a severe loss in bone density be detected. </a:t>
            </a:r>
          </a:p>
          <a:p>
            <a:endParaRPr lang="en-US" sz="2400" dirty="0"/>
          </a:p>
          <a:p>
            <a:pPr>
              <a:buFont typeface="Arial" pitchFamily="34" charset="0"/>
              <a:buChar char="•"/>
            </a:pPr>
            <a:r>
              <a:rPr lang="en-US" sz="2400" dirty="0"/>
              <a:t> Factors leading to bone fracture are classified into direct (congenital) and indirect (acquired) factors. </a:t>
            </a:r>
            <a:r>
              <a:rPr lang="en-US" sz="2400" b="1" dirty="0">
                <a:solidFill>
                  <a:srgbClr val="C00000"/>
                </a:solidFill>
              </a:rPr>
              <a:t>Direct factors include age, body type, heredity, hormones, sex, and ethnicity. </a:t>
            </a:r>
          </a:p>
          <a:p>
            <a:endParaRPr lang="en-US" sz="2400" dirty="0"/>
          </a:p>
          <a:p>
            <a:pPr>
              <a:buFont typeface="Arial" pitchFamily="34" charset="0"/>
              <a:buChar char="•"/>
            </a:pPr>
            <a:r>
              <a:rPr lang="en-US" sz="2400" dirty="0"/>
              <a:t> People with slimmer bodies or who are older are more vulnerable to osteoporosis.</a:t>
            </a:r>
          </a:p>
          <a:p>
            <a:pPr>
              <a:buFont typeface="Arial" pitchFamily="34" charset="0"/>
              <a:buChar char="•"/>
            </a:pPr>
            <a:endParaRPr lang="en-US" sz="2400" dirty="0"/>
          </a:p>
          <a:p>
            <a:pPr>
              <a:buFont typeface="Arial" pitchFamily="34" charset="0"/>
              <a:buChar char="•"/>
            </a:pPr>
            <a:r>
              <a:rPr lang="en-US" sz="2400" b="1" dirty="0">
                <a:solidFill>
                  <a:srgbClr val="00B050"/>
                </a:solidFill>
              </a:rPr>
              <a:t>Hereditary factors, such as family medical history, are also critical determinants of osteoporosis risk.</a:t>
            </a:r>
          </a:p>
          <a:p>
            <a:r>
              <a:rPr lang="en-US" sz="2400" dirty="0"/>
              <a:t> </a:t>
            </a:r>
          </a:p>
          <a:p>
            <a:pPr>
              <a:buFont typeface="Arial" pitchFamily="34" charset="0"/>
              <a:buChar char="•"/>
            </a:pPr>
            <a:r>
              <a:rPr lang="en-US" sz="2400" dirty="0"/>
              <a:t> Generally, women are 6–8 times  vulnerable to osteoporosis as men are; for women, bone density declines rapidly after menopause or decreased gonad function. </a:t>
            </a:r>
          </a:p>
          <a:p>
            <a:endParaRPr lang="en-US" dirty="0"/>
          </a:p>
          <a:p>
            <a:endParaRPr lang="en-US" dirty="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618F3B2-A736-4A27-8C5B-42478C676083}"/>
              </a:ext>
            </a:extLst>
          </p:cNvPr>
          <p:cNvSpPr/>
          <p:nvPr/>
        </p:nvSpPr>
        <p:spPr>
          <a:xfrm>
            <a:off x="1043608" y="404664"/>
            <a:ext cx="7848872" cy="5262979"/>
          </a:xfrm>
          <a:prstGeom prst="rect">
            <a:avLst/>
          </a:prstGeom>
        </p:spPr>
        <p:txBody>
          <a:bodyPr wrap="square">
            <a:spAutoFit/>
          </a:bodyPr>
          <a:lstStyle/>
          <a:p>
            <a:pPr>
              <a:buFont typeface="Arial" pitchFamily="34" charset="0"/>
              <a:buChar char="•"/>
            </a:pPr>
            <a:r>
              <a:rPr lang="en-US" sz="2800" b="1" dirty="0">
                <a:solidFill>
                  <a:srgbClr val="FF0000"/>
                </a:solidFill>
              </a:rPr>
              <a:t>Indirect factors </a:t>
            </a:r>
            <a:r>
              <a:rPr lang="en-US" sz="2800" dirty="0"/>
              <a:t>primarily comprise environmental factors and health habits, such as </a:t>
            </a:r>
            <a:r>
              <a:rPr lang="en-US" sz="2800" b="1" dirty="0">
                <a:solidFill>
                  <a:srgbClr val="00B050"/>
                </a:solidFill>
              </a:rPr>
              <a:t>smoking, excessive alcohol consumption, excessive caffeine consumption, lack of exercise, insufficient exposure to sunlight, insufficient calcium intake, insufficient or excessive protein intake, and long-term medication use.</a:t>
            </a:r>
          </a:p>
          <a:p>
            <a:endParaRPr lang="en-US" sz="2800" dirty="0"/>
          </a:p>
          <a:p>
            <a:pPr>
              <a:buFont typeface="Arial" pitchFamily="34" charset="0"/>
              <a:buChar char="•"/>
            </a:pPr>
            <a:r>
              <a:rPr lang="en-US" sz="2800" b="1" dirty="0">
                <a:solidFill>
                  <a:srgbClr val="0070C0"/>
                </a:solidFill>
              </a:rPr>
              <a:t>Osteoporosis screening and risk factor evaluation allow clinicians to determine which groups require follow-up interventions that reduce their risks of disease and death.</a:t>
            </a:r>
          </a:p>
        </p:txBody>
      </p:sp>
    </p:spTree>
    <p:extLst>
      <p:ext uri="{BB962C8B-B14F-4D97-AF65-F5344CB8AC3E}">
        <p14:creationId xmlns:p14="http://schemas.microsoft.com/office/powerpoint/2010/main" val="3834425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2400" b="1" dirty="0">
                <a:solidFill>
                  <a:srgbClr val="FF0000"/>
                </a:solidFill>
                <a:latin typeface="Arial Unicode MS" pitchFamily="34" charset="-128"/>
                <a:ea typeface="Arial Unicode MS" pitchFamily="34" charset="-128"/>
                <a:cs typeface="Arial Unicode MS" pitchFamily="34" charset="-128"/>
              </a:rPr>
              <a:t>Screening methods for assessing the structural and functional state of bone tissue and the risk of osteoporotic fractures</a:t>
            </a:r>
            <a:endParaRPr lang="ru-RU" sz="2400" b="1" dirty="0">
              <a:solidFill>
                <a:srgbClr val="FF0000"/>
              </a:solidFill>
              <a:latin typeface="Arial Unicode MS" pitchFamily="34" charset="-128"/>
              <a:ea typeface="Arial Unicode MS" pitchFamily="34" charset="-128"/>
              <a:cs typeface="Arial Unicode MS" pitchFamily="34" charset="-128"/>
            </a:endParaRPr>
          </a:p>
        </p:txBody>
      </p:sp>
      <p:sp>
        <p:nvSpPr>
          <p:cNvPr id="3" name="Содержимое 2"/>
          <p:cNvSpPr>
            <a:spLocks noGrp="1"/>
          </p:cNvSpPr>
          <p:nvPr>
            <p:ph idx="1"/>
          </p:nvPr>
        </p:nvSpPr>
        <p:spPr/>
        <p:txBody>
          <a:bodyPr>
            <a:normAutofit/>
          </a:bodyPr>
          <a:lstStyle/>
          <a:p>
            <a:r>
              <a:rPr lang="en-US" sz="2800" b="1" dirty="0">
                <a:solidFill>
                  <a:srgbClr val="7030A0"/>
                </a:solidFill>
              </a:rPr>
              <a:t>X-ray </a:t>
            </a:r>
            <a:r>
              <a:rPr lang="en-US" sz="2800" b="1" dirty="0" err="1">
                <a:solidFill>
                  <a:srgbClr val="7030A0"/>
                </a:solidFill>
              </a:rPr>
              <a:t>morphometry</a:t>
            </a:r>
            <a:r>
              <a:rPr lang="en-US" sz="2800" b="1" dirty="0">
                <a:solidFill>
                  <a:srgbClr val="7030A0"/>
                </a:solidFill>
              </a:rPr>
              <a:t> of the spine</a:t>
            </a:r>
          </a:p>
          <a:p>
            <a:r>
              <a:rPr lang="en-US" sz="2800" b="1" dirty="0">
                <a:solidFill>
                  <a:srgbClr val="00B050"/>
                </a:solidFill>
              </a:rPr>
              <a:t>Computerized X-ray </a:t>
            </a:r>
            <a:r>
              <a:rPr lang="en-US" sz="2800" b="1" dirty="0" err="1">
                <a:solidFill>
                  <a:srgbClr val="00B050"/>
                </a:solidFill>
              </a:rPr>
              <a:t>osteodensitometry</a:t>
            </a:r>
            <a:endParaRPr lang="en-US" sz="2800" b="1" dirty="0">
              <a:solidFill>
                <a:srgbClr val="00B050"/>
              </a:solidFill>
            </a:endParaRPr>
          </a:p>
          <a:p>
            <a:r>
              <a:rPr lang="en-US" sz="2800" b="1" dirty="0">
                <a:solidFill>
                  <a:srgbClr val="C00000"/>
                </a:solidFill>
              </a:rPr>
              <a:t>Ultrasound densitometry</a:t>
            </a:r>
          </a:p>
          <a:p>
            <a:r>
              <a:rPr lang="en-US" sz="2800" dirty="0"/>
              <a:t>The role of questionnaires in fracture risk assessment:</a:t>
            </a:r>
          </a:p>
          <a:p>
            <a:pPr>
              <a:buNone/>
            </a:pPr>
            <a:r>
              <a:rPr lang="en-US" sz="2800" dirty="0"/>
              <a:t>	</a:t>
            </a:r>
            <a:r>
              <a:rPr lang="en-US" sz="2800" i="1" dirty="0"/>
              <a:t>a) </a:t>
            </a:r>
            <a:r>
              <a:rPr lang="en-US" sz="2800" b="1" i="1" dirty="0">
                <a:solidFill>
                  <a:srgbClr val="0070C0"/>
                </a:solidFill>
              </a:rPr>
              <a:t>One-minute fracture risk assessment test </a:t>
            </a:r>
            <a:r>
              <a:rPr lang="en-US" sz="2800" i="1" dirty="0"/>
              <a:t>(test-1 and test-2)</a:t>
            </a:r>
          </a:p>
          <a:p>
            <a:pPr>
              <a:buNone/>
            </a:pPr>
            <a:r>
              <a:rPr lang="en-US" sz="2800" i="1" dirty="0"/>
              <a:t>	b) </a:t>
            </a:r>
            <a:r>
              <a:rPr lang="en-US" sz="2800" b="1" i="1" dirty="0">
                <a:solidFill>
                  <a:srgbClr val="FF0000"/>
                </a:solidFill>
              </a:rPr>
              <a:t>FRAX -</a:t>
            </a:r>
            <a:r>
              <a:rPr lang="en-US" sz="2800" i="1" dirty="0"/>
              <a:t> 10-year risk assessment model for femur fractures and other large osteoporotic fractures (FRAX-1 and FRAX-2) </a:t>
            </a:r>
          </a:p>
          <a:p>
            <a:endParaRPr lang="en-US" sz="2800" dirty="0"/>
          </a:p>
          <a:p>
            <a:endParaRPr lang="ru-RU"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a:solidFill>
                  <a:srgbClr val="FF0000"/>
                </a:solidFill>
              </a:rPr>
              <a:t>X-ray </a:t>
            </a:r>
            <a:r>
              <a:rPr lang="en-US" sz="2800" b="1" dirty="0" err="1">
                <a:solidFill>
                  <a:srgbClr val="FF0000"/>
                </a:solidFill>
              </a:rPr>
              <a:t>morphometry</a:t>
            </a:r>
            <a:r>
              <a:rPr lang="en-US" sz="2800" b="1" dirty="0">
                <a:solidFill>
                  <a:srgbClr val="FF0000"/>
                </a:solidFill>
              </a:rPr>
              <a:t> of the spine</a:t>
            </a:r>
            <a:endParaRPr lang="ru-RU" sz="2800" b="1" dirty="0">
              <a:solidFill>
                <a:srgbClr val="FF0000"/>
              </a:solidFill>
            </a:endParaRPr>
          </a:p>
        </p:txBody>
      </p:sp>
      <p:sp>
        <p:nvSpPr>
          <p:cNvPr id="3" name="Содержимое 2"/>
          <p:cNvSpPr>
            <a:spLocks noGrp="1"/>
          </p:cNvSpPr>
          <p:nvPr>
            <p:ph idx="1"/>
          </p:nvPr>
        </p:nvSpPr>
        <p:spPr>
          <a:xfrm>
            <a:off x="2843808" y="1447800"/>
            <a:ext cx="6089880" cy="5410200"/>
          </a:xfrm>
        </p:spPr>
        <p:txBody>
          <a:bodyPr>
            <a:normAutofit fontScale="77500" lnSpcReduction="20000"/>
          </a:bodyPr>
          <a:lstStyle/>
          <a:p>
            <a:r>
              <a:rPr lang="en-US" sz="3600" dirty="0"/>
              <a:t>is a quantitative method of assessing the severity, nature and prevalence of deformational changes of vertebrae in osteoporosis. </a:t>
            </a:r>
          </a:p>
          <a:p>
            <a:r>
              <a:rPr lang="en-US" sz="3600" dirty="0"/>
              <a:t>It is of great importance in the diagnosis and differential diagnosis of vertebral body deformities characteristic of osteoporosis.</a:t>
            </a:r>
          </a:p>
          <a:p>
            <a:r>
              <a:rPr lang="en-US" sz="3600" dirty="0"/>
              <a:t>Based on the numerical evaluation of vertebral body height reduction at the level from the fourth thoracic (Th4) to the fourth lumbar (L4) vertebral bodies</a:t>
            </a:r>
          </a:p>
          <a:p>
            <a:endParaRPr lang="ru-RU" sz="2400" dirty="0"/>
          </a:p>
        </p:txBody>
      </p:sp>
      <p:sp>
        <p:nvSpPr>
          <p:cNvPr id="31746" name="AutoShape 2" descr="Рентгеноморфометрия | Портал радиологов"/>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 name="Рисунок 4" descr="Без названия.jpg"/>
          <p:cNvPicPr>
            <a:picLocks noChangeAspect="1"/>
          </p:cNvPicPr>
          <p:nvPr/>
        </p:nvPicPr>
        <p:blipFill>
          <a:blip r:embed="rId2" cstate="print"/>
          <a:stretch>
            <a:fillRect/>
          </a:stretch>
        </p:blipFill>
        <p:spPr>
          <a:xfrm>
            <a:off x="1187624" y="1556792"/>
            <a:ext cx="1800225" cy="37444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332656"/>
            <a:ext cx="7498080" cy="648072"/>
          </a:xfrm>
        </p:spPr>
        <p:txBody>
          <a:bodyPr>
            <a:normAutofit/>
          </a:bodyPr>
          <a:lstStyle/>
          <a:p>
            <a:pPr algn="ctr"/>
            <a:r>
              <a:rPr lang="en-US" sz="2800" b="1" dirty="0">
                <a:solidFill>
                  <a:srgbClr val="FF0000"/>
                </a:solidFill>
              </a:rPr>
              <a:t>X-ray </a:t>
            </a:r>
            <a:r>
              <a:rPr lang="en-US" sz="2800" b="1" dirty="0" err="1">
                <a:solidFill>
                  <a:srgbClr val="FF0000"/>
                </a:solidFill>
              </a:rPr>
              <a:t>morphometry</a:t>
            </a:r>
            <a:r>
              <a:rPr lang="en-US" sz="2800" b="1" dirty="0">
                <a:solidFill>
                  <a:srgbClr val="FF0000"/>
                </a:solidFill>
              </a:rPr>
              <a:t> of the spine</a:t>
            </a:r>
            <a:endParaRPr lang="ru-RU" sz="2800" b="1" dirty="0">
              <a:solidFill>
                <a:srgbClr val="FF0000"/>
              </a:solidFill>
            </a:endParaRPr>
          </a:p>
        </p:txBody>
      </p:sp>
      <p:pic>
        <p:nvPicPr>
          <p:cNvPr id="4" name="Содержимое 3" descr="Без названия (1).jpg"/>
          <p:cNvPicPr>
            <a:picLocks noGrp="1" noChangeAspect="1"/>
          </p:cNvPicPr>
          <p:nvPr>
            <p:ph idx="1"/>
          </p:nvPr>
        </p:nvPicPr>
        <p:blipFill>
          <a:blip r:embed="rId2" cstate="print"/>
          <a:stretch>
            <a:fillRect/>
          </a:stretch>
        </p:blipFill>
        <p:spPr>
          <a:xfrm>
            <a:off x="1435608" y="4725144"/>
            <a:ext cx="7168840" cy="828675"/>
          </a:xfrm>
        </p:spPr>
      </p:pic>
      <p:sp>
        <p:nvSpPr>
          <p:cNvPr id="5" name="TextBox 4"/>
          <p:cNvSpPr txBox="1"/>
          <p:nvPr/>
        </p:nvSpPr>
        <p:spPr>
          <a:xfrm>
            <a:off x="971600" y="980728"/>
            <a:ext cx="8146152" cy="3785652"/>
          </a:xfrm>
          <a:prstGeom prst="rect">
            <a:avLst/>
          </a:prstGeom>
          <a:noFill/>
        </p:spPr>
        <p:txBody>
          <a:bodyPr wrap="square" rtlCol="0">
            <a:spAutoFit/>
          </a:bodyPr>
          <a:lstStyle/>
          <a:p>
            <a:r>
              <a:rPr lang="en-US" sz="2400" dirty="0"/>
              <a:t>There are 6 points used to determine vertebral height</a:t>
            </a:r>
          </a:p>
          <a:p>
            <a:r>
              <a:rPr lang="en-US" sz="2400" dirty="0"/>
              <a:t>Determine the linear dimensions of the vertebra:</a:t>
            </a:r>
          </a:p>
          <a:p>
            <a:r>
              <a:rPr lang="en-US" sz="2400" dirty="0"/>
              <a:t>- anterior - A</a:t>
            </a:r>
          </a:p>
          <a:p>
            <a:r>
              <a:rPr lang="en-US" sz="2400" dirty="0"/>
              <a:t>- middle - M</a:t>
            </a:r>
          </a:p>
          <a:p>
            <a:r>
              <a:rPr lang="en-US" sz="2400" dirty="0"/>
              <a:t>- posterior - P</a:t>
            </a:r>
          </a:p>
          <a:p>
            <a:r>
              <a:rPr lang="en-US" sz="2400" dirty="0"/>
              <a:t>And vertebral body indexes:</a:t>
            </a:r>
          </a:p>
          <a:p>
            <a:r>
              <a:rPr lang="en-US" sz="2400" dirty="0"/>
              <a:t>- </a:t>
            </a:r>
            <a:r>
              <a:rPr lang="en-US" sz="2400" dirty="0" err="1"/>
              <a:t>anteroposterior</a:t>
            </a:r>
            <a:r>
              <a:rPr lang="en-US" sz="2400" dirty="0"/>
              <a:t> (A/P)</a:t>
            </a:r>
          </a:p>
          <a:p>
            <a:r>
              <a:rPr lang="en-US" sz="2400" dirty="0"/>
              <a:t>- mid-posterior (M/P)</a:t>
            </a:r>
          </a:p>
          <a:p>
            <a:r>
              <a:rPr lang="en-US" sz="2400" dirty="0"/>
              <a:t>- posterior-posterior (P/</a:t>
            </a:r>
            <a:r>
              <a:rPr lang="en-US" sz="2400" dirty="0" err="1"/>
              <a:t>Rp</a:t>
            </a:r>
            <a:r>
              <a:rPr lang="en-US" sz="2400" dirty="0"/>
              <a:t>) - the ratio of the real size of the posterior edge to its normal size.</a:t>
            </a:r>
            <a:endParaRPr lang="ru-RU" sz="2400" dirty="0"/>
          </a:p>
        </p:txBody>
      </p:sp>
      <p:sp>
        <p:nvSpPr>
          <p:cNvPr id="6" name="TextBox 5"/>
          <p:cNvSpPr txBox="1"/>
          <p:nvPr/>
        </p:nvSpPr>
        <p:spPr>
          <a:xfrm>
            <a:off x="1475656" y="5877272"/>
            <a:ext cx="7344816" cy="1015663"/>
          </a:xfrm>
          <a:prstGeom prst="rect">
            <a:avLst/>
          </a:prstGeom>
          <a:noFill/>
        </p:spPr>
        <p:txBody>
          <a:bodyPr wrap="square" rtlCol="0">
            <a:spAutoFit/>
          </a:bodyPr>
          <a:lstStyle/>
          <a:p>
            <a:r>
              <a:rPr lang="en-US" sz="2000" b="1" dirty="0">
                <a:solidFill>
                  <a:srgbClr val="0070C0"/>
                </a:solidFill>
              </a:rPr>
              <a:t>Vertebral deformities usually mean the presence of severe osteoporosis, but there is an opinion that early diagnosis of this disease is possible with minimal deformational changes.</a:t>
            </a:r>
            <a:endParaRPr lang="ru-RU" sz="2000" b="1" dirty="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b="1" dirty="0">
                <a:solidFill>
                  <a:srgbClr val="FF0000"/>
                </a:solidFill>
              </a:rPr>
              <a:t>Types and severity of vertebral body deformities</a:t>
            </a:r>
            <a:endParaRPr lang="ru-RU" sz="3200" b="1" dirty="0">
              <a:solidFill>
                <a:srgbClr val="FF0000"/>
              </a:solidFill>
            </a:endParaRPr>
          </a:p>
        </p:txBody>
      </p:sp>
      <p:pic>
        <p:nvPicPr>
          <p:cNvPr id="4" name="Содержимое 3" descr="1assessing_vertebral_fractures.png"/>
          <p:cNvPicPr>
            <a:picLocks noGrp="1" noChangeAspect="1"/>
          </p:cNvPicPr>
          <p:nvPr>
            <p:ph idx="1"/>
          </p:nvPr>
        </p:nvPicPr>
        <p:blipFill>
          <a:blip r:embed="rId2" cstate="print"/>
          <a:stretch>
            <a:fillRect/>
          </a:stretch>
        </p:blipFill>
        <p:spPr>
          <a:xfrm>
            <a:off x="1187624" y="1628800"/>
            <a:ext cx="7488832" cy="475252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a:solidFill>
                  <a:srgbClr val="FF0000"/>
                </a:solidFill>
              </a:rPr>
              <a:t>X-ray </a:t>
            </a:r>
            <a:r>
              <a:rPr lang="en-US" sz="2800" b="1" dirty="0" err="1">
                <a:solidFill>
                  <a:srgbClr val="FF0000"/>
                </a:solidFill>
              </a:rPr>
              <a:t>morphometry</a:t>
            </a:r>
            <a:r>
              <a:rPr lang="en-US" sz="2800" b="1" dirty="0">
                <a:solidFill>
                  <a:srgbClr val="FF0000"/>
                </a:solidFill>
              </a:rPr>
              <a:t> of the spine</a:t>
            </a:r>
            <a:endParaRPr lang="ru-RU" sz="2800" b="1" dirty="0">
              <a:solidFill>
                <a:srgbClr val="FF0000"/>
              </a:solidFill>
            </a:endParaRPr>
          </a:p>
        </p:txBody>
      </p:sp>
      <p:sp>
        <p:nvSpPr>
          <p:cNvPr id="3" name="Содержимое 2"/>
          <p:cNvSpPr>
            <a:spLocks noGrp="1"/>
          </p:cNvSpPr>
          <p:nvPr>
            <p:ph idx="1"/>
          </p:nvPr>
        </p:nvSpPr>
        <p:spPr/>
        <p:txBody>
          <a:bodyPr>
            <a:normAutofit fontScale="92500" lnSpcReduction="20000"/>
          </a:bodyPr>
          <a:lstStyle/>
          <a:p>
            <a:pPr marL="82296" indent="0">
              <a:buNone/>
            </a:pPr>
            <a:r>
              <a:rPr lang="en-US" sz="3000" b="1" dirty="0">
                <a:solidFill>
                  <a:srgbClr val="7030A0"/>
                </a:solidFill>
              </a:rPr>
              <a:t>      A fracture is diagnosed when the height ratio is below a certain level (&lt;0.80-0.85).</a:t>
            </a:r>
          </a:p>
          <a:p>
            <a:pPr marL="82296" indent="0">
              <a:buNone/>
            </a:pPr>
            <a:r>
              <a:rPr lang="en-US" b="1" dirty="0">
                <a:solidFill>
                  <a:srgbClr val="00B050"/>
                </a:solidFill>
              </a:rPr>
              <a:t>     The anterior vertebral height is less than the posterior vertebral height in the mid-thoracic spine, equal to the posterior vertebral height in the lower thoracic and lumbar spine, and greater than the posterior vertebral height in the lower lumbar spine.</a:t>
            </a:r>
          </a:p>
          <a:p>
            <a:r>
              <a:rPr lang="en-US" b="1" dirty="0">
                <a:solidFill>
                  <a:srgbClr val="00B0F0"/>
                </a:solidFill>
              </a:rPr>
              <a:t>The bodies of the lumbar vertebrae are larger than those of the thoracic vertebrae</a:t>
            </a:r>
            <a:r>
              <a:rPr lang="en-US" dirty="0"/>
              <a:t>.</a:t>
            </a:r>
            <a:endParaRPr lang="ru-RU" dirty="0"/>
          </a:p>
        </p:txBody>
      </p:sp>
      <p:sp>
        <p:nvSpPr>
          <p:cNvPr id="31746" name="AutoShape 2" descr="Рентгеноморфометрия | Портал радиологов"/>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b="1" dirty="0">
                <a:solidFill>
                  <a:srgbClr val="FF0000"/>
                </a:solidFill>
              </a:rPr>
              <a:t>Types of vertebral body deformity</a:t>
            </a:r>
            <a:endParaRPr lang="ru-RU" sz="3200" b="1" dirty="0">
              <a:solidFill>
                <a:srgbClr val="FF0000"/>
              </a:solidFill>
            </a:endParaRPr>
          </a:p>
        </p:txBody>
      </p:sp>
      <p:sp>
        <p:nvSpPr>
          <p:cNvPr id="3" name="Содержимое 2"/>
          <p:cNvSpPr>
            <a:spLocks noGrp="1"/>
          </p:cNvSpPr>
          <p:nvPr>
            <p:ph idx="1"/>
          </p:nvPr>
        </p:nvSpPr>
        <p:spPr/>
        <p:txBody>
          <a:bodyPr>
            <a:normAutofit fontScale="77500" lnSpcReduction="20000"/>
          </a:bodyPr>
          <a:lstStyle/>
          <a:p>
            <a:r>
              <a:rPr lang="en-US" dirty="0"/>
              <a:t>- </a:t>
            </a:r>
            <a:r>
              <a:rPr lang="en-US" b="1" dirty="0">
                <a:solidFill>
                  <a:srgbClr val="FF0000"/>
                </a:solidFill>
              </a:rPr>
              <a:t>anterior wedge deformity </a:t>
            </a:r>
            <a:r>
              <a:rPr lang="en-US" dirty="0"/>
              <a:t>- reduction of predominantly anterior height with relative preservation of middle and posterior heights (decrease in the index (A/P))</a:t>
            </a:r>
          </a:p>
          <a:p>
            <a:r>
              <a:rPr lang="en-US" dirty="0"/>
              <a:t>- </a:t>
            </a:r>
            <a:r>
              <a:rPr lang="en-US" dirty="0">
                <a:solidFill>
                  <a:srgbClr val="FF0000"/>
                </a:solidFill>
              </a:rPr>
              <a:t>double concave deformity ("fish vertebrae" type deformity) </a:t>
            </a:r>
            <a:r>
              <a:rPr lang="en-US" dirty="0"/>
              <a:t>- decrease in predominantly medial height of the vertebral body with relative preservation of anterior and medial heights (M/P index).</a:t>
            </a:r>
          </a:p>
          <a:p>
            <a:r>
              <a:rPr lang="en-US" dirty="0"/>
              <a:t>- </a:t>
            </a:r>
            <a:r>
              <a:rPr lang="en-US" dirty="0">
                <a:solidFill>
                  <a:srgbClr val="FF0000"/>
                </a:solidFill>
              </a:rPr>
              <a:t>posterior wedge deformity </a:t>
            </a:r>
            <a:r>
              <a:rPr lang="en-US" dirty="0"/>
              <a:t>- decrease in the predominantly posterior height of the vertebral body with relative preservation of the anterior and middle heights (decrease in the (P/</a:t>
            </a:r>
            <a:r>
              <a:rPr lang="en-US" dirty="0" err="1"/>
              <a:t>Rp</a:t>
            </a:r>
            <a:r>
              <a:rPr lang="en-US" dirty="0"/>
              <a:t>) index).</a:t>
            </a:r>
          </a:p>
          <a:p>
            <a:r>
              <a:rPr lang="en-US" dirty="0"/>
              <a:t>- </a:t>
            </a:r>
            <a:r>
              <a:rPr lang="en-US" dirty="0">
                <a:solidFill>
                  <a:srgbClr val="FF0000"/>
                </a:solidFill>
              </a:rPr>
              <a:t>compression</a:t>
            </a:r>
            <a:r>
              <a:rPr lang="en-US" dirty="0"/>
              <a:t> deformity - a relatively uniform decrease in all vertebral body heights</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0941" y="122238"/>
            <a:ext cx="7498080" cy="1143000"/>
          </a:xfrm>
        </p:spPr>
        <p:txBody>
          <a:bodyPr>
            <a:normAutofit/>
          </a:bodyPr>
          <a:lstStyle/>
          <a:p>
            <a:pPr algn="ctr"/>
            <a:r>
              <a:rPr lang="en-US" sz="2800" dirty="0">
                <a:solidFill>
                  <a:srgbClr val="FF0000"/>
                </a:solidFill>
              </a:rPr>
              <a:t>Algorithm for verification of vertebral pain syndrome using Х-</a:t>
            </a:r>
            <a:r>
              <a:rPr lang="en-US" sz="2800" dirty="0" err="1">
                <a:solidFill>
                  <a:srgbClr val="FF0000"/>
                </a:solidFill>
              </a:rPr>
              <a:t>morphometric</a:t>
            </a:r>
            <a:r>
              <a:rPr lang="en-US" sz="2800" dirty="0">
                <a:solidFill>
                  <a:srgbClr val="FF0000"/>
                </a:solidFill>
              </a:rPr>
              <a:t> analysis</a:t>
            </a:r>
            <a:endParaRPr lang="ru-RU" sz="2800" dirty="0">
              <a:solidFill>
                <a:srgbClr val="FF0000"/>
              </a:solidFill>
            </a:endParaRPr>
          </a:p>
        </p:txBody>
      </p:sp>
      <p:sp>
        <p:nvSpPr>
          <p:cNvPr id="6" name="TextBox 5"/>
          <p:cNvSpPr txBox="1"/>
          <p:nvPr/>
        </p:nvSpPr>
        <p:spPr>
          <a:xfrm>
            <a:off x="3563888" y="1340768"/>
            <a:ext cx="2448272" cy="523220"/>
          </a:xfrm>
          <a:prstGeom prst="rect">
            <a:avLst/>
          </a:prstGeom>
          <a:noFill/>
        </p:spPr>
        <p:txBody>
          <a:bodyPr wrap="square" rtlCol="0">
            <a:spAutoFit/>
          </a:bodyPr>
          <a:lstStyle/>
          <a:p>
            <a:pPr algn="ctr"/>
            <a:r>
              <a:rPr lang="en-US" sz="2800" b="1" dirty="0"/>
              <a:t>    Pain</a:t>
            </a:r>
            <a:endParaRPr lang="ru-RU" sz="2800" b="1" dirty="0"/>
          </a:p>
        </p:txBody>
      </p:sp>
      <p:sp>
        <p:nvSpPr>
          <p:cNvPr id="7" name="TextBox 6"/>
          <p:cNvSpPr txBox="1"/>
          <p:nvPr/>
        </p:nvSpPr>
        <p:spPr>
          <a:xfrm>
            <a:off x="3347864" y="1916832"/>
            <a:ext cx="3528392" cy="461665"/>
          </a:xfrm>
          <a:prstGeom prst="rect">
            <a:avLst/>
          </a:prstGeom>
          <a:noFill/>
        </p:spPr>
        <p:txBody>
          <a:bodyPr wrap="square" rtlCol="0">
            <a:spAutoFit/>
          </a:bodyPr>
          <a:lstStyle/>
          <a:p>
            <a:pPr algn="ctr"/>
            <a:r>
              <a:rPr lang="en-US" sz="2400" dirty="0"/>
              <a:t>Spinal radiography</a:t>
            </a:r>
            <a:endParaRPr lang="ru-RU" sz="2400" dirty="0"/>
          </a:p>
        </p:txBody>
      </p:sp>
      <p:sp>
        <p:nvSpPr>
          <p:cNvPr id="9" name="TextBox 8"/>
          <p:cNvSpPr txBox="1"/>
          <p:nvPr/>
        </p:nvSpPr>
        <p:spPr>
          <a:xfrm>
            <a:off x="1043608" y="2060848"/>
            <a:ext cx="2520280" cy="1200329"/>
          </a:xfrm>
          <a:prstGeom prst="rect">
            <a:avLst/>
          </a:prstGeom>
          <a:noFill/>
        </p:spPr>
        <p:txBody>
          <a:bodyPr wrap="square" rtlCol="0">
            <a:spAutoFit/>
          </a:bodyPr>
          <a:lstStyle/>
          <a:p>
            <a:r>
              <a:rPr lang="en-US" b="1" dirty="0"/>
              <a:t>Visual detection of vertebral </a:t>
            </a:r>
          </a:p>
          <a:p>
            <a:r>
              <a:rPr lang="en-US" b="1" dirty="0"/>
              <a:t>deformities and fractures</a:t>
            </a:r>
            <a:endParaRPr lang="ru-RU" b="1" dirty="0"/>
          </a:p>
        </p:txBody>
      </p:sp>
      <p:sp>
        <p:nvSpPr>
          <p:cNvPr id="11" name="TextBox 10"/>
          <p:cNvSpPr txBox="1"/>
          <p:nvPr/>
        </p:nvSpPr>
        <p:spPr>
          <a:xfrm>
            <a:off x="3419872" y="2852936"/>
            <a:ext cx="3672408" cy="830997"/>
          </a:xfrm>
          <a:prstGeom prst="rect">
            <a:avLst/>
          </a:prstGeom>
          <a:noFill/>
        </p:spPr>
        <p:txBody>
          <a:bodyPr wrap="square" rtlCol="0">
            <a:spAutoFit/>
          </a:bodyPr>
          <a:lstStyle/>
          <a:p>
            <a:pPr algn="ctr"/>
            <a:r>
              <a:rPr lang="en-US" sz="2400" dirty="0"/>
              <a:t>X-ray </a:t>
            </a:r>
            <a:r>
              <a:rPr lang="en-US" sz="2400" dirty="0" err="1"/>
              <a:t>morphometric</a:t>
            </a:r>
            <a:r>
              <a:rPr lang="en-US" sz="2400" dirty="0"/>
              <a:t> analysis</a:t>
            </a:r>
            <a:endParaRPr lang="ru-RU" sz="2400" dirty="0"/>
          </a:p>
        </p:txBody>
      </p:sp>
      <p:sp>
        <p:nvSpPr>
          <p:cNvPr id="12" name="TextBox 11"/>
          <p:cNvSpPr txBox="1"/>
          <p:nvPr/>
        </p:nvSpPr>
        <p:spPr>
          <a:xfrm>
            <a:off x="1259632" y="3501008"/>
            <a:ext cx="2808312" cy="1015663"/>
          </a:xfrm>
          <a:prstGeom prst="rect">
            <a:avLst/>
          </a:prstGeom>
          <a:noFill/>
        </p:spPr>
        <p:txBody>
          <a:bodyPr wrap="square" rtlCol="0">
            <a:spAutoFit/>
          </a:bodyPr>
          <a:lstStyle/>
          <a:p>
            <a:r>
              <a:rPr lang="en-US" sz="2000" b="1" dirty="0">
                <a:solidFill>
                  <a:srgbClr val="00B050"/>
                </a:solidFill>
              </a:rPr>
              <a:t>Decrease in </a:t>
            </a:r>
            <a:r>
              <a:rPr lang="en-US" sz="2000" b="1" dirty="0" err="1">
                <a:solidFill>
                  <a:srgbClr val="00B050"/>
                </a:solidFill>
              </a:rPr>
              <a:t>radiomorphometric</a:t>
            </a:r>
            <a:r>
              <a:rPr lang="en-US" sz="2000" b="1" dirty="0">
                <a:solidFill>
                  <a:srgbClr val="00B050"/>
                </a:solidFill>
              </a:rPr>
              <a:t> parameters</a:t>
            </a:r>
            <a:endParaRPr lang="ru-RU" sz="2000" b="1" dirty="0">
              <a:solidFill>
                <a:srgbClr val="00B050"/>
              </a:solidFill>
            </a:endParaRPr>
          </a:p>
        </p:txBody>
      </p:sp>
      <p:sp>
        <p:nvSpPr>
          <p:cNvPr id="14" name="TextBox 13"/>
          <p:cNvSpPr txBox="1"/>
          <p:nvPr/>
        </p:nvSpPr>
        <p:spPr>
          <a:xfrm>
            <a:off x="6372200" y="3356992"/>
            <a:ext cx="2771800" cy="1015663"/>
          </a:xfrm>
          <a:prstGeom prst="rect">
            <a:avLst/>
          </a:prstGeom>
          <a:noFill/>
        </p:spPr>
        <p:txBody>
          <a:bodyPr wrap="square" rtlCol="0">
            <a:spAutoFit/>
          </a:bodyPr>
          <a:lstStyle/>
          <a:p>
            <a:r>
              <a:rPr lang="en-US" sz="2000" b="1" dirty="0" err="1">
                <a:solidFill>
                  <a:srgbClr val="7030A0"/>
                </a:solidFill>
              </a:rPr>
              <a:t>Radiomorphometric</a:t>
            </a:r>
            <a:r>
              <a:rPr lang="en-US" sz="2000" b="1" dirty="0">
                <a:solidFill>
                  <a:srgbClr val="7030A0"/>
                </a:solidFill>
              </a:rPr>
              <a:t> parameters are normal</a:t>
            </a:r>
            <a:endParaRPr lang="ru-RU" sz="2000" b="1" dirty="0">
              <a:solidFill>
                <a:srgbClr val="7030A0"/>
              </a:solidFill>
            </a:endParaRPr>
          </a:p>
        </p:txBody>
      </p:sp>
      <p:sp>
        <p:nvSpPr>
          <p:cNvPr id="18" name="TextBox 17"/>
          <p:cNvSpPr txBox="1"/>
          <p:nvPr/>
        </p:nvSpPr>
        <p:spPr>
          <a:xfrm>
            <a:off x="1259632" y="4581128"/>
            <a:ext cx="3312368" cy="707886"/>
          </a:xfrm>
          <a:prstGeom prst="rect">
            <a:avLst/>
          </a:prstGeom>
          <a:noFill/>
        </p:spPr>
        <p:txBody>
          <a:bodyPr wrap="square" rtlCol="0">
            <a:spAutoFit/>
          </a:bodyPr>
          <a:lstStyle/>
          <a:p>
            <a:r>
              <a:rPr lang="en-US" sz="2000" b="1" dirty="0">
                <a:solidFill>
                  <a:srgbClr val="0070C0"/>
                </a:solidFill>
              </a:rPr>
              <a:t>Prevention and treatment of osteoporotic conditions</a:t>
            </a:r>
            <a:endParaRPr lang="ru-RU" sz="2000" b="1" dirty="0">
              <a:solidFill>
                <a:srgbClr val="0070C0"/>
              </a:solidFill>
            </a:endParaRPr>
          </a:p>
        </p:txBody>
      </p:sp>
      <p:sp>
        <p:nvSpPr>
          <p:cNvPr id="19" name="TextBox 18"/>
          <p:cNvSpPr txBox="1"/>
          <p:nvPr/>
        </p:nvSpPr>
        <p:spPr>
          <a:xfrm>
            <a:off x="6372200" y="4437112"/>
            <a:ext cx="2549402" cy="707886"/>
          </a:xfrm>
          <a:prstGeom prst="rect">
            <a:avLst/>
          </a:prstGeom>
          <a:noFill/>
        </p:spPr>
        <p:txBody>
          <a:bodyPr wrap="square" rtlCol="0">
            <a:spAutoFit/>
          </a:bodyPr>
          <a:lstStyle/>
          <a:p>
            <a:r>
              <a:rPr lang="en-US" sz="2000" b="1" dirty="0">
                <a:solidFill>
                  <a:srgbClr val="FF0000"/>
                </a:solidFill>
              </a:rPr>
              <a:t>Magnetic resonance tomography</a:t>
            </a:r>
            <a:endParaRPr lang="ru-RU" sz="2000" b="1" dirty="0">
              <a:solidFill>
                <a:srgbClr val="FF0000"/>
              </a:solidFill>
            </a:endParaRPr>
          </a:p>
        </p:txBody>
      </p:sp>
      <p:sp>
        <p:nvSpPr>
          <p:cNvPr id="20" name="TextBox 19"/>
          <p:cNvSpPr txBox="1"/>
          <p:nvPr/>
        </p:nvSpPr>
        <p:spPr>
          <a:xfrm>
            <a:off x="2075098" y="5827759"/>
            <a:ext cx="7020272" cy="830997"/>
          </a:xfrm>
          <a:prstGeom prst="rect">
            <a:avLst/>
          </a:prstGeom>
          <a:noFill/>
        </p:spPr>
        <p:txBody>
          <a:bodyPr wrap="square" rtlCol="0">
            <a:spAutoFit/>
          </a:bodyPr>
          <a:lstStyle/>
          <a:p>
            <a:r>
              <a:rPr lang="en-US" sz="2400" b="1" dirty="0"/>
              <a:t>Control radiography with X-ray </a:t>
            </a:r>
            <a:r>
              <a:rPr lang="en-US" sz="2400" b="1" dirty="0" err="1"/>
              <a:t>morphometric</a:t>
            </a:r>
            <a:r>
              <a:rPr lang="en-US" sz="2400" b="1" dirty="0"/>
              <a:t> analysis after 1.5-2 years</a:t>
            </a:r>
            <a:endParaRPr lang="ru-RU" sz="2400" b="1" dirty="0"/>
          </a:p>
        </p:txBody>
      </p:sp>
      <p:cxnSp>
        <p:nvCxnSpPr>
          <p:cNvPr id="22" name="Прямая соединительная линия 21"/>
          <p:cNvCxnSpPr/>
          <p:nvPr/>
        </p:nvCxnSpPr>
        <p:spPr>
          <a:xfrm rot="5400000">
            <a:off x="4772055" y="1860793"/>
            <a:ext cx="3199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10800000" flipV="1">
            <a:off x="2843808" y="2132856"/>
            <a:ext cx="1368152"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396552" y="1052736"/>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396552" y="1124744"/>
            <a:ext cx="914400" cy="914400"/>
          </a:xfrm>
          <a:prstGeom prst="line">
            <a:avLst/>
          </a:prstGeom>
        </p:spPr>
        <p:style>
          <a:lnRef idx="1">
            <a:schemeClr val="dk1"/>
          </a:lnRef>
          <a:fillRef idx="0">
            <a:schemeClr val="dk1"/>
          </a:fillRef>
          <a:effectRef idx="0">
            <a:schemeClr val="dk1"/>
          </a:effectRef>
          <a:fontRef idx="minor">
            <a:schemeClr val="tx1"/>
          </a:fontRef>
        </p:style>
      </p:cxnSp>
      <p:cxnSp>
        <p:nvCxnSpPr>
          <p:cNvPr id="34" name="Прямая со стрелкой 33"/>
          <p:cNvCxnSpPr/>
          <p:nvPr/>
        </p:nvCxnSpPr>
        <p:spPr>
          <a:xfrm>
            <a:off x="-324544" y="1124744"/>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cxnSpLocks/>
            <a:endCxn id="14" idx="0"/>
          </p:cNvCxnSpPr>
          <p:nvPr/>
        </p:nvCxnSpPr>
        <p:spPr>
          <a:xfrm>
            <a:off x="6588224" y="3068960"/>
            <a:ext cx="1169876"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rot="10800000" flipV="1">
            <a:off x="2195736" y="3068960"/>
            <a:ext cx="1584176"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p:nvPr/>
        </p:nvCxnSpPr>
        <p:spPr>
          <a:xfrm>
            <a:off x="-252536" y="1052736"/>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a:off x="-180528" y="1124744"/>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rot="5400000">
            <a:off x="4715222" y="2636912"/>
            <a:ext cx="576858"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p:nvPr/>
        </p:nvCxnSpPr>
        <p:spPr>
          <a:xfrm>
            <a:off x="-252536" y="1052736"/>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a:stCxn id="18" idx="2"/>
          </p:cNvCxnSpPr>
          <p:nvPr/>
        </p:nvCxnSpPr>
        <p:spPr>
          <a:xfrm>
            <a:off x="2915816" y="5289014"/>
            <a:ext cx="864097" cy="3722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p:nvPr/>
        </p:nvCxnSpPr>
        <p:spPr>
          <a:xfrm rot="10800000" flipV="1">
            <a:off x="6876256" y="5085184"/>
            <a:ext cx="79208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p:cNvCxnSpPr/>
          <p:nvPr/>
        </p:nvCxnSpPr>
        <p:spPr>
          <a:xfrm rot="5400000">
            <a:off x="2087724" y="4545124"/>
            <a:ext cx="36004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rot="5400000">
            <a:off x="7308304" y="4293096"/>
            <a:ext cx="43204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88640"/>
            <a:ext cx="7498080" cy="954360"/>
          </a:xfrm>
        </p:spPr>
        <p:txBody>
          <a:bodyPr>
            <a:normAutofit fontScale="90000"/>
          </a:bodyPr>
          <a:lstStyle/>
          <a:p>
            <a:pPr algn="ctr"/>
            <a:r>
              <a:rPr lang="en-US" sz="3200" b="1" dirty="0">
                <a:solidFill>
                  <a:srgbClr val="FF0000"/>
                </a:solidFill>
              </a:rPr>
              <a:t>Computerized X-ray </a:t>
            </a:r>
            <a:r>
              <a:rPr lang="en-US" sz="3200" b="1" dirty="0" err="1">
                <a:solidFill>
                  <a:srgbClr val="FF0000"/>
                </a:solidFill>
              </a:rPr>
              <a:t>osteodensitometry</a:t>
            </a:r>
            <a:endParaRPr lang="ru-RU" sz="3200" b="1" dirty="0">
              <a:solidFill>
                <a:srgbClr val="FF0000"/>
              </a:solidFill>
            </a:endParaRPr>
          </a:p>
        </p:txBody>
      </p:sp>
      <p:sp>
        <p:nvSpPr>
          <p:cNvPr id="3" name="Содержимое 2"/>
          <p:cNvSpPr>
            <a:spLocks noGrp="1"/>
          </p:cNvSpPr>
          <p:nvPr>
            <p:ph idx="1"/>
          </p:nvPr>
        </p:nvSpPr>
        <p:spPr>
          <a:xfrm>
            <a:off x="1043608" y="1143000"/>
            <a:ext cx="7858120" cy="5526360"/>
          </a:xfrm>
        </p:spPr>
        <p:txBody>
          <a:bodyPr>
            <a:normAutofit/>
          </a:bodyPr>
          <a:lstStyle/>
          <a:p>
            <a:r>
              <a:rPr lang="en-US" sz="2000" b="1" dirty="0">
                <a:solidFill>
                  <a:srgbClr val="7030A0"/>
                </a:solidFill>
              </a:rPr>
              <a:t>It is an affordable and reliable method of determining bone changes in clinics where computed X-ray </a:t>
            </a:r>
            <a:r>
              <a:rPr lang="en-US" sz="2000" b="1" dirty="0" err="1">
                <a:solidFill>
                  <a:srgbClr val="7030A0"/>
                </a:solidFill>
              </a:rPr>
              <a:t>osteodensitometry</a:t>
            </a:r>
            <a:r>
              <a:rPr lang="en-US" sz="2000" b="1" dirty="0">
                <a:solidFill>
                  <a:srgbClr val="7030A0"/>
                </a:solidFill>
              </a:rPr>
              <a:t> equipment is available.</a:t>
            </a:r>
          </a:p>
          <a:p>
            <a:r>
              <a:rPr lang="en-US" sz="2000" b="1" dirty="0">
                <a:solidFill>
                  <a:srgbClr val="C00000"/>
                </a:solidFill>
              </a:rPr>
              <a:t>Computed X-ray </a:t>
            </a:r>
            <a:r>
              <a:rPr lang="en-US" sz="2000" b="1" dirty="0" err="1">
                <a:solidFill>
                  <a:srgbClr val="C00000"/>
                </a:solidFill>
              </a:rPr>
              <a:t>osteodensitometry</a:t>
            </a:r>
            <a:r>
              <a:rPr lang="en-US" sz="2000" b="1" dirty="0">
                <a:solidFill>
                  <a:srgbClr val="C00000"/>
                </a:solidFill>
              </a:rPr>
              <a:t> is used worldwide because of its low cost and minimal equipment requirements</a:t>
            </a:r>
            <a:r>
              <a:rPr lang="en-US" sz="2000" dirty="0"/>
              <a:t>.</a:t>
            </a:r>
          </a:p>
          <a:p>
            <a:r>
              <a:rPr lang="en-US" sz="2000" b="1" dirty="0">
                <a:solidFill>
                  <a:srgbClr val="00B050"/>
                </a:solidFill>
              </a:rPr>
              <a:t>Computed X-ray </a:t>
            </a:r>
            <a:r>
              <a:rPr lang="en-US" sz="2000" b="1" dirty="0" err="1">
                <a:solidFill>
                  <a:srgbClr val="00B050"/>
                </a:solidFill>
              </a:rPr>
              <a:t>osteodensitometry</a:t>
            </a:r>
            <a:r>
              <a:rPr lang="en-US" sz="2000" b="1" dirty="0">
                <a:solidFill>
                  <a:srgbClr val="00B050"/>
                </a:solidFill>
              </a:rPr>
              <a:t> can be used by first contact physicians as primary screening for osteoporosis.</a:t>
            </a:r>
            <a:endParaRPr lang="ru-RU" sz="2000" b="1" dirty="0">
              <a:solidFill>
                <a:srgbClr val="00B050"/>
              </a:solidFill>
            </a:endParaRPr>
          </a:p>
        </p:txBody>
      </p:sp>
      <p:pic>
        <p:nvPicPr>
          <p:cNvPr id="4" name="Рисунок 3" descr="dsc_0966.jpg"/>
          <p:cNvPicPr>
            <a:picLocks noChangeAspect="1"/>
          </p:cNvPicPr>
          <p:nvPr/>
        </p:nvPicPr>
        <p:blipFill>
          <a:blip r:embed="rId2" cstate="print"/>
          <a:stretch>
            <a:fillRect/>
          </a:stretch>
        </p:blipFill>
        <p:spPr>
          <a:xfrm>
            <a:off x="2123728" y="3717032"/>
            <a:ext cx="5976664" cy="277507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dirty="0">
                <a:solidFill>
                  <a:srgbClr val="FF0000"/>
                </a:solidFill>
              </a:rPr>
              <a:t>Computed X-ray </a:t>
            </a:r>
            <a:r>
              <a:rPr lang="en-US" sz="3200" dirty="0" err="1">
                <a:solidFill>
                  <a:srgbClr val="FF0000"/>
                </a:solidFill>
              </a:rPr>
              <a:t>osteodensitometry</a:t>
            </a:r>
            <a:endParaRPr lang="ru-RU" sz="3200" dirty="0">
              <a:solidFill>
                <a:srgbClr val="FF0000"/>
              </a:solidFill>
            </a:endParaRPr>
          </a:p>
        </p:txBody>
      </p:sp>
      <p:sp>
        <p:nvSpPr>
          <p:cNvPr id="4" name="Содержимое 3"/>
          <p:cNvSpPr>
            <a:spLocks noGrp="1"/>
          </p:cNvSpPr>
          <p:nvPr>
            <p:ph sz="half" idx="1"/>
          </p:nvPr>
        </p:nvSpPr>
        <p:spPr>
          <a:xfrm>
            <a:off x="1115616" y="1268760"/>
            <a:ext cx="4176464" cy="5314920"/>
          </a:xfrm>
        </p:spPr>
        <p:txBody>
          <a:bodyPr>
            <a:noAutofit/>
          </a:bodyPr>
          <a:lstStyle/>
          <a:p>
            <a:r>
              <a:rPr lang="en-US" dirty="0">
                <a:solidFill>
                  <a:srgbClr val="7030A0"/>
                </a:solidFill>
              </a:rPr>
              <a:t>At present, computerized X-ray </a:t>
            </a:r>
            <a:r>
              <a:rPr lang="en-US" dirty="0" err="1">
                <a:solidFill>
                  <a:srgbClr val="7030A0"/>
                </a:solidFill>
              </a:rPr>
              <a:t>osteodensitometry</a:t>
            </a:r>
            <a:r>
              <a:rPr lang="en-US" dirty="0">
                <a:solidFill>
                  <a:srgbClr val="7030A0"/>
                </a:solidFill>
              </a:rPr>
              <a:t> can be a choice in predicting osteoporotic fractures, and the values of X-ray </a:t>
            </a:r>
            <a:r>
              <a:rPr lang="en-US" dirty="0" err="1">
                <a:solidFill>
                  <a:srgbClr val="7030A0"/>
                </a:solidFill>
              </a:rPr>
              <a:t>osteodensitometric</a:t>
            </a:r>
            <a:r>
              <a:rPr lang="en-US" dirty="0">
                <a:solidFill>
                  <a:srgbClr val="7030A0"/>
                </a:solidFill>
              </a:rPr>
              <a:t> indices should be taken into account when forming a risk group for the development of osteoporotic fractures</a:t>
            </a:r>
            <a:endParaRPr lang="ru-RU" dirty="0">
              <a:solidFill>
                <a:srgbClr val="7030A0"/>
              </a:solidFill>
            </a:endParaRPr>
          </a:p>
        </p:txBody>
      </p:sp>
      <p:pic>
        <p:nvPicPr>
          <p:cNvPr id="6" name="Содержимое 5" descr="images.jpg"/>
          <p:cNvPicPr>
            <a:picLocks noGrp="1" noChangeAspect="1"/>
          </p:cNvPicPr>
          <p:nvPr>
            <p:ph sz="half" idx="2"/>
          </p:nvPr>
        </p:nvPicPr>
        <p:blipFill>
          <a:blip r:embed="rId2" cstate="print"/>
          <a:stretch>
            <a:fillRect/>
          </a:stretch>
        </p:blipFill>
        <p:spPr>
          <a:xfrm>
            <a:off x="5436096" y="1700808"/>
            <a:ext cx="3456384" cy="417646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b="1" dirty="0">
                <a:solidFill>
                  <a:srgbClr val="FF0000"/>
                </a:solidFill>
              </a:rPr>
              <a:t>Ultrasound densitometry</a:t>
            </a:r>
            <a:endParaRPr lang="ru-RU" sz="3200" b="1" dirty="0">
              <a:solidFill>
                <a:srgbClr val="FF0000"/>
              </a:solidFill>
            </a:endParaRPr>
          </a:p>
        </p:txBody>
      </p:sp>
      <p:sp>
        <p:nvSpPr>
          <p:cNvPr id="3" name="Содержимое 2"/>
          <p:cNvSpPr>
            <a:spLocks noGrp="1"/>
          </p:cNvSpPr>
          <p:nvPr>
            <p:ph idx="1"/>
          </p:nvPr>
        </p:nvSpPr>
        <p:spPr>
          <a:xfrm>
            <a:off x="1305272" y="1268760"/>
            <a:ext cx="7628416" cy="2160240"/>
          </a:xfrm>
        </p:spPr>
        <p:txBody>
          <a:bodyPr>
            <a:normAutofit/>
          </a:bodyPr>
          <a:lstStyle/>
          <a:p>
            <a:r>
              <a:rPr lang="en-US" sz="2400" b="1" dirty="0">
                <a:solidFill>
                  <a:srgbClr val="7030A0"/>
                </a:solidFill>
              </a:rPr>
              <a:t>Ultrasound densitometry (USD) is an informative and safe screening method for identifying at-risk patients</a:t>
            </a:r>
            <a:r>
              <a:rPr lang="en-US" sz="2400" dirty="0"/>
              <a:t>.</a:t>
            </a:r>
          </a:p>
          <a:p>
            <a:r>
              <a:rPr lang="en-US" sz="2400" b="1" dirty="0">
                <a:solidFill>
                  <a:srgbClr val="0070C0"/>
                </a:solidFill>
              </a:rPr>
              <a:t>USD is a simple and reliable method for assessing the risk of osteoporotic fractures.</a:t>
            </a:r>
            <a:endParaRPr lang="ru-RU" sz="2400" b="1" dirty="0">
              <a:solidFill>
                <a:srgbClr val="0070C0"/>
              </a:solidFill>
            </a:endParaRPr>
          </a:p>
        </p:txBody>
      </p:sp>
      <p:pic>
        <p:nvPicPr>
          <p:cNvPr id="4" name="Рисунок 3" descr="d002.jpg"/>
          <p:cNvPicPr>
            <a:picLocks noChangeAspect="1"/>
          </p:cNvPicPr>
          <p:nvPr/>
        </p:nvPicPr>
        <p:blipFill>
          <a:blip r:embed="rId2" cstate="print"/>
          <a:stretch>
            <a:fillRect/>
          </a:stretch>
        </p:blipFill>
        <p:spPr>
          <a:xfrm>
            <a:off x="1547664" y="3429000"/>
            <a:ext cx="7128792" cy="315436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b="1" dirty="0">
                <a:solidFill>
                  <a:srgbClr val="FF0000"/>
                </a:solidFill>
              </a:rPr>
              <a:t>Ultrasound densitometry</a:t>
            </a:r>
            <a:endParaRPr lang="ru-RU" sz="3200" b="1" dirty="0">
              <a:solidFill>
                <a:srgbClr val="FF0000"/>
              </a:solidFill>
            </a:endParaRPr>
          </a:p>
        </p:txBody>
      </p:sp>
      <p:sp>
        <p:nvSpPr>
          <p:cNvPr id="3" name="Содержимое 2"/>
          <p:cNvSpPr>
            <a:spLocks noGrp="1"/>
          </p:cNvSpPr>
          <p:nvPr>
            <p:ph idx="1"/>
          </p:nvPr>
        </p:nvSpPr>
        <p:spPr>
          <a:xfrm>
            <a:off x="1403648" y="1268760"/>
            <a:ext cx="7498080" cy="2989312"/>
          </a:xfrm>
        </p:spPr>
        <p:txBody>
          <a:bodyPr>
            <a:noAutofit/>
          </a:bodyPr>
          <a:lstStyle/>
          <a:p>
            <a:r>
              <a:rPr lang="en-US" sz="2400" dirty="0"/>
              <a:t>Ultrasound </a:t>
            </a:r>
            <a:r>
              <a:rPr lang="en-US" sz="2400" dirty="0" err="1"/>
              <a:t>densitometryUSD</a:t>
            </a:r>
            <a:r>
              <a:rPr lang="en-US" sz="2400" dirty="0"/>
              <a:t> measure the average velocity of ultrasound propagation through bone and soft tissues, its broadband attenuation and calculate the </a:t>
            </a:r>
            <a:r>
              <a:rPr lang="en-US" sz="2400" b="1" dirty="0">
                <a:solidFill>
                  <a:srgbClr val="0070C0"/>
                </a:solidFill>
              </a:rPr>
              <a:t>bone mineral density index.</a:t>
            </a:r>
          </a:p>
          <a:p>
            <a:r>
              <a:rPr lang="en-US" sz="2400" dirty="0"/>
              <a:t>The study is performed in the area of the heel bone or lower leg.</a:t>
            </a:r>
          </a:p>
          <a:p>
            <a:r>
              <a:rPr lang="en-US" sz="2400" dirty="0"/>
              <a:t>Ultrasound provides additional information about bone structure.</a:t>
            </a:r>
          </a:p>
          <a:p>
            <a:r>
              <a:rPr lang="en-US" sz="2400" dirty="0"/>
              <a:t>The speed of ultrasound propagation is an important indicator of vertebral body deformation.</a:t>
            </a:r>
            <a:endParaRPr lang="ru-RU" sz="2400" dirty="0"/>
          </a:p>
        </p:txBody>
      </p:sp>
      <p:pic>
        <p:nvPicPr>
          <p:cNvPr id="5" name="Рисунок 4" descr="d003.jpg"/>
          <p:cNvPicPr>
            <a:picLocks noChangeAspect="1"/>
          </p:cNvPicPr>
          <p:nvPr/>
        </p:nvPicPr>
        <p:blipFill>
          <a:blip r:embed="rId2" cstate="print"/>
          <a:stretch>
            <a:fillRect/>
          </a:stretch>
        </p:blipFill>
        <p:spPr>
          <a:xfrm>
            <a:off x="1547664" y="4869160"/>
            <a:ext cx="7386024" cy="176899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2400" b="1" dirty="0">
                <a:solidFill>
                  <a:srgbClr val="FF0000"/>
                </a:solidFill>
              </a:rPr>
              <a:t>The main advantages of ultrasound densitometry in comparison with other methods for assessing the state of bone tissue</a:t>
            </a:r>
            <a:endParaRPr lang="ru-RU" sz="2400" b="1" dirty="0">
              <a:solidFill>
                <a:srgbClr val="FF0000"/>
              </a:solidFill>
            </a:endParaRPr>
          </a:p>
        </p:txBody>
      </p:sp>
      <p:sp>
        <p:nvSpPr>
          <p:cNvPr id="3" name="Содержимое 2"/>
          <p:cNvSpPr>
            <a:spLocks noGrp="1"/>
          </p:cNvSpPr>
          <p:nvPr>
            <p:ph idx="1"/>
          </p:nvPr>
        </p:nvSpPr>
        <p:spPr>
          <a:xfrm>
            <a:off x="1115616" y="1556792"/>
            <a:ext cx="8028384" cy="3240360"/>
          </a:xfrm>
        </p:spPr>
        <p:txBody>
          <a:bodyPr>
            <a:noAutofit/>
          </a:bodyPr>
          <a:lstStyle/>
          <a:p>
            <a:r>
              <a:rPr lang="en-US" sz="2000" b="1" dirty="0">
                <a:solidFill>
                  <a:srgbClr val="0070C0"/>
                </a:solidFill>
              </a:rPr>
              <a:t>the assessment is carried out in a non-invasive way, without ionizing radiation on the patient</a:t>
            </a:r>
          </a:p>
          <a:p>
            <a:r>
              <a:rPr lang="en-US" sz="2000" b="1" dirty="0">
                <a:solidFill>
                  <a:srgbClr val="7030A0"/>
                </a:solidFill>
              </a:rPr>
              <a:t>equipment is affordable and portable compared to X-ray densitometry devices</a:t>
            </a:r>
          </a:p>
          <a:p>
            <a:r>
              <a:rPr lang="en-US" sz="2000" b="1" dirty="0">
                <a:solidFill>
                  <a:srgbClr val="C00000"/>
                </a:solidFill>
              </a:rPr>
              <a:t>diagnostics can be used in epidemiological studies</a:t>
            </a:r>
          </a:p>
          <a:p>
            <a:r>
              <a:rPr lang="en-US" sz="2000" b="1" dirty="0">
                <a:solidFill>
                  <a:srgbClr val="00B050"/>
                </a:solidFill>
              </a:rPr>
              <a:t>in patients with risk factors for osteoporosis confirmed by ultrasound, densitometry is an effective alternative to X-ray densitometry in those regions and countries where X-ray densitometry is not available</a:t>
            </a:r>
          </a:p>
          <a:p>
            <a:r>
              <a:rPr lang="en-US" sz="2000" b="1" dirty="0">
                <a:solidFill>
                  <a:srgbClr val="FF0000"/>
                </a:solidFill>
              </a:rPr>
              <a:t>currently, ultrasonic densitometry should be used in conjunction with the assessment of risk factors for osteoporosis.</a:t>
            </a:r>
            <a:endParaRPr lang="ru-RU" sz="2000" b="1" dirty="0">
              <a:solidFill>
                <a:srgbClr val="FF0000"/>
              </a:solidFill>
            </a:endParaRPr>
          </a:p>
        </p:txBody>
      </p:sp>
      <p:pic>
        <p:nvPicPr>
          <p:cNvPr id="4" name="Рисунок 3" descr="izobrazhenie_2023-02-10_002808059.jpg"/>
          <p:cNvPicPr>
            <a:picLocks noChangeAspect="1"/>
          </p:cNvPicPr>
          <p:nvPr/>
        </p:nvPicPr>
        <p:blipFill>
          <a:blip r:embed="rId2" cstate="print"/>
          <a:stretch>
            <a:fillRect/>
          </a:stretch>
        </p:blipFill>
        <p:spPr>
          <a:xfrm>
            <a:off x="3275856" y="5445224"/>
            <a:ext cx="5328592" cy="141277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60648"/>
            <a:ext cx="7498080" cy="1143000"/>
          </a:xfrm>
        </p:spPr>
        <p:txBody>
          <a:bodyPr>
            <a:normAutofit/>
          </a:bodyPr>
          <a:lstStyle/>
          <a:p>
            <a:pPr algn="ctr"/>
            <a:r>
              <a:rPr lang="en-US" sz="2800" b="1" dirty="0">
                <a:solidFill>
                  <a:srgbClr val="FF0000"/>
                </a:solidFill>
              </a:rPr>
              <a:t>The role of questionnaires in assessing the risk of fractures</a:t>
            </a:r>
            <a:endParaRPr lang="ru-RU" sz="2800" b="1" dirty="0">
              <a:solidFill>
                <a:srgbClr val="FF0000"/>
              </a:solidFill>
            </a:endParaRPr>
          </a:p>
        </p:txBody>
      </p:sp>
      <p:sp>
        <p:nvSpPr>
          <p:cNvPr id="3" name="Содержимое 2"/>
          <p:cNvSpPr>
            <a:spLocks noGrp="1"/>
          </p:cNvSpPr>
          <p:nvPr>
            <p:ph idx="1"/>
          </p:nvPr>
        </p:nvSpPr>
        <p:spPr>
          <a:xfrm>
            <a:off x="1043608" y="1412776"/>
            <a:ext cx="7848872" cy="3456384"/>
          </a:xfrm>
        </p:spPr>
        <p:txBody>
          <a:bodyPr>
            <a:normAutofit/>
          </a:bodyPr>
          <a:lstStyle/>
          <a:p>
            <a:r>
              <a:rPr lang="en-US" sz="2000" b="1" dirty="0">
                <a:solidFill>
                  <a:srgbClr val="00B050"/>
                </a:solidFill>
              </a:rPr>
              <a:t>The influence of various factors in the etiology of osteoporotic fractures determines the search and development of tools for assessing and predicting their risk.</a:t>
            </a:r>
          </a:p>
          <a:p>
            <a:r>
              <a:rPr lang="en-US" sz="2000" b="1" dirty="0">
                <a:solidFill>
                  <a:srgbClr val="7030A0"/>
                </a:solidFill>
              </a:rPr>
              <a:t>The One-minute osteoporosis risk test by the International Osteoporosis Association (IOF) has received wide application in practice.</a:t>
            </a:r>
          </a:p>
          <a:p>
            <a:r>
              <a:rPr lang="en-US" sz="2000" b="1" dirty="0">
                <a:solidFill>
                  <a:srgbClr val="00B0F0"/>
                </a:solidFill>
              </a:rPr>
              <a:t>In the subsequent IOF it is proposed to use two versions of the questionnaire.</a:t>
            </a:r>
          </a:p>
          <a:p>
            <a:r>
              <a:rPr lang="en-US" sz="2000" b="1" dirty="0">
                <a:solidFill>
                  <a:srgbClr val="C00000"/>
                </a:solidFill>
              </a:rPr>
              <a:t>The first version of the test includes 10 questions (test-1). The second version - 19 questions (test-2).</a:t>
            </a:r>
            <a:endParaRPr lang="ru-RU" sz="2000" b="1" dirty="0">
              <a:solidFill>
                <a:srgbClr val="C00000"/>
              </a:solidFill>
            </a:endParaRPr>
          </a:p>
        </p:txBody>
      </p:sp>
      <p:pic>
        <p:nvPicPr>
          <p:cNvPr id="4" name="Рисунок 3" descr="Logo-IOF.jpg"/>
          <p:cNvPicPr>
            <a:picLocks noChangeAspect="1"/>
          </p:cNvPicPr>
          <p:nvPr/>
        </p:nvPicPr>
        <p:blipFill>
          <a:blip r:embed="rId2" cstate="print"/>
          <a:stretch>
            <a:fillRect/>
          </a:stretch>
        </p:blipFill>
        <p:spPr>
          <a:xfrm>
            <a:off x="2123728" y="4797152"/>
            <a:ext cx="6192688" cy="18105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22392" y="1475656"/>
            <a:ext cx="7579336" cy="5262979"/>
          </a:xfrm>
          <a:prstGeom prst="rect">
            <a:avLst/>
          </a:prstGeom>
        </p:spPr>
        <p:txBody>
          <a:bodyPr wrap="square">
            <a:spAutoFit/>
          </a:bodyPr>
          <a:lstStyle/>
          <a:p>
            <a:pPr indent="457200"/>
            <a:r>
              <a:rPr lang="en-US" sz="2400" b="1" dirty="0">
                <a:solidFill>
                  <a:srgbClr val="7030A0"/>
                </a:solidFill>
              </a:rPr>
              <a:t>- Are you one in three women or one in five men in the world with osteoporosis? Osteoporosis weakens bones and causes fractures that can lead to severe disability.</a:t>
            </a:r>
          </a:p>
          <a:p>
            <a:pPr indent="457200"/>
            <a:r>
              <a:rPr lang="en-US" sz="2400" b="1" dirty="0">
                <a:solidFill>
                  <a:srgbClr val="7030A0"/>
                </a:solidFill>
              </a:rPr>
              <a:t>- Take the Minute Test to determine if you are at risk. If you answer "</a:t>
            </a:r>
            <a:r>
              <a:rPr lang="en-US" sz="2400" b="1" dirty="0">
                <a:solidFill>
                  <a:srgbClr val="00B050"/>
                </a:solidFill>
              </a:rPr>
              <a:t>yes"</a:t>
            </a:r>
            <a:r>
              <a:rPr lang="en-US" sz="2400" b="1" dirty="0">
                <a:solidFill>
                  <a:srgbClr val="7030A0"/>
                </a:solidFill>
              </a:rPr>
              <a:t> to any of these questions, it does not mean that you have osteoporosis, but </a:t>
            </a:r>
            <a:r>
              <a:rPr lang="en-US" sz="2400" b="1" dirty="0">
                <a:solidFill>
                  <a:srgbClr val="FF0000"/>
                </a:solidFill>
              </a:rPr>
              <a:t>you may be at risk.</a:t>
            </a:r>
          </a:p>
          <a:p>
            <a:pPr marL="342900" indent="-342900">
              <a:buFontTx/>
              <a:buChar char="-"/>
            </a:pPr>
            <a:r>
              <a:rPr lang="en-US" sz="2400" b="1" dirty="0">
                <a:solidFill>
                  <a:srgbClr val="7030A0"/>
                </a:solidFill>
              </a:rPr>
              <a:t>We recommend that you show this test to your doctor, who will decide if you </a:t>
            </a:r>
            <a:r>
              <a:rPr lang="en-US" sz="2400" b="1" dirty="0">
                <a:solidFill>
                  <a:srgbClr val="00B0F0"/>
                </a:solidFill>
              </a:rPr>
              <a:t>need further testing</a:t>
            </a:r>
            <a:r>
              <a:rPr lang="en-US" sz="2400" b="1" dirty="0">
                <a:solidFill>
                  <a:srgbClr val="7030A0"/>
                </a:solidFill>
              </a:rPr>
              <a:t>.  Today, osteoporosis is easy to diagnose and treat. </a:t>
            </a:r>
          </a:p>
          <a:p>
            <a:pPr marL="342900" indent="-342900">
              <a:buFontTx/>
              <a:buChar char="-"/>
            </a:pPr>
            <a:r>
              <a:rPr lang="en-US" sz="2400" b="1" dirty="0">
                <a:solidFill>
                  <a:srgbClr val="7030A0"/>
                </a:solidFill>
              </a:rPr>
              <a:t>  --Consider how you can change your lifestyle to reduce your risk of developing osteoporosis.</a:t>
            </a:r>
          </a:p>
        </p:txBody>
      </p:sp>
      <p:sp>
        <p:nvSpPr>
          <p:cNvPr id="5" name="Заголовок 1"/>
          <p:cNvSpPr>
            <a:spLocks noGrp="1"/>
          </p:cNvSpPr>
          <p:nvPr>
            <p:ph type="title"/>
          </p:nvPr>
        </p:nvSpPr>
        <p:spPr>
          <a:xfrm>
            <a:off x="1403648" y="332656"/>
            <a:ext cx="7498080" cy="1143000"/>
          </a:xfrm>
        </p:spPr>
        <p:txBody>
          <a:bodyPr>
            <a:normAutofit/>
          </a:bodyPr>
          <a:lstStyle/>
          <a:p>
            <a:pPr algn="ctr"/>
            <a:r>
              <a:rPr lang="en-US" sz="2400" b="1" dirty="0">
                <a:solidFill>
                  <a:srgbClr val="FF0000"/>
                </a:solidFill>
              </a:rPr>
              <a:t>Take the IOF One-minute Osteoporosis Risk Test</a:t>
            </a:r>
            <a:br>
              <a:rPr lang="en-US" sz="1800" dirty="0">
                <a:solidFill>
                  <a:srgbClr val="FF0000"/>
                </a:solidFill>
              </a:rPr>
            </a:br>
            <a:r>
              <a:rPr lang="en-US" sz="1800" dirty="0">
                <a:solidFill>
                  <a:srgbClr val="FF0000"/>
                </a:solidFill>
              </a:rPr>
              <a:t> </a:t>
            </a:r>
            <a:br>
              <a:rPr lang="en-US" sz="1800" dirty="0">
                <a:solidFill>
                  <a:srgbClr val="FF0000"/>
                </a:solidFill>
              </a:rPr>
            </a:br>
            <a:r>
              <a:rPr lang="en-US" sz="1800" dirty="0">
                <a:solidFill>
                  <a:srgbClr val="FF0000"/>
                </a:solidFill>
                <a:hlinkClick r:id="rId2"/>
              </a:rPr>
              <a:t>https://riskcheck.osteoporosis.foundation/</a:t>
            </a:r>
            <a:r>
              <a:rPr lang="en-US" sz="1800" dirty="0">
                <a:solidFill>
                  <a:srgbClr val="FF0000"/>
                </a:solidFill>
              </a:rPr>
              <a:t> </a:t>
            </a:r>
            <a:endParaRPr lang="ru-RU" sz="1800"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EAADA79-31AE-45CD-AE73-274F7122DC1C}"/>
              </a:ext>
            </a:extLst>
          </p:cNvPr>
          <p:cNvSpPr/>
          <p:nvPr/>
        </p:nvSpPr>
        <p:spPr>
          <a:xfrm>
            <a:off x="2195736" y="1196753"/>
            <a:ext cx="6552728" cy="3970318"/>
          </a:xfrm>
          <a:prstGeom prst="rect">
            <a:avLst/>
          </a:prstGeom>
        </p:spPr>
        <p:txBody>
          <a:bodyPr wrap="square">
            <a:spAutoFit/>
          </a:bodyPr>
          <a:lstStyle/>
          <a:p>
            <a:pPr indent="457200">
              <a:buFontTx/>
              <a:buChar char="-"/>
            </a:pPr>
            <a:r>
              <a:rPr lang="en-US" sz="2800" b="1" dirty="0">
                <a:solidFill>
                  <a:srgbClr val="7030A0"/>
                </a:solidFill>
              </a:rPr>
              <a:t>Even if you answered "</a:t>
            </a:r>
            <a:r>
              <a:rPr lang="en-US" sz="2800" b="1" dirty="0">
                <a:solidFill>
                  <a:srgbClr val="FF0000"/>
                </a:solidFill>
              </a:rPr>
              <a:t>no</a:t>
            </a:r>
            <a:r>
              <a:rPr lang="en-US" sz="2800" b="1" dirty="0">
                <a:solidFill>
                  <a:srgbClr val="7030A0"/>
                </a:solidFill>
              </a:rPr>
              <a:t>" to all questions, make sure that your lifestyle is consistent with one that is aimed at maintaining a healthy skeleton, including adequate calcium intake and physical activity. </a:t>
            </a:r>
          </a:p>
          <a:p>
            <a:pPr indent="457200">
              <a:buFontTx/>
              <a:buChar char="-"/>
            </a:pPr>
            <a:r>
              <a:rPr lang="en-US" sz="2800" b="1" dirty="0">
                <a:solidFill>
                  <a:srgbClr val="7030A0"/>
                </a:solidFill>
              </a:rPr>
              <a:t> If you are </a:t>
            </a:r>
            <a:r>
              <a:rPr lang="en-US" sz="2800" b="1" dirty="0">
                <a:solidFill>
                  <a:srgbClr val="FF0000"/>
                </a:solidFill>
              </a:rPr>
              <a:t>over 50 years of age</a:t>
            </a:r>
            <a:r>
              <a:rPr lang="en-US" sz="2800" b="1" dirty="0">
                <a:solidFill>
                  <a:srgbClr val="7030A0"/>
                </a:solidFill>
              </a:rPr>
              <a:t>, we recommend discussing the condition of your bones with your doctor.</a:t>
            </a:r>
            <a:endParaRPr lang="ru-RU" sz="2800" b="1" dirty="0">
              <a:solidFill>
                <a:srgbClr val="7030A0"/>
              </a:solidFill>
            </a:endParaRPr>
          </a:p>
        </p:txBody>
      </p:sp>
    </p:spTree>
    <p:extLst>
      <p:ext uri="{BB962C8B-B14F-4D97-AF65-F5344CB8AC3E}">
        <p14:creationId xmlns:p14="http://schemas.microsoft.com/office/powerpoint/2010/main" val="1590408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992888" cy="1143000"/>
          </a:xfrm>
        </p:spPr>
        <p:txBody>
          <a:bodyPr>
            <a:normAutofit/>
          </a:bodyPr>
          <a:lstStyle/>
          <a:p>
            <a:pPr algn="ctr"/>
            <a:r>
              <a:rPr lang="en-US" sz="2400" b="1" dirty="0">
                <a:solidFill>
                  <a:srgbClr val="FF0000"/>
                </a:solidFill>
              </a:rPr>
              <a:t>Take the IOF One-minute Osteoporosis Risk Test</a:t>
            </a:r>
            <a:br>
              <a:rPr lang="en-US" sz="1800" dirty="0">
                <a:solidFill>
                  <a:srgbClr val="FF0000"/>
                </a:solidFill>
              </a:rPr>
            </a:br>
            <a:r>
              <a:rPr lang="en-US" sz="1800" dirty="0">
                <a:solidFill>
                  <a:srgbClr val="FF0000"/>
                </a:solidFill>
              </a:rPr>
              <a:t> </a:t>
            </a:r>
            <a:r>
              <a:rPr lang="en-US" sz="1800" dirty="0">
                <a:solidFill>
                  <a:srgbClr val="FF0000"/>
                </a:solidFill>
                <a:hlinkClick r:id="rId2"/>
              </a:rPr>
              <a:t>https://riskcheck.osteoporosis.foundation/</a:t>
            </a:r>
            <a:r>
              <a:rPr lang="en-US" sz="1800" dirty="0">
                <a:solidFill>
                  <a:srgbClr val="FF0000"/>
                </a:solidFill>
              </a:rPr>
              <a:t> </a:t>
            </a:r>
            <a:endParaRPr lang="ru-RU" sz="1800" dirty="0">
              <a:solidFill>
                <a:srgbClr val="FF0000"/>
              </a:solidFill>
            </a:endParaRPr>
          </a:p>
        </p:txBody>
      </p:sp>
      <p:pic>
        <p:nvPicPr>
          <p:cNvPr id="47106" name="Picture 2"/>
          <p:cNvPicPr>
            <a:picLocks noGrp="1" noChangeAspect="1" noChangeArrowheads="1"/>
          </p:cNvPicPr>
          <p:nvPr>
            <p:ph idx="1"/>
          </p:nvPr>
        </p:nvPicPr>
        <p:blipFill>
          <a:blip r:embed="rId3" cstate="print"/>
          <a:srcRect/>
          <a:stretch>
            <a:fillRect/>
          </a:stretch>
        </p:blipFill>
        <p:spPr bwMode="auto">
          <a:xfrm>
            <a:off x="971600" y="1124744"/>
            <a:ext cx="7992888" cy="573325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One-Minute+Osteoporosis+Risk+Test+(ORT).jpg"/>
          <p:cNvPicPr>
            <a:picLocks noGrp="1" noChangeAspect="1"/>
          </p:cNvPicPr>
          <p:nvPr>
            <p:ph idx="4294967295"/>
          </p:nvPr>
        </p:nvPicPr>
        <p:blipFill>
          <a:blip r:embed="rId2" cstate="print"/>
          <a:stretch>
            <a:fillRect/>
          </a:stretch>
        </p:blipFill>
        <p:spPr>
          <a:xfrm>
            <a:off x="1098550" y="908050"/>
            <a:ext cx="8045450" cy="452596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992888" cy="778098"/>
          </a:xfrm>
        </p:spPr>
        <p:txBody>
          <a:bodyPr>
            <a:noAutofit/>
          </a:bodyPr>
          <a:lstStyle/>
          <a:p>
            <a:pPr algn="ctr"/>
            <a:r>
              <a:rPr lang="en-US" sz="2000" b="1" dirty="0">
                <a:solidFill>
                  <a:srgbClr val="FF0000"/>
                </a:solidFill>
              </a:rPr>
              <a:t>The NEW IOF One-minute Osteoporosis Risk Test</a:t>
            </a:r>
            <a:br>
              <a:rPr lang="en-US" sz="2000" b="1" dirty="0">
                <a:solidFill>
                  <a:srgbClr val="FF0000"/>
                </a:solidFill>
              </a:rPr>
            </a:br>
            <a:r>
              <a:rPr lang="en-US" sz="2000" dirty="0">
                <a:solidFill>
                  <a:srgbClr val="FF0000"/>
                </a:solidFill>
              </a:rPr>
              <a:t> </a:t>
            </a:r>
            <a:r>
              <a:rPr lang="en-US" sz="2000" dirty="0">
                <a:solidFill>
                  <a:srgbClr val="FF0000"/>
                </a:solidFill>
                <a:hlinkClick r:id="rId2"/>
              </a:rPr>
              <a:t>https://riskcheck.osteoporosis.foundation/</a:t>
            </a:r>
            <a:r>
              <a:rPr lang="en-US" sz="2000" dirty="0">
                <a:solidFill>
                  <a:srgbClr val="FF0000"/>
                </a:solidFill>
              </a:rPr>
              <a:t> </a:t>
            </a:r>
            <a:endParaRPr lang="ru-RU" sz="2000" b="1" dirty="0">
              <a:solidFill>
                <a:srgbClr val="FF0000"/>
              </a:solidFill>
            </a:endParaRPr>
          </a:p>
        </p:txBody>
      </p:sp>
      <p:pic>
        <p:nvPicPr>
          <p:cNvPr id="5" name="Содержимое 4" descr="slide_23.jpg"/>
          <p:cNvPicPr>
            <a:picLocks noGrp="1" noChangeAspect="1"/>
          </p:cNvPicPr>
          <p:nvPr>
            <p:ph idx="1"/>
          </p:nvPr>
        </p:nvPicPr>
        <p:blipFill>
          <a:blip r:embed="rId3" cstate="print"/>
          <a:stretch>
            <a:fillRect/>
          </a:stretch>
        </p:blipFill>
        <p:spPr>
          <a:xfrm>
            <a:off x="467544" y="1254115"/>
            <a:ext cx="8352928" cy="5127213"/>
          </a:xfrm>
        </p:spPr>
      </p:pic>
      <p:sp>
        <p:nvSpPr>
          <p:cNvPr id="7" name="TextBox 6"/>
          <p:cNvSpPr txBox="1"/>
          <p:nvPr/>
        </p:nvSpPr>
        <p:spPr>
          <a:xfrm>
            <a:off x="1115616" y="6381328"/>
            <a:ext cx="7560840" cy="276999"/>
          </a:xfrm>
          <a:prstGeom prst="rect">
            <a:avLst/>
          </a:prstGeom>
          <a:noFill/>
        </p:spPr>
        <p:txBody>
          <a:bodyPr wrap="square" rtlCol="0">
            <a:spAutoFit/>
          </a:bodyPr>
          <a:lstStyle/>
          <a:p>
            <a:r>
              <a:rPr lang="en-US" sz="1200" b="1" dirty="0">
                <a:solidFill>
                  <a:srgbClr val="FF0000"/>
                </a:solidFill>
                <a:hlinkClick r:id="rId4"/>
              </a:rPr>
              <a:t>https://www.bbcbonehealth.org/sites/bbc/files/documents/risktestenglish2.pdf</a:t>
            </a:r>
            <a:r>
              <a:rPr lang="en-US" sz="1200" b="1" dirty="0">
                <a:solidFill>
                  <a:srgbClr val="FF0000"/>
                </a:solidFill>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60648"/>
            <a:ext cx="7498080" cy="1143000"/>
          </a:xfrm>
        </p:spPr>
        <p:txBody>
          <a:bodyPr>
            <a:normAutofit/>
          </a:bodyPr>
          <a:lstStyle/>
          <a:p>
            <a:pPr algn="ctr"/>
            <a:r>
              <a:rPr lang="en-US" sz="2400" b="1" dirty="0">
                <a:solidFill>
                  <a:srgbClr val="FF0000"/>
                </a:solidFill>
              </a:rPr>
              <a:t>The NEW IOF One-Minute Osteoporosis Risk Test</a:t>
            </a:r>
            <a:br>
              <a:rPr lang="ru-RU" sz="2400" b="1" dirty="0">
                <a:solidFill>
                  <a:srgbClr val="FF0000"/>
                </a:solidFill>
              </a:rPr>
            </a:br>
            <a:r>
              <a:rPr lang="en-US" sz="2000" b="1" dirty="0">
                <a:solidFill>
                  <a:srgbClr val="00B050"/>
                </a:solidFill>
                <a:hlinkClick r:id="rId2">
                  <a:extLst>
                    <a:ext uri="{A12FA001-AC4F-418D-AE19-62706E023703}">
                      <ahyp:hlinkClr xmlns:ahyp="http://schemas.microsoft.com/office/drawing/2018/hyperlinkcolor" val="tx"/>
                    </a:ext>
                  </a:extLst>
                </a:hlinkClick>
              </a:rPr>
              <a:t> www.iofbonehealth.org</a:t>
            </a:r>
            <a:r>
              <a:rPr lang="ru-RU" sz="2000" b="1" dirty="0">
                <a:solidFill>
                  <a:srgbClr val="00B050"/>
                </a:solidFill>
              </a:rPr>
              <a:t> </a:t>
            </a:r>
            <a:endParaRPr lang="ru-RU" sz="2400" b="1" dirty="0">
              <a:solidFill>
                <a:srgbClr val="00B050"/>
              </a:solidFill>
            </a:endParaRPr>
          </a:p>
        </p:txBody>
      </p:sp>
      <p:sp>
        <p:nvSpPr>
          <p:cNvPr id="3" name="Содержимое 2"/>
          <p:cNvSpPr>
            <a:spLocks noGrp="1"/>
          </p:cNvSpPr>
          <p:nvPr>
            <p:ph idx="1"/>
          </p:nvPr>
        </p:nvSpPr>
        <p:spPr>
          <a:xfrm>
            <a:off x="1187624" y="1447800"/>
            <a:ext cx="7746064" cy="4800600"/>
          </a:xfrm>
        </p:spPr>
        <p:txBody>
          <a:bodyPr>
            <a:normAutofit fontScale="47500" lnSpcReduction="20000"/>
          </a:bodyPr>
          <a:lstStyle/>
          <a:p>
            <a:pPr>
              <a:buNone/>
            </a:pPr>
            <a:r>
              <a:rPr lang="en-US" sz="3800" b="1" dirty="0">
                <a:solidFill>
                  <a:srgbClr val="FF0000"/>
                </a:solidFill>
              </a:rPr>
              <a:t>Understanding answers </a:t>
            </a:r>
            <a:r>
              <a:rPr lang="ru-RU" sz="3800" b="1" dirty="0">
                <a:solidFill>
                  <a:srgbClr val="FF0000"/>
                </a:solidFill>
              </a:rPr>
              <a:t>:</a:t>
            </a:r>
            <a:endParaRPr lang="en-US" sz="3800" b="1" dirty="0">
              <a:solidFill>
                <a:srgbClr val="FF0000"/>
              </a:solidFill>
            </a:endParaRPr>
          </a:p>
          <a:p>
            <a:pPr>
              <a:buNone/>
            </a:pPr>
            <a:r>
              <a:rPr lang="en-US" sz="4200" dirty="0"/>
              <a:t>If you answered “yes” to any of these questions it does not mean that you have osteoporosis. </a:t>
            </a:r>
            <a:endParaRPr lang="ru-RU" sz="4200" dirty="0"/>
          </a:p>
          <a:p>
            <a:pPr>
              <a:buNone/>
            </a:pPr>
            <a:r>
              <a:rPr lang="en-US" sz="4200" dirty="0"/>
              <a:t>Positive answers simply mean that you have clinically-proven risk factors which may lead to osteoporosis and fractures. </a:t>
            </a:r>
            <a:endParaRPr lang="ru-RU" sz="4200" dirty="0"/>
          </a:p>
          <a:p>
            <a:pPr>
              <a:buNone/>
            </a:pPr>
            <a:r>
              <a:rPr lang="en-US" sz="4200" dirty="0"/>
              <a:t>Please show this risk test to your physician or health care professional who may encourage you to have a bone mineral density test (BMD), and who will advise on what treatment, if any, is recommended. </a:t>
            </a:r>
            <a:endParaRPr lang="ru-RU" sz="4200" dirty="0"/>
          </a:p>
          <a:p>
            <a:pPr>
              <a:buNone/>
            </a:pPr>
            <a:r>
              <a:rPr lang="en-US" sz="4200" dirty="0"/>
              <a:t>If you have “no” or few risk factors you should nevertheless discuss your bone health with your physician and monitor your risks in the future.</a:t>
            </a:r>
            <a:endParaRPr lang="ru-RU" sz="4200" dirty="0"/>
          </a:p>
          <a:p>
            <a:pPr>
              <a:buNone/>
            </a:pPr>
            <a:r>
              <a:rPr lang="en-US" sz="4200" dirty="0"/>
              <a:t>You should also discuss osteoporosis with your family and friends and encourage them to take this test. You can get more information (and calculate your BMI), and also contact your national osteoporosis society via: </a:t>
            </a:r>
            <a:r>
              <a:rPr lang="en-US" sz="5100" b="1" dirty="0">
                <a:solidFill>
                  <a:srgbClr val="7030A0"/>
                </a:solidFill>
                <a:hlinkClick r:id="rId2">
                  <a:extLst>
                    <a:ext uri="{A12FA001-AC4F-418D-AE19-62706E023703}">
                      <ahyp:hlinkClr xmlns:ahyp="http://schemas.microsoft.com/office/drawing/2018/hyperlinkcolor" val="tx"/>
                    </a:ext>
                  </a:extLst>
                </a:hlinkClick>
              </a:rPr>
              <a:t>www.iofbonehealth.org</a:t>
            </a:r>
            <a:r>
              <a:rPr lang="ru-RU" sz="5100" b="1" dirty="0">
                <a:solidFill>
                  <a:srgbClr val="7030A0"/>
                </a:solidFill>
              </a:rPr>
              <a:t>   </a:t>
            </a:r>
          </a:p>
          <a:p>
            <a:pPr>
              <a:buNone/>
            </a:pPr>
            <a:r>
              <a:rPr lang="en-US" sz="4200" dirty="0"/>
              <a:t>And don’t forget to give this new IOF One-Minute Osteoporosis Risk Test to your family and friends</a:t>
            </a:r>
            <a:endParaRPr lang="ru-RU" sz="4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a:solidFill>
                  <a:srgbClr val="FF0000"/>
                </a:solidFill>
              </a:rPr>
              <a:t>How to calculate your Body Mass Index (BMI)</a:t>
            </a:r>
            <a:r>
              <a:rPr lang="ru-RU" sz="2800" b="1" dirty="0">
                <a:solidFill>
                  <a:srgbClr val="FF0000"/>
                </a:solidFill>
              </a:rPr>
              <a:t> </a:t>
            </a:r>
          </a:p>
        </p:txBody>
      </p:sp>
      <p:sp>
        <p:nvSpPr>
          <p:cNvPr id="3" name="Содержимое 2"/>
          <p:cNvSpPr>
            <a:spLocks noGrp="1"/>
          </p:cNvSpPr>
          <p:nvPr>
            <p:ph idx="1"/>
          </p:nvPr>
        </p:nvSpPr>
        <p:spPr>
          <a:xfrm>
            <a:off x="1187624" y="1447800"/>
            <a:ext cx="7746064" cy="4800600"/>
          </a:xfrm>
        </p:spPr>
        <p:txBody>
          <a:bodyPr>
            <a:normAutofit fontScale="85000" lnSpcReduction="20000"/>
          </a:bodyPr>
          <a:lstStyle/>
          <a:p>
            <a:pPr>
              <a:buNone/>
            </a:pPr>
            <a:r>
              <a:rPr lang="ru-RU" dirty="0"/>
              <a:t>	</a:t>
            </a:r>
            <a:r>
              <a:rPr lang="en-US" dirty="0"/>
              <a:t>Body mass index (BMI) is a measure based on height and weight that applies to both adult men and women. </a:t>
            </a:r>
            <a:endParaRPr lang="ru-RU" dirty="0"/>
          </a:p>
          <a:p>
            <a:pPr>
              <a:buNone/>
            </a:pPr>
            <a:r>
              <a:rPr lang="ru-RU" b="1" dirty="0">
                <a:solidFill>
                  <a:srgbClr val="0070C0"/>
                </a:solidFill>
              </a:rPr>
              <a:t>	</a:t>
            </a:r>
            <a:r>
              <a:rPr lang="en-US" b="1" dirty="0">
                <a:solidFill>
                  <a:srgbClr val="0070C0"/>
                </a:solidFill>
              </a:rPr>
              <a:t>BMI Categories: </a:t>
            </a:r>
            <a:endParaRPr lang="ru-RU" b="1" dirty="0">
              <a:solidFill>
                <a:srgbClr val="0070C0"/>
              </a:solidFill>
            </a:endParaRPr>
          </a:p>
          <a:p>
            <a:pPr lvl="1">
              <a:buNone/>
            </a:pPr>
            <a:r>
              <a:rPr lang="en-US" dirty="0"/>
              <a:t>Underweight = below 18.5 </a:t>
            </a:r>
            <a:endParaRPr lang="ru-RU" dirty="0"/>
          </a:p>
          <a:p>
            <a:pPr lvl="1">
              <a:buNone/>
            </a:pPr>
            <a:r>
              <a:rPr lang="en-US" dirty="0"/>
              <a:t>Normal weight = 18.5 – 24.9 </a:t>
            </a:r>
            <a:endParaRPr lang="ru-RU" dirty="0"/>
          </a:p>
          <a:p>
            <a:pPr lvl="1">
              <a:buNone/>
            </a:pPr>
            <a:r>
              <a:rPr lang="en-US" dirty="0"/>
              <a:t>Overweight = 25 – 29.9 </a:t>
            </a:r>
            <a:endParaRPr lang="ru-RU" dirty="0"/>
          </a:p>
          <a:p>
            <a:pPr lvl="1">
              <a:buNone/>
            </a:pPr>
            <a:r>
              <a:rPr lang="en-US" dirty="0"/>
              <a:t>Obesity = 30 or greater </a:t>
            </a:r>
            <a:endParaRPr lang="ru-RU" dirty="0"/>
          </a:p>
          <a:p>
            <a:pPr>
              <a:buNone/>
            </a:pPr>
            <a:r>
              <a:rPr lang="ru-RU" b="1" dirty="0">
                <a:solidFill>
                  <a:srgbClr val="0070C0"/>
                </a:solidFill>
              </a:rPr>
              <a:t>	</a:t>
            </a:r>
            <a:r>
              <a:rPr lang="en-US" b="1" dirty="0">
                <a:solidFill>
                  <a:srgbClr val="0070C0"/>
                </a:solidFill>
              </a:rPr>
              <a:t>Imperial BMI Formula</a:t>
            </a:r>
            <a:r>
              <a:rPr lang="ru-RU" b="1" dirty="0">
                <a:solidFill>
                  <a:srgbClr val="0070C0"/>
                </a:solidFill>
              </a:rPr>
              <a:t>:</a:t>
            </a:r>
            <a:r>
              <a:rPr lang="en-US" b="1" dirty="0">
                <a:solidFill>
                  <a:srgbClr val="0070C0"/>
                </a:solidFill>
              </a:rPr>
              <a:t> </a:t>
            </a:r>
            <a:endParaRPr lang="ru-RU" b="1" dirty="0">
              <a:solidFill>
                <a:srgbClr val="0070C0"/>
              </a:solidFill>
            </a:endParaRPr>
          </a:p>
          <a:p>
            <a:pPr>
              <a:buNone/>
            </a:pPr>
            <a:r>
              <a:rPr lang="ru-RU" dirty="0"/>
              <a:t>	</a:t>
            </a:r>
            <a:r>
              <a:rPr lang="en-US" dirty="0"/>
              <a:t>The imperial BMI formula accepts weight measurements in pounds &amp; height measurements in either inches or feet. 1 foot = 12 inches. </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a:solidFill>
                  <a:srgbClr val="FF0000"/>
                </a:solidFill>
              </a:rPr>
              <a:t>How to estimate your alcohol consumption</a:t>
            </a:r>
            <a:endParaRPr lang="ru-RU" sz="2800" b="1" dirty="0">
              <a:solidFill>
                <a:srgbClr val="FF0000"/>
              </a:solidFill>
            </a:endParaRPr>
          </a:p>
        </p:txBody>
      </p:sp>
      <p:sp>
        <p:nvSpPr>
          <p:cNvPr id="3" name="Содержимое 2"/>
          <p:cNvSpPr>
            <a:spLocks noGrp="1"/>
          </p:cNvSpPr>
          <p:nvPr>
            <p:ph sz="half" idx="1"/>
          </p:nvPr>
        </p:nvSpPr>
        <p:spPr>
          <a:xfrm>
            <a:off x="1043608" y="1484784"/>
            <a:ext cx="4464496" cy="4663440"/>
          </a:xfrm>
        </p:spPr>
        <p:txBody>
          <a:bodyPr>
            <a:normAutofit/>
          </a:bodyPr>
          <a:lstStyle/>
          <a:p>
            <a:pPr indent="283464">
              <a:buNone/>
            </a:pPr>
            <a:endParaRPr lang="ru-RU" sz="2400" dirty="0"/>
          </a:p>
          <a:p>
            <a:pPr indent="283464">
              <a:buNone/>
            </a:pPr>
            <a:r>
              <a:rPr lang="en-US" sz="2400" b="1" dirty="0">
                <a:solidFill>
                  <a:srgbClr val="00B050"/>
                </a:solidFill>
              </a:rPr>
              <a:t>A unit of alcohol is equivalent to 10 ml (or approximately 8 grams) of pure ethanol, the active chemical ingredient in alcoholic beverages. </a:t>
            </a:r>
            <a:endParaRPr lang="ru-RU" sz="2400" b="1" dirty="0">
              <a:solidFill>
                <a:srgbClr val="00B050"/>
              </a:solidFill>
            </a:endParaRPr>
          </a:p>
          <a:p>
            <a:pPr indent="283464">
              <a:buNone/>
            </a:pPr>
            <a:r>
              <a:rPr lang="en-US" sz="2400" b="1" dirty="0">
                <a:solidFill>
                  <a:srgbClr val="7030A0"/>
                </a:solidFill>
              </a:rPr>
              <a:t>Excessive alcohol consumption increases the risk of osteoporosis and fractures.</a:t>
            </a:r>
            <a:endParaRPr lang="ru-RU" sz="2400" b="1" dirty="0">
              <a:solidFill>
                <a:srgbClr val="7030A0"/>
              </a:solidFill>
            </a:endParaRPr>
          </a:p>
        </p:txBody>
      </p:sp>
      <p:pic>
        <p:nvPicPr>
          <p:cNvPr id="5" name="Содержимое 4" descr="Units-wine.jpg"/>
          <p:cNvPicPr>
            <a:picLocks noGrp="1" noChangeAspect="1"/>
          </p:cNvPicPr>
          <p:nvPr>
            <p:ph sz="half" idx="2"/>
          </p:nvPr>
        </p:nvPicPr>
        <p:blipFill>
          <a:blip r:embed="rId2" cstate="print"/>
          <a:stretch>
            <a:fillRect/>
          </a:stretch>
        </p:blipFill>
        <p:spPr>
          <a:xfrm>
            <a:off x="5652120" y="1340768"/>
            <a:ext cx="3109383" cy="466407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435608" y="274638"/>
            <a:ext cx="7498080" cy="778098"/>
          </a:xfrm>
        </p:spPr>
        <p:txBody>
          <a:bodyPr>
            <a:normAutofit fontScale="90000"/>
          </a:bodyPr>
          <a:lstStyle/>
          <a:p>
            <a:pPr algn="ctr"/>
            <a:r>
              <a:rPr lang="en-US" sz="2800" b="1" dirty="0">
                <a:solidFill>
                  <a:srgbClr val="FF0000"/>
                </a:solidFill>
              </a:rPr>
              <a:t>Fracture Risk Assessment Tool (FRAX)</a:t>
            </a:r>
            <a:br>
              <a:rPr lang="en-US" sz="2800" b="1" dirty="0">
                <a:solidFill>
                  <a:srgbClr val="FF0000"/>
                </a:solidFill>
              </a:rPr>
            </a:br>
            <a:r>
              <a:rPr lang="en-US" sz="1800" dirty="0">
                <a:solidFill>
                  <a:srgbClr val="FF0000"/>
                </a:solidFill>
                <a:hlinkClick r:id="rId2"/>
              </a:rPr>
              <a:t>https://frax.shef.ac.uk/FRAX/tool.aspx?lang=uk</a:t>
            </a:r>
            <a:r>
              <a:rPr lang="en-US" sz="1800" dirty="0">
                <a:solidFill>
                  <a:srgbClr val="FF0000"/>
                </a:solidFill>
              </a:rPr>
              <a:t> </a:t>
            </a:r>
            <a:endParaRPr lang="ru-RU" sz="1800" dirty="0">
              <a:solidFill>
                <a:srgbClr val="FF0000"/>
              </a:solidFill>
            </a:endParaRPr>
          </a:p>
        </p:txBody>
      </p:sp>
      <p:sp>
        <p:nvSpPr>
          <p:cNvPr id="6" name="Содержимое 5"/>
          <p:cNvSpPr>
            <a:spLocks noGrp="1"/>
          </p:cNvSpPr>
          <p:nvPr>
            <p:ph idx="1"/>
          </p:nvPr>
        </p:nvSpPr>
        <p:spPr>
          <a:xfrm>
            <a:off x="971600" y="1196752"/>
            <a:ext cx="7962088" cy="5386610"/>
          </a:xfrm>
        </p:spPr>
        <p:txBody>
          <a:bodyPr>
            <a:noAutofit/>
          </a:bodyPr>
          <a:lstStyle/>
          <a:p>
            <a:r>
              <a:rPr lang="en-US" sz="2000" b="1" dirty="0">
                <a:solidFill>
                  <a:srgbClr val="7030A0"/>
                </a:solidFill>
              </a:rPr>
              <a:t>In 2008, a group of experts from the World Health Organization developed another tool for assessing the risk of osteoporosis and its complications in men and women with and without assessment of bone mineral density.</a:t>
            </a:r>
          </a:p>
          <a:p>
            <a:r>
              <a:rPr lang="en-US" sz="2000" b="1" dirty="0">
                <a:solidFill>
                  <a:srgbClr val="00B050"/>
                </a:solidFill>
              </a:rPr>
              <a:t>Method (tool) for assessing the 10-year risk of femoral fractures and other large osteoporotic fractures (radius, </a:t>
            </a:r>
            <a:r>
              <a:rPr lang="en-US" sz="2000" b="1" dirty="0" err="1">
                <a:solidFill>
                  <a:srgbClr val="00B050"/>
                </a:solidFill>
              </a:rPr>
              <a:t>humerus</a:t>
            </a:r>
            <a:r>
              <a:rPr lang="en-US" sz="2000" b="1" dirty="0">
                <a:solidFill>
                  <a:srgbClr val="00B050"/>
                </a:solidFill>
              </a:rPr>
              <a:t>, clinically significant fractures of the vertebral bodies and femur), developed based on the use of age, body mass index and clinical risk factors for fractures using index of bone mineral density of the femoral neck or without it in men and women over 40 years of age.</a:t>
            </a:r>
          </a:p>
          <a:p>
            <a:r>
              <a:rPr lang="en-US" sz="2000" b="1" dirty="0">
                <a:solidFill>
                  <a:srgbClr val="C00000"/>
                </a:solidFill>
              </a:rPr>
              <a:t>The FRAX method provides a quantitative assessment of the total risk of fractures based on a mathematical analysis of existing risk factors for osteoporosis/</a:t>
            </a:r>
          </a:p>
          <a:p>
            <a:r>
              <a:rPr lang="en-US" sz="2000" dirty="0"/>
              <a:t>The combination of a risk factor in a model is not a simple summation of their influence as each factor has its own clinical significance and its inclusion in the scheme May significantly influence the results.</a:t>
            </a:r>
            <a:endParaRPr lang="ru-RU"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pPr algn="ctr"/>
            <a:r>
              <a:rPr lang="en-US" sz="2800" b="1" dirty="0">
                <a:solidFill>
                  <a:srgbClr val="FF0000"/>
                </a:solidFill>
              </a:rPr>
              <a:t>Fracture Risk Assessment Tool (FRAX)</a:t>
            </a:r>
            <a:br>
              <a:rPr lang="en-US" sz="2800" b="1" dirty="0">
                <a:solidFill>
                  <a:srgbClr val="FF0000"/>
                </a:solidFill>
              </a:rPr>
            </a:br>
            <a:r>
              <a:rPr lang="en-US" sz="2200" dirty="0">
                <a:solidFill>
                  <a:srgbClr val="FF0000"/>
                </a:solidFill>
                <a:hlinkClick r:id="rId2"/>
              </a:rPr>
              <a:t>https://frax.shef.ac.uk/FRAX/tool.aspx?lang=uk</a:t>
            </a:r>
            <a:r>
              <a:rPr lang="en-US" sz="2200" dirty="0">
                <a:solidFill>
                  <a:srgbClr val="FF0000"/>
                </a:solidFill>
              </a:rPr>
              <a:t> </a:t>
            </a:r>
            <a:endParaRPr lang="ru-RU" sz="2200" dirty="0">
              <a:solidFill>
                <a:srgbClr val="FF0000"/>
              </a:solidFill>
            </a:endParaRPr>
          </a:p>
        </p:txBody>
      </p:sp>
      <p:sp>
        <p:nvSpPr>
          <p:cNvPr id="6" name="Содержимое 5"/>
          <p:cNvSpPr>
            <a:spLocks noGrp="1"/>
          </p:cNvSpPr>
          <p:nvPr>
            <p:ph idx="1"/>
          </p:nvPr>
        </p:nvSpPr>
        <p:spPr>
          <a:xfrm>
            <a:off x="1435608" y="1447800"/>
            <a:ext cx="7498080" cy="685056"/>
          </a:xfrm>
        </p:spPr>
        <p:txBody>
          <a:bodyPr>
            <a:normAutofit/>
          </a:bodyPr>
          <a:lstStyle/>
          <a:p>
            <a:pPr>
              <a:buNone/>
            </a:pPr>
            <a:r>
              <a:rPr lang="en-US" sz="1800" dirty="0"/>
              <a:t>Currently, this questionnaire is freely available on the Internet (</a:t>
            </a:r>
            <a:r>
              <a:rPr lang="en-US" sz="1800" dirty="0">
                <a:hlinkClick r:id="rId2"/>
              </a:rPr>
              <a:t>https://frax.shef.ac.uk/FRAX/tool.aspx?lang=uk</a:t>
            </a:r>
            <a:r>
              <a:rPr lang="en-US" sz="1800" dirty="0"/>
              <a:t>) in up to 27 languages.</a:t>
            </a:r>
            <a:endParaRPr lang="ru-RU" sz="1800" dirty="0"/>
          </a:p>
        </p:txBody>
      </p:sp>
      <p:pic>
        <p:nvPicPr>
          <p:cNvPr id="4" name="Рисунок 3" descr="198_2007_543_Fig1_HTML.png"/>
          <p:cNvPicPr>
            <a:picLocks noChangeAspect="1"/>
          </p:cNvPicPr>
          <p:nvPr/>
        </p:nvPicPr>
        <p:blipFill>
          <a:blip r:embed="rId3" cstate="print"/>
          <a:stretch>
            <a:fillRect/>
          </a:stretch>
        </p:blipFill>
        <p:spPr>
          <a:xfrm>
            <a:off x="1259632" y="2348880"/>
            <a:ext cx="7674056" cy="423448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pPr algn="ctr"/>
            <a:r>
              <a:rPr lang="en-US" sz="2800" b="1" dirty="0">
                <a:solidFill>
                  <a:srgbClr val="FF0000"/>
                </a:solidFill>
              </a:rPr>
              <a:t>Fracture Risk Assessment Tool (FRAX)</a:t>
            </a:r>
            <a:br>
              <a:rPr lang="en-US" sz="2800" b="1" dirty="0">
                <a:solidFill>
                  <a:srgbClr val="FF0000"/>
                </a:solidFill>
              </a:rPr>
            </a:br>
            <a:r>
              <a:rPr lang="en-US" sz="2200" dirty="0">
                <a:solidFill>
                  <a:srgbClr val="FF0000"/>
                </a:solidFill>
                <a:hlinkClick r:id="rId2"/>
              </a:rPr>
              <a:t>https://frax.shef.ac.uk/FRAX/tool.aspx?lang=uk</a:t>
            </a:r>
            <a:r>
              <a:rPr lang="en-US" sz="2200" dirty="0">
                <a:solidFill>
                  <a:srgbClr val="FF0000"/>
                </a:solidFill>
              </a:rPr>
              <a:t> </a:t>
            </a:r>
            <a:endParaRPr lang="ru-RU" sz="2200" dirty="0">
              <a:solidFill>
                <a:srgbClr val="FF0000"/>
              </a:solidFill>
            </a:endParaRPr>
          </a:p>
        </p:txBody>
      </p:sp>
      <p:pic>
        <p:nvPicPr>
          <p:cNvPr id="8" name="Содержимое 7" descr="FRAX_Score_Calculator.jpg"/>
          <p:cNvPicPr>
            <a:picLocks noGrp="1" noChangeAspect="1"/>
          </p:cNvPicPr>
          <p:nvPr>
            <p:ph idx="1"/>
          </p:nvPr>
        </p:nvPicPr>
        <p:blipFill>
          <a:blip r:embed="rId3" cstate="print"/>
          <a:stretch>
            <a:fillRect/>
          </a:stretch>
        </p:blipFill>
        <p:spPr>
          <a:xfrm>
            <a:off x="1115616" y="1666874"/>
            <a:ext cx="7632848" cy="5074494"/>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dirty="0">
                <a:solidFill>
                  <a:srgbClr val="FF0000"/>
                </a:solidFill>
              </a:rPr>
              <a:t>Fracture risk assessment using FRAX</a:t>
            </a:r>
            <a:endParaRPr lang="ru-RU" sz="3200" dirty="0">
              <a:solidFill>
                <a:srgbClr val="FF0000"/>
              </a:solidFill>
            </a:endParaRPr>
          </a:p>
        </p:txBody>
      </p:sp>
      <p:sp>
        <p:nvSpPr>
          <p:cNvPr id="3" name="Содержимое 2"/>
          <p:cNvSpPr>
            <a:spLocks noGrp="1"/>
          </p:cNvSpPr>
          <p:nvPr>
            <p:ph idx="1"/>
          </p:nvPr>
        </p:nvSpPr>
        <p:spPr>
          <a:xfrm>
            <a:off x="1259632" y="2636912"/>
            <a:ext cx="7498080" cy="4043536"/>
          </a:xfrm>
        </p:spPr>
        <p:txBody>
          <a:bodyPr>
            <a:normAutofit fontScale="70000" lnSpcReduction="20000"/>
          </a:bodyPr>
          <a:lstStyle/>
          <a:p>
            <a:r>
              <a:rPr lang="en-US" b="1" dirty="0">
                <a:solidFill>
                  <a:srgbClr val="C00000"/>
                </a:solidFill>
              </a:rPr>
              <a:t>Postmenopausal women with one or more risk factors for fractures where this assessment could significantly affect the management and treatment of patients</a:t>
            </a:r>
            <a:endParaRPr lang="ru-RU" b="1" dirty="0">
              <a:solidFill>
                <a:srgbClr val="C00000"/>
              </a:solidFill>
            </a:endParaRPr>
          </a:p>
          <a:p>
            <a:r>
              <a:rPr lang="en-US" b="1" dirty="0">
                <a:solidFill>
                  <a:srgbClr val="7030A0"/>
                </a:solidFill>
              </a:rPr>
              <a:t>A woman with a low energy fractures to clarify the need for treatment with normal bone mineral density</a:t>
            </a:r>
            <a:endParaRPr lang="ru-RU" b="1" dirty="0">
              <a:solidFill>
                <a:srgbClr val="7030A0"/>
              </a:solidFill>
            </a:endParaRPr>
          </a:p>
          <a:p>
            <a:r>
              <a:rPr lang="en-US" b="1" dirty="0">
                <a:solidFill>
                  <a:srgbClr val="00B050"/>
                </a:solidFill>
              </a:rPr>
              <a:t>Women without a history of low energy fractures and femoral fractures should have a FRAX without bone mineral density</a:t>
            </a:r>
            <a:endParaRPr lang="ru-RU" b="1" dirty="0">
              <a:solidFill>
                <a:srgbClr val="00B050"/>
              </a:solidFill>
            </a:endParaRPr>
          </a:p>
          <a:p>
            <a:r>
              <a:rPr lang="en-US" dirty="0">
                <a:solidFill>
                  <a:srgbClr val="0070C0"/>
                </a:solidFill>
              </a:rPr>
              <a:t>Patients with FRAX values ​​above threshold values ​​should have bone mineral density measured using x-ray densitometry to reassess the likelihood of fractures</a:t>
            </a:r>
            <a:endParaRPr lang="ru-RU" dirty="0">
              <a:solidFill>
                <a:srgbClr val="0070C0"/>
              </a:solidFill>
            </a:endParaRPr>
          </a:p>
        </p:txBody>
      </p:sp>
      <p:sp>
        <p:nvSpPr>
          <p:cNvPr id="5" name="TextBox 4"/>
          <p:cNvSpPr txBox="1"/>
          <p:nvPr/>
        </p:nvSpPr>
        <p:spPr>
          <a:xfrm>
            <a:off x="1547664" y="1340768"/>
            <a:ext cx="6984776" cy="1107996"/>
          </a:xfrm>
          <a:prstGeom prst="rect">
            <a:avLst/>
          </a:prstGeom>
          <a:noFill/>
        </p:spPr>
        <p:txBody>
          <a:bodyPr wrap="square" rtlCol="0">
            <a:spAutoFit/>
          </a:bodyPr>
          <a:lstStyle/>
          <a:p>
            <a:r>
              <a:rPr lang="en-US" sz="2200" b="1" dirty="0"/>
              <a:t>With unlimited access to the use of X-ray densitometry, a fracture risk assessment using a fraction should be carried out in the following cases</a:t>
            </a:r>
            <a:r>
              <a:rPr lang="ru-RU" sz="2200" b="1"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dirty="0">
                <a:solidFill>
                  <a:srgbClr val="FF0000"/>
                </a:solidFill>
              </a:rPr>
              <a:t>Fracture risk assessment using FRAX</a:t>
            </a:r>
            <a:endParaRPr lang="ru-RU" sz="3200" dirty="0">
              <a:solidFill>
                <a:srgbClr val="FF0000"/>
              </a:solidFill>
            </a:endParaRPr>
          </a:p>
        </p:txBody>
      </p:sp>
      <p:sp>
        <p:nvSpPr>
          <p:cNvPr id="3" name="Содержимое 2"/>
          <p:cNvSpPr>
            <a:spLocks noGrp="1"/>
          </p:cNvSpPr>
          <p:nvPr>
            <p:ph idx="1"/>
          </p:nvPr>
        </p:nvSpPr>
        <p:spPr>
          <a:xfrm>
            <a:off x="1331640" y="2276872"/>
            <a:ext cx="7498080" cy="4043536"/>
          </a:xfrm>
        </p:spPr>
        <p:txBody>
          <a:bodyPr>
            <a:normAutofit fontScale="70000" lnSpcReduction="20000"/>
          </a:bodyPr>
          <a:lstStyle/>
          <a:p>
            <a:r>
              <a:rPr lang="en-US" dirty="0"/>
              <a:t>A post-menopausal woman with one or more risk factors for fracture, where this assessment would have a significant impact on the management and treatment of patients</a:t>
            </a:r>
          </a:p>
          <a:p>
            <a:r>
              <a:rPr lang="en-US" dirty="0"/>
              <a:t>A woman with a history of low analytical fractures to clarify the need for treatment with normal bone mineral density</a:t>
            </a:r>
          </a:p>
          <a:p>
            <a:r>
              <a:rPr lang="en-US" dirty="0"/>
              <a:t>A man and woman without a history of stunted fractures and femoral fractures should have a FRAX without bone mineral density</a:t>
            </a:r>
          </a:p>
          <a:p>
            <a:r>
              <a:rPr lang="en-US" dirty="0"/>
              <a:t>A question at the beginning of treatment It can be considered in patients whose indicators exceed the permissible value</a:t>
            </a:r>
            <a:endParaRPr lang="ru-RU" dirty="0"/>
          </a:p>
        </p:txBody>
      </p:sp>
      <p:sp>
        <p:nvSpPr>
          <p:cNvPr id="5" name="TextBox 4"/>
          <p:cNvSpPr txBox="1"/>
          <p:nvPr/>
        </p:nvSpPr>
        <p:spPr>
          <a:xfrm>
            <a:off x="1547664" y="1340768"/>
            <a:ext cx="6984776" cy="769441"/>
          </a:xfrm>
          <a:prstGeom prst="rect">
            <a:avLst/>
          </a:prstGeom>
          <a:noFill/>
        </p:spPr>
        <p:txBody>
          <a:bodyPr wrap="square" rtlCol="0">
            <a:spAutoFit/>
          </a:bodyPr>
          <a:lstStyle/>
          <a:p>
            <a:r>
              <a:rPr lang="en-US" sz="2200" b="1" dirty="0"/>
              <a:t>Assessment of fracture risk using a fraction without bone mineral density</a:t>
            </a:r>
            <a:r>
              <a:rPr lang="ru-RU" sz="2200" b="1" dirty="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2000" b="1" dirty="0">
                <a:solidFill>
                  <a:srgbClr val="FF0000"/>
                </a:solidFill>
              </a:rPr>
              <a:t>Threshold levels of 10-year fracture probability for</a:t>
            </a:r>
            <a:br>
              <a:rPr lang="en-US" sz="2000" b="1" dirty="0">
                <a:solidFill>
                  <a:srgbClr val="FF0000"/>
                </a:solidFill>
              </a:rPr>
            </a:br>
            <a:r>
              <a:rPr lang="en-US" sz="2000" b="1" dirty="0">
                <a:solidFill>
                  <a:srgbClr val="FF0000"/>
                </a:solidFill>
              </a:rPr>
              <a:t>measuring bone mineral density and the appointment of treatment for osteoporosis, depending from age</a:t>
            </a:r>
            <a:endParaRPr lang="ru-RU" sz="2000" b="1" dirty="0">
              <a:solidFill>
                <a:srgbClr val="FF0000"/>
              </a:solidFill>
            </a:endParaRPr>
          </a:p>
        </p:txBody>
      </p:sp>
      <p:pic>
        <p:nvPicPr>
          <p:cNvPr id="4" name="Содержимое 3" descr="40520_2019_1432_Fig3_HTML.png"/>
          <p:cNvPicPr>
            <a:picLocks noGrp="1" noChangeAspect="1"/>
          </p:cNvPicPr>
          <p:nvPr>
            <p:ph idx="1"/>
          </p:nvPr>
        </p:nvPicPr>
        <p:blipFill>
          <a:blip r:embed="rId2" cstate="print"/>
          <a:stretch>
            <a:fillRect/>
          </a:stretch>
        </p:blipFill>
        <p:spPr>
          <a:xfrm>
            <a:off x="1619672" y="1628800"/>
            <a:ext cx="6912768" cy="48006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a:solidFill>
                  <a:srgbClr val="FF0000"/>
                </a:solidFill>
              </a:rPr>
              <a:t>Unrestricted access to densitometry</a:t>
            </a:r>
            <a:br>
              <a:rPr lang="en-US" sz="2800" b="1" dirty="0">
                <a:solidFill>
                  <a:srgbClr val="FF0000"/>
                </a:solidFill>
              </a:rPr>
            </a:br>
            <a:endParaRPr lang="ru-RU" sz="2800" b="1" dirty="0">
              <a:solidFill>
                <a:srgbClr val="FF0000"/>
              </a:solidFill>
            </a:endParaRPr>
          </a:p>
        </p:txBody>
      </p:sp>
      <p:sp>
        <p:nvSpPr>
          <p:cNvPr id="4" name="Содержимое 3"/>
          <p:cNvSpPr>
            <a:spLocks noGrp="1"/>
          </p:cNvSpPr>
          <p:nvPr>
            <p:ph sz="half" idx="1"/>
          </p:nvPr>
        </p:nvSpPr>
        <p:spPr>
          <a:xfrm>
            <a:off x="5076056" y="1412776"/>
            <a:ext cx="3816424" cy="4663440"/>
          </a:xfrm>
        </p:spPr>
        <p:txBody>
          <a:bodyPr>
            <a:normAutofit fontScale="92500" lnSpcReduction="20000"/>
          </a:bodyPr>
          <a:lstStyle/>
          <a:p>
            <a:pPr>
              <a:buNone/>
            </a:pPr>
            <a:r>
              <a:rPr lang="ru-RU" sz="2000" dirty="0"/>
              <a:t>	</a:t>
            </a:r>
            <a:r>
              <a:rPr lang="en-US" sz="2200" b="1" dirty="0">
                <a:solidFill>
                  <a:srgbClr val="7030A0"/>
                </a:solidFill>
              </a:rPr>
              <a:t>Assessment of fracture risk in countries with high access to DXA. DXA is undertaken in women with a clinical risk factor. </a:t>
            </a:r>
            <a:endParaRPr lang="ru-RU" sz="2200" b="1" dirty="0">
              <a:solidFill>
                <a:srgbClr val="7030A0"/>
              </a:solidFill>
            </a:endParaRPr>
          </a:p>
          <a:p>
            <a:pPr>
              <a:buNone/>
            </a:pPr>
            <a:r>
              <a:rPr lang="ru-RU" sz="2200" b="1" dirty="0">
                <a:solidFill>
                  <a:srgbClr val="7030A0"/>
                </a:solidFill>
              </a:rPr>
              <a:t>	</a:t>
            </a:r>
            <a:r>
              <a:rPr lang="en-US" sz="2200" b="1" dirty="0">
                <a:solidFill>
                  <a:srgbClr val="7030A0"/>
                </a:solidFill>
              </a:rPr>
              <a:t>Assessment with DXA and/or treatment is not recommended where the FRAX probability is lower than the lower assessment threshold (</a:t>
            </a:r>
            <a:r>
              <a:rPr lang="en-US" sz="2200" b="1" i="1" dirty="0">
                <a:solidFill>
                  <a:srgbClr val="00B050"/>
                </a:solidFill>
              </a:rPr>
              <a:t>green area</a:t>
            </a:r>
            <a:r>
              <a:rPr lang="en-US" sz="2200" b="1" dirty="0">
                <a:solidFill>
                  <a:srgbClr val="00B050"/>
                </a:solidFill>
              </a:rPr>
              <a:t>). </a:t>
            </a:r>
            <a:endParaRPr lang="ru-RU" sz="2200" b="1" dirty="0">
              <a:solidFill>
                <a:srgbClr val="00B050"/>
              </a:solidFill>
            </a:endParaRPr>
          </a:p>
          <a:p>
            <a:pPr>
              <a:buNone/>
            </a:pPr>
            <a:r>
              <a:rPr lang="ru-RU" sz="2200" b="1" dirty="0">
                <a:solidFill>
                  <a:srgbClr val="7030A0"/>
                </a:solidFill>
              </a:rPr>
              <a:t>	</a:t>
            </a:r>
            <a:r>
              <a:rPr lang="en-US" sz="2200" b="1" dirty="0">
                <a:solidFill>
                  <a:srgbClr val="7030A0"/>
                </a:solidFill>
              </a:rPr>
              <a:t>BMD is recommended in other women and treatment recommended where the fracture probability exceeds the intervention threshold (</a:t>
            </a:r>
            <a:r>
              <a:rPr lang="en-US" sz="2200" b="1" i="1" dirty="0">
                <a:solidFill>
                  <a:srgbClr val="7030A0"/>
                </a:solidFill>
              </a:rPr>
              <a:t>dotted line</a:t>
            </a:r>
            <a:r>
              <a:rPr lang="en-US" sz="2200" b="1" dirty="0">
                <a:solidFill>
                  <a:srgbClr val="7030A0"/>
                </a:solidFill>
              </a:rPr>
              <a:t>).</a:t>
            </a:r>
            <a:endParaRPr lang="ru-RU" sz="2200" b="1" dirty="0">
              <a:solidFill>
                <a:srgbClr val="7030A0"/>
              </a:solidFill>
            </a:endParaRPr>
          </a:p>
        </p:txBody>
      </p:sp>
      <p:pic>
        <p:nvPicPr>
          <p:cNvPr id="48130" name="Picture 2"/>
          <p:cNvPicPr>
            <a:picLocks noGrp="1" noChangeAspect="1" noChangeArrowheads="1"/>
          </p:cNvPicPr>
          <p:nvPr>
            <p:ph sz="half" idx="2"/>
          </p:nvPr>
        </p:nvPicPr>
        <p:blipFill>
          <a:blip r:embed="rId2" cstate="print"/>
          <a:srcRect/>
          <a:stretch>
            <a:fillRect/>
          </a:stretch>
        </p:blipFill>
        <p:spPr bwMode="auto">
          <a:xfrm>
            <a:off x="1331640" y="1628800"/>
            <a:ext cx="3657600" cy="3574473"/>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04664"/>
            <a:ext cx="7498080" cy="1143000"/>
          </a:xfrm>
        </p:spPr>
        <p:txBody>
          <a:bodyPr>
            <a:normAutofit/>
          </a:bodyPr>
          <a:lstStyle/>
          <a:p>
            <a:pPr algn="ctr"/>
            <a:r>
              <a:rPr lang="en-US" sz="2400" b="1" dirty="0">
                <a:solidFill>
                  <a:srgbClr val="FF0000"/>
                </a:solidFill>
              </a:rPr>
              <a:t>Limited access to densitometry</a:t>
            </a:r>
            <a:br>
              <a:rPr lang="en-US" sz="2400" dirty="0">
                <a:solidFill>
                  <a:srgbClr val="FF0000"/>
                </a:solidFill>
              </a:rPr>
            </a:br>
            <a:endParaRPr lang="ru-RU" sz="2400" dirty="0">
              <a:solidFill>
                <a:srgbClr val="FF0000"/>
              </a:solidFill>
            </a:endParaRPr>
          </a:p>
        </p:txBody>
      </p:sp>
      <p:sp>
        <p:nvSpPr>
          <p:cNvPr id="4" name="Содержимое 3"/>
          <p:cNvSpPr>
            <a:spLocks noGrp="1"/>
          </p:cNvSpPr>
          <p:nvPr>
            <p:ph sz="half" idx="2"/>
          </p:nvPr>
        </p:nvSpPr>
        <p:spPr>
          <a:xfrm>
            <a:off x="5276088" y="1124744"/>
            <a:ext cx="3657600" cy="5733256"/>
          </a:xfrm>
        </p:spPr>
        <p:txBody>
          <a:bodyPr>
            <a:noAutofit/>
          </a:bodyPr>
          <a:lstStyle/>
          <a:p>
            <a:r>
              <a:rPr lang="en-US" sz="2400" dirty="0"/>
              <a:t>Assessment guidelines based on the 10-year probability of a major fracture (in percent).</a:t>
            </a:r>
            <a:endParaRPr lang="ru-RU" sz="2400" dirty="0"/>
          </a:p>
          <a:p>
            <a:r>
              <a:rPr lang="en-US" sz="2400" dirty="0"/>
              <a:t>The </a:t>
            </a:r>
            <a:r>
              <a:rPr lang="en-US" sz="2400" i="1" dirty="0"/>
              <a:t>dotted line</a:t>
            </a:r>
            <a:r>
              <a:rPr lang="en-US" sz="2400" dirty="0"/>
              <a:t> denotes the intervention threshold. </a:t>
            </a:r>
            <a:endParaRPr lang="ru-RU" sz="2400" dirty="0"/>
          </a:p>
          <a:p>
            <a:r>
              <a:rPr lang="en-US" sz="2400" dirty="0"/>
              <a:t>Where assessment is made in the absence of BMD, a BMD test is recommended for individuals where the probability assessment lies in the </a:t>
            </a:r>
            <a:r>
              <a:rPr lang="en-US" sz="2400" b="1" i="1" dirty="0">
                <a:solidFill>
                  <a:schemeClr val="accent2">
                    <a:lumMod val="75000"/>
                  </a:schemeClr>
                </a:solidFill>
              </a:rPr>
              <a:t>orange region</a:t>
            </a:r>
            <a:r>
              <a:rPr lang="en-US" sz="2400" b="1" dirty="0">
                <a:solidFill>
                  <a:schemeClr val="accent2">
                    <a:lumMod val="75000"/>
                  </a:schemeClr>
                </a:solidFill>
              </a:rPr>
              <a:t>.</a:t>
            </a:r>
            <a:endParaRPr lang="ru-RU" sz="2400" b="1" dirty="0">
              <a:solidFill>
                <a:schemeClr val="accent2">
                  <a:lumMod val="75000"/>
                </a:schemeClr>
              </a:solidFill>
            </a:endParaRPr>
          </a:p>
        </p:txBody>
      </p:sp>
      <p:pic>
        <p:nvPicPr>
          <p:cNvPr id="49154" name="Picture 2"/>
          <p:cNvPicPr>
            <a:picLocks noGrp="1" noChangeAspect="1" noChangeArrowheads="1"/>
          </p:cNvPicPr>
          <p:nvPr>
            <p:ph sz="half" idx="1"/>
          </p:nvPr>
        </p:nvPicPr>
        <p:blipFill>
          <a:blip r:embed="rId2" cstate="print"/>
          <a:srcRect/>
          <a:stretch>
            <a:fillRect/>
          </a:stretch>
        </p:blipFill>
        <p:spPr bwMode="auto">
          <a:xfrm>
            <a:off x="1259632" y="1700808"/>
            <a:ext cx="4032448" cy="4032448"/>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000" b="1" dirty="0">
                <a:solidFill>
                  <a:srgbClr val="FF0000"/>
                </a:solidFill>
              </a:rPr>
              <a:t>Management algorithm for the assessment of individuals at risk of fracture. The numbers in each category of risk denote the percentage of women in each category</a:t>
            </a:r>
            <a:endParaRPr lang="ru-RU" sz="2000" b="1" dirty="0">
              <a:solidFill>
                <a:srgbClr val="FF0000"/>
              </a:solidFill>
            </a:endParaRPr>
          </a:p>
        </p:txBody>
      </p:sp>
      <p:pic>
        <p:nvPicPr>
          <p:cNvPr id="4" name="Содержимое 3" descr="11657_2020_782_Fig3_HTML.png"/>
          <p:cNvPicPr>
            <a:picLocks noGrp="1" noChangeAspect="1"/>
          </p:cNvPicPr>
          <p:nvPr>
            <p:ph idx="1"/>
          </p:nvPr>
        </p:nvPicPr>
        <p:blipFill>
          <a:blip r:embed="rId2" cstate="print"/>
          <a:stretch>
            <a:fillRect/>
          </a:stretch>
        </p:blipFill>
        <p:spPr>
          <a:xfrm>
            <a:off x="2369354" y="1447800"/>
            <a:ext cx="5630841" cy="48006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332656"/>
            <a:ext cx="7498080" cy="1143000"/>
          </a:xfrm>
        </p:spPr>
        <p:txBody>
          <a:bodyPr>
            <a:noAutofit/>
          </a:bodyPr>
          <a:lstStyle/>
          <a:p>
            <a:pPr algn="ctr"/>
            <a:r>
              <a:rPr lang="en-US" sz="1600" b="1" dirty="0">
                <a:solidFill>
                  <a:srgbClr val="FF0000"/>
                </a:solidFill>
              </a:rPr>
              <a:t>Intervention thresholds as set by FRAX-based 10-year probability (in percent) of a major osteoporotic fracture equivalent to women with a previous fracture (no other clinical risk factors, a body mass index of 24 kg/m</a:t>
            </a:r>
            <a:r>
              <a:rPr lang="en-US" sz="1600" b="1" baseline="30000" dirty="0">
                <a:solidFill>
                  <a:srgbClr val="FF0000"/>
                </a:solidFill>
              </a:rPr>
              <a:t>2</a:t>
            </a:r>
            <a:r>
              <a:rPr lang="en-US" sz="1600" b="1" dirty="0">
                <a:solidFill>
                  <a:srgbClr val="FF0000"/>
                </a:solidFill>
              </a:rPr>
              <a:t> and without BMD)</a:t>
            </a:r>
          </a:p>
        </p:txBody>
      </p:sp>
      <p:graphicFrame>
        <p:nvGraphicFramePr>
          <p:cNvPr id="6" name="Содержимое 5"/>
          <p:cNvGraphicFramePr>
            <a:graphicFrameLocks noGrp="1"/>
          </p:cNvGraphicFramePr>
          <p:nvPr>
            <p:ph idx="1"/>
            <p:extLst>
              <p:ext uri="{D42A27DB-BD31-4B8C-83A1-F6EECF244321}">
                <p14:modId xmlns:p14="http://schemas.microsoft.com/office/powerpoint/2010/main" val="2105436518"/>
              </p:ext>
            </p:extLst>
          </p:nvPr>
        </p:nvGraphicFramePr>
        <p:xfrm>
          <a:off x="1403649" y="1412776"/>
          <a:ext cx="7128791" cy="5334000"/>
        </p:xfrm>
        <a:graphic>
          <a:graphicData uri="http://schemas.openxmlformats.org/drawingml/2006/table">
            <a:tbl>
              <a:tblPr firstRow="1" bandRow="1">
                <a:tableStyleId>{5940675A-B579-460E-94D1-54222C63F5DA}</a:tableStyleId>
              </a:tblPr>
              <a:tblGrid>
                <a:gridCol w="1339101">
                  <a:extLst>
                    <a:ext uri="{9D8B030D-6E8A-4147-A177-3AD203B41FA5}">
                      <a16:colId xmlns:a16="http://schemas.microsoft.com/office/drawing/2014/main" val="20000"/>
                    </a:ext>
                  </a:extLst>
                </a:gridCol>
                <a:gridCol w="2669547">
                  <a:extLst>
                    <a:ext uri="{9D8B030D-6E8A-4147-A177-3AD203B41FA5}">
                      <a16:colId xmlns:a16="http://schemas.microsoft.com/office/drawing/2014/main" val="20001"/>
                    </a:ext>
                  </a:extLst>
                </a:gridCol>
                <a:gridCol w="3120143">
                  <a:extLst>
                    <a:ext uri="{9D8B030D-6E8A-4147-A177-3AD203B41FA5}">
                      <a16:colId xmlns:a16="http://schemas.microsoft.com/office/drawing/2014/main" val="20002"/>
                    </a:ext>
                  </a:extLst>
                </a:gridCol>
              </a:tblGrid>
              <a:tr h="537110">
                <a:tc>
                  <a:txBody>
                    <a:bodyPr/>
                    <a:lstStyle/>
                    <a:p>
                      <a:pPr algn="ctr"/>
                      <a:r>
                        <a:rPr kumimoji="0" lang="en-US" sz="1600" b="1" i="0" kern="1200" dirty="0">
                          <a:solidFill>
                            <a:schemeClr val="tx1"/>
                          </a:solidFill>
                          <a:latin typeface="+mn-lt"/>
                          <a:ea typeface="+mn-ea"/>
                          <a:cs typeface="+mn-cs"/>
                        </a:rPr>
                        <a:t>Age range (years)</a:t>
                      </a:r>
                      <a:endParaRPr lang="ru-RU" sz="1600" dirty="0"/>
                    </a:p>
                  </a:txBody>
                  <a:tcPr/>
                </a:tc>
                <a:tc>
                  <a:txBody>
                    <a:bodyPr/>
                    <a:lstStyle/>
                    <a:p>
                      <a:pPr algn="ctr"/>
                      <a:r>
                        <a:rPr kumimoji="0" lang="en-US" sz="1600" b="1" i="0" kern="1200" dirty="0">
                          <a:solidFill>
                            <a:schemeClr val="tx1"/>
                          </a:solidFill>
                          <a:latin typeface="+mn-lt"/>
                          <a:ea typeface="+mn-ea"/>
                          <a:cs typeface="+mn-cs"/>
                        </a:rPr>
                        <a:t>Intervention threshold</a:t>
                      </a:r>
                      <a:r>
                        <a:rPr kumimoji="0" lang="ru-RU" sz="1600" b="1" i="0" kern="1200" dirty="0">
                          <a:solidFill>
                            <a:schemeClr val="tx1"/>
                          </a:solidFill>
                          <a:latin typeface="+mn-lt"/>
                          <a:ea typeface="+mn-ea"/>
                          <a:cs typeface="+mn-cs"/>
                        </a:rPr>
                        <a:t> (%)</a:t>
                      </a:r>
                      <a:endParaRPr lang="ru-RU" sz="1600" dirty="0"/>
                    </a:p>
                  </a:txBody>
                  <a:tcPr/>
                </a:tc>
                <a:tc>
                  <a:txBody>
                    <a:bodyPr/>
                    <a:lstStyle/>
                    <a:p>
                      <a:pPr algn="ctr"/>
                      <a:r>
                        <a:rPr kumimoji="0" lang="en-US" sz="1600" b="1" i="0" kern="1200" dirty="0">
                          <a:solidFill>
                            <a:schemeClr val="tx1"/>
                          </a:solidFill>
                          <a:latin typeface="+mn-lt"/>
                          <a:ea typeface="+mn-ea"/>
                          <a:cs typeface="+mn-cs"/>
                        </a:rPr>
                        <a:t>Lower –upper assessment threshold (</a:t>
                      </a:r>
                      <a:r>
                        <a:rPr kumimoji="0" lang="ru-RU" sz="1600" b="1" i="0" kern="1200" dirty="0">
                          <a:solidFill>
                            <a:schemeClr val="tx1"/>
                          </a:solidFill>
                          <a:latin typeface="+mn-lt"/>
                          <a:ea typeface="+mn-ea"/>
                          <a:cs typeface="+mn-cs"/>
                        </a:rPr>
                        <a:t>%</a:t>
                      </a:r>
                      <a:r>
                        <a:rPr kumimoji="0" lang="en-US" sz="1600" b="1" i="0" kern="1200" dirty="0">
                          <a:solidFill>
                            <a:schemeClr val="tx1"/>
                          </a:solidFill>
                          <a:latin typeface="+mn-lt"/>
                          <a:ea typeface="+mn-ea"/>
                          <a:cs typeface="+mn-cs"/>
                        </a:rPr>
                        <a:t>)</a:t>
                      </a:r>
                      <a:endParaRPr lang="ru-RU" sz="1600" dirty="0"/>
                    </a:p>
                  </a:txBody>
                  <a:tcPr/>
                </a:tc>
                <a:extLst>
                  <a:ext uri="{0D108BD9-81ED-4DB2-BD59-A6C34878D82A}">
                    <a16:rowId xmlns:a16="http://schemas.microsoft.com/office/drawing/2014/main" val="10000"/>
                  </a:ext>
                </a:extLst>
              </a:tr>
              <a:tr h="346419">
                <a:tc>
                  <a:txBody>
                    <a:bodyPr/>
                    <a:lstStyle/>
                    <a:p>
                      <a:pPr algn="ctr"/>
                      <a:r>
                        <a:rPr lang="ru-RU" sz="1800" b="1" dirty="0">
                          <a:solidFill>
                            <a:schemeClr val="tx1"/>
                          </a:solidFill>
                        </a:rPr>
                        <a:t>40-44</a:t>
                      </a:r>
                    </a:p>
                  </a:txBody>
                  <a:tcPr/>
                </a:tc>
                <a:tc>
                  <a:txBody>
                    <a:bodyPr/>
                    <a:lstStyle/>
                    <a:p>
                      <a:pPr algn="ctr"/>
                      <a:r>
                        <a:rPr lang="ru-RU" sz="1800" b="1" dirty="0">
                          <a:solidFill>
                            <a:schemeClr val="tx1"/>
                          </a:solidFill>
                        </a:rPr>
                        <a:t>5,2</a:t>
                      </a:r>
                    </a:p>
                  </a:txBody>
                  <a:tcPr/>
                </a:tc>
                <a:tc>
                  <a:txBody>
                    <a:bodyPr/>
                    <a:lstStyle/>
                    <a:p>
                      <a:pPr algn="ctr"/>
                      <a:r>
                        <a:rPr lang="ru-RU" sz="1800" b="1" dirty="0">
                          <a:solidFill>
                            <a:schemeClr val="tx1"/>
                          </a:solidFill>
                        </a:rPr>
                        <a:t>2,3-6,2</a:t>
                      </a:r>
                    </a:p>
                  </a:txBody>
                  <a:tcPr/>
                </a:tc>
                <a:extLst>
                  <a:ext uri="{0D108BD9-81ED-4DB2-BD59-A6C34878D82A}">
                    <a16:rowId xmlns:a16="http://schemas.microsoft.com/office/drawing/2014/main" val="10001"/>
                  </a:ext>
                </a:extLst>
              </a:tr>
              <a:tr h="346419">
                <a:tc>
                  <a:txBody>
                    <a:bodyPr/>
                    <a:lstStyle/>
                    <a:p>
                      <a:pPr algn="ctr"/>
                      <a:r>
                        <a:rPr lang="ru-RU" sz="1800" b="1" dirty="0">
                          <a:solidFill>
                            <a:schemeClr val="tx1"/>
                          </a:solidFill>
                        </a:rPr>
                        <a:t>45-49</a:t>
                      </a:r>
                    </a:p>
                  </a:txBody>
                  <a:tcPr/>
                </a:tc>
                <a:tc>
                  <a:txBody>
                    <a:bodyPr/>
                    <a:lstStyle/>
                    <a:p>
                      <a:pPr algn="ctr"/>
                      <a:r>
                        <a:rPr lang="ru-RU" sz="1800" b="1" dirty="0">
                          <a:solidFill>
                            <a:schemeClr val="tx1"/>
                          </a:solidFill>
                        </a:rPr>
                        <a:t>5,4</a:t>
                      </a:r>
                    </a:p>
                  </a:txBody>
                  <a:tcPr/>
                </a:tc>
                <a:tc>
                  <a:txBody>
                    <a:bodyPr/>
                    <a:lstStyle/>
                    <a:p>
                      <a:pPr algn="ctr"/>
                      <a:r>
                        <a:rPr lang="ru-RU" sz="1800" b="1" dirty="0">
                          <a:solidFill>
                            <a:schemeClr val="tx1"/>
                          </a:solidFill>
                        </a:rPr>
                        <a:t>2,4-6,5</a:t>
                      </a:r>
                    </a:p>
                  </a:txBody>
                  <a:tcPr/>
                </a:tc>
                <a:extLst>
                  <a:ext uri="{0D108BD9-81ED-4DB2-BD59-A6C34878D82A}">
                    <a16:rowId xmlns:a16="http://schemas.microsoft.com/office/drawing/2014/main" val="10002"/>
                  </a:ext>
                </a:extLst>
              </a:tr>
              <a:tr h="346419">
                <a:tc>
                  <a:txBody>
                    <a:bodyPr/>
                    <a:lstStyle/>
                    <a:p>
                      <a:pPr algn="ctr"/>
                      <a:r>
                        <a:rPr lang="ru-RU" sz="1800" b="1" dirty="0">
                          <a:solidFill>
                            <a:schemeClr val="tx1"/>
                          </a:solidFill>
                        </a:rPr>
                        <a:t>50-54</a:t>
                      </a:r>
                    </a:p>
                  </a:txBody>
                  <a:tcPr/>
                </a:tc>
                <a:tc>
                  <a:txBody>
                    <a:bodyPr/>
                    <a:lstStyle/>
                    <a:p>
                      <a:pPr algn="ctr"/>
                      <a:r>
                        <a:rPr lang="ru-RU" sz="1800" b="1" dirty="0">
                          <a:solidFill>
                            <a:schemeClr val="tx1"/>
                          </a:solidFill>
                        </a:rPr>
                        <a:t>6,3</a:t>
                      </a:r>
                    </a:p>
                  </a:txBody>
                  <a:tcPr/>
                </a:tc>
                <a:tc>
                  <a:txBody>
                    <a:bodyPr/>
                    <a:lstStyle/>
                    <a:p>
                      <a:pPr algn="ctr"/>
                      <a:r>
                        <a:rPr lang="ru-RU" sz="1800" b="1" dirty="0">
                          <a:solidFill>
                            <a:schemeClr val="tx1"/>
                          </a:solidFill>
                        </a:rPr>
                        <a:t>2,9-7,6</a:t>
                      </a:r>
                    </a:p>
                  </a:txBody>
                  <a:tcPr/>
                </a:tc>
                <a:extLst>
                  <a:ext uri="{0D108BD9-81ED-4DB2-BD59-A6C34878D82A}">
                    <a16:rowId xmlns:a16="http://schemas.microsoft.com/office/drawing/2014/main" val="10003"/>
                  </a:ext>
                </a:extLst>
              </a:tr>
              <a:tr h="346419">
                <a:tc>
                  <a:txBody>
                    <a:bodyPr/>
                    <a:lstStyle/>
                    <a:p>
                      <a:pPr algn="ctr"/>
                      <a:r>
                        <a:rPr lang="ru-RU" sz="1800" b="1" dirty="0">
                          <a:solidFill>
                            <a:schemeClr val="tx1"/>
                          </a:solidFill>
                        </a:rPr>
                        <a:t>55-59</a:t>
                      </a:r>
                    </a:p>
                  </a:txBody>
                  <a:tcPr/>
                </a:tc>
                <a:tc>
                  <a:txBody>
                    <a:bodyPr/>
                    <a:lstStyle/>
                    <a:p>
                      <a:pPr algn="ctr"/>
                      <a:r>
                        <a:rPr lang="ru-RU" sz="1800" b="1" dirty="0">
                          <a:solidFill>
                            <a:schemeClr val="tx1"/>
                          </a:solidFill>
                        </a:rPr>
                        <a:t>7,6</a:t>
                      </a:r>
                    </a:p>
                  </a:txBody>
                  <a:tcPr/>
                </a:tc>
                <a:tc>
                  <a:txBody>
                    <a:bodyPr/>
                    <a:lstStyle/>
                    <a:p>
                      <a:pPr algn="ctr"/>
                      <a:r>
                        <a:rPr lang="ru-RU" sz="1800" b="1" dirty="0">
                          <a:solidFill>
                            <a:schemeClr val="tx1"/>
                          </a:solidFill>
                        </a:rPr>
                        <a:t>3,6-9,1</a:t>
                      </a:r>
                    </a:p>
                  </a:txBody>
                  <a:tcPr/>
                </a:tc>
                <a:extLst>
                  <a:ext uri="{0D108BD9-81ED-4DB2-BD59-A6C34878D82A}">
                    <a16:rowId xmlns:a16="http://schemas.microsoft.com/office/drawing/2014/main" val="10004"/>
                  </a:ext>
                </a:extLst>
              </a:tr>
              <a:tr h="346419">
                <a:tc>
                  <a:txBody>
                    <a:bodyPr/>
                    <a:lstStyle/>
                    <a:p>
                      <a:pPr algn="ctr"/>
                      <a:r>
                        <a:rPr lang="ru-RU" sz="1800" b="1" dirty="0">
                          <a:solidFill>
                            <a:schemeClr val="tx1"/>
                          </a:solidFill>
                        </a:rPr>
                        <a:t>60-64</a:t>
                      </a:r>
                    </a:p>
                  </a:txBody>
                  <a:tcPr/>
                </a:tc>
                <a:tc>
                  <a:txBody>
                    <a:bodyPr/>
                    <a:lstStyle/>
                    <a:p>
                      <a:pPr algn="ctr"/>
                      <a:r>
                        <a:rPr lang="ru-RU" sz="1800" b="1" dirty="0">
                          <a:solidFill>
                            <a:schemeClr val="tx1"/>
                          </a:solidFill>
                        </a:rPr>
                        <a:t>9,9</a:t>
                      </a:r>
                    </a:p>
                  </a:txBody>
                  <a:tcPr/>
                </a:tc>
                <a:tc>
                  <a:txBody>
                    <a:bodyPr/>
                    <a:lstStyle/>
                    <a:p>
                      <a:pPr algn="ctr"/>
                      <a:r>
                        <a:rPr lang="ru-RU" sz="1800" b="1" dirty="0">
                          <a:solidFill>
                            <a:schemeClr val="tx1"/>
                          </a:solidFill>
                        </a:rPr>
                        <a:t>4,9-11,9</a:t>
                      </a:r>
                    </a:p>
                  </a:txBody>
                  <a:tcPr/>
                </a:tc>
                <a:extLst>
                  <a:ext uri="{0D108BD9-81ED-4DB2-BD59-A6C34878D82A}">
                    <a16:rowId xmlns:a16="http://schemas.microsoft.com/office/drawing/2014/main" val="10005"/>
                  </a:ext>
                </a:extLst>
              </a:tr>
              <a:tr h="346419">
                <a:tc>
                  <a:txBody>
                    <a:bodyPr/>
                    <a:lstStyle/>
                    <a:p>
                      <a:pPr algn="ctr"/>
                      <a:r>
                        <a:rPr lang="ru-RU" sz="1800" b="1" dirty="0">
                          <a:solidFill>
                            <a:schemeClr val="tx1"/>
                          </a:solidFill>
                        </a:rPr>
                        <a:t>65-69</a:t>
                      </a:r>
                    </a:p>
                  </a:txBody>
                  <a:tcPr/>
                </a:tc>
                <a:tc>
                  <a:txBody>
                    <a:bodyPr/>
                    <a:lstStyle/>
                    <a:p>
                      <a:pPr algn="ctr"/>
                      <a:r>
                        <a:rPr lang="ru-RU" sz="1800" b="1" dirty="0">
                          <a:solidFill>
                            <a:schemeClr val="tx1"/>
                          </a:solidFill>
                        </a:rPr>
                        <a:t>13,4</a:t>
                      </a:r>
                    </a:p>
                  </a:txBody>
                  <a:tcPr/>
                </a:tc>
                <a:tc>
                  <a:txBody>
                    <a:bodyPr/>
                    <a:lstStyle/>
                    <a:p>
                      <a:pPr algn="ctr"/>
                      <a:r>
                        <a:rPr lang="ru-RU" sz="1800" b="1" dirty="0">
                          <a:solidFill>
                            <a:schemeClr val="tx1"/>
                          </a:solidFill>
                        </a:rPr>
                        <a:t>6,9-16,1</a:t>
                      </a:r>
                    </a:p>
                  </a:txBody>
                  <a:tcPr/>
                </a:tc>
                <a:extLst>
                  <a:ext uri="{0D108BD9-81ED-4DB2-BD59-A6C34878D82A}">
                    <a16:rowId xmlns:a16="http://schemas.microsoft.com/office/drawing/2014/main" val="10006"/>
                  </a:ext>
                </a:extLst>
              </a:tr>
              <a:tr h="346419">
                <a:tc>
                  <a:txBody>
                    <a:bodyPr/>
                    <a:lstStyle/>
                    <a:p>
                      <a:pPr algn="ctr"/>
                      <a:r>
                        <a:rPr lang="ru-RU" sz="1800" b="1" dirty="0">
                          <a:solidFill>
                            <a:schemeClr val="tx1"/>
                          </a:solidFill>
                        </a:rPr>
                        <a:t>70-74</a:t>
                      </a:r>
                    </a:p>
                  </a:txBody>
                  <a:tcPr/>
                </a:tc>
                <a:tc>
                  <a:txBody>
                    <a:bodyPr/>
                    <a:lstStyle/>
                    <a:p>
                      <a:pPr algn="ctr"/>
                      <a:r>
                        <a:rPr lang="ru-RU" sz="1800" b="1" dirty="0">
                          <a:solidFill>
                            <a:schemeClr val="tx1"/>
                          </a:solidFill>
                        </a:rPr>
                        <a:t>17,6</a:t>
                      </a:r>
                    </a:p>
                  </a:txBody>
                  <a:tcPr/>
                </a:tc>
                <a:tc>
                  <a:txBody>
                    <a:bodyPr/>
                    <a:lstStyle/>
                    <a:p>
                      <a:pPr algn="ctr"/>
                      <a:r>
                        <a:rPr lang="ru-RU" sz="1800" b="1" dirty="0">
                          <a:solidFill>
                            <a:schemeClr val="tx1"/>
                          </a:solidFill>
                        </a:rPr>
                        <a:t>9,7-21,5</a:t>
                      </a:r>
                    </a:p>
                  </a:txBody>
                  <a:tcPr/>
                </a:tc>
                <a:extLst>
                  <a:ext uri="{0D108BD9-81ED-4DB2-BD59-A6C34878D82A}">
                    <a16:rowId xmlns:a16="http://schemas.microsoft.com/office/drawing/2014/main" val="10007"/>
                  </a:ext>
                </a:extLst>
              </a:tr>
              <a:tr h="346419">
                <a:tc>
                  <a:txBody>
                    <a:bodyPr/>
                    <a:lstStyle/>
                    <a:p>
                      <a:pPr algn="ctr"/>
                      <a:r>
                        <a:rPr lang="ru-RU" sz="1800" b="1" dirty="0">
                          <a:solidFill>
                            <a:schemeClr val="tx1"/>
                          </a:solidFill>
                        </a:rPr>
                        <a:t>75-79</a:t>
                      </a:r>
                    </a:p>
                  </a:txBody>
                  <a:tcPr/>
                </a:tc>
                <a:tc>
                  <a:txBody>
                    <a:bodyPr/>
                    <a:lstStyle/>
                    <a:p>
                      <a:pPr algn="ctr"/>
                      <a:r>
                        <a:rPr lang="ru-RU" sz="1800" b="1" dirty="0">
                          <a:solidFill>
                            <a:schemeClr val="tx1"/>
                          </a:solidFill>
                        </a:rPr>
                        <a:t>23,0</a:t>
                      </a:r>
                    </a:p>
                  </a:txBody>
                  <a:tcPr/>
                </a:tc>
                <a:tc>
                  <a:txBody>
                    <a:bodyPr/>
                    <a:lstStyle/>
                    <a:p>
                      <a:pPr algn="ctr"/>
                      <a:r>
                        <a:rPr lang="ru-RU" sz="1800" b="1" dirty="0">
                          <a:solidFill>
                            <a:schemeClr val="tx1"/>
                          </a:solidFill>
                        </a:rPr>
                        <a:t>13,7-27,6</a:t>
                      </a:r>
                    </a:p>
                  </a:txBody>
                  <a:tcPr/>
                </a:tc>
                <a:extLst>
                  <a:ext uri="{0D108BD9-81ED-4DB2-BD59-A6C34878D82A}">
                    <a16:rowId xmlns:a16="http://schemas.microsoft.com/office/drawing/2014/main" val="10008"/>
                  </a:ext>
                </a:extLst>
              </a:tr>
              <a:tr h="346419">
                <a:tc>
                  <a:txBody>
                    <a:bodyPr/>
                    <a:lstStyle/>
                    <a:p>
                      <a:pPr algn="ctr"/>
                      <a:r>
                        <a:rPr lang="ru-RU" sz="1800" b="1" dirty="0">
                          <a:solidFill>
                            <a:schemeClr val="tx1"/>
                          </a:solidFill>
                        </a:rPr>
                        <a:t>80-84</a:t>
                      </a:r>
                    </a:p>
                  </a:txBody>
                  <a:tcPr/>
                </a:tc>
                <a:tc>
                  <a:txBody>
                    <a:bodyPr/>
                    <a:lstStyle/>
                    <a:p>
                      <a:pPr algn="ctr"/>
                      <a:r>
                        <a:rPr lang="ru-RU" sz="1800" b="1" dirty="0">
                          <a:solidFill>
                            <a:schemeClr val="tx1"/>
                          </a:solidFill>
                        </a:rPr>
                        <a:t>29,1</a:t>
                      </a:r>
                    </a:p>
                  </a:txBody>
                  <a:tcPr/>
                </a:tc>
                <a:tc>
                  <a:txBody>
                    <a:bodyPr/>
                    <a:lstStyle/>
                    <a:p>
                      <a:pPr algn="ctr"/>
                      <a:r>
                        <a:rPr lang="ru-RU" sz="1800" b="1" dirty="0">
                          <a:solidFill>
                            <a:schemeClr val="tx1"/>
                          </a:solidFill>
                        </a:rPr>
                        <a:t>18,7-34,9</a:t>
                      </a:r>
                    </a:p>
                  </a:txBody>
                  <a:tcPr/>
                </a:tc>
                <a:extLst>
                  <a:ext uri="{0D108BD9-81ED-4DB2-BD59-A6C34878D82A}">
                    <a16:rowId xmlns:a16="http://schemas.microsoft.com/office/drawing/2014/main" val="10009"/>
                  </a:ext>
                </a:extLst>
              </a:tr>
              <a:tr h="346419">
                <a:tc>
                  <a:txBody>
                    <a:bodyPr/>
                    <a:lstStyle/>
                    <a:p>
                      <a:pPr algn="ctr"/>
                      <a:r>
                        <a:rPr lang="ru-RU" sz="1800" b="1" dirty="0">
                          <a:solidFill>
                            <a:schemeClr val="tx1"/>
                          </a:solidFill>
                        </a:rPr>
                        <a:t>85-89</a:t>
                      </a:r>
                    </a:p>
                  </a:txBody>
                  <a:tcPr/>
                </a:tc>
                <a:tc>
                  <a:txBody>
                    <a:bodyPr/>
                    <a:lstStyle/>
                    <a:p>
                      <a:pPr algn="ctr"/>
                      <a:r>
                        <a:rPr lang="ru-RU" sz="1800" b="1" dirty="0">
                          <a:solidFill>
                            <a:schemeClr val="tx1"/>
                          </a:solidFill>
                        </a:rPr>
                        <a:t>31,8</a:t>
                      </a:r>
                    </a:p>
                  </a:txBody>
                  <a:tcPr/>
                </a:tc>
                <a:tc>
                  <a:txBody>
                    <a:bodyPr/>
                    <a:lstStyle/>
                    <a:p>
                      <a:pPr algn="ctr"/>
                      <a:r>
                        <a:rPr lang="ru-RU" sz="1800" b="1" dirty="0">
                          <a:solidFill>
                            <a:schemeClr val="tx1"/>
                          </a:solidFill>
                        </a:rPr>
                        <a:t>20,9-38,2</a:t>
                      </a:r>
                    </a:p>
                  </a:txBody>
                  <a:tcPr/>
                </a:tc>
                <a:extLst>
                  <a:ext uri="{0D108BD9-81ED-4DB2-BD59-A6C34878D82A}">
                    <a16:rowId xmlns:a16="http://schemas.microsoft.com/office/drawing/2014/main" val="10010"/>
                  </a:ext>
                </a:extLst>
              </a:tr>
              <a:tr h="346419">
                <a:tc>
                  <a:txBody>
                    <a:bodyPr/>
                    <a:lstStyle/>
                    <a:p>
                      <a:pPr algn="ctr"/>
                      <a:r>
                        <a:rPr lang="ru-RU" sz="1800" b="1" dirty="0">
                          <a:solidFill>
                            <a:schemeClr val="tx1"/>
                          </a:solidFill>
                        </a:rPr>
                        <a:t>90-94</a:t>
                      </a:r>
                    </a:p>
                  </a:txBody>
                  <a:tcPr/>
                </a:tc>
                <a:tc>
                  <a:txBody>
                    <a:bodyPr/>
                    <a:lstStyle/>
                    <a:p>
                      <a:pPr algn="ctr"/>
                      <a:r>
                        <a:rPr lang="ru-RU" sz="1800" b="1" dirty="0">
                          <a:solidFill>
                            <a:schemeClr val="tx1"/>
                          </a:solidFill>
                        </a:rPr>
                        <a:t>31,7</a:t>
                      </a:r>
                    </a:p>
                  </a:txBody>
                  <a:tcPr/>
                </a:tc>
                <a:tc>
                  <a:txBody>
                    <a:bodyPr/>
                    <a:lstStyle/>
                    <a:p>
                      <a:pPr algn="ctr"/>
                      <a:r>
                        <a:rPr lang="ru-RU" sz="1800" b="1" dirty="0">
                          <a:solidFill>
                            <a:schemeClr val="tx1"/>
                          </a:solidFill>
                        </a:rPr>
                        <a:t>20,8-38,0</a:t>
                      </a:r>
                    </a:p>
                  </a:txBody>
                  <a:tcPr/>
                </a:tc>
                <a:extLst>
                  <a:ext uri="{0D108BD9-81ED-4DB2-BD59-A6C34878D82A}">
                    <a16:rowId xmlns:a16="http://schemas.microsoft.com/office/drawing/2014/main" val="10011"/>
                  </a:ext>
                </a:extLst>
              </a:tr>
              <a:tr h="346419">
                <a:tc>
                  <a:txBody>
                    <a:bodyPr/>
                    <a:lstStyle/>
                    <a:p>
                      <a:pPr algn="ctr"/>
                      <a:r>
                        <a:rPr lang="ru-RU" sz="1800" b="1" dirty="0">
                          <a:solidFill>
                            <a:schemeClr val="tx1"/>
                          </a:solidFill>
                        </a:rPr>
                        <a:t>95-99</a:t>
                      </a:r>
                    </a:p>
                  </a:txBody>
                  <a:tcPr/>
                </a:tc>
                <a:tc>
                  <a:txBody>
                    <a:bodyPr/>
                    <a:lstStyle/>
                    <a:p>
                      <a:pPr algn="ctr"/>
                      <a:r>
                        <a:rPr lang="ru-RU" sz="1800" b="1" dirty="0">
                          <a:solidFill>
                            <a:schemeClr val="tx1"/>
                          </a:solidFill>
                        </a:rPr>
                        <a:t>32,2</a:t>
                      </a:r>
                    </a:p>
                  </a:txBody>
                  <a:tcPr/>
                </a:tc>
                <a:tc>
                  <a:txBody>
                    <a:bodyPr/>
                    <a:lstStyle/>
                    <a:p>
                      <a:pPr algn="ctr"/>
                      <a:r>
                        <a:rPr lang="ru-RU" sz="1800" b="1" dirty="0">
                          <a:solidFill>
                            <a:schemeClr val="tx1"/>
                          </a:solidFill>
                        </a:rPr>
                        <a:t>21,1-38,6</a:t>
                      </a:r>
                    </a:p>
                  </a:txBody>
                  <a:tcPr/>
                </a:tc>
                <a:extLst>
                  <a:ext uri="{0D108BD9-81ED-4DB2-BD59-A6C34878D82A}">
                    <a16:rowId xmlns:a16="http://schemas.microsoft.com/office/drawing/2014/main" val="10012"/>
                  </a:ext>
                </a:extLst>
              </a:tr>
              <a:tr h="346419">
                <a:tc>
                  <a:txBody>
                    <a:bodyPr/>
                    <a:lstStyle/>
                    <a:p>
                      <a:pPr algn="ctr"/>
                      <a:r>
                        <a:rPr lang="ru-RU" sz="1800" b="1" dirty="0">
                          <a:solidFill>
                            <a:schemeClr val="tx1"/>
                          </a:solidFill>
                        </a:rPr>
                        <a:t>100+</a:t>
                      </a:r>
                    </a:p>
                  </a:txBody>
                  <a:tcPr/>
                </a:tc>
                <a:tc>
                  <a:txBody>
                    <a:bodyPr/>
                    <a:lstStyle/>
                    <a:p>
                      <a:pPr algn="ctr"/>
                      <a:r>
                        <a:rPr lang="ru-RU" sz="1800" b="1" dirty="0">
                          <a:solidFill>
                            <a:schemeClr val="tx1"/>
                          </a:solidFill>
                        </a:rPr>
                        <a:t>32,5</a:t>
                      </a:r>
                    </a:p>
                  </a:txBody>
                  <a:tcPr/>
                </a:tc>
                <a:tc>
                  <a:txBody>
                    <a:bodyPr/>
                    <a:lstStyle/>
                    <a:p>
                      <a:pPr algn="ctr"/>
                      <a:r>
                        <a:rPr lang="ru-RU" sz="1800" b="1" dirty="0">
                          <a:solidFill>
                            <a:schemeClr val="tx1"/>
                          </a:solidFill>
                        </a:rPr>
                        <a:t>21,3-39,0</a:t>
                      </a:r>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600" b="1" dirty="0">
                <a:solidFill>
                  <a:srgbClr val="FF0000"/>
                </a:solidFill>
              </a:rPr>
              <a:t>Algorithm for entering patients entering the clinic</a:t>
            </a:r>
            <a:endParaRPr lang="ru-RU" sz="2600" b="1" dirty="0">
              <a:solidFill>
                <a:srgbClr val="FF0000"/>
              </a:solidFill>
            </a:endParaRPr>
          </a:p>
        </p:txBody>
      </p:sp>
      <p:sp>
        <p:nvSpPr>
          <p:cNvPr id="4" name="Содержимое 3"/>
          <p:cNvSpPr>
            <a:spLocks noGrp="1"/>
          </p:cNvSpPr>
          <p:nvPr>
            <p:ph idx="1"/>
          </p:nvPr>
        </p:nvSpPr>
        <p:spPr>
          <a:xfrm>
            <a:off x="1435608" y="1447800"/>
            <a:ext cx="7498080" cy="2341240"/>
          </a:xfrm>
        </p:spPr>
        <p:txBody>
          <a:bodyPr>
            <a:normAutofit lnSpcReduction="10000"/>
          </a:bodyPr>
          <a:lstStyle/>
          <a:p>
            <a:r>
              <a:rPr lang="en-US" sz="2000" dirty="0"/>
              <a:t>Initially conducts an initial assessment to assess the likelihood of a fracture based on age, sex, body mass index, and clinical risk factors </a:t>
            </a:r>
          </a:p>
          <a:p>
            <a:r>
              <a:rPr lang="en-US" sz="2000" dirty="0"/>
              <a:t>Patients is classified as having a high average and low risk of future fractures </a:t>
            </a:r>
          </a:p>
          <a:p>
            <a:r>
              <a:rPr lang="en-US" sz="2000" dirty="0"/>
              <a:t>Categorization of patients using </a:t>
            </a:r>
            <a:r>
              <a:rPr lang="en-US" sz="2000" dirty="0" err="1"/>
              <a:t>frax</a:t>
            </a:r>
            <a:r>
              <a:rPr lang="en-US" sz="2000" dirty="0"/>
              <a:t> tools is based on a ten-year probability of developing a low-analytic fracture for women aged 50 to 80 years</a:t>
            </a:r>
            <a:endParaRPr lang="ru-RU" sz="2000" dirty="0"/>
          </a:p>
        </p:txBody>
      </p:sp>
      <p:pic>
        <p:nvPicPr>
          <p:cNvPr id="6" name="Содержимое 5" descr="The-characterisation-of-fracture-risk-according-to-FRAX-major-osteoporotic-fracture.png"/>
          <p:cNvPicPr>
            <a:picLocks noGrp="1" noChangeAspect="1"/>
          </p:cNvPicPr>
          <p:nvPr>
            <p:ph sz="half" idx="4294967295"/>
          </p:nvPr>
        </p:nvPicPr>
        <p:blipFill>
          <a:blip r:embed="rId2" cstate="print"/>
          <a:stretch>
            <a:fillRect/>
          </a:stretch>
        </p:blipFill>
        <p:spPr>
          <a:xfrm>
            <a:off x="2195736" y="3573016"/>
            <a:ext cx="6120680" cy="3096344"/>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solidFill>
                  <a:srgbClr val="FF0000"/>
                </a:solidFill>
              </a:rPr>
              <a:t>С</a:t>
            </a:r>
            <a:r>
              <a:rPr lang="en-US" dirty="0" err="1">
                <a:solidFill>
                  <a:srgbClr val="FF0000"/>
                </a:solidFill>
              </a:rPr>
              <a:t>onclusions</a:t>
            </a:r>
            <a:endParaRPr lang="ru-RU" dirty="0">
              <a:solidFill>
                <a:srgbClr val="FF0000"/>
              </a:solidFill>
            </a:endParaRPr>
          </a:p>
        </p:txBody>
      </p:sp>
      <p:sp>
        <p:nvSpPr>
          <p:cNvPr id="3" name="Содержимое 2"/>
          <p:cNvSpPr>
            <a:spLocks noGrp="1"/>
          </p:cNvSpPr>
          <p:nvPr>
            <p:ph idx="1"/>
          </p:nvPr>
        </p:nvSpPr>
        <p:spPr/>
        <p:txBody>
          <a:bodyPr>
            <a:normAutofit lnSpcReduction="10000"/>
          </a:bodyPr>
          <a:lstStyle/>
          <a:p>
            <a:r>
              <a:rPr lang="ru-RU" dirty="0"/>
              <a:t>    </a:t>
            </a:r>
            <a:r>
              <a:rPr lang="en-US" dirty="0"/>
              <a:t>The use of a questionnaire is the first step in identifying patients with osteoporosis at the outpatient stage and can be an effective screening method, especially when combined with ultrasound densitometry or X-ray hand dosimetry techniques, which are low-cost and can be used at various stages of medical care for patients with osteoporosis</a:t>
            </a:r>
            <a:r>
              <a:rPr lang="ru-RU"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978</TotalTime>
  <Words>2773</Words>
  <Application>Microsoft Office PowerPoint</Application>
  <PresentationFormat>Экран (4:3)</PresentationFormat>
  <Paragraphs>202</Paragraphs>
  <Slides>37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37</vt:i4>
      </vt:variant>
    </vt:vector>
  </HeadingPairs>
  <TitlesOfParts>
    <vt:vector size="46" baseType="lpstr">
      <vt:lpstr>Arial</vt:lpstr>
      <vt:lpstr>Arial Unicode MS</vt:lpstr>
      <vt:lpstr>Century Schoolbook</vt:lpstr>
      <vt:lpstr>Corbel</vt:lpstr>
      <vt:lpstr>Gill Sans MT</vt:lpstr>
      <vt:lpstr>Verdana</vt:lpstr>
      <vt:lpstr>Wingdings</vt:lpstr>
      <vt:lpstr>Wingdings 2</vt:lpstr>
      <vt:lpstr>Солнцестояние</vt:lpstr>
      <vt:lpstr>Презентация PowerPoint</vt:lpstr>
      <vt:lpstr>Introduction </vt:lpstr>
      <vt:lpstr>Презентация PowerPoint</vt:lpstr>
      <vt:lpstr>Презентация PowerPoint</vt:lpstr>
      <vt:lpstr>Screening methods for assessing the structural and functional state of bone tissue and the risk of osteoporotic fractures</vt:lpstr>
      <vt:lpstr>X-ray morphometry of the spine</vt:lpstr>
      <vt:lpstr>X-ray morphometry of the spine</vt:lpstr>
      <vt:lpstr>Types and severity of vertebral body deformities</vt:lpstr>
      <vt:lpstr>X-ray morphometry of the spine</vt:lpstr>
      <vt:lpstr>Types of vertebral body deformity</vt:lpstr>
      <vt:lpstr>Algorithm for verification of vertebral pain syndrome using Х-morphometric analysis</vt:lpstr>
      <vt:lpstr>Computerized X-ray osteodensitometry</vt:lpstr>
      <vt:lpstr>Computed X-ray osteodensitometry</vt:lpstr>
      <vt:lpstr>Ultrasound densitometry</vt:lpstr>
      <vt:lpstr>Ultrasound densitometry</vt:lpstr>
      <vt:lpstr>The main advantages of ultrasound densitometry in comparison with other methods for assessing the state of bone tissue</vt:lpstr>
      <vt:lpstr>The role of questionnaires in assessing the risk of fractures</vt:lpstr>
      <vt:lpstr>Take the IOF One-minute Osteoporosis Risk Test   https://riskcheck.osteoporosis.foundation/ </vt:lpstr>
      <vt:lpstr>Презентация PowerPoint</vt:lpstr>
      <vt:lpstr>Take the IOF One-minute Osteoporosis Risk Test  https://riskcheck.osteoporosis.foundation/ </vt:lpstr>
      <vt:lpstr>Презентация PowerPoint</vt:lpstr>
      <vt:lpstr>The NEW IOF One-minute Osteoporosis Risk Test  https://riskcheck.osteoporosis.foundation/ </vt:lpstr>
      <vt:lpstr>The NEW IOF One-Minute Osteoporosis Risk Test  www.iofbonehealth.org </vt:lpstr>
      <vt:lpstr>How to calculate your Body Mass Index (BMI) </vt:lpstr>
      <vt:lpstr>How to estimate your alcohol consumption</vt:lpstr>
      <vt:lpstr>Fracture Risk Assessment Tool (FRAX) https://frax.shef.ac.uk/FRAX/tool.aspx?lang=uk </vt:lpstr>
      <vt:lpstr>Fracture Risk Assessment Tool (FRAX) https://frax.shef.ac.uk/FRAX/tool.aspx?lang=uk </vt:lpstr>
      <vt:lpstr>Fracture Risk Assessment Tool (FRAX) https://frax.shef.ac.uk/FRAX/tool.aspx?lang=uk </vt:lpstr>
      <vt:lpstr>Fracture risk assessment using FRAX</vt:lpstr>
      <vt:lpstr>Fracture risk assessment using FRAX</vt:lpstr>
      <vt:lpstr>Threshold levels of 10-year fracture probability for measuring bone mineral density and the appointment of treatment for osteoporosis, depending from age</vt:lpstr>
      <vt:lpstr>Unrestricted access to densitometry </vt:lpstr>
      <vt:lpstr>Limited access to densitometry </vt:lpstr>
      <vt:lpstr>Management algorithm for the assessment of individuals at risk of fracture. The numbers in each category of risk denote the percentage of women in each category</vt:lpstr>
      <vt:lpstr>Intervention thresholds as set by FRAX-based 10-year probability (in percent) of a major osteoporotic fracture equivalent to women with a previous fracture (no other clinical risk factors, a body mass index of 24 kg/m2 and without BMD)</vt:lpstr>
      <vt:lpstr>Algorithm for entering patients entering the clinic</vt:lpstr>
      <vt:lpstr>Сonclusions</vt:lpstr>
    </vt:vector>
  </TitlesOfParts>
  <Company>DG Win&amp;Soft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Опаріна Тамара Павлівна</cp:lastModifiedBy>
  <cp:revision>110</cp:revision>
  <dcterms:created xsi:type="dcterms:W3CDTF">2023-09-02T08:48:21Z</dcterms:created>
  <dcterms:modified xsi:type="dcterms:W3CDTF">2023-10-29T20:50:44Z</dcterms:modified>
</cp:coreProperties>
</file>