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3" d="100"/>
          <a:sy n="73" d="100"/>
        </p:scale>
        <p:origin x="-624" y="-102"/>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ru-RU"/>
              <a:t>Образец заголовка</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pPr/>
              <a:t>2/13/2024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ru-RU"/>
              <a:t>Образец заголовка</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pPr/>
              <a:t>2/13/2024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ru-RU"/>
              <a:t>Образец заголовка</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48A87A34-81AB-432B-8DAE-1953F412C126}" type="datetimeFigureOut">
              <a:rPr lang="en-US" dirty="0"/>
              <a:pPr/>
              <a:t>2/13/2024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ru-RU"/>
              <a:t>Образец заголовка</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pPr/>
              <a:t>2/13/2024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ru-RU"/>
              <a:t>Образец заголовка</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12" name="Content Placeholder 3"/>
          <p:cNvSpPr>
            <a:spLocks noGrp="1"/>
          </p:cNvSpPr>
          <p:nvPr>
            <p:ph sz="quarter" idx="13"/>
          </p:nvPr>
        </p:nvSpPr>
        <p:spPr>
          <a:xfrm>
            <a:off x="913774" y="3051012"/>
            <a:ext cx="5106027" cy="2740187"/>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13" name="Content Placeholder 5"/>
          <p:cNvSpPr>
            <a:spLocks noGrp="1"/>
          </p:cNvSpPr>
          <p:nvPr>
            <p:ph sz="quarter" idx="14"/>
          </p:nvPr>
        </p:nvSpPr>
        <p:spPr>
          <a:xfrm>
            <a:off x="6172200" y="3051012"/>
            <a:ext cx="5105401" cy="2740187"/>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pPr/>
              <a:t>2/13/2024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pPr/>
              <a:t>2/13/2024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48A87A34-81AB-432B-8DAE-1953F412C126}" type="datetimeFigureOut">
              <a:rPr lang="en-US" dirty="0"/>
              <a:pPr/>
              <a:t>2/13/2024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ru-RU"/>
              <a:t>Образец заголовка</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pPr/>
              <a:t>2/13/2024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pPr/>
              <a:t>2/13/2024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pPr/>
              <a:t>2/13/2024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ru-RU"/>
              <a:t>Образец заголовка</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pPr/>
              <a:t>2/13/2024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ru-RU"/>
              <a:t>Образец заголовка</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pPr/>
              <a:t>2/13/2024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dirty="0"/>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ru-RU"/>
              <a:t>Образец заголовка</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pPr/>
              <a:t>2/13/2024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Три колонки">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ru-RU"/>
              <a:t>Образец заголовка</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3" name="Date Placeholder 2"/>
          <p:cNvSpPr>
            <a:spLocks noGrp="1"/>
          </p:cNvSpPr>
          <p:nvPr>
            <p:ph type="dt" sz="half" idx="10"/>
          </p:nvPr>
        </p:nvSpPr>
        <p:spPr/>
        <p:txBody>
          <a:bodyPr/>
          <a:lstStyle/>
          <a:p>
            <a:fld id="{48A87A34-81AB-432B-8DAE-1953F412C126}" type="datetimeFigureOut">
              <a:rPr lang="en-US" dirty="0"/>
              <a:pPr/>
              <a:t>2/13/2024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Столбец с тремя рисунками">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ru-RU"/>
              <a:t>Образец заголовка</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3" name="Date Placeholder 2"/>
          <p:cNvSpPr>
            <a:spLocks noGrp="1"/>
          </p:cNvSpPr>
          <p:nvPr>
            <p:ph type="dt" sz="half" idx="10"/>
          </p:nvPr>
        </p:nvSpPr>
        <p:spPr/>
        <p:txBody>
          <a:bodyPr/>
          <a:lstStyle/>
          <a:p>
            <a:fld id="{48A87A34-81AB-432B-8DAE-1953F412C126}" type="datetimeFigureOut">
              <a:rPr lang="en-US" dirty="0"/>
              <a:pPr/>
              <a:t>2/13/2024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ru-RU"/>
              <a:t>Образец заголовка</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pPr/>
              <a:t>2/13/2024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ru-RU"/>
              <a:t>Образец заголовка</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pPr/>
              <a:t>2/13/2024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extLst>
              <a:ext uri="{28A0092B-C50C-407E-A947-70E740481C1C}">
                <a14:useLocalDpi xmlns:a14="http://schemas.microsoft.com/office/drawing/2010/main" xmlns=""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48A87A34-81AB-432B-8DAE-1953F412C126}" type="datetimeFigureOut">
              <a:rPr lang="en-US" dirty="0"/>
              <a:pPr/>
              <a:t>2/13/2024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6D22F896-40B5-4ADD-8801-0D06FADFA09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04A6C4EC-C162-4EE7-B548-C19BF7B51A11}"/>
              </a:ext>
            </a:extLst>
          </p:cNvPr>
          <p:cNvSpPr>
            <a:spLocks noGrp="1"/>
          </p:cNvSpPr>
          <p:nvPr>
            <p:ph type="ctrTitle"/>
          </p:nvPr>
        </p:nvSpPr>
        <p:spPr>
          <a:xfrm>
            <a:off x="1633447" y="2476442"/>
            <a:ext cx="8689976" cy="2509213"/>
          </a:xfrm>
        </p:spPr>
        <p:txBody>
          <a:bodyPr>
            <a:noAutofit/>
          </a:bodyPr>
          <a:lstStyle/>
          <a:p>
            <a:r>
              <a:rPr lang="en-US" sz="3600" b="1" dirty="0">
                <a:solidFill>
                  <a:srgbClr val="FF0000"/>
                </a:solidFill>
              </a:rPr>
              <a:t>Topic 4. </a:t>
            </a:r>
            <a:r>
              <a:rPr lang="en-US" sz="3600" b="1" dirty="0">
                <a:solidFill>
                  <a:srgbClr val="7030A0"/>
                </a:solidFill>
              </a:rPr>
              <a:t>Laboratory diagnostic methods for assessing structural and functional changes in bone tissue and the risk of developing osteoporotic fractures.</a:t>
            </a:r>
            <a:endParaRPr lang="x-none" sz="3600" b="1" dirty="0">
              <a:solidFill>
                <a:srgbClr val="7030A0"/>
              </a:solidFill>
            </a:endParaRPr>
          </a:p>
        </p:txBody>
      </p:sp>
      <p:sp>
        <p:nvSpPr>
          <p:cNvPr id="3" name="Подзаголовок 2">
            <a:extLst>
              <a:ext uri="{FF2B5EF4-FFF2-40B4-BE49-F238E27FC236}">
                <a16:creationId xmlns:a16="http://schemas.microsoft.com/office/drawing/2014/main" xmlns="" id="{82C8E68F-A3BF-478C-8C8F-0738C5356FA7}"/>
              </a:ext>
            </a:extLst>
          </p:cNvPr>
          <p:cNvSpPr>
            <a:spLocks noGrp="1"/>
          </p:cNvSpPr>
          <p:nvPr>
            <p:ph type="subTitle" idx="1"/>
          </p:nvPr>
        </p:nvSpPr>
        <p:spPr>
          <a:xfrm>
            <a:off x="757646" y="5192485"/>
            <a:ext cx="9774782" cy="1371599"/>
          </a:xfrm>
        </p:spPr>
        <p:txBody>
          <a:bodyPr>
            <a:normAutofit/>
          </a:bodyPr>
          <a:lstStyle/>
          <a:p>
            <a:r>
              <a:rPr lang="it-IT" sz="3600" cap="none" dirty="0" smtClean="0">
                <a:solidFill>
                  <a:srgbClr val="FF0000"/>
                </a:solidFill>
                <a:latin typeface="Times New Roman" pitchFamily="18" charset="0"/>
                <a:cs typeface="Times New Roman" pitchFamily="18" charset="0"/>
              </a:rPr>
              <a:t>PhD, Associate </a:t>
            </a:r>
            <a:r>
              <a:rPr lang="it-IT" sz="3600" cap="none" dirty="0" smtClean="0">
                <a:solidFill>
                  <a:srgbClr val="FF0000"/>
                </a:solidFill>
                <a:latin typeface="Times New Roman" pitchFamily="18" charset="0"/>
                <a:cs typeface="Times New Roman" pitchFamily="18" charset="0"/>
              </a:rPr>
              <a:t>P</a:t>
            </a:r>
            <a:r>
              <a:rPr lang="it-IT" sz="3600" cap="none" dirty="0" smtClean="0">
                <a:solidFill>
                  <a:srgbClr val="FF0000"/>
                </a:solidFill>
                <a:latin typeface="Times New Roman" pitchFamily="18" charset="0"/>
                <a:cs typeface="Times New Roman" pitchFamily="18" charset="0"/>
              </a:rPr>
              <a:t>rofessor </a:t>
            </a:r>
            <a:r>
              <a:rPr lang="it-IT" sz="3600" cap="none" dirty="0" smtClean="0">
                <a:solidFill>
                  <a:srgbClr val="FF0000"/>
                </a:solidFill>
                <a:latin typeface="Times New Roman" pitchFamily="18" charset="0"/>
                <a:cs typeface="Times New Roman" pitchFamily="18" charset="0"/>
              </a:rPr>
              <a:t>O</a:t>
            </a:r>
            <a:r>
              <a:rPr lang="it-IT" sz="3600" cap="none" dirty="0" smtClean="0">
                <a:solidFill>
                  <a:srgbClr val="FF0000"/>
                </a:solidFill>
                <a:latin typeface="Times New Roman" pitchFamily="18" charset="0"/>
                <a:cs typeface="Times New Roman" pitchFamily="18" charset="0"/>
              </a:rPr>
              <a:t>parina T.P.</a:t>
            </a:r>
            <a:endParaRPr lang="x-none" sz="3600" cap="none" dirty="0">
              <a:solidFill>
                <a:srgbClr val="FF0000"/>
              </a:solidFill>
              <a:latin typeface="Times New Roman" pitchFamily="18" charset="0"/>
              <a:cs typeface="Times New Roman" pitchFamily="18" charset="0"/>
            </a:endParaRPr>
          </a:p>
        </p:txBody>
      </p:sp>
      <p:sp>
        <p:nvSpPr>
          <p:cNvPr id="4" name="Прямоугольник 3"/>
          <p:cNvSpPr/>
          <p:nvPr/>
        </p:nvSpPr>
        <p:spPr>
          <a:xfrm>
            <a:off x="1933302" y="548639"/>
            <a:ext cx="8059783" cy="1292662"/>
          </a:xfrm>
          <a:prstGeom prst="rect">
            <a:avLst/>
          </a:prstGeom>
        </p:spPr>
        <p:txBody>
          <a:bodyPr wrap="square">
            <a:spAutoFit/>
          </a:bodyPr>
          <a:lstStyle/>
          <a:p>
            <a:pPr algn="ctr">
              <a:spcBef>
                <a:spcPts val="600"/>
              </a:spcBef>
              <a:buClr>
                <a:schemeClr val="accent1"/>
              </a:buClr>
              <a:buSzPct val="70000"/>
            </a:pPr>
            <a:r>
              <a:rPr lang="uk-UA" altLang="uk-UA" b="1" dirty="0" err="1" smtClean="0">
                <a:solidFill>
                  <a:schemeClr val="tx2"/>
                </a:solidFill>
                <a:latin typeface="Century Schoolbook" pitchFamily="18" charset="0"/>
              </a:rPr>
              <a:t>Odessa</a:t>
            </a:r>
            <a:r>
              <a:rPr lang="uk-UA" altLang="uk-UA" b="1" dirty="0" smtClean="0">
                <a:solidFill>
                  <a:schemeClr val="tx2"/>
                </a:solidFill>
                <a:latin typeface="Century Schoolbook" pitchFamily="18" charset="0"/>
              </a:rPr>
              <a:t> </a:t>
            </a:r>
            <a:r>
              <a:rPr lang="uk-UA" altLang="uk-UA" b="1" dirty="0" err="1" smtClean="0">
                <a:solidFill>
                  <a:schemeClr val="tx2"/>
                </a:solidFill>
                <a:latin typeface="Century Schoolbook" pitchFamily="18" charset="0"/>
              </a:rPr>
              <a:t>National</a:t>
            </a:r>
            <a:r>
              <a:rPr lang="uk-UA" altLang="uk-UA" b="1" dirty="0" smtClean="0">
                <a:solidFill>
                  <a:schemeClr val="tx2"/>
                </a:solidFill>
                <a:latin typeface="Century Schoolbook" pitchFamily="18" charset="0"/>
              </a:rPr>
              <a:t> </a:t>
            </a:r>
            <a:r>
              <a:rPr lang="uk-UA" altLang="uk-UA" b="1" dirty="0" err="1" smtClean="0">
                <a:solidFill>
                  <a:schemeClr val="tx2"/>
                </a:solidFill>
                <a:latin typeface="Century Schoolbook" pitchFamily="18" charset="0"/>
              </a:rPr>
              <a:t>Medical</a:t>
            </a:r>
            <a:r>
              <a:rPr lang="uk-UA" altLang="uk-UA" b="1" dirty="0" smtClean="0">
                <a:solidFill>
                  <a:schemeClr val="tx2"/>
                </a:solidFill>
                <a:latin typeface="Century Schoolbook" pitchFamily="18" charset="0"/>
              </a:rPr>
              <a:t> </a:t>
            </a:r>
            <a:r>
              <a:rPr lang="uk-UA" altLang="uk-UA" b="1" dirty="0" err="1" smtClean="0">
                <a:solidFill>
                  <a:schemeClr val="tx2"/>
                </a:solidFill>
                <a:latin typeface="Century Schoolbook" pitchFamily="18" charset="0"/>
              </a:rPr>
              <a:t>University</a:t>
            </a:r>
            <a:endParaRPr lang="uk-UA" altLang="uk-UA" b="1" dirty="0" smtClean="0">
              <a:solidFill>
                <a:schemeClr val="tx2"/>
              </a:solidFill>
              <a:latin typeface="Century Schoolbook" pitchFamily="18" charset="0"/>
            </a:endParaRPr>
          </a:p>
          <a:p>
            <a:pPr algn="ctr">
              <a:spcBef>
                <a:spcPts val="600"/>
              </a:spcBef>
              <a:buClr>
                <a:schemeClr val="accent1"/>
              </a:buClr>
              <a:buSzPct val="70000"/>
            </a:pPr>
            <a:r>
              <a:rPr lang="uk-UA" altLang="uk-UA" b="1" dirty="0" err="1" smtClean="0">
                <a:solidFill>
                  <a:schemeClr val="tx2"/>
                </a:solidFill>
                <a:latin typeface="Century Schoolbook" pitchFamily="18" charset="0"/>
              </a:rPr>
              <a:t>Faculty</a:t>
            </a:r>
            <a:r>
              <a:rPr lang="uk-UA" altLang="uk-UA" b="1" dirty="0" smtClean="0">
                <a:solidFill>
                  <a:schemeClr val="tx2"/>
                </a:solidFill>
                <a:latin typeface="Century Schoolbook" pitchFamily="18" charset="0"/>
              </a:rPr>
              <a:t> </a:t>
            </a:r>
            <a:r>
              <a:rPr lang="uk-UA" altLang="uk-UA" b="1" dirty="0" err="1" smtClean="0">
                <a:solidFill>
                  <a:schemeClr val="tx2"/>
                </a:solidFill>
                <a:latin typeface="Century Schoolbook" pitchFamily="18" charset="0"/>
              </a:rPr>
              <a:t>of</a:t>
            </a:r>
            <a:r>
              <a:rPr lang="uk-UA" altLang="uk-UA" b="1" dirty="0" smtClean="0">
                <a:solidFill>
                  <a:schemeClr val="tx2"/>
                </a:solidFill>
                <a:latin typeface="Century Schoolbook" pitchFamily="18" charset="0"/>
              </a:rPr>
              <a:t> </a:t>
            </a:r>
            <a:r>
              <a:rPr lang="en-US" altLang="uk-UA" b="1" dirty="0" smtClean="0">
                <a:solidFill>
                  <a:schemeClr val="tx2"/>
                </a:solidFill>
                <a:latin typeface="Century Schoolbook" pitchFamily="18" charset="0"/>
              </a:rPr>
              <a:t>international</a:t>
            </a:r>
            <a:endParaRPr lang="uk-UA" altLang="uk-UA" b="1" dirty="0" smtClean="0">
              <a:solidFill>
                <a:schemeClr val="tx2"/>
              </a:solidFill>
              <a:latin typeface="Century Schoolbook" pitchFamily="18" charset="0"/>
            </a:endParaRPr>
          </a:p>
          <a:p>
            <a:pPr algn="ctr">
              <a:spcBef>
                <a:spcPts val="600"/>
              </a:spcBef>
              <a:buClr>
                <a:schemeClr val="accent1"/>
              </a:buClr>
              <a:buSzPct val="70000"/>
            </a:pPr>
            <a:r>
              <a:rPr lang="uk-UA" altLang="uk-UA" sz="1600" dirty="0" err="1" smtClean="0">
                <a:solidFill>
                  <a:schemeClr val="tx2"/>
                </a:solidFill>
                <a:latin typeface="Century Schoolbook" pitchFamily="18" charset="0"/>
              </a:rPr>
              <a:t>Department</a:t>
            </a:r>
            <a:r>
              <a:rPr lang="uk-UA" altLang="uk-UA" sz="1600" dirty="0" smtClean="0">
                <a:solidFill>
                  <a:schemeClr val="tx2"/>
                </a:solidFill>
                <a:latin typeface="Century Schoolbook" pitchFamily="18" charset="0"/>
              </a:rPr>
              <a:t> </a:t>
            </a:r>
            <a:r>
              <a:rPr lang="uk-UA" altLang="uk-UA" sz="1600" dirty="0" err="1" smtClean="0">
                <a:solidFill>
                  <a:schemeClr val="tx2"/>
                </a:solidFill>
                <a:latin typeface="Century Schoolbook" pitchFamily="18" charset="0"/>
              </a:rPr>
              <a:t>of</a:t>
            </a:r>
            <a:r>
              <a:rPr lang="uk-UA" altLang="uk-UA" sz="1600" dirty="0" smtClean="0">
                <a:solidFill>
                  <a:schemeClr val="tx2"/>
                </a:solidFill>
                <a:latin typeface="Century Schoolbook" pitchFamily="18" charset="0"/>
              </a:rPr>
              <a:t> </a:t>
            </a:r>
            <a:r>
              <a:rPr lang="uk-UA" altLang="uk-UA" sz="1600" dirty="0" err="1" smtClean="0">
                <a:solidFill>
                  <a:schemeClr val="tx2"/>
                </a:solidFill>
                <a:latin typeface="Century Schoolbook" pitchFamily="18" charset="0"/>
              </a:rPr>
              <a:t>occupational</a:t>
            </a:r>
            <a:r>
              <a:rPr lang="uk-UA" altLang="uk-UA" sz="1600" dirty="0" smtClean="0">
                <a:solidFill>
                  <a:schemeClr val="tx2"/>
                </a:solidFill>
                <a:latin typeface="Century Schoolbook" pitchFamily="18" charset="0"/>
              </a:rPr>
              <a:t> </a:t>
            </a:r>
            <a:r>
              <a:rPr lang="uk-UA" altLang="uk-UA" sz="1600" dirty="0" err="1" smtClean="0">
                <a:solidFill>
                  <a:schemeClr val="tx2"/>
                </a:solidFill>
                <a:latin typeface="Century Schoolbook" pitchFamily="18" charset="0"/>
              </a:rPr>
              <a:t>pathology</a:t>
            </a:r>
            <a:r>
              <a:rPr lang="en-US" altLang="uk-UA" sz="1600" dirty="0" smtClean="0">
                <a:solidFill>
                  <a:schemeClr val="tx2"/>
                </a:solidFill>
                <a:latin typeface="Century Schoolbook" pitchFamily="18" charset="0"/>
              </a:rPr>
              <a:t>,</a:t>
            </a:r>
            <a:r>
              <a:rPr lang="uk-UA" altLang="uk-UA" sz="1600" dirty="0" smtClean="0">
                <a:solidFill>
                  <a:schemeClr val="tx2"/>
                </a:solidFill>
                <a:latin typeface="Century Schoolbook" pitchFamily="18" charset="0"/>
              </a:rPr>
              <a:t> </a:t>
            </a:r>
            <a:r>
              <a:rPr lang="uk-UA" altLang="uk-UA" sz="1600" dirty="0" err="1" smtClean="0">
                <a:solidFill>
                  <a:schemeClr val="tx2"/>
                </a:solidFill>
                <a:latin typeface="Century Schoolbook" pitchFamily="18" charset="0"/>
              </a:rPr>
              <a:t>functional</a:t>
            </a:r>
            <a:r>
              <a:rPr lang="uk-UA" altLang="uk-UA" sz="1600" dirty="0" smtClean="0">
                <a:solidFill>
                  <a:schemeClr val="tx2"/>
                </a:solidFill>
                <a:latin typeface="Century Schoolbook" pitchFamily="18" charset="0"/>
              </a:rPr>
              <a:t> </a:t>
            </a:r>
            <a:r>
              <a:rPr lang="uk-UA" altLang="uk-UA" sz="1600" dirty="0" err="1" smtClean="0">
                <a:solidFill>
                  <a:schemeClr val="tx2"/>
                </a:solidFill>
                <a:latin typeface="Century Schoolbook" pitchFamily="18" charset="0"/>
              </a:rPr>
              <a:t>diagnostics</a:t>
            </a:r>
            <a:r>
              <a:rPr lang="uk-UA" altLang="uk-UA" sz="1600" dirty="0" smtClean="0">
                <a:solidFill>
                  <a:schemeClr val="tx2"/>
                </a:solidFill>
                <a:latin typeface="Century Schoolbook" pitchFamily="18" charset="0"/>
              </a:rPr>
              <a:t> </a:t>
            </a:r>
            <a:r>
              <a:rPr lang="uk-UA" altLang="uk-UA" sz="1600" dirty="0" err="1" smtClean="0">
                <a:solidFill>
                  <a:schemeClr val="tx2"/>
                </a:solidFill>
                <a:latin typeface="Century Schoolbook" pitchFamily="18" charset="0"/>
              </a:rPr>
              <a:t>and</a:t>
            </a:r>
            <a:r>
              <a:rPr lang="uk-UA" altLang="uk-UA" sz="1600" dirty="0" smtClean="0">
                <a:solidFill>
                  <a:schemeClr val="tx2"/>
                </a:solidFill>
                <a:latin typeface="Century Schoolbook" pitchFamily="18" charset="0"/>
              </a:rPr>
              <a:t> </a:t>
            </a:r>
            <a:r>
              <a:rPr lang="en-US" altLang="uk-UA" sz="1600" dirty="0" err="1" smtClean="0">
                <a:solidFill>
                  <a:schemeClr val="tx2"/>
                </a:solidFill>
                <a:latin typeface="Century Schoolbook" pitchFamily="18" charset="0"/>
              </a:rPr>
              <a:t>phthisiopulmonogy</a:t>
            </a:r>
            <a:endParaRPr lang="uk-UA" altLang="uk-UA" sz="1600" dirty="0">
              <a:solidFill>
                <a:schemeClr val="tx2"/>
              </a:solidFill>
              <a:latin typeface="Century Schoolbook" pitchFamily="18" charset="0"/>
            </a:endParaRPr>
          </a:p>
        </p:txBody>
      </p:sp>
    </p:spTree>
    <p:extLst>
      <p:ext uri="{BB962C8B-B14F-4D97-AF65-F5344CB8AC3E}">
        <p14:creationId xmlns:p14="http://schemas.microsoft.com/office/powerpoint/2010/main" xmlns="" val="17290736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xmlns="" id="{3CCA1806-91FA-406B-A320-C0E5618AFBFF}"/>
              </a:ext>
            </a:extLst>
          </p:cNvPr>
          <p:cNvSpPr/>
          <p:nvPr/>
        </p:nvSpPr>
        <p:spPr>
          <a:xfrm>
            <a:off x="1440873" y="2649396"/>
            <a:ext cx="9615053" cy="3227422"/>
          </a:xfrm>
          <a:prstGeom prst="rect">
            <a:avLst/>
          </a:prstGeom>
        </p:spPr>
        <p:txBody>
          <a:bodyPr wrap="square">
            <a:spAutoFit/>
          </a:bodyPr>
          <a:lstStyle/>
          <a:p>
            <a:pPr>
              <a:lnSpc>
                <a:spcPct val="107000"/>
              </a:lnSpc>
              <a:spcAft>
                <a:spcPts val="800"/>
              </a:spcAft>
            </a:pPr>
            <a:r>
              <a:rPr lang="en-US" sz="32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en-US" sz="3200" b="1" dirty="0">
                <a:solidFill>
                  <a:srgbClr val="0070C0"/>
                </a:solidFill>
                <a:latin typeface="Helvetica" panose="020B0604020202020204" pitchFamily="34" charset="0"/>
                <a:ea typeface="Calibri" panose="020F0502020204030204" pitchFamily="34" charset="0"/>
                <a:cs typeface="Times New Roman" panose="02020603050405020304" pitchFamily="18" charset="0"/>
              </a:rPr>
              <a:t>T</a:t>
            </a:r>
            <a:r>
              <a:rPr lang="x-none" sz="3200" b="1" dirty="0" err="1">
                <a:solidFill>
                  <a:srgbClr val="0070C0"/>
                </a:solidFill>
                <a:latin typeface="Helvetica" panose="020B0604020202020204" pitchFamily="34" charset="0"/>
                <a:ea typeface="Calibri" panose="020F0502020204030204" pitchFamily="34" charset="0"/>
                <a:cs typeface="Times New Roman" panose="02020603050405020304" pitchFamily="18" charset="0"/>
              </a:rPr>
              <a:t>he</a:t>
            </a:r>
            <a:r>
              <a:rPr lang="x-none" sz="3200" b="1" dirty="0">
                <a:solidFill>
                  <a:srgbClr val="0070C0"/>
                </a:solidFill>
                <a:latin typeface="Helvetica" panose="020B0604020202020204" pitchFamily="34" charset="0"/>
                <a:ea typeface="Calibri" panose="020F0502020204030204" pitchFamily="34" charset="0"/>
                <a:cs typeface="Times New Roman" panose="02020603050405020304" pitchFamily="18" charset="0"/>
              </a:rPr>
              <a:t>  </a:t>
            </a:r>
            <a:r>
              <a:rPr lang="x-none" sz="3200" b="1" dirty="0" err="1">
                <a:solidFill>
                  <a:srgbClr val="0070C0"/>
                </a:solidFill>
                <a:latin typeface="Helvetica" panose="020B0604020202020204" pitchFamily="34" charset="0"/>
                <a:ea typeface="Calibri" panose="020F0502020204030204" pitchFamily="34" charset="0"/>
                <a:cs typeface="Times New Roman" panose="02020603050405020304" pitchFamily="18" charset="0"/>
              </a:rPr>
              <a:t>laboratory</a:t>
            </a:r>
            <a:r>
              <a:rPr lang="x-none" sz="3200" b="1" dirty="0">
                <a:solidFill>
                  <a:srgbClr val="0070C0"/>
                </a:solidFill>
                <a:latin typeface="Helvetica" panose="020B0604020202020204" pitchFamily="34" charset="0"/>
                <a:ea typeface="Calibri" panose="020F0502020204030204" pitchFamily="34" charset="0"/>
                <a:cs typeface="Times New Roman" panose="02020603050405020304" pitchFamily="18" charset="0"/>
              </a:rPr>
              <a:t> </a:t>
            </a:r>
            <a:r>
              <a:rPr lang="x-none" sz="3200" b="1" dirty="0" err="1">
                <a:solidFill>
                  <a:srgbClr val="0070C0"/>
                </a:solidFill>
                <a:latin typeface="Helvetica" panose="020B0604020202020204" pitchFamily="34" charset="0"/>
                <a:ea typeface="Calibri" panose="020F0502020204030204" pitchFamily="34" charset="0"/>
                <a:cs typeface="Times New Roman" panose="02020603050405020304" pitchFamily="18" charset="0"/>
              </a:rPr>
              <a:t>test</a:t>
            </a:r>
            <a:r>
              <a:rPr lang="x-none" sz="3200" b="1" dirty="0">
                <a:solidFill>
                  <a:srgbClr val="0070C0"/>
                </a:solidFill>
                <a:latin typeface="Helvetica" panose="020B0604020202020204" pitchFamily="34" charset="0"/>
                <a:ea typeface="Calibri" panose="020F0502020204030204" pitchFamily="34" charset="0"/>
                <a:cs typeface="Times New Roman" panose="02020603050405020304" pitchFamily="18" charset="0"/>
              </a:rPr>
              <a:t> </a:t>
            </a:r>
            <a:r>
              <a:rPr lang="x-none" sz="3200" b="1" dirty="0" err="1">
                <a:solidFill>
                  <a:srgbClr val="0070C0"/>
                </a:solidFill>
                <a:latin typeface="Helvetica" panose="020B0604020202020204" pitchFamily="34" charset="0"/>
                <a:ea typeface="Calibri" panose="020F0502020204030204" pitchFamily="34" charset="0"/>
                <a:cs typeface="Times New Roman" panose="02020603050405020304" pitchFamily="18" charset="0"/>
              </a:rPr>
              <a:t>results</a:t>
            </a:r>
            <a:r>
              <a:rPr lang="x-none" sz="3200" b="1" dirty="0">
                <a:solidFill>
                  <a:srgbClr val="0070C0"/>
                </a:solidFill>
                <a:latin typeface="Helvetica" panose="020B0604020202020204" pitchFamily="34" charset="0"/>
                <a:ea typeface="Calibri" panose="020F0502020204030204" pitchFamily="34" charset="0"/>
                <a:cs typeface="Times New Roman" panose="02020603050405020304" pitchFamily="18" charset="0"/>
              </a:rPr>
              <a:t> </a:t>
            </a:r>
            <a:r>
              <a:rPr lang="x-none" sz="3200" b="1" dirty="0" err="1">
                <a:solidFill>
                  <a:srgbClr val="0070C0"/>
                </a:solidFill>
                <a:latin typeface="Helvetica" panose="020B0604020202020204" pitchFamily="34" charset="0"/>
                <a:ea typeface="Calibri" panose="020F0502020204030204" pitchFamily="34" charset="0"/>
                <a:cs typeface="Times New Roman" panose="02020603050405020304" pitchFamily="18" charset="0"/>
              </a:rPr>
              <a:t>of</a:t>
            </a:r>
            <a:r>
              <a:rPr lang="x-none" sz="3200" b="1" dirty="0">
                <a:solidFill>
                  <a:srgbClr val="0070C0"/>
                </a:solidFill>
                <a:latin typeface="Helvetica" panose="020B0604020202020204" pitchFamily="34" charset="0"/>
                <a:ea typeface="Calibri" panose="020F0502020204030204" pitchFamily="34" charset="0"/>
                <a:cs typeface="Times New Roman" panose="02020603050405020304" pitchFamily="18" charset="0"/>
              </a:rPr>
              <a:t> </a:t>
            </a:r>
            <a:r>
              <a:rPr lang="x-none" sz="3200" b="1" dirty="0" err="1">
                <a:solidFill>
                  <a:srgbClr val="0070C0"/>
                </a:solidFill>
                <a:latin typeface="Helvetica" panose="020B0604020202020204" pitchFamily="34" charset="0"/>
                <a:ea typeface="Calibri" panose="020F0502020204030204" pitchFamily="34" charset="0"/>
                <a:cs typeface="Times New Roman" panose="02020603050405020304" pitchFamily="18" charset="0"/>
              </a:rPr>
              <a:t>phosphorus-calcium</a:t>
            </a:r>
            <a:r>
              <a:rPr lang="x-none" sz="3200" b="1" dirty="0">
                <a:solidFill>
                  <a:srgbClr val="0070C0"/>
                </a:solidFill>
                <a:latin typeface="Helvetica" panose="020B0604020202020204" pitchFamily="34" charset="0"/>
                <a:ea typeface="Calibri" panose="020F0502020204030204" pitchFamily="34" charset="0"/>
                <a:cs typeface="Times New Roman" panose="02020603050405020304" pitchFamily="18" charset="0"/>
              </a:rPr>
              <a:t> </a:t>
            </a:r>
            <a:r>
              <a:rPr lang="x-none" sz="3200" b="1" dirty="0" err="1">
                <a:solidFill>
                  <a:srgbClr val="0070C0"/>
                </a:solidFill>
                <a:latin typeface="Helvetica" panose="020B0604020202020204" pitchFamily="34" charset="0"/>
                <a:ea typeface="Calibri" panose="020F0502020204030204" pitchFamily="34" charset="0"/>
                <a:cs typeface="Times New Roman" panose="02020603050405020304" pitchFamily="18" charset="0"/>
              </a:rPr>
              <a:t>metabolism</a:t>
            </a:r>
            <a:r>
              <a:rPr lang="x-none" sz="3200" b="1" dirty="0">
                <a:solidFill>
                  <a:srgbClr val="0070C0"/>
                </a:solidFill>
                <a:latin typeface="Helvetica" panose="020B0604020202020204" pitchFamily="34" charset="0"/>
                <a:ea typeface="Calibri" panose="020F0502020204030204" pitchFamily="34" charset="0"/>
                <a:cs typeface="Times New Roman" panose="02020603050405020304" pitchFamily="18" charset="0"/>
              </a:rPr>
              <a:t> </a:t>
            </a:r>
            <a:r>
              <a:rPr lang="x-none" sz="3200" b="1" dirty="0" err="1">
                <a:solidFill>
                  <a:srgbClr val="0070C0"/>
                </a:solidFill>
                <a:latin typeface="Helvetica" panose="020B0604020202020204" pitchFamily="34" charset="0"/>
                <a:ea typeface="Calibri" panose="020F0502020204030204" pitchFamily="34" charset="0"/>
                <a:cs typeface="Times New Roman" panose="02020603050405020304" pitchFamily="18" charset="0"/>
              </a:rPr>
              <a:t>and</a:t>
            </a:r>
            <a:r>
              <a:rPr lang="x-none" sz="3200" b="1" dirty="0">
                <a:solidFill>
                  <a:srgbClr val="0070C0"/>
                </a:solidFill>
                <a:latin typeface="Helvetica" panose="020B0604020202020204" pitchFamily="34" charset="0"/>
                <a:ea typeface="Calibri" panose="020F0502020204030204" pitchFamily="34" charset="0"/>
                <a:cs typeface="Times New Roman" panose="02020603050405020304" pitchFamily="18" charset="0"/>
              </a:rPr>
              <a:t> </a:t>
            </a:r>
            <a:r>
              <a:rPr lang="x-none" sz="3200" b="1" dirty="0" err="1">
                <a:solidFill>
                  <a:srgbClr val="0070C0"/>
                </a:solidFill>
                <a:latin typeface="Helvetica" panose="020B0604020202020204" pitchFamily="34" charset="0"/>
                <a:ea typeface="Calibri" panose="020F0502020204030204" pitchFamily="34" charset="0"/>
                <a:cs typeface="Times New Roman" panose="02020603050405020304" pitchFamily="18" charset="0"/>
              </a:rPr>
              <a:t>markers</a:t>
            </a:r>
            <a:r>
              <a:rPr lang="x-none" sz="3200" b="1" dirty="0">
                <a:solidFill>
                  <a:srgbClr val="0070C0"/>
                </a:solidFill>
                <a:latin typeface="Helvetica" panose="020B0604020202020204" pitchFamily="34" charset="0"/>
                <a:ea typeface="Calibri" panose="020F0502020204030204" pitchFamily="34" charset="0"/>
                <a:cs typeface="Times New Roman" panose="02020603050405020304" pitchFamily="18" charset="0"/>
              </a:rPr>
              <a:t> </a:t>
            </a:r>
            <a:r>
              <a:rPr lang="x-none" sz="3200" b="1" dirty="0" err="1">
                <a:solidFill>
                  <a:srgbClr val="0070C0"/>
                </a:solidFill>
                <a:latin typeface="Helvetica" panose="020B0604020202020204" pitchFamily="34" charset="0"/>
                <a:ea typeface="Calibri" panose="020F0502020204030204" pitchFamily="34" charset="0"/>
                <a:cs typeface="Times New Roman" panose="02020603050405020304" pitchFamily="18" charset="0"/>
              </a:rPr>
              <a:t>of</a:t>
            </a:r>
            <a:r>
              <a:rPr lang="x-none" sz="3200" b="1" dirty="0">
                <a:solidFill>
                  <a:srgbClr val="0070C0"/>
                </a:solidFill>
                <a:latin typeface="Helvetica" panose="020B0604020202020204" pitchFamily="34" charset="0"/>
                <a:ea typeface="Calibri" panose="020F0502020204030204" pitchFamily="34" charset="0"/>
                <a:cs typeface="Times New Roman" panose="02020603050405020304" pitchFamily="18" charset="0"/>
              </a:rPr>
              <a:t> </a:t>
            </a:r>
            <a:r>
              <a:rPr lang="x-none" sz="3200" b="1" dirty="0" err="1">
                <a:solidFill>
                  <a:srgbClr val="0070C0"/>
                </a:solidFill>
                <a:latin typeface="Helvetica" panose="020B0604020202020204" pitchFamily="34" charset="0"/>
                <a:ea typeface="Calibri" panose="020F0502020204030204" pitchFamily="34" charset="0"/>
                <a:cs typeface="Times New Roman" panose="02020603050405020304" pitchFamily="18" charset="0"/>
              </a:rPr>
              <a:t>bone</a:t>
            </a:r>
            <a:r>
              <a:rPr lang="x-none" sz="3200" b="1" dirty="0">
                <a:solidFill>
                  <a:srgbClr val="0070C0"/>
                </a:solidFill>
                <a:latin typeface="Helvetica" panose="020B0604020202020204" pitchFamily="34" charset="0"/>
                <a:ea typeface="Calibri" panose="020F0502020204030204" pitchFamily="34" charset="0"/>
                <a:cs typeface="Times New Roman" panose="02020603050405020304" pitchFamily="18" charset="0"/>
              </a:rPr>
              <a:t> </a:t>
            </a:r>
            <a:r>
              <a:rPr lang="x-none" sz="3200" b="1" dirty="0" err="1">
                <a:solidFill>
                  <a:srgbClr val="0070C0"/>
                </a:solidFill>
                <a:latin typeface="Helvetica" panose="020B0604020202020204" pitchFamily="34" charset="0"/>
                <a:ea typeface="Calibri" panose="020F0502020204030204" pitchFamily="34" charset="0"/>
                <a:cs typeface="Times New Roman" panose="02020603050405020304" pitchFamily="18" charset="0"/>
              </a:rPr>
              <a:t>remodeling</a:t>
            </a:r>
            <a:r>
              <a:rPr lang="x-none" sz="3200" b="1" dirty="0">
                <a:solidFill>
                  <a:srgbClr val="0070C0"/>
                </a:solidFill>
                <a:latin typeface="Helvetica" panose="020B0604020202020204" pitchFamily="34" charset="0"/>
                <a:ea typeface="Calibri" panose="020F0502020204030204" pitchFamily="34" charset="0"/>
                <a:cs typeface="Times New Roman" panose="02020603050405020304" pitchFamily="18" charset="0"/>
              </a:rPr>
              <a:t>, </a:t>
            </a:r>
            <a:r>
              <a:rPr lang="x-none" sz="3200" b="1" dirty="0" err="1">
                <a:solidFill>
                  <a:srgbClr val="0070C0"/>
                </a:solidFill>
                <a:latin typeface="Helvetica" panose="020B0604020202020204" pitchFamily="34" charset="0"/>
                <a:ea typeface="Calibri" panose="020F0502020204030204" pitchFamily="34" charset="0"/>
                <a:cs typeface="Times New Roman" panose="02020603050405020304" pitchFamily="18" charset="0"/>
              </a:rPr>
              <a:t>can</a:t>
            </a:r>
            <a:r>
              <a:rPr lang="x-none" sz="3200" b="1" dirty="0">
                <a:solidFill>
                  <a:srgbClr val="0070C0"/>
                </a:solidFill>
                <a:latin typeface="Helvetica" panose="020B0604020202020204" pitchFamily="34" charset="0"/>
                <a:ea typeface="Calibri" panose="020F0502020204030204" pitchFamily="34" charset="0"/>
                <a:cs typeface="Times New Roman" panose="02020603050405020304" pitchFamily="18" charset="0"/>
              </a:rPr>
              <a:t> </a:t>
            </a:r>
            <a:r>
              <a:rPr lang="x-none" sz="3200" b="1" dirty="0" err="1">
                <a:solidFill>
                  <a:srgbClr val="0070C0"/>
                </a:solidFill>
                <a:latin typeface="Helvetica" panose="020B0604020202020204" pitchFamily="34" charset="0"/>
                <a:ea typeface="Calibri" panose="020F0502020204030204" pitchFamily="34" charset="0"/>
                <a:cs typeface="Times New Roman" panose="02020603050405020304" pitchFamily="18" charset="0"/>
              </a:rPr>
              <a:t>be</a:t>
            </a:r>
            <a:r>
              <a:rPr lang="x-none" sz="3200" b="1" dirty="0">
                <a:solidFill>
                  <a:srgbClr val="0070C0"/>
                </a:solidFill>
                <a:latin typeface="Helvetica" panose="020B0604020202020204" pitchFamily="34" charset="0"/>
                <a:ea typeface="Calibri" panose="020F0502020204030204" pitchFamily="34" charset="0"/>
                <a:cs typeface="Times New Roman" panose="02020603050405020304" pitchFamily="18" charset="0"/>
              </a:rPr>
              <a:t> </a:t>
            </a:r>
            <a:r>
              <a:rPr lang="x-none" sz="3200" b="1" dirty="0" err="1">
                <a:solidFill>
                  <a:srgbClr val="0070C0"/>
                </a:solidFill>
                <a:latin typeface="Helvetica" panose="020B0604020202020204" pitchFamily="34" charset="0"/>
                <a:ea typeface="Calibri" panose="020F0502020204030204" pitchFamily="34" charset="0"/>
                <a:cs typeface="Times New Roman" panose="02020603050405020304" pitchFamily="18" charset="0"/>
              </a:rPr>
              <a:t>the</a:t>
            </a:r>
            <a:r>
              <a:rPr lang="x-none" sz="3200" b="1" dirty="0">
                <a:solidFill>
                  <a:srgbClr val="0070C0"/>
                </a:solidFill>
                <a:latin typeface="Helvetica" panose="020B0604020202020204" pitchFamily="34" charset="0"/>
                <a:ea typeface="Calibri" panose="020F0502020204030204" pitchFamily="34" charset="0"/>
                <a:cs typeface="Times New Roman" panose="02020603050405020304" pitchFamily="18" charset="0"/>
              </a:rPr>
              <a:t> </a:t>
            </a:r>
            <a:r>
              <a:rPr lang="x-none" sz="3200" b="1" dirty="0" err="1">
                <a:solidFill>
                  <a:srgbClr val="0070C0"/>
                </a:solidFill>
                <a:latin typeface="Helvetica" panose="020B0604020202020204" pitchFamily="34" charset="0"/>
                <a:ea typeface="Calibri" panose="020F0502020204030204" pitchFamily="34" charset="0"/>
                <a:cs typeface="Times New Roman" panose="02020603050405020304" pitchFamily="18" charset="0"/>
              </a:rPr>
              <a:t>basis</a:t>
            </a:r>
            <a:r>
              <a:rPr lang="x-none" sz="3200" b="1" dirty="0">
                <a:solidFill>
                  <a:srgbClr val="0070C0"/>
                </a:solidFill>
                <a:latin typeface="Helvetica" panose="020B0604020202020204" pitchFamily="34" charset="0"/>
                <a:ea typeface="Calibri" panose="020F0502020204030204" pitchFamily="34" charset="0"/>
                <a:cs typeface="Times New Roman" panose="02020603050405020304" pitchFamily="18" charset="0"/>
              </a:rPr>
              <a:t> </a:t>
            </a:r>
            <a:r>
              <a:rPr lang="x-none" sz="3200" b="1" dirty="0" err="1">
                <a:solidFill>
                  <a:srgbClr val="0070C0"/>
                </a:solidFill>
                <a:latin typeface="Helvetica" panose="020B0604020202020204" pitchFamily="34" charset="0"/>
                <a:ea typeface="Calibri" panose="020F0502020204030204" pitchFamily="34" charset="0"/>
                <a:cs typeface="Times New Roman" panose="02020603050405020304" pitchFamily="18" charset="0"/>
              </a:rPr>
              <a:t>for</a:t>
            </a:r>
            <a:r>
              <a:rPr lang="x-none" sz="3200" b="1" dirty="0">
                <a:solidFill>
                  <a:srgbClr val="0070C0"/>
                </a:solidFill>
                <a:latin typeface="Helvetica" panose="020B0604020202020204" pitchFamily="34" charset="0"/>
                <a:ea typeface="Calibri" panose="020F0502020204030204" pitchFamily="34" charset="0"/>
                <a:cs typeface="Times New Roman" panose="02020603050405020304" pitchFamily="18" charset="0"/>
              </a:rPr>
              <a:t> </a:t>
            </a:r>
            <a:r>
              <a:rPr lang="x-none" sz="3200" b="1" dirty="0" err="1">
                <a:solidFill>
                  <a:srgbClr val="0070C0"/>
                </a:solidFill>
                <a:latin typeface="Helvetica" panose="020B0604020202020204" pitchFamily="34" charset="0"/>
                <a:ea typeface="Calibri" panose="020F0502020204030204" pitchFamily="34" charset="0"/>
                <a:cs typeface="Times New Roman" panose="02020603050405020304" pitchFamily="18" charset="0"/>
              </a:rPr>
              <a:t>the</a:t>
            </a:r>
            <a:r>
              <a:rPr lang="x-none" sz="3200" b="1" dirty="0">
                <a:solidFill>
                  <a:srgbClr val="0070C0"/>
                </a:solidFill>
                <a:latin typeface="Helvetica" panose="020B0604020202020204" pitchFamily="34" charset="0"/>
                <a:ea typeface="Calibri" panose="020F0502020204030204" pitchFamily="34" charset="0"/>
                <a:cs typeface="Times New Roman" panose="02020603050405020304" pitchFamily="18" charset="0"/>
              </a:rPr>
              <a:t> </a:t>
            </a:r>
            <a:r>
              <a:rPr lang="x-none" sz="3200" b="1" dirty="0" err="1">
                <a:solidFill>
                  <a:srgbClr val="0070C0"/>
                </a:solidFill>
                <a:latin typeface="Helvetica" panose="020B0604020202020204" pitchFamily="34" charset="0"/>
                <a:ea typeface="Calibri" panose="020F0502020204030204" pitchFamily="34" charset="0"/>
                <a:cs typeface="Times New Roman" panose="02020603050405020304" pitchFamily="18" charset="0"/>
              </a:rPr>
              <a:t>appointment</a:t>
            </a:r>
            <a:r>
              <a:rPr lang="x-none" sz="3200" b="1" dirty="0">
                <a:solidFill>
                  <a:srgbClr val="0070C0"/>
                </a:solidFill>
                <a:latin typeface="Helvetica" panose="020B0604020202020204" pitchFamily="34" charset="0"/>
                <a:ea typeface="Calibri" panose="020F0502020204030204" pitchFamily="34" charset="0"/>
                <a:cs typeface="Times New Roman" panose="02020603050405020304" pitchFamily="18" charset="0"/>
              </a:rPr>
              <a:t> </a:t>
            </a:r>
            <a:r>
              <a:rPr lang="x-none" sz="3200" b="1" dirty="0" err="1">
                <a:solidFill>
                  <a:srgbClr val="0070C0"/>
                </a:solidFill>
                <a:latin typeface="Helvetica" panose="020B0604020202020204" pitchFamily="34" charset="0"/>
                <a:ea typeface="Calibri" panose="020F0502020204030204" pitchFamily="34" charset="0"/>
                <a:cs typeface="Times New Roman" panose="02020603050405020304" pitchFamily="18" charset="0"/>
              </a:rPr>
              <a:t>of</a:t>
            </a:r>
            <a:r>
              <a:rPr lang="x-none" sz="3200" b="1" dirty="0">
                <a:solidFill>
                  <a:srgbClr val="0070C0"/>
                </a:solidFill>
                <a:latin typeface="Helvetica" panose="020B0604020202020204" pitchFamily="34" charset="0"/>
                <a:ea typeface="Calibri" panose="020F0502020204030204" pitchFamily="34" charset="0"/>
                <a:cs typeface="Times New Roman" panose="02020603050405020304" pitchFamily="18" charset="0"/>
              </a:rPr>
              <a:t> </a:t>
            </a:r>
            <a:r>
              <a:rPr lang="x-none" sz="3200" b="1" dirty="0" err="1">
                <a:solidFill>
                  <a:srgbClr val="0070C0"/>
                </a:solidFill>
                <a:latin typeface="Helvetica" panose="020B0604020202020204" pitchFamily="34" charset="0"/>
                <a:ea typeface="Calibri" panose="020F0502020204030204" pitchFamily="34" charset="0"/>
                <a:cs typeface="Times New Roman" panose="02020603050405020304" pitchFamily="18" charset="0"/>
              </a:rPr>
              <a:t>osteotropic</a:t>
            </a:r>
            <a:r>
              <a:rPr lang="x-none" sz="3200" b="1" dirty="0">
                <a:solidFill>
                  <a:srgbClr val="0070C0"/>
                </a:solidFill>
                <a:latin typeface="Helvetica" panose="020B0604020202020204" pitchFamily="34" charset="0"/>
                <a:ea typeface="Calibri" panose="020F0502020204030204" pitchFamily="34" charset="0"/>
                <a:cs typeface="Times New Roman" panose="02020603050405020304" pitchFamily="18" charset="0"/>
              </a:rPr>
              <a:t> </a:t>
            </a:r>
            <a:r>
              <a:rPr lang="x-none" sz="3200" b="1" dirty="0" err="1">
                <a:solidFill>
                  <a:srgbClr val="0070C0"/>
                </a:solidFill>
                <a:latin typeface="Helvetica" panose="020B0604020202020204" pitchFamily="34" charset="0"/>
                <a:ea typeface="Calibri" panose="020F0502020204030204" pitchFamily="34" charset="0"/>
                <a:cs typeface="Times New Roman" panose="02020603050405020304" pitchFamily="18" charset="0"/>
              </a:rPr>
              <a:t>therapy</a:t>
            </a:r>
            <a:r>
              <a:rPr lang="x-none" sz="3200" b="1" dirty="0">
                <a:solidFill>
                  <a:srgbClr val="0070C0"/>
                </a:solidFill>
                <a:latin typeface="Helvetica" panose="020B0604020202020204" pitchFamily="34" charset="0"/>
                <a:ea typeface="Calibri" panose="020F0502020204030204" pitchFamily="34" charset="0"/>
                <a:cs typeface="Times New Roman" panose="02020603050405020304" pitchFamily="18" charset="0"/>
              </a:rPr>
              <a:t>, </a:t>
            </a:r>
            <a:r>
              <a:rPr lang="x-none" sz="3200" b="1" dirty="0" err="1">
                <a:solidFill>
                  <a:srgbClr val="0070C0"/>
                </a:solidFill>
                <a:latin typeface="Helvetica" panose="020B0604020202020204" pitchFamily="34" charset="0"/>
                <a:ea typeface="Calibri" panose="020F0502020204030204" pitchFamily="34" charset="0"/>
                <a:cs typeface="Times New Roman" panose="02020603050405020304" pitchFamily="18" charset="0"/>
              </a:rPr>
              <a:t>and</a:t>
            </a:r>
            <a:r>
              <a:rPr lang="x-none" sz="3200" b="1" dirty="0">
                <a:solidFill>
                  <a:srgbClr val="0070C0"/>
                </a:solidFill>
                <a:latin typeface="Helvetica" panose="020B0604020202020204" pitchFamily="34" charset="0"/>
                <a:ea typeface="Calibri" panose="020F0502020204030204" pitchFamily="34" charset="0"/>
                <a:cs typeface="Times New Roman" panose="02020603050405020304" pitchFamily="18" charset="0"/>
              </a:rPr>
              <a:t> </a:t>
            </a:r>
            <a:r>
              <a:rPr lang="x-none" sz="3200" b="1" dirty="0" err="1">
                <a:solidFill>
                  <a:srgbClr val="0070C0"/>
                </a:solidFill>
                <a:latin typeface="Helvetica" panose="020B0604020202020204" pitchFamily="34" charset="0"/>
                <a:ea typeface="Calibri" panose="020F0502020204030204" pitchFamily="34" charset="0"/>
                <a:cs typeface="Times New Roman" panose="02020603050405020304" pitchFamily="18" charset="0"/>
              </a:rPr>
              <a:t>also</a:t>
            </a:r>
            <a:r>
              <a:rPr lang="x-none" sz="3200" b="1" dirty="0">
                <a:solidFill>
                  <a:srgbClr val="0070C0"/>
                </a:solidFill>
                <a:latin typeface="Helvetica" panose="020B0604020202020204" pitchFamily="34" charset="0"/>
                <a:ea typeface="Calibri" panose="020F0502020204030204" pitchFamily="34" charset="0"/>
                <a:cs typeface="Times New Roman" panose="02020603050405020304" pitchFamily="18" charset="0"/>
              </a:rPr>
              <a:t> </a:t>
            </a:r>
            <a:r>
              <a:rPr lang="x-none" sz="3200" b="1" dirty="0" err="1">
                <a:solidFill>
                  <a:srgbClr val="0070C0"/>
                </a:solidFill>
                <a:latin typeface="Helvetica" panose="020B0604020202020204" pitchFamily="34" charset="0"/>
                <a:ea typeface="Calibri" panose="020F0502020204030204" pitchFamily="34" charset="0"/>
                <a:cs typeface="Times New Roman" panose="02020603050405020304" pitchFamily="18" charset="0"/>
              </a:rPr>
              <a:t>make</a:t>
            </a:r>
            <a:r>
              <a:rPr lang="x-none" sz="3200" b="1" dirty="0">
                <a:solidFill>
                  <a:srgbClr val="0070C0"/>
                </a:solidFill>
                <a:latin typeface="Helvetica" panose="020B0604020202020204" pitchFamily="34" charset="0"/>
                <a:ea typeface="Calibri" panose="020F0502020204030204" pitchFamily="34" charset="0"/>
                <a:cs typeface="Times New Roman" panose="02020603050405020304" pitchFamily="18" charset="0"/>
              </a:rPr>
              <a:t> </a:t>
            </a:r>
            <a:r>
              <a:rPr lang="x-none" sz="3200" b="1" dirty="0" err="1">
                <a:solidFill>
                  <a:srgbClr val="0070C0"/>
                </a:solidFill>
                <a:latin typeface="Helvetica" panose="020B0604020202020204" pitchFamily="34" charset="0"/>
                <a:ea typeface="Calibri" panose="020F0502020204030204" pitchFamily="34" charset="0"/>
                <a:cs typeface="Times New Roman" panose="02020603050405020304" pitchFamily="18" charset="0"/>
              </a:rPr>
              <a:t>it</a:t>
            </a:r>
            <a:r>
              <a:rPr lang="x-none" sz="3200" b="1" dirty="0">
                <a:solidFill>
                  <a:srgbClr val="0070C0"/>
                </a:solidFill>
                <a:latin typeface="Helvetica" panose="020B0604020202020204" pitchFamily="34" charset="0"/>
                <a:ea typeface="Calibri" panose="020F0502020204030204" pitchFamily="34" charset="0"/>
                <a:cs typeface="Times New Roman" panose="02020603050405020304" pitchFamily="18" charset="0"/>
              </a:rPr>
              <a:t> </a:t>
            </a:r>
            <a:r>
              <a:rPr lang="x-none" sz="3200" b="1" dirty="0" err="1">
                <a:solidFill>
                  <a:srgbClr val="0070C0"/>
                </a:solidFill>
                <a:latin typeface="Helvetica" panose="020B0604020202020204" pitchFamily="34" charset="0"/>
                <a:ea typeface="Calibri" panose="020F0502020204030204" pitchFamily="34" charset="0"/>
                <a:cs typeface="Times New Roman" panose="02020603050405020304" pitchFamily="18" charset="0"/>
              </a:rPr>
              <a:t>possible</a:t>
            </a:r>
            <a:r>
              <a:rPr lang="x-none" sz="3200" b="1" dirty="0">
                <a:solidFill>
                  <a:srgbClr val="0070C0"/>
                </a:solidFill>
                <a:latin typeface="Helvetica" panose="020B0604020202020204" pitchFamily="34" charset="0"/>
                <a:ea typeface="Calibri" panose="020F0502020204030204" pitchFamily="34" charset="0"/>
                <a:cs typeface="Times New Roman" panose="02020603050405020304" pitchFamily="18" charset="0"/>
              </a:rPr>
              <a:t> </a:t>
            </a:r>
            <a:r>
              <a:rPr lang="x-none" sz="3200" b="1" dirty="0" err="1">
                <a:solidFill>
                  <a:srgbClr val="0070C0"/>
                </a:solidFill>
                <a:latin typeface="Helvetica" panose="020B0604020202020204" pitchFamily="34" charset="0"/>
                <a:ea typeface="Calibri" panose="020F0502020204030204" pitchFamily="34" charset="0"/>
                <a:cs typeface="Times New Roman" panose="02020603050405020304" pitchFamily="18" charset="0"/>
              </a:rPr>
              <a:t>to</a:t>
            </a:r>
            <a:r>
              <a:rPr lang="x-none" sz="3200" b="1" dirty="0">
                <a:solidFill>
                  <a:srgbClr val="0070C0"/>
                </a:solidFill>
                <a:latin typeface="Helvetica" panose="020B0604020202020204" pitchFamily="34" charset="0"/>
                <a:ea typeface="Calibri" panose="020F0502020204030204" pitchFamily="34" charset="0"/>
                <a:cs typeface="Times New Roman" panose="02020603050405020304" pitchFamily="18" charset="0"/>
              </a:rPr>
              <a:t> </a:t>
            </a:r>
            <a:r>
              <a:rPr lang="x-none" sz="3200" b="1" dirty="0" err="1">
                <a:solidFill>
                  <a:srgbClr val="0070C0"/>
                </a:solidFill>
                <a:latin typeface="Helvetica" panose="020B0604020202020204" pitchFamily="34" charset="0"/>
                <a:ea typeface="Calibri" panose="020F0502020204030204" pitchFamily="34" charset="0"/>
                <a:cs typeface="Times New Roman" panose="02020603050405020304" pitchFamily="18" charset="0"/>
              </a:rPr>
              <a:t>monitor</a:t>
            </a:r>
            <a:r>
              <a:rPr lang="x-none" sz="3200" b="1" dirty="0">
                <a:solidFill>
                  <a:srgbClr val="0070C0"/>
                </a:solidFill>
                <a:latin typeface="Helvetica" panose="020B0604020202020204" pitchFamily="34" charset="0"/>
                <a:ea typeface="Calibri" panose="020F0502020204030204" pitchFamily="34" charset="0"/>
                <a:cs typeface="Times New Roman" panose="02020603050405020304" pitchFamily="18" charset="0"/>
              </a:rPr>
              <a:t> </a:t>
            </a:r>
            <a:r>
              <a:rPr lang="x-none" sz="3200" b="1" dirty="0" err="1">
                <a:solidFill>
                  <a:srgbClr val="0070C0"/>
                </a:solidFill>
                <a:latin typeface="Helvetica" panose="020B0604020202020204" pitchFamily="34" charset="0"/>
                <a:ea typeface="Calibri" panose="020F0502020204030204" pitchFamily="34" charset="0"/>
                <a:cs typeface="Times New Roman" panose="02020603050405020304" pitchFamily="18" charset="0"/>
              </a:rPr>
              <a:t>the</a:t>
            </a:r>
            <a:r>
              <a:rPr lang="x-none" sz="3200" b="1" dirty="0">
                <a:solidFill>
                  <a:srgbClr val="0070C0"/>
                </a:solidFill>
                <a:latin typeface="Helvetica" panose="020B0604020202020204" pitchFamily="34" charset="0"/>
                <a:ea typeface="Calibri" panose="020F0502020204030204" pitchFamily="34" charset="0"/>
                <a:cs typeface="Times New Roman" panose="02020603050405020304" pitchFamily="18" charset="0"/>
              </a:rPr>
              <a:t> </a:t>
            </a:r>
            <a:r>
              <a:rPr lang="x-none" sz="3200" b="1" dirty="0" err="1">
                <a:solidFill>
                  <a:srgbClr val="0070C0"/>
                </a:solidFill>
                <a:latin typeface="Helvetica" panose="020B0604020202020204" pitchFamily="34" charset="0"/>
                <a:ea typeface="Calibri" panose="020F0502020204030204" pitchFamily="34" charset="0"/>
                <a:cs typeface="Times New Roman" panose="02020603050405020304" pitchFamily="18" charset="0"/>
              </a:rPr>
              <a:t>effectiveness</a:t>
            </a:r>
            <a:r>
              <a:rPr lang="x-none" sz="3200" b="1" dirty="0">
                <a:solidFill>
                  <a:srgbClr val="0070C0"/>
                </a:solidFill>
                <a:latin typeface="Helvetica" panose="020B0604020202020204" pitchFamily="34" charset="0"/>
                <a:ea typeface="Calibri" panose="020F0502020204030204" pitchFamily="34" charset="0"/>
                <a:cs typeface="Times New Roman" panose="02020603050405020304" pitchFamily="18" charset="0"/>
              </a:rPr>
              <a:t> </a:t>
            </a:r>
            <a:r>
              <a:rPr lang="x-none" sz="3200" b="1" dirty="0" err="1">
                <a:solidFill>
                  <a:srgbClr val="0070C0"/>
                </a:solidFill>
                <a:latin typeface="Helvetica" panose="020B0604020202020204" pitchFamily="34" charset="0"/>
                <a:ea typeface="Calibri" panose="020F0502020204030204" pitchFamily="34" charset="0"/>
                <a:cs typeface="Times New Roman" panose="02020603050405020304" pitchFamily="18" charset="0"/>
              </a:rPr>
              <a:t>of</a:t>
            </a:r>
            <a:r>
              <a:rPr lang="x-none" sz="3200" b="1" dirty="0">
                <a:solidFill>
                  <a:srgbClr val="0070C0"/>
                </a:solidFill>
                <a:latin typeface="Helvetica" panose="020B0604020202020204" pitchFamily="34" charset="0"/>
                <a:ea typeface="Calibri" panose="020F0502020204030204" pitchFamily="34" charset="0"/>
                <a:cs typeface="Times New Roman" panose="02020603050405020304" pitchFamily="18" charset="0"/>
              </a:rPr>
              <a:t> </a:t>
            </a:r>
            <a:r>
              <a:rPr lang="x-none" sz="3200" b="1" dirty="0" err="1">
                <a:solidFill>
                  <a:srgbClr val="0070C0"/>
                </a:solidFill>
                <a:latin typeface="Helvetica" panose="020B0604020202020204" pitchFamily="34" charset="0"/>
                <a:ea typeface="Calibri" panose="020F0502020204030204" pitchFamily="34" charset="0"/>
                <a:cs typeface="Times New Roman" panose="02020603050405020304" pitchFamily="18" charset="0"/>
              </a:rPr>
              <a:t>the</a:t>
            </a:r>
            <a:r>
              <a:rPr lang="x-none" sz="3200" b="1" dirty="0">
                <a:solidFill>
                  <a:srgbClr val="0070C0"/>
                </a:solidFill>
                <a:latin typeface="Helvetica" panose="020B0604020202020204" pitchFamily="34" charset="0"/>
                <a:ea typeface="Calibri" panose="020F0502020204030204" pitchFamily="34" charset="0"/>
                <a:cs typeface="Times New Roman" panose="02020603050405020304" pitchFamily="18" charset="0"/>
              </a:rPr>
              <a:t> </a:t>
            </a:r>
            <a:r>
              <a:rPr lang="x-none" sz="3200" b="1" dirty="0" err="1">
                <a:solidFill>
                  <a:srgbClr val="0070C0"/>
                </a:solidFill>
                <a:latin typeface="Helvetica" panose="020B0604020202020204" pitchFamily="34" charset="0"/>
                <a:ea typeface="Calibri" panose="020F0502020204030204" pitchFamily="34" charset="0"/>
                <a:cs typeface="Times New Roman" panose="02020603050405020304" pitchFamily="18" charset="0"/>
              </a:rPr>
              <a:t>prescribed</a:t>
            </a:r>
            <a:r>
              <a:rPr lang="x-none" sz="3200" b="1" dirty="0">
                <a:solidFill>
                  <a:srgbClr val="0070C0"/>
                </a:solidFill>
                <a:latin typeface="Helvetica" panose="020B0604020202020204" pitchFamily="34" charset="0"/>
                <a:ea typeface="Calibri" panose="020F0502020204030204" pitchFamily="34" charset="0"/>
                <a:cs typeface="Times New Roman" panose="02020603050405020304" pitchFamily="18" charset="0"/>
              </a:rPr>
              <a:t> </a:t>
            </a:r>
            <a:r>
              <a:rPr lang="x-none" sz="3200" b="1" dirty="0" err="1">
                <a:solidFill>
                  <a:srgbClr val="0070C0"/>
                </a:solidFill>
                <a:latin typeface="Helvetica" panose="020B0604020202020204" pitchFamily="34" charset="0"/>
                <a:ea typeface="Calibri" panose="020F0502020204030204" pitchFamily="34" charset="0"/>
                <a:cs typeface="Times New Roman" panose="02020603050405020304" pitchFamily="18" charset="0"/>
              </a:rPr>
              <a:t>therapy</a:t>
            </a:r>
            <a:r>
              <a:rPr lang="x-none" sz="3200" b="1" dirty="0">
                <a:solidFill>
                  <a:srgbClr val="0070C0"/>
                </a:solidFill>
                <a:latin typeface="Helvetica" panose="020B0604020202020204" pitchFamily="34" charset="0"/>
                <a:ea typeface="Calibri" panose="020F0502020204030204" pitchFamily="34" charset="0"/>
                <a:cs typeface="Times New Roman" panose="02020603050405020304" pitchFamily="18" charset="0"/>
              </a:rPr>
              <a:t>.</a:t>
            </a:r>
            <a:endParaRPr lang="x-none" sz="3200" b="1"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xmlns="" val="29310260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xmlns="" id="{F758D4D1-2279-40FB-80E0-AB761093BB15}"/>
              </a:ext>
            </a:extLst>
          </p:cNvPr>
          <p:cNvSpPr/>
          <p:nvPr/>
        </p:nvSpPr>
        <p:spPr>
          <a:xfrm>
            <a:off x="0" y="-281952"/>
            <a:ext cx="12081164" cy="5162632"/>
          </a:xfrm>
          <a:prstGeom prst="rect">
            <a:avLst/>
          </a:prstGeom>
        </p:spPr>
        <p:txBody>
          <a:bodyPr wrap="square">
            <a:spAutoFit/>
          </a:bodyPr>
          <a:lstStyle/>
          <a:p>
            <a:pPr>
              <a:lnSpc>
                <a:spcPct val="150000"/>
              </a:lnSpc>
              <a:spcAft>
                <a:spcPts val="800"/>
              </a:spcAft>
            </a:pP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Laboratory</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diagnosis</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of</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OP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and</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other</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metabolic</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diseases</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of</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bone</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tissue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includes</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endParaRPr lang="en-US"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endParaRPr>
          </a:p>
          <a:p>
            <a:pPr>
              <a:lnSpc>
                <a:spcPct val="150000"/>
              </a:lnSpc>
              <a:spcAft>
                <a:spcPts val="800"/>
              </a:spcAft>
            </a:pP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1. </a:t>
            </a:r>
            <a:r>
              <a:rPr lang="x-none" sz="2400" b="1" dirty="0" err="1">
                <a:solidFill>
                  <a:srgbClr val="00B0F0"/>
                </a:solidFill>
                <a:latin typeface="Helvetica" panose="020B0604020202020204" pitchFamily="34" charset="0"/>
                <a:ea typeface="Calibri" panose="020F0502020204030204" pitchFamily="34" charset="0"/>
                <a:cs typeface="Times New Roman" panose="02020603050405020304" pitchFamily="18" charset="0"/>
              </a:rPr>
              <a:t>Biochemical</a:t>
            </a:r>
            <a:r>
              <a:rPr lang="x-none" sz="2400" b="1" dirty="0">
                <a:solidFill>
                  <a:srgbClr val="00B0F0"/>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00B0F0"/>
                </a:solidFill>
                <a:latin typeface="Helvetica" panose="020B0604020202020204" pitchFamily="34" charset="0"/>
                <a:ea typeface="Calibri" panose="020F0502020204030204" pitchFamily="34" charset="0"/>
                <a:cs typeface="Times New Roman" panose="02020603050405020304" pitchFamily="18" charset="0"/>
              </a:rPr>
              <a:t>markers</a:t>
            </a:r>
            <a:r>
              <a:rPr lang="x-none" sz="2400" b="1" dirty="0">
                <a:solidFill>
                  <a:srgbClr val="00B0F0"/>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00B0F0"/>
                </a:solidFill>
                <a:latin typeface="Helvetica" panose="020B0604020202020204" pitchFamily="34" charset="0"/>
                <a:ea typeface="Calibri" panose="020F0502020204030204" pitchFamily="34" charset="0"/>
                <a:cs typeface="Times New Roman" panose="02020603050405020304" pitchFamily="18" charset="0"/>
              </a:rPr>
              <a:t>of</a:t>
            </a:r>
            <a:r>
              <a:rPr lang="x-none" sz="2400" b="1" dirty="0">
                <a:solidFill>
                  <a:srgbClr val="00B0F0"/>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00B0F0"/>
                </a:solidFill>
                <a:latin typeface="Helvetica" panose="020B0604020202020204" pitchFamily="34" charset="0"/>
                <a:ea typeface="Calibri" panose="020F0502020204030204" pitchFamily="34" charset="0"/>
                <a:cs typeface="Times New Roman" panose="02020603050405020304" pitchFamily="18" charset="0"/>
              </a:rPr>
              <a:t>bone</a:t>
            </a:r>
            <a:r>
              <a:rPr lang="x-none" sz="2400" b="1" dirty="0">
                <a:solidFill>
                  <a:srgbClr val="00B0F0"/>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00B0F0"/>
                </a:solidFill>
                <a:latin typeface="Helvetica" panose="020B0604020202020204" pitchFamily="34" charset="0"/>
                <a:ea typeface="Calibri" panose="020F0502020204030204" pitchFamily="34" charset="0"/>
                <a:cs typeface="Times New Roman" panose="02020603050405020304" pitchFamily="18" charset="0"/>
              </a:rPr>
              <a:t>tissue</a:t>
            </a:r>
            <a:r>
              <a:rPr lang="x-none" sz="2400" b="1" dirty="0">
                <a:solidFill>
                  <a:srgbClr val="00B0F0"/>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00B0F0"/>
                </a:solidFill>
                <a:latin typeface="Helvetica" panose="020B0604020202020204" pitchFamily="34" charset="0"/>
                <a:ea typeface="Calibri" panose="020F0502020204030204" pitchFamily="34" charset="0"/>
                <a:cs typeface="Times New Roman" panose="02020603050405020304" pitchFamily="18" charset="0"/>
              </a:rPr>
              <a:t>metabolism</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a:t>
            </a:r>
            <a:endParaRPr lang="x-none" sz="2400" b="1" dirty="0">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800"/>
              </a:spcAft>
            </a:pP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1.1 </a:t>
            </a:r>
            <a:r>
              <a:rPr lang="x-none" sz="2400" b="1" dirty="0" err="1">
                <a:solidFill>
                  <a:srgbClr val="FF0000"/>
                </a:solidFill>
                <a:latin typeface="Calibri" panose="020F0502020204030204" pitchFamily="34" charset="0"/>
                <a:ea typeface="Calibri" panose="020F0502020204030204" pitchFamily="34" charset="0"/>
                <a:cs typeface="Times New Roman" panose="02020603050405020304" pitchFamily="18" charset="0"/>
              </a:rPr>
              <a:t>Markers</a:t>
            </a:r>
            <a:r>
              <a:rPr lang="x-none" sz="2400"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 </a:t>
            </a:r>
            <a:r>
              <a:rPr lang="x-none" sz="2400" b="1" dirty="0" err="1">
                <a:solidFill>
                  <a:srgbClr val="FF0000"/>
                </a:solidFill>
                <a:latin typeface="Calibri" panose="020F0502020204030204" pitchFamily="34" charset="0"/>
                <a:ea typeface="Calibri" panose="020F0502020204030204" pitchFamily="34" charset="0"/>
                <a:cs typeface="Times New Roman" panose="02020603050405020304" pitchFamily="18" charset="0"/>
              </a:rPr>
              <a:t>of</a:t>
            </a:r>
            <a:r>
              <a:rPr lang="x-none" sz="2400"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 </a:t>
            </a:r>
            <a:r>
              <a:rPr lang="x-none" sz="2400" b="1" dirty="0" err="1">
                <a:solidFill>
                  <a:srgbClr val="FF0000"/>
                </a:solidFill>
                <a:latin typeface="Calibri" panose="020F0502020204030204" pitchFamily="34" charset="0"/>
                <a:ea typeface="Calibri" panose="020F0502020204030204" pitchFamily="34" charset="0"/>
                <a:cs typeface="Times New Roman" panose="02020603050405020304" pitchFamily="18" charset="0"/>
              </a:rPr>
              <a:t>bone</a:t>
            </a:r>
            <a:r>
              <a:rPr lang="x-none" sz="2400"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 </a:t>
            </a:r>
            <a:r>
              <a:rPr lang="x-none" sz="2400" b="1" dirty="0" err="1">
                <a:solidFill>
                  <a:srgbClr val="FF0000"/>
                </a:solidFill>
                <a:latin typeface="Calibri" panose="020F0502020204030204" pitchFamily="34" charset="0"/>
                <a:ea typeface="Calibri" panose="020F0502020204030204" pitchFamily="34" charset="0"/>
                <a:cs typeface="Times New Roman" panose="02020603050405020304" pitchFamily="18" charset="0"/>
              </a:rPr>
              <a:t>formation</a:t>
            </a:r>
            <a:endParaRPr lang="en-US" sz="2400" b="1"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800"/>
              </a:spcAft>
            </a:pPr>
            <a:r>
              <a:rPr lang="x-none" sz="2400" b="1" dirty="0">
                <a:latin typeface="Calibri" panose="020F0502020204030204" pitchFamily="34" charset="0"/>
                <a:ea typeface="Calibri" panose="020F0502020204030204" pitchFamily="34" charset="0"/>
                <a:cs typeface="Times New Roman" panose="02020603050405020304" pitchFamily="18" charset="0"/>
              </a:rPr>
              <a:t> - </a:t>
            </a:r>
            <a:r>
              <a:rPr lang="x-none" sz="2400" b="1" dirty="0" err="1">
                <a:latin typeface="Calibri" panose="020F0502020204030204" pitchFamily="34" charset="0"/>
                <a:ea typeface="Calibri" panose="020F0502020204030204" pitchFamily="34" charset="0"/>
                <a:cs typeface="Times New Roman" panose="02020603050405020304" pitchFamily="18" charset="0"/>
              </a:rPr>
              <a:t>Osteocalcin</a:t>
            </a:r>
            <a:endParaRPr lang="en-US" sz="2400" b="1" dirty="0">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800"/>
              </a:spcAft>
            </a:pPr>
            <a:r>
              <a:rPr lang="x-none" sz="2400" b="1" dirty="0">
                <a:latin typeface="Calibri" panose="020F0502020204030204" pitchFamily="34" charset="0"/>
                <a:ea typeface="Calibri" panose="020F0502020204030204" pitchFamily="34" charset="0"/>
                <a:cs typeface="Times New Roman" panose="02020603050405020304" pitchFamily="18" charset="0"/>
              </a:rPr>
              <a:t> - </a:t>
            </a:r>
            <a:r>
              <a:rPr lang="x-none" sz="2400" b="1" dirty="0" err="1">
                <a:latin typeface="Calibri" panose="020F0502020204030204" pitchFamily="34" charset="0"/>
                <a:ea typeface="Calibri" panose="020F0502020204030204" pitchFamily="34" charset="0"/>
                <a:cs typeface="Times New Roman" panose="02020603050405020304" pitchFamily="18" charset="0"/>
              </a:rPr>
              <a:t>Bone</a:t>
            </a:r>
            <a:r>
              <a:rPr lang="x-none" sz="2400" b="1" dirty="0">
                <a:latin typeface="Calibri" panose="020F0502020204030204" pitchFamily="34" charset="0"/>
                <a:ea typeface="Calibri" panose="020F0502020204030204" pitchFamily="34" charset="0"/>
                <a:cs typeface="Times New Roman" panose="02020603050405020304" pitchFamily="18" charset="0"/>
              </a:rPr>
              <a:t> </a:t>
            </a:r>
            <a:r>
              <a:rPr lang="x-none" sz="2400" b="1" dirty="0" err="1">
                <a:latin typeface="Calibri" panose="020F0502020204030204" pitchFamily="34" charset="0"/>
                <a:ea typeface="Calibri" panose="020F0502020204030204" pitchFamily="34" charset="0"/>
                <a:cs typeface="Times New Roman" panose="02020603050405020304" pitchFamily="18" charset="0"/>
              </a:rPr>
              <a:t>isoenzyme</a:t>
            </a:r>
            <a:r>
              <a:rPr lang="x-none" sz="2400" b="1" dirty="0">
                <a:latin typeface="Calibri" panose="020F0502020204030204" pitchFamily="34" charset="0"/>
                <a:ea typeface="Calibri" panose="020F0502020204030204" pitchFamily="34" charset="0"/>
                <a:cs typeface="Times New Roman" panose="02020603050405020304" pitchFamily="18" charset="0"/>
              </a:rPr>
              <a:t> </a:t>
            </a:r>
            <a:r>
              <a:rPr lang="x-none" sz="2400" b="1" dirty="0" err="1">
                <a:latin typeface="Calibri" panose="020F0502020204030204" pitchFamily="34" charset="0"/>
                <a:ea typeface="Calibri" panose="020F0502020204030204" pitchFamily="34" charset="0"/>
                <a:cs typeface="Times New Roman" panose="02020603050405020304" pitchFamily="18" charset="0"/>
              </a:rPr>
              <a:t>of</a:t>
            </a:r>
            <a:r>
              <a:rPr lang="x-none" sz="2400" b="1" dirty="0">
                <a:latin typeface="Calibri" panose="020F0502020204030204" pitchFamily="34" charset="0"/>
                <a:ea typeface="Calibri" panose="020F0502020204030204" pitchFamily="34" charset="0"/>
                <a:cs typeface="Times New Roman" panose="02020603050405020304" pitchFamily="18" charset="0"/>
              </a:rPr>
              <a:t> </a:t>
            </a:r>
            <a:r>
              <a:rPr lang="x-none" sz="2400" b="1" dirty="0" err="1">
                <a:latin typeface="Calibri" panose="020F0502020204030204" pitchFamily="34" charset="0"/>
                <a:ea typeface="Calibri" panose="020F0502020204030204" pitchFamily="34" charset="0"/>
                <a:cs typeface="Times New Roman" panose="02020603050405020304" pitchFamily="18" charset="0"/>
              </a:rPr>
              <a:t>alkaline</a:t>
            </a:r>
            <a:r>
              <a:rPr lang="x-none" sz="2400" b="1" dirty="0">
                <a:latin typeface="Calibri" panose="020F0502020204030204" pitchFamily="34" charset="0"/>
                <a:ea typeface="Calibri" panose="020F0502020204030204" pitchFamily="34" charset="0"/>
                <a:cs typeface="Times New Roman" panose="02020603050405020304" pitchFamily="18" charset="0"/>
              </a:rPr>
              <a:t> </a:t>
            </a:r>
            <a:r>
              <a:rPr lang="x-none" sz="2400" b="1" dirty="0" err="1">
                <a:latin typeface="Calibri" panose="020F0502020204030204" pitchFamily="34" charset="0"/>
                <a:ea typeface="Calibri" panose="020F0502020204030204" pitchFamily="34" charset="0"/>
                <a:cs typeface="Times New Roman" panose="02020603050405020304" pitchFamily="18" charset="0"/>
              </a:rPr>
              <a:t>phosphatase</a:t>
            </a:r>
            <a:endParaRPr lang="en-US" sz="2400" b="1" dirty="0">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800"/>
              </a:spcAft>
            </a:pPr>
            <a:r>
              <a:rPr lang="x-none" sz="2400" b="1" dirty="0">
                <a:latin typeface="Calibri" panose="020F0502020204030204" pitchFamily="34" charset="0"/>
                <a:ea typeface="Calibri" panose="020F0502020204030204" pitchFamily="34" charset="0"/>
                <a:cs typeface="Times New Roman" panose="02020603050405020304" pitchFamily="18" charset="0"/>
              </a:rPr>
              <a:t> - </a:t>
            </a:r>
            <a:r>
              <a:rPr lang="x-none" sz="2400" b="1" dirty="0" err="1">
                <a:latin typeface="Calibri" panose="020F0502020204030204" pitchFamily="34" charset="0"/>
                <a:ea typeface="Calibri" panose="020F0502020204030204" pitchFamily="34" charset="0"/>
                <a:cs typeface="Times New Roman" panose="02020603050405020304" pitchFamily="18" charset="0"/>
              </a:rPr>
              <a:t>Propeptides</a:t>
            </a:r>
            <a:r>
              <a:rPr lang="x-none" sz="2400" b="1" dirty="0">
                <a:latin typeface="Calibri" panose="020F0502020204030204" pitchFamily="34" charset="0"/>
                <a:ea typeface="Calibri" panose="020F0502020204030204" pitchFamily="34" charset="0"/>
                <a:cs typeface="Times New Roman" panose="02020603050405020304" pitchFamily="18" charset="0"/>
              </a:rPr>
              <a:t> </a:t>
            </a:r>
            <a:r>
              <a:rPr lang="x-none" sz="2400" b="1" dirty="0" err="1">
                <a:latin typeface="Calibri" panose="020F0502020204030204" pitchFamily="34" charset="0"/>
                <a:ea typeface="Calibri" panose="020F0502020204030204" pitchFamily="34" charset="0"/>
                <a:cs typeface="Times New Roman" panose="02020603050405020304" pitchFamily="18" charset="0"/>
              </a:rPr>
              <a:t>of</a:t>
            </a:r>
            <a:r>
              <a:rPr lang="x-none" sz="2400" b="1" dirty="0">
                <a:latin typeface="Calibri" panose="020F0502020204030204" pitchFamily="34" charset="0"/>
                <a:ea typeface="Calibri" panose="020F0502020204030204" pitchFamily="34" charset="0"/>
                <a:cs typeface="Times New Roman" panose="02020603050405020304" pitchFamily="18" charset="0"/>
              </a:rPr>
              <a:t> </a:t>
            </a:r>
            <a:r>
              <a:rPr lang="x-none" sz="2400" b="1" dirty="0" err="1">
                <a:latin typeface="Calibri" panose="020F0502020204030204" pitchFamily="34" charset="0"/>
                <a:ea typeface="Calibri" panose="020F0502020204030204" pitchFamily="34" charset="0"/>
                <a:cs typeface="Times New Roman" panose="02020603050405020304" pitchFamily="18" charset="0"/>
              </a:rPr>
              <a:t>type</a:t>
            </a:r>
            <a:r>
              <a:rPr lang="x-none" sz="2400" b="1" dirty="0">
                <a:latin typeface="Calibri" panose="020F0502020204030204" pitchFamily="34" charset="0"/>
                <a:ea typeface="Calibri" panose="020F0502020204030204" pitchFamily="34" charset="0"/>
                <a:cs typeface="Times New Roman" panose="02020603050405020304" pitchFamily="18" charset="0"/>
              </a:rPr>
              <a:t> I </a:t>
            </a:r>
            <a:r>
              <a:rPr lang="x-none" sz="2400" b="1" dirty="0" err="1">
                <a:latin typeface="Calibri" panose="020F0502020204030204" pitchFamily="34" charset="0"/>
                <a:ea typeface="Calibri" panose="020F0502020204030204" pitchFamily="34" charset="0"/>
                <a:cs typeface="Times New Roman" panose="02020603050405020304" pitchFamily="18" charset="0"/>
              </a:rPr>
              <a:t>collagen</a:t>
            </a:r>
            <a:r>
              <a:rPr lang="x-none" sz="2400" b="1" dirty="0">
                <a:latin typeface="Calibri" panose="020F0502020204030204" pitchFamily="34" charset="0"/>
                <a:ea typeface="Calibri" panose="020F0502020204030204" pitchFamily="34" charset="0"/>
                <a:cs typeface="Times New Roman" panose="02020603050405020304" pitchFamily="18" charset="0"/>
              </a:rPr>
              <a:t> (РІCP </a:t>
            </a:r>
            <a:r>
              <a:rPr lang="x-none" sz="2400" b="1" dirty="0" err="1">
                <a:latin typeface="Calibri" panose="020F0502020204030204" pitchFamily="34" charset="0"/>
                <a:ea typeface="Calibri" panose="020F0502020204030204" pitchFamily="34" charset="0"/>
                <a:cs typeface="Times New Roman" panose="02020603050405020304" pitchFamily="18" charset="0"/>
              </a:rPr>
              <a:t>and</a:t>
            </a:r>
            <a:r>
              <a:rPr lang="x-none" sz="2400" b="1" dirty="0">
                <a:latin typeface="Calibri" panose="020F0502020204030204" pitchFamily="34" charset="0"/>
                <a:ea typeface="Calibri" panose="020F0502020204030204" pitchFamily="34" charset="0"/>
                <a:cs typeface="Times New Roman" panose="02020603050405020304" pitchFamily="18" charset="0"/>
              </a:rPr>
              <a:t> РINP)</a:t>
            </a:r>
          </a:p>
          <a:p>
            <a:pPr>
              <a:lnSpc>
                <a:spcPct val="150000"/>
              </a:lnSpc>
              <a:spcAft>
                <a:spcPts val="800"/>
              </a:spcAft>
            </a:pPr>
            <a:r>
              <a:rPr lang="x-none" sz="28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endParaRPr lang="x-none" sz="2800" b="1"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xmlns="" val="32840505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a:extLst>
              <a:ext uri="{FF2B5EF4-FFF2-40B4-BE49-F238E27FC236}">
                <a16:creationId xmlns:a16="http://schemas.microsoft.com/office/drawing/2014/main" xmlns="" id="{5F4E7542-C349-4271-B6FE-41C441C4EF7C}"/>
              </a:ext>
            </a:extLst>
          </p:cNvPr>
          <p:cNvSpPr/>
          <p:nvPr/>
        </p:nvSpPr>
        <p:spPr>
          <a:xfrm>
            <a:off x="2050473" y="-329400"/>
            <a:ext cx="9642763" cy="5242141"/>
          </a:xfrm>
          <a:prstGeom prst="rect">
            <a:avLst/>
          </a:prstGeom>
        </p:spPr>
        <p:txBody>
          <a:bodyPr wrap="square">
            <a:spAutoFit/>
          </a:bodyPr>
          <a:lstStyle/>
          <a:p>
            <a:pPr>
              <a:lnSpc>
                <a:spcPct val="200000"/>
              </a:lnSpc>
              <a:spcAft>
                <a:spcPts val="800"/>
              </a:spcAft>
            </a:pPr>
            <a:endParaRPr lang="x-none" dirty="0">
              <a:latin typeface="Calibri" panose="020F0502020204030204" pitchFamily="34" charset="0"/>
              <a:ea typeface="Calibri" panose="020F0502020204030204" pitchFamily="34" charset="0"/>
              <a:cs typeface="Times New Roman" panose="02020603050405020304" pitchFamily="18" charset="0"/>
            </a:endParaRPr>
          </a:p>
          <a:p>
            <a:pPr>
              <a:lnSpc>
                <a:spcPct val="200000"/>
              </a:lnSpc>
              <a:spcAft>
                <a:spcPts val="800"/>
              </a:spcAft>
            </a:pPr>
            <a:r>
              <a:rPr lang="x-none" sz="2800" b="1" dirty="0">
                <a:solidFill>
                  <a:srgbClr val="0070C0"/>
                </a:solidFill>
                <a:latin typeface="Helvetica" panose="020B0604020202020204" pitchFamily="34" charset="0"/>
                <a:ea typeface="Calibri" panose="020F0502020204030204" pitchFamily="34" charset="0"/>
                <a:cs typeface="Times New Roman" panose="02020603050405020304" pitchFamily="18" charset="0"/>
              </a:rPr>
              <a:t> </a:t>
            </a:r>
            <a:r>
              <a:rPr lang="x-none" sz="2800" b="1" dirty="0">
                <a:solidFill>
                  <a:srgbClr val="0070C0"/>
                </a:solidFill>
                <a:latin typeface="Calibri" panose="020F0502020204030204" pitchFamily="34" charset="0"/>
                <a:ea typeface="Calibri" panose="020F0502020204030204" pitchFamily="34" charset="0"/>
                <a:cs typeface="Times New Roman" panose="02020603050405020304" pitchFamily="18" charset="0"/>
              </a:rPr>
              <a:t>1.2 </a:t>
            </a:r>
            <a:r>
              <a:rPr lang="x-none" sz="2800" b="1" dirty="0" err="1">
                <a:solidFill>
                  <a:srgbClr val="0070C0"/>
                </a:solidFill>
                <a:latin typeface="Calibri" panose="020F0502020204030204" pitchFamily="34" charset="0"/>
                <a:ea typeface="Calibri" panose="020F0502020204030204" pitchFamily="34" charset="0"/>
                <a:cs typeface="Times New Roman" panose="02020603050405020304" pitchFamily="18" charset="0"/>
              </a:rPr>
              <a:t>Markers</a:t>
            </a:r>
            <a:r>
              <a:rPr lang="x-none" sz="2800" b="1" dirty="0">
                <a:solidFill>
                  <a:srgbClr val="0070C0"/>
                </a:solidFill>
                <a:latin typeface="Calibri" panose="020F0502020204030204" pitchFamily="34" charset="0"/>
                <a:ea typeface="Calibri" panose="020F0502020204030204" pitchFamily="34" charset="0"/>
                <a:cs typeface="Times New Roman" panose="02020603050405020304" pitchFamily="18" charset="0"/>
              </a:rPr>
              <a:t> </a:t>
            </a:r>
            <a:r>
              <a:rPr lang="x-none" sz="2800" b="1" dirty="0" err="1">
                <a:solidFill>
                  <a:srgbClr val="0070C0"/>
                </a:solidFill>
                <a:latin typeface="Calibri" panose="020F0502020204030204" pitchFamily="34" charset="0"/>
                <a:ea typeface="Calibri" panose="020F0502020204030204" pitchFamily="34" charset="0"/>
                <a:cs typeface="Times New Roman" panose="02020603050405020304" pitchFamily="18" charset="0"/>
              </a:rPr>
              <a:t>of</a:t>
            </a:r>
            <a:r>
              <a:rPr lang="x-none" sz="2800" b="1" dirty="0">
                <a:solidFill>
                  <a:srgbClr val="0070C0"/>
                </a:solidFill>
                <a:latin typeface="Calibri" panose="020F0502020204030204" pitchFamily="34" charset="0"/>
                <a:ea typeface="Calibri" panose="020F0502020204030204" pitchFamily="34" charset="0"/>
                <a:cs typeface="Times New Roman" panose="02020603050405020304" pitchFamily="18" charset="0"/>
              </a:rPr>
              <a:t> </a:t>
            </a:r>
            <a:r>
              <a:rPr lang="x-none" sz="2800" b="1" dirty="0" err="1">
                <a:solidFill>
                  <a:srgbClr val="0070C0"/>
                </a:solidFill>
                <a:latin typeface="Calibri" panose="020F0502020204030204" pitchFamily="34" charset="0"/>
                <a:ea typeface="Calibri" panose="020F0502020204030204" pitchFamily="34" charset="0"/>
                <a:cs typeface="Times New Roman" panose="02020603050405020304" pitchFamily="18" charset="0"/>
              </a:rPr>
              <a:t>bone</a:t>
            </a:r>
            <a:r>
              <a:rPr lang="x-none" sz="2800" b="1" dirty="0">
                <a:solidFill>
                  <a:srgbClr val="0070C0"/>
                </a:solidFill>
                <a:latin typeface="Calibri" panose="020F0502020204030204" pitchFamily="34" charset="0"/>
                <a:ea typeface="Calibri" panose="020F0502020204030204" pitchFamily="34" charset="0"/>
                <a:cs typeface="Times New Roman" panose="02020603050405020304" pitchFamily="18" charset="0"/>
              </a:rPr>
              <a:t> </a:t>
            </a:r>
            <a:r>
              <a:rPr lang="x-none" sz="2800" b="1" dirty="0" err="1">
                <a:solidFill>
                  <a:srgbClr val="0070C0"/>
                </a:solidFill>
                <a:latin typeface="Calibri" panose="020F0502020204030204" pitchFamily="34" charset="0"/>
                <a:ea typeface="Calibri" panose="020F0502020204030204" pitchFamily="34" charset="0"/>
                <a:cs typeface="Times New Roman" panose="02020603050405020304" pitchFamily="18" charset="0"/>
              </a:rPr>
              <a:t>resorption</a:t>
            </a:r>
            <a:r>
              <a:rPr lang="x-none" sz="2800" b="1" dirty="0">
                <a:solidFill>
                  <a:srgbClr val="0070C0"/>
                </a:solidFill>
                <a:latin typeface="Calibri" panose="020F0502020204030204" pitchFamily="34" charset="0"/>
                <a:ea typeface="Calibri" panose="020F0502020204030204" pitchFamily="34" charset="0"/>
                <a:cs typeface="Times New Roman" panose="02020603050405020304" pitchFamily="18" charset="0"/>
              </a:rPr>
              <a:t> </a:t>
            </a:r>
          </a:p>
          <a:p>
            <a:pPr>
              <a:lnSpc>
                <a:spcPct val="200000"/>
              </a:lnSpc>
              <a:spcAft>
                <a:spcPts val="800"/>
              </a:spcAft>
            </a:pPr>
            <a:r>
              <a:rPr lang="x-none" sz="2800" b="1" dirty="0">
                <a:solidFill>
                  <a:srgbClr val="0070C0"/>
                </a:solidFill>
                <a:latin typeface="Helvetica" panose="020B0604020202020204" pitchFamily="34" charset="0"/>
                <a:ea typeface="Calibri" panose="020F0502020204030204" pitchFamily="34" charset="0"/>
                <a:cs typeface="Times New Roman" panose="02020603050405020304" pitchFamily="18" charset="0"/>
              </a:rPr>
              <a:t>- </a:t>
            </a:r>
            <a:r>
              <a:rPr lang="x-none" sz="2800" b="1" dirty="0" err="1">
                <a:solidFill>
                  <a:srgbClr val="0070C0"/>
                </a:solidFill>
                <a:latin typeface="Helvetica" panose="020B0604020202020204" pitchFamily="34" charset="0"/>
                <a:ea typeface="Calibri" panose="020F0502020204030204" pitchFamily="34" charset="0"/>
                <a:cs typeface="Times New Roman" panose="02020603050405020304" pitchFamily="18" charset="0"/>
              </a:rPr>
              <a:t>Collagen</a:t>
            </a:r>
            <a:r>
              <a:rPr lang="x-none" sz="2800" b="1" dirty="0">
                <a:solidFill>
                  <a:srgbClr val="0070C0"/>
                </a:solidFill>
                <a:latin typeface="Helvetica" panose="020B0604020202020204" pitchFamily="34" charset="0"/>
                <a:ea typeface="Calibri" panose="020F0502020204030204" pitchFamily="34" charset="0"/>
                <a:cs typeface="Times New Roman" panose="02020603050405020304" pitchFamily="18" charset="0"/>
              </a:rPr>
              <a:t> </a:t>
            </a:r>
            <a:r>
              <a:rPr lang="x-none" sz="2800" b="1" dirty="0" err="1">
                <a:solidFill>
                  <a:srgbClr val="0070C0"/>
                </a:solidFill>
                <a:latin typeface="Helvetica" panose="020B0604020202020204" pitchFamily="34" charset="0"/>
                <a:ea typeface="Calibri" panose="020F0502020204030204" pitchFamily="34" charset="0"/>
                <a:cs typeface="Times New Roman" panose="02020603050405020304" pitchFamily="18" charset="0"/>
              </a:rPr>
              <a:t>degradation</a:t>
            </a:r>
            <a:r>
              <a:rPr lang="x-none" sz="2800" b="1" dirty="0">
                <a:solidFill>
                  <a:srgbClr val="0070C0"/>
                </a:solidFill>
                <a:latin typeface="Helvetica" panose="020B0604020202020204" pitchFamily="34" charset="0"/>
                <a:ea typeface="Calibri" panose="020F0502020204030204" pitchFamily="34" charset="0"/>
                <a:cs typeface="Times New Roman" panose="02020603050405020304" pitchFamily="18" charset="0"/>
              </a:rPr>
              <a:t> </a:t>
            </a:r>
            <a:r>
              <a:rPr lang="x-none" sz="2800" b="1" dirty="0" err="1">
                <a:solidFill>
                  <a:srgbClr val="0070C0"/>
                </a:solidFill>
                <a:latin typeface="Helvetica" panose="020B0604020202020204" pitchFamily="34" charset="0"/>
                <a:ea typeface="Calibri" panose="020F0502020204030204" pitchFamily="34" charset="0"/>
                <a:cs typeface="Times New Roman" panose="02020603050405020304" pitchFamily="18" charset="0"/>
              </a:rPr>
              <a:t>products</a:t>
            </a:r>
            <a:r>
              <a:rPr lang="x-none" sz="2800" b="1" dirty="0">
                <a:solidFill>
                  <a:srgbClr val="0070C0"/>
                </a:solidFill>
                <a:latin typeface="Helvetica" panose="020B0604020202020204" pitchFamily="34" charset="0"/>
                <a:ea typeface="Calibri" panose="020F0502020204030204" pitchFamily="34" charset="0"/>
                <a:cs typeface="Times New Roman" panose="02020603050405020304" pitchFamily="18" charset="0"/>
              </a:rPr>
              <a:t> </a:t>
            </a:r>
            <a:r>
              <a:rPr lang="x-none" sz="2800" b="1" dirty="0" err="1">
                <a:solidFill>
                  <a:srgbClr val="0070C0"/>
                </a:solidFill>
                <a:latin typeface="Helvetica" panose="020B0604020202020204" pitchFamily="34" charset="0"/>
                <a:ea typeface="Calibri" panose="020F0502020204030204" pitchFamily="34" charset="0"/>
                <a:cs typeface="Times New Roman" panose="02020603050405020304" pitchFamily="18" charset="0"/>
              </a:rPr>
              <a:t>of</a:t>
            </a:r>
            <a:r>
              <a:rPr lang="x-none" sz="2800" b="1" dirty="0">
                <a:solidFill>
                  <a:srgbClr val="0070C0"/>
                </a:solidFill>
                <a:latin typeface="Helvetica" panose="020B0604020202020204" pitchFamily="34" charset="0"/>
                <a:ea typeface="Calibri" panose="020F0502020204030204" pitchFamily="34" charset="0"/>
                <a:cs typeface="Times New Roman" panose="02020603050405020304" pitchFamily="18" charset="0"/>
              </a:rPr>
              <a:t> </a:t>
            </a:r>
            <a:r>
              <a:rPr lang="x-none" sz="2800" b="1" dirty="0" err="1">
                <a:solidFill>
                  <a:srgbClr val="0070C0"/>
                </a:solidFill>
                <a:latin typeface="Helvetica" panose="020B0604020202020204" pitchFamily="34" charset="0"/>
                <a:ea typeface="Calibri" panose="020F0502020204030204" pitchFamily="34" charset="0"/>
                <a:cs typeface="Times New Roman" panose="02020603050405020304" pitchFamily="18" charset="0"/>
              </a:rPr>
              <a:t>type</a:t>
            </a:r>
            <a:r>
              <a:rPr lang="x-none" sz="2800" b="1" dirty="0">
                <a:solidFill>
                  <a:srgbClr val="0070C0"/>
                </a:solidFill>
                <a:latin typeface="Helvetica" panose="020B0604020202020204" pitchFamily="34" charset="0"/>
                <a:ea typeface="Calibri" panose="020F0502020204030204" pitchFamily="34" charset="0"/>
                <a:cs typeface="Times New Roman" panose="02020603050405020304" pitchFamily="18" charset="0"/>
              </a:rPr>
              <a:t> I - C-</a:t>
            </a:r>
            <a:r>
              <a:rPr lang="x-none" sz="2800" b="1" dirty="0" err="1">
                <a:solidFill>
                  <a:srgbClr val="0070C0"/>
                </a:solidFill>
                <a:latin typeface="Helvetica" panose="020B0604020202020204" pitchFamily="34" charset="0"/>
                <a:ea typeface="Calibri" panose="020F0502020204030204" pitchFamily="34" charset="0"/>
                <a:cs typeface="Times New Roman" panose="02020603050405020304" pitchFamily="18" charset="0"/>
              </a:rPr>
              <a:t>telopeptides</a:t>
            </a:r>
            <a:r>
              <a:rPr lang="x-none" sz="2800" b="1" dirty="0">
                <a:solidFill>
                  <a:srgbClr val="0070C0"/>
                </a:solidFill>
                <a:latin typeface="Helvetica" panose="020B0604020202020204" pitchFamily="34" charset="0"/>
                <a:ea typeface="Calibri" panose="020F0502020204030204" pitchFamily="34" charset="0"/>
                <a:cs typeface="Times New Roman" panose="02020603050405020304" pitchFamily="18" charset="0"/>
              </a:rPr>
              <a:t> (CTX, β-</a:t>
            </a:r>
            <a:r>
              <a:rPr lang="x-none" sz="2800" b="1" dirty="0" err="1">
                <a:solidFill>
                  <a:srgbClr val="0070C0"/>
                </a:solidFill>
                <a:latin typeface="Helvetica" panose="020B0604020202020204" pitchFamily="34" charset="0"/>
                <a:ea typeface="Calibri" panose="020F0502020204030204" pitchFamily="34" charset="0"/>
                <a:cs typeface="Times New Roman" panose="02020603050405020304" pitchFamily="18" charset="0"/>
              </a:rPr>
              <a:t>CrossLapsTM</a:t>
            </a:r>
            <a:r>
              <a:rPr lang="x-none" sz="2800" b="1" dirty="0">
                <a:solidFill>
                  <a:srgbClr val="0070C0"/>
                </a:solidFill>
                <a:latin typeface="Helvetica" panose="020B0604020202020204" pitchFamily="34" charset="0"/>
                <a:ea typeface="Calibri" panose="020F0502020204030204" pitchFamily="34" charset="0"/>
                <a:cs typeface="Times New Roman" panose="02020603050405020304" pitchFamily="18" charset="0"/>
              </a:rPr>
              <a:t>)</a:t>
            </a:r>
            <a:endParaRPr lang="x-none" sz="2800" b="1"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a:lnSpc>
                <a:spcPct val="200000"/>
              </a:lnSpc>
              <a:spcAft>
                <a:spcPts val="800"/>
              </a:spcAft>
            </a:pPr>
            <a:r>
              <a:rPr lang="x-none" sz="2800" b="1" dirty="0">
                <a:solidFill>
                  <a:srgbClr val="0070C0"/>
                </a:solidFill>
                <a:latin typeface="Helvetica" panose="020B0604020202020204" pitchFamily="34" charset="0"/>
                <a:ea typeface="Calibri" panose="020F0502020204030204" pitchFamily="34" charset="0"/>
                <a:cs typeface="Times New Roman" panose="02020603050405020304" pitchFamily="18" charset="0"/>
              </a:rPr>
              <a:t> </a:t>
            </a:r>
            <a:r>
              <a:rPr lang="x-none" sz="2800" b="1" dirty="0">
                <a:solidFill>
                  <a:srgbClr val="0070C0"/>
                </a:solidFill>
                <a:latin typeface="Calibri" panose="020F0502020204030204" pitchFamily="34" charset="0"/>
                <a:ea typeface="Calibri" panose="020F0502020204030204" pitchFamily="34" charset="0"/>
                <a:cs typeface="Times New Roman" panose="02020603050405020304" pitchFamily="18" charset="0"/>
              </a:rPr>
              <a:t>- </a:t>
            </a:r>
            <a:r>
              <a:rPr lang="x-none" sz="2800" b="1" dirty="0" err="1">
                <a:solidFill>
                  <a:srgbClr val="0070C0"/>
                </a:solidFill>
                <a:latin typeface="Calibri" panose="020F0502020204030204" pitchFamily="34" charset="0"/>
                <a:ea typeface="Calibri" panose="020F0502020204030204" pitchFamily="34" charset="0"/>
                <a:cs typeface="Times New Roman" panose="02020603050405020304" pitchFamily="18" charset="0"/>
              </a:rPr>
              <a:t>Pipidinoline</a:t>
            </a:r>
            <a:r>
              <a:rPr lang="x-none" sz="2800" b="1" dirty="0">
                <a:solidFill>
                  <a:srgbClr val="0070C0"/>
                </a:solidFill>
                <a:latin typeface="Calibri" panose="020F0502020204030204" pitchFamily="34" charset="0"/>
                <a:ea typeface="Calibri" panose="020F0502020204030204" pitchFamily="34" charset="0"/>
                <a:cs typeface="Times New Roman" panose="02020603050405020304" pitchFamily="18" charset="0"/>
              </a:rPr>
              <a:t> </a:t>
            </a:r>
            <a:r>
              <a:rPr lang="x-none" sz="2800" b="1" dirty="0" err="1">
                <a:solidFill>
                  <a:srgbClr val="0070C0"/>
                </a:solidFill>
                <a:latin typeface="Calibri" panose="020F0502020204030204" pitchFamily="34" charset="0"/>
                <a:ea typeface="Calibri" panose="020F0502020204030204" pitchFamily="34" charset="0"/>
                <a:cs typeface="Times New Roman" panose="02020603050405020304" pitchFamily="18" charset="0"/>
              </a:rPr>
              <a:t>and</a:t>
            </a:r>
            <a:r>
              <a:rPr lang="x-none" sz="2800" b="1" dirty="0">
                <a:solidFill>
                  <a:srgbClr val="0070C0"/>
                </a:solidFill>
                <a:latin typeface="Calibri" panose="020F0502020204030204" pitchFamily="34" charset="0"/>
                <a:ea typeface="Calibri" panose="020F0502020204030204" pitchFamily="34" charset="0"/>
                <a:cs typeface="Times New Roman" panose="02020603050405020304" pitchFamily="18" charset="0"/>
              </a:rPr>
              <a:t> </a:t>
            </a:r>
            <a:r>
              <a:rPr lang="x-none" sz="2800" b="1" dirty="0" err="1">
                <a:solidFill>
                  <a:srgbClr val="0070C0"/>
                </a:solidFill>
                <a:latin typeface="Calibri" panose="020F0502020204030204" pitchFamily="34" charset="0"/>
                <a:ea typeface="Calibri" panose="020F0502020204030204" pitchFamily="34" charset="0"/>
                <a:cs typeface="Times New Roman" panose="02020603050405020304" pitchFamily="18" charset="0"/>
              </a:rPr>
              <a:t>deoxypipidinoline</a:t>
            </a:r>
            <a:r>
              <a:rPr lang="x-none" sz="2800" b="1" dirty="0">
                <a:solidFill>
                  <a:srgbClr val="0070C0"/>
                </a:solidFill>
                <a:latin typeface="Calibri" panose="020F0502020204030204" pitchFamily="34" charset="0"/>
                <a:ea typeface="Calibri" panose="020F0502020204030204" pitchFamily="34" charset="0"/>
                <a:cs typeface="Times New Roman" panose="02020603050405020304" pitchFamily="18" charset="0"/>
              </a:rPr>
              <a:t> </a:t>
            </a:r>
          </a:p>
          <a:p>
            <a:pPr>
              <a:lnSpc>
                <a:spcPct val="200000"/>
              </a:lnSpc>
              <a:spcAft>
                <a:spcPts val="800"/>
              </a:spcAft>
            </a:pPr>
            <a:r>
              <a:rPr lang="x-none" sz="2800" b="1" dirty="0">
                <a:solidFill>
                  <a:srgbClr val="0070C0"/>
                </a:solidFill>
                <a:latin typeface="Helvetica" panose="020B0604020202020204" pitchFamily="34" charset="0"/>
                <a:ea typeface="Calibri" panose="020F0502020204030204" pitchFamily="34" charset="0"/>
                <a:cs typeface="Times New Roman" panose="02020603050405020304" pitchFamily="18" charset="0"/>
              </a:rPr>
              <a:t>- </a:t>
            </a:r>
            <a:r>
              <a:rPr lang="x-none" sz="2800" b="1" dirty="0" err="1">
                <a:solidFill>
                  <a:srgbClr val="0070C0"/>
                </a:solidFill>
                <a:latin typeface="Helvetica" panose="020B0604020202020204" pitchFamily="34" charset="0"/>
                <a:ea typeface="Calibri" panose="020F0502020204030204" pitchFamily="34" charset="0"/>
                <a:cs typeface="Times New Roman" panose="02020603050405020304" pitchFamily="18" charset="0"/>
              </a:rPr>
              <a:t>Tartrate-resistant</a:t>
            </a:r>
            <a:r>
              <a:rPr lang="x-none" sz="2800" b="1" dirty="0">
                <a:solidFill>
                  <a:srgbClr val="0070C0"/>
                </a:solidFill>
                <a:latin typeface="Helvetica" panose="020B0604020202020204" pitchFamily="34" charset="0"/>
                <a:ea typeface="Calibri" panose="020F0502020204030204" pitchFamily="34" charset="0"/>
                <a:cs typeface="Times New Roman" panose="02020603050405020304" pitchFamily="18" charset="0"/>
              </a:rPr>
              <a:t> </a:t>
            </a:r>
            <a:r>
              <a:rPr lang="x-none" sz="2800" b="1" dirty="0" err="1">
                <a:solidFill>
                  <a:srgbClr val="0070C0"/>
                </a:solidFill>
                <a:latin typeface="Helvetica" panose="020B0604020202020204" pitchFamily="34" charset="0"/>
                <a:ea typeface="Calibri" panose="020F0502020204030204" pitchFamily="34" charset="0"/>
                <a:cs typeface="Times New Roman" panose="02020603050405020304" pitchFamily="18" charset="0"/>
              </a:rPr>
              <a:t>acid</a:t>
            </a:r>
            <a:r>
              <a:rPr lang="x-none" sz="2800" b="1" dirty="0">
                <a:solidFill>
                  <a:srgbClr val="0070C0"/>
                </a:solidFill>
                <a:latin typeface="Helvetica" panose="020B0604020202020204" pitchFamily="34" charset="0"/>
                <a:ea typeface="Calibri" panose="020F0502020204030204" pitchFamily="34" charset="0"/>
                <a:cs typeface="Times New Roman" panose="02020603050405020304" pitchFamily="18" charset="0"/>
              </a:rPr>
              <a:t> </a:t>
            </a:r>
            <a:r>
              <a:rPr lang="x-none" sz="2800" b="1" dirty="0" err="1">
                <a:solidFill>
                  <a:srgbClr val="0070C0"/>
                </a:solidFill>
                <a:latin typeface="Helvetica" panose="020B0604020202020204" pitchFamily="34" charset="0"/>
                <a:ea typeface="Calibri" panose="020F0502020204030204" pitchFamily="34" charset="0"/>
                <a:cs typeface="Times New Roman" panose="02020603050405020304" pitchFamily="18" charset="0"/>
              </a:rPr>
              <a:t>phosphatase</a:t>
            </a:r>
            <a:endParaRPr lang="x-none" sz="2800" b="1"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xmlns="" val="260399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xmlns="" id="{EC8E6DF5-FE0C-474E-B9CB-77997EA45A99}"/>
              </a:ext>
            </a:extLst>
          </p:cNvPr>
          <p:cNvSpPr/>
          <p:nvPr/>
        </p:nvSpPr>
        <p:spPr>
          <a:xfrm>
            <a:off x="1884218" y="1489344"/>
            <a:ext cx="9296400" cy="4828886"/>
          </a:xfrm>
          <a:prstGeom prst="rect">
            <a:avLst/>
          </a:prstGeom>
        </p:spPr>
        <p:txBody>
          <a:bodyPr wrap="square">
            <a:spAutoFit/>
          </a:bodyPr>
          <a:lstStyle/>
          <a:p>
            <a:pPr>
              <a:lnSpc>
                <a:spcPct val="200000"/>
              </a:lnSpc>
              <a:spcAft>
                <a:spcPts val="800"/>
              </a:spcAft>
            </a:pPr>
            <a:r>
              <a:rPr lang="x-none" dirty="0">
                <a:solidFill>
                  <a:srgbClr val="00B0F0"/>
                </a:solidFill>
                <a:latin typeface="Helvetica" panose="020B0604020202020204" pitchFamily="34" charset="0"/>
                <a:ea typeface="Calibri" panose="020F0502020204030204" pitchFamily="34" charset="0"/>
                <a:cs typeface="Times New Roman" panose="02020603050405020304" pitchFamily="18" charset="0"/>
              </a:rPr>
              <a:t>2</a:t>
            </a:r>
            <a:r>
              <a:rPr lang="x-none" sz="2400" dirty="0">
                <a:solidFill>
                  <a:srgbClr val="00B0F0"/>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7030A0"/>
                </a:solidFill>
                <a:latin typeface="Helvetica" panose="020B0604020202020204" pitchFamily="34" charset="0"/>
                <a:ea typeface="Calibri" panose="020F0502020204030204" pitchFamily="34" charset="0"/>
                <a:cs typeface="Times New Roman" panose="02020603050405020304" pitchFamily="18" charset="0"/>
              </a:rPr>
              <a:t>Regulation</a:t>
            </a:r>
            <a:r>
              <a:rPr lang="x-none" sz="2400" b="1" dirty="0">
                <a:solidFill>
                  <a:srgbClr val="7030A0"/>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7030A0"/>
                </a:solidFill>
                <a:latin typeface="Helvetica" panose="020B0604020202020204" pitchFamily="34" charset="0"/>
                <a:ea typeface="Calibri" panose="020F0502020204030204" pitchFamily="34" charset="0"/>
                <a:cs typeface="Times New Roman" panose="02020603050405020304" pitchFamily="18" charset="0"/>
              </a:rPr>
              <a:t>of</a:t>
            </a:r>
            <a:r>
              <a:rPr lang="x-none" sz="2400" b="1" dirty="0">
                <a:solidFill>
                  <a:srgbClr val="7030A0"/>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7030A0"/>
                </a:solidFill>
                <a:latin typeface="Helvetica" panose="020B0604020202020204" pitchFamily="34" charset="0"/>
                <a:ea typeface="Calibri" panose="020F0502020204030204" pitchFamily="34" charset="0"/>
                <a:cs typeface="Times New Roman" panose="02020603050405020304" pitchFamily="18" charset="0"/>
              </a:rPr>
              <a:t>osteoclastogenesis</a:t>
            </a:r>
            <a:r>
              <a:rPr lang="x-none" sz="2400" b="1" dirty="0">
                <a:latin typeface="Calibri" panose="020F0502020204030204" pitchFamily="34" charset="0"/>
                <a:ea typeface="Calibri" panose="020F0502020204030204" pitchFamily="34" charset="0"/>
                <a:cs typeface="Times New Roman" panose="02020603050405020304" pitchFamily="18" charset="0"/>
              </a:rPr>
              <a:t> </a:t>
            </a:r>
            <a:r>
              <a:rPr lang="x-none" sz="2400" dirty="0">
                <a:latin typeface="Calibri" panose="020F0502020204030204" pitchFamily="34" charset="0"/>
                <a:ea typeface="Calibri" panose="020F0502020204030204" pitchFamily="34" charset="0"/>
                <a:cs typeface="Times New Roman" panose="02020603050405020304" pitchFamily="18" charset="0"/>
              </a:rPr>
              <a:t>- </a:t>
            </a:r>
            <a:r>
              <a:rPr lang="x-none" sz="2400" dirty="0" err="1">
                <a:latin typeface="Calibri" panose="020F0502020204030204" pitchFamily="34" charset="0"/>
                <a:ea typeface="Calibri" panose="020F0502020204030204" pitchFamily="34" charset="0"/>
                <a:cs typeface="Times New Roman" panose="02020603050405020304" pitchFamily="18" charset="0"/>
              </a:rPr>
              <a:t>sRANKL</a:t>
            </a:r>
            <a:r>
              <a:rPr lang="x-none" sz="2400" dirty="0">
                <a:latin typeface="Calibri" panose="020F0502020204030204" pitchFamily="34" charset="0"/>
                <a:ea typeface="Calibri" panose="020F0502020204030204" pitchFamily="34" charset="0"/>
                <a:cs typeface="Times New Roman" panose="02020603050405020304" pitchFamily="18" charset="0"/>
              </a:rPr>
              <a:t> </a:t>
            </a:r>
            <a:r>
              <a:rPr lang="x-none" sz="2400" dirty="0" err="1">
                <a:latin typeface="Calibri" panose="020F0502020204030204" pitchFamily="34" charset="0"/>
                <a:ea typeface="Calibri" panose="020F0502020204030204" pitchFamily="34" charset="0"/>
                <a:cs typeface="Times New Roman" panose="02020603050405020304" pitchFamily="18" charset="0"/>
              </a:rPr>
              <a:t>and</a:t>
            </a:r>
            <a:r>
              <a:rPr lang="x-none" sz="2400" dirty="0">
                <a:latin typeface="Calibri" panose="020F0502020204030204" pitchFamily="34" charset="0"/>
                <a:ea typeface="Calibri" panose="020F0502020204030204" pitchFamily="34" charset="0"/>
                <a:cs typeface="Times New Roman" panose="02020603050405020304" pitchFamily="18" charset="0"/>
              </a:rPr>
              <a:t> </a:t>
            </a:r>
            <a:r>
              <a:rPr lang="x-none" sz="2400" dirty="0" err="1">
                <a:latin typeface="Calibri" panose="020F0502020204030204" pitchFamily="34" charset="0"/>
                <a:ea typeface="Calibri" panose="020F0502020204030204" pitchFamily="34" charset="0"/>
                <a:cs typeface="Times New Roman" panose="02020603050405020304" pitchFamily="18" charset="0"/>
              </a:rPr>
              <a:t>osteoprotegerin</a:t>
            </a:r>
            <a:r>
              <a:rPr lang="x-none" sz="2400" dirty="0">
                <a:latin typeface="Calibri" panose="020F0502020204030204" pitchFamily="34" charset="0"/>
                <a:ea typeface="Calibri" panose="020F0502020204030204" pitchFamily="34" charset="0"/>
                <a:cs typeface="Times New Roman" panose="02020603050405020304" pitchFamily="18" charset="0"/>
              </a:rPr>
              <a:t> </a:t>
            </a:r>
          </a:p>
          <a:p>
            <a:pPr>
              <a:lnSpc>
                <a:spcPct val="200000"/>
              </a:lnSpc>
              <a:spcAft>
                <a:spcPts val="800"/>
              </a:spcAft>
            </a:pPr>
            <a:r>
              <a:rPr lang="x-none" sz="2400" dirty="0">
                <a:solidFill>
                  <a:srgbClr val="00B050"/>
                </a:solidFill>
                <a:latin typeface="Helvetica" panose="020B0604020202020204" pitchFamily="34" charset="0"/>
                <a:ea typeface="Calibri" panose="020F0502020204030204" pitchFamily="34" charset="0"/>
                <a:cs typeface="Times New Roman" panose="02020603050405020304" pitchFamily="18" charset="0"/>
              </a:rPr>
              <a:t>3. </a:t>
            </a:r>
            <a:r>
              <a:rPr lang="x-none" sz="2400" b="1" dirty="0" err="1">
                <a:solidFill>
                  <a:srgbClr val="00B050"/>
                </a:solidFill>
                <a:latin typeface="Helvetica" panose="020B0604020202020204" pitchFamily="34" charset="0"/>
                <a:ea typeface="Calibri" panose="020F0502020204030204" pitchFamily="34" charset="0"/>
                <a:cs typeface="Times New Roman" panose="02020603050405020304" pitchFamily="18" charset="0"/>
              </a:rPr>
              <a:t>Hormonal</a:t>
            </a:r>
            <a:r>
              <a:rPr lang="x-none" sz="2400" b="1" dirty="0">
                <a:solidFill>
                  <a:srgbClr val="00B050"/>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00B050"/>
                </a:solidFill>
                <a:latin typeface="Helvetica" panose="020B0604020202020204" pitchFamily="34" charset="0"/>
                <a:ea typeface="Calibri" panose="020F0502020204030204" pitchFamily="34" charset="0"/>
                <a:cs typeface="Times New Roman" panose="02020603050405020304" pitchFamily="18" charset="0"/>
              </a:rPr>
              <a:t>regulation</a:t>
            </a:r>
            <a:r>
              <a:rPr lang="x-none" sz="2400" b="1" dirty="0">
                <a:solidFill>
                  <a:srgbClr val="00B050"/>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00B050"/>
                </a:solidFill>
                <a:latin typeface="Helvetica" panose="020B0604020202020204" pitchFamily="34" charset="0"/>
                <a:ea typeface="Calibri" panose="020F0502020204030204" pitchFamily="34" charset="0"/>
                <a:cs typeface="Times New Roman" panose="02020603050405020304" pitchFamily="18" charset="0"/>
              </a:rPr>
              <a:t>of</a:t>
            </a:r>
            <a:r>
              <a:rPr lang="x-none" sz="2400" b="1" dirty="0">
                <a:solidFill>
                  <a:srgbClr val="00B050"/>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00B050"/>
                </a:solidFill>
                <a:latin typeface="Helvetica" panose="020B0604020202020204" pitchFamily="34" charset="0"/>
                <a:ea typeface="Calibri" panose="020F0502020204030204" pitchFamily="34" charset="0"/>
                <a:cs typeface="Times New Roman" panose="02020603050405020304" pitchFamily="18" charset="0"/>
              </a:rPr>
              <a:t>calcium</a:t>
            </a:r>
            <a:r>
              <a:rPr lang="x-none" sz="2400" b="1" dirty="0">
                <a:solidFill>
                  <a:srgbClr val="00B050"/>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00B050"/>
                </a:solidFill>
                <a:latin typeface="Helvetica" panose="020B0604020202020204" pitchFamily="34" charset="0"/>
                <a:ea typeface="Calibri" panose="020F0502020204030204" pitchFamily="34" charset="0"/>
                <a:cs typeface="Times New Roman" panose="02020603050405020304" pitchFamily="18" charset="0"/>
              </a:rPr>
              <a:t>and</a:t>
            </a:r>
            <a:r>
              <a:rPr lang="x-none" sz="2400" b="1" dirty="0">
                <a:solidFill>
                  <a:srgbClr val="00B050"/>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00B050"/>
                </a:solidFill>
                <a:latin typeface="Helvetica" panose="020B0604020202020204" pitchFamily="34" charset="0"/>
                <a:ea typeface="Calibri" panose="020F0502020204030204" pitchFamily="34" charset="0"/>
                <a:cs typeface="Times New Roman" panose="02020603050405020304" pitchFamily="18" charset="0"/>
              </a:rPr>
              <a:t>phosphorus</a:t>
            </a:r>
            <a:r>
              <a:rPr lang="x-none" sz="2400" b="1" dirty="0">
                <a:solidFill>
                  <a:srgbClr val="00B050"/>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00B050"/>
                </a:solidFill>
                <a:latin typeface="Helvetica" panose="020B0604020202020204" pitchFamily="34" charset="0"/>
                <a:ea typeface="Calibri" panose="020F0502020204030204" pitchFamily="34" charset="0"/>
                <a:cs typeface="Times New Roman" panose="02020603050405020304" pitchFamily="18" charset="0"/>
              </a:rPr>
              <a:t>metabolism</a:t>
            </a:r>
            <a:r>
              <a:rPr lang="x-none" sz="2400" b="1" dirty="0">
                <a:latin typeface="Calibri" panose="020F0502020204030204" pitchFamily="34" charset="0"/>
                <a:ea typeface="Calibri" panose="020F0502020204030204" pitchFamily="34" charset="0"/>
                <a:cs typeface="Times New Roman" panose="02020603050405020304" pitchFamily="18" charset="0"/>
              </a:rPr>
              <a:t> </a:t>
            </a:r>
          </a:p>
          <a:p>
            <a:pPr>
              <a:lnSpc>
                <a:spcPct val="200000"/>
              </a:lnSpc>
              <a:spcAft>
                <a:spcPts val="800"/>
              </a:spcAft>
            </a:pP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Parathyroid</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hormone</a:t>
            </a:r>
            <a:endParaRPr lang="x-none" sz="2400" dirty="0">
              <a:latin typeface="Calibri" panose="020F0502020204030204" pitchFamily="34" charset="0"/>
              <a:ea typeface="Calibri" panose="020F0502020204030204" pitchFamily="34" charset="0"/>
              <a:cs typeface="Times New Roman" panose="02020603050405020304" pitchFamily="18" charset="0"/>
            </a:endParaRPr>
          </a:p>
          <a:p>
            <a:pPr>
              <a:lnSpc>
                <a:spcPct val="200000"/>
              </a:lnSpc>
              <a:spcAft>
                <a:spcPts val="800"/>
              </a:spcAft>
            </a:pP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a:latin typeface="Calibri" panose="020F0502020204030204" pitchFamily="34" charset="0"/>
                <a:ea typeface="Calibri" panose="020F0502020204030204" pitchFamily="34" charset="0"/>
                <a:cs typeface="Times New Roman" panose="02020603050405020304" pitchFamily="18" charset="0"/>
              </a:rPr>
              <a:t>- </a:t>
            </a:r>
            <a:r>
              <a:rPr lang="x-none" sz="2400" dirty="0" err="1">
                <a:latin typeface="Calibri" panose="020F0502020204030204" pitchFamily="34" charset="0"/>
                <a:ea typeface="Calibri" panose="020F0502020204030204" pitchFamily="34" charset="0"/>
                <a:cs typeface="Times New Roman" panose="02020603050405020304" pitchFamily="18" charset="0"/>
              </a:rPr>
              <a:t>Vitamin</a:t>
            </a:r>
            <a:r>
              <a:rPr lang="x-none" sz="2400" dirty="0">
                <a:latin typeface="Calibri" panose="020F0502020204030204" pitchFamily="34" charset="0"/>
                <a:ea typeface="Calibri" panose="020F0502020204030204" pitchFamily="34" charset="0"/>
                <a:cs typeface="Times New Roman" panose="02020603050405020304" pitchFamily="18" charset="0"/>
              </a:rPr>
              <a:t> D</a:t>
            </a:r>
          </a:p>
          <a:p>
            <a:pPr>
              <a:lnSpc>
                <a:spcPct val="200000"/>
              </a:lnSpc>
              <a:spcAft>
                <a:spcPts val="800"/>
              </a:spcAft>
            </a:pP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a:latin typeface="Calibri" panose="020F0502020204030204" pitchFamily="34" charset="0"/>
                <a:ea typeface="Calibri" panose="020F0502020204030204" pitchFamily="34" charset="0"/>
                <a:cs typeface="Times New Roman" panose="02020603050405020304" pitchFamily="18" charset="0"/>
              </a:rPr>
              <a:t>- </a:t>
            </a:r>
            <a:r>
              <a:rPr lang="x-none" sz="2400" dirty="0" err="1">
                <a:latin typeface="Calibri" panose="020F0502020204030204" pitchFamily="34" charset="0"/>
                <a:ea typeface="Calibri" panose="020F0502020204030204" pitchFamily="34" charset="0"/>
                <a:cs typeface="Times New Roman" panose="02020603050405020304" pitchFamily="18" charset="0"/>
              </a:rPr>
              <a:t>Calcitonin</a:t>
            </a:r>
            <a:endParaRPr lang="x-none"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xmlns="" val="7961744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xmlns="" id="{4FE938C5-3BD0-44CB-B2DA-D37E74679B4C}"/>
              </a:ext>
            </a:extLst>
          </p:cNvPr>
          <p:cNvSpPr/>
          <p:nvPr/>
        </p:nvSpPr>
        <p:spPr>
          <a:xfrm>
            <a:off x="1773382" y="963261"/>
            <a:ext cx="9656618" cy="5772734"/>
          </a:xfrm>
          <a:prstGeom prst="rect">
            <a:avLst/>
          </a:prstGeom>
        </p:spPr>
        <p:txBody>
          <a:bodyPr wrap="square">
            <a:spAutoFit/>
          </a:bodyPr>
          <a:lstStyle/>
          <a:p>
            <a:pPr>
              <a:lnSpc>
                <a:spcPct val="200000"/>
              </a:lnSpc>
              <a:spcAft>
                <a:spcPts val="800"/>
              </a:spcAft>
            </a:pP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a:latin typeface="Calibri" panose="020F0502020204030204" pitchFamily="34" charset="0"/>
                <a:ea typeface="Calibri" panose="020F0502020204030204" pitchFamily="34" charset="0"/>
                <a:cs typeface="Times New Roman" panose="02020603050405020304" pitchFamily="18" charset="0"/>
              </a:rPr>
              <a:t>4. </a:t>
            </a:r>
            <a:r>
              <a:rPr lang="x-none" sz="2400" b="1" dirty="0" err="1">
                <a:solidFill>
                  <a:srgbClr val="FF0000"/>
                </a:solidFill>
                <a:latin typeface="Helvetica" panose="020B0604020202020204" pitchFamily="34" charset="0"/>
                <a:ea typeface="Calibri" panose="020F0502020204030204" pitchFamily="34" charset="0"/>
                <a:cs typeface="Times New Roman" panose="02020603050405020304" pitchFamily="18" charset="0"/>
              </a:rPr>
              <a:t>Biochemical</a:t>
            </a:r>
            <a:r>
              <a:rPr lang="x-none" sz="2400" b="1" dirty="0">
                <a:solidFill>
                  <a:srgbClr val="FF0000"/>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FF0000"/>
                </a:solidFill>
                <a:latin typeface="Helvetica" panose="020B0604020202020204" pitchFamily="34" charset="0"/>
                <a:ea typeface="Calibri" panose="020F0502020204030204" pitchFamily="34" charset="0"/>
                <a:cs typeface="Times New Roman" panose="02020603050405020304" pitchFamily="18" charset="0"/>
              </a:rPr>
              <a:t>markers</a:t>
            </a:r>
            <a:r>
              <a:rPr lang="x-none" sz="2400" b="1" dirty="0">
                <a:solidFill>
                  <a:srgbClr val="FF0000"/>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FF0000"/>
                </a:solidFill>
                <a:latin typeface="Helvetica" panose="020B0604020202020204" pitchFamily="34" charset="0"/>
                <a:ea typeface="Calibri" panose="020F0502020204030204" pitchFamily="34" charset="0"/>
                <a:cs typeface="Times New Roman" panose="02020603050405020304" pitchFamily="18" charset="0"/>
              </a:rPr>
              <a:t>of</a:t>
            </a:r>
            <a:r>
              <a:rPr lang="x-none" sz="2400" b="1" dirty="0">
                <a:solidFill>
                  <a:srgbClr val="FF0000"/>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FF0000"/>
                </a:solidFill>
                <a:latin typeface="Helvetica" panose="020B0604020202020204" pitchFamily="34" charset="0"/>
                <a:ea typeface="Calibri" panose="020F0502020204030204" pitchFamily="34" charset="0"/>
                <a:cs typeface="Times New Roman" panose="02020603050405020304" pitchFamily="18" charset="0"/>
              </a:rPr>
              <a:t>osteoarthritis</a:t>
            </a:r>
            <a:endParaRPr lang="x-none" sz="2400" b="1" dirty="0">
              <a:latin typeface="Calibri" panose="020F0502020204030204" pitchFamily="34" charset="0"/>
              <a:ea typeface="Calibri" panose="020F0502020204030204" pitchFamily="34" charset="0"/>
              <a:cs typeface="Times New Roman" panose="02020603050405020304" pitchFamily="18" charset="0"/>
            </a:endParaRPr>
          </a:p>
          <a:p>
            <a:pPr>
              <a:lnSpc>
                <a:spcPct val="200000"/>
              </a:lnSpc>
              <a:spcAft>
                <a:spcPts val="800"/>
              </a:spcAft>
            </a:pPr>
            <a:r>
              <a:rPr lang="x-none" sz="2400" b="1" dirty="0">
                <a:solidFill>
                  <a:srgbClr val="FF0000"/>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a:latin typeface="Calibri" panose="020F0502020204030204" pitchFamily="34" charset="0"/>
                <a:ea typeface="Calibri" panose="020F0502020204030204" pitchFamily="34" charset="0"/>
                <a:cs typeface="Times New Roman" panose="02020603050405020304" pitchFamily="18" charset="0"/>
              </a:rPr>
              <a:t>- </a:t>
            </a:r>
            <a:r>
              <a:rPr lang="x-none" sz="2400" b="1" dirty="0" err="1">
                <a:latin typeface="Calibri" panose="020F0502020204030204" pitchFamily="34" charset="0"/>
                <a:ea typeface="Calibri" panose="020F0502020204030204" pitchFamily="34" charset="0"/>
                <a:cs typeface="Times New Roman" panose="02020603050405020304" pitchFamily="18" charset="0"/>
              </a:rPr>
              <a:t>Oligomeric</a:t>
            </a:r>
            <a:r>
              <a:rPr lang="x-none" sz="2400" b="1" dirty="0">
                <a:latin typeface="Calibri" panose="020F0502020204030204" pitchFamily="34" charset="0"/>
                <a:ea typeface="Calibri" panose="020F0502020204030204" pitchFamily="34" charset="0"/>
                <a:cs typeface="Times New Roman" panose="02020603050405020304" pitchFamily="18" charset="0"/>
              </a:rPr>
              <a:t> </a:t>
            </a:r>
            <a:r>
              <a:rPr lang="x-none" sz="2400" b="1" dirty="0" err="1">
                <a:latin typeface="Calibri" panose="020F0502020204030204" pitchFamily="34" charset="0"/>
                <a:ea typeface="Calibri" panose="020F0502020204030204" pitchFamily="34" charset="0"/>
                <a:cs typeface="Times New Roman" panose="02020603050405020304" pitchFamily="18" charset="0"/>
              </a:rPr>
              <a:t>cartilage</a:t>
            </a:r>
            <a:r>
              <a:rPr lang="x-none" sz="2400" b="1" dirty="0">
                <a:latin typeface="Calibri" panose="020F0502020204030204" pitchFamily="34" charset="0"/>
                <a:ea typeface="Calibri" panose="020F0502020204030204" pitchFamily="34" charset="0"/>
                <a:cs typeface="Times New Roman" panose="02020603050405020304" pitchFamily="18" charset="0"/>
              </a:rPr>
              <a:t> </a:t>
            </a:r>
            <a:r>
              <a:rPr lang="x-none" sz="2400" b="1" dirty="0" err="1">
                <a:latin typeface="Calibri" panose="020F0502020204030204" pitchFamily="34" charset="0"/>
                <a:ea typeface="Calibri" panose="020F0502020204030204" pitchFamily="34" charset="0"/>
                <a:cs typeface="Times New Roman" panose="02020603050405020304" pitchFamily="18" charset="0"/>
              </a:rPr>
              <a:t>matrix</a:t>
            </a:r>
            <a:r>
              <a:rPr lang="x-none" sz="2400" b="1" dirty="0">
                <a:latin typeface="Calibri" panose="020F0502020204030204" pitchFamily="34" charset="0"/>
                <a:ea typeface="Calibri" panose="020F0502020204030204" pitchFamily="34" charset="0"/>
                <a:cs typeface="Times New Roman" panose="02020603050405020304" pitchFamily="18" charset="0"/>
              </a:rPr>
              <a:t> </a:t>
            </a:r>
            <a:r>
              <a:rPr lang="x-none" sz="2400" b="1" dirty="0" err="1">
                <a:latin typeface="Calibri" panose="020F0502020204030204" pitchFamily="34" charset="0"/>
                <a:ea typeface="Calibri" panose="020F0502020204030204" pitchFamily="34" charset="0"/>
                <a:cs typeface="Times New Roman" panose="02020603050405020304" pitchFamily="18" charset="0"/>
              </a:rPr>
              <a:t>protein</a:t>
            </a:r>
            <a:endParaRPr lang="x-none" sz="2400" b="1" dirty="0">
              <a:latin typeface="Calibri" panose="020F0502020204030204" pitchFamily="34" charset="0"/>
              <a:ea typeface="Calibri" panose="020F0502020204030204" pitchFamily="34" charset="0"/>
              <a:cs typeface="Times New Roman" panose="02020603050405020304" pitchFamily="18" charset="0"/>
            </a:endParaRPr>
          </a:p>
          <a:p>
            <a:pPr>
              <a:lnSpc>
                <a:spcPct val="200000"/>
              </a:lnSpc>
              <a:spcAft>
                <a:spcPts val="800"/>
              </a:spcAft>
            </a:pP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a:latin typeface="Calibri" panose="020F0502020204030204" pitchFamily="34" charset="0"/>
                <a:ea typeface="Calibri" panose="020F0502020204030204" pitchFamily="34" charset="0"/>
                <a:cs typeface="Times New Roman" panose="02020603050405020304" pitchFamily="18" charset="0"/>
              </a:rPr>
              <a:t>- </a:t>
            </a:r>
            <a:r>
              <a:rPr lang="x-none" sz="2400" b="1" dirty="0" err="1">
                <a:latin typeface="Calibri" panose="020F0502020204030204" pitchFamily="34" charset="0"/>
                <a:ea typeface="Calibri" panose="020F0502020204030204" pitchFamily="34" charset="0"/>
                <a:cs typeface="Times New Roman" panose="02020603050405020304" pitchFamily="18" charset="0"/>
              </a:rPr>
              <a:t>Cartilage</a:t>
            </a:r>
            <a:r>
              <a:rPr lang="x-none" sz="2400" b="1" dirty="0">
                <a:latin typeface="Calibri" panose="020F0502020204030204" pitchFamily="34" charset="0"/>
                <a:ea typeface="Calibri" panose="020F0502020204030204" pitchFamily="34" charset="0"/>
                <a:cs typeface="Times New Roman" panose="02020603050405020304" pitchFamily="18" charset="0"/>
              </a:rPr>
              <a:t> glycoprotein-39</a:t>
            </a:r>
          </a:p>
          <a:p>
            <a:pPr>
              <a:lnSpc>
                <a:spcPct val="200000"/>
              </a:lnSpc>
              <a:spcAft>
                <a:spcPts val="800"/>
              </a:spcAft>
            </a:pP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a:latin typeface="Calibri" panose="020F0502020204030204" pitchFamily="34" charset="0"/>
                <a:ea typeface="Calibri" panose="020F0502020204030204" pitchFamily="34" charset="0"/>
                <a:cs typeface="Times New Roman" panose="02020603050405020304" pitchFamily="18" charset="0"/>
              </a:rPr>
              <a:t>- </a:t>
            </a:r>
            <a:r>
              <a:rPr lang="x-none" sz="2400" b="1" dirty="0" err="1">
                <a:latin typeface="Calibri" panose="020F0502020204030204" pitchFamily="34" charset="0"/>
                <a:ea typeface="Calibri" panose="020F0502020204030204" pitchFamily="34" charset="0"/>
                <a:cs typeface="Times New Roman" panose="02020603050405020304" pitchFamily="18" charset="0"/>
              </a:rPr>
              <a:t>Aggrecan</a:t>
            </a:r>
            <a:endParaRPr lang="x-none" sz="2400" b="1" dirty="0">
              <a:latin typeface="Calibri" panose="020F0502020204030204" pitchFamily="34" charset="0"/>
              <a:ea typeface="Calibri" panose="020F0502020204030204" pitchFamily="34" charset="0"/>
              <a:cs typeface="Times New Roman" panose="02020603050405020304" pitchFamily="18" charset="0"/>
            </a:endParaRPr>
          </a:p>
          <a:p>
            <a:pPr>
              <a:lnSpc>
                <a:spcPct val="200000"/>
              </a:lnSpc>
              <a:spcAft>
                <a:spcPts val="800"/>
              </a:spcAft>
            </a:pP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a:latin typeface="Calibri" panose="020F0502020204030204" pitchFamily="34" charset="0"/>
                <a:ea typeface="Calibri" panose="020F0502020204030204" pitchFamily="34" charset="0"/>
                <a:cs typeface="Times New Roman" panose="02020603050405020304" pitchFamily="18" charset="0"/>
              </a:rPr>
              <a:t>- </a:t>
            </a:r>
            <a:r>
              <a:rPr lang="x-none" sz="2400" b="1" dirty="0" err="1">
                <a:latin typeface="Calibri" panose="020F0502020204030204" pitchFamily="34" charset="0"/>
                <a:ea typeface="Calibri" panose="020F0502020204030204" pitchFamily="34" charset="0"/>
                <a:cs typeface="Times New Roman" panose="02020603050405020304" pitchFamily="18" charset="0"/>
              </a:rPr>
              <a:t>Cathepsin</a:t>
            </a:r>
            <a:r>
              <a:rPr lang="x-none" sz="2400" b="1" dirty="0">
                <a:latin typeface="Calibri" panose="020F0502020204030204" pitchFamily="34" charset="0"/>
                <a:ea typeface="Calibri" panose="020F0502020204030204" pitchFamily="34" charset="0"/>
                <a:cs typeface="Times New Roman" panose="02020603050405020304" pitchFamily="18" charset="0"/>
              </a:rPr>
              <a:t> K</a:t>
            </a:r>
          </a:p>
          <a:p>
            <a:pPr>
              <a:lnSpc>
                <a:spcPct val="200000"/>
              </a:lnSpc>
              <a:spcAft>
                <a:spcPts val="800"/>
              </a:spcAft>
            </a:pP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a:latin typeface="Calibri" panose="020F0502020204030204" pitchFamily="34" charset="0"/>
                <a:ea typeface="Calibri" panose="020F0502020204030204" pitchFamily="34" charset="0"/>
                <a:cs typeface="Times New Roman" panose="02020603050405020304" pitchFamily="18" charset="0"/>
              </a:rPr>
              <a:t>- </a:t>
            </a:r>
            <a:r>
              <a:rPr lang="x-none" sz="2400" b="1" dirty="0" err="1">
                <a:latin typeface="Calibri" panose="020F0502020204030204" pitchFamily="34" charset="0"/>
                <a:ea typeface="Calibri" panose="020F0502020204030204" pitchFamily="34" charset="0"/>
                <a:cs typeface="Times New Roman" panose="02020603050405020304" pitchFamily="18" charset="0"/>
              </a:rPr>
              <a:t>Hyaluronic</a:t>
            </a:r>
            <a:r>
              <a:rPr lang="x-none" sz="2400" b="1" dirty="0">
                <a:latin typeface="Calibri" panose="020F0502020204030204" pitchFamily="34" charset="0"/>
                <a:ea typeface="Calibri" panose="020F0502020204030204" pitchFamily="34" charset="0"/>
                <a:cs typeface="Times New Roman" panose="02020603050405020304" pitchFamily="18" charset="0"/>
              </a:rPr>
              <a:t> </a:t>
            </a:r>
            <a:r>
              <a:rPr lang="x-none" sz="2400" b="1" dirty="0" err="1">
                <a:latin typeface="Calibri" panose="020F0502020204030204" pitchFamily="34" charset="0"/>
                <a:ea typeface="Calibri" panose="020F0502020204030204" pitchFamily="34" charset="0"/>
                <a:cs typeface="Times New Roman" panose="02020603050405020304" pitchFamily="18" charset="0"/>
              </a:rPr>
              <a:t>acid</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endParaRPr lang="en-US"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endParaRPr>
          </a:p>
          <a:p>
            <a:pPr>
              <a:lnSpc>
                <a:spcPct val="200000"/>
              </a:lnSpc>
              <a:spcAft>
                <a:spcPts val="800"/>
              </a:spcAft>
            </a:pP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Matrix</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metalloproteinases</a:t>
            </a:r>
            <a:endParaRPr lang="x-none" sz="2400" b="1"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xmlns="" val="14905529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xmlns="" id="{E02FEB90-E4B3-497E-A7BB-3B376C2940AE}"/>
              </a:ext>
            </a:extLst>
          </p:cNvPr>
          <p:cNvSpPr/>
          <p:nvPr/>
        </p:nvSpPr>
        <p:spPr>
          <a:xfrm>
            <a:off x="1233055" y="915587"/>
            <a:ext cx="9393382" cy="4832861"/>
          </a:xfrm>
          <a:prstGeom prst="rect">
            <a:avLst/>
          </a:prstGeom>
        </p:spPr>
        <p:txBody>
          <a:bodyPr wrap="square">
            <a:spAutoFit/>
          </a:bodyPr>
          <a:lstStyle/>
          <a:p>
            <a:pPr algn="just">
              <a:lnSpc>
                <a:spcPct val="107000"/>
              </a:lnSpc>
              <a:spcAft>
                <a:spcPts val="800"/>
              </a:spcAft>
            </a:pPr>
            <a:r>
              <a:rPr lang="x-none"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Biochemical</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markers</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of</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bone</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tissue</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metabolism</a:t>
            </a:r>
            <a:endParaRPr lang="x-none"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a:latin typeface="Calibri" panose="020F050202020403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Bone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metabolism</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is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characterized</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by</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two</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opposite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processes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formation</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of</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new</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bone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tissue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by</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osteoblasts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and</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degradation</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of</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old</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bone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tissue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by</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osteoclasts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a:t>
            </a:r>
            <a:endParaRPr lang="x-none" sz="2400" dirty="0">
              <a:latin typeface="Calibri" panose="020F0502020204030204" pitchFamily="34" charset="0"/>
              <a:ea typeface="Calibri" panose="020F0502020204030204" pitchFamily="34" charset="0"/>
              <a:cs typeface="Times New Roman" panose="02020603050405020304" pitchFamily="18" charset="0"/>
            </a:endParaRPr>
          </a:p>
          <a:p>
            <a:r>
              <a:rPr lang="en-US"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Bone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mass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depends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on</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the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balance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between</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resorption</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and</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bone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formation</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in</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given</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period</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of</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time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depending</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on</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the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number</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of</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activated</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remodeling</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sites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Normally</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the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amount</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of</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newly</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formed</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bone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tissue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is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equivalent</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to</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the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amount</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destroyed</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According</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to</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estimates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2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to</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10%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of</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bone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mass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undergoes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remodeling</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per</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year</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In</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all</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diseases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of</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the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skeleton</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there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are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disturbances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in</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the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processes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of</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bone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remodeling</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which</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are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accompanied</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by</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the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occurrence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of</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deviations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in</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the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level</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of</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biochemical</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markers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endParaRPr lang="x-none" sz="2400" dirty="0"/>
          </a:p>
        </p:txBody>
      </p:sp>
    </p:spTree>
    <p:extLst>
      <p:ext uri="{BB962C8B-B14F-4D97-AF65-F5344CB8AC3E}">
        <p14:creationId xmlns:p14="http://schemas.microsoft.com/office/powerpoint/2010/main" xmlns="" val="7792163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xmlns="" id="{F58D41BE-A223-4B10-9F35-1283DDE67706}"/>
              </a:ext>
            </a:extLst>
          </p:cNvPr>
          <p:cNvSpPr/>
          <p:nvPr/>
        </p:nvSpPr>
        <p:spPr>
          <a:xfrm>
            <a:off x="498765" y="831274"/>
            <a:ext cx="10751126" cy="5570949"/>
          </a:xfrm>
          <a:prstGeom prst="rect">
            <a:avLst/>
          </a:prstGeom>
        </p:spPr>
        <p:txBody>
          <a:bodyPr wrap="square">
            <a:spAutoFit/>
          </a:bodyPr>
          <a:lstStyle/>
          <a:p>
            <a:pPr>
              <a:lnSpc>
                <a:spcPct val="150000"/>
              </a:lnSpc>
            </a:pPr>
            <a:r>
              <a:rPr lang="en-US"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These</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pathological</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conditions</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in</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addition</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to</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osteomalacia</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and</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senile</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OP,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are</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characterized</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by</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accelerated</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remodeling</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with</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increased</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bone</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resorption</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processes</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a:t>
            </a:r>
            <a:endParaRPr lang="en-US"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endParaRPr>
          </a:p>
          <a:p>
            <a:pPr>
              <a:lnSpc>
                <a:spcPct val="150000"/>
              </a:lnSpc>
            </a:pP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en-US"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Bone</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formation</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may</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be</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reduced</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normal</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or</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even</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increased</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but</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the</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degree</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of</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increased</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formation</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is</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always</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less</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than</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the</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degree</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of</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increased</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resorption</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That</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is</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there</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is</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violation</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of</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the</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normal</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relationship</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between</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the</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processes</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of</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resorption</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and</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bone</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formation</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The</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same</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disorder</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is</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characteristic</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of</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senile</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OP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type</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II OP),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in</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which</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there</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is</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decrease</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in</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formation</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against</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the</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background</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of</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normal</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resorption</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due</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to</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violation</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of</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the</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functions</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of</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osteoblasts</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a:t>
            </a:r>
            <a:endParaRPr lang="x-none" sz="2400" b="1" dirty="0"/>
          </a:p>
        </p:txBody>
      </p:sp>
    </p:spTree>
    <p:extLst>
      <p:ext uri="{BB962C8B-B14F-4D97-AF65-F5344CB8AC3E}">
        <p14:creationId xmlns:p14="http://schemas.microsoft.com/office/powerpoint/2010/main" xmlns="" val="20090702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xmlns="" id="{98A26CDB-6771-468C-AFA4-28DD9B875F64}"/>
              </a:ext>
            </a:extLst>
          </p:cNvPr>
          <p:cNvSpPr/>
          <p:nvPr/>
        </p:nvSpPr>
        <p:spPr>
          <a:xfrm>
            <a:off x="1122218" y="23100"/>
            <a:ext cx="9698182" cy="4934171"/>
          </a:xfrm>
          <a:prstGeom prst="rect">
            <a:avLst/>
          </a:prstGeom>
        </p:spPr>
        <p:txBody>
          <a:bodyPr wrap="square">
            <a:spAutoFit/>
          </a:bodyPr>
          <a:lstStyle/>
          <a:p>
            <a:pPr algn="just">
              <a:lnSpc>
                <a:spcPct val="107000"/>
              </a:lnSpc>
              <a:spcAft>
                <a:spcPts val="800"/>
              </a:spcAft>
            </a:pPr>
            <a:r>
              <a:rPr lang="en-US"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FF0000"/>
                </a:solidFill>
                <a:latin typeface="Helvetica" panose="020B0604020202020204" pitchFamily="34" charset="0"/>
                <a:ea typeface="Calibri" panose="020F0502020204030204" pitchFamily="34" charset="0"/>
                <a:cs typeface="Times New Roman" panose="02020603050405020304" pitchFamily="18" charset="0"/>
              </a:rPr>
              <a:t>Determination</a:t>
            </a:r>
            <a:r>
              <a:rPr lang="x-none" sz="2400" b="1" dirty="0">
                <a:solidFill>
                  <a:srgbClr val="FF0000"/>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FF0000"/>
                </a:solidFill>
                <a:latin typeface="Helvetica" panose="020B0604020202020204" pitchFamily="34" charset="0"/>
                <a:ea typeface="Calibri" panose="020F0502020204030204" pitchFamily="34" charset="0"/>
                <a:cs typeface="Times New Roman" panose="02020603050405020304" pitchFamily="18" charset="0"/>
              </a:rPr>
              <a:t>of</a:t>
            </a:r>
            <a:r>
              <a:rPr lang="x-none" sz="2400" b="1" dirty="0">
                <a:solidFill>
                  <a:srgbClr val="FF0000"/>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FF0000"/>
                </a:solidFill>
                <a:latin typeface="Helvetica" panose="020B0604020202020204" pitchFamily="34" charset="0"/>
                <a:ea typeface="Calibri" panose="020F0502020204030204" pitchFamily="34" charset="0"/>
                <a:cs typeface="Times New Roman" panose="02020603050405020304" pitchFamily="18" charset="0"/>
              </a:rPr>
              <a:t>biochemical</a:t>
            </a:r>
            <a:r>
              <a:rPr lang="x-none" sz="2400" b="1" dirty="0">
                <a:solidFill>
                  <a:srgbClr val="FF0000"/>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FF0000"/>
                </a:solidFill>
                <a:latin typeface="Helvetica" panose="020B0604020202020204" pitchFamily="34" charset="0"/>
                <a:ea typeface="Calibri" panose="020F0502020204030204" pitchFamily="34" charset="0"/>
                <a:cs typeface="Times New Roman" panose="02020603050405020304" pitchFamily="18" charset="0"/>
              </a:rPr>
              <a:t>markers</a:t>
            </a:r>
            <a:r>
              <a:rPr lang="x-none" sz="2400" b="1" dirty="0">
                <a:solidFill>
                  <a:srgbClr val="FF0000"/>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FF0000"/>
                </a:solidFill>
                <a:latin typeface="Helvetica" panose="020B0604020202020204" pitchFamily="34" charset="0"/>
                <a:ea typeface="Calibri" panose="020F0502020204030204" pitchFamily="34" charset="0"/>
                <a:cs typeface="Times New Roman" panose="02020603050405020304" pitchFamily="18" charset="0"/>
              </a:rPr>
              <a:t>of</a:t>
            </a:r>
            <a:r>
              <a:rPr lang="x-none" sz="2400" b="1" dirty="0">
                <a:solidFill>
                  <a:srgbClr val="FF0000"/>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FF0000"/>
                </a:solidFill>
                <a:latin typeface="Helvetica" panose="020B0604020202020204" pitchFamily="34" charset="0"/>
                <a:ea typeface="Calibri" panose="020F0502020204030204" pitchFamily="34" charset="0"/>
                <a:cs typeface="Times New Roman" panose="02020603050405020304" pitchFamily="18" charset="0"/>
              </a:rPr>
              <a:t>bone</a:t>
            </a:r>
            <a:r>
              <a:rPr lang="x-none" sz="2400" b="1" dirty="0">
                <a:solidFill>
                  <a:srgbClr val="FF0000"/>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FF0000"/>
                </a:solidFill>
                <a:latin typeface="Helvetica" panose="020B0604020202020204" pitchFamily="34" charset="0"/>
                <a:ea typeface="Calibri" panose="020F0502020204030204" pitchFamily="34" charset="0"/>
                <a:cs typeface="Times New Roman" panose="02020603050405020304" pitchFamily="18" charset="0"/>
              </a:rPr>
              <a:t>tissue</a:t>
            </a:r>
            <a:r>
              <a:rPr lang="x-none" sz="2400" b="1" dirty="0">
                <a:solidFill>
                  <a:srgbClr val="FF0000"/>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FF0000"/>
                </a:solidFill>
                <a:latin typeface="Helvetica" panose="020B0604020202020204" pitchFamily="34" charset="0"/>
                <a:ea typeface="Calibri" panose="020F0502020204030204" pitchFamily="34" charset="0"/>
                <a:cs typeface="Times New Roman" panose="02020603050405020304" pitchFamily="18" charset="0"/>
              </a:rPr>
              <a:t>metabolism</a:t>
            </a:r>
            <a:r>
              <a:rPr lang="x-none" sz="2400" b="1" dirty="0">
                <a:solidFill>
                  <a:srgbClr val="FF0000"/>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FF0000"/>
                </a:solidFill>
                <a:latin typeface="Helvetica" panose="020B0604020202020204" pitchFamily="34" charset="0"/>
                <a:ea typeface="Calibri" panose="020F0502020204030204" pitchFamily="34" charset="0"/>
                <a:cs typeface="Times New Roman" panose="02020603050405020304" pitchFamily="18" charset="0"/>
              </a:rPr>
              <a:t>allows</a:t>
            </a:r>
            <a:r>
              <a:rPr lang="x-none" sz="2400" b="1" dirty="0">
                <a:solidFill>
                  <a:srgbClr val="FF0000"/>
                </a:solidFill>
                <a:latin typeface="Helvetica" panose="020B0604020202020204" pitchFamily="34" charset="0"/>
                <a:ea typeface="Calibri" panose="020F0502020204030204" pitchFamily="34" charset="0"/>
                <a:cs typeface="Times New Roman" panose="02020603050405020304" pitchFamily="18" charset="0"/>
              </a:rPr>
              <a:t>:</a:t>
            </a:r>
            <a:endParaRPr lang="en-US" sz="2400" b="1" dirty="0">
              <a:solidFill>
                <a:srgbClr val="FF0000"/>
              </a:solidFill>
              <a:latin typeface="Helvetica" panose="020B060402020202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x-none" dirty="0">
                <a:latin typeface="Calibri" panose="020F0502020204030204" pitchFamily="34" charset="0"/>
                <a:ea typeface="Calibri" panose="020F0502020204030204" pitchFamily="34" charset="0"/>
                <a:cs typeface="Times New Roman" panose="02020603050405020304" pitchFamily="18" charset="0"/>
              </a:rPr>
              <a:t> - </a:t>
            </a:r>
            <a:r>
              <a:rPr lang="x-none" sz="2400" dirty="0" err="1">
                <a:latin typeface="Calibri" panose="020F0502020204030204" pitchFamily="34" charset="0"/>
                <a:ea typeface="Calibri" panose="020F0502020204030204" pitchFamily="34" charset="0"/>
                <a:cs typeface="Times New Roman" panose="02020603050405020304" pitchFamily="18" charset="0"/>
              </a:rPr>
              <a:t>assess</a:t>
            </a:r>
            <a:r>
              <a:rPr lang="x-none" sz="2400" dirty="0">
                <a:latin typeface="Calibri" panose="020F0502020204030204" pitchFamily="34" charset="0"/>
                <a:ea typeface="Calibri" panose="020F0502020204030204" pitchFamily="34" charset="0"/>
                <a:cs typeface="Times New Roman" panose="02020603050405020304" pitchFamily="18" charset="0"/>
              </a:rPr>
              <a:t> </a:t>
            </a:r>
            <a:r>
              <a:rPr lang="x-none" sz="2400" dirty="0" err="1">
                <a:latin typeface="Calibri" panose="020F0502020204030204" pitchFamily="34" charset="0"/>
                <a:ea typeface="Calibri" panose="020F0502020204030204" pitchFamily="34" charset="0"/>
                <a:cs typeface="Times New Roman" panose="02020603050405020304" pitchFamily="18" charset="0"/>
              </a:rPr>
              <a:t>the</a:t>
            </a:r>
            <a:r>
              <a:rPr lang="x-none" sz="2400" dirty="0">
                <a:latin typeface="Calibri" panose="020F0502020204030204" pitchFamily="34" charset="0"/>
                <a:ea typeface="Calibri" panose="020F0502020204030204" pitchFamily="34" charset="0"/>
                <a:cs typeface="Times New Roman" panose="02020603050405020304" pitchFamily="18" charset="0"/>
              </a:rPr>
              <a:t> </a:t>
            </a:r>
            <a:r>
              <a:rPr lang="x-none" sz="2400" dirty="0" err="1">
                <a:latin typeface="Calibri" panose="020F0502020204030204" pitchFamily="34" charset="0"/>
                <a:ea typeface="Calibri" panose="020F0502020204030204" pitchFamily="34" charset="0"/>
                <a:cs typeface="Times New Roman" panose="02020603050405020304" pitchFamily="18" charset="0"/>
              </a:rPr>
              <a:t>condition</a:t>
            </a:r>
            <a:r>
              <a:rPr lang="x-none" sz="2400" dirty="0">
                <a:latin typeface="Calibri" panose="020F0502020204030204" pitchFamily="34" charset="0"/>
                <a:ea typeface="Calibri" panose="020F0502020204030204" pitchFamily="34" charset="0"/>
                <a:cs typeface="Times New Roman" panose="02020603050405020304" pitchFamily="18" charset="0"/>
              </a:rPr>
              <a:t> </a:t>
            </a:r>
            <a:r>
              <a:rPr lang="x-none" sz="2400" dirty="0" err="1">
                <a:latin typeface="Calibri" panose="020F0502020204030204" pitchFamily="34" charset="0"/>
                <a:ea typeface="Calibri" panose="020F0502020204030204" pitchFamily="34" charset="0"/>
                <a:cs typeface="Times New Roman" panose="02020603050405020304" pitchFamily="18" charset="0"/>
              </a:rPr>
              <a:t>of</a:t>
            </a:r>
            <a:r>
              <a:rPr lang="x-none" sz="2400" dirty="0">
                <a:latin typeface="Calibri" panose="020F0502020204030204" pitchFamily="34" charset="0"/>
                <a:ea typeface="Calibri" panose="020F0502020204030204" pitchFamily="34" charset="0"/>
                <a:cs typeface="Times New Roman" panose="02020603050405020304" pitchFamily="18" charset="0"/>
              </a:rPr>
              <a:t> </a:t>
            </a:r>
            <a:r>
              <a:rPr lang="x-none" sz="2400" dirty="0" err="1">
                <a:latin typeface="Calibri" panose="020F0502020204030204" pitchFamily="34" charset="0"/>
                <a:ea typeface="Calibri" panose="020F0502020204030204" pitchFamily="34" charset="0"/>
                <a:cs typeface="Times New Roman" panose="02020603050405020304" pitchFamily="18" charset="0"/>
              </a:rPr>
              <a:t>the</a:t>
            </a:r>
            <a:r>
              <a:rPr lang="x-none" sz="2400" dirty="0">
                <a:latin typeface="Calibri" panose="020F0502020204030204" pitchFamily="34" charset="0"/>
                <a:ea typeface="Calibri" panose="020F0502020204030204" pitchFamily="34" charset="0"/>
                <a:cs typeface="Times New Roman" panose="02020603050405020304" pitchFamily="18" charset="0"/>
              </a:rPr>
              <a:t> </a:t>
            </a:r>
            <a:r>
              <a:rPr lang="x-none" sz="2400" dirty="0" err="1">
                <a:latin typeface="Calibri" panose="020F0502020204030204" pitchFamily="34" charset="0"/>
                <a:ea typeface="Calibri" panose="020F0502020204030204" pitchFamily="34" charset="0"/>
                <a:cs typeface="Times New Roman" panose="02020603050405020304" pitchFamily="18" charset="0"/>
              </a:rPr>
              <a:t>bone</a:t>
            </a:r>
            <a:r>
              <a:rPr lang="x-none" sz="2400" dirty="0">
                <a:latin typeface="Calibri" panose="020F0502020204030204" pitchFamily="34" charset="0"/>
                <a:ea typeface="Calibri" panose="020F0502020204030204" pitchFamily="34" charset="0"/>
                <a:cs typeface="Times New Roman" panose="02020603050405020304" pitchFamily="18" charset="0"/>
              </a:rPr>
              <a:t>;</a:t>
            </a:r>
          </a:p>
          <a:p>
            <a:pPr algn="just">
              <a:lnSpc>
                <a:spcPct val="107000"/>
              </a:lnSpc>
              <a:spcAft>
                <a:spcPts val="800"/>
              </a:spcAft>
            </a:pP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a:latin typeface="Calibri" panose="020F0502020204030204" pitchFamily="34" charset="0"/>
                <a:ea typeface="Calibri" panose="020F0502020204030204" pitchFamily="34" charset="0"/>
                <a:cs typeface="Times New Roman" panose="02020603050405020304" pitchFamily="18" charset="0"/>
              </a:rPr>
              <a:t>- </a:t>
            </a:r>
            <a:r>
              <a:rPr lang="x-none" sz="2400" dirty="0" err="1">
                <a:latin typeface="Calibri" panose="020F0502020204030204" pitchFamily="34" charset="0"/>
                <a:ea typeface="Calibri" panose="020F0502020204030204" pitchFamily="34" charset="0"/>
                <a:cs typeface="Times New Roman" panose="02020603050405020304" pitchFamily="18" charset="0"/>
              </a:rPr>
              <a:t>establish</a:t>
            </a:r>
            <a:r>
              <a:rPr lang="x-none" sz="2400" dirty="0">
                <a:latin typeface="Calibri" panose="020F0502020204030204" pitchFamily="34" charset="0"/>
                <a:ea typeface="Calibri" panose="020F0502020204030204" pitchFamily="34" charset="0"/>
                <a:cs typeface="Times New Roman" panose="02020603050405020304" pitchFamily="18" charset="0"/>
              </a:rPr>
              <a:t> </a:t>
            </a:r>
            <a:r>
              <a:rPr lang="x-none" sz="2400" dirty="0" err="1">
                <a:latin typeface="Calibri" panose="020F0502020204030204" pitchFamily="34" charset="0"/>
                <a:ea typeface="Calibri" panose="020F0502020204030204" pitchFamily="34" charset="0"/>
                <a:cs typeface="Times New Roman" panose="02020603050405020304" pitchFamily="18" charset="0"/>
              </a:rPr>
              <a:t>the</a:t>
            </a:r>
            <a:r>
              <a:rPr lang="x-none" sz="2400" dirty="0">
                <a:latin typeface="Calibri" panose="020F0502020204030204" pitchFamily="34" charset="0"/>
                <a:ea typeface="Calibri" panose="020F0502020204030204" pitchFamily="34" charset="0"/>
                <a:cs typeface="Times New Roman" panose="02020603050405020304" pitchFamily="18" charset="0"/>
              </a:rPr>
              <a:t> </a:t>
            </a:r>
            <a:r>
              <a:rPr lang="x-none" sz="2400" dirty="0" err="1">
                <a:latin typeface="Calibri" panose="020F0502020204030204" pitchFamily="34" charset="0"/>
                <a:ea typeface="Calibri" panose="020F0502020204030204" pitchFamily="34" charset="0"/>
                <a:cs typeface="Times New Roman" panose="02020603050405020304" pitchFamily="18" charset="0"/>
              </a:rPr>
              <a:t>rate</a:t>
            </a:r>
            <a:r>
              <a:rPr lang="x-none" sz="2400" dirty="0">
                <a:latin typeface="Calibri" panose="020F0502020204030204" pitchFamily="34" charset="0"/>
                <a:ea typeface="Calibri" panose="020F0502020204030204" pitchFamily="34" charset="0"/>
                <a:cs typeface="Times New Roman" panose="02020603050405020304" pitchFamily="18" charset="0"/>
              </a:rPr>
              <a:t> </a:t>
            </a:r>
            <a:r>
              <a:rPr lang="x-none" sz="2400" dirty="0" err="1">
                <a:latin typeface="Calibri" panose="020F0502020204030204" pitchFamily="34" charset="0"/>
                <a:ea typeface="Calibri" panose="020F0502020204030204" pitchFamily="34" charset="0"/>
                <a:cs typeface="Times New Roman" panose="02020603050405020304" pitchFamily="18" charset="0"/>
              </a:rPr>
              <a:t>of</a:t>
            </a:r>
            <a:r>
              <a:rPr lang="x-none" sz="2400" dirty="0">
                <a:latin typeface="Calibri" panose="020F0502020204030204" pitchFamily="34" charset="0"/>
                <a:ea typeface="Calibri" panose="020F0502020204030204" pitchFamily="34" charset="0"/>
                <a:cs typeface="Times New Roman" panose="02020603050405020304" pitchFamily="18" charset="0"/>
              </a:rPr>
              <a:t> </a:t>
            </a:r>
            <a:r>
              <a:rPr lang="x-none" sz="2400" dirty="0" err="1">
                <a:latin typeface="Calibri" panose="020F0502020204030204" pitchFamily="34" charset="0"/>
                <a:ea typeface="Calibri" panose="020F0502020204030204" pitchFamily="34" charset="0"/>
                <a:cs typeface="Times New Roman" panose="02020603050405020304" pitchFamily="18" charset="0"/>
              </a:rPr>
              <a:t>metabolic</a:t>
            </a:r>
            <a:r>
              <a:rPr lang="x-none" sz="2400" dirty="0">
                <a:latin typeface="Calibri" panose="020F0502020204030204" pitchFamily="34" charset="0"/>
                <a:ea typeface="Calibri" panose="020F0502020204030204" pitchFamily="34" charset="0"/>
                <a:cs typeface="Times New Roman" panose="02020603050405020304" pitchFamily="18" charset="0"/>
              </a:rPr>
              <a:t> </a:t>
            </a:r>
            <a:r>
              <a:rPr lang="x-none" sz="2400" dirty="0" err="1">
                <a:latin typeface="Calibri" panose="020F0502020204030204" pitchFamily="34" charset="0"/>
                <a:ea typeface="Calibri" panose="020F0502020204030204" pitchFamily="34" charset="0"/>
                <a:cs typeface="Times New Roman" panose="02020603050405020304" pitchFamily="18" charset="0"/>
              </a:rPr>
              <a:t>processes</a:t>
            </a:r>
            <a:r>
              <a:rPr lang="x-none" sz="2400" dirty="0">
                <a:latin typeface="Calibri" panose="020F0502020204030204" pitchFamily="34" charset="0"/>
                <a:ea typeface="Calibri" panose="020F0502020204030204" pitchFamily="34" charset="0"/>
                <a:cs typeface="Times New Roman" panose="02020603050405020304" pitchFamily="18" charset="0"/>
              </a:rPr>
              <a:t> </a:t>
            </a:r>
            <a:r>
              <a:rPr lang="x-none" sz="2400" dirty="0" err="1">
                <a:latin typeface="Calibri" panose="020F0502020204030204" pitchFamily="34" charset="0"/>
                <a:ea typeface="Calibri" panose="020F0502020204030204" pitchFamily="34" charset="0"/>
                <a:cs typeface="Times New Roman" panose="02020603050405020304" pitchFamily="18" charset="0"/>
              </a:rPr>
              <a:t>in</a:t>
            </a:r>
            <a:r>
              <a:rPr lang="x-none" sz="2400" dirty="0">
                <a:latin typeface="Calibri" panose="020F0502020204030204" pitchFamily="34" charset="0"/>
                <a:ea typeface="Calibri" panose="020F0502020204030204" pitchFamily="34" charset="0"/>
                <a:cs typeface="Times New Roman" panose="02020603050405020304" pitchFamily="18" charset="0"/>
              </a:rPr>
              <a:t> </a:t>
            </a:r>
            <a:r>
              <a:rPr lang="x-none" sz="2400" dirty="0" err="1">
                <a:latin typeface="Calibri" panose="020F0502020204030204" pitchFamily="34" charset="0"/>
                <a:ea typeface="Calibri" panose="020F0502020204030204" pitchFamily="34" charset="0"/>
                <a:cs typeface="Times New Roman" panose="02020603050405020304" pitchFamily="18" charset="0"/>
              </a:rPr>
              <a:t>bone</a:t>
            </a:r>
            <a:r>
              <a:rPr lang="x-none" sz="2400" dirty="0">
                <a:latin typeface="Calibri" panose="020F0502020204030204" pitchFamily="34" charset="0"/>
                <a:ea typeface="Calibri" panose="020F0502020204030204" pitchFamily="34" charset="0"/>
                <a:cs typeface="Times New Roman" panose="02020603050405020304" pitchFamily="18" charset="0"/>
              </a:rPr>
              <a:t> </a:t>
            </a:r>
            <a:r>
              <a:rPr lang="x-none" sz="2400" dirty="0" err="1">
                <a:latin typeface="Calibri" panose="020F0502020204030204" pitchFamily="34" charset="0"/>
                <a:ea typeface="Calibri" panose="020F0502020204030204" pitchFamily="34" charset="0"/>
                <a:cs typeface="Times New Roman" panose="02020603050405020304" pitchFamily="18" charset="0"/>
              </a:rPr>
              <a:t>tissue</a:t>
            </a:r>
            <a:r>
              <a:rPr lang="x-none" sz="2400" dirty="0">
                <a:latin typeface="Calibri" panose="020F0502020204030204" pitchFamily="34" charset="0"/>
                <a:ea typeface="Calibri" panose="020F0502020204030204" pitchFamily="34" charset="0"/>
                <a:cs typeface="Times New Roman" panose="02020603050405020304" pitchFamily="18" charset="0"/>
              </a:rPr>
              <a:t> </a:t>
            </a:r>
            <a:r>
              <a:rPr lang="x-none" sz="2400" dirty="0" err="1">
                <a:latin typeface="Calibri" panose="020F0502020204030204" pitchFamily="34" charset="0"/>
                <a:ea typeface="Calibri" panose="020F0502020204030204" pitchFamily="34" charset="0"/>
                <a:cs typeface="Times New Roman" panose="02020603050405020304" pitchFamily="18" charset="0"/>
              </a:rPr>
              <a:t>and</a:t>
            </a:r>
            <a:r>
              <a:rPr lang="x-none" sz="2400" dirty="0">
                <a:latin typeface="Calibri" panose="020F0502020204030204" pitchFamily="34" charset="0"/>
                <a:ea typeface="Calibri" panose="020F0502020204030204" pitchFamily="34" charset="0"/>
                <a:cs typeface="Times New Roman" panose="02020603050405020304" pitchFamily="18" charset="0"/>
              </a:rPr>
              <a:t> </a:t>
            </a:r>
            <a:r>
              <a:rPr lang="x-none" sz="2400" dirty="0" err="1">
                <a:latin typeface="Calibri" panose="020F0502020204030204" pitchFamily="34" charset="0"/>
                <a:ea typeface="Calibri" panose="020F0502020204030204" pitchFamily="34" charset="0"/>
                <a:cs typeface="Times New Roman" panose="02020603050405020304" pitchFamily="18" charset="0"/>
              </a:rPr>
              <a:t>the</a:t>
            </a:r>
            <a:r>
              <a:rPr lang="x-none" sz="2400" dirty="0">
                <a:latin typeface="Calibri" panose="020F0502020204030204" pitchFamily="34" charset="0"/>
                <a:ea typeface="Calibri" panose="020F0502020204030204" pitchFamily="34" charset="0"/>
                <a:cs typeface="Times New Roman" panose="02020603050405020304" pitchFamily="18" charset="0"/>
              </a:rPr>
              <a:t> </a:t>
            </a:r>
            <a:r>
              <a:rPr lang="x-none" sz="2400" dirty="0" err="1">
                <a:latin typeface="Calibri" panose="020F0502020204030204" pitchFamily="34" charset="0"/>
                <a:ea typeface="Calibri" panose="020F0502020204030204" pitchFamily="34" charset="0"/>
                <a:cs typeface="Times New Roman" panose="02020603050405020304" pitchFamily="18" charset="0"/>
              </a:rPr>
              <a:t>rate</a:t>
            </a:r>
            <a:r>
              <a:rPr lang="x-none" sz="2400" dirty="0">
                <a:latin typeface="Calibri" panose="020F0502020204030204" pitchFamily="34" charset="0"/>
                <a:ea typeface="Calibri" panose="020F0502020204030204" pitchFamily="34" charset="0"/>
                <a:cs typeface="Times New Roman" panose="02020603050405020304" pitchFamily="18" charset="0"/>
              </a:rPr>
              <a:t> </a:t>
            </a:r>
            <a:r>
              <a:rPr lang="x-none" sz="2400" dirty="0" err="1">
                <a:latin typeface="Calibri" panose="020F0502020204030204" pitchFamily="34" charset="0"/>
                <a:ea typeface="Calibri" panose="020F0502020204030204" pitchFamily="34" charset="0"/>
                <a:cs typeface="Times New Roman" panose="02020603050405020304" pitchFamily="18" charset="0"/>
              </a:rPr>
              <a:t>of</a:t>
            </a:r>
            <a:r>
              <a:rPr lang="x-none" sz="2400" dirty="0">
                <a:latin typeface="Calibri" panose="020F0502020204030204" pitchFamily="34" charset="0"/>
                <a:ea typeface="Calibri" panose="020F0502020204030204" pitchFamily="34" charset="0"/>
                <a:cs typeface="Times New Roman" panose="02020603050405020304" pitchFamily="18" charset="0"/>
              </a:rPr>
              <a:t> </a:t>
            </a:r>
            <a:r>
              <a:rPr lang="x-none" sz="2400" dirty="0" err="1">
                <a:latin typeface="Calibri" panose="020F0502020204030204" pitchFamily="34" charset="0"/>
                <a:ea typeface="Calibri" panose="020F0502020204030204" pitchFamily="34" charset="0"/>
                <a:cs typeface="Times New Roman" panose="02020603050405020304" pitchFamily="18" charset="0"/>
              </a:rPr>
              <a:t>spontaneous</a:t>
            </a:r>
            <a:r>
              <a:rPr lang="x-none" sz="2400" dirty="0">
                <a:latin typeface="Calibri" panose="020F0502020204030204" pitchFamily="34" charset="0"/>
                <a:ea typeface="Calibri" panose="020F0502020204030204" pitchFamily="34" charset="0"/>
                <a:cs typeface="Times New Roman" panose="02020603050405020304" pitchFamily="18" charset="0"/>
              </a:rPr>
              <a:t> </a:t>
            </a:r>
            <a:r>
              <a:rPr lang="x-none" sz="2400" dirty="0" err="1">
                <a:latin typeface="Calibri" panose="020F0502020204030204" pitchFamily="34" charset="0"/>
                <a:ea typeface="Calibri" panose="020F0502020204030204" pitchFamily="34" charset="0"/>
                <a:cs typeface="Times New Roman" panose="02020603050405020304" pitchFamily="18" charset="0"/>
              </a:rPr>
              <a:t>loss</a:t>
            </a:r>
            <a:r>
              <a:rPr lang="x-none" sz="2400" dirty="0">
                <a:latin typeface="Calibri" panose="020F0502020204030204" pitchFamily="34" charset="0"/>
                <a:ea typeface="Calibri" panose="020F0502020204030204" pitchFamily="34" charset="0"/>
                <a:cs typeface="Times New Roman" panose="02020603050405020304" pitchFamily="18" charset="0"/>
              </a:rPr>
              <a:t> </a:t>
            </a:r>
            <a:r>
              <a:rPr lang="x-none" sz="2400" dirty="0" err="1">
                <a:latin typeface="Calibri" panose="020F0502020204030204" pitchFamily="34" charset="0"/>
                <a:ea typeface="Calibri" panose="020F0502020204030204" pitchFamily="34" charset="0"/>
                <a:cs typeface="Times New Roman" panose="02020603050405020304" pitchFamily="18" charset="0"/>
              </a:rPr>
              <a:t>of</a:t>
            </a:r>
            <a:r>
              <a:rPr lang="x-none" sz="2400" dirty="0">
                <a:latin typeface="Calibri" panose="020F0502020204030204" pitchFamily="34" charset="0"/>
                <a:ea typeface="Calibri" panose="020F0502020204030204" pitchFamily="34" charset="0"/>
                <a:cs typeface="Times New Roman" panose="02020603050405020304" pitchFamily="18" charset="0"/>
              </a:rPr>
              <a:t> </a:t>
            </a:r>
            <a:r>
              <a:rPr lang="x-none" sz="2400" dirty="0" err="1">
                <a:latin typeface="Calibri" panose="020F0502020204030204" pitchFamily="34" charset="0"/>
                <a:ea typeface="Calibri" panose="020F0502020204030204" pitchFamily="34" charset="0"/>
                <a:cs typeface="Times New Roman" panose="02020603050405020304" pitchFamily="18" charset="0"/>
              </a:rPr>
              <a:t>bone</a:t>
            </a:r>
            <a:r>
              <a:rPr lang="x-none" sz="2400" dirty="0">
                <a:latin typeface="Calibri" panose="020F0502020204030204" pitchFamily="34" charset="0"/>
                <a:ea typeface="Calibri" panose="020F0502020204030204" pitchFamily="34" charset="0"/>
                <a:cs typeface="Times New Roman" panose="02020603050405020304" pitchFamily="18" charset="0"/>
              </a:rPr>
              <a:t> </a:t>
            </a:r>
            <a:r>
              <a:rPr lang="x-none" sz="2400" dirty="0" err="1">
                <a:latin typeface="Calibri" panose="020F0502020204030204" pitchFamily="34" charset="0"/>
                <a:ea typeface="Calibri" panose="020F0502020204030204" pitchFamily="34" charset="0"/>
                <a:cs typeface="Times New Roman" panose="02020603050405020304" pitchFamily="18" charset="0"/>
              </a:rPr>
              <a:t>mass</a:t>
            </a:r>
            <a:r>
              <a:rPr lang="x-none" sz="2400" dirty="0">
                <a:latin typeface="Calibri" panose="020F0502020204030204" pitchFamily="34" charset="0"/>
                <a:ea typeface="Calibri" panose="020F0502020204030204" pitchFamily="34" charset="0"/>
                <a:cs typeface="Times New Roman" panose="02020603050405020304" pitchFamily="18" charset="0"/>
              </a:rPr>
              <a:t>;</a:t>
            </a:r>
          </a:p>
          <a:p>
            <a:pPr algn="just">
              <a:lnSpc>
                <a:spcPct val="107000"/>
              </a:lnSpc>
              <a:spcAft>
                <a:spcPts val="800"/>
              </a:spcAft>
            </a:pP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a:latin typeface="Calibri" panose="020F0502020204030204" pitchFamily="34" charset="0"/>
                <a:ea typeface="Calibri" panose="020F0502020204030204" pitchFamily="34" charset="0"/>
                <a:cs typeface="Times New Roman" panose="02020603050405020304" pitchFamily="18" charset="0"/>
              </a:rPr>
              <a:t>- </a:t>
            </a:r>
            <a:r>
              <a:rPr lang="x-none" sz="2400" dirty="0" err="1">
                <a:latin typeface="Calibri" panose="020F0502020204030204" pitchFamily="34" charset="0"/>
                <a:ea typeface="Calibri" panose="020F0502020204030204" pitchFamily="34" charset="0"/>
                <a:cs typeface="Times New Roman" panose="02020603050405020304" pitchFamily="18" charset="0"/>
              </a:rPr>
              <a:t>monitor</a:t>
            </a:r>
            <a:r>
              <a:rPr lang="x-none" sz="2400" dirty="0">
                <a:latin typeface="Calibri" panose="020F0502020204030204" pitchFamily="34" charset="0"/>
                <a:ea typeface="Calibri" panose="020F0502020204030204" pitchFamily="34" charset="0"/>
                <a:cs typeface="Times New Roman" panose="02020603050405020304" pitchFamily="18" charset="0"/>
              </a:rPr>
              <a:t> </a:t>
            </a:r>
            <a:r>
              <a:rPr lang="x-none" sz="2400" dirty="0" err="1">
                <a:latin typeface="Calibri" panose="020F0502020204030204" pitchFamily="34" charset="0"/>
                <a:ea typeface="Calibri" panose="020F0502020204030204" pitchFamily="34" charset="0"/>
                <a:cs typeface="Times New Roman" panose="02020603050405020304" pitchFamily="18" charset="0"/>
              </a:rPr>
              <a:t>the</a:t>
            </a:r>
            <a:r>
              <a:rPr lang="x-none" sz="2400" dirty="0">
                <a:latin typeface="Calibri" panose="020F0502020204030204" pitchFamily="34" charset="0"/>
                <a:ea typeface="Calibri" panose="020F0502020204030204" pitchFamily="34" charset="0"/>
                <a:cs typeface="Times New Roman" panose="02020603050405020304" pitchFamily="18" charset="0"/>
              </a:rPr>
              <a:t> </a:t>
            </a:r>
            <a:r>
              <a:rPr lang="x-none" sz="2400" dirty="0" err="1">
                <a:latin typeface="Calibri" panose="020F0502020204030204" pitchFamily="34" charset="0"/>
                <a:ea typeface="Calibri" panose="020F0502020204030204" pitchFamily="34" charset="0"/>
                <a:cs typeface="Times New Roman" panose="02020603050405020304" pitchFamily="18" charset="0"/>
              </a:rPr>
              <a:t>effectiveness</a:t>
            </a:r>
            <a:r>
              <a:rPr lang="x-none" sz="2400" dirty="0">
                <a:latin typeface="Calibri" panose="020F0502020204030204" pitchFamily="34" charset="0"/>
                <a:ea typeface="Calibri" panose="020F0502020204030204" pitchFamily="34" charset="0"/>
                <a:cs typeface="Times New Roman" panose="02020603050405020304" pitchFamily="18" charset="0"/>
              </a:rPr>
              <a:t> </a:t>
            </a:r>
            <a:r>
              <a:rPr lang="x-none" sz="2400" dirty="0" err="1">
                <a:latin typeface="Calibri" panose="020F0502020204030204" pitchFamily="34" charset="0"/>
                <a:ea typeface="Calibri" panose="020F0502020204030204" pitchFamily="34" charset="0"/>
                <a:cs typeface="Times New Roman" panose="02020603050405020304" pitchFamily="18" charset="0"/>
              </a:rPr>
              <a:t>of</a:t>
            </a:r>
            <a:r>
              <a:rPr lang="x-none" sz="2400" dirty="0">
                <a:latin typeface="Calibri" panose="020F0502020204030204" pitchFamily="34" charset="0"/>
                <a:ea typeface="Calibri" panose="020F0502020204030204" pitchFamily="34" charset="0"/>
                <a:cs typeface="Times New Roman" panose="02020603050405020304" pitchFamily="18" charset="0"/>
              </a:rPr>
              <a:t> </a:t>
            </a:r>
            <a:r>
              <a:rPr lang="x-none" sz="2400" dirty="0" err="1">
                <a:latin typeface="Calibri" panose="020F0502020204030204" pitchFamily="34" charset="0"/>
                <a:ea typeface="Calibri" panose="020F0502020204030204" pitchFamily="34" charset="0"/>
                <a:cs typeface="Times New Roman" panose="02020603050405020304" pitchFamily="18" charset="0"/>
              </a:rPr>
              <a:t>treatment</a:t>
            </a:r>
            <a:r>
              <a:rPr lang="x-none" sz="2400" dirty="0">
                <a:latin typeface="Calibri" panose="020F0502020204030204" pitchFamily="34" charset="0"/>
                <a:ea typeface="Calibri" panose="020F0502020204030204" pitchFamily="34" charset="0"/>
                <a:cs typeface="Times New Roman" panose="02020603050405020304" pitchFamily="18" charset="0"/>
              </a:rPr>
              <a:t> </a:t>
            </a:r>
            <a:r>
              <a:rPr lang="x-none" sz="2400" dirty="0" err="1">
                <a:latin typeface="Calibri" panose="020F0502020204030204" pitchFamily="34" charset="0"/>
                <a:ea typeface="Calibri" panose="020F0502020204030204" pitchFamily="34" charset="0"/>
                <a:cs typeface="Times New Roman" panose="02020603050405020304" pitchFamily="18" charset="0"/>
              </a:rPr>
              <a:t>of</a:t>
            </a:r>
            <a:r>
              <a:rPr lang="x-none" sz="2400" dirty="0">
                <a:latin typeface="Calibri" panose="020F0502020204030204" pitchFamily="34" charset="0"/>
                <a:ea typeface="Calibri" panose="020F0502020204030204" pitchFamily="34" charset="0"/>
                <a:cs typeface="Times New Roman" panose="02020603050405020304" pitchFamily="18" charset="0"/>
              </a:rPr>
              <a:t> OP </a:t>
            </a:r>
            <a:r>
              <a:rPr lang="x-none" sz="2400" dirty="0" err="1">
                <a:latin typeface="Calibri" panose="020F0502020204030204" pitchFamily="34" charset="0"/>
                <a:ea typeface="Calibri" panose="020F0502020204030204" pitchFamily="34" charset="0"/>
                <a:cs typeface="Times New Roman" panose="02020603050405020304" pitchFamily="18" charset="0"/>
              </a:rPr>
              <a:t>with</a:t>
            </a:r>
            <a:r>
              <a:rPr lang="x-none" sz="2400" dirty="0">
                <a:latin typeface="Calibri" panose="020F0502020204030204" pitchFamily="34" charset="0"/>
                <a:ea typeface="Calibri" panose="020F0502020204030204" pitchFamily="34" charset="0"/>
                <a:cs typeface="Times New Roman" panose="02020603050405020304" pitchFamily="18" charset="0"/>
              </a:rPr>
              <a:t> </a:t>
            </a:r>
            <a:r>
              <a:rPr lang="x-none" sz="2400" dirty="0" err="1">
                <a:latin typeface="Calibri" panose="020F0502020204030204" pitchFamily="34" charset="0"/>
                <a:ea typeface="Calibri" panose="020F0502020204030204" pitchFamily="34" charset="0"/>
                <a:cs typeface="Times New Roman" panose="02020603050405020304" pitchFamily="18" charset="0"/>
              </a:rPr>
              <a:t>osteotropic</a:t>
            </a:r>
            <a:r>
              <a:rPr lang="x-none" sz="2400" dirty="0">
                <a:latin typeface="Calibri" panose="020F0502020204030204" pitchFamily="34" charset="0"/>
                <a:ea typeface="Calibri" panose="020F0502020204030204" pitchFamily="34" charset="0"/>
                <a:cs typeface="Times New Roman" panose="02020603050405020304" pitchFamily="18" charset="0"/>
              </a:rPr>
              <a:t> </a:t>
            </a:r>
            <a:r>
              <a:rPr lang="x-none" sz="2400" dirty="0" err="1">
                <a:latin typeface="Calibri" panose="020F0502020204030204" pitchFamily="34" charset="0"/>
                <a:ea typeface="Calibri" panose="020F0502020204030204" pitchFamily="34" charset="0"/>
                <a:cs typeface="Times New Roman" panose="02020603050405020304" pitchFamily="18" charset="0"/>
              </a:rPr>
              <a:t>drugs</a:t>
            </a:r>
            <a:r>
              <a:rPr lang="x-none" sz="2400" dirty="0">
                <a:latin typeface="Calibri" panose="020F0502020204030204" pitchFamily="34" charset="0"/>
                <a:ea typeface="Calibri" panose="020F0502020204030204" pitchFamily="34" charset="0"/>
                <a:cs typeface="Times New Roman" panose="02020603050405020304" pitchFamily="18" charset="0"/>
              </a:rPr>
              <a:t>;</a:t>
            </a:r>
          </a:p>
          <a:p>
            <a:pPr algn="just">
              <a:lnSpc>
                <a:spcPct val="107000"/>
              </a:lnSpc>
              <a:spcAft>
                <a:spcPts val="800"/>
              </a:spcAft>
            </a:pP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a:latin typeface="Calibri" panose="020F0502020204030204" pitchFamily="34" charset="0"/>
                <a:ea typeface="Calibri" panose="020F0502020204030204" pitchFamily="34" charset="0"/>
                <a:cs typeface="Times New Roman" panose="02020603050405020304" pitchFamily="18" charset="0"/>
              </a:rPr>
              <a:t>- </a:t>
            </a:r>
            <a:r>
              <a:rPr lang="x-none" sz="2400" dirty="0" err="1">
                <a:latin typeface="Calibri" panose="020F0502020204030204" pitchFamily="34" charset="0"/>
                <a:ea typeface="Calibri" panose="020F0502020204030204" pitchFamily="34" charset="0"/>
                <a:cs typeface="Times New Roman" panose="02020603050405020304" pitchFamily="18" charset="0"/>
              </a:rPr>
              <a:t>to</a:t>
            </a:r>
            <a:r>
              <a:rPr lang="x-none" sz="2400" dirty="0">
                <a:latin typeface="Calibri" panose="020F0502020204030204" pitchFamily="34" charset="0"/>
                <a:ea typeface="Calibri" panose="020F0502020204030204" pitchFamily="34" charset="0"/>
                <a:cs typeface="Times New Roman" panose="02020603050405020304" pitchFamily="18" charset="0"/>
              </a:rPr>
              <a:t> </a:t>
            </a:r>
            <a:r>
              <a:rPr lang="x-none" sz="2400" dirty="0" err="1">
                <a:latin typeface="Calibri" panose="020F0502020204030204" pitchFamily="34" charset="0"/>
                <a:ea typeface="Calibri" panose="020F0502020204030204" pitchFamily="34" charset="0"/>
                <a:cs typeface="Times New Roman" panose="02020603050405020304" pitchFamily="18" charset="0"/>
              </a:rPr>
              <a:t>predict</a:t>
            </a:r>
            <a:r>
              <a:rPr lang="x-none" sz="2400" dirty="0">
                <a:latin typeface="Calibri" panose="020F0502020204030204" pitchFamily="34" charset="0"/>
                <a:ea typeface="Calibri" panose="020F0502020204030204" pitchFamily="34" charset="0"/>
                <a:cs typeface="Times New Roman" panose="02020603050405020304" pitchFamily="18" charset="0"/>
              </a:rPr>
              <a:t> </a:t>
            </a:r>
            <a:r>
              <a:rPr lang="x-none" sz="2400" dirty="0" err="1">
                <a:latin typeface="Calibri" panose="020F0502020204030204" pitchFamily="34" charset="0"/>
                <a:ea typeface="Calibri" panose="020F0502020204030204" pitchFamily="34" charset="0"/>
                <a:cs typeface="Times New Roman" panose="02020603050405020304" pitchFamily="18" charset="0"/>
              </a:rPr>
              <a:t>the</a:t>
            </a:r>
            <a:r>
              <a:rPr lang="x-none" sz="2400" dirty="0">
                <a:latin typeface="Calibri" panose="020F0502020204030204" pitchFamily="34" charset="0"/>
                <a:ea typeface="Calibri" panose="020F0502020204030204" pitchFamily="34" charset="0"/>
                <a:cs typeface="Times New Roman" panose="02020603050405020304" pitchFamily="18" charset="0"/>
              </a:rPr>
              <a:t> </a:t>
            </a:r>
            <a:r>
              <a:rPr lang="x-none" sz="2400" dirty="0" err="1">
                <a:latin typeface="Calibri" panose="020F0502020204030204" pitchFamily="34" charset="0"/>
                <a:ea typeface="Calibri" panose="020F0502020204030204" pitchFamily="34" charset="0"/>
                <a:cs typeface="Times New Roman" panose="02020603050405020304" pitchFamily="18" charset="0"/>
              </a:rPr>
              <a:t>risk</a:t>
            </a:r>
            <a:r>
              <a:rPr lang="x-none" sz="2400" dirty="0">
                <a:latin typeface="Calibri" panose="020F0502020204030204" pitchFamily="34" charset="0"/>
                <a:ea typeface="Calibri" panose="020F0502020204030204" pitchFamily="34" charset="0"/>
                <a:cs typeface="Times New Roman" panose="02020603050405020304" pitchFamily="18" charset="0"/>
              </a:rPr>
              <a:t> </a:t>
            </a:r>
            <a:r>
              <a:rPr lang="x-none" sz="2400" dirty="0" err="1">
                <a:latin typeface="Calibri" panose="020F0502020204030204" pitchFamily="34" charset="0"/>
                <a:ea typeface="Calibri" panose="020F0502020204030204" pitchFamily="34" charset="0"/>
                <a:cs typeface="Times New Roman" panose="02020603050405020304" pitchFamily="18" charset="0"/>
              </a:rPr>
              <a:t>of</a:t>
            </a:r>
            <a:r>
              <a:rPr lang="x-none" sz="2400" dirty="0">
                <a:latin typeface="Calibri" panose="020F0502020204030204" pitchFamily="34" charset="0"/>
                <a:ea typeface="Calibri" panose="020F0502020204030204" pitchFamily="34" charset="0"/>
                <a:cs typeface="Times New Roman" panose="02020603050405020304" pitchFamily="18" charset="0"/>
              </a:rPr>
              <a:t> </a:t>
            </a:r>
            <a:r>
              <a:rPr lang="x-none" sz="2400" dirty="0" err="1">
                <a:latin typeface="Calibri" panose="020F0502020204030204" pitchFamily="34" charset="0"/>
                <a:ea typeface="Calibri" panose="020F0502020204030204" pitchFamily="34" charset="0"/>
                <a:cs typeface="Times New Roman" panose="02020603050405020304" pitchFamily="18" charset="0"/>
              </a:rPr>
              <a:t>fractures</a:t>
            </a:r>
            <a:r>
              <a:rPr lang="x-none" sz="2400" dirty="0">
                <a:latin typeface="Calibri" panose="020F0502020204030204" pitchFamily="34" charset="0"/>
                <a:ea typeface="Calibri" panose="020F0502020204030204" pitchFamily="34" charset="0"/>
                <a:cs typeface="Times New Roman" panose="02020603050405020304" pitchFamily="18" charset="0"/>
              </a:rPr>
              <a:t> </a:t>
            </a:r>
            <a:r>
              <a:rPr lang="x-none" sz="2400" dirty="0" err="1">
                <a:latin typeface="Calibri" panose="020F0502020204030204" pitchFamily="34" charset="0"/>
                <a:ea typeface="Calibri" panose="020F0502020204030204" pitchFamily="34" charset="0"/>
                <a:cs typeface="Times New Roman" panose="02020603050405020304" pitchFamily="18" charset="0"/>
              </a:rPr>
              <a:t>in</a:t>
            </a:r>
            <a:r>
              <a:rPr lang="x-none" sz="2400" dirty="0">
                <a:latin typeface="Calibri" panose="020F0502020204030204" pitchFamily="34" charset="0"/>
                <a:ea typeface="Calibri" panose="020F0502020204030204" pitchFamily="34" charset="0"/>
                <a:cs typeface="Times New Roman" panose="02020603050405020304" pitchFamily="18" charset="0"/>
              </a:rPr>
              <a:t> </a:t>
            </a:r>
            <a:r>
              <a:rPr lang="x-none" sz="2400" dirty="0" err="1">
                <a:latin typeface="Calibri" panose="020F0502020204030204" pitchFamily="34" charset="0"/>
                <a:ea typeface="Calibri" panose="020F0502020204030204" pitchFamily="34" charset="0"/>
                <a:cs typeface="Times New Roman" panose="02020603050405020304" pitchFamily="18" charset="0"/>
              </a:rPr>
              <a:t>postmenopausal</a:t>
            </a:r>
            <a:r>
              <a:rPr lang="x-none" sz="2400" dirty="0">
                <a:latin typeface="Calibri" panose="020F0502020204030204" pitchFamily="34" charset="0"/>
                <a:ea typeface="Calibri" panose="020F0502020204030204" pitchFamily="34" charset="0"/>
                <a:cs typeface="Times New Roman" panose="02020603050405020304" pitchFamily="18" charset="0"/>
              </a:rPr>
              <a:t> OP.</a:t>
            </a:r>
          </a:p>
          <a:p>
            <a:pPr algn="just">
              <a:lnSpc>
                <a:spcPct val="107000"/>
              </a:lnSpc>
              <a:spcAft>
                <a:spcPts val="800"/>
              </a:spcAft>
            </a:pPr>
            <a:r>
              <a:rPr lang="en-US"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Determination</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of</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bone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markers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helps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to</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increase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the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duration</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of</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therapy</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by</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25%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compared</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to</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patients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without</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monitoring</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a:t>
            </a:r>
            <a:r>
              <a:rPr lang="x-none" sz="2400" dirty="0">
                <a:solidFill>
                  <a:srgbClr val="3C4043"/>
                </a:solidFill>
                <a:latin typeface="Calibri" panose="020F050202020403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Calibri" panose="020F0502020204030204" pitchFamily="34" charset="0"/>
                <a:ea typeface="Calibri" panose="020F0502020204030204" pitchFamily="34" charset="0"/>
                <a:cs typeface="Times New Roman" panose="02020603050405020304" pitchFamily="18" charset="0"/>
              </a:rPr>
              <a:t>There</a:t>
            </a:r>
            <a:r>
              <a:rPr lang="x-none" sz="2400" dirty="0">
                <a:solidFill>
                  <a:srgbClr val="3C4043"/>
                </a:solidFill>
                <a:latin typeface="Calibri" panose="020F050202020403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Calibri" panose="020F0502020204030204" pitchFamily="34" charset="0"/>
                <a:ea typeface="Calibri" panose="020F0502020204030204" pitchFamily="34" charset="0"/>
                <a:cs typeface="Times New Roman" panose="02020603050405020304" pitchFamily="18" charset="0"/>
              </a:rPr>
              <a:t>are</a:t>
            </a:r>
            <a:r>
              <a:rPr lang="x-none" sz="2400" dirty="0">
                <a:solidFill>
                  <a:srgbClr val="3C4043"/>
                </a:solidFill>
                <a:latin typeface="Calibri" panose="020F050202020403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Calibri" panose="020F0502020204030204" pitchFamily="34" charset="0"/>
                <a:ea typeface="Calibri" panose="020F0502020204030204" pitchFamily="34" charset="0"/>
                <a:cs typeface="Times New Roman" panose="02020603050405020304" pitchFamily="18" charset="0"/>
              </a:rPr>
              <a:t>biochemical</a:t>
            </a:r>
            <a:r>
              <a:rPr lang="x-none" sz="2400" dirty="0">
                <a:solidFill>
                  <a:srgbClr val="3C4043"/>
                </a:solidFill>
                <a:latin typeface="Calibri" panose="020F050202020403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Calibri" panose="020F0502020204030204" pitchFamily="34" charset="0"/>
                <a:ea typeface="Calibri" panose="020F0502020204030204" pitchFamily="34" charset="0"/>
                <a:cs typeface="Times New Roman" panose="02020603050405020304" pitchFamily="18" charset="0"/>
              </a:rPr>
              <a:t>markers</a:t>
            </a:r>
            <a:r>
              <a:rPr lang="x-none" sz="2400" dirty="0">
                <a:solidFill>
                  <a:srgbClr val="3C4043"/>
                </a:solidFill>
                <a:latin typeface="Calibri" panose="020F050202020403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Calibri" panose="020F0502020204030204" pitchFamily="34" charset="0"/>
                <a:ea typeface="Calibri" panose="020F0502020204030204" pitchFamily="34" charset="0"/>
                <a:cs typeface="Times New Roman" panose="02020603050405020304" pitchFamily="18" charset="0"/>
              </a:rPr>
              <a:t>of</a:t>
            </a:r>
            <a:r>
              <a:rPr lang="x-none" sz="2400" dirty="0">
                <a:solidFill>
                  <a:srgbClr val="3C4043"/>
                </a:solidFill>
                <a:latin typeface="Calibri" panose="020F050202020403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Calibri" panose="020F0502020204030204" pitchFamily="34" charset="0"/>
                <a:ea typeface="Calibri" panose="020F0502020204030204" pitchFamily="34" charset="0"/>
                <a:cs typeface="Times New Roman" panose="02020603050405020304" pitchFamily="18" charset="0"/>
              </a:rPr>
              <a:t>bone</a:t>
            </a:r>
            <a:r>
              <a:rPr lang="x-none" sz="2400" dirty="0">
                <a:solidFill>
                  <a:srgbClr val="3C4043"/>
                </a:solidFill>
                <a:latin typeface="Calibri" panose="020F050202020403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Calibri" panose="020F0502020204030204" pitchFamily="34" charset="0"/>
                <a:ea typeface="Calibri" panose="020F0502020204030204" pitchFamily="34" charset="0"/>
                <a:cs typeface="Times New Roman" panose="02020603050405020304" pitchFamily="18" charset="0"/>
              </a:rPr>
              <a:t>formation</a:t>
            </a:r>
            <a:r>
              <a:rPr lang="x-none" sz="2400" dirty="0">
                <a:solidFill>
                  <a:srgbClr val="3C4043"/>
                </a:solidFill>
                <a:latin typeface="Calibri" panose="020F050202020403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Calibri" panose="020F0502020204030204" pitchFamily="34" charset="0"/>
                <a:ea typeface="Calibri" panose="020F0502020204030204" pitchFamily="34" charset="0"/>
                <a:cs typeface="Times New Roman" panose="02020603050405020304" pitchFamily="18" charset="0"/>
              </a:rPr>
              <a:t>and</a:t>
            </a:r>
            <a:r>
              <a:rPr lang="x-none" sz="2400" dirty="0">
                <a:solidFill>
                  <a:srgbClr val="3C4043"/>
                </a:solidFill>
                <a:latin typeface="Calibri" panose="020F050202020403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Calibri" panose="020F0502020204030204" pitchFamily="34" charset="0"/>
                <a:ea typeface="Calibri" panose="020F0502020204030204" pitchFamily="34" charset="0"/>
                <a:cs typeface="Times New Roman" panose="02020603050405020304" pitchFamily="18" charset="0"/>
              </a:rPr>
              <a:t>resorption</a:t>
            </a:r>
            <a:r>
              <a:rPr lang="x-none" sz="2400" dirty="0">
                <a:solidFill>
                  <a:srgbClr val="3C4043"/>
                </a:solidFill>
                <a:latin typeface="Calibri" panose="020F050202020403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Calibri" panose="020F0502020204030204" pitchFamily="34" charset="0"/>
                <a:ea typeface="Calibri" panose="020F0502020204030204" pitchFamily="34" charset="0"/>
                <a:cs typeface="Times New Roman" panose="02020603050405020304" pitchFamily="18" charset="0"/>
              </a:rPr>
              <a:t>that</a:t>
            </a:r>
            <a:r>
              <a:rPr lang="x-none" sz="2400" dirty="0">
                <a:solidFill>
                  <a:srgbClr val="3C4043"/>
                </a:solidFill>
                <a:latin typeface="Calibri" panose="020F050202020403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Calibri" panose="020F0502020204030204" pitchFamily="34" charset="0"/>
                <a:ea typeface="Calibri" panose="020F0502020204030204" pitchFamily="34" charset="0"/>
                <a:cs typeface="Times New Roman" panose="02020603050405020304" pitchFamily="18" charset="0"/>
              </a:rPr>
              <a:t>characterize</a:t>
            </a:r>
            <a:r>
              <a:rPr lang="x-none" sz="2400" dirty="0">
                <a:solidFill>
                  <a:srgbClr val="3C4043"/>
                </a:solidFill>
                <a:latin typeface="Calibri" panose="020F050202020403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Calibri" panose="020F0502020204030204" pitchFamily="34" charset="0"/>
                <a:ea typeface="Calibri" panose="020F0502020204030204" pitchFamily="34" charset="0"/>
                <a:cs typeface="Times New Roman" panose="02020603050405020304" pitchFamily="18" charset="0"/>
              </a:rPr>
              <a:t>the</a:t>
            </a:r>
            <a:r>
              <a:rPr lang="x-none" sz="2400" dirty="0">
                <a:solidFill>
                  <a:srgbClr val="3C4043"/>
                </a:solidFill>
                <a:latin typeface="Calibri" panose="020F050202020403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Calibri" panose="020F0502020204030204" pitchFamily="34" charset="0"/>
                <a:ea typeface="Calibri" panose="020F0502020204030204" pitchFamily="34" charset="0"/>
                <a:cs typeface="Times New Roman" panose="02020603050405020304" pitchFamily="18" charset="0"/>
              </a:rPr>
              <a:t>functions</a:t>
            </a:r>
            <a:r>
              <a:rPr lang="x-none" sz="2400" dirty="0">
                <a:solidFill>
                  <a:srgbClr val="3C4043"/>
                </a:solidFill>
                <a:latin typeface="Calibri" panose="020F050202020403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Calibri" panose="020F0502020204030204" pitchFamily="34" charset="0"/>
                <a:ea typeface="Calibri" panose="020F0502020204030204" pitchFamily="34" charset="0"/>
                <a:cs typeface="Times New Roman" panose="02020603050405020304" pitchFamily="18" charset="0"/>
              </a:rPr>
              <a:t>of</a:t>
            </a:r>
            <a:r>
              <a:rPr lang="x-none" sz="2400" dirty="0">
                <a:solidFill>
                  <a:srgbClr val="3C4043"/>
                </a:solidFill>
                <a:latin typeface="Calibri" panose="020F050202020403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Calibri" panose="020F0502020204030204" pitchFamily="34" charset="0"/>
                <a:ea typeface="Calibri" panose="020F0502020204030204" pitchFamily="34" charset="0"/>
                <a:cs typeface="Times New Roman" panose="02020603050405020304" pitchFamily="18" charset="0"/>
              </a:rPr>
              <a:t>osteoblasts</a:t>
            </a:r>
            <a:r>
              <a:rPr lang="x-none" sz="2400" dirty="0">
                <a:solidFill>
                  <a:srgbClr val="3C4043"/>
                </a:solidFill>
                <a:latin typeface="Calibri" panose="020F050202020403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Calibri" panose="020F0502020204030204" pitchFamily="34" charset="0"/>
                <a:ea typeface="Calibri" panose="020F0502020204030204" pitchFamily="34" charset="0"/>
                <a:cs typeface="Times New Roman" panose="02020603050405020304" pitchFamily="18" charset="0"/>
              </a:rPr>
              <a:t>and</a:t>
            </a:r>
            <a:r>
              <a:rPr lang="x-none" sz="2400" dirty="0">
                <a:solidFill>
                  <a:srgbClr val="3C4043"/>
                </a:solidFill>
                <a:latin typeface="Calibri" panose="020F050202020403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Calibri" panose="020F0502020204030204" pitchFamily="34" charset="0"/>
                <a:ea typeface="Calibri" panose="020F0502020204030204" pitchFamily="34" charset="0"/>
                <a:cs typeface="Times New Roman" panose="02020603050405020304" pitchFamily="18" charset="0"/>
              </a:rPr>
              <a:t>osteoclasts</a:t>
            </a:r>
            <a:r>
              <a:rPr lang="x-none" sz="2400" dirty="0">
                <a:solidFill>
                  <a:srgbClr val="3C4043"/>
                </a:solidFill>
                <a:latin typeface="Calibri" panose="020F0502020204030204" pitchFamily="34" charset="0"/>
                <a:ea typeface="Calibri" panose="020F0502020204030204" pitchFamily="34" charset="0"/>
                <a:cs typeface="Times New Roman" panose="02020603050405020304" pitchFamily="18" charset="0"/>
              </a:rPr>
              <a:t>.</a:t>
            </a:r>
            <a:endParaRPr lang="x-none" sz="2400" dirty="0"/>
          </a:p>
        </p:txBody>
      </p:sp>
    </p:spTree>
    <p:extLst>
      <p:ext uri="{BB962C8B-B14F-4D97-AF65-F5344CB8AC3E}">
        <p14:creationId xmlns:p14="http://schemas.microsoft.com/office/powerpoint/2010/main" xmlns="" val="41252495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xmlns="" id="{FECF4561-E071-4D2B-B820-B6A21A05D17B}"/>
              </a:ext>
            </a:extLst>
          </p:cNvPr>
          <p:cNvSpPr/>
          <p:nvPr/>
        </p:nvSpPr>
        <p:spPr>
          <a:xfrm>
            <a:off x="803564" y="-96982"/>
            <a:ext cx="9989127" cy="6678944"/>
          </a:xfrm>
          <a:prstGeom prst="rect">
            <a:avLst/>
          </a:prstGeom>
        </p:spPr>
        <p:txBody>
          <a:bodyPr wrap="square">
            <a:spAutoFit/>
          </a:bodyPr>
          <a:lstStyle/>
          <a:p>
            <a:pPr algn="ctr">
              <a:lnSpc>
                <a:spcPct val="150000"/>
              </a:lnSpc>
              <a:spcAft>
                <a:spcPts val="0"/>
              </a:spcAft>
            </a:pPr>
            <a:r>
              <a:rPr lang="en" sz="2400" b="1" dirty="0">
                <a:solidFill>
                  <a:srgbClr val="3C4043"/>
                </a:solidFill>
                <a:latin typeface="Helvetica" panose="020B0604020202020204" pitchFamily="34" charset="0"/>
                <a:ea typeface="Times New Roman" panose="02020603050405020304" pitchFamily="18" charset="0"/>
                <a:cs typeface="Times New Roman" panose="02020603050405020304" pitchFamily="18" charset="0"/>
              </a:rPr>
              <a:t> </a:t>
            </a:r>
            <a:r>
              <a:rPr lang="en" sz="2400" b="1" dirty="0">
                <a:solidFill>
                  <a:srgbClr val="FFC000"/>
                </a:solidFill>
                <a:latin typeface="Helvetica" panose="020B0604020202020204" pitchFamily="34" charset="0"/>
                <a:ea typeface="Times New Roman" panose="02020603050405020304" pitchFamily="18" charset="0"/>
                <a:cs typeface="Times New Roman" panose="02020603050405020304" pitchFamily="18" charset="0"/>
              </a:rPr>
              <a:t>Markers of bone formation</a:t>
            </a:r>
            <a:endParaRPr lang="x-none" sz="2400" dirty="0">
              <a:solidFill>
                <a:srgbClr val="FFC000"/>
              </a:solidFill>
              <a:latin typeface="Calibri" panose="020F0502020204030204" pitchFamily="34" charset="0"/>
              <a:ea typeface="Calibri" panose="020F0502020204030204" pitchFamily="34" charset="0"/>
              <a:cs typeface="Times New Roman" panose="02020603050405020304" pitchFamily="18" charset="0"/>
            </a:endParaRPr>
          </a:p>
          <a:p>
            <a:pPr algn="ctr">
              <a:lnSpc>
                <a:spcPct val="150000"/>
              </a:lnSpc>
              <a:spcAft>
                <a:spcPts val="0"/>
              </a:spcAft>
            </a:pPr>
            <a:r>
              <a:rPr lang="en" sz="2400" dirty="0">
                <a:solidFill>
                  <a:srgbClr val="3C4043"/>
                </a:solidFill>
                <a:latin typeface="Helvetica" panose="020B0604020202020204" pitchFamily="34" charset="0"/>
                <a:ea typeface="Times New Roman" panose="02020603050405020304" pitchFamily="18" charset="0"/>
                <a:cs typeface="Times New Roman" panose="02020603050405020304" pitchFamily="18" charset="0"/>
              </a:rPr>
              <a:t>   </a:t>
            </a:r>
            <a:r>
              <a:rPr lang="en" sz="2400" b="1" dirty="0">
                <a:solidFill>
                  <a:srgbClr val="0070C0"/>
                </a:solidFill>
                <a:latin typeface="Helvetica" panose="020B0604020202020204" pitchFamily="34" charset="0"/>
                <a:ea typeface="Times New Roman" panose="02020603050405020304" pitchFamily="18" charset="0"/>
                <a:cs typeface="Times New Roman" panose="02020603050405020304" pitchFamily="18" charset="0"/>
              </a:rPr>
              <a:t>Osteocalcin</a:t>
            </a:r>
            <a:endParaRPr lang="x-none" sz="2400"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0"/>
              </a:spcAft>
            </a:pPr>
            <a:r>
              <a:rPr lang="en" sz="2400" dirty="0">
                <a:solidFill>
                  <a:srgbClr val="3C4043"/>
                </a:solidFill>
                <a:latin typeface="Helvetica" panose="020B0604020202020204" pitchFamily="34" charset="0"/>
                <a:ea typeface="Times New Roman" panose="02020603050405020304" pitchFamily="18" charset="0"/>
                <a:cs typeface="Times New Roman" panose="02020603050405020304" pitchFamily="18" charset="0"/>
              </a:rPr>
              <a:t> Osteocalcin (OC, bone glutamine protein - BGP) is a vitamin K-dependent non-collagen bone protein that takes part in the process of binding calcium and hydroxyapatite to collagen and contributes to the organization of the extracellular matrix. During the phase of bone formation, OC ensures osteoid mineralization.</a:t>
            </a:r>
            <a:endParaRPr lang="x-none" sz="2400" dirty="0">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0"/>
              </a:spcAft>
            </a:pPr>
            <a:r>
              <a:rPr lang="en" sz="2400" dirty="0">
                <a:solidFill>
                  <a:srgbClr val="3C4043"/>
                </a:solidFill>
                <a:latin typeface="Helvetica" panose="020B0604020202020204" pitchFamily="34" charset="0"/>
                <a:ea typeface="Times New Roman" panose="02020603050405020304" pitchFamily="18" charset="0"/>
                <a:cs typeface="Times New Roman" panose="02020603050405020304" pitchFamily="18" charset="0"/>
              </a:rPr>
              <a:t>       </a:t>
            </a:r>
            <a:r>
              <a:rPr lang="en" sz="2400" b="1" i="1" dirty="0">
                <a:solidFill>
                  <a:srgbClr val="FF0000"/>
                </a:solidFill>
                <a:latin typeface="Helvetica" panose="020B0604020202020204" pitchFamily="34" charset="0"/>
                <a:ea typeface="Times New Roman" panose="02020603050405020304" pitchFamily="18" charset="0"/>
                <a:cs typeface="Times New Roman" panose="02020603050405020304" pitchFamily="18" charset="0"/>
              </a:rPr>
              <a:t>OC is a specific marker of osteoblast function and a sensitive marker of bone tissue remodeling.</a:t>
            </a:r>
            <a:r>
              <a:rPr lang="en" sz="2400" dirty="0">
                <a:solidFill>
                  <a:srgbClr val="3C4043"/>
                </a:solidFill>
                <a:latin typeface="Helvetica" panose="020B0604020202020204" pitchFamily="34" charset="0"/>
                <a:ea typeface="Times New Roman" panose="02020603050405020304" pitchFamily="18" charset="0"/>
                <a:cs typeface="Times New Roman" panose="02020603050405020304" pitchFamily="18" charset="0"/>
              </a:rPr>
              <a:t> Due to the fact that OC is released into the blood not only in the phase of bone formation, but also during the activation of resorption, being incorporated in the bone matrix, OC is not a specific marker of bone formation. </a:t>
            </a:r>
            <a:endParaRPr lang="x-none" sz="2400" dirty="0"/>
          </a:p>
        </p:txBody>
      </p:sp>
    </p:spTree>
    <p:extLst>
      <p:ext uri="{BB962C8B-B14F-4D97-AF65-F5344CB8AC3E}">
        <p14:creationId xmlns:p14="http://schemas.microsoft.com/office/powerpoint/2010/main" xmlns="" val="27760976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xmlns="" id="{609E5DB6-7B08-4EB4-82C2-C53D889873D0}"/>
              </a:ext>
            </a:extLst>
          </p:cNvPr>
          <p:cNvSpPr/>
          <p:nvPr/>
        </p:nvSpPr>
        <p:spPr>
          <a:xfrm>
            <a:off x="872836" y="0"/>
            <a:ext cx="10058400" cy="5018682"/>
          </a:xfrm>
          <a:prstGeom prst="rect">
            <a:avLst/>
          </a:prstGeom>
        </p:spPr>
        <p:txBody>
          <a:bodyPr wrap="square">
            <a:spAutoFit/>
          </a:bodyPr>
          <a:lstStyle/>
          <a:p>
            <a:pPr>
              <a:lnSpc>
                <a:spcPct val="150000"/>
              </a:lnSpc>
              <a:spcAft>
                <a:spcPts val="0"/>
              </a:spcAft>
            </a:pPr>
            <a:r>
              <a:rPr lang="en" sz="2400" dirty="0">
                <a:solidFill>
                  <a:srgbClr val="3C4043"/>
                </a:solidFill>
                <a:latin typeface="Helvetica" panose="020B0604020202020204" pitchFamily="34" charset="0"/>
                <a:ea typeface="Times New Roman" panose="02020603050405020304" pitchFamily="18" charset="0"/>
                <a:cs typeface="Times New Roman" panose="02020603050405020304" pitchFamily="18" charset="0"/>
              </a:rPr>
              <a:t>The metabolic activity of osteoblasts is determined by the concentration of O</a:t>
            </a:r>
            <a:r>
              <a:rPr lang="en-US" sz="2400" dirty="0">
                <a:solidFill>
                  <a:srgbClr val="3C4043"/>
                </a:solidFill>
                <a:latin typeface="Helvetica" panose="020B0604020202020204" pitchFamily="34" charset="0"/>
                <a:ea typeface="Times New Roman" panose="02020603050405020304" pitchFamily="18" charset="0"/>
                <a:cs typeface="Times New Roman" panose="02020603050405020304" pitchFamily="18" charset="0"/>
              </a:rPr>
              <a:t>C</a:t>
            </a:r>
            <a:r>
              <a:rPr lang="en" sz="2400" dirty="0">
                <a:solidFill>
                  <a:srgbClr val="3C4043"/>
                </a:solidFill>
                <a:latin typeface="Helvetica" panose="020B0604020202020204" pitchFamily="34" charset="0"/>
                <a:ea typeface="Times New Roman" panose="02020603050405020304" pitchFamily="18" charset="0"/>
                <a:cs typeface="Times New Roman" panose="02020603050405020304" pitchFamily="18" charset="0"/>
              </a:rPr>
              <a:t> in blood serum.</a:t>
            </a:r>
          </a:p>
          <a:p>
            <a:pPr>
              <a:lnSpc>
                <a:spcPct val="150000"/>
              </a:lnSpc>
              <a:spcAft>
                <a:spcPts val="0"/>
              </a:spcAft>
            </a:pPr>
            <a:r>
              <a:rPr lang="en" sz="2400" dirty="0">
                <a:solidFill>
                  <a:srgbClr val="3C4043"/>
                </a:solidFill>
                <a:latin typeface="Helvetica" panose="020B0604020202020204" pitchFamily="34" charset="0"/>
                <a:ea typeface="Times New Roman" panose="02020603050405020304" pitchFamily="18" charset="0"/>
                <a:cs typeface="Times New Roman" panose="02020603050405020304" pitchFamily="18" charset="0"/>
              </a:rPr>
              <a:t> </a:t>
            </a:r>
            <a:r>
              <a:rPr lang="en" sz="2400" b="1" dirty="0">
                <a:solidFill>
                  <a:srgbClr val="0070C0"/>
                </a:solidFill>
                <a:latin typeface="Helvetica" panose="020B0604020202020204" pitchFamily="34" charset="0"/>
                <a:ea typeface="Times New Roman" panose="02020603050405020304" pitchFamily="18" charset="0"/>
                <a:cs typeface="Times New Roman" panose="02020603050405020304" pitchFamily="18" charset="0"/>
              </a:rPr>
              <a:t>Calcium-regulating hormones </a:t>
            </a:r>
            <a:r>
              <a:rPr lang="en" sz="2400" dirty="0">
                <a:solidFill>
                  <a:srgbClr val="3C4043"/>
                </a:solidFill>
                <a:latin typeface="Helvetica" panose="020B0604020202020204" pitchFamily="34" charset="0"/>
                <a:ea typeface="Times New Roman" panose="02020603050405020304" pitchFamily="18" charset="0"/>
                <a:cs typeface="Times New Roman" panose="02020603050405020304" pitchFamily="18" charset="0"/>
              </a:rPr>
              <a:t>- parathyroid hormone, calcitonin, and vitamin D - have a direct effect on the biosynthesis of OC. A high level of para</a:t>
            </a:r>
            <a:r>
              <a:rPr lang="en-US" sz="2400" dirty="0">
                <a:solidFill>
                  <a:srgbClr val="3C4043"/>
                </a:solidFill>
                <a:latin typeface="Helvetica" panose="020B0604020202020204" pitchFamily="34" charset="0"/>
                <a:ea typeface="Times New Roman" panose="02020603050405020304" pitchFamily="18" charset="0"/>
                <a:cs typeface="Times New Roman" panose="02020603050405020304" pitchFamily="18" charset="0"/>
              </a:rPr>
              <a:t>t</a:t>
            </a:r>
            <a:r>
              <a:rPr lang="en" sz="2400" dirty="0">
                <a:solidFill>
                  <a:srgbClr val="3C4043"/>
                </a:solidFill>
                <a:latin typeface="Helvetica" panose="020B0604020202020204" pitchFamily="34" charset="0"/>
                <a:ea typeface="Times New Roman" panose="02020603050405020304" pitchFamily="18" charset="0"/>
                <a:cs typeface="Times New Roman" panose="02020603050405020304" pitchFamily="18" charset="0"/>
              </a:rPr>
              <a:t>hormone in the blood inhibits the activity of osteoblasts that produce OC, thereby reducing its level in bone tissue. </a:t>
            </a:r>
          </a:p>
          <a:p>
            <a:pPr>
              <a:lnSpc>
                <a:spcPct val="150000"/>
              </a:lnSpc>
              <a:spcAft>
                <a:spcPts val="0"/>
              </a:spcAft>
            </a:pPr>
            <a:r>
              <a:rPr lang="en" sz="2400" dirty="0">
                <a:solidFill>
                  <a:srgbClr val="3C4043"/>
                </a:solidFill>
                <a:latin typeface="Helvetica" panose="020B0604020202020204" pitchFamily="34" charset="0"/>
                <a:ea typeface="Times New Roman" panose="02020603050405020304" pitchFamily="18" charset="0"/>
                <a:cs typeface="Times New Roman" panose="02020603050405020304" pitchFamily="18" charset="0"/>
              </a:rPr>
              <a:t>The concentration of OC in the blood depends on the </a:t>
            </a:r>
            <a:r>
              <a:rPr lang="en" sz="2400" b="1" i="1" dirty="0">
                <a:solidFill>
                  <a:srgbClr val="0070C0"/>
                </a:solidFill>
                <a:latin typeface="Helvetica" panose="020B0604020202020204" pitchFamily="34" charset="0"/>
                <a:ea typeface="Times New Roman" panose="02020603050405020304" pitchFamily="18" charset="0"/>
                <a:cs typeface="Times New Roman" panose="02020603050405020304" pitchFamily="18" charset="0"/>
              </a:rPr>
              <a:t>movement regime, the level of vitamin D supply, and the structural and functional state of the kidneys.</a:t>
            </a:r>
            <a:r>
              <a:rPr lang="en" sz="2400" dirty="0">
                <a:solidFill>
                  <a:srgbClr val="3C4043"/>
                </a:solidFill>
                <a:latin typeface="Helvetica" panose="020B0604020202020204" pitchFamily="34" charset="0"/>
                <a:ea typeface="Times New Roman" panose="02020603050405020304" pitchFamily="18" charset="0"/>
                <a:cs typeface="Times New Roman" panose="02020603050405020304" pitchFamily="18" charset="0"/>
              </a:rPr>
              <a:t> </a:t>
            </a:r>
            <a:endParaRPr lang="x-none"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xmlns="" val="11054267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xmlns="" id="{CBFD5A49-CD00-4BE7-81D7-6EB19CF41DF1}"/>
              </a:ext>
            </a:extLst>
          </p:cNvPr>
          <p:cNvSpPr/>
          <p:nvPr/>
        </p:nvSpPr>
        <p:spPr>
          <a:xfrm>
            <a:off x="886691" y="332509"/>
            <a:ext cx="10293927" cy="4875053"/>
          </a:xfrm>
          <a:prstGeom prst="rect">
            <a:avLst/>
          </a:prstGeom>
        </p:spPr>
        <p:txBody>
          <a:bodyPr wrap="square">
            <a:spAutoFit/>
          </a:bodyPr>
          <a:lstStyle/>
          <a:p>
            <a:pPr algn="just">
              <a:lnSpc>
                <a:spcPct val="150000"/>
              </a:lnSpc>
              <a:spcAft>
                <a:spcPts val="800"/>
              </a:spcAft>
            </a:pP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Determination</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of</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the</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level</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of</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OC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in</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blood</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serum</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a:t>
            </a:r>
            <a:endParaRPr lang="x-none" sz="2400" b="1"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800"/>
              </a:spcAft>
            </a:pP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a:latin typeface="Calibri" panose="020F0502020204030204" pitchFamily="34" charset="0"/>
                <a:ea typeface="Calibri" panose="020F0502020204030204" pitchFamily="34" charset="0"/>
                <a:cs typeface="Times New Roman" panose="02020603050405020304" pitchFamily="18" charset="0"/>
              </a:rPr>
              <a:t>- </a:t>
            </a:r>
            <a:r>
              <a:rPr lang="x-none" sz="2400" b="1" i="1" dirty="0" err="1">
                <a:solidFill>
                  <a:srgbClr val="FF0000"/>
                </a:solidFill>
                <a:latin typeface="Calibri" panose="020F0502020204030204" pitchFamily="34" charset="0"/>
                <a:ea typeface="Calibri" panose="020F0502020204030204" pitchFamily="34" charset="0"/>
                <a:cs typeface="Times New Roman" panose="02020603050405020304" pitchFamily="18" charset="0"/>
              </a:rPr>
              <a:t>allows</a:t>
            </a:r>
            <a:r>
              <a:rPr lang="x-none" sz="2400" b="1" i="1" dirty="0">
                <a:solidFill>
                  <a:srgbClr val="FF0000"/>
                </a:solidFill>
                <a:latin typeface="Calibri" panose="020F0502020204030204" pitchFamily="34" charset="0"/>
                <a:ea typeface="Calibri" panose="020F0502020204030204" pitchFamily="34" charset="0"/>
                <a:cs typeface="Times New Roman" panose="02020603050405020304" pitchFamily="18" charset="0"/>
              </a:rPr>
              <a:t> </a:t>
            </a:r>
            <a:r>
              <a:rPr lang="x-none" sz="2400" b="1" i="1" dirty="0" err="1">
                <a:solidFill>
                  <a:srgbClr val="FF0000"/>
                </a:solidFill>
                <a:latin typeface="Calibri" panose="020F0502020204030204" pitchFamily="34" charset="0"/>
                <a:ea typeface="Calibri" panose="020F0502020204030204" pitchFamily="34" charset="0"/>
                <a:cs typeface="Times New Roman" panose="02020603050405020304" pitchFamily="18" charset="0"/>
              </a:rPr>
              <a:t>to</a:t>
            </a:r>
            <a:r>
              <a:rPr lang="x-none" sz="2400" b="1" i="1" dirty="0">
                <a:solidFill>
                  <a:srgbClr val="FF0000"/>
                </a:solidFill>
                <a:latin typeface="Calibri" panose="020F0502020204030204" pitchFamily="34" charset="0"/>
                <a:ea typeface="Calibri" panose="020F0502020204030204" pitchFamily="34" charset="0"/>
                <a:cs typeface="Times New Roman" panose="02020603050405020304" pitchFamily="18" charset="0"/>
              </a:rPr>
              <a:t> </a:t>
            </a:r>
            <a:r>
              <a:rPr lang="x-none" sz="2400" b="1" i="1" dirty="0" err="1">
                <a:solidFill>
                  <a:srgbClr val="FF0000"/>
                </a:solidFill>
                <a:latin typeface="Calibri" panose="020F0502020204030204" pitchFamily="34" charset="0"/>
                <a:ea typeface="Calibri" panose="020F0502020204030204" pitchFamily="34" charset="0"/>
                <a:cs typeface="Times New Roman" panose="02020603050405020304" pitchFamily="18" charset="0"/>
              </a:rPr>
              <a:t>determine</a:t>
            </a:r>
            <a:r>
              <a:rPr lang="x-none" sz="2400" b="1" i="1" dirty="0">
                <a:solidFill>
                  <a:srgbClr val="FF0000"/>
                </a:solidFill>
                <a:latin typeface="Calibri" panose="020F0502020204030204" pitchFamily="34" charset="0"/>
                <a:ea typeface="Calibri" panose="020F0502020204030204" pitchFamily="34" charset="0"/>
                <a:cs typeface="Times New Roman" panose="02020603050405020304" pitchFamily="18" charset="0"/>
              </a:rPr>
              <a:t> </a:t>
            </a:r>
            <a:r>
              <a:rPr lang="x-none" sz="2400" b="1" i="1" dirty="0" err="1">
                <a:solidFill>
                  <a:srgbClr val="FF0000"/>
                </a:solidFill>
                <a:latin typeface="Calibri" panose="020F0502020204030204" pitchFamily="34" charset="0"/>
                <a:ea typeface="Calibri" panose="020F0502020204030204" pitchFamily="34" charset="0"/>
                <a:cs typeface="Times New Roman" panose="02020603050405020304" pitchFamily="18" charset="0"/>
              </a:rPr>
              <a:t>the</a:t>
            </a:r>
            <a:r>
              <a:rPr lang="x-none" sz="2400" b="1" i="1" dirty="0">
                <a:solidFill>
                  <a:srgbClr val="FF0000"/>
                </a:solidFill>
                <a:latin typeface="Calibri" panose="020F0502020204030204" pitchFamily="34" charset="0"/>
                <a:ea typeface="Calibri" panose="020F0502020204030204" pitchFamily="34" charset="0"/>
                <a:cs typeface="Times New Roman" panose="02020603050405020304" pitchFamily="18" charset="0"/>
              </a:rPr>
              <a:t> </a:t>
            </a:r>
            <a:r>
              <a:rPr lang="x-none" sz="2400" b="1" i="1" dirty="0" err="1">
                <a:solidFill>
                  <a:srgbClr val="FF0000"/>
                </a:solidFill>
                <a:latin typeface="Calibri" panose="020F0502020204030204" pitchFamily="34" charset="0"/>
                <a:ea typeface="Calibri" panose="020F0502020204030204" pitchFamily="34" charset="0"/>
                <a:cs typeface="Times New Roman" panose="02020603050405020304" pitchFamily="18" charset="0"/>
              </a:rPr>
              <a:t>risk</a:t>
            </a:r>
            <a:r>
              <a:rPr lang="x-none" sz="2400" b="1" i="1" dirty="0">
                <a:solidFill>
                  <a:srgbClr val="FF0000"/>
                </a:solidFill>
                <a:latin typeface="Calibri" panose="020F0502020204030204" pitchFamily="34" charset="0"/>
                <a:ea typeface="Calibri" panose="020F0502020204030204" pitchFamily="34" charset="0"/>
                <a:cs typeface="Times New Roman" panose="02020603050405020304" pitchFamily="18" charset="0"/>
              </a:rPr>
              <a:t> </a:t>
            </a:r>
            <a:r>
              <a:rPr lang="x-none" sz="2400" b="1" i="1" dirty="0" err="1">
                <a:solidFill>
                  <a:srgbClr val="FF0000"/>
                </a:solidFill>
                <a:latin typeface="Calibri" panose="020F0502020204030204" pitchFamily="34" charset="0"/>
                <a:ea typeface="Calibri" panose="020F0502020204030204" pitchFamily="34" charset="0"/>
                <a:cs typeface="Times New Roman" panose="02020603050405020304" pitchFamily="18" charset="0"/>
              </a:rPr>
              <a:t>of</a:t>
            </a:r>
            <a:r>
              <a:rPr lang="x-none" sz="2400" b="1" i="1" dirty="0">
                <a:solidFill>
                  <a:srgbClr val="FF0000"/>
                </a:solidFill>
                <a:latin typeface="Calibri" panose="020F0502020204030204" pitchFamily="34" charset="0"/>
                <a:ea typeface="Calibri" panose="020F0502020204030204" pitchFamily="34" charset="0"/>
                <a:cs typeface="Times New Roman" panose="02020603050405020304" pitchFamily="18" charset="0"/>
              </a:rPr>
              <a:t> OP </a:t>
            </a:r>
            <a:r>
              <a:rPr lang="x-none" sz="2400" b="1" i="1" dirty="0" err="1">
                <a:solidFill>
                  <a:srgbClr val="FF0000"/>
                </a:solidFill>
                <a:latin typeface="Calibri" panose="020F0502020204030204" pitchFamily="34" charset="0"/>
                <a:ea typeface="Calibri" panose="020F0502020204030204" pitchFamily="34" charset="0"/>
                <a:cs typeface="Times New Roman" panose="02020603050405020304" pitchFamily="18" charset="0"/>
              </a:rPr>
              <a:t>among</a:t>
            </a:r>
            <a:r>
              <a:rPr lang="x-none" sz="2400" b="1" i="1" dirty="0">
                <a:solidFill>
                  <a:srgbClr val="FF0000"/>
                </a:solidFill>
                <a:latin typeface="Calibri" panose="020F0502020204030204" pitchFamily="34" charset="0"/>
                <a:ea typeface="Calibri" panose="020F0502020204030204" pitchFamily="34" charset="0"/>
                <a:cs typeface="Times New Roman" panose="02020603050405020304" pitchFamily="18" charset="0"/>
              </a:rPr>
              <a:t> </a:t>
            </a:r>
            <a:r>
              <a:rPr lang="x-none" sz="2400" b="1" i="1" dirty="0" err="1">
                <a:solidFill>
                  <a:srgbClr val="FF0000"/>
                </a:solidFill>
                <a:latin typeface="Calibri" panose="020F0502020204030204" pitchFamily="34" charset="0"/>
                <a:ea typeface="Calibri" panose="020F0502020204030204" pitchFamily="34" charset="0"/>
                <a:cs typeface="Times New Roman" panose="02020603050405020304" pitchFamily="18" charset="0"/>
              </a:rPr>
              <a:t>women</a:t>
            </a:r>
            <a:r>
              <a:rPr lang="x-none" sz="2400" b="1" i="1" dirty="0">
                <a:solidFill>
                  <a:srgbClr val="FF0000"/>
                </a:solidFill>
                <a:latin typeface="Calibri" panose="020F0502020204030204" pitchFamily="34" charset="0"/>
                <a:ea typeface="Calibri" panose="020F0502020204030204" pitchFamily="34" charset="0"/>
                <a:cs typeface="Times New Roman" panose="02020603050405020304" pitchFamily="18" charset="0"/>
              </a:rPr>
              <a:t>;</a:t>
            </a:r>
          </a:p>
          <a:p>
            <a:pPr algn="just">
              <a:lnSpc>
                <a:spcPct val="150000"/>
              </a:lnSpc>
              <a:spcAft>
                <a:spcPts val="800"/>
              </a:spcAft>
            </a:pP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a:latin typeface="Calibri" panose="020F0502020204030204" pitchFamily="34" charset="0"/>
                <a:ea typeface="Calibri" panose="020F0502020204030204" pitchFamily="34" charset="0"/>
                <a:cs typeface="Times New Roman" panose="02020603050405020304" pitchFamily="18" charset="0"/>
              </a:rPr>
              <a:t>- </a:t>
            </a:r>
            <a:r>
              <a:rPr lang="x-none" sz="2400" b="1" i="1" dirty="0" err="1">
                <a:solidFill>
                  <a:srgbClr val="0070C0"/>
                </a:solidFill>
                <a:latin typeface="Calibri" panose="020F0502020204030204" pitchFamily="34" charset="0"/>
                <a:ea typeface="Calibri" panose="020F0502020204030204" pitchFamily="34" charset="0"/>
                <a:cs typeface="Times New Roman" panose="02020603050405020304" pitchFamily="18" charset="0"/>
              </a:rPr>
              <a:t>to</a:t>
            </a:r>
            <a:r>
              <a:rPr lang="x-none" sz="2400" b="1" i="1" dirty="0">
                <a:solidFill>
                  <a:srgbClr val="0070C0"/>
                </a:solidFill>
                <a:latin typeface="Calibri" panose="020F0502020204030204" pitchFamily="34" charset="0"/>
                <a:ea typeface="Calibri" panose="020F0502020204030204" pitchFamily="34" charset="0"/>
                <a:cs typeface="Times New Roman" panose="02020603050405020304" pitchFamily="18" charset="0"/>
              </a:rPr>
              <a:t> </a:t>
            </a:r>
            <a:r>
              <a:rPr lang="x-none" sz="2400" b="1" i="1" dirty="0" err="1">
                <a:solidFill>
                  <a:srgbClr val="0070C0"/>
                </a:solidFill>
                <a:latin typeface="Calibri" panose="020F0502020204030204" pitchFamily="34" charset="0"/>
                <a:ea typeface="Calibri" panose="020F0502020204030204" pitchFamily="34" charset="0"/>
                <a:cs typeface="Times New Roman" panose="02020603050405020304" pitchFamily="18" charset="0"/>
              </a:rPr>
              <a:t>assess</a:t>
            </a:r>
            <a:r>
              <a:rPr lang="x-none" sz="2400" b="1" i="1" dirty="0">
                <a:solidFill>
                  <a:srgbClr val="0070C0"/>
                </a:solidFill>
                <a:latin typeface="Calibri" panose="020F0502020204030204" pitchFamily="34" charset="0"/>
                <a:ea typeface="Calibri" panose="020F0502020204030204" pitchFamily="34" charset="0"/>
                <a:cs typeface="Times New Roman" panose="02020603050405020304" pitchFamily="18" charset="0"/>
              </a:rPr>
              <a:t> </a:t>
            </a:r>
            <a:r>
              <a:rPr lang="x-none" sz="2400" b="1" i="1" dirty="0" err="1">
                <a:solidFill>
                  <a:srgbClr val="0070C0"/>
                </a:solidFill>
                <a:latin typeface="Calibri" panose="020F0502020204030204" pitchFamily="34" charset="0"/>
                <a:ea typeface="Calibri" panose="020F0502020204030204" pitchFamily="34" charset="0"/>
                <a:cs typeface="Times New Roman" panose="02020603050405020304" pitchFamily="18" charset="0"/>
              </a:rPr>
              <a:t>the</a:t>
            </a:r>
            <a:r>
              <a:rPr lang="x-none" sz="2400" b="1" i="1" dirty="0">
                <a:solidFill>
                  <a:srgbClr val="0070C0"/>
                </a:solidFill>
                <a:latin typeface="Calibri" panose="020F0502020204030204" pitchFamily="34" charset="0"/>
                <a:ea typeface="Calibri" panose="020F0502020204030204" pitchFamily="34" charset="0"/>
                <a:cs typeface="Times New Roman" panose="02020603050405020304" pitchFamily="18" charset="0"/>
              </a:rPr>
              <a:t> </a:t>
            </a:r>
            <a:r>
              <a:rPr lang="x-none" sz="2400" b="1" i="1" dirty="0" err="1">
                <a:solidFill>
                  <a:srgbClr val="0070C0"/>
                </a:solidFill>
                <a:latin typeface="Calibri" panose="020F0502020204030204" pitchFamily="34" charset="0"/>
                <a:ea typeface="Calibri" panose="020F0502020204030204" pitchFamily="34" charset="0"/>
                <a:cs typeface="Times New Roman" panose="02020603050405020304" pitchFamily="18" charset="0"/>
              </a:rPr>
              <a:t>state</a:t>
            </a:r>
            <a:r>
              <a:rPr lang="x-none" sz="2400" b="1" i="1" dirty="0">
                <a:solidFill>
                  <a:srgbClr val="0070C0"/>
                </a:solidFill>
                <a:latin typeface="Calibri" panose="020F0502020204030204" pitchFamily="34" charset="0"/>
                <a:ea typeface="Calibri" panose="020F0502020204030204" pitchFamily="34" charset="0"/>
                <a:cs typeface="Times New Roman" panose="02020603050405020304" pitchFamily="18" charset="0"/>
              </a:rPr>
              <a:t> </a:t>
            </a:r>
            <a:r>
              <a:rPr lang="x-none" sz="2400" b="1" i="1" dirty="0" err="1">
                <a:solidFill>
                  <a:srgbClr val="0070C0"/>
                </a:solidFill>
                <a:latin typeface="Calibri" panose="020F0502020204030204" pitchFamily="34" charset="0"/>
                <a:ea typeface="Calibri" panose="020F0502020204030204" pitchFamily="34" charset="0"/>
                <a:cs typeface="Times New Roman" panose="02020603050405020304" pitchFamily="18" charset="0"/>
              </a:rPr>
              <a:t>of</a:t>
            </a:r>
            <a:r>
              <a:rPr lang="x-none" sz="2400" b="1" i="1" dirty="0">
                <a:solidFill>
                  <a:srgbClr val="0070C0"/>
                </a:solidFill>
                <a:latin typeface="Calibri" panose="020F0502020204030204" pitchFamily="34" charset="0"/>
                <a:ea typeface="Calibri" panose="020F0502020204030204" pitchFamily="34" charset="0"/>
                <a:cs typeface="Times New Roman" panose="02020603050405020304" pitchFamily="18" charset="0"/>
              </a:rPr>
              <a:t> </a:t>
            </a:r>
            <a:r>
              <a:rPr lang="x-none" sz="2400" b="1" i="1" dirty="0" err="1">
                <a:solidFill>
                  <a:srgbClr val="0070C0"/>
                </a:solidFill>
                <a:latin typeface="Calibri" panose="020F0502020204030204" pitchFamily="34" charset="0"/>
                <a:ea typeface="Calibri" panose="020F0502020204030204" pitchFamily="34" charset="0"/>
                <a:cs typeface="Times New Roman" panose="02020603050405020304" pitchFamily="18" charset="0"/>
              </a:rPr>
              <a:t>bone</a:t>
            </a:r>
            <a:r>
              <a:rPr lang="x-none" sz="2400" b="1" i="1" dirty="0">
                <a:solidFill>
                  <a:srgbClr val="0070C0"/>
                </a:solidFill>
                <a:latin typeface="Calibri" panose="020F0502020204030204" pitchFamily="34" charset="0"/>
                <a:ea typeface="Calibri" panose="020F0502020204030204" pitchFamily="34" charset="0"/>
                <a:cs typeface="Times New Roman" panose="02020603050405020304" pitchFamily="18" charset="0"/>
              </a:rPr>
              <a:t> </a:t>
            </a:r>
            <a:r>
              <a:rPr lang="x-none" sz="2400" b="1" i="1" dirty="0" err="1">
                <a:solidFill>
                  <a:srgbClr val="0070C0"/>
                </a:solidFill>
                <a:latin typeface="Calibri" panose="020F0502020204030204" pitchFamily="34" charset="0"/>
                <a:ea typeface="Calibri" panose="020F0502020204030204" pitchFamily="34" charset="0"/>
                <a:cs typeface="Times New Roman" panose="02020603050405020304" pitchFamily="18" charset="0"/>
              </a:rPr>
              <a:t>remodeling</a:t>
            </a:r>
            <a:r>
              <a:rPr lang="x-none" sz="2400" b="1" i="1" dirty="0">
                <a:solidFill>
                  <a:srgbClr val="0070C0"/>
                </a:solidFill>
                <a:latin typeface="Calibri" panose="020F0502020204030204" pitchFamily="34" charset="0"/>
                <a:ea typeface="Calibri" panose="020F0502020204030204" pitchFamily="34" charset="0"/>
                <a:cs typeface="Times New Roman" panose="02020603050405020304" pitchFamily="18" charset="0"/>
              </a:rPr>
              <a:t> </a:t>
            </a:r>
            <a:r>
              <a:rPr lang="x-none" sz="2400" b="1" i="1" dirty="0" err="1">
                <a:solidFill>
                  <a:srgbClr val="0070C0"/>
                </a:solidFill>
                <a:latin typeface="Calibri" panose="020F0502020204030204" pitchFamily="34" charset="0"/>
                <a:ea typeface="Calibri" panose="020F0502020204030204" pitchFamily="34" charset="0"/>
                <a:cs typeface="Times New Roman" panose="02020603050405020304" pitchFamily="18" charset="0"/>
              </a:rPr>
              <a:t>during</a:t>
            </a:r>
            <a:r>
              <a:rPr lang="x-none" sz="2400" b="1" i="1" dirty="0">
                <a:solidFill>
                  <a:srgbClr val="0070C0"/>
                </a:solidFill>
                <a:latin typeface="Calibri" panose="020F0502020204030204" pitchFamily="34" charset="0"/>
                <a:ea typeface="Calibri" panose="020F0502020204030204" pitchFamily="34" charset="0"/>
                <a:cs typeface="Times New Roman" panose="02020603050405020304" pitchFamily="18" charset="0"/>
              </a:rPr>
              <a:t> </a:t>
            </a:r>
            <a:r>
              <a:rPr lang="x-none" sz="2400" b="1" i="1" dirty="0" err="1">
                <a:solidFill>
                  <a:srgbClr val="0070C0"/>
                </a:solidFill>
                <a:latin typeface="Calibri" panose="020F0502020204030204" pitchFamily="34" charset="0"/>
                <a:ea typeface="Calibri" panose="020F0502020204030204" pitchFamily="34" charset="0"/>
                <a:cs typeface="Times New Roman" panose="02020603050405020304" pitchFamily="18" charset="0"/>
              </a:rPr>
              <a:t>menopause</a:t>
            </a:r>
            <a:r>
              <a:rPr lang="x-none" sz="2400" b="1" i="1" dirty="0">
                <a:solidFill>
                  <a:srgbClr val="0070C0"/>
                </a:solidFill>
                <a:latin typeface="Calibri" panose="020F0502020204030204" pitchFamily="34" charset="0"/>
                <a:ea typeface="Calibri" panose="020F0502020204030204" pitchFamily="34" charset="0"/>
                <a:cs typeface="Times New Roman" panose="02020603050405020304" pitchFamily="18" charset="0"/>
              </a:rPr>
              <a:t> </a:t>
            </a:r>
            <a:r>
              <a:rPr lang="x-none" sz="2400" b="1" i="1" dirty="0" err="1">
                <a:solidFill>
                  <a:srgbClr val="0070C0"/>
                </a:solidFill>
                <a:latin typeface="Calibri" panose="020F0502020204030204" pitchFamily="34" charset="0"/>
                <a:ea typeface="Calibri" panose="020F0502020204030204" pitchFamily="34" charset="0"/>
                <a:cs typeface="Times New Roman" panose="02020603050405020304" pitchFamily="18" charset="0"/>
              </a:rPr>
              <a:t>and</a:t>
            </a:r>
            <a:r>
              <a:rPr lang="x-none" sz="2400" b="1" i="1" dirty="0">
                <a:solidFill>
                  <a:srgbClr val="0070C0"/>
                </a:solidFill>
                <a:latin typeface="Calibri" panose="020F0502020204030204" pitchFamily="34" charset="0"/>
                <a:ea typeface="Calibri" panose="020F0502020204030204" pitchFamily="34" charset="0"/>
                <a:cs typeface="Times New Roman" panose="02020603050405020304" pitchFamily="18" charset="0"/>
              </a:rPr>
              <a:t> </a:t>
            </a:r>
            <a:r>
              <a:rPr lang="x-none" sz="2400" b="1" i="1" dirty="0" err="1">
                <a:solidFill>
                  <a:srgbClr val="0070C0"/>
                </a:solidFill>
                <a:latin typeface="Calibri" panose="020F0502020204030204" pitchFamily="34" charset="0"/>
                <a:ea typeface="Calibri" panose="020F0502020204030204" pitchFamily="34" charset="0"/>
                <a:cs typeface="Times New Roman" panose="02020603050405020304" pitchFamily="18" charset="0"/>
              </a:rPr>
              <a:t>postmenopause</a:t>
            </a:r>
            <a:r>
              <a:rPr lang="x-none" sz="2400" b="1" i="1" dirty="0">
                <a:solidFill>
                  <a:srgbClr val="0070C0"/>
                </a:solidFill>
                <a:latin typeface="Calibri" panose="020F0502020204030204" pitchFamily="34" charset="0"/>
                <a:ea typeface="Calibri" panose="020F0502020204030204" pitchFamily="34" charset="0"/>
                <a:cs typeface="Times New Roman" panose="02020603050405020304" pitchFamily="18" charset="0"/>
              </a:rPr>
              <a:t>, </a:t>
            </a:r>
            <a:r>
              <a:rPr lang="x-none" sz="2400" b="1" i="1" dirty="0" err="1">
                <a:solidFill>
                  <a:srgbClr val="0070C0"/>
                </a:solidFill>
                <a:latin typeface="Calibri" panose="020F0502020204030204" pitchFamily="34" charset="0"/>
                <a:ea typeface="Calibri" panose="020F0502020204030204" pitchFamily="34" charset="0"/>
                <a:cs typeface="Times New Roman" panose="02020603050405020304" pitchFamily="18" charset="0"/>
              </a:rPr>
              <a:t>during</a:t>
            </a:r>
            <a:r>
              <a:rPr lang="x-none" sz="2400" b="1" i="1" dirty="0">
                <a:solidFill>
                  <a:srgbClr val="0070C0"/>
                </a:solidFill>
                <a:latin typeface="Calibri" panose="020F0502020204030204" pitchFamily="34" charset="0"/>
                <a:ea typeface="Calibri" panose="020F0502020204030204" pitchFamily="34" charset="0"/>
                <a:cs typeface="Times New Roman" panose="02020603050405020304" pitchFamily="18" charset="0"/>
              </a:rPr>
              <a:t> </a:t>
            </a:r>
            <a:r>
              <a:rPr lang="x-none" sz="2400" b="1" i="1" dirty="0" err="1">
                <a:solidFill>
                  <a:srgbClr val="0070C0"/>
                </a:solidFill>
                <a:latin typeface="Calibri" panose="020F0502020204030204" pitchFamily="34" charset="0"/>
                <a:ea typeface="Calibri" panose="020F0502020204030204" pitchFamily="34" charset="0"/>
                <a:cs typeface="Times New Roman" panose="02020603050405020304" pitchFamily="18" charset="0"/>
              </a:rPr>
              <a:t>hormone</a:t>
            </a:r>
            <a:r>
              <a:rPr lang="x-none" sz="2400" b="1" i="1" dirty="0">
                <a:solidFill>
                  <a:srgbClr val="0070C0"/>
                </a:solidFill>
                <a:latin typeface="Calibri" panose="020F0502020204030204" pitchFamily="34" charset="0"/>
                <a:ea typeface="Calibri" panose="020F0502020204030204" pitchFamily="34" charset="0"/>
                <a:cs typeface="Times New Roman" panose="02020603050405020304" pitchFamily="18" charset="0"/>
              </a:rPr>
              <a:t> </a:t>
            </a:r>
            <a:r>
              <a:rPr lang="x-none" sz="2400" b="1" i="1" dirty="0" err="1">
                <a:solidFill>
                  <a:srgbClr val="0070C0"/>
                </a:solidFill>
                <a:latin typeface="Calibri" panose="020F0502020204030204" pitchFamily="34" charset="0"/>
                <a:ea typeface="Calibri" panose="020F0502020204030204" pitchFamily="34" charset="0"/>
                <a:cs typeface="Times New Roman" panose="02020603050405020304" pitchFamily="18" charset="0"/>
              </a:rPr>
              <a:t>replacement</a:t>
            </a:r>
            <a:r>
              <a:rPr lang="x-none" sz="2400" b="1" i="1" dirty="0">
                <a:solidFill>
                  <a:srgbClr val="0070C0"/>
                </a:solidFill>
                <a:latin typeface="Calibri" panose="020F0502020204030204" pitchFamily="34" charset="0"/>
                <a:ea typeface="Calibri" panose="020F0502020204030204" pitchFamily="34" charset="0"/>
                <a:cs typeface="Times New Roman" panose="02020603050405020304" pitchFamily="18" charset="0"/>
              </a:rPr>
              <a:t> </a:t>
            </a:r>
            <a:r>
              <a:rPr lang="x-none" sz="2400" b="1" i="1" dirty="0" err="1">
                <a:solidFill>
                  <a:srgbClr val="0070C0"/>
                </a:solidFill>
                <a:latin typeface="Calibri" panose="020F0502020204030204" pitchFamily="34" charset="0"/>
                <a:ea typeface="Calibri" panose="020F0502020204030204" pitchFamily="34" charset="0"/>
                <a:cs typeface="Times New Roman" panose="02020603050405020304" pitchFamily="18" charset="0"/>
              </a:rPr>
              <a:t>therapy</a:t>
            </a:r>
            <a:r>
              <a:rPr lang="x-none" sz="2400" b="1" i="1" dirty="0">
                <a:solidFill>
                  <a:srgbClr val="0070C0"/>
                </a:solidFill>
                <a:latin typeface="Calibri" panose="020F0502020204030204" pitchFamily="34" charset="0"/>
                <a:ea typeface="Calibri" panose="020F0502020204030204" pitchFamily="34" charset="0"/>
                <a:cs typeface="Times New Roman" panose="02020603050405020304" pitchFamily="18" charset="0"/>
              </a:rPr>
              <a:t> </a:t>
            </a:r>
            <a:r>
              <a:rPr lang="x-none" sz="2400" b="1" i="1" dirty="0" err="1">
                <a:solidFill>
                  <a:srgbClr val="0070C0"/>
                </a:solidFill>
                <a:latin typeface="Calibri" panose="020F0502020204030204" pitchFamily="34" charset="0"/>
                <a:ea typeface="Calibri" panose="020F0502020204030204" pitchFamily="34" charset="0"/>
                <a:cs typeface="Times New Roman" panose="02020603050405020304" pitchFamily="18" charset="0"/>
              </a:rPr>
              <a:t>and</a:t>
            </a:r>
            <a:r>
              <a:rPr lang="x-none" sz="2400" b="1" i="1" dirty="0">
                <a:solidFill>
                  <a:srgbClr val="0070C0"/>
                </a:solidFill>
                <a:latin typeface="Calibri" panose="020F0502020204030204" pitchFamily="34" charset="0"/>
                <a:ea typeface="Calibri" panose="020F0502020204030204" pitchFamily="34" charset="0"/>
                <a:cs typeface="Times New Roman" panose="02020603050405020304" pitchFamily="18" charset="0"/>
              </a:rPr>
              <a:t> </a:t>
            </a:r>
            <a:r>
              <a:rPr lang="x-none" sz="2400" b="1" i="1" dirty="0" err="1">
                <a:solidFill>
                  <a:srgbClr val="0070C0"/>
                </a:solidFill>
                <a:latin typeface="Calibri" panose="020F0502020204030204" pitchFamily="34" charset="0"/>
                <a:ea typeface="Calibri" panose="020F0502020204030204" pitchFamily="34" charset="0"/>
                <a:cs typeface="Times New Roman" panose="02020603050405020304" pitchFamily="18" charset="0"/>
              </a:rPr>
              <a:t>therapy</a:t>
            </a:r>
            <a:r>
              <a:rPr lang="x-none" sz="2400" b="1" i="1" dirty="0">
                <a:solidFill>
                  <a:srgbClr val="0070C0"/>
                </a:solidFill>
                <a:latin typeface="Calibri" panose="020F0502020204030204" pitchFamily="34" charset="0"/>
                <a:ea typeface="Calibri" panose="020F0502020204030204" pitchFamily="34" charset="0"/>
                <a:cs typeface="Times New Roman" panose="02020603050405020304" pitchFamily="18" charset="0"/>
              </a:rPr>
              <a:t> </a:t>
            </a:r>
            <a:r>
              <a:rPr lang="x-none" sz="2400" b="1" i="1" dirty="0" err="1">
                <a:solidFill>
                  <a:srgbClr val="0070C0"/>
                </a:solidFill>
                <a:latin typeface="Calibri" panose="020F0502020204030204" pitchFamily="34" charset="0"/>
                <a:ea typeface="Calibri" panose="020F0502020204030204" pitchFamily="34" charset="0"/>
                <a:cs typeface="Times New Roman" panose="02020603050405020304" pitchFamily="18" charset="0"/>
              </a:rPr>
              <a:t>with</a:t>
            </a:r>
            <a:r>
              <a:rPr lang="x-none" sz="2400" b="1" i="1" dirty="0">
                <a:solidFill>
                  <a:srgbClr val="0070C0"/>
                </a:solidFill>
                <a:latin typeface="Calibri" panose="020F0502020204030204" pitchFamily="34" charset="0"/>
                <a:ea typeface="Calibri" panose="020F0502020204030204" pitchFamily="34" charset="0"/>
                <a:cs typeface="Times New Roman" panose="02020603050405020304" pitchFamily="18" charset="0"/>
              </a:rPr>
              <a:t> </a:t>
            </a:r>
            <a:r>
              <a:rPr lang="x-none" sz="2400" b="1" i="1" dirty="0" err="1">
                <a:solidFill>
                  <a:srgbClr val="0070C0"/>
                </a:solidFill>
                <a:latin typeface="Calibri" panose="020F0502020204030204" pitchFamily="34" charset="0"/>
                <a:ea typeface="Calibri" panose="020F0502020204030204" pitchFamily="34" charset="0"/>
                <a:cs typeface="Times New Roman" panose="02020603050405020304" pitchFamily="18" charset="0"/>
              </a:rPr>
              <a:t>gonadotropin-releasing</a:t>
            </a:r>
            <a:r>
              <a:rPr lang="x-none" sz="2400" b="1" i="1" dirty="0">
                <a:solidFill>
                  <a:srgbClr val="0070C0"/>
                </a:solidFill>
                <a:latin typeface="Calibri" panose="020F0502020204030204" pitchFamily="34" charset="0"/>
                <a:ea typeface="Calibri" panose="020F0502020204030204" pitchFamily="34" charset="0"/>
                <a:cs typeface="Times New Roman" panose="02020603050405020304" pitchFamily="18" charset="0"/>
              </a:rPr>
              <a:t> </a:t>
            </a:r>
            <a:r>
              <a:rPr lang="x-none" sz="2400" b="1" i="1" dirty="0" err="1">
                <a:solidFill>
                  <a:srgbClr val="0070C0"/>
                </a:solidFill>
                <a:latin typeface="Calibri" panose="020F0502020204030204" pitchFamily="34" charset="0"/>
                <a:ea typeface="Calibri" panose="020F0502020204030204" pitchFamily="34" charset="0"/>
                <a:cs typeface="Times New Roman" panose="02020603050405020304" pitchFamily="18" charset="0"/>
              </a:rPr>
              <a:t>hormone</a:t>
            </a:r>
            <a:r>
              <a:rPr lang="x-none" sz="2400" b="1" i="1" dirty="0">
                <a:solidFill>
                  <a:srgbClr val="0070C0"/>
                </a:solidFill>
                <a:latin typeface="Calibri" panose="020F0502020204030204" pitchFamily="34" charset="0"/>
                <a:ea typeface="Calibri" panose="020F0502020204030204" pitchFamily="34" charset="0"/>
                <a:cs typeface="Times New Roman" panose="02020603050405020304" pitchFamily="18" charset="0"/>
              </a:rPr>
              <a:t> (GRH) </a:t>
            </a:r>
            <a:r>
              <a:rPr lang="x-none" sz="2400" b="1" i="1" dirty="0" err="1">
                <a:solidFill>
                  <a:srgbClr val="0070C0"/>
                </a:solidFill>
                <a:latin typeface="Calibri" panose="020F0502020204030204" pitchFamily="34" charset="0"/>
                <a:ea typeface="Calibri" panose="020F0502020204030204" pitchFamily="34" charset="0"/>
                <a:cs typeface="Times New Roman" panose="02020603050405020304" pitchFamily="18" charset="0"/>
              </a:rPr>
              <a:t>antagonists</a:t>
            </a:r>
            <a:r>
              <a:rPr lang="x-none" sz="2400" b="1" i="1" dirty="0">
                <a:solidFill>
                  <a:srgbClr val="0070C0"/>
                </a:solidFill>
                <a:latin typeface="Calibri" panose="020F0502020204030204" pitchFamily="34" charset="0"/>
                <a:ea typeface="Calibri" panose="020F0502020204030204" pitchFamily="34" charset="0"/>
                <a:cs typeface="Times New Roman" panose="02020603050405020304" pitchFamily="18" charset="0"/>
              </a:rPr>
              <a:t>.</a:t>
            </a:r>
          </a:p>
          <a:p>
            <a:pPr algn="just">
              <a:lnSpc>
                <a:spcPct val="150000"/>
              </a:lnSpc>
              <a:spcAft>
                <a:spcPts val="800"/>
              </a:spcAft>
            </a:pP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a:latin typeface="Calibri" panose="020F0502020204030204" pitchFamily="34" charset="0"/>
                <a:ea typeface="Calibri" panose="020F0502020204030204" pitchFamily="34" charset="0"/>
                <a:cs typeface="Times New Roman" panose="02020603050405020304" pitchFamily="18" charset="0"/>
              </a:rPr>
              <a:t>- </a:t>
            </a:r>
            <a:r>
              <a:rPr lang="x-none" sz="2400" b="1" i="1" dirty="0" err="1">
                <a:solidFill>
                  <a:srgbClr val="7030A0"/>
                </a:solidFill>
                <a:latin typeface="Calibri" panose="020F0502020204030204" pitchFamily="34" charset="0"/>
                <a:ea typeface="Calibri" panose="020F0502020204030204" pitchFamily="34" charset="0"/>
                <a:cs typeface="Times New Roman" panose="02020603050405020304" pitchFamily="18" charset="0"/>
              </a:rPr>
              <a:t>helps</a:t>
            </a:r>
            <a:r>
              <a:rPr lang="x-none" sz="2400" b="1" i="1" dirty="0">
                <a:solidFill>
                  <a:srgbClr val="7030A0"/>
                </a:solidFill>
                <a:latin typeface="Calibri" panose="020F0502020204030204" pitchFamily="34" charset="0"/>
                <a:ea typeface="Calibri" panose="020F0502020204030204" pitchFamily="34" charset="0"/>
                <a:cs typeface="Times New Roman" panose="02020603050405020304" pitchFamily="18" charset="0"/>
              </a:rPr>
              <a:t> </a:t>
            </a:r>
            <a:r>
              <a:rPr lang="x-none" sz="2400" b="1" i="1" dirty="0" err="1">
                <a:solidFill>
                  <a:srgbClr val="7030A0"/>
                </a:solidFill>
                <a:latin typeface="Calibri" panose="020F0502020204030204" pitchFamily="34" charset="0"/>
                <a:ea typeface="Calibri" panose="020F0502020204030204" pitchFamily="34" charset="0"/>
                <a:cs typeface="Times New Roman" panose="02020603050405020304" pitchFamily="18" charset="0"/>
              </a:rPr>
              <a:t>in</a:t>
            </a:r>
            <a:r>
              <a:rPr lang="x-none" sz="2400" b="1" i="1" dirty="0">
                <a:solidFill>
                  <a:srgbClr val="7030A0"/>
                </a:solidFill>
                <a:latin typeface="Calibri" panose="020F0502020204030204" pitchFamily="34" charset="0"/>
                <a:ea typeface="Calibri" panose="020F0502020204030204" pitchFamily="34" charset="0"/>
                <a:cs typeface="Times New Roman" panose="02020603050405020304" pitchFamily="18" charset="0"/>
              </a:rPr>
              <a:t> </a:t>
            </a:r>
            <a:r>
              <a:rPr lang="x-none" sz="2400" b="1" i="1" dirty="0" err="1">
                <a:solidFill>
                  <a:srgbClr val="7030A0"/>
                </a:solidFill>
                <a:latin typeface="Calibri" panose="020F0502020204030204" pitchFamily="34" charset="0"/>
                <a:ea typeface="Calibri" panose="020F0502020204030204" pitchFamily="34" charset="0"/>
                <a:cs typeface="Times New Roman" panose="02020603050405020304" pitchFamily="18" charset="0"/>
              </a:rPr>
              <a:t>the</a:t>
            </a:r>
            <a:r>
              <a:rPr lang="x-none" sz="2400" b="1" i="1" dirty="0">
                <a:solidFill>
                  <a:srgbClr val="7030A0"/>
                </a:solidFill>
                <a:latin typeface="Calibri" panose="020F0502020204030204" pitchFamily="34" charset="0"/>
                <a:ea typeface="Calibri" panose="020F0502020204030204" pitchFamily="34" charset="0"/>
                <a:cs typeface="Times New Roman" panose="02020603050405020304" pitchFamily="18" charset="0"/>
              </a:rPr>
              <a:t> </a:t>
            </a:r>
            <a:r>
              <a:rPr lang="x-none" sz="2400" b="1" i="1" dirty="0" err="1">
                <a:solidFill>
                  <a:srgbClr val="7030A0"/>
                </a:solidFill>
                <a:latin typeface="Calibri" panose="020F0502020204030204" pitchFamily="34" charset="0"/>
                <a:ea typeface="Calibri" panose="020F0502020204030204" pitchFamily="34" charset="0"/>
                <a:cs typeface="Times New Roman" panose="02020603050405020304" pitchFamily="18" charset="0"/>
              </a:rPr>
              <a:t>diagnosis</a:t>
            </a:r>
            <a:r>
              <a:rPr lang="x-none" sz="2400" b="1" i="1" dirty="0">
                <a:solidFill>
                  <a:srgbClr val="7030A0"/>
                </a:solidFill>
                <a:latin typeface="Calibri" panose="020F0502020204030204" pitchFamily="34" charset="0"/>
                <a:ea typeface="Calibri" panose="020F0502020204030204" pitchFamily="34" charset="0"/>
                <a:cs typeface="Times New Roman" panose="02020603050405020304" pitchFamily="18" charset="0"/>
              </a:rPr>
              <a:t> </a:t>
            </a:r>
            <a:r>
              <a:rPr lang="x-none" sz="2400" b="1" i="1" dirty="0" err="1">
                <a:solidFill>
                  <a:srgbClr val="7030A0"/>
                </a:solidFill>
                <a:latin typeface="Calibri" panose="020F0502020204030204" pitchFamily="34" charset="0"/>
                <a:ea typeface="Calibri" panose="020F0502020204030204" pitchFamily="34" charset="0"/>
                <a:cs typeface="Times New Roman" panose="02020603050405020304" pitchFamily="18" charset="0"/>
              </a:rPr>
              <a:t>of</a:t>
            </a:r>
            <a:r>
              <a:rPr lang="x-none" sz="2400" b="1" i="1" dirty="0">
                <a:solidFill>
                  <a:srgbClr val="7030A0"/>
                </a:solidFill>
                <a:latin typeface="Calibri" panose="020F0502020204030204" pitchFamily="34" charset="0"/>
                <a:ea typeface="Calibri" panose="020F0502020204030204" pitchFamily="34" charset="0"/>
                <a:cs typeface="Times New Roman" panose="02020603050405020304" pitchFamily="18" charset="0"/>
              </a:rPr>
              <a:t> </a:t>
            </a:r>
            <a:r>
              <a:rPr lang="x-none" sz="2400" b="1" i="1" dirty="0" err="1">
                <a:solidFill>
                  <a:srgbClr val="7030A0"/>
                </a:solidFill>
                <a:latin typeface="Calibri" panose="020F0502020204030204" pitchFamily="34" charset="0"/>
                <a:ea typeface="Calibri" panose="020F0502020204030204" pitchFamily="34" charset="0"/>
                <a:cs typeface="Times New Roman" panose="02020603050405020304" pitchFamily="18" charset="0"/>
              </a:rPr>
              <a:t>patients</a:t>
            </a:r>
            <a:r>
              <a:rPr lang="x-none" sz="2400" b="1" i="1" dirty="0">
                <a:solidFill>
                  <a:srgbClr val="7030A0"/>
                </a:solidFill>
                <a:latin typeface="Calibri" panose="020F0502020204030204" pitchFamily="34" charset="0"/>
                <a:ea typeface="Calibri" panose="020F0502020204030204" pitchFamily="34" charset="0"/>
                <a:cs typeface="Times New Roman" panose="02020603050405020304" pitchFamily="18" charset="0"/>
              </a:rPr>
              <a:t> </a:t>
            </a:r>
            <a:r>
              <a:rPr lang="x-none" sz="2400" b="1" i="1" dirty="0" err="1">
                <a:solidFill>
                  <a:srgbClr val="7030A0"/>
                </a:solidFill>
                <a:latin typeface="Calibri" panose="020F0502020204030204" pitchFamily="34" charset="0"/>
                <a:ea typeface="Calibri" panose="020F0502020204030204" pitchFamily="34" charset="0"/>
                <a:cs typeface="Times New Roman" panose="02020603050405020304" pitchFamily="18" charset="0"/>
              </a:rPr>
              <a:t>with</a:t>
            </a:r>
            <a:r>
              <a:rPr lang="x-none" sz="2400" b="1" i="1" dirty="0">
                <a:solidFill>
                  <a:srgbClr val="7030A0"/>
                </a:solidFill>
                <a:latin typeface="Calibri" panose="020F0502020204030204" pitchFamily="34" charset="0"/>
                <a:ea typeface="Calibri" panose="020F0502020204030204" pitchFamily="34" charset="0"/>
                <a:cs typeface="Times New Roman" panose="02020603050405020304" pitchFamily="18" charset="0"/>
              </a:rPr>
              <a:t> </a:t>
            </a:r>
            <a:r>
              <a:rPr lang="x-none" sz="2400" b="1" i="1" dirty="0" err="1">
                <a:solidFill>
                  <a:srgbClr val="7030A0"/>
                </a:solidFill>
                <a:latin typeface="Calibri" panose="020F0502020204030204" pitchFamily="34" charset="0"/>
                <a:ea typeface="Calibri" panose="020F0502020204030204" pitchFamily="34" charset="0"/>
                <a:cs typeface="Times New Roman" panose="02020603050405020304" pitchFamily="18" charset="0"/>
              </a:rPr>
              <a:t>growth</a:t>
            </a:r>
            <a:r>
              <a:rPr lang="x-none" sz="2400" b="1" i="1" dirty="0">
                <a:solidFill>
                  <a:srgbClr val="7030A0"/>
                </a:solidFill>
                <a:latin typeface="Calibri" panose="020F0502020204030204" pitchFamily="34" charset="0"/>
                <a:ea typeface="Calibri" panose="020F0502020204030204" pitchFamily="34" charset="0"/>
                <a:cs typeface="Times New Roman" panose="02020603050405020304" pitchFamily="18" charset="0"/>
              </a:rPr>
              <a:t> </a:t>
            </a:r>
            <a:r>
              <a:rPr lang="x-none" sz="2400" b="1" i="1" dirty="0" err="1">
                <a:solidFill>
                  <a:srgbClr val="7030A0"/>
                </a:solidFill>
                <a:latin typeface="Calibri" panose="020F0502020204030204" pitchFamily="34" charset="0"/>
                <a:ea typeface="Calibri" panose="020F0502020204030204" pitchFamily="34" charset="0"/>
                <a:cs typeface="Times New Roman" panose="02020603050405020304" pitchFamily="18" charset="0"/>
              </a:rPr>
              <a:t>hormone</a:t>
            </a:r>
            <a:r>
              <a:rPr lang="x-none" sz="2400" b="1" i="1" dirty="0">
                <a:solidFill>
                  <a:srgbClr val="7030A0"/>
                </a:solidFill>
                <a:latin typeface="Calibri" panose="020F0502020204030204" pitchFamily="34" charset="0"/>
                <a:ea typeface="Calibri" panose="020F0502020204030204" pitchFamily="34" charset="0"/>
                <a:cs typeface="Times New Roman" panose="02020603050405020304" pitchFamily="18" charset="0"/>
              </a:rPr>
              <a:t> </a:t>
            </a:r>
            <a:r>
              <a:rPr lang="x-none" sz="2400" b="1" i="1" dirty="0" err="1">
                <a:solidFill>
                  <a:srgbClr val="7030A0"/>
                </a:solidFill>
                <a:latin typeface="Calibri" panose="020F0502020204030204" pitchFamily="34" charset="0"/>
                <a:ea typeface="Calibri" panose="020F0502020204030204" pitchFamily="34" charset="0"/>
                <a:cs typeface="Times New Roman" panose="02020603050405020304" pitchFamily="18" charset="0"/>
              </a:rPr>
              <a:t>deficiency</a:t>
            </a:r>
            <a:r>
              <a:rPr lang="x-none" sz="2400" b="1" i="1" dirty="0">
                <a:solidFill>
                  <a:srgbClr val="7030A0"/>
                </a:solidFill>
                <a:latin typeface="Calibri" panose="020F0502020204030204" pitchFamily="34" charset="0"/>
                <a:ea typeface="Calibri" panose="020F0502020204030204" pitchFamily="34" charset="0"/>
                <a:cs typeface="Times New Roman" panose="02020603050405020304" pitchFamily="18" charset="0"/>
              </a:rPr>
              <a:t>, </a:t>
            </a:r>
            <a:r>
              <a:rPr lang="x-none" sz="2400" b="1" i="1" dirty="0" err="1">
                <a:solidFill>
                  <a:srgbClr val="7030A0"/>
                </a:solidFill>
                <a:latin typeface="Calibri" panose="020F0502020204030204" pitchFamily="34" charset="0"/>
                <a:ea typeface="Calibri" panose="020F0502020204030204" pitchFamily="34" charset="0"/>
                <a:cs typeface="Times New Roman" panose="02020603050405020304" pitchFamily="18" charset="0"/>
              </a:rPr>
              <a:t>hypothyroidism</a:t>
            </a:r>
            <a:r>
              <a:rPr lang="x-none" sz="2400" b="1" i="1" dirty="0">
                <a:solidFill>
                  <a:srgbClr val="7030A0"/>
                </a:solidFill>
                <a:latin typeface="Calibri" panose="020F0502020204030204" pitchFamily="34" charset="0"/>
                <a:ea typeface="Calibri" panose="020F0502020204030204" pitchFamily="34" charset="0"/>
                <a:cs typeface="Times New Roman" panose="02020603050405020304" pitchFamily="18" charset="0"/>
              </a:rPr>
              <a:t>, </a:t>
            </a:r>
            <a:r>
              <a:rPr lang="x-none" sz="2400" b="1" i="1" dirty="0" err="1">
                <a:solidFill>
                  <a:srgbClr val="7030A0"/>
                </a:solidFill>
                <a:latin typeface="Calibri" panose="020F0502020204030204" pitchFamily="34" charset="0"/>
                <a:ea typeface="Calibri" panose="020F0502020204030204" pitchFamily="34" charset="0"/>
                <a:cs typeface="Times New Roman" panose="02020603050405020304" pitchFamily="18" charset="0"/>
              </a:rPr>
              <a:t>hyperthyroidism</a:t>
            </a:r>
            <a:r>
              <a:rPr lang="x-none" sz="2400" b="1" i="1" dirty="0">
                <a:solidFill>
                  <a:srgbClr val="7030A0"/>
                </a:solidFill>
                <a:latin typeface="Calibri" panose="020F0502020204030204" pitchFamily="34" charset="0"/>
                <a:ea typeface="Calibri" panose="020F0502020204030204" pitchFamily="34" charset="0"/>
                <a:cs typeface="Times New Roman" panose="02020603050405020304" pitchFamily="18" charset="0"/>
              </a:rPr>
              <a:t>, </a:t>
            </a:r>
            <a:r>
              <a:rPr lang="x-none" sz="2400" b="1" i="1" dirty="0" err="1">
                <a:solidFill>
                  <a:srgbClr val="7030A0"/>
                </a:solidFill>
                <a:latin typeface="Calibri" panose="020F0502020204030204" pitchFamily="34" charset="0"/>
                <a:ea typeface="Calibri" panose="020F0502020204030204" pitchFamily="34" charset="0"/>
                <a:cs typeface="Times New Roman" panose="02020603050405020304" pitchFamily="18" charset="0"/>
              </a:rPr>
              <a:t>chronic</a:t>
            </a:r>
            <a:r>
              <a:rPr lang="x-none" sz="2400" b="1" i="1" dirty="0">
                <a:solidFill>
                  <a:srgbClr val="7030A0"/>
                </a:solidFill>
                <a:latin typeface="Calibri" panose="020F0502020204030204" pitchFamily="34" charset="0"/>
                <a:ea typeface="Calibri" panose="020F0502020204030204" pitchFamily="34" charset="0"/>
                <a:cs typeface="Times New Roman" panose="02020603050405020304" pitchFamily="18" charset="0"/>
              </a:rPr>
              <a:t> </a:t>
            </a:r>
            <a:r>
              <a:rPr lang="x-none" sz="2400" b="1" i="1" dirty="0" err="1">
                <a:solidFill>
                  <a:srgbClr val="7030A0"/>
                </a:solidFill>
                <a:latin typeface="Calibri" panose="020F0502020204030204" pitchFamily="34" charset="0"/>
                <a:ea typeface="Calibri" panose="020F0502020204030204" pitchFamily="34" charset="0"/>
                <a:cs typeface="Times New Roman" panose="02020603050405020304" pitchFamily="18" charset="0"/>
              </a:rPr>
              <a:t>kidney</a:t>
            </a:r>
            <a:r>
              <a:rPr lang="x-none" sz="2400" b="1" i="1" dirty="0">
                <a:solidFill>
                  <a:srgbClr val="7030A0"/>
                </a:solidFill>
                <a:latin typeface="Calibri" panose="020F0502020204030204" pitchFamily="34" charset="0"/>
                <a:ea typeface="Calibri" panose="020F0502020204030204" pitchFamily="34" charset="0"/>
                <a:cs typeface="Times New Roman" panose="02020603050405020304" pitchFamily="18" charset="0"/>
              </a:rPr>
              <a:t> </a:t>
            </a:r>
            <a:r>
              <a:rPr lang="x-none" sz="2400" b="1" i="1" dirty="0" err="1">
                <a:solidFill>
                  <a:srgbClr val="7030A0"/>
                </a:solidFill>
                <a:latin typeface="Calibri" panose="020F0502020204030204" pitchFamily="34" charset="0"/>
                <a:ea typeface="Calibri" panose="020F0502020204030204" pitchFamily="34" charset="0"/>
                <a:cs typeface="Times New Roman" panose="02020603050405020304" pitchFamily="18" charset="0"/>
              </a:rPr>
              <a:t>diseases</a:t>
            </a:r>
            <a:r>
              <a:rPr lang="x-none" sz="2400" b="1" i="1" dirty="0">
                <a:solidFill>
                  <a:srgbClr val="7030A0"/>
                </a:solidFill>
                <a:latin typeface="Calibri" panose="020F0502020204030204" pitchFamily="34" charset="0"/>
                <a:ea typeface="Calibri" panose="020F0502020204030204" pitchFamily="34" charset="0"/>
                <a:cs typeface="Times New Roman" panose="02020603050405020304" pitchFamily="18" charset="0"/>
              </a:rPr>
              <a:t>.</a:t>
            </a:r>
          </a:p>
          <a:p>
            <a:pPr algn="just">
              <a:lnSpc>
                <a:spcPct val="150000"/>
              </a:lnSpc>
              <a:spcAft>
                <a:spcPts val="800"/>
              </a:spcAft>
            </a:pP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a:latin typeface="Calibri" panose="020F0502020204030204" pitchFamily="34" charset="0"/>
                <a:ea typeface="Calibri" panose="020F0502020204030204" pitchFamily="34" charset="0"/>
                <a:cs typeface="Times New Roman" panose="02020603050405020304" pitchFamily="18" charset="0"/>
              </a:rPr>
              <a:t>- </a:t>
            </a:r>
            <a:r>
              <a:rPr lang="x-none" sz="2400" b="1" i="1" dirty="0" err="1">
                <a:solidFill>
                  <a:srgbClr val="00B050"/>
                </a:solidFill>
                <a:latin typeface="Calibri" panose="020F0502020204030204" pitchFamily="34" charset="0"/>
                <a:ea typeface="Calibri" panose="020F0502020204030204" pitchFamily="34" charset="0"/>
                <a:cs typeface="Times New Roman" panose="02020603050405020304" pitchFamily="18" charset="0"/>
              </a:rPr>
              <a:t>helps</a:t>
            </a:r>
            <a:r>
              <a:rPr lang="x-none" sz="2400" b="1" i="1" dirty="0">
                <a:solidFill>
                  <a:srgbClr val="00B050"/>
                </a:solidFill>
                <a:latin typeface="Calibri" panose="020F0502020204030204" pitchFamily="34" charset="0"/>
                <a:ea typeface="Calibri" panose="020F0502020204030204" pitchFamily="34" charset="0"/>
                <a:cs typeface="Times New Roman" panose="02020603050405020304" pitchFamily="18" charset="0"/>
              </a:rPr>
              <a:t> </a:t>
            </a:r>
            <a:r>
              <a:rPr lang="x-none" sz="2400" b="1" i="1" dirty="0" err="1">
                <a:solidFill>
                  <a:srgbClr val="00B050"/>
                </a:solidFill>
                <a:latin typeface="Calibri" panose="020F0502020204030204" pitchFamily="34" charset="0"/>
                <a:ea typeface="Calibri" panose="020F0502020204030204" pitchFamily="34" charset="0"/>
                <a:cs typeface="Times New Roman" panose="02020603050405020304" pitchFamily="18" charset="0"/>
              </a:rPr>
              <a:t>in</a:t>
            </a:r>
            <a:r>
              <a:rPr lang="x-none" sz="2400" b="1" i="1" dirty="0">
                <a:solidFill>
                  <a:srgbClr val="00B050"/>
                </a:solidFill>
                <a:latin typeface="Calibri" panose="020F0502020204030204" pitchFamily="34" charset="0"/>
                <a:ea typeface="Calibri" panose="020F0502020204030204" pitchFamily="34" charset="0"/>
                <a:cs typeface="Times New Roman" panose="02020603050405020304" pitchFamily="18" charset="0"/>
              </a:rPr>
              <a:t> </a:t>
            </a:r>
            <a:r>
              <a:rPr lang="x-none" sz="2400" b="1" i="1" dirty="0" err="1">
                <a:solidFill>
                  <a:srgbClr val="00B050"/>
                </a:solidFill>
                <a:latin typeface="Calibri" panose="020F0502020204030204" pitchFamily="34" charset="0"/>
                <a:ea typeface="Calibri" panose="020F0502020204030204" pitchFamily="34" charset="0"/>
                <a:cs typeface="Times New Roman" panose="02020603050405020304" pitchFamily="18" charset="0"/>
              </a:rPr>
              <a:t>the</a:t>
            </a:r>
            <a:r>
              <a:rPr lang="x-none" sz="2400" b="1" i="1" dirty="0">
                <a:solidFill>
                  <a:srgbClr val="00B050"/>
                </a:solidFill>
                <a:latin typeface="Calibri" panose="020F0502020204030204" pitchFamily="34" charset="0"/>
                <a:ea typeface="Calibri" panose="020F0502020204030204" pitchFamily="34" charset="0"/>
                <a:cs typeface="Times New Roman" panose="02020603050405020304" pitchFamily="18" charset="0"/>
              </a:rPr>
              <a:t> </a:t>
            </a:r>
            <a:r>
              <a:rPr lang="x-none" sz="2400" b="1" i="1" dirty="0" err="1">
                <a:solidFill>
                  <a:srgbClr val="00B050"/>
                </a:solidFill>
                <a:latin typeface="Calibri" panose="020F0502020204030204" pitchFamily="34" charset="0"/>
                <a:ea typeface="Calibri" panose="020F0502020204030204" pitchFamily="34" charset="0"/>
                <a:cs typeface="Times New Roman" panose="02020603050405020304" pitchFamily="18" charset="0"/>
              </a:rPr>
              <a:t>diagnosis</a:t>
            </a:r>
            <a:r>
              <a:rPr lang="x-none" sz="2400" b="1" i="1" dirty="0">
                <a:solidFill>
                  <a:srgbClr val="00B050"/>
                </a:solidFill>
                <a:latin typeface="Calibri" panose="020F0502020204030204" pitchFamily="34" charset="0"/>
                <a:ea typeface="Calibri" panose="020F0502020204030204" pitchFamily="34" charset="0"/>
                <a:cs typeface="Times New Roman" panose="02020603050405020304" pitchFamily="18" charset="0"/>
              </a:rPr>
              <a:t> </a:t>
            </a:r>
            <a:r>
              <a:rPr lang="x-none" sz="2400" b="1" i="1" dirty="0" err="1">
                <a:solidFill>
                  <a:srgbClr val="00B050"/>
                </a:solidFill>
                <a:latin typeface="Calibri" panose="020F0502020204030204" pitchFamily="34" charset="0"/>
                <a:ea typeface="Calibri" panose="020F0502020204030204" pitchFamily="34" charset="0"/>
                <a:cs typeface="Times New Roman" panose="02020603050405020304" pitchFamily="18" charset="0"/>
              </a:rPr>
              <a:t>of</a:t>
            </a:r>
            <a:r>
              <a:rPr lang="x-none" sz="2400" b="1" i="1" dirty="0">
                <a:solidFill>
                  <a:srgbClr val="00B050"/>
                </a:solidFill>
                <a:latin typeface="Calibri" panose="020F0502020204030204" pitchFamily="34" charset="0"/>
                <a:ea typeface="Calibri" panose="020F0502020204030204" pitchFamily="34" charset="0"/>
                <a:cs typeface="Times New Roman" panose="02020603050405020304" pitchFamily="18" charset="0"/>
              </a:rPr>
              <a:t> r</a:t>
            </a:r>
            <a:r>
              <a:rPr lang="en-US" sz="2400" b="1" i="1" dirty="0" err="1">
                <a:solidFill>
                  <a:srgbClr val="00B050"/>
                </a:solidFill>
                <a:latin typeface="Calibri" panose="020F0502020204030204" pitchFamily="34" charset="0"/>
                <a:ea typeface="Calibri" panose="020F0502020204030204" pitchFamily="34" charset="0"/>
                <a:cs typeface="Times New Roman" panose="02020603050405020304" pitchFamily="18" charset="0"/>
              </a:rPr>
              <a:t>achitis</a:t>
            </a:r>
            <a:r>
              <a:rPr lang="x-none" sz="2400" b="1" i="1" dirty="0">
                <a:solidFill>
                  <a:srgbClr val="00B050"/>
                </a:solidFill>
                <a:latin typeface="Calibri" panose="020F0502020204030204" pitchFamily="34" charset="0"/>
                <a:ea typeface="Calibri" panose="020F0502020204030204" pitchFamily="34" charset="0"/>
                <a:cs typeface="Times New Roman" panose="02020603050405020304" pitchFamily="18" charset="0"/>
              </a:rPr>
              <a:t> </a:t>
            </a:r>
            <a:r>
              <a:rPr lang="x-none" sz="2400" b="1" i="1" dirty="0" err="1">
                <a:solidFill>
                  <a:srgbClr val="00B050"/>
                </a:solidFill>
                <a:latin typeface="Calibri" panose="020F0502020204030204" pitchFamily="34" charset="0"/>
                <a:ea typeface="Calibri" panose="020F0502020204030204" pitchFamily="34" charset="0"/>
                <a:cs typeface="Times New Roman" panose="02020603050405020304" pitchFamily="18" charset="0"/>
              </a:rPr>
              <a:t>in</a:t>
            </a:r>
            <a:r>
              <a:rPr lang="x-none" sz="2400" b="1" i="1" dirty="0">
                <a:solidFill>
                  <a:srgbClr val="00B050"/>
                </a:solidFill>
                <a:latin typeface="Calibri" panose="020F0502020204030204" pitchFamily="34" charset="0"/>
                <a:ea typeface="Calibri" panose="020F0502020204030204" pitchFamily="34" charset="0"/>
                <a:cs typeface="Times New Roman" panose="02020603050405020304" pitchFamily="18" charset="0"/>
              </a:rPr>
              <a:t> </a:t>
            </a:r>
            <a:r>
              <a:rPr lang="x-none" sz="2400" b="1" i="1" dirty="0" err="1">
                <a:solidFill>
                  <a:srgbClr val="00B050"/>
                </a:solidFill>
                <a:latin typeface="Calibri" panose="020F0502020204030204" pitchFamily="34" charset="0"/>
                <a:ea typeface="Calibri" panose="020F0502020204030204" pitchFamily="34" charset="0"/>
                <a:cs typeface="Times New Roman" panose="02020603050405020304" pitchFamily="18" charset="0"/>
              </a:rPr>
              <a:t>young</a:t>
            </a:r>
            <a:r>
              <a:rPr lang="x-none" sz="2400" b="1" i="1" dirty="0">
                <a:solidFill>
                  <a:srgbClr val="00B050"/>
                </a:solidFill>
                <a:latin typeface="Calibri" panose="020F0502020204030204" pitchFamily="34" charset="0"/>
                <a:ea typeface="Calibri" panose="020F0502020204030204" pitchFamily="34" charset="0"/>
                <a:cs typeface="Times New Roman" panose="02020603050405020304" pitchFamily="18" charset="0"/>
              </a:rPr>
              <a:t> </a:t>
            </a:r>
            <a:r>
              <a:rPr lang="x-none" sz="2400" b="1" i="1" dirty="0" err="1">
                <a:solidFill>
                  <a:srgbClr val="00B050"/>
                </a:solidFill>
                <a:latin typeface="Calibri" panose="020F0502020204030204" pitchFamily="34" charset="0"/>
                <a:ea typeface="Calibri" panose="020F0502020204030204" pitchFamily="34" charset="0"/>
                <a:cs typeface="Times New Roman" panose="02020603050405020304" pitchFamily="18" charset="0"/>
              </a:rPr>
              <a:t>children</a:t>
            </a:r>
            <a:r>
              <a:rPr lang="x-none" sz="2400" b="1" i="1" dirty="0">
                <a:solidFill>
                  <a:srgbClr val="00B050"/>
                </a:solidFill>
                <a:latin typeface="Calibri" panose="020F0502020204030204" pitchFamily="34" charset="0"/>
                <a:ea typeface="Calibri" panose="020F0502020204030204" pitchFamily="34" charset="0"/>
                <a:cs typeface="Times New Roman" panose="02020603050405020304" pitchFamily="18" charset="0"/>
              </a:rPr>
              <a:t>.</a:t>
            </a:r>
          </a:p>
        </p:txBody>
      </p:sp>
    </p:spTree>
    <p:extLst>
      <p:ext uri="{BB962C8B-B14F-4D97-AF65-F5344CB8AC3E}">
        <p14:creationId xmlns:p14="http://schemas.microsoft.com/office/powerpoint/2010/main" xmlns="" val="14107796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xmlns="" id="{09AEAC19-9C4C-4187-B74C-4163A80C4A12}"/>
              </a:ext>
            </a:extLst>
          </p:cNvPr>
          <p:cNvSpPr/>
          <p:nvPr/>
        </p:nvSpPr>
        <p:spPr>
          <a:xfrm>
            <a:off x="942109" y="720436"/>
            <a:ext cx="10806546" cy="4115870"/>
          </a:xfrm>
          <a:prstGeom prst="rect">
            <a:avLst/>
          </a:prstGeom>
        </p:spPr>
        <p:txBody>
          <a:bodyPr wrap="square">
            <a:spAutoFit/>
          </a:bodyPr>
          <a:lstStyle/>
          <a:p>
            <a:pPr algn="just">
              <a:lnSpc>
                <a:spcPct val="150000"/>
              </a:lnSpc>
              <a:spcAft>
                <a:spcPts val="800"/>
              </a:spcAft>
            </a:pPr>
            <a:r>
              <a:rPr lang="en-US"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The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content</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of</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OC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in</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the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blood</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of</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children</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with</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r</a:t>
            </a:r>
            <a:r>
              <a:rPr lang="en-US"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achi</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t</a:t>
            </a:r>
            <a:r>
              <a:rPr lang="en-US"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i</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s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is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inversely</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related</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to</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the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concentration</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of</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PTH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and</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directly</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related</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to</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the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level</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of</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total</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and</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ionized</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calcium</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and</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calcitonin</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a:t>
            </a:r>
            <a:r>
              <a:rPr lang="x-none" sz="2400" dirty="0">
                <a:latin typeface="Calibri" panose="020F0502020204030204" pitchFamily="34" charset="0"/>
                <a:ea typeface="Calibri" panose="020F0502020204030204" pitchFamily="34" charset="0"/>
                <a:cs typeface="Times New Roman" panose="02020603050405020304" pitchFamily="18" charset="0"/>
              </a:rPr>
              <a:t> - </a:t>
            </a:r>
            <a:r>
              <a:rPr lang="x-none" sz="2400" dirty="0" err="1">
                <a:latin typeface="Calibri" panose="020F0502020204030204" pitchFamily="34" charset="0"/>
                <a:ea typeface="Calibri" panose="020F0502020204030204" pitchFamily="34" charset="0"/>
                <a:cs typeface="Times New Roman" panose="02020603050405020304" pitchFamily="18" charset="0"/>
              </a:rPr>
              <a:t>is</a:t>
            </a:r>
            <a:r>
              <a:rPr lang="x-none" sz="2400" dirty="0">
                <a:latin typeface="Calibri" panose="020F0502020204030204" pitchFamily="34" charset="0"/>
                <a:ea typeface="Calibri" panose="020F0502020204030204" pitchFamily="34" charset="0"/>
                <a:cs typeface="Times New Roman" panose="02020603050405020304" pitchFamily="18" charset="0"/>
              </a:rPr>
              <a:t> a </a:t>
            </a:r>
            <a:r>
              <a:rPr lang="x-none" sz="2400" dirty="0" err="1">
                <a:latin typeface="Calibri" panose="020F0502020204030204" pitchFamily="34" charset="0"/>
                <a:ea typeface="Calibri" panose="020F0502020204030204" pitchFamily="34" charset="0"/>
                <a:cs typeface="Times New Roman" panose="02020603050405020304" pitchFamily="18" charset="0"/>
              </a:rPr>
              <a:t>diagnostic</a:t>
            </a:r>
            <a:r>
              <a:rPr lang="x-none" sz="2400" dirty="0">
                <a:latin typeface="Calibri" panose="020F0502020204030204" pitchFamily="34" charset="0"/>
                <a:ea typeface="Calibri" panose="020F0502020204030204" pitchFamily="34" charset="0"/>
                <a:cs typeface="Times New Roman" panose="02020603050405020304" pitchFamily="18" charset="0"/>
              </a:rPr>
              <a:t> </a:t>
            </a:r>
            <a:r>
              <a:rPr lang="x-none" sz="2400" dirty="0" err="1">
                <a:latin typeface="Calibri" panose="020F0502020204030204" pitchFamily="34" charset="0"/>
                <a:ea typeface="Calibri" panose="020F0502020204030204" pitchFamily="34" charset="0"/>
                <a:cs typeface="Times New Roman" panose="02020603050405020304" pitchFamily="18" charset="0"/>
              </a:rPr>
              <a:t>criterion</a:t>
            </a:r>
            <a:r>
              <a:rPr lang="x-none" sz="2400" dirty="0">
                <a:latin typeface="Calibri" panose="020F0502020204030204" pitchFamily="34" charset="0"/>
                <a:ea typeface="Calibri" panose="020F0502020204030204" pitchFamily="34" charset="0"/>
                <a:cs typeface="Times New Roman" panose="02020603050405020304" pitchFamily="18" charset="0"/>
              </a:rPr>
              <a:t> </a:t>
            </a:r>
            <a:r>
              <a:rPr lang="x-none" sz="2400" dirty="0" err="1">
                <a:latin typeface="Calibri" panose="020F0502020204030204" pitchFamily="34" charset="0"/>
                <a:ea typeface="Calibri" panose="020F0502020204030204" pitchFamily="34" charset="0"/>
                <a:cs typeface="Times New Roman" panose="02020603050405020304" pitchFamily="18" charset="0"/>
              </a:rPr>
              <a:t>for</a:t>
            </a:r>
            <a:r>
              <a:rPr lang="x-none" sz="2400" dirty="0">
                <a:latin typeface="Calibri" panose="020F0502020204030204" pitchFamily="34" charset="0"/>
                <a:ea typeface="Calibri" panose="020F0502020204030204" pitchFamily="34" charset="0"/>
                <a:cs typeface="Times New Roman" panose="02020603050405020304" pitchFamily="18" charset="0"/>
              </a:rPr>
              <a:t> </a:t>
            </a:r>
            <a:r>
              <a:rPr lang="x-none" sz="2400" dirty="0" err="1">
                <a:latin typeface="Calibri" panose="020F0502020204030204" pitchFamily="34" charset="0"/>
                <a:ea typeface="Calibri" panose="020F0502020204030204" pitchFamily="34" charset="0"/>
                <a:cs typeface="Times New Roman" panose="02020603050405020304" pitchFamily="18" charset="0"/>
              </a:rPr>
              <a:t>hypercorticism</a:t>
            </a:r>
            <a:r>
              <a:rPr lang="x-none" sz="2400" dirty="0">
                <a:latin typeface="Calibri" panose="020F0502020204030204" pitchFamily="34" charset="0"/>
                <a:ea typeface="Calibri" panose="020F0502020204030204" pitchFamily="34" charset="0"/>
                <a:cs typeface="Times New Roman" panose="02020603050405020304" pitchFamily="18" charset="0"/>
              </a:rPr>
              <a:t> (</a:t>
            </a:r>
            <a:r>
              <a:rPr lang="x-none" sz="2400" dirty="0" err="1">
                <a:latin typeface="Calibri" panose="020F0502020204030204" pitchFamily="34" charset="0"/>
                <a:ea typeface="Calibri" panose="020F0502020204030204" pitchFamily="34" charset="0"/>
                <a:cs typeface="Times New Roman" panose="02020603050405020304" pitchFamily="18" charset="0"/>
              </a:rPr>
              <a:t>Itsenko-Cushing's</a:t>
            </a:r>
            <a:r>
              <a:rPr lang="x-none" sz="2400" dirty="0">
                <a:latin typeface="Calibri" panose="020F0502020204030204" pitchFamily="34" charset="0"/>
                <a:ea typeface="Calibri" panose="020F0502020204030204" pitchFamily="34" charset="0"/>
                <a:cs typeface="Times New Roman" panose="02020603050405020304" pitchFamily="18" charset="0"/>
              </a:rPr>
              <a:t> </a:t>
            </a:r>
            <a:r>
              <a:rPr lang="x-none" sz="2400" dirty="0" err="1">
                <a:latin typeface="Calibri" panose="020F0502020204030204" pitchFamily="34" charset="0"/>
                <a:ea typeface="Calibri" panose="020F0502020204030204" pitchFamily="34" charset="0"/>
                <a:cs typeface="Times New Roman" panose="02020603050405020304" pitchFamily="18" charset="0"/>
              </a:rPr>
              <a:t>disease</a:t>
            </a:r>
            <a:r>
              <a:rPr lang="x-none" sz="2400" dirty="0">
                <a:latin typeface="Calibri" panose="020F0502020204030204" pitchFamily="34" charset="0"/>
                <a:ea typeface="Calibri" panose="020F0502020204030204" pitchFamily="34" charset="0"/>
                <a:cs typeface="Times New Roman" panose="02020603050405020304" pitchFamily="18" charset="0"/>
              </a:rPr>
              <a:t> </a:t>
            </a:r>
            <a:r>
              <a:rPr lang="x-none" sz="2400" dirty="0" err="1">
                <a:latin typeface="Calibri" panose="020F0502020204030204" pitchFamily="34" charset="0"/>
                <a:ea typeface="Calibri" panose="020F0502020204030204" pitchFamily="34" charset="0"/>
                <a:cs typeface="Times New Roman" panose="02020603050405020304" pitchFamily="18" charset="0"/>
              </a:rPr>
              <a:t>and</a:t>
            </a:r>
            <a:r>
              <a:rPr lang="x-none" sz="2400" dirty="0">
                <a:latin typeface="Calibri" panose="020F0502020204030204" pitchFamily="34" charset="0"/>
                <a:ea typeface="Calibri" panose="020F0502020204030204" pitchFamily="34" charset="0"/>
                <a:cs typeface="Times New Roman" panose="02020603050405020304" pitchFamily="18" charset="0"/>
              </a:rPr>
              <a:t> </a:t>
            </a:r>
            <a:r>
              <a:rPr lang="x-none" sz="2400" dirty="0" err="1">
                <a:latin typeface="Calibri" panose="020F0502020204030204" pitchFamily="34" charset="0"/>
                <a:ea typeface="Calibri" panose="020F0502020204030204" pitchFamily="34" charset="0"/>
                <a:cs typeface="Times New Roman" panose="02020603050405020304" pitchFamily="18" charset="0"/>
              </a:rPr>
              <a:t>syndrome</a:t>
            </a:r>
            <a:r>
              <a:rPr lang="x-none" sz="2400" dirty="0">
                <a:latin typeface="Calibri" panose="020F0502020204030204" pitchFamily="34" charset="0"/>
                <a:ea typeface="Calibri" panose="020F0502020204030204" pitchFamily="34" charset="0"/>
                <a:cs typeface="Times New Roman" panose="02020603050405020304" pitchFamily="18" charset="0"/>
              </a:rPr>
              <a:t>).</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In</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these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conditions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the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content</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of</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OC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in</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the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blood</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is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significantly</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reduced</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a:t>
            </a:r>
            <a:endParaRPr lang="x-none"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800"/>
              </a:spcAft>
            </a:pPr>
            <a:r>
              <a:rPr lang="x-none" sz="2400" dirty="0">
                <a:solidFill>
                  <a:srgbClr val="FF0000"/>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FF0000"/>
                </a:solidFill>
                <a:latin typeface="Calibri" panose="020F0502020204030204" pitchFamily="34" charset="0"/>
                <a:ea typeface="Calibri" panose="020F0502020204030204" pitchFamily="34" charset="0"/>
                <a:cs typeface="Times New Roman" panose="02020603050405020304" pitchFamily="18" charset="0"/>
              </a:rPr>
              <a:t>Reference</a:t>
            </a:r>
            <a:r>
              <a:rPr lang="x-none" sz="2400"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 </a:t>
            </a:r>
            <a:r>
              <a:rPr lang="x-none" sz="2400" b="1" dirty="0" err="1">
                <a:solidFill>
                  <a:srgbClr val="FF0000"/>
                </a:solidFill>
                <a:latin typeface="Calibri" panose="020F0502020204030204" pitchFamily="34" charset="0"/>
                <a:ea typeface="Calibri" panose="020F0502020204030204" pitchFamily="34" charset="0"/>
                <a:cs typeface="Times New Roman" panose="02020603050405020304" pitchFamily="18" charset="0"/>
              </a:rPr>
              <a:t>values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a:t>
            </a:r>
            <a:r>
              <a:rPr lang="x-none" sz="2400" dirty="0">
                <a:latin typeface="Calibri" panose="020F0502020204030204" pitchFamily="34" charset="0"/>
                <a:ea typeface="Calibri" panose="020F0502020204030204" pitchFamily="34" charset="0"/>
                <a:cs typeface="Times New Roman" panose="02020603050405020304" pitchFamily="18" charset="0"/>
              </a:rPr>
              <a:t> </a:t>
            </a:r>
            <a:r>
              <a:rPr lang="x-none" sz="2400" dirty="0" err="1">
                <a:latin typeface="Calibri" panose="020F0502020204030204" pitchFamily="34" charset="0"/>
                <a:ea typeface="Calibri" panose="020F0502020204030204" pitchFamily="34" charset="0"/>
                <a:cs typeface="Times New Roman" panose="02020603050405020304" pitchFamily="18" charset="0"/>
              </a:rPr>
              <a:t>women</a:t>
            </a:r>
            <a:r>
              <a:rPr lang="x-none" sz="2400" dirty="0">
                <a:latin typeface="Calibri" panose="020F0502020204030204" pitchFamily="34" charset="0"/>
                <a:ea typeface="Calibri" panose="020F0502020204030204" pitchFamily="34" charset="0"/>
                <a:cs typeface="Times New Roman" panose="02020603050405020304" pitchFamily="18" charset="0"/>
              </a:rPr>
              <a:t>: 11-43 </a:t>
            </a:r>
            <a:r>
              <a:rPr lang="x-none" sz="2400" dirty="0" err="1">
                <a:latin typeface="Calibri" panose="020F0502020204030204" pitchFamily="34" charset="0"/>
                <a:ea typeface="Calibri" panose="020F0502020204030204" pitchFamily="34" charset="0"/>
                <a:cs typeface="Times New Roman" panose="02020603050405020304" pitchFamily="18" charset="0"/>
              </a:rPr>
              <a:t>ng</a:t>
            </a:r>
            <a:r>
              <a:rPr lang="x-none" sz="2400" dirty="0">
                <a:latin typeface="Calibri" panose="020F0502020204030204" pitchFamily="34" charset="0"/>
                <a:ea typeface="Calibri" panose="020F0502020204030204" pitchFamily="34" charset="0"/>
                <a:cs typeface="Times New Roman" panose="02020603050405020304" pitchFamily="18" charset="0"/>
              </a:rPr>
              <a:t>/</a:t>
            </a:r>
            <a:r>
              <a:rPr lang="x-none" sz="2400" dirty="0" err="1">
                <a:latin typeface="Calibri" panose="020F0502020204030204" pitchFamily="34" charset="0"/>
                <a:ea typeface="Calibri" panose="020F0502020204030204" pitchFamily="34" charset="0"/>
                <a:cs typeface="Times New Roman" panose="02020603050405020304" pitchFamily="18" charset="0"/>
              </a:rPr>
              <a:t>ml</a:t>
            </a:r>
            <a:r>
              <a:rPr lang="x-none" sz="2400" dirty="0">
                <a:latin typeface="Calibri" panose="020F0502020204030204" pitchFamily="34" charset="0"/>
                <a:ea typeface="Calibri" panose="020F0502020204030204" pitchFamily="34" charset="0"/>
                <a:cs typeface="Times New Roman" panose="02020603050405020304" pitchFamily="18" charset="0"/>
              </a:rPr>
              <a:t>, </a:t>
            </a:r>
            <a:r>
              <a:rPr lang="x-none" sz="2400" dirty="0" err="1">
                <a:latin typeface="Calibri" panose="020F0502020204030204" pitchFamily="34" charset="0"/>
                <a:ea typeface="Calibri" panose="020F0502020204030204" pitchFamily="34" charset="0"/>
                <a:cs typeface="Times New Roman" panose="02020603050405020304" pitchFamily="18" charset="0"/>
              </a:rPr>
              <a:t>postmenopausal</a:t>
            </a:r>
            <a:r>
              <a:rPr lang="x-none" sz="2400" dirty="0">
                <a:latin typeface="Calibri" panose="020F0502020204030204" pitchFamily="34" charset="0"/>
                <a:ea typeface="Calibri" panose="020F0502020204030204" pitchFamily="34" charset="0"/>
                <a:cs typeface="Times New Roman" panose="02020603050405020304" pitchFamily="18" charset="0"/>
              </a:rPr>
              <a:t>: 15-46 </a:t>
            </a:r>
            <a:r>
              <a:rPr lang="x-none" sz="2400" dirty="0" err="1">
                <a:latin typeface="Calibri" panose="020F0502020204030204" pitchFamily="34" charset="0"/>
                <a:ea typeface="Calibri" panose="020F0502020204030204" pitchFamily="34" charset="0"/>
                <a:cs typeface="Times New Roman" panose="02020603050405020304" pitchFamily="18" charset="0"/>
              </a:rPr>
              <a:t>ng</a:t>
            </a:r>
            <a:r>
              <a:rPr lang="x-none" sz="2400" dirty="0">
                <a:latin typeface="Calibri" panose="020F0502020204030204" pitchFamily="34" charset="0"/>
                <a:ea typeface="Calibri" panose="020F0502020204030204" pitchFamily="34" charset="0"/>
                <a:cs typeface="Times New Roman" panose="02020603050405020304" pitchFamily="18" charset="0"/>
              </a:rPr>
              <a:t>/</a:t>
            </a:r>
            <a:r>
              <a:rPr lang="x-none" sz="2400" dirty="0" err="1">
                <a:latin typeface="Calibri" panose="020F0502020204030204" pitchFamily="34" charset="0"/>
                <a:ea typeface="Calibri" panose="020F0502020204030204" pitchFamily="34" charset="0"/>
                <a:cs typeface="Times New Roman" panose="02020603050405020304" pitchFamily="18" charset="0"/>
              </a:rPr>
              <a:t>ml</a:t>
            </a:r>
            <a:r>
              <a:rPr lang="x-none" sz="2400" dirty="0">
                <a:latin typeface="Calibri" panose="020F0502020204030204" pitchFamily="34" charset="0"/>
                <a:ea typeface="Calibri" panose="020F0502020204030204" pitchFamily="34" charset="0"/>
                <a:cs typeface="Times New Roman" panose="02020603050405020304" pitchFamily="18" charset="0"/>
              </a:rPr>
              <a:t>;</a:t>
            </a:r>
          </a:p>
          <a:p>
            <a:pPr algn="just">
              <a:lnSpc>
                <a:spcPct val="150000"/>
              </a:lnSpc>
              <a:spcAft>
                <a:spcPts val="800"/>
              </a:spcAft>
            </a:pP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latin typeface="Calibri" panose="020F0502020204030204" pitchFamily="34" charset="0"/>
                <a:ea typeface="Calibri" panose="020F0502020204030204" pitchFamily="34" charset="0"/>
                <a:cs typeface="Times New Roman" panose="02020603050405020304" pitchFamily="18" charset="0"/>
              </a:rPr>
              <a:t>men</a:t>
            </a:r>
            <a:r>
              <a:rPr lang="x-none" sz="2400" dirty="0">
                <a:latin typeface="Calibri" panose="020F0502020204030204" pitchFamily="34" charset="0"/>
                <a:ea typeface="Calibri" panose="020F0502020204030204" pitchFamily="34" charset="0"/>
                <a:cs typeface="Times New Roman" panose="02020603050405020304" pitchFamily="18" charset="0"/>
              </a:rPr>
              <a:t>: 18-30 </a:t>
            </a:r>
            <a:r>
              <a:rPr lang="x-none" sz="2400" dirty="0" err="1">
                <a:latin typeface="Calibri" panose="020F0502020204030204" pitchFamily="34" charset="0"/>
                <a:ea typeface="Calibri" panose="020F0502020204030204" pitchFamily="34" charset="0"/>
                <a:cs typeface="Times New Roman" panose="02020603050405020304" pitchFamily="18" charset="0"/>
              </a:rPr>
              <a:t>years</a:t>
            </a:r>
            <a:r>
              <a:rPr lang="x-none" sz="2400" dirty="0">
                <a:latin typeface="Calibri" panose="020F0502020204030204" pitchFamily="34" charset="0"/>
                <a:ea typeface="Calibri" panose="020F0502020204030204" pitchFamily="34" charset="0"/>
                <a:cs typeface="Times New Roman" panose="02020603050405020304" pitchFamily="18" charset="0"/>
              </a:rPr>
              <a:t>: 24-70 </a:t>
            </a:r>
            <a:r>
              <a:rPr lang="x-none" sz="2400" dirty="0" err="1">
                <a:latin typeface="Calibri" panose="020F0502020204030204" pitchFamily="34" charset="0"/>
                <a:ea typeface="Calibri" panose="020F0502020204030204" pitchFamily="34" charset="0"/>
                <a:cs typeface="Times New Roman" panose="02020603050405020304" pitchFamily="18" charset="0"/>
              </a:rPr>
              <a:t>ng</a:t>
            </a:r>
            <a:r>
              <a:rPr lang="x-none" sz="2400" dirty="0">
                <a:latin typeface="Calibri" panose="020F0502020204030204" pitchFamily="34" charset="0"/>
                <a:ea typeface="Calibri" panose="020F0502020204030204" pitchFamily="34" charset="0"/>
                <a:cs typeface="Times New Roman" panose="02020603050405020304" pitchFamily="18" charset="0"/>
              </a:rPr>
              <a:t>/</a:t>
            </a:r>
            <a:r>
              <a:rPr lang="x-none" sz="2400" dirty="0" err="1">
                <a:latin typeface="Calibri" panose="020F0502020204030204" pitchFamily="34" charset="0"/>
                <a:ea typeface="Calibri" panose="020F0502020204030204" pitchFamily="34" charset="0"/>
                <a:cs typeface="Times New Roman" panose="02020603050405020304" pitchFamily="18" charset="0"/>
              </a:rPr>
              <a:t>ml</a:t>
            </a:r>
            <a:r>
              <a:rPr lang="x-none" sz="2400" dirty="0">
                <a:latin typeface="Calibri" panose="020F0502020204030204" pitchFamily="34" charset="0"/>
                <a:ea typeface="Calibri" panose="020F0502020204030204" pitchFamily="34" charset="0"/>
                <a:cs typeface="Times New Roman" panose="02020603050405020304" pitchFamily="18" charset="0"/>
              </a:rPr>
              <a:t>, 30-50 </a:t>
            </a:r>
            <a:r>
              <a:rPr lang="x-none" sz="2400" dirty="0" err="1">
                <a:latin typeface="Calibri" panose="020F0502020204030204" pitchFamily="34" charset="0"/>
                <a:ea typeface="Calibri" panose="020F0502020204030204" pitchFamily="34" charset="0"/>
                <a:cs typeface="Times New Roman" panose="02020603050405020304" pitchFamily="18" charset="0"/>
              </a:rPr>
              <a:t>years</a:t>
            </a:r>
            <a:r>
              <a:rPr lang="x-none" sz="2400" dirty="0">
                <a:latin typeface="Calibri" panose="020F0502020204030204" pitchFamily="34" charset="0"/>
                <a:ea typeface="Calibri" panose="020F0502020204030204" pitchFamily="34" charset="0"/>
                <a:cs typeface="Times New Roman" panose="02020603050405020304" pitchFamily="18" charset="0"/>
              </a:rPr>
              <a:t>: 14-42 </a:t>
            </a:r>
            <a:r>
              <a:rPr lang="x-none" sz="2400" dirty="0" err="1">
                <a:latin typeface="Calibri" panose="020F0502020204030204" pitchFamily="34" charset="0"/>
                <a:ea typeface="Calibri" panose="020F0502020204030204" pitchFamily="34" charset="0"/>
                <a:cs typeface="Times New Roman" panose="02020603050405020304" pitchFamily="18" charset="0"/>
              </a:rPr>
              <a:t>ng</a:t>
            </a:r>
            <a:r>
              <a:rPr lang="x-none" sz="2400" dirty="0">
                <a:latin typeface="Calibri" panose="020F0502020204030204" pitchFamily="34" charset="0"/>
                <a:ea typeface="Calibri" panose="020F0502020204030204" pitchFamily="34" charset="0"/>
                <a:cs typeface="Times New Roman" panose="02020603050405020304" pitchFamily="18" charset="0"/>
              </a:rPr>
              <a:t>/</a:t>
            </a:r>
            <a:r>
              <a:rPr lang="x-none" sz="2400" dirty="0" err="1">
                <a:latin typeface="Calibri" panose="020F0502020204030204" pitchFamily="34" charset="0"/>
                <a:ea typeface="Calibri" panose="020F0502020204030204" pitchFamily="34" charset="0"/>
                <a:cs typeface="Times New Roman" panose="02020603050405020304" pitchFamily="18" charset="0"/>
              </a:rPr>
              <a:t>ml</a:t>
            </a:r>
            <a:r>
              <a:rPr lang="x-none" sz="2400" dirty="0">
                <a:latin typeface="Calibri" panose="020F0502020204030204" pitchFamily="34" charset="0"/>
                <a:ea typeface="Calibri" panose="020F0502020204030204" pitchFamily="34" charset="0"/>
                <a:cs typeface="Times New Roman" panose="02020603050405020304" pitchFamily="18" charset="0"/>
              </a:rPr>
              <a:t>, 50-70 </a:t>
            </a:r>
            <a:r>
              <a:rPr lang="x-none" sz="2400" dirty="0" err="1">
                <a:latin typeface="Calibri" panose="020F0502020204030204" pitchFamily="34" charset="0"/>
                <a:ea typeface="Calibri" panose="020F0502020204030204" pitchFamily="34" charset="0"/>
                <a:cs typeface="Times New Roman" panose="02020603050405020304" pitchFamily="18" charset="0"/>
              </a:rPr>
              <a:t>years</a:t>
            </a:r>
            <a:r>
              <a:rPr lang="x-none" sz="2400" dirty="0">
                <a:latin typeface="Calibri" panose="020F0502020204030204" pitchFamily="34" charset="0"/>
                <a:ea typeface="Calibri" panose="020F0502020204030204" pitchFamily="34" charset="0"/>
                <a:cs typeface="Times New Roman" panose="02020603050405020304" pitchFamily="18" charset="0"/>
              </a:rPr>
              <a:t>: 14-46 </a:t>
            </a:r>
            <a:r>
              <a:rPr lang="x-none" sz="2400" dirty="0" err="1">
                <a:latin typeface="Calibri" panose="020F0502020204030204" pitchFamily="34" charset="0"/>
                <a:ea typeface="Calibri" panose="020F0502020204030204" pitchFamily="34" charset="0"/>
                <a:cs typeface="Times New Roman" panose="02020603050405020304" pitchFamily="18" charset="0"/>
              </a:rPr>
              <a:t>ng</a:t>
            </a:r>
            <a:r>
              <a:rPr lang="x-none" sz="2400" dirty="0">
                <a:latin typeface="Calibri" panose="020F0502020204030204" pitchFamily="34" charset="0"/>
                <a:ea typeface="Calibri" panose="020F0502020204030204" pitchFamily="34" charset="0"/>
                <a:cs typeface="Times New Roman" panose="02020603050405020304" pitchFamily="18" charset="0"/>
              </a:rPr>
              <a:t>/</a:t>
            </a:r>
            <a:r>
              <a:rPr lang="x-none" sz="2400" dirty="0" err="1">
                <a:latin typeface="Calibri" panose="020F0502020204030204" pitchFamily="34" charset="0"/>
                <a:ea typeface="Calibri" panose="020F0502020204030204" pitchFamily="34" charset="0"/>
                <a:cs typeface="Times New Roman" panose="02020603050405020304" pitchFamily="18" charset="0"/>
              </a:rPr>
              <a:t>ml</a:t>
            </a:r>
            <a:r>
              <a:rPr lang="x-none" sz="2400" dirty="0">
                <a:latin typeface="Calibri" panose="020F0502020204030204" pitchFamily="34" charset="0"/>
                <a:ea typeface="Calibri" panose="020F0502020204030204" pitchFamily="34" charset="0"/>
                <a:cs typeface="Times New Roman" panose="02020603050405020304" pitchFamily="18" charset="0"/>
              </a:rPr>
              <a:t>.</a:t>
            </a:r>
            <a:endParaRPr lang="x-none" sz="2400" dirty="0"/>
          </a:p>
        </p:txBody>
      </p:sp>
    </p:spTree>
    <p:extLst>
      <p:ext uri="{BB962C8B-B14F-4D97-AF65-F5344CB8AC3E}">
        <p14:creationId xmlns:p14="http://schemas.microsoft.com/office/powerpoint/2010/main" xmlns="" val="9340759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xmlns="" id="{2BE8E70B-96D8-4691-8E34-528CB9B6BAAA}"/>
              </a:ext>
            </a:extLst>
          </p:cNvPr>
          <p:cNvSpPr/>
          <p:nvPr/>
        </p:nvSpPr>
        <p:spPr>
          <a:xfrm>
            <a:off x="1011382" y="789710"/>
            <a:ext cx="8132618" cy="4013278"/>
          </a:xfrm>
          <a:prstGeom prst="rect">
            <a:avLst/>
          </a:prstGeom>
        </p:spPr>
        <p:txBody>
          <a:bodyPr wrap="square">
            <a:spAutoFit/>
          </a:bodyPr>
          <a:lstStyle/>
          <a:p>
            <a:pPr algn="ctr">
              <a:lnSpc>
                <a:spcPct val="150000"/>
              </a:lnSpc>
              <a:spcAft>
                <a:spcPts val="800"/>
              </a:spcAft>
            </a:pP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Bone</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isoenzyme</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of</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alkaline</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phosphatase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en-US"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p>
          <a:p>
            <a:pPr algn="just">
              <a:lnSpc>
                <a:spcPct val="150000"/>
              </a:lnSpc>
              <a:spcAft>
                <a:spcPts val="800"/>
              </a:spcAft>
            </a:pPr>
            <a:r>
              <a:rPr lang="en-US"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There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are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two</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isoforms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of</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alkaline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phosphatase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bone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and</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liver</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In</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healthy</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adult</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bone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and</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liver</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isoenzymes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are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present</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in</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blood</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serum</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in</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approximately</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equal</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proportions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However</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in</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growing</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body</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in</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children</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and</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adolescents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the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level</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of</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bone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alkaline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phosphatase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reaches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90%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of</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the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level</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of</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total</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alkaline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phosphatase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a:t>
            </a:r>
            <a:endParaRPr lang="x-none"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xmlns="" val="24541182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xmlns="" id="{EA8A0A3F-EFA1-4644-9AEE-E33698425DB9}"/>
              </a:ext>
            </a:extLst>
          </p:cNvPr>
          <p:cNvSpPr/>
          <p:nvPr/>
        </p:nvSpPr>
        <p:spPr>
          <a:xfrm>
            <a:off x="651164" y="471055"/>
            <a:ext cx="10875818" cy="5707460"/>
          </a:xfrm>
          <a:prstGeom prst="rect">
            <a:avLst/>
          </a:prstGeom>
        </p:spPr>
        <p:txBody>
          <a:bodyPr wrap="square">
            <a:spAutoFit/>
          </a:bodyPr>
          <a:lstStyle/>
          <a:p>
            <a:pPr algn="just">
              <a:lnSpc>
                <a:spcPct val="107000"/>
              </a:lnSpc>
              <a:spcAft>
                <a:spcPts val="800"/>
              </a:spcAft>
            </a:pPr>
            <a:r>
              <a:rPr lang="x-none" sz="2400" i="1" dirty="0" err="1">
                <a:solidFill>
                  <a:srgbClr val="FF0000"/>
                </a:solidFill>
                <a:latin typeface="Helvetica" panose="020B0604020202020204" pitchFamily="34" charset="0"/>
                <a:ea typeface="Calibri" panose="020F0502020204030204" pitchFamily="34" charset="0"/>
                <a:cs typeface="Times New Roman" panose="02020603050405020304" pitchFamily="18" charset="0"/>
              </a:rPr>
              <a:t>Bone</a:t>
            </a:r>
            <a:r>
              <a:rPr lang="x-none" sz="2400" i="1" dirty="0">
                <a:solidFill>
                  <a:srgbClr val="FF0000"/>
                </a:solidFill>
                <a:latin typeface="Helvetica" panose="020B0604020202020204" pitchFamily="34" charset="0"/>
                <a:ea typeface="Calibri" panose="020F0502020204030204" pitchFamily="34" charset="0"/>
                <a:cs typeface="Times New Roman" panose="02020603050405020304" pitchFamily="18" charset="0"/>
              </a:rPr>
              <a:t> </a:t>
            </a:r>
            <a:r>
              <a:rPr lang="x-none" sz="2400" i="1" dirty="0" err="1">
                <a:solidFill>
                  <a:srgbClr val="FF0000"/>
                </a:solidFill>
                <a:latin typeface="Helvetica" panose="020B0604020202020204" pitchFamily="34" charset="0"/>
                <a:ea typeface="Calibri" panose="020F0502020204030204" pitchFamily="34" charset="0"/>
                <a:cs typeface="Times New Roman" panose="02020603050405020304" pitchFamily="18" charset="0"/>
              </a:rPr>
              <a:t>alkaline</a:t>
            </a:r>
            <a:r>
              <a:rPr lang="x-none" sz="2400" i="1" dirty="0">
                <a:solidFill>
                  <a:srgbClr val="FF0000"/>
                </a:solidFill>
                <a:latin typeface="Helvetica" panose="020B0604020202020204" pitchFamily="34" charset="0"/>
                <a:ea typeface="Calibri" panose="020F0502020204030204" pitchFamily="34" charset="0"/>
                <a:cs typeface="Times New Roman" panose="02020603050405020304" pitchFamily="18" charset="0"/>
              </a:rPr>
              <a:t> </a:t>
            </a:r>
            <a:r>
              <a:rPr lang="x-none" sz="2400" i="1" dirty="0" err="1">
                <a:solidFill>
                  <a:srgbClr val="FF0000"/>
                </a:solidFill>
                <a:latin typeface="Helvetica" panose="020B0604020202020204" pitchFamily="34" charset="0"/>
                <a:ea typeface="Calibri" panose="020F0502020204030204" pitchFamily="34" charset="0"/>
                <a:cs typeface="Times New Roman" panose="02020603050405020304" pitchFamily="18" charset="0"/>
              </a:rPr>
              <a:t>phosphatase</a:t>
            </a:r>
            <a:r>
              <a:rPr lang="x-none" sz="2400" i="1" dirty="0">
                <a:solidFill>
                  <a:srgbClr val="FF0000"/>
                </a:solidFill>
                <a:latin typeface="Helvetica" panose="020B0604020202020204" pitchFamily="34" charset="0"/>
                <a:ea typeface="Calibri" panose="020F0502020204030204" pitchFamily="34" charset="0"/>
                <a:cs typeface="Times New Roman" panose="02020603050405020304" pitchFamily="18" charset="0"/>
              </a:rPr>
              <a:t> </a:t>
            </a:r>
            <a:r>
              <a:rPr lang="x-none" sz="2400" i="1" dirty="0" err="1">
                <a:solidFill>
                  <a:srgbClr val="FF0000"/>
                </a:solidFill>
                <a:latin typeface="Helvetica" panose="020B0604020202020204" pitchFamily="34" charset="0"/>
                <a:ea typeface="Calibri" panose="020F0502020204030204" pitchFamily="34" charset="0"/>
                <a:cs typeface="Times New Roman" panose="02020603050405020304" pitchFamily="18" charset="0"/>
              </a:rPr>
              <a:t>isoenzyme</a:t>
            </a:r>
            <a:r>
              <a:rPr lang="x-none" sz="2400" dirty="0">
                <a:solidFill>
                  <a:srgbClr val="FF0000"/>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(BAP -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bone</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alkaline</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phosphatase</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bone</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ALP)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is</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tetrameric</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glycoprotein</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that</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is</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found</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on</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the</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cytoplasmic</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membrane</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of</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osteoblasts</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and</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is</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capable</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of</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generating</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extracellular</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inorganic</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phosphate</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endParaRPr lang="en-US"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US"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The</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concentration</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of</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en-US"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BAP</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determines</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the</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metabolic</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state</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of</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osteoblasts</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and</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correlates</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with</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the</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level</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of</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bone</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formation</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moderate</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increase</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in</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the</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activity</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of</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alkaline</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phosphatase</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in</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elderly</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patients</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may</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reflect</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mineralization</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disorders</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or</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be</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associated</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with</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the</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influence</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of</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certain</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drugs</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that</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increase</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the</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formation</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of</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hepatic</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isozymes</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For</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the</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metabolism</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of</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bone</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tissue</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it</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is</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recommended</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to</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determine</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en-US"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BAP</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Quantitative</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determination</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of</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en-US"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BAP</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allows</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to</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evaluate</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the</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state</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of</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bone</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remodeling</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in</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patients</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with</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OP,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osteomalacia</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primary</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hyperthyroidism</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renal</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osteodystrophy</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Paget's</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disease</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bone</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metastases</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as</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well</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as</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to</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evaluate</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the</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effectiveness</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of</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osteotropic</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therapy</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a:t>
            </a:r>
            <a:endParaRPr lang="x-none" sz="2400" b="1"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xmlns="" val="28268670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xmlns="" id="{701EE216-0846-457B-910F-B8FDCBC2414D}"/>
              </a:ext>
            </a:extLst>
          </p:cNvPr>
          <p:cNvSpPr/>
          <p:nvPr/>
        </p:nvSpPr>
        <p:spPr>
          <a:xfrm>
            <a:off x="623455" y="498763"/>
            <a:ext cx="11263745" cy="6629059"/>
          </a:xfrm>
          <a:prstGeom prst="rect">
            <a:avLst/>
          </a:prstGeom>
        </p:spPr>
        <p:txBody>
          <a:bodyPr wrap="square">
            <a:spAutoFit/>
          </a:bodyPr>
          <a:lstStyle/>
          <a:p>
            <a:pPr algn="just">
              <a:lnSpc>
                <a:spcPct val="107000"/>
              </a:lnSpc>
              <a:spcAft>
                <a:spcPts val="800"/>
              </a:spcAft>
            </a:pPr>
            <a:r>
              <a:rPr lang="en-US"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In</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OP, </a:t>
            </a:r>
            <a:r>
              <a:rPr lang="x-none" sz="2400" b="1" i="1" dirty="0" err="1">
                <a:solidFill>
                  <a:srgbClr val="FF0000"/>
                </a:solidFill>
                <a:latin typeface="Helvetica" panose="020B0604020202020204" pitchFamily="34" charset="0"/>
                <a:ea typeface="Calibri" panose="020F0502020204030204" pitchFamily="34" charset="0"/>
                <a:cs typeface="Times New Roman" panose="02020603050405020304" pitchFamily="18" charset="0"/>
              </a:rPr>
              <a:t>determination</a:t>
            </a:r>
            <a:r>
              <a:rPr lang="x-none" sz="2400" b="1" i="1" dirty="0">
                <a:solidFill>
                  <a:srgbClr val="FF0000"/>
                </a:solidFill>
                <a:latin typeface="Helvetica" panose="020B0604020202020204" pitchFamily="34" charset="0"/>
                <a:ea typeface="Calibri" panose="020F0502020204030204" pitchFamily="34" charset="0"/>
                <a:cs typeface="Times New Roman" panose="02020603050405020304" pitchFamily="18" charset="0"/>
              </a:rPr>
              <a:t> </a:t>
            </a:r>
            <a:r>
              <a:rPr lang="x-none" sz="2400" b="1" i="1" dirty="0" err="1">
                <a:solidFill>
                  <a:srgbClr val="FF0000"/>
                </a:solidFill>
                <a:latin typeface="Helvetica" panose="020B0604020202020204" pitchFamily="34" charset="0"/>
                <a:ea typeface="Calibri" panose="020F0502020204030204" pitchFamily="34" charset="0"/>
                <a:cs typeface="Times New Roman" panose="02020603050405020304" pitchFamily="18" charset="0"/>
              </a:rPr>
              <a:t>of</a:t>
            </a:r>
            <a:r>
              <a:rPr lang="x-none" sz="2400" b="1" i="1" dirty="0">
                <a:solidFill>
                  <a:srgbClr val="FF0000"/>
                </a:solidFill>
                <a:latin typeface="Helvetica" panose="020B0604020202020204" pitchFamily="34" charset="0"/>
                <a:ea typeface="Calibri" panose="020F0502020204030204" pitchFamily="34" charset="0"/>
                <a:cs typeface="Times New Roman" panose="02020603050405020304" pitchFamily="18" charset="0"/>
              </a:rPr>
              <a:t> </a:t>
            </a:r>
            <a:r>
              <a:rPr lang="en-US" sz="2400" b="1" i="1" dirty="0">
                <a:solidFill>
                  <a:srgbClr val="FF0000"/>
                </a:solidFill>
                <a:latin typeface="Helvetica" panose="020B0604020202020204" pitchFamily="34" charset="0"/>
                <a:ea typeface="Calibri" panose="020F0502020204030204" pitchFamily="34" charset="0"/>
                <a:cs typeface="Times New Roman" panose="02020603050405020304" pitchFamily="18" charset="0"/>
              </a:rPr>
              <a:t>BAP</a:t>
            </a:r>
            <a:r>
              <a:rPr lang="x-none" sz="2400" b="1" i="1" dirty="0">
                <a:solidFill>
                  <a:srgbClr val="FF0000"/>
                </a:solidFill>
                <a:latin typeface="Helvetica" panose="020B0604020202020204" pitchFamily="34" charset="0"/>
                <a:ea typeface="Calibri" panose="020F0502020204030204" pitchFamily="34" charset="0"/>
                <a:cs typeface="Times New Roman" panose="02020603050405020304" pitchFamily="18" charset="0"/>
              </a:rPr>
              <a:t> </a:t>
            </a:r>
            <a:r>
              <a:rPr lang="x-none" sz="2400" b="1" i="1" dirty="0" err="1">
                <a:solidFill>
                  <a:srgbClr val="FF0000"/>
                </a:solidFill>
                <a:latin typeface="Helvetica" panose="020B0604020202020204" pitchFamily="34" charset="0"/>
                <a:ea typeface="Calibri" panose="020F0502020204030204" pitchFamily="34" charset="0"/>
                <a:cs typeface="Times New Roman" panose="02020603050405020304" pitchFamily="18" charset="0"/>
              </a:rPr>
              <a:t>is</a:t>
            </a:r>
            <a:r>
              <a:rPr lang="x-none" sz="2400" b="1" i="1" dirty="0">
                <a:solidFill>
                  <a:srgbClr val="FF0000"/>
                </a:solidFill>
                <a:latin typeface="Helvetica" panose="020B0604020202020204" pitchFamily="34" charset="0"/>
                <a:ea typeface="Calibri" panose="020F0502020204030204" pitchFamily="34" charset="0"/>
                <a:cs typeface="Times New Roman" panose="02020603050405020304" pitchFamily="18" charset="0"/>
              </a:rPr>
              <a:t> </a:t>
            </a:r>
            <a:r>
              <a:rPr lang="x-none" sz="2400" b="1" i="1" dirty="0" err="1">
                <a:solidFill>
                  <a:srgbClr val="FF0000"/>
                </a:solidFill>
                <a:latin typeface="Helvetica" panose="020B0604020202020204" pitchFamily="34" charset="0"/>
                <a:ea typeface="Calibri" panose="020F0502020204030204" pitchFamily="34" charset="0"/>
                <a:cs typeface="Times New Roman" panose="02020603050405020304" pitchFamily="18" charset="0"/>
              </a:rPr>
              <a:t>shown</a:t>
            </a:r>
            <a:r>
              <a:rPr lang="x-none" sz="2400" b="1" i="1" dirty="0">
                <a:solidFill>
                  <a:srgbClr val="FF0000"/>
                </a:solidFill>
                <a:latin typeface="Helvetica" panose="020B0604020202020204" pitchFamily="34" charset="0"/>
                <a:ea typeface="Calibri" panose="020F0502020204030204" pitchFamily="34" charset="0"/>
                <a:cs typeface="Times New Roman" panose="02020603050405020304" pitchFamily="18" charset="0"/>
              </a:rPr>
              <a:t> </a:t>
            </a:r>
            <a:r>
              <a:rPr lang="x-none" sz="2400" b="1" i="1" dirty="0" err="1">
                <a:solidFill>
                  <a:srgbClr val="FF0000"/>
                </a:solidFill>
                <a:latin typeface="Helvetica" panose="020B0604020202020204" pitchFamily="34" charset="0"/>
                <a:ea typeface="Calibri" panose="020F0502020204030204" pitchFamily="34" charset="0"/>
                <a:cs typeface="Times New Roman" panose="02020603050405020304" pitchFamily="18" charset="0"/>
              </a:rPr>
              <a:t>as</a:t>
            </a:r>
            <a:r>
              <a:rPr lang="x-none" sz="2400" b="1" i="1" dirty="0">
                <a:solidFill>
                  <a:srgbClr val="FF0000"/>
                </a:solidFill>
                <a:latin typeface="Helvetica" panose="020B0604020202020204" pitchFamily="34" charset="0"/>
                <a:ea typeface="Calibri" panose="020F0502020204030204" pitchFamily="34" charset="0"/>
                <a:cs typeface="Times New Roman" panose="02020603050405020304" pitchFamily="18" charset="0"/>
              </a:rPr>
              <a:t> a </a:t>
            </a:r>
            <a:r>
              <a:rPr lang="x-none" sz="2400" b="1" i="1" dirty="0" err="1">
                <a:solidFill>
                  <a:srgbClr val="FF0000"/>
                </a:solidFill>
                <a:latin typeface="Helvetica" panose="020B0604020202020204" pitchFamily="34" charset="0"/>
                <a:ea typeface="Calibri" panose="020F0502020204030204" pitchFamily="34" charset="0"/>
                <a:cs typeface="Times New Roman" panose="02020603050405020304" pitchFamily="18" charset="0"/>
              </a:rPr>
              <a:t>predictor</a:t>
            </a:r>
            <a:r>
              <a:rPr lang="x-none" sz="2400" b="1" i="1" dirty="0">
                <a:solidFill>
                  <a:srgbClr val="FF0000"/>
                </a:solidFill>
                <a:latin typeface="Helvetica" panose="020B0604020202020204" pitchFamily="34" charset="0"/>
                <a:ea typeface="Calibri" panose="020F0502020204030204" pitchFamily="34" charset="0"/>
                <a:cs typeface="Times New Roman" panose="02020603050405020304" pitchFamily="18" charset="0"/>
              </a:rPr>
              <a:t> </a:t>
            </a:r>
            <a:r>
              <a:rPr lang="x-none" sz="2400" b="1" i="1" dirty="0" err="1">
                <a:solidFill>
                  <a:srgbClr val="FF0000"/>
                </a:solidFill>
                <a:latin typeface="Helvetica" panose="020B0604020202020204" pitchFamily="34" charset="0"/>
                <a:ea typeface="Calibri" panose="020F0502020204030204" pitchFamily="34" charset="0"/>
                <a:cs typeface="Times New Roman" panose="02020603050405020304" pitchFamily="18" charset="0"/>
              </a:rPr>
              <a:t>of</a:t>
            </a:r>
            <a:r>
              <a:rPr lang="x-none" sz="2400" b="1" i="1" dirty="0">
                <a:solidFill>
                  <a:srgbClr val="FF0000"/>
                </a:solidFill>
                <a:latin typeface="Helvetica" panose="020B0604020202020204" pitchFamily="34" charset="0"/>
                <a:ea typeface="Calibri" panose="020F0502020204030204" pitchFamily="34" charset="0"/>
                <a:cs typeface="Times New Roman" panose="02020603050405020304" pitchFamily="18" charset="0"/>
              </a:rPr>
              <a:t> </a:t>
            </a:r>
            <a:r>
              <a:rPr lang="x-none" sz="2400" b="1" i="1" dirty="0" err="1">
                <a:solidFill>
                  <a:srgbClr val="FF0000"/>
                </a:solidFill>
                <a:latin typeface="Helvetica" panose="020B0604020202020204" pitchFamily="34" charset="0"/>
                <a:ea typeface="Calibri" panose="020F0502020204030204" pitchFamily="34" charset="0"/>
                <a:cs typeface="Times New Roman" panose="02020603050405020304" pitchFamily="18" charset="0"/>
              </a:rPr>
              <a:t>rapid</a:t>
            </a:r>
            <a:r>
              <a:rPr lang="x-none" sz="2400" b="1" i="1" dirty="0">
                <a:solidFill>
                  <a:srgbClr val="FF0000"/>
                </a:solidFill>
                <a:latin typeface="Helvetica" panose="020B0604020202020204" pitchFamily="34" charset="0"/>
                <a:ea typeface="Calibri" panose="020F0502020204030204" pitchFamily="34" charset="0"/>
                <a:cs typeface="Times New Roman" panose="02020603050405020304" pitchFamily="18" charset="0"/>
              </a:rPr>
              <a:t> </a:t>
            </a:r>
            <a:r>
              <a:rPr lang="x-none" sz="2400" b="1" i="1" dirty="0" err="1">
                <a:solidFill>
                  <a:srgbClr val="FF0000"/>
                </a:solidFill>
                <a:latin typeface="Helvetica" panose="020B0604020202020204" pitchFamily="34" charset="0"/>
                <a:ea typeface="Calibri" panose="020F0502020204030204" pitchFamily="34" charset="0"/>
                <a:cs typeface="Times New Roman" panose="02020603050405020304" pitchFamily="18" charset="0"/>
              </a:rPr>
              <a:t>bone</a:t>
            </a:r>
            <a:r>
              <a:rPr lang="x-none" sz="2400" b="1" i="1" dirty="0">
                <a:solidFill>
                  <a:srgbClr val="FF0000"/>
                </a:solidFill>
                <a:latin typeface="Helvetica" panose="020B0604020202020204" pitchFamily="34" charset="0"/>
                <a:ea typeface="Calibri" panose="020F0502020204030204" pitchFamily="34" charset="0"/>
                <a:cs typeface="Times New Roman" panose="02020603050405020304" pitchFamily="18" charset="0"/>
              </a:rPr>
              <a:t> </a:t>
            </a:r>
            <a:r>
              <a:rPr lang="x-none" sz="2400" b="1" i="1" dirty="0" err="1">
                <a:solidFill>
                  <a:srgbClr val="FF0000"/>
                </a:solidFill>
                <a:latin typeface="Helvetica" panose="020B0604020202020204" pitchFamily="34" charset="0"/>
                <a:ea typeface="Calibri" panose="020F0502020204030204" pitchFamily="34" charset="0"/>
                <a:cs typeface="Times New Roman" panose="02020603050405020304" pitchFamily="18" charset="0"/>
              </a:rPr>
              <a:t>loss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With</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OP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with</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slow</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rate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of</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bone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turnover</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it</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is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possible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to</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assess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the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functional</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activity</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of</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osteoblasts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for</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therapy</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with</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parathyroid</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hormone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and</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anabolic</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steroids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high</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level</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of</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en-US"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BAP</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activity</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in</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blood</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serum</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is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observed</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in</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a:t>
            </a:r>
            <a:endParaRPr lang="x-none"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a:latin typeface="Calibri" panose="020F0502020204030204" pitchFamily="34" charset="0"/>
                <a:ea typeface="Calibri" panose="020F0502020204030204" pitchFamily="34" charset="0"/>
                <a:cs typeface="Times New Roman" panose="02020603050405020304" pitchFamily="18" charset="0"/>
              </a:rPr>
              <a:t>- </a:t>
            </a:r>
            <a:r>
              <a:rPr lang="x-none" sz="2400" dirty="0" err="1">
                <a:latin typeface="Calibri" panose="020F0502020204030204" pitchFamily="34" charset="0"/>
                <a:ea typeface="Calibri" panose="020F0502020204030204" pitchFamily="34" charset="0"/>
                <a:cs typeface="Times New Roman" panose="02020603050405020304" pitchFamily="18" charset="0"/>
              </a:rPr>
              <a:t>bone</a:t>
            </a:r>
            <a:r>
              <a:rPr lang="x-none" sz="2400" dirty="0">
                <a:latin typeface="Calibri" panose="020F0502020204030204" pitchFamily="34" charset="0"/>
                <a:ea typeface="Calibri" panose="020F0502020204030204" pitchFamily="34" charset="0"/>
                <a:cs typeface="Times New Roman" panose="02020603050405020304" pitchFamily="18" charset="0"/>
              </a:rPr>
              <a:t> </a:t>
            </a:r>
            <a:r>
              <a:rPr lang="x-none" sz="2400" dirty="0" err="1">
                <a:latin typeface="Calibri" panose="020F0502020204030204" pitchFamily="34" charset="0"/>
                <a:ea typeface="Calibri" panose="020F0502020204030204" pitchFamily="34" charset="0"/>
                <a:cs typeface="Times New Roman" panose="02020603050405020304" pitchFamily="18" charset="0"/>
              </a:rPr>
              <a:t>growth</a:t>
            </a:r>
            <a:r>
              <a:rPr lang="x-none" sz="2400" dirty="0">
                <a:latin typeface="Calibri" panose="020F0502020204030204" pitchFamily="34" charset="0"/>
                <a:ea typeface="Calibri" panose="020F0502020204030204" pitchFamily="34" charset="0"/>
                <a:cs typeface="Times New Roman" panose="02020603050405020304" pitchFamily="18" charset="0"/>
              </a:rPr>
              <a:t> </a:t>
            </a:r>
            <a:r>
              <a:rPr lang="x-none" sz="2400" dirty="0" err="1">
                <a:latin typeface="Calibri" panose="020F0502020204030204" pitchFamily="34" charset="0"/>
                <a:ea typeface="Calibri" panose="020F0502020204030204" pitchFamily="34" charset="0"/>
                <a:cs typeface="Times New Roman" panose="02020603050405020304" pitchFamily="18" charset="0"/>
              </a:rPr>
              <a:t>in</a:t>
            </a:r>
            <a:r>
              <a:rPr lang="x-none" sz="2400" dirty="0">
                <a:latin typeface="Calibri" panose="020F0502020204030204" pitchFamily="34" charset="0"/>
                <a:ea typeface="Calibri" panose="020F0502020204030204" pitchFamily="34" charset="0"/>
                <a:cs typeface="Times New Roman" panose="02020603050405020304" pitchFamily="18" charset="0"/>
              </a:rPr>
              <a:t> </a:t>
            </a:r>
            <a:r>
              <a:rPr lang="x-none" sz="2400" dirty="0" err="1">
                <a:latin typeface="Calibri" panose="020F0502020204030204" pitchFamily="34" charset="0"/>
                <a:ea typeface="Calibri" panose="020F0502020204030204" pitchFamily="34" charset="0"/>
                <a:cs typeface="Times New Roman" panose="02020603050405020304" pitchFamily="18" charset="0"/>
              </a:rPr>
              <a:t>children</a:t>
            </a:r>
            <a:r>
              <a:rPr lang="x-none" sz="2400" dirty="0">
                <a:latin typeface="Calibri" panose="020F0502020204030204" pitchFamily="34" charset="0"/>
                <a:ea typeface="Calibri" panose="020F0502020204030204" pitchFamily="34" charset="0"/>
                <a:cs typeface="Times New Roman" panose="02020603050405020304" pitchFamily="18" charset="0"/>
              </a:rPr>
              <a:t>;</a:t>
            </a:r>
          </a:p>
          <a:p>
            <a:pPr algn="just">
              <a:lnSpc>
                <a:spcPct val="107000"/>
              </a:lnSpc>
              <a:spcAft>
                <a:spcPts val="800"/>
              </a:spcAft>
            </a:pP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a:latin typeface="Calibri" panose="020F0502020204030204" pitchFamily="34" charset="0"/>
                <a:ea typeface="Calibri" panose="020F0502020204030204" pitchFamily="34" charset="0"/>
                <a:cs typeface="Times New Roman" panose="02020603050405020304" pitchFamily="18" charset="0"/>
              </a:rPr>
              <a:t>- </a:t>
            </a:r>
            <a:r>
              <a:rPr lang="x-none" sz="2400" dirty="0" err="1">
                <a:latin typeface="Calibri" panose="020F0502020204030204" pitchFamily="34" charset="0"/>
                <a:ea typeface="Calibri" panose="020F0502020204030204" pitchFamily="34" charset="0"/>
                <a:cs typeface="Times New Roman" panose="02020603050405020304" pitchFamily="18" charset="0"/>
              </a:rPr>
              <a:t>the</a:t>
            </a:r>
            <a:r>
              <a:rPr lang="x-none" sz="2400" dirty="0">
                <a:latin typeface="Calibri" panose="020F0502020204030204" pitchFamily="34" charset="0"/>
                <a:ea typeface="Calibri" panose="020F0502020204030204" pitchFamily="34" charset="0"/>
                <a:cs typeface="Times New Roman" panose="02020603050405020304" pitchFamily="18" charset="0"/>
              </a:rPr>
              <a:t> </a:t>
            </a:r>
            <a:r>
              <a:rPr lang="x-none" sz="2400" dirty="0" err="1">
                <a:latin typeface="Calibri" panose="020F0502020204030204" pitchFamily="34" charset="0"/>
                <a:ea typeface="Calibri" panose="020F0502020204030204" pitchFamily="34" charset="0"/>
                <a:cs typeface="Times New Roman" panose="02020603050405020304" pitchFamily="18" charset="0"/>
              </a:rPr>
              <a:t>last</a:t>
            </a:r>
            <a:r>
              <a:rPr lang="x-none" sz="2400" dirty="0">
                <a:latin typeface="Calibri" panose="020F0502020204030204" pitchFamily="34" charset="0"/>
                <a:ea typeface="Calibri" panose="020F0502020204030204" pitchFamily="34" charset="0"/>
                <a:cs typeface="Times New Roman" panose="02020603050405020304" pitchFamily="18" charset="0"/>
              </a:rPr>
              <a:t> </a:t>
            </a:r>
            <a:r>
              <a:rPr lang="x-none" sz="2400" dirty="0" err="1">
                <a:latin typeface="Calibri" panose="020F0502020204030204" pitchFamily="34" charset="0"/>
                <a:ea typeface="Calibri" panose="020F0502020204030204" pitchFamily="34" charset="0"/>
                <a:cs typeface="Times New Roman" panose="02020603050405020304" pitchFamily="18" charset="0"/>
              </a:rPr>
              <a:t>trimester</a:t>
            </a:r>
            <a:r>
              <a:rPr lang="x-none" sz="2400" dirty="0">
                <a:latin typeface="Calibri" panose="020F0502020204030204" pitchFamily="34" charset="0"/>
                <a:ea typeface="Calibri" panose="020F0502020204030204" pitchFamily="34" charset="0"/>
                <a:cs typeface="Times New Roman" panose="02020603050405020304" pitchFamily="18" charset="0"/>
              </a:rPr>
              <a:t> </a:t>
            </a:r>
            <a:r>
              <a:rPr lang="x-none" sz="2400" dirty="0" err="1">
                <a:latin typeface="Calibri" panose="020F0502020204030204" pitchFamily="34" charset="0"/>
                <a:ea typeface="Calibri" panose="020F0502020204030204" pitchFamily="34" charset="0"/>
                <a:cs typeface="Times New Roman" panose="02020603050405020304" pitchFamily="18" charset="0"/>
              </a:rPr>
              <a:t>of</a:t>
            </a:r>
            <a:r>
              <a:rPr lang="x-none" sz="2400" dirty="0">
                <a:latin typeface="Calibri" panose="020F0502020204030204" pitchFamily="34" charset="0"/>
                <a:ea typeface="Calibri" panose="020F0502020204030204" pitchFamily="34" charset="0"/>
                <a:cs typeface="Times New Roman" panose="02020603050405020304" pitchFamily="18" charset="0"/>
              </a:rPr>
              <a:t> </a:t>
            </a:r>
            <a:r>
              <a:rPr lang="x-none" sz="2400" dirty="0" err="1">
                <a:latin typeface="Calibri" panose="020F0502020204030204" pitchFamily="34" charset="0"/>
                <a:ea typeface="Calibri" panose="020F0502020204030204" pitchFamily="34" charset="0"/>
                <a:cs typeface="Times New Roman" panose="02020603050405020304" pitchFamily="18" charset="0"/>
              </a:rPr>
              <a:t>pregnancy</a:t>
            </a:r>
            <a:r>
              <a:rPr lang="x-none" sz="2400" dirty="0">
                <a:latin typeface="Calibri" panose="020F0502020204030204" pitchFamily="34" charset="0"/>
                <a:ea typeface="Calibri" panose="020F0502020204030204" pitchFamily="34" charset="0"/>
                <a:cs typeface="Times New Roman" panose="02020603050405020304" pitchFamily="18" charset="0"/>
              </a:rPr>
              <a:t>;</a:t>
            </a:r>
          </a:p>
          <a:p>
            <a:pPr algn="just">
              <a:lnSpc>
                <a:spcPct val="107000"/>
              </a:lnSpc>
              <a:spcAft>
                <a:spcPts val="800"/>
              </a:spcAft>
            </a:pP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a:latin typeface="Calibri" panose="020F0502020204030204" pitchFamily="34" charset="0"/>
                <a:ea typeface="Calibri" panose="020F0502020204030204" pitchFamily="34" charset="0"/>
                <a:cs typeface="Times New Roman" panose="02020603050405020304" pitchFamily="18" charset="0"/>
              </a:rPr>
              <a:t>- </a:t>
            </a:r>
            <a:r>
              <a:rPr lang="x-none" sz="2400" dirty="0" err="1">
                <a:latin typeface="Calibri" panose="020F0502020204030204" pitchFamily="34" charset="0"/>
                <a:ea typeface="Calibri" panose="020F0502020204030204" pitchFamily="34" charset="0"/>
                <a:cs typeface="Times New Roman" panose="02020603050405020304" pitchFamily="18" charset="0"/>
              </a:rPr>
              <a:t>recovery</a:t>
            </a:r>
            <a:r>
              <a:rPr lang="x-none" sz="2400" dirty="0">
                <a:latin typeface="Calibri" panose="020F0502020204030204" pitchFamily="34" charset="0"/>
                <a:ea typeface="Calibri" panose="020F0502020204030204" pitchFamily="34" charset="0"/>
                <a:cs typeface="Times New Roman" panose="02020603050405020304" pitchFamily="18" charset="0"/>
              </a:rPr>
              <a:t> </a:t>
            </a:r>
            <a:r>
              <a:rPr lang="x-none" sz="2400" dirty="0" err="1">
                <a:latin typeface="Calibri" panose="020F0502020204030204" pitchFamily="34" charset="0"/>
                <a:ea typeface="Calibri" panose="020F0502020204030204" pitchFamily="34" charset="0"/>
                <a:cs typeface="Times New Roman" panose="02020603050405020304" pitchFamily="18" charset="0"/>
              </a:rPr>
              <a:t>of</a:t>
            </a:r>
            <a:r>
              <a:rPr lang="x-none" sz="2400" dirty="0">
                <a:latin typeface="Calibri" panose="020F0502020204030204" pitchFamily="34" charset="0"/>
                <a:ea typeface="Calibri" panose="020F0502020204030204" pitchFamily="34" charset="0"/>
                <a:cs typeface="Times New Roman" panose="02020603050405020304" pitchFamily="18" charset="0"/>
              </a:rPr>
              <a:t> </a:t>
            </a:r>
            <a:r>
              <a:rPr lang="x-none" sz="2400" dirty="0" err="1">
                <a:latin typeface="Calibri" panose="020F0502020204030204" pitchFamily="34" charset="0"/>
                <a:ea typeface="Calibri" panose="020F0502020204030204" pitchFamily="34" charset="0"/>
                <a:cs typeface="Times New Roman" panose="02020603050405020304" pitchFamily="18" charset="0"/>
              </a:rPr>
              <a:t>movements</a:t>
            </a:r>
            <a:r>
              <a:rPr lang="x-none" sz="2400" dirty="0">
                <a:latin typeface="Calibri" panose="020F0502020204030204" pitchFamily="34" charset="0"/>
                <a:ea typeface="Calibri" panose="020F0502020204030204" pitchFamily="34" charset="0"/>
                <a:cs typeface="Times New Roman" panose="02020603050405020304" pitchFamily="18" charset="0"/>
              </a:rPr>
              <a:t> </a:t>
            </a:r>
            <a:r>
              <a:rPr lang="x-none" sz="2400" dirty="0" err="1">
                <a:latin typeface="Calibri" panose="020F0502020204030204" pitchFamily="34" charset="0"/>
                <a:ea typeface="Calibri" panose="020F0502020204030204" pitchFamily="34" charset="0"/>
                <a:cs typeface="Times New Roman" panose="02020603050405020304" pitchFamily="18" charset="0"/>
              </a:rPr>
              <a:t>after</a:t>
            </a:r>
            <a:r>
              <a:rPr lang="x-none" sz="2400" dirty="0">
                <a:latin typeface="Calibri" panose="020F0502020204030204" pitchFamily="34" charset="0"/>
                <a:ea typeface="Calibri" panose="020F0502020204030204" pitchFamily="34" charset="0"/>
                <a:cs typeface="Times New Roman" panose="02020603050405020304" pitchFamily="18" charset="0"/>
              </a:rPr>
              <a:t> </a:t>
            </a:r>
            <a:r>
              <a:rPr lang="x-none" sz="2400" dirty="0" err="1">
                <a:latin typeface="Calibri" panose="020F0502020204030204" pitchFamily="34" charset="0"/>
                <a:ea typeface="Calibri" panose="020F0502020204030204" pitchFamily="34" charset="0"/>
                <a:cs typeface="Times New Roman" panose="02020603050405020304" pitchFamily="18" charset="0"/>
              </a:rPr>
              <a:t>prolonged</a:t>
            </a:r>
            <a:r>
              <a:rPr lang="x-none" sz="2400" dirty="0">
                <a:latin typeface="Calibri" panose="020F0502020204030204" pitchFamily="34" charset="0"/>
                <a:ea typeface="Calibri" panose="020F0502020204030204" pitchFamily="34" charset="0"/>
                <a:cs typeface="Times New Roman" panose="02020603050405020304" pitchFamily="18" charset="0"/>
              </a:rPr>
              <a:t> </a:t>
            </a:r>
            <a:r>
              <a:rPr lang="x-none" sz="2400" dirty="0" err="1">
                <a:latin typeface="Calibri" panose="020F0502020204030204" pitchFamily="34" charset="0"/>
                <a:ea typeface="Calibri" panose="020F0502020204030204" pitchFamily="34" charset="0"/>
                <a:cs typeface="Times New Roman" panose="02020603050405020304" pitchFamily="18" charset="0"/>
              </a:rPr>
              <a:t>immobilization</a:t>
            </a:r>
            <a:r>
              <a:rPr lang="x-none" sz="2400" dirty="0">
                <a:latin typeface="Calibri" panose="020F0502020204030204" pitchFamily="34" charset="0"/>
                <a:ea typeface="Calibri" panose="020F0502020204030204" pitchFamily="34" charset="0"/>
                <a:cs typeface="Times New Roman" panose="02020603050405020304" pitchFamily="18" charset="0"/>
              </a:rPr>
              <a:t>;</a:t>
            </a:r>
          </a:p>
          <a:p>
            <a:pPr algn="just">
              <a:lnSpc>
                <a:spcPct val="107000"/>
              </a:lnSpc>
              <a:spcAft>
                <a:spcPts val="800"/>
              </a:spcAft>
            </a:pP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a:latin typeface="Calibri" panose="020F0502020204030204" pitchFamily="34" charset="0"/>
                <a:ea typeface="Calibri" panose="020F0502020204030204" pitchFamily="34" charset="0"/>
                <a:cs typeface="Times New Roman" panose="02020603050405020304" pitchFamily="18" charset="0"/>
              </a:rPr>
              <a:t>- </a:t>
            </a:r>
            <a:r>
              <a:rPr lang="x-none" sz="2400" dirty="0" err="1">
                <a:latin typeface="Calibri" panose="020F0502020204030204" pitchFamily="34" charset="0"/>
                <a:ea typeface="Calibri" panose="020F0502020204030204" pitchFamily="34" charset="0"/>
                <a:cs typeface="Times New Roman" panose="02020603050405020304" pitchFamily="18" charset="0"/>
              </a:rPr>
              <a:t>with</a:t>
            </a:r>
            <a:r>
              <a:rPr lang="x-none" sz="2400" dirty="0">
                <a:latin typeface="Calibri" panose="020F0502020204030204" pitchFamily="34" charset="0"/>
                <a:ea typeface="Calibri" panose="020F0502020204030204" pitchFamily="34" charset="0"/>
                <a:cs typeface="Times New Roman" panose="02020603050405020304" pitchFamily="18" charset="0"/>
              </a:rPr>
              <a:t> </a:t>
            </a:r>
            <a:r>
              <a:rPr lang="x-none" sz="2400" dirty="0" err="1">
                <a:latin typeface="Calibri" panose="020F0502020204030204" pitchFamily="34" charset="0"/>
                <a:ea typeface="Calibri" panose="020F0502020204030204" pitchFamily="34" charset="0"/>
                <a:cs typeface="Times New Roman" panose="02020603050405020304" pitchFamily="18" charset="0"/>
              </a:rPr>
              <a:t>fractures</a:t>
            </a:r>
            <a:r>
              <a:rPr lang="x-none" sz="2400" dirty="0">
                <a:latin typeface="Calibri" panose="020F0502020204030204" pitchFamily="34" charset="0"/>
                <a:ea typeface="Calibri" panose="020F0502020204030204" pitchFamily="34" charset="0"/>
                <a:cs typeface="Times New Roman" panose="02020603050405020304" pitchFamily="18" charset="0"/>
              </a:rPr>
              <a:t>;</a:t>
            </a:r>
          </a:p>
          <a:p>
            <a:pPr algn="just">
              <a:lnSpc>
                <a:spcPct val="107000"/>
              </a:lnSpc>
              <a:spcAft>
                <a:spcPts val="800"/>
              </a:spcAft>
            </a:pP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a:latin typeface="Calibri" panose="020F0502020204030204" pitchFamily="34" charset="0"/>
                <a:ea typeface="Calibri" panose="020F0502020204030204" pitchFamily="34" charset="0"/>
                <a:cs typeface="Times New Roman" panose="02020603050405020304" pitchFamily="18" charset="0"/>
              </a:rPr>
              <a:t>- </a:t>
            </a:r>
            <a:r>
              <a:rPr lang="x-none" sz="2400" dirty="0" err="1">
                <a:latin typeface="Calibri" panose="020F0502020204030204" pitchFamily="34" charset="0"/>
                <a:ea typeface="Calibri" panose="020F0502020204030204" pitchFamily="34" charset="0"/>
                <a:cs typeface="Times New Roman" panose="02020603050405020304" pitchFamily="18" charset="0"/>
              </a:rPr>
              <a:t>Paget's</a:t>
            </a:r>
            <a:r>
              <a:rPr lang="x-none" sz="2400" dirty="0">
                <a:latin typeface="Calibri" panose="020F0502020204030204" pitchFamily="34" charset="0"/>
                <a:ea typeface="Calibri" panose="020F0502020204030204" pitchFamily="34" charset="0"/>
                <a:cs typeface="Times New Roman" panose="02020603050405020304" pitchFamily="18" charset="0"/>
              </a:rPr>
              <a:t> </a:t>
            </a:r>
            <a:r>
              <a:rPr lang="x-none" sz="2400" dirty="0" err="1">
                <a:latin typeface="Calibri" panose="020F0502020204030204" pitchFamily="34" charset="0"/>
                <a:ea typeface="Calibri" panose="020F0502020204030204" pitchFamily="34" charset="0"/>
                <a:cs typeface="Times New Roman" panose="02020603050405020304" pitchFamily="18" charset="0"/>
              </a:rPr>
              <a:t>disease</a:t>
            </a:r>
            <a:r>
              <a:rPr lang="x-none" sz="2400" dirty="0">
                <a:latin typeface="Calibri" panose="020F0502020204030204" pitchFamily="34" charset="0"/>
                <a:ea typeface="Calibri" panose="020F0502020204030204" pitchFamily="34" charset="0"/>
                <a:cs typeface="Times New Roman" panose="02020603050405020304" pitchFamily="18" charset="0"/>
              </a:rPr>
              <a:t>;</a:t>
            </a:r>
          </a:p>
          <a:p>
            <a:pPr algn="just">
              <a:lnSpc>
                <a:spcPct val="107000"/>
              </a:lnSpc>
              <a:spcAft>
                <a:spcPts val="800"/>
              </a:spcAft>
            </a:pP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a:latin typeface="Calibri" panose="020F0502020204030204" pitchFamily="34" charset="0"/>
                <a:ea typeface="Calibri" panose="020F0502020204030204" pitchFamily="34" charset="0"/>
                <a:cs typeface="Times New Roman" panose="02020603050405020304" pitchFamily="18" charset="0"/>
              </a:rPr>
              <a:t>- r</a:t>
            </a:r>
            <a:r>
              <a:rPr lang="en-US" sz="2400" dirty="0" err="1">
                <a:latin typeface="Calibri" panose="020F0502020204030204" pitchFamily="34" charset="0"/>
                <a:ea typeface="Calibri" panose="020F0502020204030204" pitchFamily="34" charset="0"/>
                <a:cs typeface="Times New Roman" panose="02020603050405020304" pitchFamily="18" charset="0"/>
              </a:rPr>
              <a:t>achi</a:t>
            </a:r>
            <a:r>
              <a:rPr lang="x-none" sz="2400" dirty="0" err="1">
                <a:latin typeface="Calibri" panose="020F0502020204030204" pitchFamily="34" charset="0"/>
                <a:ea typeface="Calibri" panose="020F0502020204030204" pitchFamily="34" charset="0"/>
                <a:cs typeface="Times New Roman" panose="02020603050405020304" pitchFamily="18" charset="0"/>
              </a:rPr>
              <a:t>ts</a:t>
            </a:r>
            <a:r>
              <a:rPr lang="x-none" sz="2400" dirty="0">
                <a:latin typeface="Calibri" panose="020F0502020204030204" pitchFamily="34" charset="0"/>
                <a:ea typeface="Calibri" panose="020F0502020204030204" pitchFamily="34" charset="0"/>
                <a:cs typeface="Times New Roman" panose="02020603050405020304" pitchFamily="18" charset="0"/>
              </a:rPr>
              <a:t>;</a:t>
            </a:r>
          </a:p>
          <a:p>
            <a:pPr algn="just">
              <a:lnSpc>
                <a:spcPct val="107000"/>
              </a:lnSpc>
              <a:spcAft>
                <a:spcPts val="800"/>
              </a:spcAft>
            </a:pP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a:latin typeface="Calibri" panose="020F0502020204030204" pitchFamily="34" charset="0"/>
                <a:ea typeface="Calibri" panose="020F0502020204030204" pitchFamily="34" charset="0"/>
                <a:cs typeface="Times New Roman" panose="02020603050405020304" pitchFamily="18" charset="0"/>
              </a:rPr>
              <a:t>- </a:t>
            </a:r>
            <a:r>
              <a:rPr lang="x-none" sz="2400" dirty="0" err="1">
                <a:latin typeface="Calibri" panose="020F0502020204030204" pitchFamily="34" charset="0"/>
                <a:ea typeface="Calibri" panose="020F0502020204030204" pitchFamily="34" charset="0"/>
                <a:cs typeface="Times New Roman" panose="02020603050405020304" pitchFamily="18" charset="0"/>
              </a:rPr>
              <a:t>hyperparathyroidism</a:t>
            </a:r>
            <a:r>
              <a:rPr lang="x-none" sz="2400" dirty="0">
                <a:latin typeface="Calibri" panose="020F0502020204030204" pitchFamily="34" charset="0"/>
                <a:ea typeface="Calibri" panose="020F0502020204030204" pitchFamily="34" charset="0"/>
                <a:cs typeface="Times New Roman" panose="02020603050405020304" pitchFamily="18" charset="0"/>
              </a:rPr>
              <a:t>;</a:t>
            </a:r>
          </a:p>
          <a:p>
            <a:pPr algn="just">
              <a:lnSpc>
                <a:spcPct val="107000"/>
              </a:lnSpc>
              <a:spcAft>
                <a:spcPts val="800"/>
              </a:spcAft>
            </a:pP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a:latin typeface="Calibri" panose="020F0502020204030204" pitchFamily="34" charset="0"/>
                <a:ea typeface="Calibri" panose="020F0502020204030204" pitchFamily="34" charset="0"/>
                <a:cs typeface="Times New Roman" panose="02020603050405020304" pitchFamily="18" charset="0"/>
              </a:rPr>
              <a:t>- </a:t>
            </a:r>
            <a:r>
              <a:rPr lang="x-none" sz="2400" dirty="0" err="1">
                <a:latin typeface="Calibri" panose="020F0502020204030204" pitchFamily="34" charset="0"/>
                <a:ea typeface="Calibri" panose="020F0502020204030204" pitchFamily="34" charset="0"/>
                <a:cs typeface="Times New Roman" panose="02020603050405020304" pitchFamily="18" charset="0"/>
              </a:rPr>
              <a:t>osteomalacia</a:t>
            </a:r>
            <a:r>
              <a:rPr lang="x-none" sz="2400" dirty="0">
                <a:latin typeface="Calibri" panose="020F0502020204030204" pitchFamily="34" charset="0"/>
                <a:ea typeface="Calibri" panose="020F0502020204030204" pitchFamily="34" charset="0"/>
                <a:cs typeface="Times New Roman" panose="02020603050405020304" pitchFamily="18" charset="0"/>
              </a:rPr>
              <a:t>;</a:t>
            </a:r>
          </a:p>
          <a:p>
            <a:pPr algn="just">
              <a:lnSpc>
                <a:spcPct val="107000"/>
              </a:lnSpc>
              <a:spcAft>
                <a:spcPts val="800"/>
              </a:spcAft>
            </a:pP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a:latin typeface="Calibri" panose="020F0502020204030204" pitchFamily="34" charset="0"/>
                <a:ea typeface="Calibri" panose="020F0502020204030204" pitchFamily="34" charset="0"/>
                <a:cs typeface="Times New Roman" panose="02020603050405020304" pitchFamily="18" charset="0"/>
              </a:rPr>
              <a:t>- </a:t>
            </a:r>
            <a:r>
              <a:rPr lang="x-none" sz="2400" dirty="0" err="1">
                <a:latin typeface="Calibri" panose="020F0502020204030204" pitchFamily="34" charset="0"/>
                <a:ea typeface="Calibri" panose="020F0502020204030204" pitchFamily="34" charset="0"/>
                <a:cs typeface="Times New Roman" panose="02020603050405020304" pitchFamily="18" charset="0"/>
              </a:rPr>
              <a:t>malignant</a:t>
            </a:r>
            <a:r>
              <a:rPr lang="x-none" sz="2400" dirty="0">
                <a:latin typeface="Calibri" panose="020F0502020204030204" pitchFamily="34" charset="0"/>
                <a:ea typeface="Calibri" panose="020F0502020204030204" pitchFamily="34" charset="0"/>
                <a:cs typeface="Times New Roman" panose="02020603050405020304" pitchFamily="18" charset="0"/>
              </a:rPr>
              <a:t> </a:t>
            </a:r>
            <a:r>
              <a:rPr lang="x-none" sz="2400" dirty="0" err="1">
                <a:latin typeface="Calibri" panose="020F0502020204030204" pitchFamily="34" charset="0"/>
                <a:ea typeface="Calibri" panose="020F0502020204030204" pitchFamily="34" charset="0"/>
                <a:cs typeface="Times New Roman" panose="02020603050405020304" pitchFamily="18" charset="0"/>
              </a:rPr>
              <a:t>bone</a:t>
            </a:r>
            <a:r>
              <a:rPr lang="x-none" sz="2400" dirty="0">
                <a:latin typeface="Calibri" panose="020F0502020204030204" pitchFamily="34" charset="0"/>
                <a:ea typeface="Calibri" panose="020F0502020204030204" pitchFamily="34" charset="0"/>
                <a:cs typeface="Times New Roman" panose="02020603050405020304" pitchFamily="18" charset="0"/>
              </a:rPr>
              <a:t> </a:t>
            </a:r>
            <a:r>
              <a:rPr lang="x-none" sz="2400" dirty="0" err="1">
                <a:latin typeface="Calibri" panose="020F0502020204030204" pitchFamily="34" charset="0"/>
                <a:ea typeface="Calibri" panose="020F0502020204030204" pitchFamily="34" charset="0"/>
                <a:cs typeface="Times New Roman" panose="02020603050405020304" pitchFamily="18" charset="0"/>
              </a:rPr>
              <a:t>tumors</a:t>
            </a:r>
            <a:r>
              <a:rPr lang="x-none" sz="2400" dirty="0">
                <a:latin typeface="Calibri" panose="020F0502020204030204" pitchFamily="34" charset="0"/>
                <a:ea typeface="Calibri" panose="020F0502020204030204" pitchFamily="34" charset="0"/>
                <a:cs typeface="Times New Roman" panose="02020603050405020304" pitchFamily="18" charset="0"/>
              </a:rPr>
              <a:t>, </a:t>
            </a:r>
            <a:r>
              <a:rPr lang="x-none" sz="2400" dirty="0" err="1">
                <a:latin typeface="Calibri" panose="020F0502020204030204" pitchFamily="34" charset="0"/>
                <a:ea typeface="Calibri" panose="020F0502020204030204" pitchFamily="34" charset="0"/>
                <a:cs typeface="Times New Roman" panose="02020603050405020304" pitchFamily="18" charset="0"/>
              </a:rPr>
              <a:t>myeloma</a:t>
            </a:r>
            <a:r>
              <a:rPr lang="x-none" sz="2400" dirty="0">
                <a:latin typeface="Calibri" panose="020F0502020204030204" pitchFamily="34" charset="0"/>
                <a:ea typeface="Calibri" panose="020F0502020204030204" pitchFamily="34" charset="0"/>
                <a:cs typeface="Times New Roman" panose="02020603050405020304" pitchFamily="18" charset="0"/>
              </a:rPr>
              <a:t>, </a:t>
            </a:r>
            <a:r>
              <a:rPr lang="x-none" sz="2400" dirty="0" err="1">
                <a:latin typeface="Calibri" panose="020F0502020204030204" pitchFamily="34" charset="0"/>
                <a:ea typeface="Calibri" panose="020F0502020204030204" pitchFamily="34" charset="0"/>
                <a:cs typeface="Times New Roman" panose="02020603050405020304" pitchFamily="18" charset="0"/>
              </a:rPr>
              <a:t>bone</a:t>
            </a:r>
            <a:r>
              <a:rPr lang="x-none" sz="2400" dirty="0">
                <a:latin typeface="Calibri" panose="020F0502020204030204" pitchFamily="34" charset="0"/>
                <a:ea typeface="Calibri" panose="020F0502020204030204" pitchFamily="34" charset="0"/>
                <a:cs typeface="Times New Roman" panose="02020603050405020304" pitchFamily="18" charset="0"/>
              </a:rPr>
              <a:t> </a:t>
            </a:r>
            <a:r>
              <a:rPr lang="x-none" sz="2400" dirty="0" err="1">
                <a:latin typeface="Calibri" panose="020F0502020204030204" pitchFamily="34" charset="0"/>
                <a:ea typeface="Calibri" panose="020F0502020204030204" pitchFamily="34" charset="0"/>
                <a:cs typeface="Times New Roman" panose="02020603050405020304" pitchFamily="18" charset="0"/>
              </a:rPr>
              <a:t>tuberculosis</a:t>
            </a:r>
            <a:r>
              <a:rPr lang="x-none" sz="2400" dirty="0">
                <a:latin typeface="Calibri" panose="020F0502020204030204" pitchFamily="34" charset="0"/>
                <a:ea typeface="Calibri" panose="020F0502020204030204" pitchFamily="34" charset="0"/>
                <a:cs typeface="Times New Roman" panose="02020603050405020304" pitchFamily="18" charset="0"/>
              </a:rPr>
              <a:t>, </a:t>
            </a:r>
            <a:r>
              <a:rPr lang="x-none" sz="2400" dirty="0" err="1">
                <a:latin typeface="Calibri" panose="020F0502020204030204" pitchFamily="34" charset="0"/>
                <a:ea typeface="Calibri" panose="020F0502020204030204" pitchFamily="34" charset="0"/>
                <a:cs typeface="Times New Roman" panose="02020603050405020304" pitchFamily="18" charset="0"/>
              </a:rPr>
              <a:t>leukemia</a:t>
            </a:r>
            <a:r>
              <a:rPr lang="x-none" sz="2400" dirty="0">
                <a:latin typeface="Calibri" panose="020F0502020204030204" pitchFamily="34" charset="0"/>
                <a:ea typeface="Calibri" panose="020F0502020204030204" pitchFamily="34" charset="0"/>
                <a:cs typeface="Times New Roman" panose="02020603050405020304" pitchFamily="18" charset="0"/>
              </a:rPr>
              <a:t>, </a:t>
            </a:r>
            <a:r>
              <a:rPr lang="x-none" sz="2400" dirty="0" err="1">
                <a:latin typeface="Calibri" panose="020F0502020204030204" pitchFamily="34" charset="0"/>
                <a:ea typeface="Calibri" panose="020F0502020204030204" pitchFamily="34" charset="0"/>
                <a:cs typeface="Times New Roman" panose="02020603050405020304" pitchFamily="18" charset="0"/>
              </a:rPr>
              <a:t>etc</a:t>
            </a:r>
            <a:r>
              <a:rPr lang="x-none" sz="2400" dirty="0">
                <a:latin typeface="Calibri" panose="020F0502020204030204" pitchFamily="34" charset="0"/>
                <a:ea typeface="Calibri" panose="020F0502020204030204" pitchFamily="34" charset="0"/>
                <a:cs typeface="Times New Roman" panose="02020603050405020304" pitchFamily="18" charset="0"/>
              </a:rPr>
              <a:t>. </a:t>
            </a:r>
          </a:p>
          <a:p>
            <a:pPr algn="just">
              <a:lnSpc>
                <a:spcPct val="107000"/>
              </a:lnSpc>
              <a:spcAft>
                <a:spcPts val="800"/>
              </a:spcAft>
            </a:pPr>
            <a:endParaRPr lang="x-none" sz="2400" dirty="0"/>
          </a:p>
        </p:txBody>
      </p:sp>
    </p:spTree>
    <p:extLst>
      <p:ext uri="{BB962C8B-B14F-4D97-AF65-F5344CB8AC3E}">
        <p14:creationId xmlns:p14="http://schemas.microsoft.com/office/powerpoint/2010/main" xmlns="" val="19916631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a:extLst>
              <a:ext uri="{FF2B5EF4-FFF2-40B4-BE49-F238E27FC236}">
                <a16:creationId xmlns:a16="http://schemas.microsoft.com/office/drawing/2014/main" xmlns="" id="{6CC48049-6AF9-40FB-A7DA-1BE69EFB2187}"/>
              </a:ext>
            </a:extLst>
          </p:cNvPr>
          <p:cNvSpPr/>
          <p:nvPr/>
        </p:nvSpPr>
        <p:spPr>
          <a:xfrm>
            <a:off x="332509" y="138546"/>
            <a:ext cx="11430000" cy="6803850"/>
          </a:xfrm>
          <a:prstGeom prst="rect">
            <a:avLst/>
          </a:prstGeom>
        </p:spPr>
        <p:txBody>
          <a:bodyPr wrap="square">
            <a:spAutoFit/>
          </a:bodyPr>
          <a:lstStyle/>
          <a:p>
            <a:pPr algn="just">
              <a:lnSpc>
                <a:spcPct val="107000"/>
              </a:lnSpc>
              <a:spcAft>
                <a:spcPts val="800"/>
              </a:spcAft>
            </a:pPr>
            <a:r>
              <a:rPr lang="en-US"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Propeptides</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of</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type</a:t>
            </a: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I </a:t>
            </a:r>
            <a:r>
              <a:rPr lang="x-none" sz="2400" b="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collagen</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en-US"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p>
          <a:p>
            <a:pPr algn="just">
              <a:lnSpc>
                <a:spcPct val="107000"/>
              </a:lnSpc>
              <a:spcAft>
                <a:spcPts val="800"/>
              </a:spcAft>
            </a:pPr>
            <a:r>
              <a:rPr lang="en-US"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Type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I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collagen</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is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synthesized</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by</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osteoblasts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in</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the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form</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of</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precursor</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 p</a:t>
            </a:r>
            <a:r>
              <a:rPr lang="en-US"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r</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ocollagen</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which</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is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large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molecule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containing</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carboxy</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(C-)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and</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amino</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(N-)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terminal</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fragments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(РІCP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and</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РINP).</a:t>
            </a:r>
            <a:endParaRPr lang="x-none"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US"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PICPs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are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stabilized</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by</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bisulfide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bonds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and</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PINPs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contain</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proline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and</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hydroxyproline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In</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the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extracellular</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space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these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propeptides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undergo</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enzymatic</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hydrolysis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under</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the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influence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of</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specific</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proteases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enter</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the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bloodstream</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and</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thereby</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reflect</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the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activity</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of</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bone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tissue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formation</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a:t>
            </a:r>
            <a:endParaRPr lang="x-none"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US"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The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marker</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of</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cancellous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bone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formation</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is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Р</a:t>
            </a:r>
            <a:r>
              <a:rPr lang="en-US"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I</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CP. A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correlation</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between</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Р</a:t>
            </a:r>
            <a:r>
              <a:rPr lang="en-US"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I</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CP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and</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the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rate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of</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bone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formation</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has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been</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proven</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However</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the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concentration</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of</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PINP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in</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blood</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serum</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has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greater</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diagnostic</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value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compared</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to</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PICP. РINP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is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recommended</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to</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be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determined</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for</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the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purpose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of</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diagnosing</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OP,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monitoring</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Paget's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disease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hyperthyroidism</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primary</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hyperparathyroidism</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nephrogenic</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osteodystrophy</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and</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as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diagnostic</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marker</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of</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metastatic</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bone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lesions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endParaRPr lang="en-US"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US"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i="1" dirty="0" err="1">
                <a:solidFill>
                  <a:srgbClr val="FF0000"/>
                </a:solidFill>
                <a:latin typeface="Calibri" panose="020F0502020204030204" pitchFamily="34" charset="0"/>
                <a:ea typeface="Calibri" panose="020F0502020204030204" pitchFamily="34" charset="0"/>
                <a:cs typeface="Times New Roman" panose="02020603050405020304" pitchFamily="18" charset="0"/>
              </a:rPr>
              <a:t>Reference</a:t>
            </a:r>
            <a:r>
              <a:rPr lang="x-none" sz="2400" b="1" i="1" dirty="0">
                <a:solidFill>
                  <a:srgbClr val="FF0000"/>
                </a:solidFill>
                <a:latin typeface="Calibri" panose="020F0502020204030204" pitchFamily="34" charset="0"/>
                <a:ea typeface="Calibri" panose="020F0502020204030204" pitchFamily="34" charset="0"/>
                <a:cs typeface="Times New Roman" panose="02020603050405020304" pitchFamily="18" charset="0"/>
              </a:rPr>
              <a:t> </a:t>
            </a:r>
            <a:r>
              <a:rPr lang="x-none" sz="2400" b="1" i="1" dirty="0" err="1">
                <a:solidFill>
                  <a:srgbClr val="FF0000"/>
                </a:solidFill>
                <a:latin typeface="Calibri" panose="020F0502020204030204" pitchFamily="34" charset="0"/>
                <a:ea typeface="Calibri" panose="020F0502020204030204" pitchFamily="34" charset="0"/>
                <a:cs typeface="Times New Roman" panose="02020603050405020304" pitchFamily="18" charset="0"/>
              </a:rPr>
              <a:t>values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a:t>
            </a:r>
            <a:r>
              <a:rPr lang="x-none" sz="2400" dirty="0">
                <a:solidFill>
                  <a:srgbClr val="3C4043"/>
                </a:solidFill>
                <a:latin typeface="Calibri" panose="020F050202020403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Calibri" panose="020F0502020204030204" pitchFamily="34" charset="0"/>
                <a:ea typeface="Calibri" panose="020F0502020204030204" pitchFamily="34" charset="0"/>
                <a:cs typeface="Times New Roman" panose="02020603050405020304" pitchFamily="18" charset="0"/>
              </a:rPr>
              <a:t>women</a:t>
            </a:r>
            <a:r>
              <a:rPr lang="x-none" sz="2400" dirty="0">
                <a:solidFill>
                  <a:srgbClr val="3C4043"/>
                </a:solidFill>
                <a:latin typeface="Calibri" panose="020F050202020403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Calibri" panose="020F0502020204030204" pitchFamily="34" charset="0"/>
                <a:ea typeface="Calibri" panose="020F0502020204030204" pitchFamily="34" charset="0"/>
                <a:cs typeface="Times New Roman" panose="02020603050405020304" pitchFamily="18" charset="0"/>
              </a:rPr>
              <a:t>premenopause</a:t>
            </a:r>
            <a:r>
              <a:rPr lang="x-none" sz="2400" dirty="0">
                <a:solidFill>
                  <a:srgbClr val="3C4043"/>
                </a:solidFill>
                <a:latin typeface="Calibri" panose="020F0502020204030204" pitchFamily="34" charset="0"/>
                <a:ea typeface="Calibri" panose="020F0502020204030204" pitchFamily="34" charset="0"/>
                <a:cs typeface="Times New Roman" panose="02020603050405020304" pitchFamily="18" charset="0"/>
              </a:rPr>
              <a:t>: 15.13-58.59 </a:t>
            </a:r>
            <a:r>
              <a:rPr lang="x-none" sz="2400" dirty="0" err="1">
                <a:solidFill>
                  <a:srgbClr val="3C4043"/>
                </a:solidFill>
                <a:latin typeface="Calibri" panose="020F0502020204030204" pitchFamily="34" charset="0"/>
                <a:ea typeface="Calibri" panose="020F0502020204030204" pitchFamily="34" charset="0"/>
                <a:cs typeface="Times New Roman" panose="02020603050405020304" pitchFamily="18" charset="0"/>
              </a:rPr>
              <a:t>ng</a:t>
            </a:r>
            <a:r>
              <a:rPr lang="x-none" sz="2400" dirty="0">
                <a:solidFill>
                  <a:srgbClr val="3C4043"/>
                </a:solidFill>
                <a:latin typeface="Calibri" panose="020F0502020204030204" pitchFamily="34" charset="0"/>
                <a:ea typeface="Calibri" panose="020F0502020204030204" pitchFamily="34" charset="0"/>
                <a:cs typeface="Times New Roman" panose="02020603050405020304" pitchFamily="18" charset="0"/>
              </a:rPr>
              <a:t>/</a:t>
            </a:r>
            <a:r>
              <a:rPr lang="x-none" sz="2400" dirty="0" err="1">
                <a:solidFill>
                  <a:srgbClr val="3C4043"/>
                </a:solidFill>
                <a:latin typeface="Calibri" panose="020F0502020204030204" pitchFamily="34" charset="0"/>
                <a:ea typeface="Calibri" panose="020F0502020204030204" pitchFamily="34" charset="0"/>
                <a:cs typeface="Times New Roman" panose="02020603050405020304" pitchFamily="18" charset="0"/>
              </a:rPr>
              <a:t>ml</a:t>
            </a:r>
            <a:r>
              <a:rPr lang="x-none" sz="2400" dirty="0">
                <a:solidFill>
                  <a:srgbClr val="3C4043"/>
                </a:solidFill>
                <a:latin typeface="Calibri" panose="020F0502020204030204" pitchFamily="34" charset="0"/>
                <a:ea typeface="Calibri" panose="020F0502020204030204" pitchFamily="34" charset="0"/>
                <a:cs typeface="Times New Roman" panose="02020603050405020304" pitchFamily="18" charset="0"/>
              </a:rPr>
              <a:t>;</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postmenopause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16.27-73.87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ng</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ml</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a:t>
            </a:r>
            <a:endParaRPr lang="x-none" sz="2400" dirty="0"/>
          </a:p>
        </p:txBody>
      </p:sp>
    </p:spTree>
    <p:extLst>
      <p:ext uri="{BB962C8B-B14F-4D97-AF65-F5344CB8AC3E}">
        <p14:creationId xmlns:p14="http://schemas.microsoft.com/office/powerpoint/2010/main" xmlns="" val="28197349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xmlns="" id="{273D7EF5-D997-4C20-8533-7325FB88A5C2}"/>
              </a:ext>
            </a:extLst>
          </p:cNvPr>
          <p:cNvSpPr/>
          <p:nvPr/>
        </p:nvSpPr>
        <p:spPr>
          <a:xfrm>
            <a:off x="1205345" y="277091"/>
            <a:ext cx="9947564" cy="4567276"/>
          </a:xfrm>
          <a:prstGeom prst="rect">
            <a:avLst/>
          </a:prstGeom>
        </p:spPr>
        <p:txBody>
          <a:bodyPr wrap="square">
            <a:spAutoFit/>
          </a:bodyPr>
          <a:lstStyle/>
          <a:p>
            <a:pPr algn="just">
              <a:lnSpc>
                <a:spcPct val="150000"/>
              </a:lnSpc>
              <a:spcAft>
                <a:spcPts val="800"/>
              </a:spcAft>
            </a:pPr>
            <a:r>
              <a:rPr lang="x-none" sz="2400" b="1" dirty="0" err="1">
                <a:solidFill>
                  <a:srgbClr val="FF0000"/>
                </a:solidFill>
                <a:latin typeface="Helvetica" panose="020B0604020202020204" pitchFamily="34" charset="0"/>
                <a:ea typeface="Calibri" panose="020F0502020204030204" pitchFamily="34" charset="0"/>
                <a:cs typeface="Times New Roman" panose="02020603050405020304" pitchFamily="18" charset="0"/>
              </a:rPr>
              <a:t>Markers</a:t>
            </a:r>
            <a:r>
              <a:rPr lang="x-none" sz="2400" b="1" dirty="0">
                <a:solidFill>
                  <a:srgbClr val="FF0000"/>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FF0000"/>
                </a:solidFill>
                <a:latin typeface="Helvetica" panose="020B0604020202020204" pitchFamily="34" charset="0"/>
                <a:ea typeface="Calibri" panose="020F0502020204030204" pitchFamily="34" charset="0"/>
                <a:cs typeface="Times New Roman" panose="02020603050405020304" pitchFamily="18" charset="0"/>
              </a:rPr>
              <a:t>of</a:t>
            </a:r>
            <a:r>
              <a:rPr lang="x-none" sz="2400" b="1" dirty="0">
                <a:solidFill>
                  <a:srgbClr val="FF0000"/>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FF0000"/>
                </a:solidFill>
                <a:latin typeface="Helvetica" panose="020B0604020202020204" pitchFamily="34" charset="0"/>
                <a:ea typeface="Calibri" panose="020F0502020204030204" pitchFamily="34" charset="0"/>
                <a:cs typeface="Times New Roman" panose="02020603050405020304" pitchFamily="18" charset="0"/>
              </a:rPr>
              <a:t>bone</a:t>
            </a:r>
            <a:r>
              <a:rPr lang="x-none" sz="2400" b="1" dirty="0">
                <a:solidFill>
                  <a:srgbClr val="FF0000"/>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FF0000"/>
                </a:solidFill>
                <a:latin typeface="Helvetica" panose="020B0604020202020204" pitchFamily="34" charset="0"/>
                <a:ea typeface="Calibri" panose="020F0502020204030204" pitchFamily="34" charset="0"/>
                <a:cs typeface="Times New Roman" panose="02020603050405020304" pitchFamily="18" charset="0"/>
              </a:rPr>
              <a:t>tissue</a:t>
            </a:r>
            <a:r>
              <a:rPr lang="x-none" sz="2400" b="1" dirty="0">
                <a:solidFill>
                  <a:srgbClr val="FF0000"/>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FF0000"/>
                </a:solidFill>
                <a:latin typeface="Helvetica" panose="020B0604020202020204" pitchFamily="34" charset="0"/>
                <a:ea typeface="Calibri" panose="020F0502020204030204" pitchFamily="34" charset="0"/>
                <a:cs typeface="Times New Roman" panose="02020603050405020304" pitchFamily="18" charset="0"/>
              </a:rPr>
              <a:t>resorption</a:t>
            </a:r>
            <a:endParaRPr lang="x-none" sz="2400"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800"/>
              </a:spcAft>
            </a:pP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a:latin typeface="Calibri" panose="020F050202020403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Most</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diseases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of</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the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skeleton</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are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characterized</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by</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an</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imbalance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between</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the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processes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of</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bone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remodeling</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with</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predominance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of</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resorption</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Biochemical</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markers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of</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bone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resorption</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are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mainly</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various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fragments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of</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type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I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collagen</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as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well</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as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non-collagen</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proteins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sialoprotein</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and</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bone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acid</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phosphatase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which</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enter</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the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bloodstream</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from</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the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zone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of</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bone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matrix</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resorption</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These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markers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are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determined</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in</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urine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or</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blood</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serum</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a:t>
            </a:r>
            <a:endParaRPr lang="x-none"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xmlns="" val="13697340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xmlns="" id="{A0330EE1-0A8B-4C87-B31C-D1DE852BDDBF}"/>
              </a:ext>
            </a:extLst>
          </p:cNvPr>
          <p:cNvSpPr/>
          <p:nvPr/>
        </p:nvSpPr>
        <p:spPr>
          <a:xfrm>
            <a:off x="0" y="789710"/>
            <a:ext cx="11984181" cy="5572808"/>
          </a:xfrm>
          <a:prstGeom prst="rect">
            <a:avLst/>
          </a:prstGeom>
        </p:spPr>
        <p:txBody>
          <a:bodyPr wrap="square">
            <a:spAutoFit/>
          </a:bodyPr>
          <a:lstStyle/>
          <a:p>
            <a:pPr>
              <a:lnSpc>
                <a:spcPct val="150000"/>
              </a:lnSpc>
            </a:pPr>
            <a:r>
              <a:rPr lang="en-US" sz="2400" dirty="0">
                <a:solidFill>
                  <a:srgbClr val="3C4043"/>
                </a:solidFill>
                <a:latin typeface="Bahnschrift SemiBold" panose="020B0502040204020203" pitchFamily="34" charset="0"/>
                <a:ea typeface="Calibri" panose="020F0502020204030204" pitchFamily="34" charset="0"/>
                <a:cs typeface="Times New Roman" panose="02020603050405020304" pitchFamily="18" charset="0"/>
              </a:rPr>
              <a:t>      </a:t>
            </a:r>
            <a:r>
              <a:rPr lang="x-none" sz="2400" dirty="0" err="1">
                <a:solidFill>
                  <a:srgbClr val="3C4043"/>
                </a:solidFill>
                <a:latin typeface="Bahnschrift SemiBold" panose="020B0502040204020203" pitchFamily="34" charset="0"/>
                <a:ea typeface="Calibri" panose="020F0502020204030204" pitchFamily="34" charset="0"/>
                <a:cs typeface="Times New Roman" panose="02020603050405020304" pitchFamily="18" charset="0"/>
              </a:rPr>
              <a:t>Urinary</a:t>
            </a:r>
            <a:r>
              <a:rPr lang="x-none" sz="2400" dirty="0">
                <a:solidFill>
                  <a:srgbClr val="3C4043"/>
                </a:solidFill>
                <a:latin typeface="Bahnschrift SemiBold" panose="020B0502040204020203" pitchFamily="34" charset="0"/>
                <a:ea typeface="Calibri" panose="020F0502020204030204" pitchFamily="34" charset="0"/>
                <a:cs typeface="Times New Roman" panose="02020603050405020304" pitchFamily="18" charset="0"/>
              </a:rPr>
              <a:t> </a:t>
            </a:r>
            <a:r>
              <a:rPr lang="x-none" sz="2400" dirty="0" err="1">
                <a:solidFill>
                  <a:srgbClr val="3C4043"/>
                </a:solidFill>
                <a:latin typeface="Bahnschrift SemiBold" panose="020B0502040204020203" pitchFamily="34" charset="0"/>
                <a:ea typeface="Calibri" panose="020F0502020204030204" pitchFamily="34" charset="0"/>
                <a:cs typeface="Times New Roman" panose="02020603050405020304" pitchFamily="18" charset="0"/>
              </a:rPr>
              <a:t>hydroxyproline</a:t>
            </a:r>
            <a:r>
              <a:rPr lang="x-none" sz="2400" dirty="0">
                <a:solidFill>
                  <a:srgbClr val="3C4043"/>
                </a:solidFill>
                <a:latin typeface="Bahnschrift SemiBold" panose="020B0502040204020203" pitchFamily="34" charset="0"/>
                <a:ea typeface="Calibri" panose="020F0502020204030204" pitchFamily="34" charset="0"/>
                <a:cs typeface="Times New Roman" panose="02020603050405020304" pitchFamily="18" charset="0"/>
              </a:rPr>
              <a:t>, </a:t>
            </a:r>
            <a:r>
              <a:rPr lang="x-none" sz="2400" dirty="0" err="1">
                <a:solidFill>
                  <a:srgbClr val="3C4043"/>
                </a:solidFill>
                <a:latin typeface="Bahnschrift SemiBold" panose="020B0502040204020203" pitchFamily="34" charset="0"/>
                <a:ea typeface="Calibri" panose="020F0502020204030204" pitchFamily="34" charset="0"/>
                <a:cs typeface="Times New Roman" panose="02020603050405020304" pitchFamily="18" charset="0"/>
              </a:rPr>
              <a:t>pyridine</a:t>
            </a:r>
            <a:r>
              <a:rPr lang="x-none" sz="2400" dirty="0">
                <a:solidFill>
                  <a:srgbClr val="3C4043"/>
                </a:solidFill>
                <a:latin typeface="Bahnschrift SemiBold" panose="020B0502040204020203" pitchFamily="34" charset="0"/>
                <a:ea typeface="Calibri" panose="020F0502020204030204" pitchFamily="34" charset="0"/>
                <a:cs typeface="Times New Roman" panose="02020603050405020304" pitchFamily="18" charset="0"/>
              </a:rPr>
              <a:t> </a:t>
            </a:r>
            <a:r>
              <a:rPr lang="x-none" sz="2400" dirty="0" err="1">
                <a:solidFill>
                  <a:srgbClr val="3C4043"/>
                </a:solidFill>
                <a:latin typeface="Bahnschrift SemiBold" panose="020B0502040204020203" pitchFamily="34" charset="0"/>
                <a:ea typeface="Calibri" panose="020F0502020204030204" pitchFamily="34" charset="0"/>
                <a:cs typeface="Times New Roman" panose="02020603050405020304" pitchFamily="18" charset="0"/>
              </a:rPr>
              <a:t>cross-linking</a:t>
            </a:r>
            <a:r>
              <a:rPr lang="x-none" sz="2400" dirty="0">
                <a:solidFill>
                  <a:srgbClr val="3C4043"/>
                </a:solidFill>
                <a:latin typeface="Bahnschrift SemiBold" panose="020B0502040204020203" pitchFamily="34" charset="0"/>
                <a:ea typeface="Calibri" panose="020F0502020204030204" pitchFamily="34" charset="0"/>
                <a:cs typeface="Times New Roman" panose="02020603050405020304" pitchFamily="18" charset="0"/>
              </a:rPr>
              <a:t> </a:t>
            </a:r>
            <a:r>
              <a:rPr lang="x-none" sz="2400" dirty="0" err="1">
                <a:solidFill>
                  <a:srgbClr val="3C4043"/>
                </a:solidFill>
                <a:latin typeface="Bahnschrift SemiBold" panose="020B0502040204020203" pitchFamily="34" charset="0"/>
                <a:ea typeface="Calibri" panose="020F0502020204030204" pitchFamily="34" charset="0"/>
                <a:cs typeface="Times New Roman" panose="02020603050405020304" pitchFamily="18" charset="0"/>
              </a:rPr>
              <a:t>of</a:t>
            </a:r>
            <a:r>
              <a:rPr lang="x-none" sz="2400" dirty="0">
                <a:solidFill>
                  <a:srgbClr val="3C4043"/>
                </a:solidFill>
                <a:latin typeface="Bahnschrift SemiBold" panose="020B0502040204020203" pitchFamily="34" charset="0"/>
                <a:ea typeface="Calibri" panose="020F0502020204030204" pitchFamily="34" charset="0"/>
                <a:cs typeface="Times New Roman" panose="02020603050405020304" pitchFamily="18" charset="0"/>
              </a:rPr>
              <a:t> </a:t>
            </a:r>
            <a:r>
              <a:rPr lang="x-none" sz="2400" dirty="0" err="1">
                <a:solidFill>
                  <a:srgbClr val="3C4043"/>
                </a:solidFill>
                <a:latin typeface="Bahnschrift SemiBold" panose="020B0502040204020203" pitchFamily="34" charset="0"/>
                <a:ea typeface="Calibri" panose="020F0502020204030204" pitchFamily="34" charset="0"/>
                <a:cs typeface="Times New Roman" panose="02020603050405020304" pitchFamily="18" charset="0"/>
              </a:rPr>
              <a:t>collagen</a:t>
            </a:r>
            <a:r>
              <a:rPr lang="x-none" sz="2400" dirty="0">
                <a:solidFill>
                  <a:srgbClr val="3C4043"/>
                </a:solidFill>
                <a:latin typeface="Bahnschrift SemiBold" panose="020B0502040204020203" pitchFamily="34" charset="0"/>
                <a:ea typeface="Calibri" panose="020F0502020204030204" pitchFamily="34" charset="0"/>
                <a:cs typeface="Times New Roman" panose="02020603050405020304" pitchFamily="18" charset="0"/>
              </a:rPr>
              <a:t> </a:t>
            </a:r>
            <a:r>
              <a:rPr lang="x-none" sz="2400" dirty="0" err="1">
                <a:solidFill>
                  <a:srgbClr val="3C4043"/>
                </a:solidFill>
                <a:latin typeface="Bahnschrift SemiBold" panose="020B0502040204020203" pitchFamily="34" charset="0"/>
                <a:ea typeface="Calibri" panose="020F0502020204030204" pitchFamily="34" charset="0"/>
                <a:cs typeface="Times New Roman" panose="02020603050405020304" pitchFamily="18" charset="0"/>
              </a:rPr>
              <a:t>and</a:t>
            </a:r>
            <a:r>
              <a:rPr lang="x-none" sz="2400" dirty="0">
                <a:solidFill>
                  <a:srgbClr val="3C4043"/>
                </a:solidFill>
                <a:latin typeface="Bahnschrift SemiBold" panose="020B0502040204020203" pitchFamily="34" charset="0"/>
                <a:ea typeface="Calibri" panose="020F0502020204030204" pitchFamily="34" charset="0"/>
                <a:cs typeface="Times New Roman" panose="02020603050405020304" pitchFamily="18" charset="0"/>
              </a:rPr>
              <a:t> </a:t>
            </a:r>
            <a:r>
              <a:rPr lang="x-none" sz="2400" dirty="0" err="1">
                <a:solidFill>
                  <a:srgbClr val="3C4043"/>
                </a:solidFill>
                <a:latin typeface="Bahnschrift SemiBold" panose="020B0502040204020203" pitchFamily="34" charset="0"/>
                <a:ea typeface="Calibri" panose="020F0502020204030204" pitchFamily="34" charset="0"/>
                <a:cs typeface="Times New Roman" panose="02020603050405020304" pitchFamily="18" charset="0"/>
              </a:rPr>
              <a:t>degradation</a:t>
            </a:r>
            <a:r>
              <a:rPr lang="x-none" sz="2400" dirty="0">
                <a:solidFill>
                  <a:srgbClr val="3C4043"/>
                </a:solidFill>
                <a:latin typeface="Bahnschrift SemiBold" panose="020B0502040204020203" pitchFamily="34" charset="0"/>
                <a:ea typeface="Calibri" panose="020F0502020204030204" pitchFamily="34" charset="0"/>
                <a:cs typeface="Times New Roman" panose="02020603050405020304" pitchFamily="18" charset="0"/>
              </a:rPr>
              <a:t> </a:t>
            </a:r>
            <a:r>
              <a:rPr lang="x-none" sz="2400" dirty="0" err="1">
                <a:solidFill>
                  <a:srgbClr val="3C4043"/>
                </a:solidFill>
                <a:latin typeface="Bahnschrift SemiBold" panose="020B0502040204020203" pitchFamily="34" charset="0"/>
                <a:ea typeface="Calibri" panose="020F0502020204030204" pitchFamily="34" charset="0"/>
                <a:cs typeface="Times New Roman" panose="02020603050405020304" pitchFamily="18" charset="0"/>
              </a:rPr>
              <a:t>products</a:t>
            </a:r>
            <a:r>
              <a:rPr lang="x-none" sz="2400" dirty="0">
                <a:solidFill>
                  <a:srgbClr val="3C4043"/>
                </a:solidFill>
                <a:latin typeface="Bahnschrift SemiBold" panose="020B0502040204020203" pitchFamily="34" charset="0"/>
                <a:ea typeface="Calibri" panose="020F0502020204030204" pitchFamily="34" charset="0"/>
                <a:cs typeface="Times New Roman" panose="02020603050405020304" pitchFamily="18" charset="0"/>
              </a:rPr>
              <a:t> </a:t>
            </a:r>
            <a:r>
              <a:rPr lang="x-none" sz="2400" dirty="0" err="1">
                <a:solidFill>
                  <a:srgbClr val="3C4043"/>
                </a:solidFill>
                <a:latin typeface="Bahnschrift SemiBold" panose="020B0502040204020203" pitchFamily="34" charset="0"/>
                <a:ea typeface="Calibri" panose="020F0502020204030204" pitchFamily="34" charset="0"/>
                <a:cs typeface="Times New Roman" panose="02020603050405020304" pitchFamily="18" charset="0"/>
              </a:rPr>
              <a:t>of</a:t>
            </a:r>
            <a:r>
              <a:rPr lang="x-none" sz="2400" dirty="0">
                <a:solidFill>
                  <a:srgbClr val="3C4043"/>
                </a:solidFill>
                <a:latin typeface="Bahnschrift SemiBold" panose="020B0502040204020203" pitchFamily="34" charset="0"/>
                <a:ea typeface="Calibri" panose="020F0502020204030204" pitchFamily="34" charset="0"/>
                <a:cs typeface="Times New Roman" panose="02020603050405020304" pitchFamily="18" charset="0"/>
              </a:rPr>
              <a:t> </a:t>
            </a:r>
            <a:r>
              <a:rPr lang="x-none" sz="2400" dirty="0" err="1">
                <a:solidFill>
                  <a:srgbClr val="3C4043"/>
                </a:solidFill>
                <a:latin typeface="Bahnschrift SemiBold" panose="020B0502040204020203" pitchFamily="34" charset="0"/>
                <a:ea typeface="Calibri" panose="020F0502020204030204" pitchFamily="34" charset="0"/>
                <a:cs typeface="Times New Roman" panose="02020603050405020304" pitchFamily="18" charset="0"/>
              </a:rPr>
              <a:t>type</a:t>
            </a:r>
            <a:r>
              <a:rPr lang="x-none" sz="2400" dirty="0">
                <a:solidFill>
                  <a:srgbClr val="3C4043"/>
                </a:solidFill>
                <a:latin typeface="Bahnschrift SemiBold" panose="020B0502040204020203" pitchFamily="34" charset="0"/>
                <a:ea typeface="Calibri" panose="020F0502020204030204" pitchFamily="34" charset="0"/>
                <a:cs typeface="Times New Roman" panose="02020603050405020304" pitchFamily="18" charset="0"/>
              </a:rPr>
              <a:t> I </a:t>
            </a:r>
            <a:r>
              <a:rPr lang="x-none" sz="2400" dirty="0" err="1">
                <a:solidFill>
                  <a:srgbClr val="3C4043"/>
                </a:solidFill>
                <a:latin typeface="Bahnschrift SemiBold" panose="020B0502040204020203" pitchFamily="34" charset="0"/>
                <a:ea typeface="Calibri" panose="020F0502020204030204" pitchFamily="34" charset="0"/>
                <a:cs typeface="Times New Roman" panose="02020603050405020304" pitchFamily="18" charset="0"/>
              </a:rPr>
              <a:t>collagen</a:t>
            </a:r>
            <a:r>
              <a:rPr lang="x-none" sz="2400" dirty="0">
                <a:solidFill>
                  <a:srgbClr val="3C4043"/>
                </a:solidFill>
                <a:latin typeface="Bahnschrift SemiBold" panose="020B0502040204020203" pitchFamily="34" charset="0"/>
                <a:ea typeface="Calibri" panose="020F0502020204030204" pitchFamily="34" charset="0"/>
                <a:cs typeface="Times New Roman" panose="02020603050405020304" pitchFamily="18" charset="0"/>
              </a:rPr>
              <a:t> - N- </a:t>
            </a:r>
            <a:r>
              <a:rPr lang="x-none" sz="2400" dirty="0" err="1">
                <a:solidFill>
                  <a:srgbClr val="3C4043"/>
                </a:solidFill>
                <a:latin typeface="Bahnschrift SemiBold" panose="020B0502040204020203" pitchFamily="34" charset="0"/>
                <a:ea typeface="Calibri" panose="020F0502020204030204" pitchFamily="34" charset="0"/>
                <a:cs typeface="Times New Roman" panose="02020603050405020304" pitchFamily="18" charset="0"/>
              </a:rPr>
              <a:t>and</a:t>
            </a:r>
            <a:r>
              <a:rPr lang="x-none" sz="2400" dirty="0">
                <a:solidFill>
                  <a:srgbClr val="3C4043"/>
                </a:solidFill>
                <a:latin typeface="Bahnschrift SemiBold" panose="020B0502040204020203" pitchFamily="34" charset="0"/>
                <a:ea typeface="Calibri" panose="020F0502020204030204" pitchFamily="34" charset="0"/>
                <a:cs typeface="Times New Roman" panose="02020603050405020304" pitchFamily="18" charset="0"/>
              </a:rPr>
              <a:t> C-</a:t>
            </a:r>
            <a:r>
              <a:rPr lang="x-none" sz="2400" dirty="0" err="1">
                <a:solidFill>
                  <a:srgbClr val="3C4043"/>
                </a:solidFill>
                <a:latin typeface="Bahnschrift SemiBold" panose="020B0502040204020203" pitchFamily="34" charset="0"/>
                <a:ea typeface="Calibri" panose="020F0502020204030204" pitchFamily="34" charset="0"/>
                <a:cs typeface="Times New Roman" panose="02020603050405020304" pitchFamily="18" charset="0"/>
              </a:rPr>
              <a:t>telopeptides</a:t>
            </a:r>
            <a:r>
              <a:rPr lang="x-none" sz="2400" dirty="0">
                <a:solidFill>
                  <a:srgbClr val="3C4043"/>
                </a:solidFill>
                <a:latin typeface="Bahnschrift SemiBold" panose="020B0502040204020203" pitchFamily="34" charset="0"/>
                <a:ea typeface="Calibri" panose="020F0502020204030204" pitchFamily="34" charset="0"/>
                <a:cs typeface="Times New Roman" panose="02020603050405020304" pitchFamily="18" charset="0"/>
              </a:rPr>
              <a:t> </a:t>
            </a:r>
            <a:r>
              <a:rPr lang="x-none" sz="2400" dirty="0" err="1">
                <a:solidFill>
                  <a:srgbClr val="3C4043"/>
                </a:solidFill>
                <a:latin typeface="Bahnschrift SemiBold" panose="020B0502040204020203" pitchFamily="34" charset="0"/>
                <a:ea typeface="Calibri" panose="020F0502020204030204" pitchFamily="34" charset="0"/>
                <a:cs typeface="Times New Roman" panose="02020603050405020304" pitchFamily="18" charset="0"/>
              </a:rPr>
              <a:t>are</a:t>
            </a:r>
            <a:r>
              <a:rPr lang="x-none" sz="2400" dirty="0">
                <a:solidFill>
                  <a:srgbClr val="3C4043"/>
                </a:solidFill>
                <a:latin typeface="Bahnschrift SemiBold" panose="020B0502040204020203" pitchFamily="34" charset="0"/>
                <a:ea typeface="Calibri" panose="020F0502020204030204" pitchFamily="34" charset="0"/>
                <a:cs typeface="Times New Roman" panose="02020603050405020304" pitchFamily="18" charset="0"/>
              </a:rPr>
              <a:t> </a:t>
            </a:r>
            <a:r>
              <a:rPr lang="x-none" sz="2400" dirty="0" err="1">
                <a:solidFill>
                  <a:srgbClr val="3C4043"/>
                </a:solidFill>
                <a:latin typeface="Bahnschrift SemiBold" panose="020B0502040204020203" pitchFamily="34" charset="0"/>
                <a:ea typeface="Calibri" panose="020F0502020204030204" pitchFamily="34" charset="0"/>
                <a:cs typeface="Times New Roman" panose="02020603050405020304" pitchFamily="18" charset="0"/>
              </a:rPr>
              <a:t>the</a:t>
            </a:r>
            <a:r>
              <a:rPr lang="x-none" sz="2400" dirty="0">
                <a:solidFill>
                  <a:srgbClr val="3C4043"/>
                </a:solidFill>
                <a:latin typeface="Bahnschrift SemiBold" panose="020B0502040204020203" pitchFamily="34" charset="0"/>
                <a:ea typeface="Calibri" panose="020F0502020204030204" pitchFamily="34" charset="0"/>
                <a:cs typeface="Times New Roman" panose="02020603050405020304" pitchFamily="18" charset="0"/>
              </a:rPr>
              <a:t> </a:t>
            </a:r>
            <a:r>
              <a:rPr lang="x-none" sz="2400" dirty="0" err="1">
                <a:solidFill>
                  <a:srgbClr val="3C4043"/>
                </a:solidFill>
                <a:latin typeface="Bahnschrift SemiBold" panose="020B0502040204020203" pitchFamily="34" charset="0"/>
                <a:ea typeface="Calibri" panose="020F0502020204030204" pitchFamily="34" charset="0"/>
                <a:cs typeface="Times New Roman" panose="02020603050405020304" pitchFamily="18" charset="0"/>
              </a:rPr>
              <a:t>main</a:t>
            </a:r>
            <a:r>
              <a:rPr lang="x-none" sz="2400" dirty="0">
                <a:solidFill>
                  <a:srgbClr val="3C4043"/>
                </a:solidFill>
                <a:latin typeface="Bahnschrift SemiBold" panose="020B0502040204020203" pitchFamily="34" charset="0"/>
                <a:ea typeface="Calibri" panose="020F0502020204030204" pitchFamily="34" charset="0"/>
                <a:cs typeface="Times New Roman" panose="02020603050405020304" pitchFamily="18" charset="0"/>
              </a:rPr>
              <a:t> </a:t>
            </a:r>
            <a:r>
              <a:rPr lang="x-none" sz="2400" dirty="0" err="1">
                <a:solidFill>
                  <a:srgbClr val="3C4043"/>
                </a:solidFill>
                <a:latin typeface="Bahnschrift SemiBold" panose="020B0502040204020203" pitchFamily="34" charset="0"/>
                <a:ea typeface="Calibri" panose="020F0502020204030204" pitchFamily="34" charset="0"/>
                <a:cs typeface="Times New Roman" panose="02020603050405020304" pitchFamily="18" charset="0"/>
              </a:rPr>
              <a:t>biochemical</a:t>
            </a:r>
            <a:r>
              <a:rPr lang="x-none" sz="2400" dirty="0">
                <a:solidFill>
                  <a:srgbClr val="3C4043"/>
                </a:solidFill>
                <a:latin typeface="Bahnschrift SemiBold" panose="020B0502040204020203" pitchFamily="34" charset="0"/>
                <a:ea typeface="Calibri" panose="020F0502020204030204" pitchFamily="34" charset="0"/>
                <a:cs typeface="Times New Roman" panose="02020603050405020304" pitchFamily="18" charset="0"/>
              </a:rPr>
              <a:t> </a:t>
            </a:r>
            <a:r>
              <a:rPr lang="x-none" sz="2400" dirty="0" err="1">
                <a:solidFill>
                  <a:srgbClr val="3C4043"/>
                </a:solidFill>
                <a:latin typeface="Bahnschrift SemiBold" panose="020B0502040204020203" pitchFamily="34" charset="0"/>
                <a:ea typeface="Calibri" panose="020F0502020204030204" pitchFamily="34" charset="0"/>
                <a:cs typeface="Times New Roman" panose="02020603050405020304" pitchFamily="18" charset="0"/>
              </a:rPr>
              <a:t>indicators</a:t>
            </a:r>
            <a:r>
              <a:rPr lang="x-none" sz="2400" dirty="0">
                <a:solidFill>
                  <a:srgbClr val="3C4043"/>
                </a:solidFill>
                <a:latin typeface="Bahnschrift SemiBold" panose="020B0502040204020203" pitchFamily="34" charset="0"/>
                <a:ea typeface="Calibri" panose="020F0502020204030204" pitchFamily="34" charset="0"/>
                <a:cs typeface="Times New Roman" panose="02020603050405020304" pitchFamily="18" charset="0"/>
              </a:rPr>
              <a:t> </a:t>
            </a:r>
            <a:r>
              <a:rPr lang="x-none" sz="2400" dirty="0" err="1">
                <a:solidFill>
                  <a:srgbClr val="3C4043"/>
                </a:solidFill>
                <a:latin typeface="Bahnschrift SemiBold" panose="020B0502040204020203" pitchFamily="34" charset="0"/>
                <a:ea typeface="Calibri" panose="020F0502020204030204" pitchFamily="34" charset="0"/>
                <a:cs typeface="Times New Roman" panose="02020603050405020304" pitchFamily="18" charset="0"/>
              </a:rPr>
              <a:t>used</a:t>
            </a:r>
            <a:r>
              <a:rPr lang="x-none" sz="2400" dirty="0">
                <a:solidFill>
                  <a:srgbClr val="3C4043"/>
                </a:solidFill>
                <a:latin typeface="Bahnschrift SemiBold" panose="020B0502040204020203" pitchFamily="34" charset="0"/>
                <a:ea typeface="Calibri" panose="020F0502020204030204" pitchFamily="34" charset="0"/>
                <a:cs typeface="Times New Roman" panose="02020603050405020304" pitchFamily="18" charset="0"/>
              </a:rPr>
              <a:t> </a:t>
            </a:r>
            <a:r>
              <a:rPr lang="x-none" sz="2400" dirty="0" err="1">
                <a:solidFill>
                  <a:srgbClr val="3C4043"/>
                </a:solidFill>
                <a:latin typeface="Bahnschrift SemiBold" panose="020B0502040204020203" pitchFamily="34" charset="0"/>
                <a:ea typeface="Calibri" panose="020F0502020204030204" pitchFamily="34" charset="0"/>
                <a:cs typeface="Times New Roman" panose="02020603050405020304" pitchFamily="18" charset="0"/>
              </a:rPr>
              <a:t>in</a:t>
            </a:r>
            <a:r>
              <a:rPr lang="x-none" sz="2400" dirty="0">
                <a:solidFill>
                  <a:srgbClr val="3C4043"/>
                </a:solidFill>
                <a:latin typeface="Bahnschrift SemiBold" panose="020B0502040204020203" pitchFamily="34" charset="0"/>
                <a:ea typeface="Calibri" panose="020F0502020204030204" pitchFamily="34" charset="0"/>
                <a:cs typeface="Times New Roman" panose="02020603050405020304" pitchFamily="18" charset="0"/>
              </a:rPr>
              <a:t> </a:t>
            </a:r>
            <a:r>
              <a:rPr lang="x-none" sz="2400" dirty="0" err="1">
                <a:solidFill>
                  <a:srgbClr val="3C4043"/>
                </a:solidFill>
                <a:latin typeface="Bahnschrift SemiBold" panose="020B0502040204020203" pitchFamily="34" charset="0"/>
                <a:ea typeface="Calibri" panose="020F0502020204030204" pitchFamily="34" charset="0"/>
                <a:cs typeface="Times New Roman" panose="02020603050405020304" pitchFamily="18" charset="0"/>
              </a:rPr>
              <a:t>clinical</a:t>
            </a:r>
            <a:r>
              <a:rPr lang="x-none" sz="2400" dirty="0">
                <a:solidFill>
                  <a:srgbClr val="3C4043"/>
                </a:solidFill>
                <a:latin typeface="Bahnschrift SemiBold" panose="020B0502040204020203" pitchFamily="34" charset="0"/>
                <a:ea typeface="Calibri" panose="020F0502020204030204" pitchFamily="34" charset="0"/>
                <a:cs typeface="Times New Roman" panose="02020603050405020304" pitchFamily="18" charset="0"/>
              </a:rPr>
              <a:t> </a:t>
            </a:r>
            <a:r>
              <a:rPr lang="x-none" sz="2400" dirty="0" err="1">
                <a:solidFill>
                  <a:srgbClr val="3C4043"/>
                </a:solidFill>
                <a:latin typeface="Bahnschrift SemiBold" panose="020B0502040204020203" pitchFamily="34" charset="0"/>
                <a:ea typeface="Calibri" panose="020F0502020204030204" pitchFamily="34" charset="0"/>
                <a:cs typeface="Times New Roman" panose="02020603050405020304" pitchFamily="18" charset="0"/>
              </a:rPr>
              <a:t>practice</a:t>
            </a:r>
            <a:r>
              <a:rPr lang="x-none" sz="2400" dirty="0">
                <a:solidFill>
                  <a:srgbClr val="3C4043"/>
                </a:solidFill>
                <a:latin typeface="Bahnschrift SemiBold" panose="020B0502040204020203" pitchFamily="34" charset="0"/>
                <a:ea typeface="Calibri" panose="020F0502020204030204" pitchFamily="34" charset="0"/>
                <a:cs typeface="Times New Roman" panose="02020603050405020304" pitchFamily="18" charset="0"/>
              </a:rPr>
              <a:t> </a:t>
            </a:r>
            <a:r>
              <a:rPr lang="x-none" sz="2400" dirty="0" err="1">
                <a:solidFill>
                  <a:srgbClr val="3C4043"/>
                </a:solidFill>
                <a:latin typeface="Bahnschrift SemiBold" panose="020B0502040204020203" pitchFamily="34" charset="0"/>
                <a:ea typeface="Calibri" panose="020F0502020204030204" pitchFamily="34" charset="0"/>
                <a:cs typeface="Times New Roman" panose="02020603050405020304" pitchFamily="18" charset="0"/>
              </a:rPr>
              <a:t>as</a:t>
            </a:r>
            <a:r>
              <a:rPr lang="x-none" sz="2400" dirty="0">
                <a:solidFill>
                  <a:srgbClr val="3C4043"/>
                </a:solidFill>
                <a:latin typeface="Bahnschrift SemiBold" panose="020B0502040204020203" pitchFamily="34" charset="0"/>
                <a:ea typeface="Calibri" panose="020F0502020204030204" pitchFamily="34" charset="0"/>
                <a:cs typeface="Times New Roman" panose="02020603050405020304" pitchFamily="18" charset="0"/>
              </a:rPr>
              <a:t> a </a:t>
            </a:r>
            <a:r>
              <a:rPr lang="x-none" sz="2400" dirty="0" err="1">
                <a:solidFill>
                  <a:srgbClr val="3C4043"/>
                </a:solidFill>
                <a:latin typeface="Bahnschrift SemiBold" panose="020B0502040204020203" pitchFamily="34" charset="0"/>
                <a:ea typeface="Calibri" panose="020F0502020204030204" pitchFamily="34" charset="0"/>
                <a:cs typeface="Times New Roman" panose="02020603050405020304" pitchFamily="18" charset="0"/>
              </a:rPr>
              <a:t>criterion</a:t>
            </a:r>
            <a:r>
              <a:rPr lang="x-none" sz="2400" dirty="0">
                <a:solidFill>
                  <a:srgbClr val="3C4043"/>
                </a:solidFill>
                <a:latin typeface="Bahnschrift SemiBold" panose="020B0502040204020203" pitchFamily="34" charset="0"/>
                <a:ea typeface="Calibri" panose="020F0502020204030204" pitchFamily="34" charset="0"/>
                <a:cs typeface="Times New Roman" panose="02020603050405020304" pitchFamily="18" charset="0"/>
              </a:rPr>
              <a:t> </a:t>
            </a:r>
            <a:r>
              <a:rPr lang="x-none" sz="2400" dirty="0" err="1">
                <a:solidFill>
                  <a:srgbClr val="3C4043"/>
                </a:solidFill>
                <a:latin typeface="Bahnschrift SemiBold" panose="020B0502040204020203" pitchFamily="34" charset="0"/>
                <a:ea typeface="Calibri" panose="020F0502020204030204" pitchFamily="34" charset="0"/>
                <a:cs typeface="Times New Roman" panose="02020603050405020304" pitchFamily="18" charset="0"/>
              </a:rPr>
              <a:t>for</a:t>
            </a:r>
            <a:r>
              <a:rPr lang="x-none" sz="2400" dirty="0">
                <a:solidFill>
                  <a:srgbClr val="3C4043"/>
                </a:solidFill>
                <a:latin typeface="Bahnschrift SemiBold" panose="020B0502040204020203" pitchFamily="34" charset="0"/>
                <a:ea typeface="Calibri" panose="020F0502020204030204" pitchFamily="34" charset="0"/>
                <a:cs typeface="Times New Roman" panose="02020603050405020304" pitchFamily="18" charset="0"/>
              </a:rPr>
              <a:t> </a:t>
            </a:r>
            <a:r>
              <a:rPr lang="x-none" sz="2400" dirty="0" err="1">
                <a:solidFill>
                  <a:srgbClr val="3C4043"/>
                </a:solidFill>
                <a:latin typeface="Bahnschrift SemiBold" panose="020B0502040204020203" pitchFamily="34" charset="0"/>
                <a:ea typeface="Calibri" panose="020F0502020204030204" pitchFamily="34" charset="0"/>
                <a:cs typeface="Times New Roman" panose="02020603050405020304" pitchFamily="18" charset="0"/>
              </a:rPr>
              <a:t>bone</a:t>
            </a:r>
            <a:r>
              <a:rPr lang="x-none" sz="2400" dirty="0">
                <a:solidFill>
                  <a:srgbClr val="3C4043"/>
                </a:solidFill>
                <a:latin typeface="Bahnschrift SemiBold" panose="020B0502040204020203" pitchFamily="34" charset="0"/>
                <a:ea typeface="Calibri" panose="020F0502020204030204" pitchFamily="34" charset="0"/>
                <a:cs typeface="Times New Roman" panose="02020603050405020304" pitchFamily="18" charset="0"/>
              </a:rPr>
              <a:t> </a:t>
            </a:r>
            <a:r>
              <a:rPr lang="x-none" sz="2400" dirty="0" err="1">
                <a:solidFill>
                  <a:srgbClr val="3C4043"/>
                </a:solidFill>
                <a:latin typeface="Bahnschrift SemiBold" panose="020B0502040204020203" pitchFamily="34" charset="0"/>
                <a:ea typeface="Calibri" panose="020F0502020204030204" pitchFamily="34" charset="0"/>
                <a:cs typeface="Times New Roman" panose="02020603050405020304" pitchFamily="18" charset="0"/>
              </a:rPr>
              <a:t>tissue</a:t>
            </a:r>
            <a:r>
              <a:rPr lang="x-none" sz="2400" dirty="0">
                <a:solidFill>
                  <a:srgbClr val="3C4043"/>
                </a:solidFill>
                <a:latin typeface="Bahnschrift SemiBold" panose="020B0502040204020203" pitchFamily="34" charset="0"/>
                <a:ea typeface="Calibri" panose="020F0502020204030204" pitchFamily="34" charset="0"/>
                <a:cs typeface="Times New Roman" panose="02020603050405020304" pitchFamily="18" charset="0"/>
              </a:rPr>
              <a:t> </a:t>
            </a:r>
            <a:r>
              <a:rPr lang="x-none" sz="2400" dirty="0" err="1">
                <a:solidFill>
                  <a:srgbClr val="3C4043"/>
                </a:solidFill>
                <a:latin typeface="Bahnschrift SemiBold" panose="020B0502040204020203" pitchFamily="34" charset="0"/>
                <a:ea typeface="Calibri" panose="020F0502020204030204" pitchFamily="34" charset="0"/>
                <a:cs typeface="Times New Roman" panose="02020603050405020304" pitchFamily="18" charset="0"/>
              </a:rPr>
              <a:t>resorption</a:t>
            </a:r>
            <a:r>
              <a:rPr lang="x-none" sz="2400" dirty="0">
                <a:solidFill>
                  <a:srgbClr val="3C4043"/>
                </a:solidFill>
                <a:latin typeface="Bahnschrift SemiBold" panose="020B0502040204020203" pitchFamily="34" charset="0"/>
                <a:ea typeface="Calibri" panose="020F0502020204030204" pitchFamily="34" charset="0"/>
                <a:cs typeface="Times New Roman" panose="02020603050405020304" pitchFamily="18" charset="0"/>
              </a:rPr>
              <a:t>. </a:t>
            </a:r>
            <a:endParaRPr lang="en-US" sz="2400" dirty="0">
              <a:solidFill>
                <a:srgbClr val="3C4043"/>
              </a:solidFill>
              <a:latin typeface="Bahnschrift SemiBold" panose="020B0502040204020203" pitchFamily="34" charset="0"/>
              <a:ea typeface="Calibri" panose="020F0502020204030204" pitchFamily="34" charset="0"/>
              <a:cs typeface="Times New Roman" panose="02020603050405020304" pitchFamily="18" charset="0"/>
            </a:endParaRPr>
          </a:p>
          <a:p>
            <a:pPr>
              <a:lnSpc>
                <a:spcPct val="150000"/>
              </a:lnSpc>
            </a:pPr>
            <a:r>
              <a:rPr lang="x-none" sz="2400" dirty="0">
                <a:solidFill>
                  <a:srgbClr val="3C4043"/>
                </a:solidFill>
                <a:latin typeface="Bahnschrift SemiBold" panose="020B0502040204020203" pitchFamily="34" charset="0"/>
                <a:ea typeface="Calibri" panose="020F0502020204030204" pitchFamily="34" charset="0"/>
                <a:cs typeface="Times New Roman" panose="02020603050405020304" pitchFamily="18" charset="0"/>
              </a:rPr>
              <a:t>     </a:t>
            </a:r>
            <a:r>
              <a:rPr lang="en-US" sz="2400" dirty="0">
                <a:solidFill>
                  <a:srgbClr val="3C4043"/>
                </a:solidFill>
                <a:latin typeface="Bahnschrift SemiBold" panose="020B0502040204020203" pitchFamily="34" charset="0"/>
                <a:ea typeface="Calibri" panose="020F0502020204030204" pitchFamily="34" charset="0"/>
                <a:cs typeface="Times New Roman" panose="02020603050405020304" pitchFamily="18" charset="0"/>
              </a:rPr>
              <a:t>      </a:t>
            </a:r>
            <a:r>
              <a:rPr lang="x-none" sz="2400" dirty="0" err="1">
                <a:solidFill>
                  <a:srgbClr val="3C4043"/>
                </a:solidFill>
                <a:latin typeface="Bahnschrift SemiBold" panose="020B0502040204020203" pitchFamily="34" charset="0"/>
                <a:ea typeface="Calibri" panose="020F0502020204030204" pitchFamily="34" charset="0"/>
                <a:cs typeface="Times New Roman" panose="02020603050405020304" pitchFamily="18" charset="0"/>
              </a:rPr>
              <a:t>Hydroxyproline</a:t>
            </a:r>
            <a:r>
              <a:rPr lang="x-none" sz="2400" dirty="0">
                <a:solidFill>
                  <a:srgbClr val="3C4043"/>
                </a:solidFill>
                <a:latin typeface="Bahnschrift SemiBold" panose="020B0502040204020203" pitchFamily="34" charset="0"/>
                <a:ea typeface="Calibri" panose="020F0502020204030204" pitchFamily="34" charset="0"/>
                <a:cs typeface="Times New Roman" panose="02020603050405020304" pitchFamily="18" charset="0"/>
              </a:rPr>
              <a:t> </a:t>
            </a:r>
            <a:r>
              <a:rPr lang="x-none" sz="2400" dirty="0" err="1">
                <a:solidFill>
                  <a:srgbClr val="3C4043"/>
                </a:solidFill>
                <a:latin typeface="Bahnschrift SemiBold" panose="020B0502040204020203" pitchFamily="34" charset="0"/>
                <a:ea typeface="Calibri" panose="020F0502020204030204" pitchFamily="34" charset="0"/>
                <a:cs typeface="Times New Roman" panose="02020603050405020304" pitchFamily="18" charset="0"/>
              </a:rPr>
              <a:t>is</a:t>
            </a:r>
            <a:r>
              <a:rPr lang="x-none" sz="2400" dirty="0">
                <a:solidFill>
                  <a:srgbClr val="3C4043"/>
                </a:solidFill>
                <a:latin typeface="Bahnschrift SemiBold" panose="020B0502040204020203" pitchFamily="34" charset="0"/>
                <a:ea typeface="Calibri" panose="020F0502020204030204" pitchFamily="34" charset="0"/>
                <a:cs typeface="Times New Roman" panose="02020603050405020304" pitchFamily="18" charset="0"/>
              </a:rPr>
              <a:t> </a:t>
            </a:r>
            <a:r>
              <a:rPr lang="x-none" sz="2400" dirty="0" err="1">
                <a:solidFill>
                  <a:srgbClr val="3C4043"/>
                </a:solidFill>
                <a:latin typeface="Bahnschrift SemiBold" panose="020B0502040204020203" pitchFamily="34" charset="0"/>
                <a:ea typeface="Calibri" panose="020F0502020204030204" pitchFamily="34" charset="0"/>
                <a:cs typeface="Times New Roman" panose="02020603050405020304" pitchFamily="18" charset="0"/>
              </a:rPr>
              <a:t>also</a:t>
            </a:r>
            <a:r>
              <a:rPr lang="x-none" sz="2400" dirty="0">
                <a:solidFill>
                  <a:srgbClr val="3C4043"/>
                </a:solidFill>
                <a:latin typeface="Bahnschrift SemiBold" panose="020B0502040204020203" pitchFamily="34" charset="0"/>
                <a:ea typeface="Calibri" panose="020F0502020204030204" pitchFamily="34" charset="0"/>
                <a:cs typeface="Times New Roman" panose="02020603050405020304" pitchFamily="18" charset="0"/>
              </a:rPr>
              <a:t> </a:t>
            </a:r>
            <a:r>
              <a:rPr lang="x-none" sz="2400" dirty="0" err="1">
                <a:solidFill>
                  <a:srgbClr val="3C4043"/>
                </a:solidFill>
                <a:latin typeface="Bahnschrift SemiBold" panose="020B0502040204020203" pitchFamily="34" charset="0"/>
                <a:ea typeface="Calibri" panose="020F0502020204030204" pitchFamily="34" charset="0"/>
                <a:cs typeface="Times New Roman" panose="02020603050405020304" pitchFamily="18" charset="0"/>
              </a:rPr>
              <a:t>present</a:t>
            </a:r>
            <a:r>
              <a:rPr lang="x-none" sz="2400" dirty="0">
                <a:solidFill>
                  <a:srgbClr val="3C4043"/>
                </a:solidFill>
                <a:latin typeface="Bahnschrift SemiBold" panose="020B0502040204020203" pitchFamily="34" charset="0"/>
                <a:ea typeface="Calibri" panose="020F0502020204030204" pitchFamily="34" charset="0"/>
                <a:cs typeface="Times New Roman" panose="02020603050405020304" pitchFamily="18" charset="0"/>
              </a:rPr>
              <a:t> </a:t>
            </a:r>
            <a:r>
              <a:rPr lang="x-none" sz="2400" dirty="0" err="1">
                <a:solidFill>
                  <a:srgbClr val="3C4043"/>
                </a:solidFill>
                <a:latin typeface="Bahnschrift SemiBold" panose="020B0502040204020203" pitchFamily="34" charset="0"/>
                <a:ea typeface="Calibri" panose="020F0502020204030204" pitchFamily="34" charset="0"/>
                <a:cs typeface="Times New Roman" panose="02020603050405020304" pitchFamily="18" charset="0"/>
              </a:rPr>
              <a:t>in</a:t>
            </a:r>
            <a:r>
              <a:rPr lang="x-none" sz="2400" dirty="0">
                <a:solidFill>
                  <a:srgbClr val="3C4043"/>
                </a:solidFill>
                <a:latin typeface="Bahnschrift SemiBold" panose="020B0502040204020203" pitchFamily="34" charset="0"/>
                <a:ea typeface="Calibri" panose="020F0502020204030204" pitchFamily="34" charset="0"/>
                <a:cs typeface="Times New Roman" panose="02020603050405020304" pitchFamily="18" charset="0"/>
              </a:rPr>
              <a:t> </a:t>
            </a:r>
            <a:r>
              <a:rPr lang="x-none" sz="2400" dirty="0" err="1">
                <a:solidFill>
                  <a:srgbClr val="3C4043"/>
                </a:solidFill>
                <a:latin typeface="Bahnschrift SemiBold" panose="020B0502040204020203" pitchFamily="34" charset="0"/>
                <a:ea typeface="Calibri" panose="020F0502020204030204" pitchFamily="34" charset="0"/>
                <a:cs typeface="Times New Roman" panose="02020603050405020304" pitchFamily="18" charset="0"/>
              </a:rPr>
              <a:t>the</a:t>
            </a:r>
            <a:r>
              <a:rPr lang="x-none" sz="2400" dirty="0">
                <a:solidFill>
                  <a:srgbClr val="3C4043"/>
                </a:solidFill>
                <a:latin typeface="Bahnschrift SemiBold" panose="020B0502040204020203" pitchFamily="34" charset="0"/>
                <a:ea typeface="Calibri" panose="020F0502020204030204" pitchFamily="34" charset="0"/>
                <a:cs typeface="Times New Roman" panose="02020603050405020304" pitchFamily="18" charset="0"/>
              </a:rPr>
              <a:t> </a:t>
            </a:r>
            <a:r>
              <a:rPr lang="x-none" sz="2400" dirty="0" err="1">
                <a:solidFill>
                  <a:srgbClr val="3C4043"/>
                </a:solidFill>
                <a:latin typeface="Bahnschrift SemiBold" panose="020B0502040204020203" pitchFamily="34" charset="0"/>
                <a:ea typeface="Calibri" panose="020F0502020204030204" pitchFamily="34" charset="0"/>
                <a:cs typeface="Times New Roman" panose="02020603050405020304" pitchFamily="18" charset="0"/>
              </a:rPr>
              <a:t>skin</a:t>
            </a:r>
            <a:r>
              <a:rPr lang="x-none" sz="2400" dirty="0">
                <a:solidFill>
                  <a:srgbClr val="3C4043"/>
                </a:solidFill>
                <a:latin typeface="Bahnschrift SemiBold" panose="020B0502040204020203" pitchFamily="34" charset="0"/>
                <a:ea typeface="Calibri" panose="020F0502020204030204" pitchFamily="34" charset="0"/>
                <a:cs typeface="Times New Roman" panose="02020603050405020304" pitchFamily="18" charset="0"/>
              </a:rPr>
              <a:t> </a:t>
            </a:r>
            <a:r>
              <a:rPr lang="x-none" sz="2400" dirty="0" err="1">
                <a:solidFill>
                  <a:srgbClr val="3C4043"/>
                </a:solidFill>
                <a:latin typeface="Bahnschrift SemiBold" panose="020B0502040204020203" pitchFamily="34" charset="0"/>
                <a:ea typeface="Calibri" panose="020F0502020204030204" pitchFamily="34" charset="0"/>
                <a:cs typeface="Times New Roman" panose="02020603050405020304" pitchFamily="18" charset="0"/>
              </a:rPr>
              <a:t>and</a:t>
            </a:r>
            <a:r>
              <a:rPr lang="x-none" sz="2400" dirty="0">
                <a:solidFill>
                  <a:srgbClr val="3C4043"/>
                </a:solidFill>
                <a:latin typeface="Bahnschrift SemiBold" panose="020B0502040204020203" pitchFamily="34" charset="0"/>
                <a:ea typeface="Calibri" panose="020F0502020204030204" pitchFamily="34" charset="0"/>
                <a:cs typeface="Times New Roman" panose="02020603050405020304" pitchFamily="18" charset="0"/>
              </a:rPr>
              <a:t> </a:t>
            </a:r>
            <a:r>
              <a:rPr lang="x-none" sz="2400" dirty="0" err="1">
                <a:solidFill>
                  <a:srgbClr val="3C4043"/>
                </a:solidFill>
                <a:latin typeface="Bahnschrift SemiBold" panose="020B0502040204020203" pitchFamily="34" charset="0"/>
                <a:ea typeface="Calibri" panose="020F0502020204030204" pitchFamily="34" charset="0"/>
                <a:cs typeface="Times New Roman" panose="02020603050405020304" pitchFamily="18" charset="0"/>
              </a:rPr>
              <a:t>other</a:t>
            </a:r>
            <a:r>
              <a:rPr lang="x-none" sz="2400" dirty="0">
                <a:solidFill>
                  <a:srgbClr val="3C4043"/>
                </a:solidFill>
                <a:latin typeface="Bahnschrift SemiBold" panose="020B0502040204020203" pitchFamily="34" charset="0"/>
                <a:ea typeface="Calibri" panose="020F0502020204030204" pitchFamily="34" charset="0"/>
                <a:cs typeface="Times New Roman" panose="02020603050405020304" pitchFamily="18" charset="0"/>
              </a:rPr>
              <a:t> </a:t>
            </a:r>
            <a:r>
              <a:rPr lang="x-none" sz="2400" dirty="0" err="1">
                <a:solidFill>
                  <a:srgbClr val="3C4043"/>
                </a:solidFill>
                <a:latin typeface="Bahnschrift SemiBold" panose="020B0502040204020203" pitchFamily="34" charset="0"/>
                <a:ea typeface="Calibri" panose="020F0502020204030204" pitchFamily="34" charset="0"/>
                <a:cs typeface="Times New Roman" panose="02020603050405020304" pitchFamily="18" charset="0"/>
              </a:rPr>
              <a:t>tissues</a:t>
            </a:r>
            <a:r>
              <a:rPr lang="x-none" sz="2400" dirty="0">
                <a:solidFill>
                  <a:srgbClr val="3C4043"/>
                </a:solidFill>
                <a:latin typeface="Bahnschrift SemiBold" panose="020B0502040204020203" pitchFamily="34" charset="0"/>
                <a:ea typeface="Calibri" panose="020F0502020204030204" pitchFamily="34" charset="0"/>
                <a:cs typeface="Times New Roman" panose="02020603050405020304" pitchFamily="18" charset="0"/>
              </a:rPr>
              <a:t>, </a:t>
            </a:r>
            <a:r>
              <a:rPr lang="x-none" sz="2400" dirty="0" err="1">
                <a:solidFill>
                  <a:srgbClr val="3C4043"/>
                </a:solidFill>
                <a:latin typeface="Bahnschrift SemiBold" panose="020B0502040204020203" pitchFamily="34" charset="0"/>
                <a:ea typeface="Calibri" panose="020F0502020204030204" pitchFamily="34" charset="0"/>
                <a:cs typeface="Times New Roman" panose="02020603050405020304" pitchFamily="18" charset="0"/>
              </a:rPr>
              <a:t>its</a:t>
            </a:r>
            <a:r>
              <a:rPr lang="x-none" sz="2400" dirty="0">
                <a:solidFill>
                  <a:srgbClr val="3C4043"/>
                </a:solidFill>
                <a:latin typeface="Bahnschrift SemiBold" panose="020B0502040204020203" pitchFamily="34" charset="0"/>
                <a:ea typeface="Calibri" panose="020F0502020204030204" pitchFamily="34" charset="0"/>
                <a:cs typeface="Times New Roman" panose="02020603050405020304" pitchFamily="18" charset="0"/>
              </a:rPr>
              <a:t> </a:t>
            </a:r>
            <a:r>
              <a:rPr lang="x-none" sz="2400" dirty="0" err="1">
                <a:solidFill>
                  <a:srgbClr val="3C4043"/>
                </a:solidFill>
                <a:latin typeface="Bahnschrift SemiBold" panose="020B0502040204020203" pitchFamily="34" charset="0"/>
                <a:ea typeface="Calibri" panose="020F0502020204030204" pitchFamily="34" charset="0"/>
                <a:cs typeface="Times New Roman" panose="02020603050405020304" pitchFamily="18" charset="0"/>
              </a:rPr>
              <a:t>determination</a:t>
            </a:r>
            <a:r>
              <a:rPr lang="x-none" sz="2400" dirty="0">
                <a:solidFill>
                  <a:srgbClr val="3C4043"/>
                </a:solidFill>
                <a:latin typeface="Bahnschrift SemiBold" panose="020B0502040204020203" pitchFamily="34" charset="0"/>
                <a:ea typeface="Calibri" panose="020F0502020204030204" pitchFamily="34" charset="0"/>
                <a:cs typeface="Times New Roman" panose="02020603050405020304" pitchFamily="18" charset="0"/>
              </a:rPr>
              <a:t> </a:t>
            </a:r>
            <a:r>
              <a:rPr lang="x-none" sz="2400" dirty="0" err="1">
                <a:solidFill>
                  <a:srgbClr val="3C4043"/>
                </a:solidFill>
                <a:latin typeface="Bahnschrift SemiBold" panose="020B0502040204020203" pitchFamily="34" charset="0"/>
                <a:ea typeface="Calibri" panose="020F0502020204030204" pitchFamily="34" charset="0"/>
                <a:cs typeface="Times New Roman" panose="02020603050405020304" pitchFamily="18" charset="0"/>
              </a:rPr>
              <a:t>is</a:t>
            </a:r>
            <a:r>
              <a:rPr lang="x-none" sz="2400" dirty="0">
                <a:solidFill>
                  <a:srgbClr val="3C4043"/>
                </a:solidFill>
                <a:latin typeface="Bahnschrift SemiBold" panose="020B0502040204020203" pitchFamily="34" charset="0"/>
                <a:ea typeface="Calibri" panose="020F0502020204030204" pitchFamily="34" charset="0"/>
                <a:cs typeface="Times New Roman" panose="02020603050405020304" pitchFamily="18" charset="0"/>
              </a:rPr>
              <a:t> </a:t>
            </a:r>
            <a:r>
              <a:rPr lang="x-none" sz="2400" dirty="0" err="1">
                <a:solidFill>
                  <a:srgbClr val="3C4043"/>
                </a:solidFill>
                <a:latin typeface="Bahnschrift SemiBold" panose="020B0502040204020203" pitchFamily="34" charset="0"/>
                <a:ea typeface="Calibri" panose="020F0502020204030204" pitchFamily="34" charset="0"/>
                <a:cs typeface="Times New Roman" panose="02020603050405020304" pitchFamily="18" charset="0"/>
              </a:rPr>
              <a:t>relatively</a:t>
            </a:r>
            <a:r>
              <a:rPr lang="x-none" sz="2400" dirty="0">
                <a:solidFill>
                  <a:srgbClr val="3C4043"/>
                </a:solidFill>
                <a:latin typeface="Bahnschrift SemiBold" panose="020B0502040204020203" pitchFamily="34" charset="0"/>
                <a:ea typeface="Calibri" panose="020F0502020204030204" pitchFamily="34" charset="0"/>
                <a:cs typeface="Times New Roman" panose="02020603050405020304" pitchFamily="18" charset="0"/>
              </a:rPr>
              <a:t> </a:t>
            </a:r>
            <a:r>
              <a:rPr lang="x-none" sz="2400" dirty="0" err="1">
                <a:solidFill>
                  <a:srgbClr val="3C4043"/>
                </a:solidFill>
                <a:latin typeface="Bahnschrift SemiBold" panose="020B0502040204020203" pitchFamily="34" charset="0"/>
                <a:ea typeface="Calibri" panose="020F0502020204030204" pitchFamily="34" charset="0"/>
                <a:cs typeface="Times New Roman" panose="02020603050405020304" pitchFamily="18" charset="0"/>
              </a:rPr>
              <a:t>non-specific</a:t>
            </a:r>
            <a:r>
              <a:rPr lang="x-none" sz="2400" dirty="0">
                <a:solidFill>
                  <a:srgbClr val="3C4043"/>
                </a:solidFill>
                <a:latin typeface="Bahnschrift SemiBold" panose="020B0502040204020203" pitchFamily="34" charset="0"/>
                <a:ea typeface="Calibri" panose="020F0502020204030204" pitchFamily="34" charset="0"/>
                <a:cs typeface="Times New Roman" panose="02020603050405020304" pitchFamily="18" charset="0"/>
              </a:rPr>
              <a:t> </a:t>
            </a:r>
            <a:r>
              <a:rPr lang="x-none" sz="2400" dirty="0" err="1">
                <a:solidFill>
                  <a:srgbClr val="3C4043"/>
                </a:solidFill>
                <a:latin typeface="Bahnschrift SemiBold" panose="020B0502040204020203" pitchFamily="34" charset="0"/>
                <a:ea typeface="Calibri" panose="020F0502020204030204" pitchFamily="34" charset="0"/>
                <a:cs typeface="Times New Roman" panose="02020603050405020304" pitchFamily="18" charset="0"/>
              </a:rPr>
              <a:t>for</a:t>
            </a:r>
            <a:r>
              <a:rPr lang="x-none" sz="2400" dirty="0">
                <a:solidFill>
                  <a:srgbClr val="3C4043"/>
                </a:solidFill>
                <a:latin typeface="Bahnschrift SemiBold" panose="020B0502040204020203" pitchFamily="34" charset="0"/>
                <a:ea typeface="Calibri" panose="020F0502020204030204" pitchFamily="34" charset="0"/>
                <a:cs typeface="Times New Roman" panose="02020603050405020304" pitchFamily="18" charset="0"/>
              </a:rPr>
              <a:t> </a:t>
            </a:r>
            <a:r>
              <a:rPr lang="x-none" sz="2400" dirty="0" err="1">
                <a:solidFill>
                  <a:srgbClr val="3C4043"/>
                </a:solidFill>
                <a:latin typeface="Bahnschrift SemiBold" panose="020B0502040204020203" pitchFamily="34" charset="0"/>
                <a:ea typeface="Calibri" panose="020F0502020204030204" pitchFamily="34" charset="0"/>
                <a:cs typeface="Times New Roman" panose="02020603050405020304" pitchFamily="18" charset="0"/>
              </a:rPr>
              <a:t>the</a:t>
            </a:r>
            <a:r>
              <a:rPr lang="x-none" sz="2400" dirty="0">
                <a:solidFill>
                  <a:srgbClr val="3C4043"/>
                </a:solidFill>
                <a:latin typeface="Bahnschrift SemiBold" panose="020B0502040204020203" pitchFamily="34" charset="0"/>
                <a:ea typeface="Calibri" panose="020F0502020204030204" pitchFamily="34" charset="0"/>
                <a:cs typeface="Times New Roman" panose="02020603050405020304" pitchFamily="18" charset="0"/>
              </a:rPr>
              <a:t> </a:t>
            </a:r>
            <a:r>
              <a:rPr lang="x-none" sz="2400" dirty="0" err="1">
                <a:solidFill>
                  <a:srgbClr val="3C4043"/>
                </a:solidFill>
                <a:latin typeface="Bahnschrift SemiBold" panose="020B0502040204020203" pitchFamily="34" charset="0"/>
                <a:ea typeface="Calibri" panose="020F0502020204030204" pitchFamily="34" charset="0"/>
                <a:cs typeface="Times New Roman" panose="02020603050405020304" pitchFamily="18" charset="0"/>
              </a:rPr>
              <a:t>assessment</a:t>
            </a:r>
            <a:r>
              <a:rPr lang="x-none" sz="2400" dirty="0">
                <a:solidFill>
                  <a:srgbClr val="3C4043"/>
                </a:solidFill>
                <a:latin typeface="Bahnschrift SemiBold" panose="020B0502040204020203" pitchFamily="34" charset="0"/>
                <a:ea typeface="Calibri" panose="020F0502020204030204" pitchFamily="34" charset="0"/>
                <a:cs typeface="Times New Roman" panose="02020603050405020304" pitchFamily="18" charset="0"/>
              </a:rPr>
              <a:t> </a:t>
            </a:r>
            <a:r>
              <a:rPr lang="x-none" sz="2400" dirty="0" err="1">
                <a:solidFill>
                  <a:srgbClr val="3C4043"/>
                </a:solidFill>
                <a:latin typeface="Bahnschrift SemiBold" panose="020B0502040204020203" pitchFamily="34" charset="0"/>
                <a:ea typeface="Calibri" panose="020F0502020204030204" pitchFamily="34" charset="0"/>
                <a:cs typeface="Times New Roman" panose="02020603050405020304" pitchFamily="18" charset="0"/>
              </a:rPr>
              <a:t>of</a:t>
            </a:r>
            <a:r>
              <a:rPr lang="x-none" sz="2400" dirty="0">
                <a:solidFill>
                  <a:srgbClr val="3C4043"/>
                </a:solidFill>
                <a:latin typeface="Bahnschrift SemiBold" panose="020B0502040204020203" pitchFamily="34" charset="0"/>
                <a:ea typeface="Calibri" panose="020F0502020204030204" pitchFamily="34" charset="0"/>
                <a:cs typeface="Times New Roman" panose="02020603050405020304" pitchFamily="18" charset="0"/>
              </a:rPr>
              <a:t> </a:t>
            </a:r>
            <a:r>
              <a:rPr lang="x-none" sz="2400" dirty="0" err="1">
                <a:solidFill>
                  <a:srgbClr val="3C4043"/>
                </a:solidFill>
                <a:latin typeface="Bahnschrift SemiBold" panose="020B0502040204020203" pitchFamily="34" charset="0"/>
                <a:ea typeface="Calibri" panose="020F0502020204030204" pitchFamily="34" charset="0"/>
                <a:cs typeface="Times New Roman" panose="02020603050405020304" pitchFamily="18" charset="0"/>
              </a:rPr>
              <a:t>bone</a:t>
            </a:r>
            <a:r>
              <a:rPr lang="x-none" sz="2400" dirty="0">
                <a:solidFill>
                  <a:srgbClr val="3C4043"/>
                </a:solidFill>
                <a:latin typeface="Bahnschrift SemiBold" panose="020B0502040204020203" pitchFamily="34" charset="0"/>
                <a:ea typeface="Calibri" panose="020F0502020204030204" pitchFamily="34" charset="0"/>
                <a:cs typeface="Times New Roman" panose="02020603050405020304" pitchFamily="18" charset="0"/>
              </a:rPr>
              <a:t> </a:t>
            </a:r>
            <a:r>
              <a:rPr lang="x-none" sz="2400" dirty="0" err="1">
                <a:solidFill>
                  <a:srgbClr val="3C4043"/>
                </a:solidFill>
                <a:latin typeface="Bahnschrift SemiBold" panose="020B0502040204020203" pitchFamily="34" charset="0"/>
                <a:ea typeface="Calibri" panose="020F0502020204030204" pitchFamily="34" charset="0"/>
                <a:cs typeface="Times New Roman" panose="02020603050405020304" pitchFamily="18" charset="0"/>
              </a:rPr>
              <a:t>tissue</a:t>
            </a:r>
            <a:r>
              <a:rPr lang="x-none" sz="2400" dirty="0">
                <a:solidFill>
                  <a:srgbClr val="3C4043"/>
                </a:solidFill>
                <a:latin typeface="Bahnschrift SemiBold" panose="020B0502040204020203" pitchFamily="34" charset="0"/>
                <a:ea typeface="Calibri" panose="020F0502020204030204" pitchFamily="34" charset="0"/>
                <a:cs typeface="Times New Roman" panose="02020603050405020304" pitchFamily="18" charset="0"/>
              </a:rPr>
              <a:t> </a:t>
            </a:r>
            <a:r>
              <a:rPr lang="x-none" sz="2400" dirty="0" err="1">
                <a:solidFill>
                  <a:srgbClr val="3C4043"/>
                </a:solidFill>
                <a:latin typeface="Bahnschrift SemiBold" panose="020B0502040204020203" pitchFamily="34" charset="0"/>
                <a:ea typeface="Calibri" panose="020F0502020204030204" pitchFamily="34" charset="0"/>
                <a:cs typeface="Times New Roman" panose="02020603050405020304" pitchFamily="18" charset="0"/>
              </a:rPr>
              <a:t>resorption</a:t>
            </a:r>
            <a:r>
              <a:rPr lang="en-US" sz="2400" dirty="0">
                <a:solidFill>
                  <a:srgbClr val="3C4043"/>
                </a:solidFill>
                <a:latin typeface="Bahnschrift SemiBold" panose="020B0502040204020203" pitchFamily="34" charset="0"/>
                <a:ea typeface="Calibri" panose="020F0502020204030204" pitchFamily="34" charset="0"/>
                <a:cs typeface="Times New Roman" panose="02020603050405020304" pitchFamily="18" charset="0"/>
              </a:rPr>
              <a:t>.</a:t>
            </a:r>
            <a:r>
              <a:rPr lang="x-none" sz="2400" dirty="0">
                <a:latin typeface="Bahnschrift SemiBold" panose="020B0502040204020203" pitchFamily="34" charset="0"/>
              </a:rPr>
              <a:t> </a:t>
            </a:r>
            <a:r>
              <a:rPr lang="x-none" sz="2400" dirty="0" err="1">
                <a:latin typeface="Bahnschrift SemiBold" panose="020B0502040204020203" pitchFamily="34" charset="0"/>
              </a:rPr>
              <a:t>Pyridine</a:t>
            </a:r>
            <a:r>
              <a:rPr lang="x-none" sz="2400" dirty="0">
                <a:latin typeface="Bahnschrift SemiBold" panose="020B0502040204020203" pitchFamily="34" charset="0"/>
              </a:rPr>
              <a:t> </a:t>
            </a:r>
            <a:r>
              <a:rPr lang="x-none" sz="2400" dirty="0" err="1">
                <a:latin typeface="Bahnschrift SemiBold" panose="020B0502040204020203" pitchFamily="34" charset="0"/>
              </a:rPr>
              <a:t>derivatives</a:t>
            </a:r>
            <a:r>
              <a:rPr lang="x-none" sz="2400" dirty="0">
                <a:latin typeface="Bahnschrift SemiBold" panose="020B0502040204020203" pitchFamily="34" charset="0"/>
              </a:rPr>
              <a:t> </a:t>
            </a:r>
            <a:r>
              <a:rPr lang="x-none" sz="2400" dirty="0" err="1">
                <a:latin typeface="Bahnschrift SemiBold" panose="020B0502040204020203" pitchFamily="34" charset="0"/>
              </a:rPr>
              <a:t>provide</a:t>
            </a:r>
            <a:r>
              <a:rPr lang="x-none" sz="2400" dirty="0">
                <a:latin typeface="Bahnschrift SemiBold" panose="020B0502040204020203" pitchFamily="34" charset="0"/>
              </a:rPr>
              <a:t> </a:t>
            </a:r>
            <a:r>
              <a:rPr lang="x-none" sz="2400" dirty="0" err="1">
                <a:latin typeface="Bahnschrift SemiBold" panose="020B0502040204020203" pitchFamily="34" charset="0"/>
              </a:rPr>
              <a:t>bone</a:t>
            </a:r>
            <a:r>
              <a:rPr lang="x-none" sz="2400" dirty="0">
                <a:latin typeface="Bahnschrift SemiBold" panose="020B0502040204020203" pitchFamily="34" charset="0"/>
              </a:rPr>
              <a:t> </a:t>
            </a:r>
            <a:r>
              <a:rPr lang="x-none" sz="2400" dirty="0" err="1">
                <a:latin typeface="Bahnschrift SemiBold" panose="020B0502040204020203" pitchFamily="34" charset="0"/>
              </a:rPr>
              <a:t>strength</a:t>
            </a:r>
            <a:r>
              <a:rPr lang="x-none" sz="2400" dirty="0">
                <a:latin typeface="Bahnschrift SemiBold" panose="020B0502040204020203" pitchFamily="34" charset="0"/>
              </a:rPr>
              <a:t> </a:t>
            </a:r>
            <a:r>
              <a:rPr lang="x-none" sz="2400" dirty="0" err="1">
                <a:latin typeface="Bahnschrift SemiBold" panose="020B0502040204020203" pitchFamily="34" charset="0"/>
              </a:rPr>
              <a:t>due</a:t>
            </a:r>
            <a:r>
              <a:rPr lang="x-none" sz="2400" dirty="0">
                <a:latin typeface="Bahnschrift SemiBold" panose="020B0502040204020203" pitchFamily="34" charset="0"/>
              </a:rPr>
              <a:t> </a:t>
            </a:r>
            <a:r>
              <a:rPr lang="x-none" sz="2400" dirty="0" err="1">
                <a:latin typeface="Bahnschrift SemiBold" panose="020B0502040204020203" pitchFamily="34" charset="0"/>
              </a:rPr>
              <a:t>to</a:t>
            </a:r>
            <a:r>
              <a:rPr lang="x-none" sz="2400" dirty="0">
                <a:latin typeface="Bahnschrift SemiBold" panose="020B0502040204020203" pitchFamily="34" charset="0"/>
              </a:rPr>
              <a:t> </a:t>
            </a:r>
            <a:r>
              <a:rPr lang="x-none" sz="2400" dirty="0" err="1">
                <a:latin typeface="Bahnschrift SemiBold" panose="020B0502040204020203" pitchFamily="34" charset="0"/>
              </a:rPr>
              <a:t>covalent</a:t>
            </a:r>
            <a:r>
              <a:rPr lang="x-none" sz="2400" dirty="0">
                <a:latin typeface="Bahnschrift SemiBold" panose="020B0502040204020203" pitchFamily="34" charset="0"/>
              </a:rPr>
              <a:t> </a:t>
            </a:r>
            <a:r>
              <a:rPr lang="x-none" sz="2400" dirty="0" err="1">
                <a:latin typeface="Bahnschrift SemiBold" panose="020B0502040204020203" pitchFamily="34" charset="0"/>
              </a:rPr>
              <a:t>bonds</a:t>
            </a:r>
            <a:r>
              <a:rPr lang="x-none" sz="2400" dirty="0">
                <a:latin typeface="Bahnschrift SemiBold" panose="020B0502040204020203" pitchFamily="34" charset="0"/>
              </a:rPr>
              <a:t> </a:t>
            </a:r>
            <a:r>
              <a:rPr lang="x-none" sz="2400" dirty="0" err="1">
                <a:latin typeface="Bahnschrift SemiBold" panose="020B0502040204020203" pitchFamily="34" charset="0"/>
              </a:rPr>
              <a:t>between</a:t>
            </a:r>
            <a:r>
              <a:rPr lang="x-none" sz="2400" dirty="0">
                <a:latin typeface="Bahnschrift SemiBold" panose="020B0502040204020203" pitchFamily="34" charset="0"/>
              </a:rPr>
              <a:t> </a:t>
            </a:r>
            <a:r>
              <a:rPr lang="x-none" sz="2400" dirty="0" err="1">
                <a:latin typeface="Bahnschrift SemiBold" panose="020B0502040204020203" pitchFamily="34" charset="0"/>
              </a:rPr>
              <a:t>some</a:t>
            </a:r>
            <a:r>
              <a:rPr lang="x-none" sz="2400" dirty="0">
                <a:latin typeface="Bahnschrift SemiBold" panose="020B0502040204020203" pitchFamily="34" charset="0"/>
              </a:rPr>
              <a:t> </a:t>
            </a:r>
            <a:r>
              <a:rPr lang="x-none" sz="2400" dirty="0" err="1">
                <a:latin typeface="Bahnschrift SemiBold" panose="020B0502040204020203" pitchFamily="34" charset="0"/>
              </a:rPr>
              <a:t>amino</a:t>
            </a:r>
            <a:r>
              <a:rPr lang="x-none" sz="2400" dirty="0">
                <a:latin typeface="Bahnschrift SemiBold" panose="020B0502040204020203" pitchFamily="34" charset="0"/>
              </a:rPr>
              <a:t> </a:t>
            </a:r>
            <a:r>
              <a:rPr lang="x-none" sz="2400" dirty="0" err="1">
                <a:latin typeface="Bahnschrift SemiBold" panose="020B0502040204020203" pitchFamily="34" charset="0"/>
              </a:rPr>
              <a:t>acids</a:t>
            </a:r>
            <a:r>
              <a:rPr lang="x-none" sz="2400" dirty="0">
                <a:latin typeface="Bahnschrift SemiBold" panose="020B0502040204020203" pitchFamily="34" charset="0"/>
              </a:rPr>
              <a:t> </a:t>
            </a:r>
            <a:r>
              <a:rPr lang="x-none" sz="2400" dirty="0" err="1">
                <a:latin typeface="Bahnschrift SemiBold" panose="020B0502040204020203" pitchFamily="34" charset="0"/>
              </a:rPr>
              <a:t>that</a:t>
            </a:r>
            <a:r>
              <a:rPr lang="x-none" sz="2400" dirty="0">
                <a:latin typeface="Bahnschrift SemiBold" panose="020B0502040204020203" pitchFamily="34" charset="0"/>
              </a:rPr>
              <a:t> </a:t>
            </a:r>
            <a:r>
              <a:rPr lang="x-none" sz="2400" dirty="0" err="1">
                <a:latin typeface="Bahnschrift SemiBold" panose="020B0502040204020203" pitchFamily="34" charset="0"/>
              </a:rPr>
              <a:t>are</a:t>
            </a:r>
            <a:r>
              <a:rPr lang="x-none" sz="2400" dirty="0">
                <a:latin typeface="Bahnschrift SemiBold" panose="020B0502040204020203" pitchFamily="34" charset="0"/>
              </a:rPr>
              <a:t> </a:t>
            </a:r>
            <a:r>
              <a:rPr lang="x-none" sz="2400" dirty="0" err="1">
                <a:latin typeface="Bahnschrift SemiBold" panose="020B0502040204020203" pitchFamily="34" charset="0"/>
              </a:rPr>
              <a:t>part</a:t>
            </a:r>
            <a:r>
              <a:rPr lang="x-none" sz="2400" dirty="0">
                <a:latin typeface="Bahnschrift SemiBold" panose="020B0502040204020203" pitchFamily="34" charset="0"/>
              </a:rPr>
              <a:t> </a:t>
            </a:r>
            <a:r>
              <a:rPr lang="x-none" sz="2400" dirty="0" err="1">
                <a:latin typeface="Bahnschrift SemiBold" panose="020B0502040204020203" pitchFamily="34" charset="0"/>
              </a:rPr>
              <a:t>of</a:t>
            </a:r>
            <a:r>
              <a:rPr lang="x-none" sz="2400" dirty="0">
                <a:latin typeface="Bahnschrift SemiBold" panose="020B0502040204020203" pitchFamily="34" charset="0"/>
              </a:rPr>
              <a:t> </a:t>
            </a:r>
            <a:r>
              <a:rPr lang="x-none" sz="2400" dirty="0" err="1">
                <a:latin typeface="Bahnschrift SemiBold" panose="020B0502040204020203" pitchFamily="34" charset="0"/>
              </a:rPr>
              <a:t>the</a:t>
            </a:r>
            <a:r>
              <a:rPr lang="x-none" sz="2400" dirty="0">
                <a:latin typeface="Bahnschrift SemiBold" panose="020B0502040204020203" pitchFamily="34" charset="0"/>
              </a:rPr>
              <a:t> </a:t>
            </a:r>
            <a:r>
              <a:rPr lang="x-none" sz="2400" dirty="0" err="1">
                <a:latin typeface="Bahnschrift SemiBold" panose="020B0502040204020203" pitchFamily="34" charset="0"/>
              </a:rPr>
              <a:t>collagen</a:t>
            </a:r>
            <a:r>
              <a:rPr lang="x-none" sz="2400" dirty="0">
                <a:latin typeface="Bahnschrift SemiBold" panose="020B0502040204020203" pitchFamily="34" charset="0"/>
              </a:rPr>
              <a:t> </a:t>
            </a:r>
            <a:r>
              <a:rPr lang="x-none" sz="2400" dirty="0" err="1">
                <a:latin typeface="Bahnschrift SemiBold" panose="020B0502040204020203" pitchFamily="34" charset="0"/>
              </a:rPr>
              <a:t>polypeptide</a:t>
            </a:r>
            <a:r>
              <a:rPr lang="x-none" sz="2400" dirty="0">
                <a:latin typeface="Bahnschrift SemiBold" panose="020B0502040204020203" pitchFamily="34" charset="0"/>
              </a:rPr>
              <a:t> </a:t>
            </a:r>
            <a:r>
              <a:rPr lang="x-none" sz="2400" dirty="0" err="1">
                <a:latin typeface="Bahnschrift SemiBold" panose="020B0502040204020203" pitchFamily="34" charset="0"/>
              </a:rPr>
              <a:t>chain</a:t>
            </a:r>
            <a:r>
              <a:rPr lang="x-none" sz="2400" dirty="0">
                <a:latin typeface="Bahnschrift SemiBold" panose="020B0502040204020203" pitchFamily="34" charset="0"/>
              </a:rPr>
              <a:t>. </a:t>
            </a:r>
            <a:r>
              <a:rPr lang="x-none" sz="2400" dirty="0" err="1">
                <a:latin typeface="Bahnschrift SemiBold" panose="020B0502040204020203" pitchFamily="34" charset="0"/>
              </a:rPr>
              <a:t>Long-term</a:t>
            </a:r>
            <a:r>
              <a:rPr lang="x-none" sz="2400" dirty="0">
                <a:latin typeface="Bahnschrift SemiBold" panose="020B0502040204020203" pitchFamily="34" charset="0"/>
              </a:rPr>
              <a:t> </a:t>
            </a:r>
            <a:r>
              <a:rPr lang="x-none" sz="2400" dirty="0" err="1">
                <a:latin typeface="Bahnschrift SemiBold" panose="020B0502040204020203" pitchFamily="34" charset="0"/>
              </a:rPr>
              <a:t>determination</a:t>
            </a:r>
            <a:r>
              <a:rPr lang="x-none" sz="2400" dirty="0">
                <a:latin typeface="Bahnschrift SemiBold" panose="020B0502040204020203" pitchFamily="34" charset="0"/>
              </a:rPr>
              <a:t> </a:t>
            </a:r>
            <a:r>
              <a:rPr lang="x-none" sz="2400" dirty="0" err="1">
                <a:latin typeface="Bahnschrift SemiBold" panose="020B0502040204020203" pitchFamily="34" charset="0"/>
              </a:rPr>
              <a:t>of</a:t>
            </a:r>
            <a:r>
              <a:rPr lang="x-none" sz="2400" dirty="0">
                <a:latin typeface="Bahnschrift SemiBold" panose="020B0502040204020203" pitchFamily="34" charset="0"/>
              </a:rPr>
              <a:t> </a:t>
            </a:r>
            <a:r>
              <a:rPr lang="x-none" sz="2400" dirty="0" err="1">
                <a:latin typeface="Bahnschrift SemiBold" panose="020B0502040204020203" pitchFamily="34" charset="0"/>
              </a:rPr>
              <a:t>pyridine</a:t>
            </a:r>
            <a:r>
              <a:rPr lang="x-none" sz="2400" dirty="0">
                <a:latin typeface="Bahnschrift SemiBold" panose="020B0502040204020203" pitchFamily="34" charset="0"/>
              </a:rPr>
              <a:t> </a:t>
            </a:r>
            <a:r>
              <a:rPr lang="x-none" sz="2400" dirty="0" err="1">
                <a:latin typeface="Bahnschrift SemiBold" panose="020B0502040204020203" pitchFamily="34" charset="0"/>
              </a:rPr>
              <a:t>derivatives</a:t>
            </a:r>
            <a:r>
              <a:rPr lang="x-none" sz="2400" dirty="0">
                <a:latin typeface="Bahnschrift SemiBold" panose="020B0502040204020203" pitchFamily="34" charset="0"/>
              </a:rPr>
              <a:t> </a:t>
            </a:r>
            <a:r>
              <a:rPr lang="x-none" sz="2400" dirty="0" err="1">
                <a:latin typeface="Bahnschrift SemiBold" panose="020B0502040204020203" pitchFamily="34" charset="0"/>
              </a:rPr>
              <a:t>was</a:t>
            </a:r>
            <a:r>
              <a:rPr lang="x-none" sz="2400" dirty="0">
                <a:latin typeface="Bahnschrift SemiBold" panose="020B0502040204020203" pitchFamily="34" charset="0"/>
              </a:rPr>
              <a:t> </a:t>
            </a:r>
            <a:r>
              <a:rPr lang="x-none" sz="2400" dirty="0" err="1">
                <a:latin typeface="Bahnschrift SemiBold" panose="020B0502040204020203" pitchFamily="34" charset="0"/>
              </a:rPr>
              <a:t>possible</a:t>
            </a:r>
            <a:r>
              <a:rPr lang="x-none" sz="2400" dirty="0">
                <a:latin typeface="Bahnschrift SemiBold" panose="020B0502040204020203" pitchFamily="34" charset="0"/>
              </a:rPr>
              <a:t> </a:t>
            </a:r>
            <a:r>
              <a:rPr lang="x-none" sz="2400" dirty="0" err="1">
                <a:latin typeface="Bahnschrift SemiBold" panose="020B0502040204020203" pitchFamily="34" charset="0"/>
              </a:rPr>
              <a:t>only</a:t>
            </a:r>
            <a:r>
              <a:rPr lang="x-none" sz="2400" dirty="0">
                <a:latin typeface="Bahnschrift SemiBold" panose="020B0502040204020203" pitchFamily="34" charset="0"/>
              </a:rPr>
              <a:t> </a:t>
            </a:r>
            <a:r>
              <a:rPr lang="x-none" sz="2400" dirty="0" err="1">
                <a:latin typeface="Bahnschrift SemiBold" panose="020B0502040204020203" pitchFamily="34" charset="0"/>
              </a:rPr>
              <a:t>with</a:t>
            </a:r>
            <a:r>
              <a:rPr lang="x-none" sz="2400" dirty="0">
                <a:latin typeface="Bahnschrift SemiBold" panose="020B0502040204020203" pitchFamily="34" charset="0"/>
              </a:rPr>
              <a:t> </a:t>
            </a:r>
            <a:r>
              <a:rPr lang="x-none" sz="2400" dirty="0" err="1">
                <a:latin typeface="Bahnschrift SemiBold" panose="020B0502040204020203" pitchFamily="34" charset="0"/>
              </a:rPr>
              <a:t>the</a:t>
            </a:r>
            <a:r>
              <a:rPr lang="x-none" sz="2400" dirty="0">
                <a:latin typeface="Bahnschrift SemiBold" panose="020B0502040204020203" pitchFamily="34" charset="0"/>
              </a:rPr>
              <a:t> </a:t>
            </a:r>
            <a:r>
              <a:rPr lang="x-none" sz="2400" dirty="0" err="1">
                <a:latin typeface="Bahnschrift SemiBold" panose="020B0502040204020203" pitchFamily="34" charset="0"/>
              </a:rPr>
              <a:t>help</a:t>
            </a:r>
            <a:r>
              <a:rPr lang="x-none" sz="2400" dirty="0">
                <a:latin typeface="Bahnschrift SemiBold" panose="020B0502040204020203" pitchFamily="34" charset="0"/>
              </a:rPr>
              <a:t> </a:t>
            </a:r>
            <a:r>
              <a:rPr lang="x-none" sz="2400" dirty="0" err="1">
                <a:latin typeface="Bahnschrift SemiBold" panose="020B0502040204020203" pitchFamily="34" charset="0"/>
              </a:rPr>
              <a:t>of</a:t>
            </a:r>
            <a:r>
              <a:rPr lang="x-none" sz="2400" dirty="0">
                <a:latin typeface="Bahnschrift SemiBold" panose="020B0502040204020203" pitchFamily="34" charset="0"/>
              </a:rPr>
              <a:t> </a:t>
            </a:r>
            <a:r>
              <a:rPr lang="x-none" sz="2400" dirty="0" err="1">
                <a:latin typeface="Bahnschrift SemiBold" panose="020B0502040204020203" pitchFamily="34" charset="0"/>
              </a:rPr>
              <a:t>high-performance</a:t>
            </a:r>
            <a:r>
              <a:rPr lang="x-none" sz="2400" dirty="0">
                <a:latin typeface="Bahnschrift SemiBold" panose="020B0502040204020203" pitchFamily="34" charset="0"/>
              </a:rPr>
              <a:t> </a:t>
            </a:r>
            <a:r>
              <a:rPr lang="x-none" sz="2400" dirty="0" err="1">
                <a:latin typeface="Bahnschrift SemiBold" panose="020B0502040204020203" pitchFamily="34" charset="0"/>
              </a:rPr>
              <a:t>liquid</a:t>
            </a:r>
            <a:r>
              <a:rPr lang="x-none" sz="2400" dirty="0">
                <a:latin typeface="Bahnschrift SemiBold" panose="020B0502040204020203" pitchFamily="34" charset="0"/>
              </a:rPr>
              <a:t> </a:t>
            </a:r>
            <a:r>
              <a:rPr lang="x-none" sz="2400" dirty="0" err="1">
                <a:latin typeface="Bahnschrift SemiBold" panose="020B0502040204020203" pitchFamily="34" charset="0"/>
              </a:rPr>
              <a:t>chromatography</a:t>
            </a:r>
            <a:r>
              <a:rPr lang="x-none" sz="2400" dirty="0">
                <a:latin typeface="Bahnschrift SemiBold" panose="020B0502040204020203" pitchFamily="34" charset="0"/>
              </a:rPr>
              <a:t>. </a:t>
            </a:r>
            <a:r>
              <a:rPr lang="x-none" sz="2400" dirty="0" err="1">
                <a:latin typeface="Bahnschrift SemiBold" panose="020B0502040204020203" pitchFamily="34" charset="0"/>
              </a:rPr>
              <a:t>Now</a:t>
            </a:r>
            <a:r>
              <a:rPr lang="x-none" sz="2400" dirty="0">
                <a:latin typeface="Bahnschrift SemiBold" panose="020B0502040204020203" pitchFamily="34" charset="0"/>
              </a:rPr>
              <a:t> </a:t>
            </a:r>
            <a:r>
              <a:rPr lang="x-none" sz="2400" dirty="0" err="1">
                <a:latin typeface="Bahnschrift SemiBold" panose="020B0502040204020203" pitchFamily="34" charset="0"/>
              </a:rPr>
              <a:t>it</a:t>
            </a:r>
            <a:r>
              <a:rPr lang="x-none" sz="2400" dirty="0">
                <a:latin typeface="Bahnschrift SemiBold" panose="020B0502040204020203" pitchFamily="34" charset="0"/>
              </a:rPr>
              <a:t> </a:t>
            </a:r>
            <a:r>
              <a:rPr lang="x-none" sz="2400" dirty="0" err="1">
                <a:latin typeface="Bahnschrift SemiBold" panose="020B0502040204020203" pitchFamily="34" charset="0"/>
              </a:rPr>
              <a:t>is</a:t>
            </a:r>
            <a:r>
              <a:rPr lang="x-none" sz="2400" dirty="0">
                <a:latin typeface="Bahnschrift SemiBold" panose="020B0502040204020203" pitchFamily="34" charset="0"/>
              </a:rPr>
              <a:t> </a:t>
            </a:r>
            <a:r>
              <a:rPr lang="x-none" sz="2400" dirty="0" err="1">
                <a:latin typeface="Bahnschrift SemiBold" panose="020B0502040204020203" pitchFamily="34" charset="0"/>
              </a:rPr>
              <a:t>possible</a:t>
            </a:r>
            <a:r>
              <a:rPr lang="x-none" sz="2400" dirty="0">
                <a:latin typeface="Bahnschrift SemiBold" panose="020B0502040204020203" pitchFamily="34" charset="0"/>
              </a:rPr>
              <a:t> </a:t>
            </a:r>
            <a:r>
              <a:rPr lang="x-none" sz="2400" dirty="0" err="1">
                <a:latin typeface="Bahnschrift SemiBold" panose="020B0502040204020203" pitchFamily="34" charset="0"/>
              </a:rPr>
              <a:t>to</a:t>
            </a:r>
            <a:r>
              <a:rPr lang="x-none" sz="2400" dirty="0">
                <a:latin typeface="Bahnschrift SemiBold" panose="020B0502040204020203" pitchFamily="34" charset="0"/>
              </a:rPr>
              <a:t> </a:t>
            </a:r>
            <a:r>
              <a:rPr lang="x-none" sz="2400" dirty="0" err="1">
                <a:latin typeface="Bahnschrift SemiBold" panose="020B0502040204020203" pitchFamily="34" charset="0"/>
              </a:rPr>
              <a:t>measure</a:t>
            </a:r>
            <a:r>
              <a:rPr lang="x-none" sz="2400" dirty="0">
                <a:latin typeface="Bahnschrift SemiBold" panose="020B0502040204020203" pitchFamily="34" charset="0"/>
              </a:rPr>
              <a:t> </a:t>
            </a:r>
            <a:r>
              <a:rPr lang="x-none" sz="2400" dirty="0" err="1">
                <a:latin typeface="Bahnschrift SemiBold" panose="020B0502040204020203" pitchFamily="34" charset="0"/>
              </a:rPr>
              <a:t>them</a:t>
            </a:r>
            <a:r>
              <a:rPr lang="x-none" sz="2400" dirty="0">
                <a:latin typeface="Bahnschrift SemiBold" panose="020B0502040204020203" pitchFamily="34" charset="0"/>
              </a:rPr>
              <a:t> </a:t>
            </a:r>
            <a:r>
              <a:rPr lang="x-none" sz="2400" dirty="0" err="1">
                <a:latin typeface="Bahnschrift SemiBold" panose="020B0502040204020203" pitchFamily="34" charset="0"/>
              </a:rPr>
              <a:t>by</a:t>
            </a:r>
            <a:r>
              <a:rPr lang="x-none" sz="2400" dirty="0">
                <a:latin typeface="Bahnschrift SemiBold" panose="020B0502040204020203" pitchFamily="34" charset="0"/>
              </a:rPr>
              <a:t> </a:t>
            </a:r>
            <a:r>
              <a:rPr lang="x-none" sz="2400" dirty="0" err="1">
                <a:latin typeface="Bahnschrift SemiBold" panose="020B0502040204020203" pitchFamily="34" charset="0"/>
              </a:rPr>
              <a:t>the</a:t>
            </a:r>
            <a:r>
              <a:rPr lang="x-none" sz="2400" dirty="0">
                <a:latin typeface="Bahnschrift SemiBold" panose="020B0502040204020203" pitchFamily="34" charset="0"/>
              </a:rPr>
              <a:t> ELISA </a:t>
            </a:r>
            <a:r>
              <a:rPr lang="x-none" sz="2400" dirty="0" err="1">
                <a:latin typeface="Bahnschrift SemiBold" panose="020B0502040204020203" pitchFamily="34" charset="0"/>
              </a:rPr>
              <a:t>method</a:t>
            </a:r>
            <a:r>
              <a:rPr lang="x-none" sz="2400" dirty="0">
                <a:latin typeface="Bahnschrift SemiBold" panose="020B0502040204020203" pitchFamily="34" charset="0"/>
              </a:rPr>
              <a:t>.</a:t>
            </a:r>
          </a:p>
          <a:p>
            <a:pPr>
              <a:lnSpc>
                <a:spcPct val="150000"/>
              </a:lnSpc>
            </a:pPr>
            <a:endParaRPr lang="x-none" sz="2400" dirty="0"/>
          </a:p>
        </p:txBody>
      </p:sp>
    </p:spTree>
    <p:extLst>
      <p:ext uri="{BB962C8B-B14F-4D97-AF65-F5344CB8AC3E}">
        <p14:creationId xmlns:p14="http://schemas.microsoft.com/office/powerpoint/2010/main" xmlns="" val="31569490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xmlns="" id="{1AF743E3-B48C-483E-9C4D-E4E6E17471CD}"/>
              </a:ext>
            </a:extLst>
          </p:cNvPr>
          <p:cNvSpPr/>
          <p:nvPr/>
        </p:nvSpPr>
        <p:spPr>
          <a:xfrm>
            <a:off x="872836" y="623455"/>
            <a:ext cx="10820400" cy="5931752"/>
          </a:xfrm>
          <a:prstGeom prst="rect">
            <a:avLst/>
          </a:prstGeom>
        </p:spPr>
        <p:txBody>
          <a:bodyPr wrap="square">
            <a:spAutoFit/>
          </a:bodyPr>
          <a:lstStyle/>
          <a:p>
            <a:pPr algn="just">
              <a:lnSpc>
                <a:spcPct val="107000"/>
              </a:lnSpc>
              <a:spcAft>
                <a:spcPts val="800"/>
              </a:spcAft>
            </a:pPr>
            <a:r>
              <a:rPr lang="x-none" sz="2400" b="1" dirty="0" err="1">
                <a:solidFill>
                  <a:srgbClr val="FF0000"/>
                </a:solidFill>
                <a:latin typeface="Helvetica" panose="020B0604020202020204" pitchFamily="34" charset="0"/>
                <a:ea typeface="Calibri" panose="020F0502020204030204" pitchFamily="34" charset="0"/>
                <a:cs typeface="Times New Roman" panose="02020603050405020304" pitchFamily="18" charset="0"/>
              </a:rPr>
              <a:t>Regulation</a:t>
            </a:r>
            <a:r>
              <a:rPr lang="x-none" sz="2400" b="1" dirty="0">
                <a:solidFill>
                  <a:srgbClr val="FF0000"/>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FF0000"/>
                </a:solidFill>
                <a:latin typeface="Helvetica" panose="020B0604020202020204" pitchFamily="34" charset="0"/>
                <a:ea typeface="Calibri" panose="020F0502020204030204" pitchFamily="34" charset="0"/>
                <a:cs typeface="Times New Roman" panose="02020603050405020304" pitchFamily="18" charset="0"/>
              </a:rPr>
              <a:t>of</a:t>
            </a:r>
            <a:r>
              <a:rPr lang="x-none" sz="2400" b="1" dirty="0">
                <a:solidFill>
                  <a:srgbClr val="FF0000"/>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FF0000"/>
                </a:solidFill>
                <a:latin typeface="Helvetica" panose="020B0604020202020204" pitchFamily="34" charset="0"/>
                <a:ea typeface="Calibri" panose="020F0502020204030204" pitchFamily="34" charset="0"/>
                <a:cs typeface="Times New Roman" panose="02020603050405020304" pitchFamily="18" charset="0"/>
              </a:rPr>
              <a:t>osteoclastogenesis</a:t>
            </a:r>
            <a:r>
              <a:rPr lang="x-none" sz="2400" b="1" dirty="0">
                <a:latin typeface="Calibri" panose="020F0502020204030204" pitchFamily="34" charset="0"/>
                <a:ea typeface="Calibri" panose="020F0502020204030204" pitchFamily="34" charset="0"/>
                <a:cs typeface="Times New Roman" panose="02020603050405020304" pitchFamily="18" charset="0"/>
              </a:rPr>
              <a:t> RANKL </a:t>
            </a:r>
            <a:r>
              <a:rPr lang="x-none" sz="2400" b="1" dirty="0" err="1">
                <a:latin typeface="Calibri" panose="020F0502020204030204" pitchFamily="34" charset="0"/>
                <a:ea typeface="Calibri" panose="020F0502020204030204" pitchFamily="34" charset="0"/>
                <a:cs typeface="Times New Roman" panose="02020603050405020304" pitchFamily="18" charset="0"/>
              </a:rPr>
              <a:t>and</a:t>
            </a:r>
            <a:r>
              <a:rPr lang="x-none" sz="2400" b="1" dirty="0">
                <a:latin typeface="Calibri" panose="020F0502020204030204" pitchFamily="34" charset="0"/>
                <a:ea typeface="Calibri" panose="020F0502020204030204" pitchFamily="34" charset="0"/>
                <a:cs typeface="Times New Roman" panose="02020603050405020304" pitchFamily="18" charset="0"/>
              </a:rPr>
              <a:t> </a:t>
            </a:r>
            <a:r>
              <a:rPr lang="x-none" sz="2400" b="1" dirty="0" err="1">
                <a:latin typeface="Calibri" panose="020F0502020204030204" pitchFamily="34" charset="0"/>
                <a:ea typeface="Calibri" panose="020F0502020204030204" pitchFamily="34" charset="0"/>
                <a:cs typeface="Times New Roman" panose="02020603050405020304" pitchFamily="18" charset="0"/>
              </a:rPr>
              <a:t>osteoprotegerin</a:t>
            </a:r>
            <a:r>
              <a:rPr lang="x-none" sz="2400" b="1" dirty="0">
                <a:latin typeface="Calibri" panose="020F0502020204030204" pitchFamily="34" charset="0"/>
                <a:ea typeface="Calibri" panose="020F0502020204030204" pitchFamily="34" charset="0"/>
                <a:cs typeface="Times New Roman" panose="02020603050405020304" pitchFamily="18" charset="0"/>
              </a:rPr>
              <a:t> (OPG)</a:t>
            </a:r>
            <a:r>
              <a:rPr lang="x-none" sz="2400" dirty="0">
                <a:solidFill>
                  <a:srgbClr val="FF0000"/>
                </a:solidFill>
                <a:latin typeface="Helvetica" panose="020B0604020202020204" pitchFamily="34" charset="0"/>
                <a:ea typeface="Calibri" panose="020F0502020204030204" pitchFamily="34" charset="0"/>
                <a:cs typeface="Times New Roman" panose="02020603050405020304" pitchFamily="18" charset="0"/>
              </a:rPr>
              <a:t> </a:t>
            </a:r>
            <a:endParaRPr lang="x-none"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A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key</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role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in</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the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molecular</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regulation</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of</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osteoclastogenesis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is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played</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by</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the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receptor</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ligand</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system</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of</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the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activator</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of</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nuclear</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factor</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Kappa</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-B (RANKL)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and</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OPG.</a:t>
            </a:r>
            <a:endParaRPr lang="x-none"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x-none" sz="2400" dirty="0">
                <a:solidFill>
                  <a:srgbClr val="00B050"/>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a:latin typeface="Calibri" panose="020F0502020204030204" pitchFamily="34" charset="0"/>
                <a:ea typeface="Calibri" panose="020F0502020204030204" pitchFamily="34" charset="0"/>
                <a:cs typeface="Times New Roman" panose="02020603050405020304" pitchFamily="18" charset="0"/>
              </a:rPr>
              <a:t>    </a:t>
            </a:r>
            <a:r>
              <a:rPr lang="x-none" sz="2400" dirty="0">
                <a:solidFill>
                  <a:srgbClr val="00B050"/>
                </a:solidFill>
                <a:latin typeface="Helvetica" panose="020B0604020202020204" pitchFamily="34" charset="0"/>
                <a:ea typeface="Calibri" panose="020F0502020204030204" pitchFamily="34" charset="0"/>
                <a:cs typeface="Times New Roman" panose="02020603050405020304" pitchFamily="18" charset="0"/>
              </a:rPr>
              <a:t>RANKL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is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soluble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RANK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ligand</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produced</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by</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osteoblasts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and</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activated</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T-</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lymphocytes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It</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binds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to</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specific</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RANK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receptor</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located</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on</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osteoclasts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and</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dendritic</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cells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a:t>
            </a:r>
            <a:endParaRPr lang="x-none"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RANKL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is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the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main</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stimulating</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factor</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in</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the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formation</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of</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mature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osteoclasts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a:t>
            </a:r>
            <a:r>
              <a:rPr lang="x-none" sz="2400" dirty="0">
                <a:latin typeface="Calibri" panose="020F0502020204030204" pitchFamily="34" charset="0"/>
                <a:ea typeface="Calibri" panose="020F0502020204030204" pitchFamily="34" charset="0"/>
                <a:cs typeface="Times New Roman" panose="02020603050405020304" pitchFamily="18" charset="0"/>
              </a:rPr>
              <a:t> </a:t>
            </a:r>
            <a:r>
              <a:rPr lang="x-none" sz="2400" dirty="0" err="1">
                <a:latin typeface="Calibri" panose="020F0502020204030204" pitchFamily="34" charset="0"/>
                <a:ea typeface="Calibri" panose="020F0502020204030204" pitchFamily="34" charset="0"/>
                <a:cs typeface="Times New Roman" panose="02020603050405020304" pitchFamily="18" charset="0"/>
              </a:rPr>
              <a:t>Therefore</a:t>
            </a:r>
            <a:r>
              <a:rPr lang="x-none" sz="2400" dirty="0">
                <a:latin typeface="Calibri" panose="020F0502020204030204" pitchFamily="34" charset="0"/>
                <a:ea typeface="Calibri" panose="020F0502020204030204" pitchFamily="34" charset="0"/>
                <a:cs typeface="Times New Roman" panose="02020603050405020304" pitchFamily="18" charset="0"/>
              </a:rPr>
              <a:t>, </a:t>
            </a:r>
            <a:r>
              <a:rPr lang="x-none" sz="2400" dirty="0" err="1">
                <a:latin typeface="Calibri" panose="020F0502020204030204" pitchFamily="34" charset="0"/>
                <a:ea typeface="Calibri" panose="020F0502020204030204" pitchFamily="34" charset="0"/>
                <a:cs typeface="Times New Roman" panose="02020603050405020304" pitchFamily="18" charset="0"/>
              </a:rPr>
              <a:t>an</a:t>
            </a:r>
            <a:r>
              <a:rPr lang="x-none" sz="2400" dirty="0">
                <a:latin typeface="Calibri" panose="020F0502020204030204" pitchFamily="34" charset="0"/>
                <a:ea typeface="Calibri" panose="020F0502020204030204" pitchFamily="34" charset="0"/>
                <a:cs typeface="Times New Roman" panose="02020603050405020304" pitchFamily="18" charset="0"/>
              </a:rPr>
              <a:t> </a:t>
            </a:r>
            <a:r>
              <a:rPr lang="x-none" sz="2400" dirty="0" err="1">
                <a:latin typeface="Calibri" panose="020F0502020204030204" pitchFamily="34" charset="0"/>
                <a:ea typeface="Calibri" panose="020F0502020204030204" pitchFamily="34" charset="0"/>
                <a:cs typeface="Times New Roman" panose="02020603050405020304" pitchFamily="18" charset="0"/>
              </a:rPr>
              <a:t>increase</a:t>
            </a:r>
            <a:r>
              <a:rPr lang="x-none" sz="2400" dirty="0">
                <a:latin typeface="Calibri" panose="020F0502020204030204" pitchFamily="34" charset="0"/>
                <a:ea typeface="Calibri" panose="020F0502020204030204" pitchFamily="34" charset="0"/>
                <a:cs typeface="Times New Roman" panose="02020603050405020304" pitchFamily="18" charset="0"/>
              </a:rPr>
              <a:t> </a:t>
            </a:r>
            <a:r>
              <a:rPr lang="x-none" sz="2400" dirty="0" err="1">
                <a:latin typeface="Calibri" panose="020F0502020204030204" pitchFamily="34" charset="0"/>
                <a:ea typeface="Calibri" panose="020F0502020204030204" pitchFamily="34" charset="0"/>
                <a:cs typeface="Times New Roman" panose="02020603050405020304" pitchFamily="18" charset="0"/>
              </a:rPr>
              <a:t>in</a:t>
            </a:r>
            <a:r>
              <a:rPr lang="x-none" sz="2400" dirty="0">
                <a:latin typeface="Calibri" panose="020F0502020204030204" pitchFamily="34" charset="0"/>
                <a:ea typeface="Calibri" panose="020F0502020204030204" pitchFamily="34" charset="0"/>
                <a:cs typeface="Times New Roman" panose="02020603050405020304" pitchFamily="18" charset="0"/>
              </a:rPr>
              <a:t> </a:t>
            </a:r>
            <a:r>
              <a:rPr lang="x-none" sz="2400" dirty="0" err="1">
                <a:latin typeface="Calibri" panose="020F0502020204030204" pitchFamily="34" charset="0"/>
                <a:ea typeface="Calibri" panose="020F0502020204030204" pitchFamily="34" charset="0"/>
                <a:cs typeface="Times New Roman" panose="02020603050405020304" pitchFamily="18" charset="0"/>
              </a:rPr>
              <a:t>its</a:t>
            </a:r>
            <a:r>
              <a:rPr lang="x-none" sz="2400" dirty="0">
                <a:latin typeface="Calibri" panose="020F0502020204030204" pitchFamily="34" charset="0"/>
                <a:ea typeface="Calibri" panose="020F0502020204030204" pitchFamily="34" charset="0"/>
                <a:cs typeface="Times New Roman" panose="02020603050405020304" pitchFamily="18" charset="0"/>
              </a:rPr>
              <a:t> </a:t>
            </a:r>
            <a:r>
              <a:rPr lang="x-none" sz="2400" dirty="0" err="1">
                <a:latin typeface="Calibri" panose="020F0502020204030204" pitchFamily="34" charset="0"/>
                <a:ea typeface="Calibri" panose="020F0502020204030204" pitchFamily="34" charset="0"/>
                <a:cs typeface="Times New Roman" panose="02020603050405020304" pitchFamily="18" charset="0"/>
              </a:rPr>
              <a:t>expression</a:t>
            </a:r>
            <a:r>
              <a:rPr lang="x-none" sz="2400" dirty="0">
                <a:latin typeface="Calibri" panose="020F0502020204030204" pitchFamily="34" charset="0"/>
                <a:ea typeface="Calibri" panose="020F0502020204030204" pitchFamily="34" charset="0"/>
                <a:cs typeface="Times New Roman" panose="02020603050405020304" pitchFamily="18" charset="0"/>
              </a:rPr>
              <a:t> </a:t>
            </a:r>
            <a:r>
              <a:rPr lang="x-none" sz="2400" dirty="0" err="1">
                <a:latin typeface="Calibri" panose="020F0502020204030204" pitchFamily="34" charset="0"/>
                <a:ea typeface="Calibri" panose="020F0502020204030204" pitchFamily="34" charset="0"/>
                <a:cs typeface="Times New Roman" panose="02020603050405020304" pitchFamily="18" charset="0"/>
              </a:rPr>
              <a:t>leads</a:t>
            </a:r>
            <a:r>
              <a:rPr lang="x-none" sz="2400" dirty="0">
                <a:latin typeface="Calibri" panose="020F0502020204030204" pitchFamily="34" charset="0"/>
                <a:ea typeface="Calibri" panose="020F0502020204030204" pitchFamily="34" charset="0"/>
                <a:cs typeface="Times New Roman" panose="02020603050405020304" pitchFamily="18" charset="0"/>
              </a:rPr>
              <a:t> </a:t>
            </a:r>
            <a:r>
              <a:rPr lang="x-none" sz="2400" dirty="0" err="1">
                <a:latin typeface="Calibri" panose="020F0502020204030204" pitchFamily="34" charset="0"/>
                <a:ea typeface="Calibri" panose="020F0502020204030204" pitchFamily="34" charset="0"/>
                <a:cs typeface="Times New Roman" panose="02020603050405020304" pitchFamily="18" charset="0"/>
              </a:rPr>
              <a:t>to</a:t>
            </a:r>
            <a:r>
              <a:rPr lang="x-none" sz="2400" dirty="0">
                <a:latin typeface="Calibri" panose="020F0502020204030204" pitchFamily="34" charset="0"/>
                <a:ea typeface="Calibri" panose="020F0502020204030204" pitchFamily="34" charset="0"/>
                <a:cs typeface="Times New Roman" panose="02020603050405020304" pitchFamily="18" charset="0"/>
              </a:rPr>
              <a:t> </a:t>
            </a:r>
            <a:r>
              <a:rPr lang="x-none" sz="2400" dirty="0" err="1">
                <a:latin typeface="Calibri" panose="020F0502020204030204" pitchFamily="34" charset="0"/>
                <a:ea typeface="Calibri" panose="020F0502020204030204" pitchFamily="34" charset="0"/>
                <a:cs typeface="Times New Roman" panose="02020603050405020304" pitchFamily="18" charset="0"/>
              </a:rPr>
              <a:t>bone</a:t>
            </a:r>
            <a:r>
              <a:rPr lang="x-none" sz="2400" dirty="0">
                <a:latin typeface="Calibri" panose="020F0502020204030204" pitchFamily="34" charset="0"/>
                <a:ea typeface="Calibri" panose="020F0502020204030204" pitchFamily="34" charset="0"/>
                <a:cs typeface="Times New Roman" panose="02020603050405020304" pitchFamily="18" charset="0"/>
              </a:rPr>
              <a:t> </a:t>
            </a:r>
            <a:r>
              <a:rPr lang="x-none" sz="2400" dirty="0" err="1">
                <a:latin typeface="Calibri" panose="020F0502020204030204" pitchFamily="34" charset="0"/>
                <a:ea typeface="Calibri" panose="020F0502020204030204" pitchFamily="34" charset="0"/>
                <a:cs typeface="Times New Roman" panose="02020603050405020304" pitchFamily="18" charset="0"/>
              </a:rPr>
              <a:t>tissue</a:t>
            </a:r>
            <a:r>
              <a:rPr lang="x-none" sz="2400" dirty="0">
                <a:latin typeface="Calibri" panose="020F0502020204030204" pitchFamily="34" charset="0"/>
                <a:ea typeface="Calibri" panose="020F0502020204030204" pitchFamily="34" charset="0"/>
                <a:cs typeface="Times New Roman" panose="02020603050405020304" pitchFamily="18" charset="0"/>
              </a:rPr>
              <a:t> </a:t>
            </a:r>
            <a:r>
              <a:rPr lang="x-none" sz="2400" dirty="0" err="1">
                <a:latin typeface="Calibri" panose="020F0502020204030204" pitchFamily="34" charset="0"/>
                <a:ea typeface="Calibri" panose="020F0502020204030204" pitchFamily="34" charset="0"/>
                <a:cs typeface="Times New Roman" panose="02020603050405020304" pitchFamily="18" charset="0"/>
              </a:rPr>
              <a:t>resorption</a:t>
            </a:r>
            <a:r>
              <a:rPr lang="x-none" sz="2400" dirty="0">
                <a:latin typeface="Calibri" panose="020F0502020204030204" pitchFamily="34" charset="0"/>
                <a:ea typeface="Calibri" panose="020F0502020204030204" pitchFamily="34" charset="0"/>
                <a:cs typeface="Times New Roman" panose="02020603050405020304" pitchFamily="18" charset="0"/>
              </a:rPr>
              <a:t> </a:t>
            </a:r>
            <a:r>
              <a:rPr lang="x-none" sz="2400" dirty="0" err="1">
                <a:latin typeface="Calibri" panose="020F0502020204030204" pitchFamily="34" charset="0"/>
                <a:ea typeface="Calibri" panose="020F0502020204030204" pitchFamily="34" charset="0"/>
                <a:cs typeface="Times New Roman" panose="02020603050405020304" pitchFamily="18" charset="0"/>
              </a:rPr>
              <a:t>and</a:t>
            </a:r>
            <a:r>
              <a:rPr lang="x-none" sz="2400" dirty="0">
                <a:latin typeface="Calibri" panose="020F0502020204030204" pitchFamily="34" charset="0"/>
                <a:ea typeface="Calibri" panose="020F0502020204030204" pitchFamily="34" charset="0"/>
                <a:cs typeface="Times New Roman" panose="02020603050405020304" pitchFamily="18" charset="0"/>
              </a:rPr>
              <a:t>, </a:t>
            </a:r>
            <a:r>
              <a:rPr lang="x-none" sz="2400" dirty="0" err="1">
                <a:latin typeface="Calibri" panose="020F0502020204030204" pitchFamily="34" charset="0"/>
                <a:ea typeface="Calibri" panose="020F0502020204030204" pitchFamily="34" charset="0"/>
                <a:cs typeface="Times New Roman" panose="02020603050405020304" pitchFamily="18" charset="0"/>
              </a:rPr>
              <a:t>therefore</a:t>
            </a:r>
            <a:r>
              <a:rPr lang="x-none" sz="2400" dirty="0">
                <a:latin typeface="Calibri" panose="020F0502020204030204" pitchFamily="34" charset="0"/>
                <a:ea typeface="Calibri" panose="020F0502020204030204" pitchFamily="34" charset="0"/>
                <a:cs typeface="Times New Roman" panose="02020603050405020304" pitchFamily="18" charset="0"/>
              </a:rPr>
              <a:t>, </a:t>
            </a:r>
            <a:r>
              <a:rPr lang="x-none" sz="2400" dirty="0" err="1">
                <a:latin typeface="Calibri" panose="020F0502020204030204" pitchFamily="34" charset="0"/>
                <a:ea typeface="Calibri" panose="020F0502020204030204" pitchFamily="34" charset="0"/>
                <a:cs typeface="Times New Roman" panose="02020603050405020304" pitchFamily="18" charset="0"/>
              </a:rPr>
              <a:t>to</a:t>
            </a:r>
            <a:r>
              <a:rPr lang="x-none" sz="2400" dirty="0">
                <a:latin typeface="Calibri" panose="020F0502020204030204" pitchFamily="34" charset="0"/>
                <a:ea typeface="Calibri" panose="020F0502020204030204" pitchFamily="34" charset="0"/>
                <a:cs typeface="Times New Roman" panose="02020603050405020304" pitchFamily="18" charset="0"/>
              </a:rPr>
              <a:t> </a:t>
            </a:r>
            <a:r>
              <a:rPr lang="x-none" sz="2400" dirty="0" err="1">
                <a:latin typeface="Calibri" panose="020F0502020204030204" pitchFamily="34" charset="0"/>
                <a:ea typeface="Calibri" panose="020F0502020204030204" pitchFamily="34" charset="0"/>
                <a:cs typeface="Times New Roman" panose="02020603050405020304" pitchFamily="18" charset="0"/>
              </a:rPr>
              <a:t>bone</a:t>
            </a:r>
            <a:r>
              <a:rPr lang="x-none" sz="2400" dirty="0">
                <a:latin typeface="Calibri" panose="020F0502020204030204" pitchFamily="34" charset="0"/>
                <a:ea typeface="Calibri" panose="020F0502020204030204" pitchFamily="34" charset="0"/>
                <a:cs typeface="Times New Roman" panose="02020603050405020304" pitchFamily="18" charset="0"/>
              </a:rPr>
              <a:t> </a:t>
            </a:r>
            <a:r>
              <a:rPr lang="x-none" sz="2400" dirty="0" err="1">
                <a:latin typeface="Calibri" panose="020F0502020204030204" pitchFamily="34" charset="0"/>
                <a:ea typeface="Calibri" panose="020F0502020204030204" pitchFamily="34" charset="0"/>
                <a:cs typeface="Times New Roman" panose="02020603050405020304" pitchFamily="18" charset="0"/>
              </a:rPr>
              <a:t>loss</a:t>
            </a:r>
            <a:r>
              <a:rPr lang="x-none" sz="2400" dirty="0">
                <a:latin typeface="Calibri" panose="020F0502020204030204" pitchFamily="34" charset="0"/>
                <a:ea typeface="Calibri" panose="020F0502020204030204" pitchFamily="34" charset="0"/>
                <a:cs typeface="Times New Roman" panose="02020603050405020304" pitchFamily="18" charset="0"/>
              </a:rPr>
              <a:t>.</a:t>
            </a:r>
          </a:p>
          <a:p>
            <a:r>
              <a:rPr lang="en-US" sz="2400" dirty="0">
                <a:solidFill>
                  <a:srgbClr val="0070C0"/>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a:solidFill>
                  <a:srgbClr val="0070C0"/>
                </a:solidFill>
                <a:latin typeface="Helvetica" panose="020B0604020202020204" pitchFamily="34" charset="0"/>
                <a:ea typeface="Calibri" panose="020F0502020204030204" pitchFamily="34" charset="0"/>
                <a:cs typeface="Times New Roman" panose="02020603050405020304" pitchFamily="18" charset="0"/>
              </a:rPr>
              <a:t>OPG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is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glycoprotein</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known</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as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osteoclast</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inhibitory</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factor</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or</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osteoclast</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binding</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factor</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OPG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is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key</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link</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in</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the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inhibition</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of</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differentiation</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and</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activation</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of</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osteoclasts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and</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is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therefore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of</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great</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importance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in</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the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prevention</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of</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bone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tissue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resorption</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endParaRPr lang="x-none" sz="2400" dirty="0"/>
          </a:p>
        </p:txBody>
      </p:sp>
    </p:spTree>
    <p:extLst>
      <p:ext uri="{BB962C8B-B14F-4D97-AF65-F5344CB8AC3E}">
        <p14:creationId xmlns:p14="http://schemas.microsoft.com/office/powerpoint/2010/main" xmlns="" val="38018982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xmlns="" id="{869EF9CE-15FF-419A-B5BB-C08540840AD2}"/>
              </a:ext>
            </a:extLst>
          </p:cNvPr>
          <p:cNvSpPr/>
          <p:nvPr/>
        </p:nvSpPr>
        <p:spPr>
          <a:xfrm>
            <a:off x="1205345" y="831273"/>
            <a:ext cx="9989128" cy="4462953"/>
          </a:xfrm>
          <a:prstGeom prst="rect">
            <a:avLst/>
          </a:prstGeom>
        </p:spPr>
        <p:txBody>
          <a:bodyPr wrap="square">
            <a:spAutoFit/>
          </a:bodyPr>
          <a:lstStyle/>
          <a:p>
            <a:pPr>
              <a:lnSpc>
                <a:spcPct val="150000"/>
              </a:lnSpc>
            </a:pPr>
            <a:r>
              <a:rPr lang="en-US"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a:solidFill>
                  <a:srgbClr val="FF0000"/>
                </a:solidFill>
                <a:latin typeface="Helvetica" panose="020B0604020202020204" pitchFamily="34" charset="0"/>
                <a:ea typeface="Calibri" panose="020F0502020204030204" pitchFamily="34" charset="0"/>
                <a:cs typeface="Times New Roman" panose="02020603050405020304" pitchFamily="18" charset="0"/>
              </a:rPr>
              <a:t>OPG</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belongs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to</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the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tumor</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necrosis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factor</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receptor</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family</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Being</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trap</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of</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receptors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OPG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inhibits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the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binding</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of</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RANK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and</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RANK-</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ligand</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thereby</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inhibiting</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the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mobilization</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proliferation</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and</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activation</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of</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osteoclasts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a:t>
            </a:r>
            <a:endParaRPr lang="en-US"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endParaRPr>
          </a:p>
          <a:p>
            <a:pPr>
              <a:lnSpc>
                <a:spcPct val="150000"/>
              </a:lnSpc>
            </a:pPr>
            <a:r>
              <a:rPr lang="en-US"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In</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adults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OPG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is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highly</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expressed</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in</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various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tissues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for</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example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in</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the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heart</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lungs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kidneys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bones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liver</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placenta</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and</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brain</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In</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this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regard</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OPG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can</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be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used</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as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diagnostic</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marker</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not</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only</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for</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metabolic</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bone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diseases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but</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also</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for</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diseases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of</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other</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organs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and</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systems</a:t>
            </a:r>
            <a:r>
              <a:rPr lang="en-US"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a:t>
            </a:r>
            <a:endParaRPr lang="x-none" sz="2400" dirty="0"/>
          </a:p>
        </p:txBody>
      </p:sp>
    </p:spTree>
    <p:extLst>
      <p:ext uri="{BB962C8B-B14F-4D97-AF65-F5344CB8AC3E}">
        <p14:creationId xmlns:p14="http://schemas.microsoft.com/office/powerpoint/2010/main" xmlns="" val="28654057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xmlns="" id="{C2F79F5D-E64C-48B1-AA96-87486B8822A1}"/>
              </a:ext>
            </a:extLst>
          </p:cNvPr>
          <p:cNvSpPr/>
          <p:nvPr/>
        </p:nvSpPr>
        <p:spPr>
          <a:xfrm>
            <a:off x="1413163" y="1052945"/>
            <a:ext cx="10557163" cy="5018682"/>
          </a:xfrm>
          <a:prstGeom prst="rect">
            <a:avLst/>
          </a:prstGeom>
        </p:spPr>
        <p:txBody>
          <a:bodyPr wrap="square">
            <a:spAutoFit/>
          </a:bodyPr>
          <a:lstStyle/>
          <a:p>
            <a:pPr algn="just">
              <a:lnSpc>
                <a:spcPct val="150000"/>
              </a:lnSpc>
              <a:spcAft>
                <a:spcPts val="800"/>
              </a:spcAft>
            </a:pP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The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nature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of</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bone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remodeling</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largely</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depends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on</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the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balance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between</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RANKL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and</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OPG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production</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For</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example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undifferentiated</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bone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marrow</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stromal</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cells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express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RANKL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to</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greater</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extent</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and</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OPG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to</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lesser</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extent</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An</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increased</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ratio</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of</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RANKL/OPG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is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associated</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with</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the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ability</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to</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support</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the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formation</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and</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activation</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of</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osteoclasts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As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cells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differentiate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the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RANKL/OPG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ratio</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decreases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An</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imbalance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of</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the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RANKL/RANK/OPG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system</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leads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to</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serious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disorders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of</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bone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remodeling</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which</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underlies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bone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destruction</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in</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postmenopausal</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OP,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Paget's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disease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bone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loss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in</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cancer</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metastases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and</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rheumatoid</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arthritis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a:t>
            </a:r>
            <a:endParaRPr lang="x-none"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xmlns="" val="32550007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xmlns="" id="{F2522566-C2CD-4710-96C2-E59DAAE6B503}"/>
              </a:ext>
            </a:extLst>
          </p:cNvPr>
          <p:cNvSpPr/>
          <p:nvPr/>
        </p:nvSpPr>
        <p:spPr>
          <a:xfrm>
            <a:off x="1343891" y="748145"/>
            <a:ext cx="8645236" cy="4319324"/>
          </a:xfrm>
          <a:prstGeom prst="rect">
            <a:avLst/>
          </a:prstGeom>
        </p:spPr>
        <p:txBody>
          <a:bodyPr wrap="square">
            <a:spAutoFit/>
          </a:bodyPr>
          <a:lstStyle/>
          <a:p>
            <a:pPr algn="just">
              <a:lnSpc>
                <a:spcPct val="150000"/>
              </a:lnSpc>
              <a:spcAft>
                <a:spcPts val="800"/>
              </a:spcAft>
            </a:pPr>
            <a:r>
              <a:rPr lang="x-none" sz="2400" b="1" dirty="0" err="1">
                <a:solidFill>
                  <a:srgbClr val="0070C0"/>
                </a:solidFill>
                <a:latin typeface="Helvetica" panose="020B0604020202020204" pitchFamily="34" charset="0"/>
                <a:ea typeface="Calibri" panose="020F0502020204030204" pitchFamily="34" charset="0"/>
                <a:cs typeface="Times New Roman" panose="02020603050405020304" pitchFamily="18" charset="0"/>
              </a:rPr>
              <a:t>Possible</a:t>
            </a:r>
            <a:r>
              <a:rPr lang="x-none" sz="2400" b="1" dirty="0">
                <a:solidFill>
                  <a:srgbClr val="0070C0"/>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0070C0"/>
                </a:solidFill>
                <a:latin typeface="Helvetica" panose="020B0604020202020204" pitchFamily="34" charset="0"/>
                <a:ea typeface="Calibri" panose="020F0502020204030204" pitchFamily="34" charset="0"/>
                <a:cs typeface="Times New Roman" panose="02020603050405020304" pitchFamily="18" charset="0"/>
              </a:rPr>
              <a:t>indications</a:t>
            </a:r>
            <a:r>
              <a:rPr lang="x-none" sz="2400" b="1" dirty="0">
                <a:solidFill>
                  <a:srgbClr val="0070C0"/>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0070C0"/>
                </a:solidFill>
                <a:latin typeface="Helvetica" panose="020B0604020202020204" pitchFamily="34" charset="0"/>
                <a:ea typeface="Calibri" panose="020F0502020204030204" pitchFamily="34" charset="0"/>
                <a:cs typeface="Times New Roman" panose="02020603050405020304" pitchFamily="18" charset="0"/>
              </a:rPr>
              <a:t>for</a:t>
            </a:r>
            <a:r>
              <a:rPr lang="x-none" sz="2400" b="1" dirty="0">
                <a:solidFill>
                  <a:srgbClr val="0070C0"/>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0070C0"/>
                </a:solidFill>
                <a:latin typeface="Helvetica" panose="020B0604020202020204" pitchFamily="34" charset="0"/>
                <a:ea typeface="Calibri" panose="020F0502020204030204" pitchFamily="34" charset="0"/>
                <a:cs typeface="Times New Roman" panose="02020603050405020304" pitchFamily="18" charset="0"/>
              </a:rPr>
              <a:t>determining</a:t>
            </a:r>
            <a:r>
              <a:rPr lang="x-none" sz="2400" b="1" dirty="0">
                <a:solidFill>
                  <a:srgbClr val="0070C0"/>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0070C0"/>
                </a:solidFill>
                <a:latin typeface="Helvetica" panose="020B0604020202020204" pitchFamily="34" charset="0"/>
                <a:ea typeface="Calibri" panose="020F0502020204030204" pitchFamily="34" charset="0"/>
                <a:cs typeface="Times New Roman" panose="02020603050405020304" pitchFamily="18" charset="0"/>
              </a:rPr>
              <a:t>the</a:t>
            </a:r>
            <a:r>
              <a:rPr lang="x-none" sz="2400" b="1" dirty="0">
                <a:solidFill>
                  <a:srgbClr val="0070C0"/>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0070C0"/>
                </a:solidFill>
                <a:latin typeface="Helvetica" panose="020B0604020202020204" pitchFamily="34" charset="0"/>
                <a:ea typeface="Calibri" panose="020F0502020204030204" pitchFamily="34" charset="0"/>
                <a:cs typeface="Times New Roman" panose="02020603050405020304" pitchFamily="18" charset="0"/>
              </a:rPr>
              <a:t>level</a:t>
            </a:r>
            <a:r>
              <a:rPr lang="x-none" sz="2400" b="1" dirty="0">
                <a:solidFill>
                  <a:srgbClr val="0070C0"/>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0070C0"/>
                </a:solidFill>
                <a:latin typeface="Helvetica" panose="020B0604020202020204" pitchFamily="34" charset="0"/>
                <a:ea typeface="Calibri" panose="020F0502020204030204" pitchFamily="34" charset="0"/>
                <a:cs typeface="Times New Roman" panose="02020603050405020304" pitchFamily="18" charset="0"/>
              </a:rPr>
              <a:t>of</a:t>
            </a:r>
            <a:r>
              <a:rPr lang="x-none" sz="2400" b="1" dirty="0">
                <a:solidFill>
                  <a:srgbClr val="0070C0"/>
                </a:solidFill>
                <a:latin typeface="Helvetica" panose="020B0604020202020204" pitchFamily="34" charset="0"/>
                <a:ea typeface="Calibri" panose="020F0502020204030204" pitchFamily="34" charset="0"/>
                <a:cs typeface="Times New Roman" panose="02020603050405020304" pitchFamily="18" charset="0"/>
              </a:rPr>
              <a:t> OPG:</a:t>
            </a:r>
            <a:endParaRPr lang="en-US" sz="2400" b="1" dirty="0">
              <a:solidFill>
                <a:srgbClr val="0070C0"/>
              </a:solidFill>
              <a:latin typeface="Helvetica" panose="020B0604020202020204" pitchFamily="34" charset="0"/>
              <a:ea typeface="Calibri" panose="020F0502020204030204" pitchFamily="34" charset="0"/>
              <a:cs typeface="Times New Roman" panose="02020603050405020304" pitchFamily="18" charset="0"/>
            </a:endParaRPr>
          </a:p>
          <a:p>
            <a:pPr algn="just">
              <a:lnSpc>
                <a:spcPct val="150000"/>
              </a:lnSpc>
              <a:spcAft>
                <a:spcPts val="800"/>
              </a:spcAft>
            </a:pPr>
            <a:r>
              <a:rPr lang="x-none" sz="2400" b="1" dirty="0">
                <a:latin typeface="Calibri" panose="020F0502020204030204" pitchFamily="34" charset="0"/>
                <a:ea typeface="Calibri" panose="020F0502020204030204" pitchFamily="34" charset="0"/>
                <a:cs typeface="Times New Roman" panose="02020603050405020304" pitchFamily="18" charset="0"/>
              </a:rPr>
              <a:t> </a:t>
            </a:r>
            <a:r>
              <a:rPr lang="en-US"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    </a:t>
            </a:r>
            <a:r>
              <a:rPr lang="x-none" sz="2400" b="1" i="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Postmenopausal</a:t>
            </a:r>
            <a:r>
              <a:rPr lang="x-none" sz="2400" b="1" i="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i="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and</a:t>
            </a:r>
            <a:r>
              <a:rPr lang="x-none" sz="2400" b="1" i="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i="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senile</a:t>
            </a:r>
            <a:r>
              <a:rPr lang="x-none" sz="2400" b="1" i="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OP</a:t>
            </a:r>
            <a:endParaRPr lang="en-US" sz="2400" b="1" i="1" dirty="0">
              <a:solidFill>
                <a:srgbClr val="3C4043"/>
              </a:solidFill>
              <a:latin typeface="Helvetica" panose="020B0604020202020204" pitchFamily="34" charset="0"/>
              <a:ea typeface="Calibri" panose="020F0502020204030204" pitchFamily="34" charset="0"/>
              <a:cs typeface="Times New Roman" panose="02020603050405020304" pitchFamily="18" charset="0"/>
            </a:endParaRPr>
          </a:p>
          <a:p>
            <a:pPr algn="just">
              <a:lnSpc>
                <a:spcPct val="150000"/>
              </a:lnSpc>
              <a:spcAft>
                <a:spcPts val="800"/>
              </a:spcAft>
            </a:pP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 </a:t>
            </a:r>
            <a:r>
              <a:rPr lang="x-none" sz="2400" b="1" i="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Glucocorticoid-induced</a:t>
            </a:r>
            <a:r>
              <a:rPr lang="x-none" sz="2400" b="1" i="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OP</a:t>
            </a:r>
            <a:endParaRPr lang="x-none" sz="2400" b="1"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800"/>
              </a:spcAft>
            </a:pP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a:latin typeface="Calibri" panose="020F0502020204030204" pitchFamily="34" charset="0"/>
                <a:ea typeface="Calibri" panose="020F0502020204030204" pitchFamily="34" charset="0"/>
                <a:cs typeface="Times New Roman" panose="02020603050405020304" pitchFamily="18" charset="0"/>
              </a:rPr>
              <a:t>- </a:t>
            </a:r>
            <a:r>
              <a:rPr lang="x-none" sz="2400" b="1" i="1" dirty="0" err="1">
                <a:latin typeface="Calibri" panose="020F0502020204030204" pitchFamily="34" charset="0"/>
                <a:ea typeface="Calibri" panose="020F0502020204030204" pitchFamily="34" charset="0"/>
                <a:cs typeface="Times New Roman" panose="02020603050405020304" pitchFamily="18" charset="0"/>
              </a:rPr>
              <a:t>Diseases</a:t>
            </a:r>
            <a:r>
              <a:rPr lang="x-none" sz="2400" b="1" i="1" dirty="0">
                <a:latin typeface="Calibri" panose="020F0502020204030204" pitchFamily="34" charset="0"/>
                <a:ea typeface="Calibri" panose="020F0502020204030204" pitchFamily="34" charset="0"/>
                <a:cs typeface="Times New Roman" panose="02020603050405020304" pitchFamily="18" charset="0"/>
              </a:rPr>
              <a:t> </a:t>
            </a:r>
            <a:r>
              <a:rPr lang="x-none" sz="2400" b="1" i="1" dirty="0" err="1">
                <a:latin typeface="Calibri" panose="020F0502020204030204" pitchFamily="34" charset="0"/>
                <a:ea typeface="Calibri" panose="020F0502020204030204" pitchFamily="34" charset="0"/>
                <a:cs typeface="Times New Roman" panose="02020603050405020304" pitchFamily="18" charset="0"/>
              </a:rPr>
              <a:t>with</a:t>
            </a:r>
            <a:r>
              <a:rPr lang="x-none" sz="2400" b="1" i="1" dirty="0">
                <a:latin typeface="Calibri" panose="020F0502020204030204" pitchFamily="34" charset="0"/>
                <a:ea typeface="Calibri" panose="020F0502020204030204" pitchFamily="34" charset="0"/>
                <a:cs typeface="Times New Roman" panose="02020603050405020304" pitchFamily="18" charset="0"/>
              </a:rPr>
              <a:t> a </a:t>
            </a:r>
            <a:r>
              <a:rPr lang="x-none" sz="2400" b="1" i="1" dirty="0" err="1">
                <a:latin typeface="Calibri" panose="020F0502020204030204" pitchFamily="34" charset="0"/>
                <a:ea typeface="Calibri" panose="020F0502020204030204" pitchFamily="34" charset="0"/>
                <a:cs typeface="Times New Roman" panose="02020603050405020304" pitchFamily="18" charset="0"/>
              </a:rPr>
              <a:t>local</a:t>
            </a:r>
            <a:r>
              <a:rPr lang="x-none" sz="2400" b="1" i="1" dirty="0">
                <a:latin typeface="Calibri" panose="020F0502020204030204" pitchFamily="34" charset="0"/>
                <a:ea typeface="Calibri" panose="020F0502020204030204" pitchFamily="34" charset="0"/>
                <a:cs typeface="Times New Roman" panose="02020603050405020304" pitchFamily="18" charset="0"/>
              </a:rPr>
              <a:t> </a:t>
            </a:r>
            <a:r>
              <a:rPr lang="x-none" sz="2400" b="1" i="1" dirty="0" err="1">
                <a:latin typeface="Calibri" panose="020F0502020204030204" pitchFamily="34" charset="0"/>
                <a:ea typeface="Calibri" panose="020F0502020204030204" pitchFamily="34" charset="0"/>
                <a:cs typeface="Times New Roman" panose="02020603050405020304" pitchFamily="18" charset="0"/>
              </a:rPr>
              <a:t>increase</a:t>
            </a:r>
            <a:r>
              <a:rPr lang="x-none" sz="2400" b="1" i="1" dirty="0">
                <a:latin typeface="Calibri" panose="020F0502020204030204" pitchFamily="34" charset="0"/>
                <a:ea typeface="Calibri" panose="020F0502020204030204" pitchFamily="34" charset="0"/>
                <a:cs typeface="Times New Roman" panose="02020603050405020304" pitchFamily="18" charset="0"/>
              </a:rPr>
              <a:t> </a:t>
            </a:r>
            <a:r>
              <a:rPr lang="x-none" sz="2400" b="1" i="1" dirty="0" err="1">
                <a:latin typeface="Calibri" panose="020F0502020204030204" pitchFamily="34" charset="0"/>
                <a:ea typeface="Calibri" panose="020F0502020204030204" pitchFamily="34" charset="0"/>
                <a:cs typeface="Times New Roman" panose="02020603050405020304" pitchFamily="18" charset="0"/>
              </a:rPr>
              <a:t>in</a:t>
            </a:r>
            <a:r>
              <a:rPr lang="x-none" sz="2400" b="1" i="1" dirty="0">
                <a:latin typeface="Calibri" panose="020F0502020204030204" pitchFamily="34" charset="0"/>
                <a:ea typeface="Calibri" panose="020F0502020204030204" pitchFamily="34" charset="0"/>
                <a:cs typeface="Times New Roman" panose="02020603050405020304" pitchFamily="18" charset="0"/>
              </a:rPr>
              <a:t> </a:t>
            </a:r>
            <a:r>
              <a:rPr lang="x-none" sz="2400" b="1" i="1" dirty="0" err="1">
                <a:latin typeface="Calibri" panose="020F0502020204030204" pitchFamily="34" charset="0"/>
                <a:ea typeface="Calibri" panose="020F0502020204030204" pitchFamily="34" charset="0"/>
                <a:cs typeface="Times New Roman" panose="02020603050405020304" pitchFamily="18" charset="0"/>
              </a:rPr>
              <a:t>resorptive</a:t>
            </a:r>
            <a:r>
              <a:rPr lang="x-none" sz="2400" b="1" i="1" dirty="0">
                <a:latin typeface="Calibri" panose="020F0502020204030204" pitchFamily="34" charset="0"/>
                <a:ea typeface="Calibri" panose="020F0502020204030204" pitchFamily="34" charset="0"/>
                <a:cs typeface="Times New Roman" panose="02020603050405020304" pitchFamily="18" charset="0"/>
              </a:rPr>
              <a:t> </a:t>
            </a:r>
            <a:r>
              <a:rPr lang="x-none" sz="2400" b="1" i="1" dirty="0" err="1">
                <a:latin typeface="Calibri" panose="020F0502020204030204" pitchFamily="34" charset="0"/>
                <a:ea typeface="Calibri" panose="020F0502020204030204" pitchFamily="34" charset="0"/>
                <a:cs typeface="Times New Roman" panose="02020603050405020304" pitchFamily="18" charset="0"/>
              </a:rPr>
              <a:t>activity</a:t>
            </a:r>
            <a:endParaRPr lang="x-none" sz="2400" b="1" dirty="0">
              <a:latin typeface="Calibri" panose="020F0502020204030204" pitchFamily="34" charset="0"/>
              <a:ea typeface="Calibri" panose="020F0502020204030204" pitchFamily="34" charset="0"/>
              <a:cs typeface="Times New Roman" panose="02020603050405020304" pitchFamily="18" charset="0"/>
            </a:endParaRPr>
          </a:p>
          <a:p>
            <a:pPr>
              <a:lnSpc>
                <a:spcPct val="150000"/>
              </a:lnSpc>
            </a:pPr>
            <a:r>
              <a:rPr lang="x-none" sz="2400" b="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i="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i="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Monitoring</a:t>
            </a:r>
            <a:r>
              <a:rPr lang="x-none" sz="2400" b="1" i="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i="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of</a:t>
            </a:r>
            <a:r>
              <a:rPr lang="x-none" sz="2400" b="1" i="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i="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therapy</a:t>
            </a:r>
            <a:r>
              <a:rPr lang="x-none" sz="2400" b="1" i="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i="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with</a:t>
            </a:r>
            <a:r>
              <a:rPr lang="x-none" sz="2400" b="1" i="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OPG </a:t>
            </a:r>
            <a:r>
              <a:rPr lang="x-none" sz="2400" b="1" i="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drugs</a:t>
            </a:r>
            <a:r>
              <a:rPr lang="x-none" sz="2400" b="1" i="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endParaRPr lang="en-US" sz="2400" b="1" i="1" dirty="0">
              <a:solidFill>
                <a:srgbClr val="3C4043"/>
              </a:solidFill>
              <a:latin typeface="Helvetica" panose="020B0604020202020204" pitchFamily="34" charset="0"/>
              <a:ea typeface="Calibri" panose="020F0502020204030204" pitchFamily="34" charset="0"/>
              <a:cs typeface="Times New Roman" panose="02020603050405020304" pitchFamily="18" charset="0"/>
            </a:endParaRPr>
          </a:p>
          <a:p>
            <a:pPr>
              <a:lnSpc>
                <a:spcPct val="150000"/>
              </a:lnSpc>
            </a:pPr>
            <a:r>
              <a:rPr lang="x-none" sz="2400" b="1" i="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 </a:t>
            </a:r>
            <a:r>
              <a:rPr lang="x-none" sz="2400" b="1" i="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Arthritis</a:t>
            </a:r>
            <a:r>
              <a:rPr lang="x-none" sz="2400" b="1" i="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a:t>
            </a:r>
            <a:endParaRPr lang="en-US" sz="2400" b="1" i="1" dirty="0">
              <a:solidFill>
                <a:srgbClr val="3C4043"/>
              </a:solidFill>
              <a:latin typeface="Helvetica" panose="020B0604020202020204" pitchFamily="34" charset="0"/>
              <a:ea typeface="Calibri" panose="020F0502020204030204" pitchFamily="34" charset="0"/>
              <a:cs typeface="Times New Roman" panose="02020603050405020304" pitchFamily="18" charset="0"/>
            </a:endParaRPr>
          </a:p>
          <a:p>
            <a:pPr>
              <a:lnSpc>
                <a:spcPct val="150000"/>
              </a:lnSpc>
            </a:pPr>
            <a:r>
              <a:rPr lang="x-none" sz="2400" b="1" i="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 </a:t>
            </a:r>
            <a:r>
              <a:rPr lang="x-none" sz="2400" b="1" i="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Oncological</a:t>
            </a:r>
            <a:r>
              <a:rPr lang="x-none" sz="2400" b="1" i="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i="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diseases</a:t>
            </a:r>
            <a:r>
              <a:rPr lang="x-none" sz="2400" b="1" i="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endParaRPr lang="x-none" sz="2400" dirty="0"/>
          </a:p>
        </p:txBody>
      </p:sp>
    </p:spTree>
    <p:extLst>
      <p:ext uri="{BB962C8B-B14F-4D97-AF65-F5344CB8AC3E}">
        <p14:creationId xmlns:p14="http://schemas.microsoft.com/office/powerpoint/2010/main" xmlns="" val="8204372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xmlns="" id="{66688F4A-5C22-45D6-AF60-57F5EBAC2F41}"/>
              </a:ext>
            </a:extLst>
          </p:cNvPr>
          <p:cNvSpPr/>
          <p:nvPr/>
        </p:nvSpPr>
        <p:spPr>
          <a:xfrm>
            <a:off x="1343891" y="651164"/>
            <a:ext cx="10238509" cy="5570949"/>
          </a:xfrm>
          <a:prstGeom prst="rect">
            <a:avLst/>
          </a:prstGeom>
        </p:spPr>
        <p:txBody>
          <a:bodyPr wrap="square">
            <a:spAutoFit/>
          </a:bodyPr>
          <a:lstStyle/>
          <a:p>
            <a:pPr>
              <a:lnSpc>
                <a:spcPct val="150000"/>
              </a:lnSpc>
            </a:pPr>
            <a:r>
              <a:rPr lang="en-US" b="1" dirty="0">
                <a:solidFill>
                  <a:srgbClr val="FF0000"/>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FF0000"/>
                </a:solidFill>
                <a:latin typeface="Helvetica" panose="020B0604020202020204" pitchFamily="34" charset="0"/>
                <a:ea typeface="Calibri" panose="020F0502020204030204" pitchFamily="34" charset="0"/>
                <a:cs typeface="Times New Roman" panose="02020603050405020304" pitchFamily="18" charset="0"/>
              </a:rPr>
              <a:t>Hormonal</a:t>
            </a:r>
            <a:r>
              <a:rPr lang="x-none" sz="2400" b="1" dirty="0">
                <a:solidFill>
                  <a:srgbClr val="FF0000"/>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FF0000"/>
                </a:solidFill>
                <a:latin typeface="Helvetica" panose="020B0604020202020204" pitchFamily="34" charset="0"/>
                <a:ea typeface="Calibri" panose="020F0502020204030204" pitchFamily="34" charset="0"/>
                <a:cs typeface="Times New Roman" panose="02020603050405020304" pitchFamily="18" charset="0"/>
              </a:rPr>
              <a:t>regulation</a:t>
            </a:r>
            <a:r>
              <a:rPr lang="x-none" sz="2400" b="1" dirty="0">
                <a:solidFill>
                  <a:srgbClr val="FF0000"/>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FF0000"/>
                </a:solidFill>
                <a:latin typeface="Helvetica" panose="020B0604020202020204" pitchFamily="34" charset="0"/>
                <a:ea typeface="Calibri" panose="020F0502020204030204" pitchFamily="34" charset="0"/>
                <a:cs typeface="Times New Roman" panose="02020603050405020304" pitchFamily="18" charset="0"/>
              </a:rPr>
              <a:t>of</a:t>
            </a:r>
            <a:r>
              <a:rPr lang="x-none" sz="2400" b="1" dirty="0">
                <a:solidFill>
                  <a:srgbClr val="FF0000"/>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FF0000"/>
                </a:solidFill>
                <a:latin typeface="Helvetica" panose="020B0604020202020204" pitchFamily="34" charset="0"/>
                <a:ea typeface="Calibri" panose="020F0502020204030204" pitchFamily="34" charset="0"/>
                <a:cs typeface="Times New Roman" panose="02020603050405020304" pitchFamily="18" charset="0"/>
              </a:rPr>
              <a:t>calcium</a:t>
            </a:r>
            <a:r>
              <a:rPr lang="x-none" sz="2400" b="1" dirty="0">
                <a:solidFill>
                  <a:srgbClr val="FF0000"/>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FF0000"/>
                </a:solidFill>
                <a:latin typeface="Helvetica" panose="020B0604020202020204" pitchFamily="34" charset="0"/>
                <a:ea typeface="Calibri" panose="020F0502020204030204" pitchFamily="34" charset="0"/>
                <a:cs typeface="Times New Roman" panose="02020603050405020304" pitchFamily="18" charset="0"/>
              </a:rPr>
              <a:t>and</a:t>
            </a:r>
            <a:r>
              <a:rPr lang="x-none" sz="2400" b="1" dirty="0">
                <a:solidFill>
                  <a:srgbClr val="FF0000"/>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FF0000"/>
                </a:solidFill>
                <a:latin typeface="Helvetica" panose="020B0604020202020204" pitchFamily="34" charset="0"/>
                <a:ea typeface="Calibri" panose="020F0502020204030204" pitchFamily="34" charset="0"/>
                <a:cs typeface="Times New Roman" panose="02020603050405020304" pitchFamily="18" charset="0"/>
              </a:rPr>
              <a:t>phosphorus</a:t>
            </a:r>
            <a:r>
              <a:rPr lang="x-none" sz="2400" b="1" dirty="0">
                <a:solidFill>
                  <a:srgbClr val="FF0000"/>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FF0000"/>
                </a:solidFill>
                <a:latin typeface="Helvetica" panose="020B0604020202020204" pitchFamily="34" charset="0"/>
                <a:ea typeface="Calibri" panose="020F0502020204030204" pitchFamily="34" charset="0"/>
                <a:cs typeface="Times New Roman" panose="02020603050405020304" pitchFamily="18" charset="0"/>
              </a:rPr>
              <a:t>metabolism</a:t>
            </a:r>
            <a:r>
              <a:rPr lang="x-none" sz="2400" dirty="0">
                <a:solidFill>
                  <a:srgbClr val="FF0000"/>
                </a:solidFill>
                <a:latin typeface="Helvetica" panose="020B0604020202020204" pitchFamily="34" charset="0"/>
                <a:ea typeface="Calibri" panose="020F0502020204030204" pitchFamily="34" charset="0"/>
                <a:cs typeface="Times New Roman" panose="02020603050405020304" pitchFamily="18" charset="0"/>
              </a:rPr>
              <a:t> </a:t>
            </a:r>
            <a:r>
              <a:rPr lang="en-US"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Calcium</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homeostasis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in</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the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body</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is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ensured</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by</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calcium-regulating</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hormones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which</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include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parathyroid</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hormone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calcitonin</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and</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vitamin</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D.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The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main</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function</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of</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all</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these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hormones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is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to</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regulate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the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movement</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of</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Ca2+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and</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phosphates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in</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the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body</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and</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maintain</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the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stability</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of</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the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concentration</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of</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Ca2+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in</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the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blood</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Metabolism</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of</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calcium</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in</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bone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tissue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in</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the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process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of</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growth</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development</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remodeling</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and</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maintenance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of</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calcium</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homeostasis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in</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the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body</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are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interrelated</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processes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Their</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balance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is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regulated</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and</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controlled</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at</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the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system</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level</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so-called</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remote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regulators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as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well</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as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local</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factors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a:t>
            </a:r>
            <a:endParaRPr lang="x-none" sz="2400" dirty="0"/>
          </a:p>
        </p:txBody>
      </p:sp>
    </p:spTree>
    <p:extLst>
      <p:ext uri="{BB962C8B-B14F-4D97-AF65-F5344CB8AC3E}">
        <p14:creationId xmlns:p14="http://schemas.microsoft.com/office/powerpoint/2010/main" xmlns="" val="10928903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xmlns="" id="{B8706327-2BC2-4D89-B089-1ABA9691B78C}"/>
              </a:ext>
            </a:extLst>
          </p:cNvPr>
          <p:cNvSpPr/>
          <p:nvPr/>
        </p:nvSpPr>
        <p:spPr>
          <a:xfrm>
            <a:off x="595745" y="0"/>
            <a:ext cx="10446327" cy="6306085"/>
          </a:xfrm>
          <a:prstGeom prst="rect">
            <a:avLst/>
          </a:prstGeom>
        </p:spPr>
        <p:txBody>
          <a:bodyPr wrap="square">
            <a:spAutoFit/>
          </a:bodyPr>
          <a:lstStyle/>
          <a:p>
            <a:pPr algn="just">
              <a:lnSpc>
                <a:spcPct val="107000"/>
              </a:lnSpc>
              <a:spcAft>
                <a:spcPts val="800"/>
              </a:spcAft>
            </a:pPr>
            <a:r>
              <a:rPr lang="en-US" b="1" dirty="0">
                <a:solidFill>
                  <a:srgbClr val="FF0000"/>
                </a:solidFill>
                <a:latin typeface="Helvetica" panose="020B0604020202020204" pitchFamily="34" charset="0"/>
                <a:ea typeface="Calibri" panose="020F0502020204030204" pitchFamily="34" charset="0"/>
                <a:cs typeface="Times New Roman" panose="02020603050405020304" pitchFamily="18" charset="0"/>
              </a:rPr>
              <a:t> </a:t>
            </a:r>
            <a:r>
              <a:rPr lang="en-US" sz="2400" b="1" dirty="0">
                <a:solidFill>
                  <a:srgbClr val="FF0000"/>
                </a:solidFill>
                <a:latin typeface="Helvetica" panose="020B0604020202020204" pitchFamily="34" charset="0"/>
                <a:ea typeface="Calibri" panose="020F0502020204030204" pitchFamily="34" charset="0"/>
                <a:cs typeface="Times New Roman" panose="02020603050405020304" pitchFamily="18" charset="0"/>
              </a:rPr>
              <a:t>Common</a:t>
            </a:r>
            <a:r>
              <a:rPr lang="x-none" sz="2400" b="1" dirty="0">
                <a:solidFill>
                  <a:srgbClr val="FF0000"/>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FF0000"/>
                </a:solidFill>
                <a:latin typeface="Helvetica" panose="020B0604020202020204" pitchFamily="34" charset="0"/>
                <a:ea typeface="Calibri" panose="020F0502020204030204" pitchFamily="34" charset="0"/>
                <a:cs typeface="Times New Roman" panose="02020603050405020304" pitchFamily="18" charset="0"/>
              </a:rPr>
              <a:t>calcium</a:t>
            </a:r>
            <a:r>
              <a:rPr lang="x-none" sz="2400" dirty="0">
                <a:solidFill>
                  <a:srgbClr val="FF0000"/>
                </a:solidFill>
                <a:latin typeface="Helvetica" panose="020B0604020202020204" pitchFamily="34" charset="0"/>
                <a:ea typeface="Calibri" panose="020F0502020204030204" pitchFamily="34" charset="0"/>
                <a:cs typeface="Times New Roman" panose="02020603050405020304" pitchFamily="18" charset="0"/>
              </a:rPr>
              <a:t> </a:t>
            </a:r>
            <a:endParaRPr lang="x-none"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US"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Calcium</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is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structural</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component</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of</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bone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tissue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which</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is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represented</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by</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hydroxyapatite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crystals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and</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makes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up</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99%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of</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all</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calcium</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in</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the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body</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Calcium</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performs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number</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of</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important</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functions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in</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the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body</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it</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plays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key</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role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in</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muscle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contraction</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neuromuscular</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conduction</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increases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the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permeability</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of</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cell</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membranes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for</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potassium</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regulates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the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operation</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of</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ion</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pumps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affects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the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secretion</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of</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hormones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and</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enzymes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participates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in</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the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cascade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mechanism</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of</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blood</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coagulation</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acts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as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mediator</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messenger</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during</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intracellular</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signaling</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and</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is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in</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biological</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antagonism</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with</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potassium</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a:t>
            </a:r>
            <a:endParaRPr lang="x-none"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US"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To</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maintain</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the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intracellular</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concentration</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of</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calcium</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and</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ensure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normal</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neuromuscular</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and</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hormonal</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function</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the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level</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of</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calcium</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is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clearly</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regulated</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by</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calcium-regulating</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hormones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The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solubility</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of</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calcium</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increases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in</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the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acidic</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environment</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of</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the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stomach</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so</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the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absorption</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of</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drugs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containing</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calcium</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must</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be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stopped</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during</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meals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a:t>
            </a:r>
            <a:endParaRPr lang="x-none"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US"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endParaRPr lang="x-none" sz="2400" dirty="0"/>
          </a:p>
        </p:txBody>
      </p:sp>
    </p:spTree>
    <p:extLst>
      <p:ext uri="{BB962C8B-B14F-4D97-AF65-F5344CB8AC3E}">
        <p14:creationId xmlns:p14="http://schemas.microsoft.com/office/powerpoint/2010/main" xmlns="" val="4290004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xmlns="" id="{86B00CE7-595F-472A-B216-487D8EC56ACD}"/>
              </a:ext>
            </a:extLst>
          </p:cNvPr>
          <p:cNvSpPr/>
          <p:nvPr/>
        </p:nvSpPr>
        <p:spPr>
          <a:xfrm>
            <a:off x="955964" y="-52466"/>
            <a:ext cx="9906000" cy="6986721"/>
          </a:xfrm>
          <a:prstGeom prst="rect">
            <a:avLst/>
          </a:prstGeom>
        </p:spPr>
        <p:txBody>
          <a:bodyPr wrap="square">
            <a:spAutoFit/>
          </a:bodyPr>
          <a:lstStyle/>
          <a:p>
            <a:pPr algn="just">
              <a:lnSpc>
                <a:spcPct val="150000"/>
              </a:lnSpc>
              <a:spcAft>
                <a:spcPts val="800"/>
              </a:spcAft>
            </a:pPr>
            <a:r>
              <a:rPr lang="en-US"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latin typeface="Calibri" panose="020F0502020204030204" pitchFamily="34" charset="0"/>
                <a:ea typeface="Calibri" panose="020F0502020204030204" pitchFamily="34" charset="0"/>
                <a:cs typeface="Times New Roman" panose="02020603050405020304" pitchFamily="18" charset="0"/>
              </a:rPr>
              <a:t>Absorption</a:t>
            </a:r>
            <a:r>
              <a:rPr lang="x-none" sz="2400" dirty="0">
                <a:latin typeface="Calibri" panose="020F0502020204030204" pitchFamily="34" charset="0"/>
                <a:ea typeface="Calibri" panose="020F0502020204030204" pitchFamily="34" charset="0"/>
                <a:cs typeface="Times New Roman" panose="02020603050405020304" pitchFamily="18" charset="0"/>
              </a:rPr>
              <a:t> </a:t>
            </a:r>
            <a:r>
              <a:rPr lang="x-none" sz="2400" dirty="0" err="1">
                <a:latin typeface="Calibri" panose="020F0502020204030204" pitchFamily="34" charset="0"/>
                <a:ea typeface="Calibri" panose="020F0502020204030204" pitchFamily="34" charset="0"/>
                <a:cs typeface="Times New Roman" panose="02020603050405020304" pitchFamily="18" charset="0"/>
              </a:rPr>
              <a:t>of</a:t>
            </a:r>
            <a:r>
              <a:rPr lang="x-none" sz="2400" dirty="0">
                <a:latin typeface="Calibri" panose="020F0502020204030204" pitchFamily="34" charset="0"/>
                <a:ea typeface="Calibri" panose="020F0502020204030204" pitchFamily="34" charset="0"/>
                <a:cs typeface="Times New Roman" panose="02020603050405020304" pitchFamily="18" charset="0"/>
              </a:rPr>
              <a:t> </a:t>
            </a:r>
            <a:r>
              <a:rPr lang="x-none" sz="2400" dirty="0" err="1">
                <a:latin typeface="Calibri" panose="020F0502020204030204" pitchFamily="34" charset="0"/>
                <a:ea typeface="Calibri" panose="020F0502020204030204" pitchFamily="34" charset="0"/>
                <a:cs typeface="Times New Roman" panose="02020603050405020304" pitchFamily="18" charset="0"/>
              </a:rPr>
              <a:t>calcium</a:t>
            </a:r>
            <a:r>
              <a:rPr lang="x-none" sz="2400" dirty="0">
                <a:latin typeface="Calibri" panose="020F0502020204030204" pitchFamily="34" charset="0"/>
                <a:ea typeface="Calibri" panose="020F0502020204030204" pitchFamily="34" charset="0"/>
                <a:cs typeface="Times New Roman" panose="02020603050405020304" pitchFamily="18" charset="0"/>
              </a:rPr>
              <a:t> </a:t>
            </a:r>
            <a:r>
              <a:rPr lang="x-none" sz="2400" dirty="0" err="1">
                <a:latin typeface="Calibri" panose="020F0502020204030204" pitchFamily="34" charset="0"/>
                <a:ea typeface="Calibri" panose="020F0502020204030204" pitchFamily="34" charset="0"/>
                <a:cs typeface="Times New Roman" panose="02020603050405020304" pitchFamily="18" charset="0"/>
              </a:rPr>
              <a:t>in</a:t>
            </a:r>
            <a:r>
              <a:rPr lang="x-none" sz="2400" dirty="0">
                <a:latin typeface="Calibri" panose="020F0502020204030204" pitchFamily="34" charset="0"/>
                <a:ea typeface="Calibri" panose="020F0502020204030204" pitchFamily="34" charset="0"/>
                <a:cs typeface="Times New Roman" panose="02020603050405020304" pitchFamily="18" charset="0"/>
              </a:rPr>
              <a:t> </a:t>
            </a:r>
            <a:r>
              <a:rPr lang="x-none" sz="2400" dirty="0" err="1">
                <a:latin typeface="Calibri" panose="020F0502020204030204" pitchFamily="34" charset="0"/>
                <a:ea typeface="Calibri" panose="020F0502020204030204" pitchFamily="34" charset="0"/>
                <a:cs typeface="Times New Roman" panose="02020603050405020304" pitchFamily="18" charset="0"/>
              </a:rPr>
              <a:t>the</a:t>
            </a:r>
            <a:r>
              <a:rPr lang="x-none" sz="2400" dirty="0">
                <a:latin typeface="Calibri" panose="020F0502020204030204" pitchFamily="34" charset="0"/>
                <a:ea typeface="Calibri" panose="020F0502020204030204" pitchFamily="34" charset="0"/>
                <a:cs typeface="Times New Roman" panose="02020603050405020304" pitchFamily="18" charset="0"/>
              </a:rPr>
              <a:t> </a:t>
            </a:r>
            <a:r>
              <a:rPr lang="x-none" sz="2400" dirty="0" err="1">
                <a:latin typeface="Calibri" panose="020F0502020204030204" pitchFamily="34" charset="0"/>
                <a:ea typeface="Calibri" panose="020F0502020204030204" pitchFamily="34" charset="0"/>
                <a:cs typeface="Times New Roman" panose="02020603050405020304" pitchFamily="18" charset="0"/>
              </a:rPr>
              <a:t>intestine</a:t>
            </a:r>
            <a:r>
              <a:rPr lang="x-none" sz="2400" dirty="0">
                <a:latin typeface="Calibri" panose="020F0502020204030204" pitchFamily="34" charset="0"/>
                <a:ea typeface="Calibri" panose="020F0502020204030204" pitchFamily="34" charset="0"/>
                <a:cs typeface="Times New Roman" panose="02020603050405020304" pitchFamily="18" charset="0"/>
              </a:rPr>
              <a:t> </a:t>
            </a:r>
            <a:r>
              <a:rPr lang="x-none" sz="2400" dirty="0" err="1">
                <a:latin typeface="Calibri" panose="020F0502020204030204" pitchFamily="34" charset="0"/>
                <a:ea typeface="Calibri" panose="020F0502020204030204" pitchFamily="34" charset="0"/>
                <a:cs typeface="Times New Roman" panose="02020603050405020304" pitchFamily="18" charset="0"/>
              </a:rPr>
              <a:t>occurs</a:t>
            </a:r>
            <a:r>
              <a:rPr lang="x-none" sz="2400" dirty="0">
                <a:latin typeface="Calibri" panose="020F0502020204030204" pitchFamily="34" charset="0"/>
                <a:ea typeface="Calibri" panose="020F0502020204030204" pitchFamily="34" charset="0"/>
                <a:cs typeface="Times New Roman" panose="02020603050405020304" pitchFamily="18" charset="0"/>
              </a:rPr>
              <a:t> </a:t>
            </a:r>
            <a:r>
              <a:rPr lang="x-none" sz="2400" dirty="0" err="1">
                <a:latin typeface="Calibri" panose="020F0502020204030204" pitchFamily="34" charset="0"/>
                <a:ea typeface="Calibri" panose="020F0502020204030204" pitchFamily="34" charset="0"/>
                <a:cs typeface="Times New Roman" panose="02020603050405020304" pitchFamily="18" charset="0"/>
              </a:rPr>
              <a:t>in</a:t>
            </a:r>
            <a:r>
              <a:rPr lang="x-none" sz="2400" dirty="0">
                <a:latin typeface="Calibri" panose="020F0502020204030204" pitchFamily="34" charset="0"/>
                <a:ea typeface="Calibri" panose="020F0502020204030204" pitchFamily="34" charset="0"/>
                <a:cs typeface="Times New Roman" panose="02020603050405020304" pitchFamily="18" charset="0"/>
              </a:rPr>
              <a:t> </a:t>
            </a:r>
            <a:r>
              <a:rPr lang="x-none" sz="2400" dirty="0" err="1">
                <a:latin typeface="Calibri" panose="020F0502020204030204" pitchFamily="34" charset="0"/>
                <a:ea typeface="Calibri" panose="020F0502020204030204" pitchFamily="34" charset="0"/>
                <a:cs typeface="Times New Roman" panose="02020603050405020304" pitchFamily="18" charset="0"/>
              </a:rPr>
              <a:t>two</a:t>
            </a:r>
            <a:r>
              <a:rPr lang="x-none" sz="2400" dirty="0">
                <a:latin typeface="Calibri" panose="020F0502020204030204" pitchFamily="34" charset="0"/>
                <a:ea typeface="Calibri" panose="020F0502020204030204" pitchFamily="34" charset="0"/>
                <a:cs typeface="Times New Roman" panose="02020603050405020304" pitchFamily="18" charset="0"/>
              </a:rPr>
              <a:t> </a:t>
            </a:r>
            <a:r>
              <a:rPr lang="x-none" sz="2400" dirty="0" err="1">
                <a:latin typeface="Calibri" panose="020F0502020204030204" pitchFamily="34" charset="0"/>
                <a:ea typeface="Calibri" panose="020F0502020204030204" pitchFamily="34" charset="0"/>
                <a:cs typeface="Times New Roman" panose="02020603050405020304" pitchFamily="18" charset="0"/>
              </a:rPr>
              <a:t>ways</a:t>
            </a:r>
            <a:r>
              <a:rPr lang="x-none" sz="2400" dirty="0">
                <a:latin typeface="Calibri" panose="020F0502020204030204" pitchFamily="34" charset="0"/>
                <a:ea typeface="Calibri" panose="020F0502020204030204" pitchFamily="34" charset="0"/>
                <a:cs typeface="Times New Roman" panose="02020603050405020304" pitchFamily="18" charset="0"/>
              </a:rPr>
              <a:t>: </a:t>
            </a:r>
            <a:r>
              <a:rPr lang="x-none" sz="2400" b="1" dirty="0" err="1">
                <a:latin typeface="Calibri" panose="020F0502020204030204" pitchFamily="34" charset="0"/>
                <a:ea typeface="Calibri" panose="020F0502020204030204" pitchFamily="34" charset="0"/>
                <a:cs typeface="Times New Roman" panose="02020603050405020304" pitchFamily="18" charset="0"/>
              </a:rPr>
              <a:t>active</a:t>
            </a:r>
            <a:r>
              <a:rPr lang="x-none" sz="2400" dirty="0">
                <a:latin typeface="Calibri" panose="020F0502020204030204" pitchFamily="34" charset="0"/>
                <a:ea typeface="Calibri" panose="020F0502020204030204" pitchFamily="34" charset="0"/>
                <a:cs typeface="Times New Roman" panose="02020603050405020304" pitchFamily="18" charset="0"/>
              </a:rPr>
              <a:t> - </a:t>
            </a:r>
            <a:r>
              <a:rPr lang="x-none" sz="2400" dirty="0" err="1">
                <a:latin typeface="Calibri" panose="020F0502020204030204" pitchFamily="34" charset="0"/>
                <a:ea typeface="Calibri" panose="020F0502020204030204" pitchFamily="34" charset="0"/>
                <a:cs typeface="Times New Roman" panose="02020603050405020304" pitchFamily="18" charset="0"/>
              </a:rPr>
              <a:t>with</a:t>
            </a:r>
            <a:r>
              <a:rPr lang="x-none" sz="2400" dirty="0">
                <a:latin typeface="Calibri" panose="020F0502020204030204" pitchFamily="34" charset="0"/>
                <a:ea typeface="Calibri" panose="020F0502020204030204" pitchFamily="34" charset="0"/>
                <a:cs typeface="Times New Roman" panose="02020603050405020304" pitchFamily="18" charset="0"/>
              </a:rPr>
              <a:t> </a:t>
            </a:r>
            <a:r>
              <a:rPr lang="x-none" sz="2400" dirty="0" err="1">
                <a:latin typeface="Calibri" panose="020F0502020204030204" pitchFamily="34" charset="0"/>
                <a:ea typeface="Calibri" panose="020F0502020204030204" pitchFamily="34" charset="0"/>
                <a:cs typeface="Times New Roman" panose="02020603050405020304" pitchFamily="18" charset="0"/>
              </a:rPr>
              <a:t>the</a:t>
            </a:r>
            <a:r>
              <a:rPr lang="x-none" sz="2400" dirty="0">
                <a:latin typeface="Calibri" panose="020F0502020204030204" pitchFamily="34" charset="0"/>
                <a:ea typeface="Calibri" panose="020F0502020204030204" pitchFamily="34" charset="0"/>
                <a:cs typeface="Times New Roman" panose="02020603050405020304" pitchFamily="18" charset="0"/>
              </a:rPr>
              <a:t> </a:t>
            </a:r>
            <a:r>
              <a:rPr lang="x-none" sz="2400" dirty="0" err="1">
                <a:latin typeface="Calibri" panose="020F0502020204030204" pitchFamily="34" charset="0"/>
                <a:ea typeface="Calibri" panose="020F0502020204030204" pitchFamily="34" charset="0"/>
                <a:cs typeface="Times New Roman" panose="02020603050405020304" pitchFamily="18" charset="0"/>
              </a:rPr>
              <a:t>participation</a:t>
            </a:r>
            <a:r>
              <a:rPr lang="x-none" sz="2400" dirty="0">
                <a:latin typeface="Calibri" panose="020F0502020204030204" pitchFamily="34" charset="0"/>
                <a:ea typeface="Calibri" panose="020F0502020204030204" pitchFamily="34" charset="0"/>
                <a:cs typeface="Times New Roman" panose="02020603050405020304" pitchFamily="18" charset="0"/>
              </a:rPr>
              <a:t> </a:t>
            </a:r>
            <a:r>
              <a:rPr lang="x-none" sz="2400" dirty="0" err="1">
                <a:latin typeface="Calibri" panose="020F0502020204030204" pitchFamily="34" charset="0"/>
                <a:ea typeface="Calibri" panose="020F0502020204030204" pitchFamily="34" charset="0"/>
                <a:cs typeface="Times New Roman" panose="02020603050405020304" pitchFamily="18" charset="0"/>
              </a:rPr>
              <a:t>of</a:t>
            </a:r>
            <a:r>
              <a:rPr lang="x-none" sz="2400" dirty="0">
                <a:latin typeface="Calibri" panose="020F0502020204030204" pitchFamily="34" charset="0"/>
                <a:ea typeface="Calibri" panose="020F0502020204030204" pitchFamily="34" charset="0"/>
                <a:cs typeface="Times New Roman" panose="02020603050405020304" pitchFamily="18" charset="0"/>
              </a:rPr>
              <a:t> </a:t>
            </a:r>
            <a:r>
              <a:rPr lang="x-none" sz="2400" dirty="0" err="1">
                <a:latin typeface="Calibri" panose="020F0502020204030204" pitchFamily="34" charset="0"/>
                <a:ea typeface="Calibri" panose="020F0502020204030204" pitchFamily="34" charset="0"/>
                <a:cs typeface="Times New Roman" panose="02020603050405020304" pitchFamily="18" charset="0"/>
              </a:rPr>
              <a:t>vitamin</a:t>
            </a:r>
            <a:r>
              <a:rPr lang="x-none" sz="2400" dirty="0">
                <a:latin typeface="Calibri" panose="020F0502020204030204" pitchFamily="34" charset="0"/>
                <a:ea typeface="Calibri" panose="020F0502020204030204" pitchFamily="34" charset="0"/>
                <a:cs typeface="Times New Roman" panose="02020603050405020304" pitchFamily="18" charset="0"/>
              </a:rPr>
              <a:t> D </a:t>
            </a:r>
            <a:r>
              <a:rPr lang="x-none" sz="2400" dirty="0" err="1">
                <a:latin typeface="Calibri" panose="020F0502020204030204" pitchFamily="34" charset="0"/>
                <a:ea typeface="Calibri" panose="020F0502020204030204" pitchFamily="34" charset="0"/>
                <a:cs typeface="Times New Roman" panose="02020603050405020304" pitchFamily="18" charset="0"/>
              </a:rPr>
              <a:t>in</a:t>
            </a:r>
            <a:r>
              <a:rPr lang="x-none" sz="2400" dirty="0">
                <a:latin typeface="Calibri" panose="020F0502020204030204" pitchFamily="34" charset="0"/>
                <a:ea typeface="Calibri" panose="020F0502020204030204" pitchFamily="34" charset="0"/>
                <a:cs typeface="Times New Roman" panose="02020603050405020304" pitchFamily="18" charset="0"/>
              </a:rPr>
              <a:t> </a:t>
            </a:r>
            <a:r>
              <a:rPr lang="x-none" sz="2400" dirty="0" err="1">
                <a:latin typeface="Calibri" panose="020F0502020204030204" pitchFamily="34" charset="0"/>
                <a:ea typeface="Calibri" panose="020F0502020204030204" pitchFamily="34" charset="0"/>
                <a:cs typeface="Times New Roman" panose="02020603050405020304" pitchFamily="18" charset="0"/>
              </a:rPr>
              <a:t>the</a:t>
            </a:r>
            <a:r>
              <a:rPr lang="x-none" sz="2400" dirty="0">
                <a:latin typeface="Calibri" panose="020F0502020204030204" pitchFamily="34" charset="0"/>
                <a:ea typeface="Calibri" panose="020F0502020204030204" pitchFamily="34" charset="0"/>
                <a:cs typeface="Times New Roman" panose="02020603050405020304" pitchFamily="18" charset="0"/>
              </a:rPr>
              <a:t> </a:t>
            </a:r>
            <a:r>
              <a:rPr lang="x-none" sz="2400" dirty="0" err="1">
                <a:latin typeface="Calibri" panose="020F0502020204030204" pitchFamily="34" charset="0"/>
                <a:ea typeface="Calibri" panose="020F0502020204030204" pitchFamily="34" charset="0"/>
                <a:cs typeface="Times New Roman" panose="02020603050405020304" pitchFamily="18" charset="0"/>
              </a:rPr>
              <a:t>duodenum</a:t>
            </a:r>
            <a:r>
              <a:rPr lang="x-none" sz="2400" dirty="0">
                <a:latin typeface="Calibri" panose="020F0502020204030204" pitchFamily="34" charset="0"/>
                <a:ea typeface="Calibri" panose="020F0502020204030204" pitchFamily="34" charset="0"/>
                <a:cs typeface="Times New Roman" panose="02020603050405020304" pitchFamily="18" charset="0"/>
              </a:rPr>
              <a:t> </a:t>
            </a:r>
            <a:r>
              <a:rPr lang="x-none" sz="2400" dirty="0" err="1">
                <a:latin typeface="Calibri" panose="020F0502020204030204" pitchFamily="34" charset="0"/>
                <a:ea typeface="Calibri" panose="020F0502020204030204" pitchFamily="34" charset="0"/>
                <a:cs typeface="Times New Roman" panose="02020603050405020304" pitchFamily="18" charset="0"/>
              </a:rPr>
              <a:t>and</a:t>
            </a:r>
            <a:r>
              <a:rPr lang="x-none" sz="2400" dirty="0">
                <a:latin typeface="Calibri" panose="020F0502020204030204" pitchFamily="34" charset="0"/>
                <a:ea typeface="Calibri" panose="020F0502020204030204" pitchFamily="34" charset="0"/>
                <a:cs typeface="Times New Roman" panose="02020603050405020304" pitchFamily="18" charset="0"/>
              </a:rPr>
              <a:t> </a:t>
            </a:r>
            <a:r>
              <a:rPr lang="x-none" sz="2400" dirty="0" err="1">
                <a:latin typeface="Calibri" panose="020F0502020204030204" pitchFamily="34" charset="0"/>
                <a:ea typeface="Calibri" panose="020F0502020204030204" pitchFamily="34" charset="0"/>
                <a:cs typeface="Times New Roman" panose="02020603050405020304" pitchFamily="18" charset="0"/>
              </a:rPr>
              <a:t>the</a:t>
            </a:r>
            <a:r>
              <a:rPr lang="x-none" sz="2400" dirty="0">
                <a:latin typeface="Calibri" panose="020F0502020204030204" pitchFamily="34" charset="0"/>
                <a:ea typeface="Calibri" panose="020F0502020204030204" pitchFamily="34" charset="0"/>
                <a:cs typeface="Times New Roman" panose="02020603050405020304" pitchFamily="18" charset="0"/>
              </a:rPr>
              <a:t> </a:t>
            </a:r>
            <a:r>
              <a:rPr lang="x-none" sz="2400" dirty="0" err="1">
                <a:latin typeface="Calibri" panose="020F0502020204030204" pitchFamily="34" charset="0"/>
                <a:ea typeface="Calibri" panose="020F0502020204030204" pitchFamily="34" charset="0"/>
                <a:cs typeface="Times New Roman" panose="02020603050405020304" pitchFamily="18" charset="0"/>
              </a:rPr>
              <a:t>proximal</a:t>
            </a:r>
            <a:r>
              <a:rPr lang="x-none" sz="2400" dirty="0">
                <a:latin typeface="Calibri" panose="020F0502020204030204" pitchFamily="34" charset="0"/>
                <a:ea typeface="Calibri" panose="020F0502020204030204" pitchFamily="34" charset="0"/>
                <a:cs typeface="Times New Roman" panose="02020603050405020304" pitchFamily="18" charset="0"/>
              </a:rPr>
              <a:t> </a:t>
            </a:r>
            <a:r>
              <a:rPr lang="x-none" sz="2400" dirty="0" err="1">
                <a:latin typeface="Calibri" panose="020F0502020204030204" pitchFamily="34" charset="0"/>
                <a:ea typeface="Calibri" panose="020F0502020204030204" pitchFamily="34" charset="0"/>
                <a:cs typeface="Times New Roman" panose="02020603050405020304" pitchFamily="18" charset="0"/>
              </a:rPr>
              <a:t>part</a:t>
            </a:r>
            <a:r>
              <a:rPr lang="x-none" sz="2400" dirty="0">
                <a:latin typeface="Calibri" panose="020F0502020204030204" pitchFamily="34" charset="0"/>
                <a:ea typeface="Calibri" panose="020F0502020204030204" pitchFamily="34" charset="0"/>
                <a:cs typeface="Times New Roman" panose="02020603050405020304" pitchFamily="18" charset="0"/>
              </a:rPr>
              <a:t> </a:t>
            </a:r>
            <a:r>
              <a:rPr lang="x-none" sz="2400" dirty="0" err="1">
                <a:latin typeface="Calibri" panose="020F0502020204030204" pitchFamily="34" charset="0"/>
                <a:ea typeface="Calibri" panose="020F0502020204030204" pitchFamily="34" charset="0"/>
                <a:cs typeface="Times New Roman" panose="02020603050405020304" pitchFamily="18" charset="0"/>
              </a:rPr>
              <a:t>of</a:t>
            </a:r>
            <a:r>
              <a:rPr lang="x-none" sz="2400" dirty="0">
                <a:latin typeface="Calibri" panose="020F0502020204030204" pitchFamily="34" charset="0"/>
                <a:ea typeface="Calibri" panose="020F0502020204030204" pitchFamily="34" charset="0"/>
                <a:cs typeface="Times New Roman" panose="02020603050405020304" pitchFamily="18" charset="0"/>
              </a:rPr>
              <a:t> </a:t>
            </a:r>
            <a:r>
              <a:rPr lang="x-none" sz="2400" dirty="0" err="1">
                <a:latin typeface="Calibri" panose="020F0502020204030204" pitchFamily="34" charset="0"/>
                <a:ea typeface="Calibri" panose="020F0502020204030204" pitchFamily="34" charset="0"/>
                <a:cs typeface="Times New Roman" panose="02020603050405020304" pitchFamily="18" charset="0"/>
              </a:rPr>
              <a:t>the</a:t>
            </a:r>
            <a:r>
              <a:rPr lang="x-none" sz="2400" dirty="0">
                <a:latin typeface="Calibri" panose="020F0502020204030204" pitchFamily="34" charset="0"/>
                <a:ea typeface="Calibri" panose="020F0502020204030204" pitchFamily="34" charset="0"/>
                <a:cs typeface="Times New Roman" panose="02020603050405020304" pitchFamily="18" charset="0"/>
              </a:rPr>
              <a:t> </a:t>
            </a:r>
            <a:r>
              <a:rPr lang="x-none" sz="2400" dirty="0" err="1">
                <a:latin typeface="Calibri" panose="020F0502020204030204" pitchFamily="34" charset="0"/>
                <a:ea typeface="Calibri" panose="020F0502020204030204" pitchFamily="34" charset="0"/>
                <a:cs typeface="Times New Roman" panose="02020603050405020304" pitchFamily="18" charset="0"/>
              </a:rPr>
              <a:t>small</a:t>
            </a:r>
            <a:r>
              <a:rPr lang="x-none" sz="2400" dirty="0">
                <a:latin typeface="Calibri" panose="020F0502020204030204" pitchFamily="34" charset="0"/>
                <a:ea typeface="Calibri" panose="020F0502020204030204" pitchFamily="34" charset="0"/>
                <a:cs typeface="Times New Roman" panose="02020603050405020304" pitchFamily="18" charset="0"/>
              </a:rPr>
              <a:t> </a:t>
            </a:r>
            <a:r>
              <a:rPr lang="x-none" sz="2400" dirty="0" err="1">
                <a:latin typeface="Calibri" panose="020F0502020204030204" pitchFamily="34" charset="0"/>
                <a:ea typeface="Calibri" panose="020F0502020204030204" pitchFamily="34" charset="0"/>
                <a:cs typeface="Times New Roman" panose="02020603050405020304" pitchFamily="18" charset="0"/>
              </a:rPr>
              <a:t>intestine</a:t>
            </a:r>
            <a:r>
              <a:rPr lang="x-none" sz="2400" dirty="0">
                <a:latin typeface="Calibri" panose="020F0502020204030204" pitchFamily="34" charset="0"/>
                <a:ea typeface="Calibri" panose="020F0502020204030204" pitchFamily="34" charset="0"/>
                <a:cs typeface="Times New Roman" panose="02020603050405020304" pitchFamily="18" charset="0"/>
              </a:rPr>
              <a:t>, </a:t>
            </a:r>
            <a:r>
              <a:rPr lang="x-none" sz="2400" dirty="0" err="1">
                <a:latin typeface="Calibri" panose="020F0502020204030204" pitchFamily="34" charset="0"/>
                <a:ea typeface="Calibri" panose="020F0502020204030204" pitchFamily="34" charset="0"/>
                <a:cs typeface="Times New Roman" panose="02020603050405020304" pitchFamily="18" charset="0"/>
              </a:rPr>
              <a:t>and</a:t>
            </a:r>
            <a:r>
              <a:rPr lang="x-none" sz="2400" dirty="0">
                <a:latin typeface="Calibri" panose="020F0502020204030204" pitchFamily="34" charset="0"/>
                <a:ea typeface="Calibri" panose="020F0502020204030204" pitchFamily="34" charset="0"/>
                <a:cs typeface="Times New Roman" panose="02020603050405020304" pitchFamily="18" charset="0"/>
              </a:rPr>
              <a:t> </a:t>
            </a:r>
            <a:r>
              <a:rPr lang="x-none" sz="2400" b="1" dirty="0" err="1">
                <a:latin typeface="Calibri" panose="020F0502020204030204" pitchFamily="34" charset="0"/>
                <a:ea typeface="Calibri" panose="020F0502020204030204" pitchFamily="34" charset="0"/>
                <a:cs typeface="Times New Roman" panose="02020603050405020304" pitchFamily="18" charset="0"/>
              </a:rPr>
              <a:t>passive</a:t>
            </a:r>
            <a:r>
              <a:rPr lang="x-none" sz="2400" dirty="0">
                <a:latin typeface="Calibri" panose="020F0502020204030204" pitchFamily="34" charset="0"/>
                <a:ea typeface="Calibri" panose="020F0502020204030204" pitchFamily="34" charset="0"/>
                <a:cs typeface="Times New Roman" panose="02020603050405020304" pitchFamily="18" charset="0"/>
              </a:rPr>
              <a:t> - </a:t>
            </a:r>
            <a:r>
              <a:rPr lang="x-none" sz="2400" dirty="0" err="1">
                <a:latin typeface="Calibri" panose="020F0502020204030204" pitchFamily="34" charset="0"/>
                <a:ea typeface="Calibri" panose="020F0502020204030204" pitchFamily="34" charset="0"/>
                <a:cs typeface="Times New Roman" panose="02020603050405020304" pitchFamily="18" charset="0"/>
              </a:rPr>
              <a:t>without</a:t>
            </a:r>
            <a:r>
              <a:rPr lang="x-none" sz="2400" dirty="0">
                <a:latin typeface="Calibri" panose="020F0502020204030204" pitchFamily="34" charset="0"/>
                <a:ea typeface="Calibri" panose="020F0502020204030204" pitchFamily="34" charset="0"/>
                <a:cs typeface="Times New Roman" panose="02020603050405020304" pitchFamily="18" charset="0"/>
              </a:rPr>
              <a:t> </a:t>
            </a:r>
            <a:r>
              <a:rPr lang="x-none" sz="2400" dirty="0" err="1">
                <a:latin typeface="Calibri" panose="020F0502020204030204" pitchFamily="34" charset="0"/>
                <a:ea typeface="Calibri" panose="020F0502020204030204" pitchFamily="34" charset="0"/>
                <a:cs typeface="Times New Roman" panose="02020603050405020304" pitchFamily="18" charset="0"/>
              </a:rPr>
              <a:t>the</a:t>
            </a:r>
            <a:r>
              <a:rPr lang="x-none" sz="2400" dirty="0">
                <a:latin typeface="Calibri" panose="020F0502020204030204" pitchFamily="34" charset="0"/>
                <a:ea typeface="Calibri" panose="020F0502020204030204" pitchFamily="34" charset="0"/>
                <a:cs typeface="Times New Roman" panose="02020603050405020304" pitchFamily="18" charset="0"/>
              </a:rPr>
              <a:t> </a:t>
            </a:r>
            <a:r>
              <a:rPr lang="x-none" sz="2400" dirty="0" err="1">
                <a:latin typeface="Calibri" panose="020F0502020204030204" pitchFamily="34" charset="0"/>
                <a:ea typeface="Calibri" panose="020F0502020204030204" pitchFamily="34" charset="0"/>
                <a:cs typeface="Times New Roman" panose="02020603050405020304" pitchFamily="18" charset="0"/>
              </a:rPr>
              <a:t>participation</a:t>
            </a:r>
            <a:r>
              <a:rPr lang="x-none" sz="2400" dirty="0">
                <a:latin typeface="Calibri" panose="020F0502020204030204" pitchFamily="34" charset="0"/>
                <a:ea typeface="Calibri" panose="020F0502020204030204" pitchFamily="34" charset="0"/>
                <a:cs typeface="Times New Roman" panose="02020603050405020304" pitchFamily="18" charset="0"/>
              </a:rPr>
              <a:t> </a:t>
            </a:r>
            <a:r>
              <a:rPr lang="x-none" sz="2400" dirty="0" err="1">
                <a:latin typeface="Calibri" panose="020F0502020204030204" pitchFamily="34" charset="0"/>
                <a:ea typeface="Calibri" panose="020F0502020204030204" pitchFamily="34" charset="0"/>
                <a:cs typeface="Times New Roman" panose="02020603050405020304" pitchFamily="18" charset="0"/>
              </a:rPr>
              <a:t>of</a:t>
            </a:r>
            <a:r>
              <a:rPr lang="x-none" sz="2400" dirty="0">
                <a:latin typeface="Calibri" panose="020F0502020204030204" pitchFamily="34" charset="0"/>
                <a:ea typeface="Calibri" panose="020F0502020204030204" pitchFamily="34" charset="0"/>
                <a:cs typeface="Times New Roman" panose="02020603050405020304" pitchFamily="18" charset="0"/>
              </a:rPr>
              <a:t> </a:t>
            </a:r>
            <a:r>
              <a:rPr lang="x-none" sz="2400" dirty="0" err="1">
                <a:latin typeface="Calibri" panose="020F0502020204030204" pitchFamily="34" charset="0"/>
                <a:ea typeface="Calibri" panose="020F0502020204030204" pitchFamily="34" charset="0"/>
                <a:cs typeface="Times New Roman" panose="02020603050405020304" pitchFamily="18" charset="0"/>
              </a:rPr>
              <a:t>vitamin</a:t>
            </a:r>
            <a:r>
              <a:rPr lang="x-none" sz="2400" dirty="0">
                <a:latin typeface="Calibri" panose="020F0502020204030204" pitchFamily="34" charset="0"/>
                <a:ea typeface="Calibri" panose="020F0502020204030204" pitchFamily="34" charset="0"/>
                <a:cs typeface="Times New Roman" panose="02020603050405020304" pitchFamily="18" charset="0"/>
              </a:rPr>
              <a:t> D </a:t>
            </a:r>
            <a:r>
              <a:rPr lang="x-none" sz="2400" dirty="0" err="1">
                <a:latin typeface="Calibri" panose="020F0502020204030204" pitchFamily="34" charset="0"/>
                <a:ea typeface="Calibri" panose="020F0502020204030204" pitchFamily="34" charset="0"/>
                <a:cs typeface="Times New Roman" panose="02020603050405020304" pitchFamily="18" charset="0"/>
              </a:rPr>
              <a:t>throughout</a:t>
            </a:r>
            <a:r>
              <a:rPr lang="x-none" sz="2400" dirty="0">
                <a:latin typeface="Calibri" panose="020F0502020204030204" pitchFamily="34" charset="0"/>
                <a:ea typeface="Calibri" panose="020F0502020204030204" pitchFamily="34" charset="0"/>
                <a:cs typeface="Times New Roman" panose="02020603050405020304" pitchFamily="18" charset="0"/>
              </a:rPr>
              <a:t> </a:t>
            </a:r>
            <a:r>
              <a:rPr lang="x-none" sz="2400" dirty="0" err="1">
                <a:latin typeface="Calibri" panose="020F0502020204030204" pitchFamily="34" charset="0"/>
                <a:ea typeface="Calibri" panose="020F0502020204030204" pitchFamily="34" charset="0"/>
                <a:cs typeface="Times New Roman" panose="02020603050405020304" pitchFamily="18" charset="0"/>
              </a:rPr>
              <a:t>the</a:t>
            </a:r>
            <a:r>
              <a:rPr lang="x-none" sz="2400" dirty="0">
                <a:latin typeface="Calibri" panose="020F0502020204030204" pitchFamily="34" charset="0"/>
                <a:ea typeface="Calibri" panose="020F0502020204030204" pitchFamily="34" charset="0"/>
                <a:cs typeface="Times New Roman" panose="02020603050405020304" pitchFamily="18" charset="0"/>
              </a:rPr>
              <a:t> </a:t>
            </a:r>
            <a:r>
              <a:rPr lang="x-none" sz="2400" dirty="0" err="1">
                <a:latin typeface="Calibri" panose="020F0502020204030204" pitchFamily="34" charset="0"/>
                <a:ea typeface="Calibri" panose="020F0502020204030204" pitchFamily="34" charset="0"/>
                <a:cs typeface="Times New Roman" panose="02020603050405020304" pitchFamily="18" charset="0"/>
              </a:rPr>
              <a:t>entire</a:t>
            </a:r>
            <a:r>
              <a:rPr lang="x-none" sz="2400" dirty="0">
                <a:latin typeface="Calibri" panose="020F0502020204030204" pitchFamily="34" charset="0"/>
                <a:ea typeface="Calibri" panose="020F0502020204030204" pitchFamily="34" charset="0"/>
                <a:cs typeface="Times New Roman" panose="02020603050405020304" pitchFamily="18" charset="0"/>
              </a:rPr>
              <a:t> </a:t>
            </a:r>
            <a:r>
              <a:rPr lang="x-none" sz="2400" dirty="0" err="1">
                <a:latin typeface="Calibri" panose="020F0502020204030204" pitchFamily="34" charset="0"/>
                <a:ea typeface="Calibri" panose="020F0502020204030204" pitchFamily="34" charset="0"/>
                <a:cs typeface="Times New Roman" panose="02020603050405020304" pitchFamily="18" charset="0"/>
              </a:rPr>
              <a:t>small</a:t>
            </a:r>
            <a:r>
              <a:rPr lang="x-none" sz="2400" dirty="0">
                <a:latin typeface="Calibri" panose="020F0502020204030204" pitchFamily="34" charset="0"/>
                <a:ea typeface="Calibri" panose="020F0502020204030204" pitchFamily="34" charset="0"/>
                <a:cs typeface="Times New Roman" panose="02020603050405020304" pitchFamily="18" charset="0"/>
              </a:rPr>
              <a:t> </a:t>
            </a:r>
            <a:r>
              <a:rPr lang="x-none" sz="2400" dirty="0" err="1">
                <a:latin typeface="Calibri" panose="020F0502020204030204" pitchFamily="34" charset="0"/>
                <a:ea typeface="Calibri" panose="020F0502020204030204" pitchFamily="34" charset="0"/>
                <a:cs typeface="Times New Roman" panose="02020603050405020304" pitchFamily="18" charset="0"/>
              </a:rPr>
              <a:t>intestine</a:t>
            </a:r>
            <a:r>
              <a:rPr lang="x-none" sz="2400" dirty="0">
                <a:latin typeface="Calibri" panose="020F0502020204030204" pitchFamily="34" charset="0"/>
                <a:ea typeface="Calibri" panose="020F0502020204030204" pitchFamily="34" charset="0"/>
                <a:cs typeface="Times New Roman" panose="02020603050405020304" pitchFamily="18" charset="0"/>
              </a:rPr>
              <a:t>. </a:t>
            </a:r>
          </a:p>
          <a:p>
            <a:pPr algn="just">
              <a:lnSpc>
                <a:spcPct val="150000"/>
              </a:lnSpc>
              <a:spcAft>
                <a:spcPts val="800"/>
              </a:spcAft>
            </a:pPr>
            <a:r>
              <a:rPr lang="en-US"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In</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blood</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serum</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en-US"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common</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calcium</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is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contained</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in</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00B050"/>
                </a:solidFill>
                <a:latin typeface="Helvetica" panose="020B0604020202020204" pitchFamily="34" charset="0"/>
                <a:ea typeface="Calibri" panose="020F0502020204030204" pitchFamily="34" charset="0"/>
                <a:cs typeface="Times New Roman" panose="02020603050405020304" pitchFamily="18" charset="0"/>
              </a:rPr>
              <a:t>three</a:t>
            </a:r>
            <a:r>
              <a:rPr lang="x-none" sz="2400" b="1" dirty="0">
                <a:solidFill>
                  <a:srgbClr val="00B050"/>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00B050"/>
                </a:solidFill>
                <a:latin typeface="Helvetica" panose="020B0604020202020204" pitchFamily="34" charset="0"/>
                <a:ea typeface="Calibri" panose="020F0502020204030204" pitchFamily="34" charset="0"/>
                <a:cs typeface="Times New Roman" panose="02020603050405020304" pitchFamily="18" charset="0"/>
              </a:rPr>
              <a:t>forms</a:t>
            </a:r>
            <a:r>
              <a:rPr lang="x-none" sz="2400" b="1" dirty="0">
                <a:solidFill>
                  <a:srgbClr val="00B050"/>
                </a:solidFill>
                <a:latin typeface="Helvetica" panose="020B0604020202020204" pitchFamily="34" charset="0"/>
                <a:ea typeface="Calibri" panose="020F0502020204030204" pitchFamily="34" charset="0"/>
                <a:cs typeface="Times New Roman" panose="02020603050405020304" pitchFamily="18" charset="0"/>
              </a:rPr>
              <a:t>:</a:t>
            </a:r>
            <a:endParaRPr lang="x-none"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50000"/>
              </a:lnSpc>
              <a:spcAft>
                <a:spcPts val="0"/>
              </a:spcAft>
              <a:buFont typeface="Symbol" panose="05050102010706020507" pitchFamily="18" charset="2"/>
              <a:buChar char=""/>
            </a:pPr>
            <a:r>
              <a:rPr lang="x-none" sz="2400" b="1" dirty="0" err="1">
                <a:solidFill>
                  <a:srgbClr val="FF0000"/>
                </a:solidFill>
                <a:latin typeface="Helvetica" panose="020B0604020202020204" pitchFamily="34" charset="0"/>
                <a:ea typeface="Calibri" panose="020F0502020204030204" pitchFamily="34" charset="0"/>
                <a:cs typeface="Times New Roman" panose="02020603050405020304" pitchFamily="18" charset="0"/>
              </a:rPr>
              <a:t>calcium</a:t>
            </a:r>
            <a:r>
              <a:rPr lang="x-none" sz="2400" b="1" dirty="0">
                <a:solidFill>
                  <a:srgbClr val="FF0000"/>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FF0000"/>
                </a:solidFill>
                <a:latin typeface="Helvetica" panose="020B0604020202020204" pitchFamily="34" charset="0"/>
                <a:ea typeface="Calibri" panose="020F0502020204030204" pitchFamily="34" charset="0"/>
                <a:cs typeface="Times New Roman" panose="02020603050405020304" pitchFamily="18" charset="0"/>
              </a:rPr>
              <a:t>ionized</a:t>
            </a:r>
            <a:r>
              <a:rPr lang="x-none" sz="2400" dirty="0">
                <a:solidFill>
                  <a:srgbClr val="FF0000"/>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(50% ), </a:t>
            </a:r>
            <a:r>
              <a:rPr lang="x-none" sz="2400" b="1" dirty="0" err="1">
                <a:solidFill>
                  <a:srgbClr val="0070C0"/>
                </a:solidFill>
                <a:latin typeface="Helvetica" panose="020B0604020202020204" pitchFamily="34" charset="0"/>
                <a:ea typeface="Calibri" panose="020F0502020204030204" pitchFamily="34" charset="0"/>
                <a:cs typeface="Times New Roman" panose="02020603050405020304" pitchFamily="18" charset="0"/>
              </a:rPr>
              <a:t>calcium</a:t>
            </a:r>
            <a:r>
              <a:rPr lang="x-none" sz="2400" b="1" dirty="0">
                <a:solidFill>
                  <a:srgbClr val="0070C0"/>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0070C0"/>
                </a:solidFill>
                <a:latin typeface="Helvetica" panose="020B0604020202020204" pitchFamily="34" charset="0"/>
                <a:ea typeface="Calibri" panose="020F0502020204030204" pitchFamily="34" charset="0"/>
                <a:cs typeface="Times New Roman" panose="02020603050405020304" pitchFamily="18" charset="0"/>
              </a:rPr>
              <a:t>bound</a:t>
            </a:r>
            <a:r>
              <a:rPr lang="x-none" sz="2400" b="1" dirty="0">
                <a:solidFill>
                  <a:srgbClr val="0070C0"/>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0070C0"/>
                </a:solidFill>
                <a:latin typeface="Helvetica" panose="020B0604020202020204" pitchFamily="34" charset="0"/>
                <a:ea typeface="Calibri" panose="020F0502020204030204" pitchFamily="34" charset="0"/>
                <a:cs typeface="Times New Roman" panose="02020603050405020304" pitchFamily="18" charset="0"/>
              </a:rPr>
              <a:t>to</a:t>
            </a:r>
            <a:r>
              <a:rPr lang="x-none" sz="2400" b="1" dirty="0">
                <a:solidFill>
                  <a:srgbClr val="0070C0"/>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0070C0"/>
                </a:solidFill>
                <a:latin typeface="Helvetica" panose="020B0604020202020204" pitchFamily="34" charset="0"/>
                <a:ea typeface="Calibri" panose="020F0502020204030204" pitchFamily="34" charset="0"/>
                <a:cs typeface="Times New Roman" panose="02020603050405020304" pitchFamily="18" charset="0"/>
              </a:rPr>
              <a:t>proteins</a:t>
            </a:r>
            <a:r>
              <a:rPr lang="x-none" sz="2400" dirty="0">
                <a:solidFill>
                  <a:srgbClr val="0070C0"/>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(40%)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and</a:t>
            </a:r>
            <a:endParaRPr lang="x-none" sz="2400" dirty="0">
              <a:solidFill>
                <a:srgbClr val="3C4043"/>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50000"/>
              </a:lnSpc>
              <a:spcAft>
                <a:spcPts val="800"/>
              </a:spcAft>
              <a:buFont typeface="Symbol" panose="05050102010706020507" pitchFamily="18" charset="2"/>
              <a:buChar char=""/>
            </a:pPr>
            <a:r>
              <a:rPr lang="x-none" sz="2400" b="1" dirty="0" err="1">
                <a:solidFill>
                  <a:srgbClr val="00B050"/>
                </a:solidFill>
                <a:latin typeface="Helvetica" panose="020B0604020202020204" pitchFamily="34" charset="0"/>
                <a:ea typeface="Calibri" panose="020F0502020204030204" pitchFamily="34" charset="0"/>
                <a:cs typeface="Times New Roman" panose="02020603050405020304" pitchFamily="18" charset="0"/>
              </a:rPr>
              <a:t>calcium</a:t>
            </a:r>
            <a:r>
              <a:rPr lang="x-none" sz="2400" b="1" dirty="0">
                <a:solidFill>
                  <a:srgbClr val="00B050"/>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00B050"/>
                </a:solidFill>
                <a:latin typeface="Helvetica" panose="020B0604020202020204" pitchFamily="34" charset="0"/>
                <a:ea typeface="Calibri" panose="020F0502020204030204" pitchFamily="34" charset="0"/>
                <a:cs typeface="Times New Roman" panose="02020603050405020304" pitchFamily="18" charset="0"/>
              </a:rPr>
              <a:t>in</a:t>
            </a:r>
            <a:r>
              <a:rPr lang="x-none" sz="2400" b="1" dirty="0">
                <a:solidFill>
                  <a:srgbClr val="00B050"/>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00B050"/>
                </a:solidFill>
                <a:latin typeface="Helvetica" panose="020B0604020202020204" pitchFamily="34" charset="0"/>
                <a:ea typeface="Calibri" panose="020F0502020204030204" pitchFamily="34" charset="0"/>
                <a:cs typeface="Times New Roman" panose="02020603050405020304" pitchFamily="18" charset="0"/>
              </a:rPr>
              <a:t>complex</a:t>
            </a:r>
            <a:r>
              <a:rPr lang="x-none" sz="2400" b="1" dirty="0">
                <a:solidFill>
                  <a:srgbClr val="00B050"/>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00B050"/>
                </a:solidFill>
                <a:latin typeface="Helvetica" panose="020B0604020202020204" pitchFamily="34" charset="0"/>
                <a:ea typeface="Calibri" panose="020F0502020204030204" pitchFamily="34" charset="0"/>
                <a:cs typeface="Times New Roman" panose="02020603050405020304" pitchFamily="18" charset="0"/>
              </a:rPr>
              <a:t>with</a:t>
            </a:r>
            <a:r>
              <a:rPr lang="x-none" sz="2400" b="1" dirty="0">
                <a:solidFill>
                  <a:srgbClr val="00B050"/>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00B050"/>
                </a:solidFill>
                <a:latin typeface="Helvetica" panose="020B0604020202020204" pitchFamily="34" charset="0"/>
                <a:ea typeface="Calibri" panose="020F0502020204030204" pitchFamily="34" charset="0"/>
                <a:cs typeface="Times New Roman" panose="02020603050405020304" pitchFamily="18" charset="0"/>
              </a:rPr>
              <a:t>bicarbonates</a:t>
            </a:r>
            <a:r>
              <a:rPr lang="x-none" sz="2400" b="1" dirty="0">
                <a:solidFill>
                  <a:srgbClr val="00B050"/>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00B050"/>
                </a:solidFill>
                <a:latin typeface="Helvetica" panose="020B0604020202020204" pitchFamily="34" charset="0"/>
                <a:ea typeface="Calibri" panose="020F0502020204030204" pitchFamily="34" charset="0"/>
                <a:cs typeface="Times New Roman" panose="02020603050405020304" pitchFamily="18" charset="0"/>
              </a:rPr>
              <a:t>phosphates</a:t>
            </a:r>
            <a:r>
              <a:rPr lang="x-none" sz="2400" b="1" dirty="0">
                <a:solidFill>
                  <a:srgbClr val="00B050"/>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00B050"/>
                </a:solidFill>
                <a:latin typeface="Helvetica" panose="020B0604020202020204" pitchFamily="34" charset="0"/>
                <a:ea typeface="Calibri" panose="020F0502020204030204" pitchFamily="34" charset="0"/>
                <a:cs typeface="Times New Roman" panose="02020603050405020304" pitchFamily="18" charset="0"/>
              </a:rPr>
              <a:t>lactate</a:t>
            </a:r>
            <a:r>
              <a:rPr lang="x-none" sz="2400" b="1" dirty="0">
                <a:solidFill>
                  <a:srgbClr val="00B050"/>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00B050"/>
                </a:solidFill>
                <a:latin typeface="Helvetica" panose="020B0604020202020204" pitchFamily="34" charset="0"/>
                <a:ea typeface="Calibri" panose="020F0502020204030204" pitchFamily="34" charset="0"/>
                <a:cs typeface="Times New Roman" panose="02020603050405020304" pitchFamily="18" charset="0"/>
              </a:rPr>
              <a:t>and</a:t>
            </a:r>
            <a:r>
              <a:rPr lang="x-none" sz="2400" b="1" dirty="0">
                <a:solidFill>
                  <a:srgbClr val="00B050"/>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00B050"/>
                </a:solidFill>
                <a:latin typeface="Helvetica" panose="020B0604020202020204" pitchFamily="34" charset="0"/>
                <a:ea typeface="Calibri" panose="020F0502020204030204" pitchFamily="34" charset="0"/>
                <a:cs typeface="Times New Roman" panose="02020603050405020304" pitchFamily="18" charset="0"/>
              </a:rPr>
              <a:t>other</a:t>
            </a:r>
            <a:r>
              <a:rPr lang="x-none" sz="2400" b="1" dirty="0">
                <a:solidFill>
                  <a:srgbClr val="00B050"/>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00B050"/>
                </a:solidFill>
                <a:latin typeface="Helvetica" panose="020B0604020202020204" pitchFamily="34" charset="0"/>
                <a:ea typeface="Calibri" panose="020F0502020204030204" pitchFamily="34" charset="0"/>
                <a:cs typeface="Times New Roman" panose="02020603050405020304" pitchFamily="18" charset="0"/>
              </a:rPr>
              <a:t>anions</a:t>
            </a:r>
            <a:r>
              <a:rPr lang="x-none" sz="2400" dirty="0">
                <a:solidFill>
                  <a:srgbClr val="00B050"/>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(10%). </a:t>
            </a:r>
            <a:endParaRPr lang="x-none" sz="2400" dirty="0">
              <a:solidFill>
                <a:srgbClr val="3C4043"/>
              </a:solidFill>
              <a:latin typeface="Calibri" panose="020F0502020204030204" pitchFamily="34" charset="0"/>
              <a:ea typeface="Calibri" panose="020F0502020204030204" pitchFamily="34" charset="0"/>
              <a:cs typeface="Times New Roman" panose="02020603050405020304" pitchFamily="18" charset="0"/>
            </a:endParaRPr>
          </a:p>
          <a:p>
            <a:pPr>
              <a:lnSpc>
                <a:spcPct val="150000"/>
              </a:lnSpc>
            </a:pPr>
            <a:r>
              <a:rPr lang="en-US"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The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level</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of</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en-US"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common</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calcium</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is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increased</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in</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hyperparathyroidism</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hypervitaminosis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of</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vitamin</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D,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long-term</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immobilization</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thyrotoxicosis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excessive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intake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with</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food</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or</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when</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taking</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biologically</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active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supplements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malignant</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neoplasms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endParaRPr lang="x-none" sz="2400" dirty="0"/>
          </a:p>
        </p:txBody>
      </p:sp>
    </p:spTree>
    <p:extLst>
      <p:ext uri="{BB962C8B-B14F-4D97-AF65-F5344CB8AC3E}">
        <p14:creationId xmlns:p14="http://schemas.microsoft.com/office/powerpoint/2010/main" xmlns="" val="28752007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xmlns="" id="{6086150C-D5CC-4D9E-BF3B-3B9BAC1A4876}"/>
              </a:ext>
            </a:extLst>
          </p:cNvPr>
          <p:cNvSpPr/>
          <p:nvPr/>
        </p:nvSpPr>
        <p:spPr>
          <a:xfrm>
            <a:off x="1052945" y="304800"/>
            <a:ext cx="10280073" cy="5224892"/>
          </a:xfrm>
          <a:prstGeom prst="rect">
            <a:avLst/>
          </a:prstGeom>
        </p:spPr>
        <p:txBody>
          <a:bodyPr wrap="square">
            <a:spAutoFit/>
          </a:bodyPr>
          <a:lstStyle/>
          <a:p>
            <a:pPr algn="just">
              <a:lnSpc>
                <a:spcPct val="107000"/>
              </a:lnSpc>
              <a:spcAft>
                <a:spcPts val="800"/>
              </a:spcAft>
            </a:pPr>
            <a:r>
              <a:rPr lang="x-none" sz="2400" b="1" i="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The</a:t>
            </a:r>
            <a:r>
              <a:rPr lang="x-none" sz="2400" b="1" i="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i="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reasons</a:t>
            </a:r>
            <a:r>
              <a:rPr lang="x-none" sz="2400" b="1" i="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i="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for</a:t>
            </a:r>
            <a:r>
              <a:rPr lang="x-none" sz="2400" b="1" i="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 </a:t>
            </a:r>
            <a:r>
              <a:rPr lang="x-none" sz="2400" b="1" i="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low</a:t>
            </a:r>
            <a:r>
              <a:rPr lang="x-none" sz="2400" b="1" i="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i="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calcium</a:t>
            </a:r>
            <a:r>
              <a:rPr lang="x-none" sz="2400" b="1" i="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i="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level</a:t>
            </a:r>
            <a:r>
              <a:rPr lang="x-none" sz="2400" b="1" i="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i="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are</a:t>
            </a:r>
            <a:r>
              <a:rPr lang="en-US" sz="2400" b="1" i="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a:t>
            </a:r>
            <a:endParaRPr lang="x-none"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Symbol" panose="05050102010706020507" pitchFamily="18" charset="2"/>
              <a:buChar char=""/>
            </a:pP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a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low</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calcium</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content</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in</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the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diet</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endParaRPr lang="x-none"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Symbol" panose="05050102010706020507" pitchFamily="18" charset="2"/>
              <a:buChar char=""/>
            </a:pP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impaired</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absorption</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of</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calcium</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in</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the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intestines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a:t>
            </a:r>
            <a:endParaRPr lang="x-none"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Symbol" panose="05050102010706020507" pitchFamily="18" charset="2"/>
              <a:buChar char=""/>
            </a:pP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deficiency</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or</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insufficiency</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of</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vitamin</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D,</a:t>
            </a:r>
            <a:endParaRPr lang="x-none"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Symbol" panose="05050102010706020507" pitchFamily="18" charset="2"/>
              <a:buChar char=""/>
            </a:pP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an</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increased</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need</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for</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calcium</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during</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growth</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during</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pregnancy</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lactation</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a:t>
            </a:r>
            <a:endParaRPr lang="x-none"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Symbol" panose="05050102010706020507" pitchFamily="18" charset="2"/>
              <a:buChar char=""/>
            </a:pP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taking</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diuretics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and</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laxatives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and</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kidney</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diseases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a:t>
            </a:r>
            <a:endParaRPr lang="x-none"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x-none" sz="2400" b="1" dirty="0" err="1">
                <a:solidFill>
                  <a:srgbClr val="FF0000"/>
                </a:solidFill>
                <a:latin typeface="Helvetica" panose="020B0604020202020204" pitchFamily="34" charset="0"/>
                <a:ea typeface="Calibri" panose="020F0502020204030204" pitchFamily="34" charset="0"/>
                <a:cs typeface="Times New Roman" panose="02020603050405020304" pitchFamily="18" charset="0"/>
              </a:rPr>
              <a:t>Reference</a:t>
            </a:r>
            <a:r>
              <a:rPr lang="x-none" sz="2400" b="1" dirty="0">
                <a:solidFill>
                  <a:srgbClr val="FF0000"/>
                </a:solidFill>
                <a:latin typeface="Helvetica" panose="020B0604020202020204" pitchFamily="34" charset="0"/>
                <a:ea typeface="Calibri" panose="020F0502020204030204" pitchFamily="34" charset="0"/>
                <a:cs typeface="Times New Roman" panose="02020603050405020304" pitchFamily="18" charset="0"/>
              </a:rPr>
              <a:t> </a:t>
            </a:r>
            <a:r>
              <a:rPr lang="x-none" sz="2400" b="1" dirty="0" err="1">
                <a:solidFill>
                  <a:srgbClr val="FF0000"/>
                </a:solidFill>
                <a:latin typeface="Helvetica" panose="020B0604020202020204" pitchFamily="34" charset="0"/>
                <a:ea typeface="Calibri" panose="020F0502020204030204" pitchFamily="34" charset="0"/>
                <a:cs typeface="Times New Roman" panose="02020603050405020304" pitchFamily="18" charset="0"/>
              </a:rPr>
              <a:t>values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i="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Children</a:t>
            </a:r>
            <a:r>
              <a:rPr lang="x-none" sz="2400" b="1" i="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0-10 </a:t>
            </a:r>
            <a:r>
              <a:rPr lang="x-none" sz="2400" b="1" i="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days</a:t>
            </a:r>
            <a:r>
              <a:rPr lang="x-none" sz="2400" b="1" i="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i="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of</a:t>
            </a:r>
            <a:r>
              <a:rPr lang="x-none" sz="2400" b="1" i="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i="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life</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1.9-2.6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mmol</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/l;</a:t>
            </a:r>
            <a:r>
              <a:rPr lang="x-none" sz="2400" dirty="0">
                <a:latin typeface="Calibri" panose="020F0502020204030204" pitchFamily="34" charset="0"/>
                <a:ea typeface="Calibri" panose="020F0502020204030204" pitchFamily="34" charset="0"/>
                <a:cs typeface="Times New Roman" panose="02020603050405020304" pitchFamily="18" charset="0"/>
              </a:rPr>
              <a:t> </a:t>
            </a:r>
          </a:p>
          <a:p>
            <a:pPr algn="just">
              <a:lnSpc>
                <a:spcPct val="107000"/>
              </a:lnSpc>
              <a:spcAft>
                <a:spcPts val="800"/>
              </a:spcAft>
            </a:pPr>
            <a:r>
              <a:rPr lang="x-none" sz="2400" b="1" i="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10 </a:t>
            </a:r>
            <a:r>
              <a:rPr lang="x-none" sz="2400" b="1" i="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days</a:t>
            </a:r>
            <a:r>
              <a:rPr lang="x-none" sz="2400" b="1" i="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i="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of</a:t>
            </a:r>
            <a:r>
              <a:rPr lang="x-none" sz="2400" b="1" i="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i="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life</a:t>
            </a:r>
            <a:r>
              <a:rPr lang="x-none" sz="2400" b="1" i="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- 2 </a:t>
            </a:r>
            <a:r>
              <a:rPr lang="x-none" sz="2400" b="1" i="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years</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2.25-2.75 </a:t>
            </a:r>
            <a:r>
              <a:rPr lang="x-none" sz="2400"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mmol</a:t>
            </a: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/l;</a:t>
            </a:r>
            <a:endParaRPr lang="x-none"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x-none" sz="2400"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i="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2-12 </a:t>
            </a:r>
            <a:r>
              <a:rPr lang="x-none" sz="2400" b="1" i="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years</a:t>
            </a:r>
            <a:r>
              <a:rPr lang="x-none" sz="2400" b="1" i="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2.2-2.7 </a:t>
            </a:r>
            <a:r>
              <a:rPr lang="x-none" sz="2400" b="1" i="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mmol</a:t>
            </a:r>
            <a:r>
              <a:rPr lang="x-none" sz="2400" b="1" i="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/l;  12-18 </a:t>
            </a:r>
            <a:r>
              <a:rPr lang="x-none" sz="2400" b="1" i="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years</a:t>
            </a:r>
            <a:r>
              <a:rPr lang="x-none" sz="2400" b="1" i="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2.1-2.55 </a:t>
            </a:r>
            <a:r>
              <a:rPr lang="x-none" sz="2400" b="1" i="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mmol</a:t>
            </a:r>
            <a:r>
              <a:rPr lang="x-none" sz="2400" b="1" i="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/l.  </a:t>
            </a:r>
            <a:r>
              <a:rPr lang="x-none" sz="2400" b="1" i="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Adults</a:t>
            </a:r>
            <a:r>
              <a:rPr lang="x-none" sz="2400" b="1" i="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18-60 </a:t>
            </a:r>
            <a:r>
              <a:rPr lang="x-none" sz="2400" b="1" i="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years</a:t>
            </a:r>
            <a:r>
              <a:rPr lang="x-none" sz="2400" b="1" i="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2.15-2.5 </a:t>
            </a:r>
            <a:r>
              <a:rPr lang="x-none" sz="2400" b="1" i="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mmol</a:t>
            </a:r>
            <a:r>
              <a:rPr lang="x-none" sz="2400" b="1" i="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/l;  60-90 </a:t>
            </a:r>
            <a:r>
              <a:rPr lang="x-none" sz="2400" b="1" i="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years</a:t>
            </a:r>
            <a:r>
              <a:rPr lang="x-none" sz="2400" b="1" i="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2.2-2.55 </a:t>
            </a:r>
            <a:r>
              <a:rPr lang="x-none" sz="2400" b="1" i="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mmol</a:t>
            </a:r>
            <a:r>
              <a:rPr lang="x-none" sz="2400" b="1" i="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/l;  </a:t>
            </a:r>
            <a:r>
              <a:rPr lang="x-none" sz="2400" b="1" i="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older</a:t>
            </a:r>
            <a:r>
              <a:rPr lang="x-none" sz="2400" b="1" i="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a:t>
            </a:r>
            <a:r>
              <a:rPr lang="x-none" sz="2400" b="1" i="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than</a:t>
            </a:r>
            <a:r>
              <a:rPr lang="x-none" sz="2400" b="1" i="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90 </a:t>
            </a:r>
            <a:r>
              <a:rPr lang="x-none" sz="2400" b="1" i="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years</a:t>
            </a:r>
            <a:r>
              <a:rPr lang="x-none" sz="2400" b="1" i="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 2.05-2.4 </a:t>
            </a:r>
            <a:r>
              <a:rPr lang="x-none" sz="2400" b="1" i="1" dirty="0" err="1">
                <a:solidFill>
                  <a:srgbClr val="3C4043"/>
                </a:solidFill>
                <a:latin typeface="Helvetica" panose="020B0604020202020204" pitchFamily="34" charset="0"/>
                <a:ea typeface="Calibri" panose="020F0502020204030204" pitchFamily="34" charset="0"/>
                <a:cs typeface="Times New Roman" panose="02020603050405020304" pitchFamily="18" charset="0"/>
              </a:rPr>
              <a:t>mmol</a:t>
            </a:r>
            <a:r>
              <a:rPr lang="x-none" sz="2400" b="1" i="1" dirty="0">
                <a:solidFill>
                  <a:srgbClr val="3C4043"/>
                </a:solidFill>
                <a:latin typeface="Helvetica" panose="020B0604020202020204" pitchFamily="34" charset="0"/>
                <a:ea typeface="Calibri" panose="020F0502020204030204" pitchFamily="34" charset="0"/>
                <a:cs typeface="Times New Roman" panose="02020603050405020304" pitchFamily="18" charset="0"/>
              </a:rPr>
              <a:t>/l. </a:t>
            </a:r>
            <a:r>
              <a:rPr lang="en-US" sz="2400" b="1" i="1" dirty="0">
                <a:solidFill>
                  <a:srgbClr val="3C4043"/>
                </a:solidFill>
                <a:latin typeface="Calibri" panose="020F0502020204030204" pitchFamily="34" charset="0"/>
                <a:ea typeface="Calibri" panose="020F0502020204030204" pitchFamily="34" charset="0"/>
                <a:cs typeface="Times New Roman" panose="02020603050405020304" pitchFamily="18" charset="0"/>
              </a:rPr>
              <a:t> </a:t>
            </a:r>
            <a:endParaRPr lang="x-none" sz="2400" b="1" i="1" dirty="0">
              <a:solidFill>
                <a:srgbClr val="3C4043"/>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xmlns="" val="6877864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xmlns="" id="{CAC4971E-7974-490F-94EE-04B335B74C65}"/>
              </a:ext>
            </a:extLst>
          </p:cNvPr>
          <p:cNvSpPr/>
          <p:nvPr/>
        </p:nvSpPr>
        <p:spPr>
          <a:xfrm>
            <a:off x="997527" y="0"/>
            <a:ext cx="9836728" cy="6678944"/>
          </a:xfrm>
          <a:prstGeom prst="rect">
            <a:avLst/>
          </a:prstGeom>
        </p:spPr>
        <p:txBody>
          <a:bodyPr wrap="square">
            <a:spAutoFit/>
          </a:bodyPr>
          <a:lstStyle/>
          <a:p>
            <a:pPr>
              <a:lnSpc>
                <a:spcPct val="150000"/>
              </a:lnSpc>
              <a:spcAft>
                <a:spcPts val="0"/>
              </a:spcAft>
            </a:pPr>
            <a:r>
              <a:rPr lang="en" b="1" dirty="0">
                <a:solidFill>
                  <a:srgbClr val="FF0000"/>
                </a:solidFill>
                <a:latin typeface="Helvetica" panose="020B0604020202020204" pitchFamily="34" charset="0"/>
                <a:ea typeface="Times New Roman" panose="02020603050405020304" pitchFamily="18" charset="0"/>
                <a:cs typeface="Times New Roman" panose="02020603050405020304" pitchFamily="18" charset="0"/>
              </a:rPr>
              <a:t> </a:t>
            </a:r>
            <a:r>
              <a:rPr lang="en" sz="2400" b="1" dirty="0">
                <a:solidFill>
                  <a:srgbClr val="FF0000"/>
                </a:solidFill>
                <a:latin typeface="Helvetica" panose="020B0604020202020204" pitchFamily="34" charset="0"/>
                <a:ea typeface="Times New Roman" panose="02020603050405020304" pitchFamily="18" charset="0"/>
                <a:cs typeface="Times New Roman" panose="02020603050405020304" pitchFamily="18" charset="0"/>
              </a:rPr>
              <a:t>Calcium  ionized</a:t>
            </a:r>
            <a:endParaRPr lang="x-none" sz="2400" dirty="0">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0"/>
              </a:spcAft>
            </a:pPr>
            <a:r>
              <a:rPr lang="en" sz="2400" dirty="0">
                <a:solidFill>
                  <a:srgbClr val="FF0000"/>
                </a:solidFill>
                <a:latin typeface="Helvetica" panose="020B0604020202020204" pitchFamily="34" charset="0"/>
                <a:ea typeface="Times New Roman" panose="02020603050405020304" pitchFamily="18" charset="0"/>
                <a:cs typeface="Times New Roman" panose="02020603050405020304" pitchFamily="18" charset="0"/>
              </a:rPr>
              <a:t>      </a:t>
            </a:r>
            <a:r>
              <a:rPr lang="en" sz="2400" dirty="0">
                <a:solidFill>
                  <a:srgbClr val="3C4043"/>
                </a:solidFill>
                <a:latin typeface="Helvetica" panose="020B0604020202020204" pitchFamily="34" charset="0"/>
                <a:ea typeface="Times New Roman" panose="02020603050405020304" pitchFamily="18" charset="0"/>
                <a:cs typeface="Times New Roman" panose="02020603050405020304" pitchFamily="18" charset="0"/>
              </a:rPr>
              <a:t>Physiological effects of ionized calcium (Ca[i]) are related to its participation in muscle contraction, hormone secretion, and cell division. During the day, the concentration of Ca[i] changes: the maximum is from 2 to 4 in the morning, the minimum is around 8 pm. The level of Ca[i] is regulated by parathyroid hormone, calcitonin, and calcitriol. </a:t>
            </a:r>
            <a:endParaRPr lang="x-none" sz="2400" dirty="0">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0"/>
              </a:spcAft>
            </a:pPr>
            <a:r>
              <a:rPr lang="en" sz="2400" dirty="0">
                <a:solidFill>
                  <a:srgbClr val="3C4043"/>
                </a:solidFill>
                <a:latin typeface="Helvetica" panose="020B0604020202020204" pitchFamily="34" charset="0"/>
                <a:ea typeface="Times New Roman" panose="02020603050405020304" pitchFamily="18" charset="0"/>
                <a:cs typeface="Times New Roman" panose="02020603050405020304" pitchFamily="18" charset="0"/>
              </a:rPr>
              <a:t>      The concentration of Ca[i] in blood serum is influenced by other factors - </a:t>
            </a:r>
            <a:r>
              <a:rPr lang="en" sz="2400" b="1" i="1" dirty="0">
                <a:solidFill>
                  <a:srgbClr val="3C4043"/>
                </a:solidFill>
                <a:latin typeface="Helvetica" panose="020B0604020202020204" pitchFamily="34" charset="0"/>
                <a:ea typeface="Times New Roman" panose="02020603050405020304" pitchFamily="18" charset="0"/>
                <a:cs typeface="Times New Roman" panose="02020603050405020304" pitchFamily="18" charset="0"/>
              </a:rPr>
              <a:t>magnesium, proteins</a:t>
            </a:r>
            <a:r>
              <a:rPr lang="en" sz="2400" dirty="0">
                <a:solidFill>
                  <a:srgbClr val="3C4043"/>
                </a:solidFill>
                <a:latin typeface="Helvetica" panose="020B0604020202020204" pitchFamily="34" charset="0"/>
                <a:ea typeface="Times New Roman" panose="02020603050405020304" pitchFamily="18" charset="0"/>
                <a:cs typeface="Times New Roman" panose="02020603050405020304" pitchFamily="18" charset="0"/>
              </a:rPr>
              <a:t>. The acid-base state also affects the level of Ca[i]: with alkalosis, the binding increases and the concentration decreases, and with acidosis, it decreases and increases the concentration of Ca[i]. </a:t>
            </a:r>
            <a:endParaRPr lang="x-none" sz="2400" dirty="0"/>
          </a:p>
        </p:txBody>
      </p:sp>
    </p:spTree>
    <p:extLst>
      <p:ext uri="{BB962C8B-B14F-4D97-AF65-F5344CB8AC3E}">
        <p14:creationId xmlns:p14="http://schemas.microsoft.com/office/powerpoint/2010/main" xmlns="" val="177748896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xmlns="" id="{8ACF8D82-D597-4896-8DB5-5A9BDB834172}"/>
              </a:ext>
            </a:extLst>
          </p:cNvPr>
          <p:cNvSpPr/>
          <p:nvPr/>
        </p:nvSpPr>
        <p:spPr>
          <a:xfrm>
            <a:off x="637309" y="0"/>
            <a:ext cx="10709564" cy="6678944"/>
          </a:xfrm>
          <a:prstGeom prst="rect">
            <a:avLst/>
          </a:prstGeom>
        </p:spPr>
        <p:txBody>
          <a:bodyPr wrap="square">
            <a:spAutoFit/>
          </a:bodyPr>
          <a:lstStyle/>
          <a:p>
            <a:pPr>
              <a:lnSpc>
                <a:spcPct val="150000"/>
              </a:lnSpc>
              <a:spcAft>
                <a:spcPts val="0"/>
              </a:spcAft>
            </a:pPr>
            <a:r>
              <a:rPr lang="en" dirty="0">
                <a:solidFill>
                  <a:srgbClr val="3C4043"/>
                </a:solidFill>
                <a:latin typeface="Helvetica" panose="020B0604020202020204" pitchFamily="34" charset="0"/>
                <a:ea typeface="Times New Roman" panose="02020603050405020304" pitchFamily="18" charset="0"/>
                <a:cs typeface="Times New Roman" panose="02020603050405020304" pitchFamily="18" charset="0"/>
              </a:rPr>
              <a:t> </a:t>
            </a:r>
            <a:r>
              <a:rPr lang="en" sz="2400" dirty="0">
                <a:solidFill>
                  <a:srgbClr val="3C4043"/>
                </a:solidFill>
                <a:latin typeface="Helvetica" panose="020B0604020202020204" pitchFamily="34" charset="0"/>
                <a:ea typeface="Times New Roman" panose="02020603050405020304" pitchFamily="18" charset="0"/>
                <a:cs typeface="Times New Roman" panose="02020603050405020304" pitchFamily="18" charset="0"/>
              </a:rPr>
              <a:t>Determination of the Ca[i] level is recommended for:</a:t>
            </a:r>
            <a:endParaRPr lang="x-none" sz="2400" dirty="0">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0"/>
              </a:spcAft>
            </a:pPr>
            <a:r>
              <a:rPr lang="en" sz="2400" dirty="0">
                <a:solidFill>
                  <a:srgbClr val="3C4043"/>
                </a:solidFill>
                <a:latin typeface="Helvetica" panose="020B0604020202020204" pitchFamily="34" charset="0"/>
                <a:ea typeface="Times New Roman" panose="02020603050405020304" pitchFamily="18" charset="0"/>
                <a:cs typeface="Times New Roman" panose="02020603050405020304" pitchFamily="18" charset="0"/>
              </a:rPr>
              <a:t> - diagnostics of hypercalcemic states,  hyperparathyroidism</a:t>
            </a:r>
            <a:endParaRPr lang="x-none" sz="2400" dirty="0">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0"/>
              </a:spcAft>
            </a:pPr>
            <a:r>
              <a:rPr lang="en" sz="2400" dirty="0">
                <a:solidFill>
                  <a:srgbClr val="3C4043"/>
                </a:solidFill>
                <a:latin typeface="Helvetica" panose="020B0604020202020204" pitchFamily="34" charset="0"/>
                <a:ea typeface="Times New Roman" panose="02020603050405020304" pitchFamily="18" charset="0"/>
                <a:cs typeface="Times New Roman" panose="02020603050405020304" pitchFamily="18" charset="0"/>
              </a:rPr>
              <a:t> -  neoplasms</a:t>
            </a:r>
            <a:endParaRPr lang="x-none" sz="2400" dirty="0">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0"/>
              </a:spcAft>
            </a:pPr>
            <a:r>
              <a:rPr lang="en" sz="2400" dirty="0">
                <a:solidFill>
                  <a:srgbClr val="3C4043"/>
                </a:solidFill>
                <a:latin typeface="Helvetica" panose="020B0604020202020204" pitchFamily="34" charset="0"/>
                <a:ea typeface="Times New Roman" panose="02020603050405020304" pitchFamily="18" charset="0"/>
                <a:cs typeface="Times New Roman" panose="02020603050405020304" pitchFamily="18" charset="0"/>
              </a:rPr>
              <a:t> - kidney and liver diseases </a:t>
            </a:r>
            <a:endParaRPr lang="x-none" sz="2400" dirty="0">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0"/>
              </a:spcAft>
            </a:pPr>
            <a:r>
              <a:rPr lang="en" sz="2400" dirty="0">
                <a:solidFill>
                  <a:srgbClr val="3C4043"/>
                </a:solidFill>
                <a:latin typeface="Helvetica" panose="020B0604020202020204" pitchFamily="34" charset="0"/>
                <a:ea typeface="Times New Roman" panose="02020603050405020304" pitchFamily="18" charset="0"/>
                <a:cs typeface="Times New Roman" panose="02020603050405020304" pitchFamily="18" charset="0"/>
              </a:rPr>
              <a:t>- for patients on hemodialysis</a:t>
            </a:r>
            <a:endParaRPr lang="x-none" sz="2400" dirty="0">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0"/>
              </a:spcAft>
            </a:pPr>
            <a:r>
              <a:rPr lang="en" sz="2400" dirty="0">
                <a:solidFill>
                  <a:srgbClr val="3C4043"/>
                </a:solidFill>
                <a:latin typeface="Helvetica" panose="020B0604020202020204" pitchFamily="34" charset="0"/>
                <a:ea typeface="Times New Roman" panose="02020603050405020304" pitchFamily="18" charset="0"/>
                <a:cs typeface="Times New Roman" panose="02020603050405020304" pitchFamily="18" charset="0"/>
              </a:rPr>
              <a:t>      A significant decrease in Ca[i] leads </a:t>
            </a:r>
            <a:r>
              <a:rPr lang="en" sz="2400" b="1" u="sng" dirty="0">
                <a:solidFill>
                  <a:srgbClr val="3C4043"/>
                </a:solidFill>
                <a:latin typeface="Helvetica" panose="020B0604020202020204" pitchFamily="34" charset="0"/>
                <a:ea typeface="Times New Roman" panose="02020603050405020304" pitchFamily="18" charset="0"/>
                <a:cs typeface="Times New Roman" panose="02020603050405020304" pitchFamily="18" charset="0"/>
              </a:rPr>
              <a:t>to tetany and convulsions</a:t>
            </a:r>
            <a:r>
              <a:rPr lang="en" sz="2400" dirty="0">
                <a:solidFill>
                  <a:srgbClr val="3C4043"/>
                </a:solidFill>
                <a:latin typeface="Helvetica" panose="020B0604020202020204" pitchFamily="34" charset="0"/>
                <a:ea typeface="Times New Roman" panose="02020603050405020304" pitchFamily="18" charset="0"/>
                <a:cs typeface="Times New Roman" panose="02020603050405020304" pitchFamily="18" charset="0"/>
              </a:rPr>
              <a:t> &lt; 0.8 mmol/l; </a:t>
            </a:r>
            <a:r>
              <a:rPr lang="en" sz="2400" b="1" u="sng" dirty="0">
                <a:solidFill>
                  <a:srgbClr val="3C4043"/>
                </a:solidFill>
                <a:latin typeface="Helvetica" panose="020B0604020202020204" pitchFamily="34" charset="0"/>
                <a:ea typeface="Times New Roman" panose="02020603050405020304" pitchFamily="18" charset="0"/>
                <a:cs typeface="Times New Roman" panose="02020603050405020304" pitchFamily="18" charset="0"/>
              </a:rPr>
              <a:t>critical level, dangerous to life</a:t>
            </a:r>
            <a:r>
              <a:rPr lang="en" sz="2400" dirty="0">
                <a:solidFill>
                  <a:srgbClr val="3C4043"/>
                </a:solidFill>
                <a:latin typeface="Helvetica" panose="020B0604020202020204" pitchFamily="34" charset="0"/>
                <a:ea typeface="Times New Roman" panose="02020603050405020304" pitchFamily="18" charset="0"/>
                <a:cs typeface="Times New Roman" panose="02020603050405020304" pitchFamily="18" charset="0"/>
              </a:rPr>
              <a:t> &lt; 0.7 mmol/l. An increase in the level is characteristic of: primary hyperparathyroidism, hypervitaminosis of vitamin D, malignant tumors and their metastatic lesions, acidosis. A decrease in the level is noted in: primary hypoparathyroidism, vitamin D deficiency, renal failure, alkalosis, magnesium deficiency, atrophic gastritis. </a:t>
            </a:r>
            <a:endParaRPr lang="x-none" sz="2400" dirty="0">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0"/>
              </a:spcAft>
            </a:pPr>
            <a:r>
              <a:rPr lang="en" sz="2400" b="1" dirty="0">
                <a:solidFill>
                  <a:srgbClr val="FF0000"/>
                </a:solidFill>
                <a:latin typeface="Helvetica" panose="020B0604020202020204" pitchFamily="34" charset="0"/>
                <a:ea typeface="Times New Roman" panose="02020603050405020304" pitchFamily="18" charset="0"/>
                <a:cs typeface="Times New Roman" panose="02020603050405020304" pitchFamily="18" charset="0"/>
              </a:rPr>
              <a:t>Reference values:</a:t>
            </a:r>
            <a:r>
              <a:rPr lang="en" sz="2400" dirty="0">
                <a:solidFill>
                  <a:srgbClr val="FF0000"/>
                </a:solidFill>
                <a:latin typeface="Helvetica" panose="020B0604020202020204" pitchFamily="34" charset="0"/>
                <a:ea typeface="Times New Roman" panose="02020603050405020304" pitchFamily="18" charset="0"/>
                <a:cs typeface="Times New Roman" panose="02020603050405020304" pitchFamily="18" charset="0"/>
              </a:rPr>
              <a:t> </a:t>
            </a:r>
            <a:r>
              <a:rPr lang="en" sz="2400" dirty="0">
                <a:solidFill>
                  <a:srgbClr val="3C4043"/>
                </a:solidFill>
                <a:latin typeface="Helvetica" panose="020B0604020202020204" pitchFamily="34" charset="0"/>
                <a:ea typeface="Times New Roman" panose="02020603050405020304" pitchFamily="18" charset="0"/>
                <a:cs typeface="Times New Roman" panose="02020603050405020304" pitchFamily="18" charset="0"/>
              </a:rPr>
              <a:t>1.16 - 1.32 mmol/l.</a:t>
            </a:r>
            <a:endParaRPr lang="x-none" sz="2400" dirty="0"/>
          </a:p>
        </p:txBody>
      </p:sp>
    </p:spTree>
    <p:extLst>
      <p:ext uri="{BB962C8B-B14F-4D97-AF65-F5344CB8AC3E}">
        <p14:creationId xmlns:p14="http://schemas.microsoft.com/office/powerpoint/2010/main" xmlns="" val="39033620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xmlns="" id="{1E341835-37AD-497E-A140-D8F545C54049}"/>
              </a:ext>
            </a:extLst>
          </p:cNvPr>
          <p:cNvSpPr/>
          <p:nvPr/>
        </p:nvSpPr>
        <p:spPr>
          <a:xfrm>
            <a:off x="568035" y="152400"/>
            <a:ext cx="10875819" cy="6124946"/>
          </a:xfrm>
          <a:prstGeom prst="rect">
            <a:avLst/>
          </a:prstGeom>
        </p:spPr>
        <p:txBody>
          <a:bodyPr wrap="square">
            <a:spAutoFit/>
          </a:bodyPr>
          <a:lstStyle/>
          <a:p>
            <a:pPr>
              <a:lnSpc>
                <a:spcPct val="150000"/>
              </a:lnSpc>
              <a:spcAft>
                <a:spcPts val="0"/>
              </a:spcAft>
            </a:pPr>
            <a:r>
              <a:rPr lang="en" b="1" dirty="0">
                <a:solidFill>
                  <a:srgbClr val="7030A0"/>
                </a:solidFill>
                <a:latin typeface="Helvetica" panose="020B0604020202020204" pitchFamily="34" charset="0"/>
                <a:ea typeface="Times New Roman" panose="02020603050405020304" pitchFamily="18" charset="0"/>
                <a:cs typeface="Times New Roman" panose="02020603050405020304" pitchFamily="18" charset="0"/>
              </a:rPr>
              <a:t> </a:t>
            </a:r>
            <a:r>
              <a:rPr lang="en" sz="2400" b="1" dirty="0">
                <a:solidFill>
                  <a:srgbClr val="7030A0"/>
                </a:solidFill>
                <a:latin typeface="Helvetica" panose="020B0604020202020204" pitchFamily="34" charset="0"/>
                <a:ea typeface="Times New Roman" panose="02020603050405020304" pitchFamily="18" charset="0"/>
                <a:cs typeface="Times New Roman" panose="02020603050405020304" pitchFamily="18" charset="0"/>
              </a:rPr>
              <a:t>Phosphorus</a:t>
            </a:r>
            <a:r>
              <a:rPr lang="en" sz="2400" dirty="0">
                <a:solidFill>
                  <a:srgbClr val="3C4043"/>
                </a:solidFill>
                <a:latin typeface="Helvetica" panose="020B0604020202020204" pitchFamily="34" charset="0"/>
                <a:ea typeface="Times New Roman" panose="02020603050405020304" pitchFamily="18" charset="0"/>
                <a:cs typeface="Times New Roman" panose="02020603050405020304" pitchFamily="18" charset="0"/>
              </a:rPr>
              <a:t> </a:t>
            </a:r>
            <a:endParaRPr lang="x-none" sz="2400" dirty="0">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0"/>
              </a:spcAft>
            </a:pPr>
            <a:r>
              <a:rPr lang="en" sz="2400" dirty="0">
                <a:solidFill>
                  <a:srgbClr val="3C4043"/>
                </a:solidFill>
                <a:latin typeface="Helvetica" panose="020B0604020202020204" pitchFamily="34" charset="0"/>
                <a:ea typeface="Times New Roman" panose="02020603050405020304" pitchFamily="18" charset="0"/>
                <a:cs typeface="Times New Roman" panose="02020603050405020304" pitchFamily="18" charset="0"/>
              </a:rPr>
              <a:t>         Phosphorus is the main intracellular anion, found in the body as part of organic (nucleic acids, lipids, carbohydrates) and inorganic (calcium, magnesium, potassium and sodium phosphates) compounds.</a:t>
            </a:r>
          </a:p>
          <a:p>
            <a:pPr>
              <a:lnSpc>
                <a:spcPct val="150000"/>
              </a:lnSpc>
              <a:spcAft>
                <a:spcPts val="0"/>
              </a:spcAft>
            </a:pPr>
            <a:r>
              <a:rPr lang="en" sz="2400" dirty="0">
                <a:solidFill>
                  <a:srgbClr val="3C4043"/>
                </a:solidFill>
                <a:latin typeface="Helvetica" panose="020B0604020202020204" pitchFamily="34" charset="0"/>
                <a:ea typeface="Times New Roman" panose="02020603050405020304" pitchFamily="18" charset="0"/>
                <a:cs typeface="Times New Roman" panose="02020603050405020304" pitchFamily="18" charset="0"/>
              </a:rPr>
              <a:t>       Phosphorus takes part in stored and transferred energy, in enzymatic processes, stimulates muscle contraction and is necessary for maintaining the activity of neurons.</a:t>
            </a:r>
            <a:endParaRPr lang="x-none" sz="2400" dirty="0">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0"/>
              </a:spcAft>
            </a:pPr>
            <a:r>
              <a:rPr lang="en" sz="2400" dirty="0">
                <a:solidFill>
                  <a:srgbClr val="3C4043"/>
                </a:solidFill>
                <a:latin typeface="Helvetica" panose="020B0604020202020204" pitchFamily="34" charset="0"/>
                <a:ea typeface="Times New Roman" panose="02020603050405020304" pitchFamily="18" charset="0"/>
                <a:cs typeface="Times New Roman" panose="02020603050405020304" pitchFamily="18" charset="0"/>
              </a:rPr>
              <a:t>      A decrease in the concentration of phosphorus below 0.3 mmol/l leads to a violation of the energy exchange of cells. </a:t>
            </a:r>
            <a:endParaRPr lang="x-none" sz="2400" dirty="0">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0"/>
              </a:spcAft>
            </a:pPr>
            <a:r>
              <a:rPr lang="en" sz="2400" dirty="0">
                <a:solidFill>
                  <a:srgbClr val="3C4043"/>
                </a:solidFill>
                <a:latin typeface="Helvetica" panose="020B0604020202020204" pitchFamily="34" charset="0"/>
                <a:ea typeface="Times New Roman" panose="02020603050405020304" pitchFamily="18" charset="0"/>
                <a:cs typeface="Times New Roman" panose="02020603050405020304" pitchFamily="18" charset="0"/>
              </a:rPr>
              <a:t>     Phosphorus makes up 1% of the total body weight. 85% of all phosphorus is part of the skeleton, 6% - muscles, 9% - nerves and blood.</a:t>
            </a:r>
            <a:endParaRPr lang="x-none" sz="2400" dirty="0"/>
          </a:p>
        </p:txBody>
      </p:sp>
    </p:spTree>
    <p:extLst>
      <p:ext uri="{BB962C8B-B14F-4D97-AF65-F5344CB8AC3E}">
        <p14:creationId xmlns:p14="http://schemas.microsoft.com/office/powerpoint/2010/main" xmlns="" val="318975866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xmlns="" id="{B654F323-2C63-4B9B-9A27-031185707120}"/>
              </a:ext>
            </a:extLst>
          </p:cNvPr>
          <p:cNvSpPr/>
          <p:nvPr/>
        </p:nvSpPr>
        <p:spPr>
          <a:xfrm>
            <a:off x="318655" y="235528"/>
            <a:ext cx="11485418" cy="6044283"/>
          </a:xfrm>
          <a:prstGeom prst="rect">
            <a:avLst/>
          </a:prstGeom>
        </p:spPr>
        <p:txBody>
          <a:bodyPr wrap="square">
            <a:spAutoFit/>
          </a:bodyPr>
          <a:lstStyle/>
          <a:p>
            <a:pPr>
              <a:lnSpc>
                <a:spcPct val="150000"/>
              </a:lnSpc>
              <a:spcAft>
                <a:spcPts val="0"/>
              </a:spcAft>
            </a:pPr>
            <a:r>
              <a:rPr lang="en" sz="2000" b="1" dirty="0">
                <a:solidFill>
                  <a:srgbClr val="3C4043"/>
                </a:solidFill>
                <a:latin typeface="Helvetica" panose="020B0604020202020204" pitchFamily="34" charset="0"/>
                <a:ea typeface="Times New Roman" panose="02020603050405020304" pitchFamily="18" charset="0"/>
                <a:cs typeface="Times New Roman" panose="02020603050405020304" pitchFamily="18" charset="0"/>
              </a:rPr>
              <a:t>Phosphorus level is regulated by:</a:t>
            </a:r>
            <a:endParaRPr lang="x-none" sz="2000" b="1"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spcAft>
                <a:spcPts val="0"/>
              </a:spcAft>
              <a:buFont typeface="Symbol" panose="05050102010706020507" pitchFamily="18" charset="2"/>
              <a:buChar char=""/>
            </a:pPr>
            <a:r>
              <a:rPr lang="en" sz="2000" dirty="0">
                <a:solidFill>
                  <a:srgbClr val="3C4043"/>
                </a:solidFill>
                <a:latin typeface="Helvetica" panose="020B0604020202020204" pitchFamily="34" charset="0"/>
                <a:ea typeface="Times New Roman" panose="02020603050405020304" pitchFamily="18" charset="0"/>
                <a:cs typeface="Times New Roman" panose="02020603050405020304" pitchFamily="18" charset="0"/>
              </a:rPr>
              <a:t>parathyroid hormone,</a:t>
            </a:r>
            <a:endParaRPr lang="x-none" sz="20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spcAft>
                <a:spcPts val="0"/>
              </a:spcAft>
              <a:buFont typeface="Symbol" panose="05050102010706020507" pitchFamily="18" charset="2"/>
              <a:buChar char=""/>
            </a:pPr>
            <a:r>
              <a:rPr lang="en" sz="2000" dirty="0">
                <a:solidFill>
                  <a:srgbClr val="3C4043"/>
                </a:solidFill>
                <a:latin typeface="Helvetica" panose="020B0604020202020204" pitchFamily="34" charset="0"/>
                <a:ea typeface="Times New Roman" panose="02020603050405020304" pitchFamily="18" charset="0"/>
                <a:cs typeface="Times New Roman" panose="02020603050405020304" pitchFamily="18" charset="0"/>
              </a:rPr>
              <a:t> calcitonin,</a:t>
            </a:r>
            <a:endParaRPr lang="x-none" sz="20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spcAft>
                <a:spcPts val="0"/>
              </a:spcAft>
              <a:buFont typeface="Symbol" panose="05050102010706020507" pitchFamily="18" charset="2"/>
              <a:buChar char=""/>
            </a:pPr>
            <a:r>
              <a:rPr lang="en" sz="2000" dirty="0">
                <a:solidFill>
                  <a:srgbClr val="3C4043"/>
                </a:solidFill>
                <a:latin typeface="Helvetica" panose="020B0604020202020204" pitchFamily="34" charset="0"/>
                <a:ea typeface="Times New Roman" panose="02020603050405020304" pitchFamily="18" charset="0"/>
                <a:cs typeface="Times New Roman" panose="02020603050405020304" pitchFamily="18" charset="0"/>
              </a:rPr>
              <a:t> calcitriol,</a:t>
            </a:r>
            <a:endParaRPr lang="x-none" sz="20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spcAft>
                <a:spcPts val="0"/>
              </a:spcAft>
              <a:buFont typeface="Symbol" panose="05050102010706020507" pitchFamily="18" charset="2"/>
              <a:buChar char=""/>
            </a:pPr>
            <a:r>
              <a:rPr lang="en" sz="2000" dirty="0">
                <a:solidFill>
                  <a:srgbClr val="3C4043"/>
                </a:solidFill>
                <a:latin typeface="Helvetica" panose="020B0604020202020204" pitchFamily="34" charset="0"/>
                <a:ea typeface="Times New Roman" panose="02020603050405020304" pitchFamily="18" charset="0"/>
                <a:cs typeface="Times New Roman" panose="02020603050405020304" pitchFamily="18" charset="0"/>
              </a:rPr>
              <a:t> insulin. </a:t>
            </a:r>
            <a:endParaRPr lang="x-none" sz="2000" dirty="0">
              <a:latin typeface="Calibri" panose="020F0502020204030204" pitchFamily="34" charset="0"/>
              <a:ea typeface="Calibri" panose="020F0502020204030204" pitchFamily="34" charset="0"/>
              <a:cs typeface="Times New Roman" panose="02020603050405020304" pitchFamily="18" charset="0"/>
            </a:endParaRPr>
          </a:p>
          <a:p>
            <a:pPr marL="276225">
              <a:lnSpc>
                <a:spcPct val="150000"/>
              </a:lnSpc>
              <a:spcAft>
                <a:spcPts val="0"/>
              </a:spcAft>
            </a:pPr>
            <a:r>
              <a:rPr lang="x-none" sz="2000" dirty="0">
                <a:solidFill>
                  <a:srgbClr val="3C4043"/>
                </a:solidFill>
                <a:latin typeface="Helvetica" panose="020B0604020202020204" pitchFamily="34" charset="0"/>
                <a:ea typeface="Times New Roman" panose="02020603050405020304" pitchFamily="18" charset="0"/>
                <a:cs typeface="Times New Roman" panose="02020603050405020304" pitchFamily="18" charset="0"/>
              </a:rPr>
              <a:t> </a:t>
            </a:r>
            <a:r>
              <a:rPr lang="en" sz="2000" dirty="0">
                <a:solidFill>
                  <a:srgbClr val="3C4043"/>
                </a:solidFill>
                <a:latin typeface="Helvetica" panose="020B0604020202020204" pitchFamily="34" charset="0"/>
                <a:ea typeface="Times New Roman" panose="02020603050405020304" pitchFamily="18" charset="0"/>
                <a:cs typeface="Times New Roman" panose="02020603050405020304" pitchFamily="18" charset="0"/>
              </a:rPr>
              <a:t>      The exchange of phosphorus is closely related to the exchange of calcium, so it is diagnostically significant to determine the quantitative ratio of calcium and inorganic phosphorus in the blood. </a:t>
            </a:r>
            <a:endParaRPr lang="x-none" sz="2000" dirty="0">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0"/>
              </a:spcAft>
            </a:pPr>
            <a:r>
              <a:rPr lang="en" sz="2000" b="1" i="1" dirty="0">
                <a:solidFill>
                  <a:srgbClr val="3C4043"/>
                </a:solidFill>
                <a:latin typeface="Helvetica" panose="020B0604020202020204" pitchFamily="34" charset="0"/>
                <a:ea typeface="Times New Roman" panose="02020603050405020304" pitchFamily="18" charset="0"/>
                <a:cs typeface="Times New Roman" panose="02020603050405020304" pitchFamily="18" charset="0"/>
              </a:rPr>
              <a:t>       Phosphorus level determination is recommended for:</a:t>
            </a:r>
            <a:endParaRPr lang="x-none" sz="2000" b="1" i="1" dirty="0">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0"/>
              </a:spcAft>
            </a:pPr>
            <a:r>
              <a:rPr lang="en" sz="2000" dirty="0">
                <a:solidFill>
                  <a:srgbClr val="3C4043"/>
                </a:solidFill>
                <a:latin typeface="Helvetica" panose="020B0604020202020204" pitchFamily="34" charset="0"/>
                <a:ea typeface="Times New Roman" panose="02020603050405020304" pitchFamily="18" charset="0"/>
                <a:cs typeface="Times New Roman" panose="02020603050405020304" pitchFamily="18" charset="0"/>
              </a:rPr>
              <a:t> - bone diseases, injuries</a:t>
            </a:r>
            <a:endParaRPr lang="x-none" sz="2000" dirty="0">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0"/>
              </a:spcAft>
            </a:pPr>
            <a:r>
              <a:rPr lang="en" sz="2000" dirty="0">
                <a:solidFill>
                  <a:srgbClr val="3C4043"/>
                </a:solidFill>
                <a:latin typeface="Helvetica" panose="020B0604020202020204" pitchFamily="34" charset="0"/>
                <a:ea typeface="Times New Roman" panose="02020603050405020304" pitchFamily="18" charset="0"/>
                <a:cs typeface="Times New Roman" panose="02020603050405020304" pitchFamily="18" charset="0"/>
              </a:rPr>
              <a:t> - diseases of the kidneys, thyroid and parathyroid glands</a:t>
            </a:r>
            <a:endParaRPr lang="x-none" sz="2000" dirty="0">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0"/>
              </a:spcAft>
            </a:pPr>
            <a:r>
              <a:rPr lang="en" sz="2000" dirty="0">
                <a:solidFill>
                  <a:srgbClr val="3C4043"/>
                </a:solidFill>
                <a:latin typeface="Helvetica" panose="020B0604020202020204" pitchFamily="34" charset="0"/>
                <a:ea typeface="Times New Roman" panose="02020603050405020304" pitchFamily="18" charset="0"/>
                <a:cs typeface="Times New Roman" panose="02020603050405020304" pitchFamily="18" charset="0"/>
              </a:rPr>
              <a:t> - hypervitaminosis, insufficiency and deficiency of vitamin D.</a:t>
            </a:r>
            <a:endParaRPr lang="x-none" sz="2000" dirty="0">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0"/>
              </a:spcAft>
            </a:pPr>
            <a:r>
              <a:rPr lang="en" sz="2000" b="1" dirty="0">
                <a:solidFill>
                  <a:srgbClr val="FF0000"/>
                </a:solidFill>
                <a:latin typeface="Helvetica" panose="020B0604020202020204" pitchFamily="34" charset="0"/>
                <a:ea typeface="Times New Roman" panose="02020603050405020304" pitchFamily="18" charset="0"/>
                <a:cs typeface="Times New Roman" panose="02020603050405020304" pitchFamily="18" charset="0"/>
              </a:rPr>
              <a:t>Reference values</a:t>
            </a:r>
            <a:r>
              <a:rPr lang="en" sz="2000" dirty="0">
                <a:solidFill>
                  <a:srgbClr val="3C4043"/>
                </a:solidFill>
                <a:latin typeface="Helvetica" panose="020B0604020202020204" pitchFamily="34" charset="0"/>
                <a:ea typeface="Times New Roman" panose="02020603050405020304" pitchFamily="18" charset="0"/>
                <a:cs typeface="Times New Roman" panose="02020603050405020304" pitchFamily="18" charset="0"/>
              </a:rPr>
              <a:t>: adults 0.81 - 1.45 mmol/l.</a:t>
            </a:r>
            <a:endParaRPr lang="x-none"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xmlns="" val="3234067933"/>
      </p:ext>
    </p:extLst>
  </p:cSld>
  <p:clrMapOvr>
    <a:masterClrMapping/>
  </p:clrMapOvr>
</p:sld>
</file>

<file path=ppt/theme/theme1.xml><?xml version="1.0" encoding="utf-8"?>
<a:theme xmlns:a="http://schemas.openxmlformats.org/drawingml/2006/main" name="Капля">
  <a:themeElements>
    <a:clrScheme name="Droplet">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xmlns="" name="Droplet" id="{8984A317-299A-4E50-B45D-BFC9EDE2337A}" vid="{A633B6A3-9E7F-4C10-9C98-2517A3134361}"/>
    </a:ext>
  </a:extLst>
</a:theme>
</file>

<file path=docProps/app.xml><?xml version="1.0" encoding="utf-8"?>
<Properties xmlns="http://schemas.openxmlformats.org/officeDocument/2006/extended-properties" xmlns:vt="http://schemas.openxmlformats.org/officeDocument/2006/docPropsVTypes">
  <Template>TM04033925[[fn=Капля]]</Template>
  <TotalTime>139</TotalTime>
  <Words>2969</Words>
  <Application>Microsoft Office PowerPoint</Application>
  <PresentationFormat>Произвольный</PresentationFormat>
  <Paragraphs>139</Paragraphs>
  <Slides>31</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31</vt:i4>
      </vt:variant>
    </vt:vector>
  </HeadingPairs>
  <TitlesOfParts>
    <vt:vector size="32" baseType="lpstr">
      <vt:lpstr>Капля</vt:lpstr>
      <vt:lpstr>Topic 4. Laboratory diagnostic methods for assessing structural and functional changes in bone tissue and the risk of developing osteoporotic fractures.</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lpstr>Слайд 24</vt:lpstr>
      <vt:lpstr>Слайд 25</vt:lpstr>
      <vt:lpstr>Слайд 26</vt:lpstr>
      <vt:lpstr>Слайд 27</vt:lpstr>
      <vt:lpstr>Слайд 28</vt:lpstr>
      <vt:lpstr>Слайд 29</vt:lpstr>
      <vt:lpstr>Слайд 30</vt:lpstr>
      <vt:lpstr>Слайд 31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Laboratory diagnosis of OP and other metabolic diseases of bone tissue</dc:title>
  <dc:creator>Тамара Павлівна Опаріна</dc:creator>
  <cp:lastModifiedBy>e190178poi</cp:lastModifiedBy>
  <cp:revision>25</cp:revision>
  <dcterms:created xsi:type="dcterms:W3CDTF">2023-09-03T19:38:40Z</dcterms:created>
  <dcterms:modified xsi:type="dcterms:W3CDTF">2024-02-13T17:48:13Z</dcterms:modified>
</cp:coreProperties>
</file>