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27" r:id="rId3"/>
  </p:sldMasterIdLst>
  <p:notesMasterIdLst>
    <p:notesMasterId r:id="rId41"/>
  </p:notesMasterIdLst>
  <p:sldIdLst>
    <p:sldId id="311" r:id="rId4"/>
    <p:sldId id="312" r:id="rId5"/>
    <p:sldId id="314" r:id="rId6"/>
    <p:sldId id="288" r:id="rId7"/>
    <p:sldId id="295" r:id="rId8"/>
    <p:sldId id="291" r:id="rId9"/>
    <p:sldId id="278" r:id="rId10"/>
    <p:sldId id="260" r:id="rId11"/>
    <p:sldId id="279" r:id="rId12"/>
    <p:sldId id="304" r:id="rId13"/>
    <p:sldId id="293" r:id="rId14"/>
    <p:sldId id="262" r:id="rId15"/>
    <p:sldId id="281" r:id="rId16"/>
    <p:sldId id="316" r:id="rId17"/>
    <p:sldId id="296" r:id="rId18"/>
    <p:sldId id="263" r:id="rId19"/>
    <p:sldId id="297" r:id="rId20"/>
    <p:sldId id="256" r:id="rId21"/>
    <p:sldId id="290" r:id="rId22"/>
    <p:sldId id="259" r:id="rId23"/>
    <p:sldId id="289" r:id="rId24"/>
    <p:sldId id="287" r:id="rId25"/>
    <p:sldId id="298" r:id="rId26"/>
    <p:sldId id="300" r:id="rId27"/>
    <p:sldId id="301" r:id="rId28"/>
    <p:sldId id="303" r:id="rId29"/>
    <p:sldId id="306" r:id="rId30"/>
    <p:sldId id="305" r:id="rId31"/>
    <p:sldId id="307" r:id="rId32"/>
    <p:sldId id="308" r:id="rId33"/>
    <p:sldId id="309" r:id="rId34"/>
    <p:sldId id="310" r:id="rId35"/>
    <p:sldId id="283" r:id="rId36"/>
    <p:sldId id="274" r:id="rId37"/>
    <p:sldId id="275" r:id="rId38"/>
    <p:sldId id="276" r:id="rId39"/>
    <p:sldId id="284"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4606"/>
    <a:srgbClr val="71ED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FDB704-A38F-4A13-87D2-78A91DC23372}" type="doc">
      <dgm:prSet loTypeId="urn:microsoft.com/office/officeart/2005/8/layout/radial4" loCatId="relationship" qsTypeId="urn:microsoft.com/office/officeart/2005/8/quickstyle/3d5" qsCatId="3D" csTypeId="urn:microsoft.com/office/officeart/2005/8/colors/accent0_3" csCatId="mainScheme" phldr="1"/>
      <dgm:spPr/>
      <dgm:t>
        <a:bodyPr/>
        <a:lstStyle/>
        <a:p>
          <a:endParaRPr lang="ru-RU"/>
        </a:p>
      </dgm:t>
    </dgm:pt>
    <dgm:pt modelId="{F4CD8341-3A42-473D-8FF9-B08898976630}">
      <dgm:prSet phldrT="[Текст]"/>
      <dgm:spPr/>
      <dgm:t>
        <a:bodyPr/>
        <a:lstStyle/>
        <a:p>
          <a:r>
            <a:rPr lang="en-US" dirty="0"/>
            <a:t>Sound</a:t>
          </a:r>
          <a:endParaRPr lang="ru-RU" dirty="0"/>
        </a:p>
      </dgm:t>
    </dgm:pt>
    <dgm:pt modelId="{5AFD1EFF-7D9C-4A07-91CA-7DD11F41EBC7}" type="parTrans" cxnId="{66A1C46E-8964-4597-A30C-F79E5FE7DA03}">
      <dgm:prSet/>
      <dgm:spPr/>
      <dgm:t>
        <a:bodyPr/>
        <a:lstStyle/>
        <a:p>
          <a:endParaRPr lang="ru-RU"/>
        </a:p>
      </dgm:t>
    </dgm:pt>
    <dgm:pt modelId="{6BD42B5D-5E15-4632-A551-2C1189FEF921}" type="sibTrans" cxnId="{66A1C46E-8964-4597-A30C-F79E5FE7DA03}">
      <dgm:prSet/>
      <dgm:spPr/>
      <dgm:t>
        <a:bodyPr/>
        <a:lstStyle/>
        <a:p>
          <a:endParaRPr lang="ru-RU"/>
        </a:p>
      </dgm:t>
    </dgm:pt>
    <dgm:pt modelId="{2794A588-1042-4718-AD27-CF26E1743FC3}">
      <dgm:prSet phldrT="[Текст]"/>
      <dgm:spPr/>
      <dgm:t>
        <a:bodyPr/>
        <a:lstStyle/>
        <a:p>
          <a:r>
            <a:rPr lang="en-US" dirty="0"/>
            <a:t>Intensity</a:t>
          </a:r>
        </a:p>
        <a:p>
          <a:r>
            <a:rPr lang="en-US" dirty="0"/>
            <a:t>(Decibels)</a:t>
          </a:r>
          <a:endParaRPr lang="ru-RU" dirty="0"/>
        </a:p>
      </dgm:t>
    </dgm:pt>
    <dgm:pt modelId="{7CAA9EA5-46FD-47F3-8F0B-CFC0563948B5}" type="parTrans" cxnId="{8598F3F1-0144-45ED-8B90-209D8DFBD004}">
      <dgm:prSet/>
      <dgm:spPr/>
      <dgm:t>
        <a:bodyPr/>
        <a:lstStyle/>
        <a:p>
          <a:endParaRPr lang="ru-RU"/>
        </a:p>
      </dgm:t>
    </dgm:pt>
    <dgm:pt modelId="{CAAB79DA-014D-46DD-8C43-872410EB34D9}" type="sibTrans" cxnId="{8598F3F1-0144-45ED-8B90-209D8DFBD004}">
      <dgm:prSet/>
      <dgm:spPr/>
      <dgm:t>
        <a:bodyPr/>
        <a:lstStyle/>
        <a:p>
          <a:endParaRPr lang="ru-RU"/>
        </a:p>
      </dgm:t>
    </dgm:pt>
    <dgm:pt modelId="{1F73E79E-1BDD-4B02-8EFC-E70A1F9EFA48}">
      <dgm:prSet phldrT="[Текст]"/>
      <dgm:spPr/>
      <dgm:t>
        <a:bodyPr/>
        <a:lstStyle/>
        <a:p>
          <a:r>
            <a:rPr lang="en-US" dirty="0"/>
            <a:t>Pitch</a:t>
          </a:r>
        </a:p>
        <a:p>
          <a:r>
            <a:rPr lang="en-US" dirty="0"/>
            <a:t>(Hertz)</a:t>
          </a:r>
          <a:endParaRPr lang="ru-RU" dirty="0"/>
        </a:p>
      </dgm:t>
    </dgm:pt>
    <dgm:pt modelId="{CDB94D4D-EF1E-4CF2-877D-A170D02ED9A8}" type="parTrans" cxnId="{6758AEF5-1DFE-4DA6-9546-0C0AA726BB5B}">
      <dgm:prSet/>
      <dgm:spPr/>
      <dgm:t>
        <a:bodyPr/>
        <a:lstStyle/>
        <a:p>
          <a:endParaRPr lang="ru-RU"/>
        </a:p>
      </dgm:t>
    </dgm:pt>
    <dgm:pt modelId="{24BC0B48-181B-4905-97F5-DD4D3C7FC15B}" type="sibTrans" cxnId="{6758AEF5-1DFE-4DA6-9546-0C0AA726BB5B}">
      <dgm:prSet/>
      <dgm:spPr/>
      <dgm:t>
        <a:bodyPr/>
        <a:lstStyle/>
        <a:p>
          <a:endParaRPr lang="ru-RU"/>
        </a:p>
      </dgm:t>
    </dgm:pt>
    <dgm:pt modelId="{AF5B1ACC-EC11-46EA-97C0-79FEAE62C964}" type="pres">
      <dgm:prSet presAssocID="{04FDB704-A38F-4A13-87D2-78A91DC23372}" presName="cycle" presStyleCnt="0">
        <dgm:presLayoutVars>
          <dgm:chMax val="1"/>
          <dgm:dir/>
          <dgm:animLvl val="ctr"/>
          <dgm:resizeHandles val="exact"/>
        </dgm:presLayoutVars>
      </dgm:prSet>
      <dgm:spPr/>
    </dgm:pt>
    <dgm:pt modelId="{C0312A98-6DE7-4440-83B5-85ABD9553335}" type="pres">
      <dgm:prSet presAssocID="{F4CD8341-3A42-473D-8FF9-B08898976630}" presName="centerShape" presStyleLbl="node0" presStyleIdx="0" presStyleCnt="1" custLinFactNeighborX="8171" custLinFactNeighborY="-30986"/>
      <dgm:spPr/>
    </dgm:pt>
    <dgm:pt modelId="{5914F1A7-558C-47C5-BCE2-7567CE061E95}" type="pres">
      <dgm:prSet presAssocID="{7CAA9EA5-46FD-47F3-8F0B-CFC0563948B5}" presName="parTrans" presStyleLbl="bgSibTrans2D1" presStyleIdx="0" presStyleCnt="2"/>
      <dgm:spPr/>
    </dgm:pt>
    <dgm:pt modelId="{5B28570A-67C8-43D2-9264-4DE6B71B6B94}" type="pres">
      <dgm:prSet presAssocID="{2794A588-1042-4718-AD27-CF26E1743FC3}" presName="node" presStyleLbl="node1" presStyleIdx="0" presStyleCnt="2" custRadScaleRad="90924" custRadScaleInc="-54511">
        <dgm:presLayoutVars>
          <dgm:bulletEnabled val="1"/>
        </dgm:presLayoutVars>
      </dgm:prSet>
      <dgm:spPr/>
    </dgm:pt>
    <dgm:pt modelId="{EA53D72B-93D5-439A-B5D3-B5A43EB9FF57}" type="pres">
      <dgm:prSet presAssocID="{CDB94D4D-EF1E-4CF2-877D-A170D02ED9A8}" presName="parTrans" presStyleLbl="bgSibTrans2D1" presStyleIdx="1" presStyleCnt="2" custLinFactNeighborX="14145" custLinFactNeighborY="-57357"/>
      <dgm:spPr/>
    </dgm:pt>
    <dgm:pt modelId="{EC5F22F3-A0E2-4E3C-8EB3-229087ECE171}" type="pres">
      <dgm:prSet presAssocID="{1F73E79E-1BDD-4B02-8EFC-E70A1F9EFA48}" presName="node" presStyleLbl="node1" presStyleIdx="1" presStyleCnt="2" custRadScaleRad="86036" custRadScaleInc="57797">
        <dgm:presLayoutVars>
          <dgm:bulletEnabled val="1"/>
        </dgm:presLayoutVars>
      </dgm:prSet>
      <dgm:spPr/>
    </dgm:pt>
  </dgm:ptLst>
  <dgm:cxnLst>
    <dgm:cxn modelId="{4A7EB83D-8C7F-460C-9124-5518405DAE1E}" type="presOf" srcId="{F4CD8341-3A42-473D-8FF9-B08898976630}" destId="{C0312A98-6DE7-4440-83B5-85ABD9553335}" srcOrd="0" destOrd="0" presId="urn:microsoft.com/office/officeart/2005/8/layout/radial4"/>
    <dgm:cxn modelId="{58516243-6261-497E-A083-37CD985CA4F1}" type="presOf" srcId="{CDB94D4D-EF1E-4CF2-877D-A170D02ED9A8}" destId="{EA53D72B-93D5-439A-B5D3-B5A43EB9FF57}" srcOrd="0" destOrd="0" presId="urn:microsoft.com/office/officeart/2005/8/layout/radial4"/>
    <dgm:cxn modelId="{9063286A-A23F-4841-9B76-ACF4E05E6A58}" type="presOf" srcId="{1F73E79E-1BDD-4B02-8EFC-E70A1F9EFA48}" destId="{EC5F22F3-A0E2-4E3C-8EB3-229087ECE171}" srcOrd="0" destOrd="0" presId="urn:microsoft.com/office/officeart/2005/8/layout/radial4"/>
    <dgm:cxn modelId="{66A1C46E-8964-4597-A30C-F79E5FE7DA03}" srcId="{04FDB704-A38F-4A13-87D2-78A91DC23372}" destId="{F4CD8341-3A42-473D-8FF9-B08898976630}" srcOrd="0" destOrd="0" parTransId="{5AFD1EFF-7D9C-4A07-91CA-7DD11F41EBC7}" sibTransId="{6BD42B5D-5E15-4632-A551-2C1189FEF921}"/>
    <dgm:cxn modelId="{944DF5A5-AECA-4E92-BA33-68D16958CCC2}" type="presOf" srcId="{2794A588-1042-4718-AD27-CF26E1743FC3}" destId="{5B28570A-67C8-43D2-9264-4DE6B71B6B94}" srcOrd="0" destOrd="0" presId="urn:microsoft.com/office/officeart/2005/8/layout/radial4"/>
    <dgm:cxn modelId="{41825BF0-D9BD-401B-ABAA-CFB3C6C89F2C}" type="presOf" srcId="{04FDB704-A38F-4A13-87D2-78A91DC23372}" destId="{AF5B1ACC-EC11-46EA-97C0-79FEAE62C964}" srcOrd="0" destOrd="0" presId="urn:microsoft.com/office/officeart/2005/8/layout/radial4"/>
    <dgm:cxn modelId="{8598F3F1-0144-45ED-8B90-209D8DFBD004}" srcId="{F4CD8341-3A42-473D-8FF9-B08898976630}" destId="{2794A588-1042-4718-AD27-CF26E1743FC3}" srcOrd="0" destOrd="0" parTransId="{7CAA9EA5-46FD-47F3-8F0B-CFC0563948B5}" sibTransId="{CAAB79DA-014D-46DD-8C43-872410EB34D9}"/>
    <dgm:cxn modelId="{6758AEF5-1DFE-4DA6-9546-0C0AA726BB5B}" srcId="{F4CD8341-3A42-473D-8FF9-B08898976630}" destId="{1F73E79E-1BDD-4B02-8EFC-E70A1F9EFA48}" srcOrd="1" destOrd="0" parTransId="{CDB94D4D-EF1E-4CF2-877D-A170D02ED9A8}" sibTransId="{24BC0B48-181B-4905-97F5-DD4D3C7FC15B}"/>
    <dgm:cxn modelId="{814F2FF8-04AE-4D3C-A7A6-00D3816C52C7}" type="presOf" srcId="{7CAA9EA5-46FD-47F3-8F0B-CFC0563948B5}" destId="{5914F1A7-558C-47C5-BCE2-7567CE061E95}" srcOrd="0" destOrd="0" presId="urn:microsoft.com/office/officeart/2005/8/layout/radial4"/>
    <dgm:cxn modelId="{6736BC94-B962-42AF-A746-94CEBCF8ACB7}" type="presParOf" srcId="{AF5B1ACC-EC11-46EA-97C0-79FEAE62C964}" destId="{C0312A98-6DE7-4440-83B5-85ABD9553335}" srcOrd="0" destOrd="0" presId="urn:microsoft.com/office/officeart/2005/8/layout/radial4"/>
    <dgm:cxn modelId="{4F28652A-B49F-4D14-B20C-5918B646A0F4}" type="presParOf" srcId="{AF5B1ACC-EC11-46EA-97C0-79FEAE62C964}" destId="{5914F1A7-558C-47C5-BCE2-7567CE061E95}" srcOrd="1" destOrd="0" presId="urn:microsoft.com/office/officeart/2005/8/layout/radial4"/>
    <dgm:cxn modelId="{5B4F4AA9-B6B3-403B-BDDD-5E66518CA7AC}" type="presParOf" srcId="{AF5B1ACC-EC11-46EA-97C0-79FEAE62C964}" destId="{5B28570A-67C8-43D2-9264-4DE6B71B6B94}" srcOrd="2" destOrd="0" presId="urn:microsoft.com/office/officeart/2005/8/layout/radial4"/>
    <dgm:cxn modelId="{E9D3FC10-22BD-49AA-B76F-65E2260853FD}" type="presParOf" srcId="{AF5B1ACC-EC11-46EA-97C0-79FEAE62C964}" destId="{EA53D72B-93D5-439A-B5D3-B5A43EB9FF57}" srcOrd="3" destOrd="0" presId="urn:microsoft.com/office/officeart/2005/8/layout/radial4"/>
    <dgm:cxn modelId="{59E12900-C643-42CA-9F10-FAE426E6BEB8}" type="presParOf" srcId="{AF5B1ACC-EC11-46EA-97C0-79FEAE62C964}" destId="{EC5F22F3-A0E2-4E3C-8EB3-229087ECE171}"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DC9BDD-1CD6-45A5-87C1-D7AC8B4B2E3F}" type="doc">
      <dgm:prSet loTypeId="urn:microsoft.com/office/officeart/2005/8/layout/chevron1" loCatId="process" qsTypeId="urn:microsoft.com/office/officeart/2005/8/quickstyle/simple5" qsCatId="simple" csTypeId="urn:microsoft.com/office/officeart/2005/8/colors/accent1_2" csCatId="accent1" phldr="1"/>
      <dgm:spPr/>
    </dgm:pt>
    <dgm:pt modelId="{BD2737A1-39A5-48F7-9C50-B66190331D33}">
      <dgm:prSet phldrT="[Текст]"/>
      <dgm:spPr>
        <a:solidFill>
          <a:srgbClr val="92D050"/>
        </a:solidFill>
      </dgm:spPr>
      <dgm:t>
        <a:bodyPr/>
        <a:lstStyle/>
        <a:p>
          <a:r>
            <a:rPr lang="en-US" dirty="0"/>
            <a:t>20Hz</a:t>
          </a:r>
          <a:endParaRPr lang="ru-RU" dirty="0"/>
        </a:p>
      </dgm:t>
    </dgm:pt>
    <dgm:pt modelId="{444F7904-5096-44FA-9AF6-576C11A03318}" type="parTrans" cxnId="{2DD25438-8F51-469C-A9AD-7DC221DF3DD9}">
      <dgm:prSet/>
      <dgm:spPr/>
      <dgm:t>
        <a:bodyPr/>
        <a:lstStyle/>
        <a:p>
          <a:endParaRPr lang="ru-RU"/>
        </a:p>
      </dgm:t>
    </dgm:pt>
    <dgm:pt modelId="{38F3F519-2595-4F73-A947-CF4ECC53493D}" type="sibTrans" cxnId="{2DD25438-8F51-469C-A9AD-7DC221DF3DD9}">
      <dgm:prSet/>
      <dgm:spPr/>
      <dgm:t>
        <a:bodyPr/>
        <a:lstStyle/>
        <a:p>
          <a:endParaRPr lang="ru-RU"/>
        </a:p>
      </dgm:t>
    </dgm:pt>
    <dgm:pt modelId="{415C8D75-FF24-4C43-9616-58EC7E356F2C}">
      <dgm:prSet phldrT="[Текст]"/>
      <dgm:spPr>
        <a:solidFill>
          <a:srgbClr val="FF0000"/>
        </a:solidFill>
      </dgm:spPr>
      <dgm:t>
        <a:bodyPr/>
        <a:lstStyle/>
        <a:p>
          <a:r>
            <a:rPr lang="en-US" dirty="0"/>
            <a:t>2000-4000Hz</a:t>
          </a:r>
          <a:endParaRPr lang="ru-RU" dirty="0"/>
        </a:p>
      </dgm:t>
    </dgm:pt>
    <dgm:pt modelId="{D642FEDD-0B8A-45D7-AFE4-EBEB3BA607EC}" type="parTrans" cxnId="{30E7F6DD-442E-46C2-8A5C-E2B911AD1945}">
      <dgm:prSet/>
      <dgm:spPr/>
      <dgm:t>
        <a:bodyPr/>
        <a:lstStyle/>
        <a:p>
          <a:endParaRPr lang="ru-RU"/>
        </a:p>
      </dgm:t>
    </dgm:pt>
    <dgm:pt modelId="{65D4253A-EED3-420E-9618-94335191B70C}" type="sibTrans" cxnId="{30E7F6DD-442E-46C2-8A5C-E2B911AD1945}">
      <dgm:prSet/>
      <dgm:spPr/>
      <dgm:t>
        <a:bodyPr/>
        <a:lstStyle/>
        <a:p>
          <a:endParaRPr lang="ru-RU"/>
        </a:p>
      </dgm:t>
    </dgm:pt>
    <dgm:pt modelId="{45ED9508-3CEC-48EA-9F56-AB2D55D6EDD5}">
      <dgm:prSet/>
      <dgm:spPr>
        <a:solidFill>
          <a:srgbClr val="FFC000"/>
        </a:solidFill>
      </dgm:spPr>
      <dgm:t>
        <a:bodyPr/>
        <a:lstStyle/>
        <a:p>
          <a:r>
            <a:rPr lang="en-US" dirty="0"/>
            <a:t>20,000Hz</a:t>
          </a:r>
          <a:endParaRPr lang="ru-RU" dirty="0"/>
        </a:p>
      </dgm:t>
    </dgm:pt>
    <dgm:pt modelId="{934A7FB1-B81D-4A91-B0A5-C698E5AADFE1}" type="parTrans" cxnId="{A505FFD5-06F8-4416-A3AF-067A57742932}">
      <dgm:prSet/>
      <dgm:spPr/>
      <dgm:t>
        <a:bodyPr/>
        <a:lstStyle/>
        <a:p>
          <a:endParaRPr lang="ru-RU"/>
        </a:p>
      </dgm:t>
    </dgm:pt>
    <dgm:pt modelId="{FD76E37F-9917-4C43-AD9B-C647822EA700}" type="sibTrans" cxnId="{A505FFD5-06F8-4416-A3AF-067A57742932}">
      <dgm:prSet/>
      <dgm:spPr/>
      <dgm:t>
        <a:bodyPr/>
        <a:lstStyle/>
        <a:p>
          <a:endParaRPr lang="ru-RU"/>
        </a:p>
      </dgm:t>
    </dgm:pt>
    <dgm:pt modelId="{28C121CA-CDCE-4E01-890D-15163B1ED712}" type="pres">
      <dgm:prSet presAssocID="{B4DC9BDD-1CD6-45A5-87C1-D7AC8B4B2E3F}" presName="Name0" presStyleCnt="0">
        <dgm:presLayoutVars>
          <dgm:dir/>
          <dgm:animLvl val="lvl"/>
          <dgm:resizeHandles val="exact"/>
        </dgm:presLayoutVars>
      </dgm:prSet>
      <dgm:spPr/>
    </dgm:pt>
    <dgm:pt modelId="{BA17415F-4610-4CF0-8B58-616E7374421A}" type="pres">
      <dgm:prSet presAssocID="{BD2737A1-39A5-48F7-9C50-B66190331D33}" presName="parTxOnly" presStyleLbl="node1" presStyleIdx="0" presStyleCnt="3" custLinFactX="31805" custLinFactNeighborX="100000" custLinFactNeighborY="-82376">
        <dgm:presLayoutVars>
          <dgm:chMax val="0"/>
          <dgm:chPref val="0"/>
          <dgm:bulletEnabled val="1"/>
        </dgm:presLayoutVars>
      </dgm:prSet>
      <dgm:spPr/>
    </dgm:pt>
    <dgm:pt modelId="{CC9D37C7-752C-47A7-B780-C867BD9C0AAD}" type="pres">
      <dgm:prSet presAssocID="{38F3F519-2595-4F73-A947-CF4ECC53493D}" presName="parTxOnlySpace" presStyleCnt="0"/>
      <dgm:spPr/>
    </dgm:pt>
    <dgm:pt modelId="{BF1A9E89-2600-4806-889C-8CBF569CAA79}" type="pres">
      <dgm:prSet presAssocID="{415C8D75-FF24-4C43-9616-58EC7E356F2C}" presName="parTxOnly" presStyleLbl="node1" presStyleIdx="1" presStyleCnt="3" custLinFactX="287" custLinFactNeighborX="100000" custLinFactNeighborY="50000">
        <dgm:presLayoutVars>
          <dgm:chMax val="0"/>
          <dgm:chPref val="0"/>
          <dgm:bulletEnabled val="1"/>
        </dgm:presLayoutVars>
      </dgm:prSet>
      <dgm:spPr/>
    </dgm:pt>
    <dgm:pt modelId="{E7F7E549-F66C-476C-B6A5-24BC8DB54874}" type="pres">
      <dgm:prSet presAssocID="{65D4253A-EED3-420E-9618-94335191B70C}" presName="parTxOnlySpace" presStyleCnt="0"/>
      <dgm:spPr/>
    </dgm:pt>
    <dgm:pt modelId="{3AD22347-91F1-446F-BB2F-119531E6DC95}" type="pres">
      <dgm:prSet presAssocID="{45ED9508-3CEC-48EA-9F56-AB2D55D6EDD5}" presName="parTxOnly" presStyleLbl="node1" presStyleIdx="2" presStyleCnt="3" custLinFactY="71344" custLinFactNeighborX="821" custLinFactNeighborY="100000">
        <dgm:presLayoutVars>
          <dgm:chMax val="0"/>
          <dgm:chPref val="0"/>
          <dgm:bulletEnabled val="1"/>
        </dgm:presLayoutVars>
      </dgm:prSet>
      <dgm:spPr/>
    </dgm:pt>
  </dgm:ptLst>
  <dgm:cxnLst>
    <dgm:cxn modelId="{DB111F36-11E5-4F45-84AA-0FEDA5387A7B}" type="presOf" srcId="{B4DC9BDD-1CD6-45A5-87C1-D7AC8B4B2E3F}" destId="{28C121CA-CDCE-4E01-890D-15163B1ED712}" srcOrd="0" destOrd="0" presId="urn:microsoft.com/office/officeart/2005/8/layout/chevron1"/>
    <dgm:cxn modelId="{2DD25438-8F51-469C-A9AD-7DC221DF3DD9}" srcId="{B4DC9BDD-1CD6-45A5-87C1-D7AC8B4B2E3F}" destId="{BD2737A1-39A5-48F7-9C50-B66190331D33}" srcOrd="0" destOrd="0" parTransId="{444F7904-5096-44FA-9AF6-576C11A03318}" sibTransId="{38F3F519-2595-4F73-A947-CF4ECC53493D}"/>
    <dgm:cxn modelId="{E2B78663-4D16-4C7F-9B79-04FFB68F8B5D}" type="presOf" srcId="{45ED9508-3CEC-48EA-9F56-AB2D55D6EDD5}" destId="{3AD22347-91F1-446F-BB2F-119531E6DC95}" srcOrd="0" destOrd="0" presId="urn:microsoft.com/office/officeart/2005/8/layout/chevron1"/>
    <dgm:cxn modelId="{F366D383-133A-4F2A-B1FC-D76CF31D1F83}" type="presOf" srcId="{415C8D75-FF24-4C43-9616-58EC7E356F2C}" destId="{BF1A9E89-2600-4806-889C-8CBF569CAA79}" srcOrd="0" destOrd="0" presId="urn:microsoft.com/office/officeart/2005/8/layout/chevron1"/>
    <dgm:cxn modelId="{3F968D94-61CA-48B8-B804-1703EA8EB97F}" type="presOf" srcId="{BD2737A1-39A5-48F7-9C50-B66190331D33}" destId="{BA17415F-4610-4CF0-8B58-616E7374421A}" srcOrd="0" destOrd="0" presId="urn:microsoft.com/office/officeart/2005/8/layout/chevron1"/>
    <dgm:cxn modelId="{A505FFD5-06F8-4416-A3AF-067A57742932}" srcId="{B4DC9BDD-1CD6-45A5-87C1-D7AC8B4B2E3F}" destId="{45ED9508-3CEC-48EA-9F56-AB2D55D6EDD5}" srcOrd="2" destOrd="0" parTransId="{934A7FB1-B81D-4A91-B0A5-C698E5AADFE1}" sibTransId="{FD76E37F-9917-4C43-AD9B-C647822EA700}"/>
    <dgm:cxn modelId="{30E7F6DD-442E-46C2-8A5C-E2B911AD1945}" srcId="{B4DC9BDD-1CD6-45A5-87C1-D7AC8B4B2E3F}" destId="{415C8D75-FF24-4C43-9616-58EC7E356F2C}" srcOrd="1" destOrd="0" parTransId="{D642FEDD-0B8A-45D7-AFE4-EBEB3BA607EC}" sibTransId="{65D4253A-EED3-420E-9618-94335191B70C}"/>
    <dgm:cxn modelId="{BE7F0BD0-09B0-4499-B92C-49973A16BDF0}" type="presParOf" srcId="{28C121CA-CDCE-4E01-890D-15163B1ED712}" destId="{BA17415F-4610-4CF0-8B58-616E7374421A}" srcOrd="0" destOrd="0" presId="urn:microsoft.com/office/officeart/2005/8/layout/chevron1"/>
    <dgm:cxn modelId="{58BFE398-257F-40FB-A20D-6A9C94753B0A}" type="presParOf" srcId="{28C121CA-CDCE-4E01-890D-15163B1ED712}" destId="{CC9D37C7-752C-47A7-B780-C867BD9C0AAD}" srcOrd="1" destOrd="0" presId="urn:microsoft.com/office/officeart/2005/8/layout/chevron1"/>
    <dgm:cxn modelId="{CF73CDDA-CBC9-474B-8EAA-82C3B74F9D4B}" type="presParOf" srcId="{28C121CA-CDCE-4E01-890D-15163B1ED712}" destId="{BF1A9E89-2600-4806-889C-8CBF569CAA79}" srcOrd="2" destOrd="0" presId="urn:microsoft.com/office/officeart/2005/8/layout/chevron1"/>
    <dgm:cxn modelId="{1EB63168-BF15-4E79-B5E4-1B5DAA5DB1AC}" type="presParOf" srcId="{28C121CA-CDCE-4E01-890D-15163B1ED712}" destId="{E7F7E549-F66C-476C-B6A5-24BC8DB54874}" srcOrd="3" destOrd="0" presId="urn:microsoft.com/office/officeart/2005/8/layout/chevron1"/>
    <dgm:cxn modelId="{F76FB471-621F-4785-BD49-4E45D3E98241}" type="presParOf" srcId="{28C121CA-CDCE-4E01-890D-15163B1ED712}" destId="{3AD22347-91F1-446F-BB2F-119531E6DC95}"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12A98-6DE7-4440-83B5-85ABD9553335}">
      <dsp:nvSpPr>
        <dsp:cNvPr id="0" name=""/>
        <dsp:cNvSpPr/>
      </dsp:nvSpPr>
      <dsp:spPr>
        <a:xfrm>
          <a:off x="3384144" y="0"/>
          <a:ext cx="2593200" cy="2593200"/>
        </a:xfrm>
        <a:prstGeom prst="ellipse">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n-US" sz="4800" kern="1200" dirty="0"/>
            <a:t>Sound</a:t>
          </a:r>
          <a:endParaRPr lang="ru-RU" sz="4800" kern="1200" dirty="0"/>
        </a:p>
      </dsp:txBody>
      <dsp:txXfrm>
        <a:off x="3763909" y="379765"/>
        <a:ext cx="1833670" cy="1833670"/>
      </dsp:txXfrm>
    </dsp:sp>
    <dsp:sp modelId="{5914F1A7-558C-47C5-BCE2-7567CE061E95}">
      <dsp:nvSpPr>
        <dsp:cNvPr id="0" name=""/>
        <dsp:cNvSpPr/>
      </dsp:nvSpPr>
      <dsp:spPr>
        <a:xfrm rot="8860485">
          <a:off x="1027845" y="2405922"/>
          <a:ext cx="2631730" cy="739062"/>
        </a:xfrm>
        <a:prstGeom prst="leftArrow">
          <a:avLst>
            <a:gd name="adj1" fmla="val 60000"/>
            <a:gd name="adj2" fmla="val 50000"/>
          </a:avLst>
        </a:prstGeom>
        <a:solidFill>
          <a:schemeClr val="dk2">
            <a:tint val="60000"/>
            <a:hueOff val="0"/>
            <a:satOff val="0"/>
            <a:lumOff val="0"/>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5B28570A-67C8-43D2-9264-4DE6B71B6B94}">
      <dsp:nvSpPr>
        <dsp:cNvPr id="0" name=""/>
        <dsp:cNvSpPr/>
      </dsp:nvSpPr>
      <dsp:spPr>
        <a:xfrm>
          <a:off x="0" y="2493663"/>
          <a:ext cx="2463540" cy="1970832"/>
        </a:xfrm>
        <a:prstGeom prst="roundRect">
          <a:avLst>
            <a:gd name="adj" fmla="val 10000"/>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Intensity</a:t>
          </a:r>
        </a:p>
        <a:p>
          <a:pPr marL="0" lvl="0" indent="0" algn="ctr" defTabSz="1689100">
            <a:lnSpc>
              <a:spcPct val="90000"/>
            </a:lnSpc>
            <a:spcBef>
              <a:spcPct val="0"/>
            </a:spcBef>
            <a:spcAft>
              <a:spcPct val="35000"/>
            </a:spcAft>
            <a:buNone/>
          </a:pPr>
          <a:r>
            <a:rPr lang="en-US" sz="3800" kern="1200" dirty="0"/>
            <a:t>(Decibels)</a:t>
          </a:r>
          <a:endParaRPr lang="ru-RU" sz="3800" kern="1200" dirty="0"/>
        </a:p>
      </dsp:txBody>
      <dsp:txXfrm>
        <a:off x="57724" y="2551387"/>
        <a:ext cx="2348092" cy="1855384"/>
      </dsp:txXfrm>
    </dsp:sp>
    <dsp:sp modelId="{EA53D72B-93D5-439A-B5D3-B5A43EB9FF57}">
      <dsp:nvSpPr>
        <dsp:cNvPr id="0" name=""/>
        <dsp:cNvSpPr/>
      </dsp:nvSpPr>
      <dsp:spPr>
        <a:xfrm rot="2607232">
          <a:off x="5704740" y="2075781"/>
          <a:ext cx="1773451" cy="739062"/>
        </a:xfrm>
        <a:prstGeom prst="leftArrow">
          <a:avLst>
            <a:gd name="adj1" fmla="val 60000"/>
            <a:gd name="adj2" fmla="val 50000"/>
          </a:avLst>
        </a:prstGeom>
        <a:solidFill>
          <a:schemeClr val="dk2">
            <a:tint val="60000"/>
            <a:hueOff val="0"/>
            <a:satOff val="0"/>
            <a:lumOff val="0"/>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EC5F22F3-A0E2-4E3C-8EB3-229087ECE171}">
      <dsp:nvSpPr>
        <dsp:cNvPr id="0" name=""/>
        <dsp:cNvSpPr/>
      </dsp:nvSpPr>
      <dsp:spPr>
        <a:xfrm>
          <a:off x="5752540" y="2493663"/>
          <a:ext cx="2463540" cy="1970832"/>
        </a:xfrm>
        <a:prstGeom prst="roundRect">
          <a:avLst>
            <a:gd name="adj" fmla="val 10000"/>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Pitch</a:t>
          </a:r>
        </a:p>
        <a:p>
          <a:pPr marL="0" lvl="0" indent="0" algn="ctr" defTabSz="1689100">
            <a:lnSpc>
              <a:spcPct val="90000"/>
            </a:lnSpc>
            <a:spcBef>
              <a:spcPct val="0"/>
            </a:spcBef>
            <a:spcAft>
              <a:spcPct val="35000"/>
            </a:spcAft>
            <a:buNone/>
          </a:pPr>
          <a:r>
            <a:rPr lang="en-US" sz="3800" kern="1200" dirty="0"/>
            <a:t>(Hertz)</a:t>
          </a:r>
          <a:endParaRPr lang="ru-RU" sz="3800" kern="1200" dirty="0"/>
        </a:p>
      </dsp:txBody>
      <dsp:txXfrm>
        <a:off x="5810264" y="2551387"/>
        <a:ext cx="2348092" cy="1855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17415F-4610-4CF0-8B58-616E7374421A}">
      <dsp:nvSpPr>
        <dsp:cNvPr id="0" name=""/>
        <dsp:cNvSpPr/>
      </dsp:nvSpPr>
      <dsp:spPr>
        <a:xfrm>
          <a:off x="1367110" y="1700804"/>
          <a:ext cx="3263800" cy="1305520"/>
        </a:xfrm>
        <a:prstGeom prst="chevron">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en-US" sz="3200" kern="1200" dirty="0"/>
            <a:t>20Hz</a:t>
          </a:r>
          <a:endParaRPr lang="ru-RU" sz="3200" kern="1200" dirty="0"/>
        </a:p>
      </dsp:txBody>
      <dsp:txXfrm>
        <a:off x="2019870" y="1700804"/>
        <a:ext cx="1958280" cy="1305520"/>
      </dsp:txXfrm>
    </dsp:sp>
    <dsp:sp modelId="{BF1A9E89-2600-4806-889C-8CBF569CAA79}">
      <dsp:nvSpPr>
        <dsp:cNvPr id="0" name=""/>
        <dsp:cNvSpPr/>
      </dsp:nvSpPr>
      <dsp:spPr>
        <a:xfrm>
          <a:off x="3275846" y="3429000"/>
          <a:ext cx="3263800" cy="1305520"/>
        </a:xfrm>
        <a:prstGeom prst="chevron">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en-US" sz="3200" kern="1200" dirty="0"/>
            <a:t>2000-4000Hz</a:t>
          </a:r>
          <a:endParaRPr lang="ru-RU" sz="3200" kern="1200" dirty="0"/>
        </a:p>
      </dsp:txBody>
      <dsp:txXfrm>
        <a:off x="3928606" y="3429000"/>
        <a:ext cx="1958280" cy="1305520"/>
      </dsp:txXfrm>
    </dsp:sp>
    <dsp:sp modelId="{3AD22347-91F1-446F-BB2F-119531E6DC95}">
      <dsp:nvSpPr>
        <dsp:cNvPr id="0" name=""/>
        <dsp:cNvSpPr/>
      </dsp:nvSpPr>
      <dsp:spPr>
        <a:xfrm>
          <a:off x="5880199" y="5013170"/>
          <a:ext cx="3263800" cy="1305520"/>
        </a:xfrm>
        <a:prstGeom prst="chevron">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en-US" sz="3200" kern="1200" dirty="0"/>
            <a:t>20,000Hz</a:t>
          </a:r>
          <a:endParaRPr lang="ru-RU" sz="3200" kern="1200" dirty="0"/>
        </a:p>
      </dsp:txBody>
      <dsp:txXfrm>
        <a:off x="6532959" y="5013170"/>
        <a:ext cx="1958280" cy="130552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DC1BA7-C626-4A2B-9A0B-976E04F82237}" type="datetimeFigureOut">
              <a:rPr lang="ru-RU" smtClean="0"/>
              <a:t>28.09.2023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9D67DF-600C-47B6-A085-5BA4D1B00778}" type="slidenum">
              <a:rPr lang="ru-RU" smtClean="0"/>
              <a:t>‹#›</a:t>
            </a:fld>
            <a:endParaRPr lang="ru-RU"/>
          </a:p>
        </p:txBody>
      </p:sp>
    </p:spTree>
    <p:extLst>
      <p:ext uri="{BB962C8B-B14F-4D97-AF65-F5344CB8AC3E}">
        <p14:creationId xmlns:p14="http://schemas.microsoft.com/office/powerpoint/2010/main" val="139176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a:ln/>
        </p:spPr>
      </p:sp>
      <p:sp>
        <p:nvSpPr>
          <p:cNvPr id="30723"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a:latin typeface="Arial" charset="0"/>
            </a:endParaRPr>
          </a:p>
        </p:txBody>
      </p:sp>
      <p:sp>
        <p:nvSpPr>
          <p:cNvPr id="30724"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83050346-16C1-479F-836A-04F68AE75C28}" type="slidenum">
              <a:rPr lang="en-US" altLang="ru-RU" smtClean="0">
                <a:latin typeface="Arial" charset="0"/>
              </a:rPr>
              <a:pPr/>
              <a:t>7</a:t>
            </a:fld>
            <a:endParaRPr lang="en-US" altLang="ru-RU">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28" indent="-171428">
              <a:buFont typeface="Arial" panose="020B0604020202020204" pitchFamily="34" charset="0"/>
              <a:buChar char="•"/>
            </a:pPr>
            <a:r>
              <a:rPr lang="en-US" b="1" baseline="0" dirty="0"/>
              <a:t>Ambient noise may indicate beginning screening for children at 25 dB</a:t>
            </a:r>
          </a:p>
          <a:p>
            <a:r>
              <a:rPr lang="en-US" b="1" baseline="0" dirty="0"/>
              <a:t>** There is debate over using this 25 dB level for older adults – 65 and over</a:t>
            </a:r>
            <a:endParaRPr lang="en-US" b="1" dirty="0"/>
          </a:p>
        </p:txBody>
      </p:sp>
      <p:sp>
        <p:nvSpPr>
          <p:cNvPr id="4" name="Slide Number Placeholder 3"/>
          <p:cNvSpPr>
            <a:spLocks noGrp="1"/>
          </p:cNvSpPr>
          <p:nvPr>
            <p:ph type="sldNum" sz="quarter" idx="10"/>
          </p:nvPr>
        </p:nvSpPr>
        <p:spPr/>
        <p:txBody>
          <a:bodyPr/>
          <a:lstStyle/>
          <a:p>
            <a:fld id="{AD6156FD-9AAB-4249-BDC5-2BDA358DCD5E}" type="slidenum">
              <a:rPr lang="en-US" smtClean="0"/>
              <a:t>8</a:t>
            </a:fld>
            <a:endParaRPr lang="en-US"/>
          </a:p>
        </p:txBody>
      </p:sp>
    </p:spTree>
    <p:extLst>
      <p:ext uri="{BB962C8B-B14F-4D97-AF65-F5344CB8AC3E}">
        <p14:creationId xmlns:p14="http://schemas.microsoft.com/office/powerpoint/2010/main" val="115089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a:ln/>
        </p:spPr>
      </p:sp>
      <p:sp>
        <p:nvSpPr>
          <p:cNvPr id="32771"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a:latin typeface="Arial" charset="0"/>
            </a:endParaRPr>
          </a:p>
        </p:txBody>
      </p:sp>
      <p:sp>
        <p:nvSpPr>
          <p:cNvPr id="32772"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EB0A0154-4BA6-4392-BA85-C528AC39E6C7}" type="slidenum">
              <a:rPr lang="en-US" altLang="ru-RU" smtClean="0">
                <a:latin typeface="Arial" charset="0"/>
              </a:rPr>
              <a:pPr/>
              <a:t>9</a:t>
            </a:fld>
            <a:endParaRPr lang="en-US" altLang="ru-RU">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6156FD-9AAB-4249-BDC5-2BDA358DCD5E}" type="slidenum">
              <a:rPr lang="en-US" smtClean="0"/>
              <a:t>12</a:t>
            </a:fld>
            <a:endParaRPr lang="en-US"/>
          </a:p>
        </p:txBody>
      </p:sp>
    </p:spTree>
    <p:extLst>
      <p:ext uri="{BB962C8B-B14F-4D97-AF65-F5344CB8AC3E}">
        <p14:creationId xmlns:p14="http://schemas.microsoft.com/office/powerpoint/2010/main" val="41404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a:ln/>
        </p:spPr>
      </p:sp>
      <p:sp>
        <p:nvSpPr>
          <p:cNvPr id="34819"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a:latin typeface="Arial" charset="0"/>
            </a:endParaRPr>
          </a:p>
        </p:txBody>
      </p:sp>
      <p:sp>
        <p:nvSpPr>
          <p:cNvPr id="34820"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E680AF10-2993-4DCA-8121-F4250BFEBEC2}" type="slidenum">
              <a:rPr lang="en-US" altLang="ru-RU" smtClean="0">
                <a:latin typeface="Arial" charset="0"/>
              </a:rPr>
              <a:pPr/>
              <a:t>13</a:t>
            </a:fld>
            <a:endParaRPr lang="en-US" altLang="ru-RU">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a:xfrm>
            <a:off x="1143000" y="685800"/>
            <a:ext cx="4572000" cy="3429000"/>
          </a:xfrm>
          <a:ln/>
        </p:spPr>
      </p:sp>
      <p:sp>
        <p:nvSpPr>
          <p:cNvPr id="199683" name="Notes Placeholder 2"/>
          <p:cNvSpPr>
            <a:spLocks noGrp="1"/>
          </p:cNvSpPr>
          <p:nvPr>
            <p:ph type="body" idx="1"/>
          </p:nvPr>
        </p:nvSpPr>
        <p:spPr>
          <a:noFill/>
          <a:ln/>
        </p:spPr>
        <p:txBody>
          <a:bodyPr/>
          <a:lstStyle/>
          <a:p>
            <a:endParaRPr lang="en-US" dirty="0"/>
          </a:p>
        </p:txBody>
      </p:sp>
      <p:sp>
        <p:nvSpPr>
          <p:cNvPr id="199684" name="Slide Number Placeholder 3"/>
          <p:cNvSpPr>
            <a:spLocks noGrp="1"/>
          </p:cNvSpPr>
          <p:nvPr>
            <p:ph type="sldNum" sz="quarter" idx="5"/>
          </p:nvPr>
        </p:nvSpPr>
        <p:spPr>
          <a:noFill/>
        </p:spPr>
        <p:txBody>
          <a:bodyPr/>
          <a:lstStyle/>
          <a:p>
            <a:fld id="{0D4414A2-337E-43E7-85F1-04A0C98DE148}" type="slidenum">
              <a:rPr lang="en-US" smtClean="0">
                <a:solidFill>
                  <a:srgbClr val="000000"/>
                </a:solidFill>
              </a:rPr>
              <a:pPr/>
              <a:t>15</a:t>
            </a:fld>
            <a:endParaRPr lang="en-US">
              <a:solidFill>
                <a:srgbClr val="000000"/>
              </a:solidFill>
            </a:endParaRPr>
          </a:p>
        </p:txBody>
      </p:sp>
    </p:spTree>
    <p:extLst>
      <p:ext uri="{BB962C8B-B14F-4D97-AF65-F5344CB8AC3E}">
        <p14:creationId xmlns:p14="http://schemas.microsoft.com/office/powerpoint/2010/main" val="110440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a:t>http://www.cdc.gov/niosh/topics/noise/noisemeter_html/hp180.html</a:t>
            </a:r>
          </a:p>
          <a:p>
            <a:endParaRPr lang="en-US" b="1" dirty="0"/>
          </a:p>
          <a:p>
            <a:r>
              <a:rPr lang="en-US" b="1" dirty="0"/>
              <a:t>Hearing tests measure ability to hear various decibel levels at specific frequency (Hz) levels.  Red line indicates the typical starting level of testing for adults</a:t>
            </a:r>
          </a:p>
          <a:p>
            <a:r>
              <a:rPr lang="en-US" b="1" dirty="0"/>
              <a:t>Source: Council for Accreditation in Occupational Hearing Conservation (CAOHC)</a:t>
            </a:r>
          </a:p>
          <a:p>
            <a:endParaRPr lang="en-US" dirty="0"/>
          </a:p>
        </p:txBody>
      </p:sp>
      <p:sp>
        <p:nvSpPr>
          <p:cNvPr id="4" name="Slide Number Placeholder 3"/>
          <p:cNvSpPr>
            <a:spLocks noGrp="1"/>
          </p:cNvSpPr>
          <p:nvPr>
            <p:ph type="sldNum" sz="quarter" idx="10"/>
          </p:nvPr>
        </p:nvSpPr>
        <p:spPr/>
        <p:txBody>
          <a:bodyPr/>
          <a:lstStyle/>
          <a:p>
            <a:fld id="{AD6156FD-9AAB-4249-BDC5-2BDA358DCD5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43715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a:t>Source: http://www.hearingconservation.org/    National Hearing Conservation Association</a:t>
            </a:r>
          </a:p>
        </p:txBody>
      </p:sp>
      <p:sp>
        <p:nvSpPr>
          <p:cNvPr id="4" name="Slide Number Placeholder 3"/>
          <p:cNvSpPr>
            <a:spLocks noGrp="1"/>
          </p:cNvSpPr>
          <p:nvPr>
            <p:ph type="sldNum" sz="quarter" idx="10"/>
          </p:nvPr>
        </p:nvSpPr>
        <p:spPr/>
        <p:txBody>
          <a:bodyPr/>
          <a:lstStyle/>
          <a:p>
            <a:fld id="{AD6156FD-9AAB-4249-BDC5-2BDA358DCD5E}" type="slidenum">
              <a:rPr lang="en-US" smtClean="0"/>
              <a:t>20</a:t>
            </a:fld>
            <a:endParaRPr lang="en-US"/>
          </a:p>
        </p:txBody>
      </p:sp>
    </p:spTree>
    <p:extLst>
      <p:ext uri="{BB962C8B-B14F-4D97-AF65-F5344CB8AC3E}">
        <p14:creationId xmlns:p14="http://schemas.microsoft.com/office/powerpoint/2010/main" val="2117846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69D67DF-600C-47B6-A085-5BA4D1B00778}" type="slidenum">
              <a:rPr lang="ru-RU" smtClean="0"/>
              <a:t>22</a:t>
            </a:fld>
            <a:endParaRPr lang="ru-RU"/>
          </a:p>
        </p:txBody>
      </p:sp>
    </p:spTree>
    <p:extLst>
      <p:ext uri="{BB962C8B-B14F-4D97-AF65-F5344CB8AC3E}">
        <p14:creationId xmlns:p14="http://schemas.microsoft.com/office/powerpoint/2010/main" val="1364829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2E98F26A-A7BE-4EAA-ACA7-AF0C60A49762}" type="slidenum">
              <a:rPr lang="en-US" altLang="en-US" sz="1200">
                <a:latin typeface="Times New Roman" pitchFamily="18" charset="0"/>
              </a:rPr>
              <a:pPr/>
              <a:t>31</a:t>
            </a:fld>
            <a:endParaRPr lang="en-US" altLang="en-US" sz="1200">
              <a:latin typeface="Times New Roman" pitchFamily="18" charset="0"/>
            </a:endParaRPr>
          </a:p>
        </p:txBody>
      </p:sp>
      <p:sp>
        <p:nvSpPr>
          <p:cNvPr id="110595" name="Rectangle 2"/>
          <p:cNvSpPr>
            <a:spLocks noGrp="1" noRot="1" noChangeAspect="1" noChangeArrowheads="1" noTextEdit="1"/>
          </p:cNvSpPr>
          <p:nvPr>
            <p:ph type="sldImg"/>
          </p:nvPr>
        </p:nvSpPr>
        <p:spPr>
          <a:xfrm>
            <a:off x="1143000" y="685800"/>
            <a:ext cx="4572000" cy="3429000"/>
          </a:xfrm>
          <a:ln/>
        </p:spPr>
      </p:sp>
      <p:sp>
        <p:nvSpPr>
          <p:cNvPr id="11059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73134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2853" lvl="2" indent="-228571" defTabSz="914282">
              <a:spcBef>
                <a:spcPct val="20000"/>
              </a:spcBef>
              <a:buFont typeface="Arial" pitchFamily="34" charset="0"/>
              <a:buChar char="•"/>
              <a:defRPr/>
            </a:pPr>
            <a:r>
              <a:rPr lang="en-US" sz="1900" b="1" dirty="0">
                <a:solidFill>
                  <a:srgbClr val="C00000"/>
                </a:solidFill>
              </a:rPr>
              <a:t>In open spaces – noise exposure is decreased by 6 dBA when distance between noise source and worker is doubled…</a:t>
            </a:r>
          </a:p>
          <a:p>
            <a:pPr marL="1142853" lvl="2" indent="-228571" defTabSz="914282">
              <a:spcBef>
                <a:spcPct val="20000"/>
              </a:spcBef>
              <a:buFont typeface="Arial" pitchFamily="34" charset="0"/>
              <a:buChar char="•"/>
              <a:defRPr/>
            </a:pPr>
            <a:endParaRPr lang="en-US" dirty="0"/>
          </a:p>
        </p:txBody>
      </p:sp>
      <p:sp>
        <p:nvSpPr>
          <p:cNvPr id="4" name="Slide Number Placeholder 3"/>
          <p:cNvSpPr>
            <a:spLocks noGrp="1"/>
          </p:cNvSpPr>
          <p:nvPr>
            <p:ph type="sldNum" sz="quarter" idx="10"/>
          </p:nvPr>
        </p:nvSpPr>
        <p:spPr/>
        <p:txBody>
          <a:bodyPr/>
          <a:lstStyle/>
          <a:p>
            <a:fld id="{AD6156FD-9AAB-4249-BDC5-2BDA358DCD5E}" type="slidenum">
              <a:rPr lang="en-US" smtClean="0"/>
              <a:t>32</a:t>
            </a:fld>
            <a:endParaRPr lang="en-US"/>
          </a:p>
        </p:txBody>
      </p:sp>
    </p:spTree>
    <p:extLst>
      <p:ext uri="{BB962C8B-B14F-4D97-AF65-F5344CB8AC3E}">
        <p14:creationId xmlns:p14="http://schemas.microsoft.com/office/powerpoint/2010/main" val="2585601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a:ln/>
        </p:spPr>
      </p:sp>
      <p:sp>
        <p:nvSpPr>
          <p:cNvPr id="38915"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a:latin typeface="Arial" charset="0"/>
            </a:endParaRPr>
          </a:p>
        </p:txBody>
      </p:sp>
      <p:sp>
        <p:nvSpPr>
          <p:cNvPr id="38916"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0045F3E-3BFA-4FE5-AB3F-5E06D277782D}" type="slidenum">
              <a:rPr lang="en-US" altLang="ru-RU" smtClean="0">
                <a:latin typeface="Arial" charset="0"/>
              </a:rPr>
              <a:pPr/>
              <a:t>33</a:t>
            </a:fld>
            <a:endParaRPr lang="en-US" altLang="ru-RU">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6B801572-D88C-4851-9BE4-543F77736830}" type="slidenum">
              <a:rPr lang="en-US" altLang="en-US" sz="1200">
                <a:latin typeface="Times New Roman" pitchFamily="18" charset="0"/>
              </a:rPr>
              <a:pPr/>
              <a:t>34</a:t>
            </a:fld>
            <a:endParaRPr lang="en-US" altLang="en-US" sz="1200">
              <a:latin typeface="Times New Roman" pitchFamily="18" charset="0"/>
            </a:endParaRPr>
          </a:p>
        </p:txBody>
      </p:sp>
      <p:sp>
        <p:nvSpPr>
          <p:cNvPr id="126979" name="Rectangle 2"/>
          <p:cNvSpPr>
            <a:spLocks noGrp="1" noRot="1" noChangeAspect="1" noChangeArrowheads="1" noTextEdit="1"/>
          </p:cNvSpPr>
          <p:nvPr>
            <p:ph type="sldImg"/>
          </p:nvPr>
        </p:nvSpPr>
        <p:spPr>
          <a:xfrm>
            <a:off x="1143000" y="685800"/>
            <a:ext cx="4572000" cy="3429000"/>
          </a:xfrm>
          <a:ln/>
        </p:spPr>
      </p:sp>
      <p:sp>
        <p:nvSpPr>
          <p:cNvPr id="1269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9219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6B801572-D88C-4851-9BE4-543F77736830}" type="slidenum">
              <a:rPr lang="en-US" altLang="en-US" sz="1200">
                <a:latin typeface="Times New Roman" pitchFamily="18" charset="0"/>
              </a:rPr>
              <a:pPr/>
              <a:t>35</a:t>
            </a:fld>
            <a:endParaRPr lang="en-US" altLang="en-US" sz="1200">
              <a:latin typeface="Times New Roman" pitchFamily="18" charset="0"/>
            </a:endParaRPr>
          </a:p>
        </p:txBody>
      </p:sp>
      <p:sp>
        <p:nvSpPr>
          <p:cNvPr id="126979" name="Rectangle 2"/>
          <p:cNvSpPr>
            <a:spLocks noGrp="1" noRot="1" noChangeAspect="1" noChangeArrowheads="1" noTextEdit="1"/>
          </p:cNvSpPr>
          <p:nvPr>
            <p:ph type="sldImg"/>
          </p:nvPr>
        </p:nvSpPr>
        <p:spPr>
          <a:xfrm>
            <a:off x="1143000" y="685800"/>
            <a:ext cx="4572000" cy="3429000"/>
          </a:xfrm>
          <a:ln/>
        </p:spPr>
      </p:sp>
      <p:sp>
        <p:nvSpPr>
          <p:cNvPr id="1269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71872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6B801572-D88C-4851-9BE4-543F77736830}" type="slidenum">
              <a:rPr lang="en-US" altLang="en-US" sz="1200">
                <a:latin typeface="Times New Roman" pitchFamily="18" charset="0"/>
              </a:rPr>
              <a:pPr/>
              <a:t>36</a:t>
            </a:fld>
            <a:endParaRPr lang="en-US" altLang="en-US" sz="1200">
              <a:latin typeface="Times New Roman" pitchFamily="18" charset="0"/>
            </a:endParaRPr>
          </a:p>
        </p:txBody>
      </p:sp>
      <p:sp>
        <p:nvSpPr>
          <p:cNvPr id="126979" name="Rectangle 2"/>
          <p:cNvSpPr>
            <a:spLocks noGrp="1" noRot="1" noChangeAspect="1" noChangeArrowheads="1" noTextEdit="1"/>
          </p:cNvSpPr>
          <p:nvPr>
            <p:ph type="sldImg"/>
          </p:nvPr>
        </p:nvSpPr>
        <p:spPr>
          <a:xfrm>
            <a:off x="1143000" y="685800"/>
            <a:ext cx="4572000" cy="3429000"/>
          </a:xfrm>
          <a:ln/>
        </p:spPr>
      </p:sp>
      <p:sp>
        <p:nvSpPr>
          <p:cNvPr id="1269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92801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a:latin typeface="Arial" charset="0"/>
            </a:endParaRPr>
          </a:p>
        </p:txBody>
      </p:sp>
      <p:sp>
        <p:nvSpPr>
          <p:cNvPr id="41988"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E6E2DF4-2DF5-40FA-9A57-39F47934BFC2}" type="slidenum">
              <a:rPr lang="en-US" altLang="ru-RU" smtClean="0">
                <a:latin typeface="Arial" charset="0"/>
              </a:rPr>
              <a:pPr/>
              <a:t>37</a:t>
            </a:fld>
            <a:endParaRPr lang="en-US" altLang="ru-RU">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416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466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4932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83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0289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442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434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5025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229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8870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086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CEA0E3-9963-431F-B20E-CC03E1F4F8D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582901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DFEC434-AE3A-486E-8FC0-C5F19F05ED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74598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03A58C-C731-4960-980C-10DC9456127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1317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4480C5-08C0-460B-BEFA-19F2BBA9916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20094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CD7CC8-C515-4548-AA06-2CFB0A343E8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18611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8D35B77-A6B4-48D2-B329-AACD6817C06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93265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F8A027B-76C7-4872-B86D-AD1CD00B14F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70423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E8B632-93A8-48FE-92AB-219A103D027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00735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B6CB36-C645-4406-857C-87EE4ECF15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36656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E68215-966B-40E8-96B0-B0EE7A1CBE3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41502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05E1D98-6C6D-466E-BDA0-DA2537DDFC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518502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48ABAC-0E1E-4034-A0E2-F4ECFBFA5C5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57629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3"/>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1"/>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DE811CE1-1FC8-47C3-91AC-286E86CC4CB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943663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DD9987-B523-49B4-BDB1-A1B81DD5DCA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7817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1"/>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B9EF306-38BE-41A6-827E-9D4BC3EF571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42864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3"/>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1"/>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695C1E5-78F1-4D31-A1A8-878FF5DBAB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88159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clipArtAndVertTx">
  <p:cSld name="Title, Clip Art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5029200"/>
            <a:ext cx="8229600" cy="11430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lang="en-US" sz="1100" smtClean="0">
                <a:solidFill>
                  <a:schemeClr val="bg1"/>
                </a:solidFill>
              </a:defRPr>
            </a:lvl1pPr>
          </a:lstStyle>
          <a:p>
            <a:r>
              <a:rPr lang="en-US"/>
              <a:t>Click to edit Master title style</a:t>
            </a:r>
            <a:endParaRPr lang="en-US" dirty="0"/>
          </a:p>
        </p:txBody>
      </p:sp>
      <p:sp>
        <p:nvSpPr>
          <p:cNvPr id="3" name="ClipArt Placeholder 2"/>
          <p:cNvSpPr>
            <a:spLocks noGrp="1"/>
          </p:cNvSpPr>
          <p:nvPr>
            <p:ph type="clipArt" sz="half" idx="1"/>
          </p:nvPr>
        </p:nvSpPr>
        <p:spPr>
          <a:xfrm>
            <a:off x="381000" y="381000"/>
            <a:ext cx="4038600" cy="4525963"/>
          </a:xfrm>
        </p:spPr>
        <p:txBody>
          <a:bodyPr/>
          <a:lstStyle>
            <a:lvl1pPr>
              <a:defRPr/>
            </a:lvl1pPr>
          </a:lstStyle>
          <a:p>
            <a:pPr lvl="0"/>
            <a:r>
              <a:rPr lang="en-US" noProof="0"/>
              <a:t>Click icon to add clip art</a:t>
            </a:r>
            <a:endParaRPr lang="en-US" noProof="0" dirty="0"/>
          </a:p>
        </p:txBody>
      </p:sp>
      <p:sp>
        <p:nvSpPr>
          <p:cNvPr id="4" name="Vertical Text Placeholder 3"/>
          <p:cNvSpPr>
            <a:spLocks noGrp="1"/>
          </p:cNvSpPr>
          <p:nvPr>
            <p:ph type="body" orient="vert" sz="half" idx="2"/>
          </p:nvPr>
        </p:nvSpPr>
        <p:spPr>
          <a:xfrm>
            <a:off x="4648200" y="381000"/>
            <a:ext cx="4038600" cy="4525963"/>
          </a:xfrm>
        </p:spPr>
        <p:txBody>
          <a:bodyPr vert="eaVert"/>
          <a:lstStyle>
            <a:lvl5pPr algn="l">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err="1"/>
              <a:t>JFifth</a:t>
            </a:r>
            <a:r>
              <a:rPr lang="en-US" dirty="0"/>
              <a:t>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CE373A-4983-4449-974E-2E0AF41B2B5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62815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0340F5D1-0795-4ECA-B052-959E39441E5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3189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2B3C1329-5CEB-4E9D-8EDB-E142F33F5A3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336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32D65790-BBE9-4FA7-BCFE-D07707027A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1777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558A9179-9959-449B-A7AF-459F19EA32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480187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en-US">
              <a:solidFill>
                <a:srgbClr val="000000"/>
              </a:solidFill>
            </a:endParaRPr>
          </a:p>
        </p:txBody>
      </p:sp>
      <p:sp>
        <p:nvSpPr>
          <p:cNvPr id="8" name="Нижний колонтитул 7"/>
          <p:cNvSpPr>
            <a:spLocks noGrp="1"/>
          </p:cNvSpPr>
          <p:nvPr>
            <p:ph type="ftr" sz="quarter" idx="11"/>
          </p:nvPr>
        </p:nvSpPr>
        <p:spPr/>
        <p:txBody>
          <a:bodyPr/>
          <a:lstStyle>
            <a:lvl1pPr>
              <a:defRPr/>
            </a:lvl1pPr>
          </a:lstStyle>
          <a:p>
            <a:endParaRPr lang="en-US">
              <a:solidFill>
                <a:srgbClr val="000000"/>
              </a:solidFill>
            </a:endParaRPr>
          </a:p>
        </p:txBody>
      </p:sp>
      <p:sp>
        <p:nvSpPr>
          <p:cNvPr id="9" name="Номер слайда 8"/>
          <p:cNvSpPr>
            <a:spLocks noGrp="1"/>
          </p:cNvSpPr>
          <p:nvPr>
            <p:ph type="sldNum" sz="quarter" idx="12"/>
          </p:nvPr>
        </p:nvSpPr>
        <p:spPr/>
        <p:txBody>
          <a:bodyPr/>
          <a:lstStyle>
            <a:lvl1pPr>
              <a:defRPr/>
            </a:lvl1pPr>
          </a:lstStyle>
          <a:p>
            <a:fld id="{34B2559A-7135-4E0C-A826-347A86003D4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7060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en-US">
              <a:solidFill>
                <a:srgbClr val="000000"/>
              </a:solidFill>
            </a:endParaRPr>
          </a:p>
        </p:txBody>
      </p:sp>
      <p:sp>
        <p:nvSpPr>
          <p:cNvPr id="4" name="Нижний колонтитул 3"/>
          <p:cNvSpPr>
            <a:spLocks noGrp="1"/>
          </p:cNvSpPr>
          <p:nvPr>
            <p:ph type="ftr" sz="quarter" idx="11"/>
          </p:nvPr>
        </p:nvSpPr>
        <p:spPr/>
        <p:txBody>
          <a:bodyPr/>
          <a:lstStyle>
            <a:lvl1pPr>
              <a:defRPr/>
            </a:lvl1pPr>
          </a:lstStyle>
          <a:p>
            <a:endParaRPr lang="en-US">
              <a:solidFill>
                <a:srgbClr val="000000"/>
              </a:solidFill>
            </a:endParaRPr>
          </a:p>
        </p:txBody>
      </p:sp>
      <p:sp>
        <p:nvSpPr>
          <p:cNvPr id="5" name="Номер слайда 4"/>
          <p:cNvSpPr>
            <a:spLocks noGrp="1"/>
          </p:cNvSpPr>
          <p:nvPr>
            <p:ph type="sldNum" sz="quarter" idx="12"/>
          </p:nvPr>
        </p:nvSpPr>
        <p:spPr/>
        <p:txBody>
          <a:bodyPr/>
          <a:lstStyle>
            <a:lvl1pPr>
              <a:defRPr/>
            </a:lvl1pPr>
          </a:lstStyle>
          <a:p>
            <a:fld id="{8F172CBC-FD99-48EE-8BBB-3DACFBAA15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65841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solidFill>
                <a:srgbClr val="000000"/>
              </a:solidFill>
            </a:endParaRPr>
          </a:p>
        </p:txBody>
      </p:sp>
      <p:sp>
        <p:nvSpPr>
          <p:cNvPr id="3" name="Нижний колонтитул 2"/>
          <p:cNvSpPr>
            <a:spLocks noGrp="1"/>
          </p:cNvSpPr>
          <p:nvPr>
            <p:ph type="ftr" sz="quarter" idx="11"/>
          </p:nvPr>
        </p:nvSpPr>
        <p:spPr/>
        <p:txBody>
          <a:bodyPr/>
          <a:lstStyle>
            <a:lvl1pPr>
              <a:defRPr/>
            </a:lvl1pPr>
          </a:lstStyle>
          <a:p>
            <a:endParaRPr lang="en-US">
              <a:solidFill>
                <a:srgbClr val="000000"/>
              </a:solidFill>
            </a:endParaRPr>
          </a:p>
        </p:txBody>
      </p:sp>
      <p:sp>
        <p:nvSpPr>
          <p:cNvPr id="4" name="Номер слайда 3"/>
          <p:cNvSpPr>
            <a:spLocks noGrp="1"/>
          </p:cNvSpPr>
          <p:nvPr>
            <p:ph type="sldNum" sz="quarter" idx="12"/>
          </p:nvPr>
        </p:nvSpPr>
        <p:spPr/>
        <p:txBody>
          <a:bodyPr/>
          <a:lstStyle>
            <a:lvl1pPr>
              <a:defRPr/>
            </a:lvl1pPr>
          </a:lstStyle>
          <a:p>
            <a:fld id="{4B564A05-297E-49D2-86DC-6E8FDAA3F79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47156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466020F4-9326-45A0-B5BF-F9D540453C5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88480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620136B8-2182-4ECA-9A7F-DFDDCF653B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57460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C6323095-AB91-428C-9DBE-A3BE5B09E6D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481165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2578DA96-7D3D-4BDB-BD36-0F027912F6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822236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a:t>Образец заголовка</a:t>
            </a:r>
          </a:p>
        </p:txBody>
      </p:sp>
      <p:sp>
        <p:nvSpPr>
          <p:cNvPr id="3" name="Текст 2"/>
          <p:cNvSpPr>
            <a:spLocks noGrp="1"/>
          </p:cNvSpPr>
          <p:nvPr>
            <p:ph type="body" sz="half" idx="1"/>
          </p:nvPr>
        </p:nvSpPr>
        <p:spPr>
          <a:xfrm>
            <a:off x="6858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Картинка 3"/>
          <p:cNvSpPr>
            <a:spLocks noGrp="1"/>
          </p:cNvSpPr>
          <p:nvPr>
            <p:ph type="clipArt" sz="half" idx="2"/>
          </p:nvPr>
        </p:nvSpPr>
        <p:spPr>
          <a:xfrm>
            <a:off x="4648200" y="1981200"/>
            <a:ext cx="3810000" cy="4114800"/>
          </a:xfrm>
        </p:spPr>
        <p:txBody>
          <a:bodyPr/>
          <a:lstStyle/>
          <a:p>
            <a:endParaRPr lang="ru-RU"/>
          </a:p>
        </p:txBody>
      </p:sp>
      <p:sp>
        <p:nvSpPr>
          <p:cNvPr id="5" name="Дата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a:xfrm>
            <a:off x="6553200" y="6248400"/>
            <a:ext cx="1905000" cy="457200"/>
          </a:xfrm>
        </p:spPr>
        <p:txBody>
          <a:bodyPr/>
          <a:lstStyle>
            <a:lvl1pPr>
              <a:defRPr/>
            </a:lvl1pPr>
          </a:lstStyle>
          <a:p>
            <a:fld id="{8C80BC87-E81D-4EF1-8F6E-014F0BB690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90119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A2B007-00A0-49BB-86EE-B4DF269AFCB4}" type="datetimeFigureOut">
              <a:rPr lang="en-US" smtClean="0">
                <a:solidFill>
                  <a:prstClr val="black">
                    <a:tint val="75000"/>
                  </a:prstClr>
                </a:solidFill>
              </a:rPr>
              <a:pPr/>
              <a:t>9/28/2023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514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7730A2C9-A982-43EF-99B7-463EAC3E6A6A}"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8012297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effectLst/>
              </a:defRPr>
            </a:lvl1pPr>
          </a:lstStyle>
          <a:p>
            <a:pPr eaLnBrk="0" fontAlgn="base" hangingPunct="0">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effectLst/>
              </a:defRPr>
            </a:lvl1pPr>
          </a:lstStyle>
          <a:p>
            <a:pPr eaLnBrk="0" fontAlgn="base" hangingPunct="0">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effectLst/>
              </a:defRPr>
            </a:lvl1pPr>
          </a:lstStyle>
          <a:p>
            <a:pPr eaLnBrk="0" fontAlgn="base" hangingPunct="0">
              <a:spcBef>
                <a:spcPct val="0"/>
              </a:spcBef>
              <a:spcAft>
                <a:spcPct val="0"/>
              </a:spcAft>
            </a:pPr>
            <a:fld id="{3E86D5F6-DEBA-44D1-B65D-A4C905A234D4}" type="slidenum">
              <a:rPr lang="en-US" smtClean="0">
                <a:solidFill>
                  <a:srgbClr val="000000"/>
                </a:solidFill>
              </a:rPr>
              <a:pPr eaLnBrk="0" fontAlgn="base" hangingPunct="0">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95126682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hyperlink" Target="http://ehp.niehs.nih.gov/1307272/" TargetMode="External"/><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BE4A97-D477-4B54-A2D7-E6B2DAB3FB58}"/>
              </a:ext>
            </a:extLst>
          </p:cNvPr>
          <p:cNvSpPr>
            <a:spLocks noGrp="1"/>
          </p:cNvSpPr>
          <p:nvPr>
            <p:ph type="title"/>
          </p:nvPr>
        </p:nvSpPr>
        <p:spPr>
          <a:xfrm>
            <a:off x="457200" y="274638"/>
            <a:ext cx="8229600" cy="6034682"/>
          </a:xfrm>
        </p:spPr>
        <p:txBody>
          <a:bodyPr/>
          <a:lstStyle/>
          <a:p>
            <a:r>
              <a:rPr lang="en-US" dirty="0">
                <a:solidFill>
                  <a:srgbClr val="00B050"/>
                </a:solidFill>
              </a:rPr>
              <a:t>NOISE. OCCUPATIONAL HEARING LOSS</a:t>
            </a:r>
            <a:br>
              <a:rPr lang="en-US" dirty="0">
                <a:solidFill>
                  <a:srgbClr val="00B050"/>
                </a:solidFill>
              </a:rPr>
            </a:br>
            <a:r>
              <a:rPr lang="en-US" dirty="0">
                <a:solidFill>
                  <a:srgbClr val="FF0000"/>
                </a:solidFill>
              </a:rPr>
              <a:t>Cochlear neuritis</a:t>
            </a:r>
            <a:br>
              <a:rPr lang="en-US" dirty="0">
                <a:solidFill>
                  <a:srgbClr val="00B050"/>
                </a:solidFill>
              </a:rPr>
            </a:br>
            <a:endParaRPr lang="ru-UA" dirty="0">
              <a:solidFill>
                <a:srgbClr val="00B050"/>
              </a:solidFill>
            </a:endParaRPr>
          </a:p>
        </p:txBody>
      </p:sp>
    </p:spTree>
    <p:extLst>
      <p:ext uri="{BB962C8B-B14F-4D97-AF65-F5344CB8AC3E}">
        <p14:creationId xmlns:p14="http://schemas.microsoft.com/office/powerpoint/2010/main" val="2229190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501CE3-3C03-4130-B283-F69F99C3D5E3}"/>
              </a:ext>
            </a:extLst>
          </p:cNvPr>
          <p:cNvSpPr>
            <a:spLocks noGrp="1"/>
          </p:cNvSpPr>
          <p:nvPr>
            <p:ph type="title"/>
          </p:nvPr>
        </p:nvSpPr>
        <p:spPr>
          <a:xfrm>
            <a:off x="457200" y="274638"/>
            <a:ext cx="8229600" cy="457199"/>
          </a:xfrm>
        </p:spPr>
        <p:txBody>
          <a:bodyPr/>
          <a:lstStyle/>
          <a:p>
            <a:endParaRPr lang="ru-UA" dirty="0"/>
          </a:p>
        </p:txBody>
      </p:sp>
      <p:sp>
        <p:nvSpPr>
          <p:cNvPr id="3" name="Объект 2">
            <a:extLst>
              <a:ext uri="{FF2B5EF4-FFF2-40B4-BE49-F238E27FC236}">
                <a16:creationId xmlns:a16="http://schemas.microsoft.com/office/drawing/2014/main" id="{42A1645C-4C14-4BE7-AEA1-387D24F0F725}"/>
              </a:ext>
            </a:extLst>
          </p:cNvPr>
          <p:cNvSpPr>
            <a:spLocks noGrp="1"/>
          </p:cNvSpPr>
          <p:nvPr>
            <p:ph idx="1"/>
          </p:nvPr>
        </p:nvSpPr>
        <p:spPr>
          <a:xfrm>
            <a:off x="457200" y="836712"/>
            <a:ext cx="8229600" cy="6021288"/>
          </a:xfrm>
        </p:spPr>
        <p:txBody>
          <a:bodyPr/>
          <a:lstStyle/>
          <a:p>
            <a:pPr marL="0" indent="0" algn="just">
              <a:buNone/>
            </a:pPr>
            <a:r>
              <a:rPr lang="en-US" dirty="0"/>
              <a:t>   </a:t>
            </a:r>
            <a:r>
              <a:rPr lang="en-US" b="1" dirty="0">
                <a:solidFill>
                  <a:srgbClr val="FF0000"/>
                </a:solidFill>
              </a:rPr>
              <a:t>The sensorial hearing loss </a:t>
            </a:r>
            <a:r>
              <a:rPr lang="en-US" b="1" dirty="0"/>
              <a:t>is predominantly a  chronic occupational affection of people engaged in “noise” occupations and production areas;</a:t>
            </a:r>
          </a:p>
          <a:p>
            <a:pPr marL="0" indent="0" algn="just">
              <a:buNone/>
            </a:pPr>
            <a:r>
              <a:rPr lang="en-US" b="1" dirty="0"/>
              <a:t> it develops gradually, depends on intensity and character of the occupational noise and is characterized by specific involvement of the acoustic analyzer and the development of complex of clinical non-specific symptoms and syndromes of most organs and systems.</a:t>
            </a:r>
            <a:endParaRPr lang="ru-UA" b="1" dirty="0"/>
          </a:p>
        </p:txBody>
      </p:sp>
    </p:spTree>
    <p:extLst>
      <p:ext uri="{BB962C8B-B14F-4D97-AF65-F5344CB8AC3E}">
        <p14:creationId xmlns:p14="http://schemas.microsoft.com/office/powerpoint/2010/main" val="1855755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082D4E-A912-49BF-8A95-B1FC6CC6E5F1}"/>
              </a:ext>
            </a:extLst>
          </p:cNvPr>
          <p:cNvSpPr>
            <a:spLocks noGrp="1"/>
          </p:cNvSpPr>
          <p:nvPr>
            <p:ph type="title"/>
          </p:nvPr>
        </p:nvSpPr>
        <p:spPr/>
        <p:txBody>
          <a:bodyPr/>
          <a:lstStyle/>
          <a:p>
            <a:r>
              <a:rPr lang="en-US" b="1" dirty="0">
                <a:solidFill>
                  <a:srgbClr val="FF0000"/>
                </a:solidFill>
              </a:rPr>
              <a:t>Etiology</a:t>
            </a:r>
            <a:endParaRPr lang="ru-UA" b="1" dirty="0">
              <a:solidFill>
                <a:srgbClr val="FF0000"/>
              </a:solidFill>
            </a:endParaRPr>
          </a:p>
        </p:txBody>
      </p:sp>
      <p:sp>
        <p:nvSpPr>
          <p:cNvPr id="3" name="Объект 2">
            <a:extLst>
              <a:ext uri="{FF2B5EF4-FFF2-40B4-BE49-F238E27FC236}">
                <a16:creationId xmlns:a16="http://schemas.microsoft.com/office/drawing/2014/main" id="{C97E1815-269A-48ED-8857-3B45FCB514F5}"/>
              </a:ext>
            </a:extLst>
          </p:cNvPr>
          <p:cNvSpPr>
            <a:spLocks noGrp="1"/>
          </p:cNvSpPr>
          <p:nvPr>
            <p:ph idx="1"/>
          </p:nvPr>
        </p:nvSpPr>
        <p:spPr>
          <a:xfrm>
            <a:off x="457200" y="1417638"/>
            <a:ext cx="8229600" cy="5165724"/>
          </a:xfrm>
        </p:spPr>
        <p:txBody>
          <a:bodyPr/>
          <a:lstStyle/>
          <a:p>
            <a:pPr marL="0" indent="0">
              <a:buNone/>
            </a:pPr>
            <a:r>
              <a:rPr lang="ru-RU" b="1" dirty="0">
                <a:solidFill>
                  <a:srgbClr val="0070C0"/>
                </a:solidFill>
              </a:rPr>
              <a:t>      </a:t>
            </a:r>
            <a:r>
              <a:rPr lang="en-US" b="1" dirty="0">
                <a:solidFill>
                  <a:srgbClr val="0070C0"/>
                </a:solidFill>
              </a:rPr>
              <a:t>The causative factor of the NICL is occupational noise (ON). </a:t>
            </a:r>
          </a:p>
          <a:p>
            <a:pPr marL="0" indent="0">
              <a:buNone/>
            </a:pPr>
            <a:r>
              <a:rPr lang="ru-RU" b="1" dirty="0">
                <a:solidFill>
                  <a:srgbClr val="0070C0"/>
                </a:solidFill>
              </a:rPr>
              <a:t>        </a:t>
            </a:r>
            <a:r>
              <a:rPr lang="en-US" b="1" dirty="0">
                <a:solidFill>
                  <a:srgbClr val="0070C0"/>
                </a:solidFill>
              </a:rPr>
              <a:t>Noise is a chaotic combination of sounds, which have formed due to mechanical oscillations of different intensity and frequency from </a:t>
            </a:r>
            <a:r>
              <a:rPr lang="en-US" b="1" dirty="0">
                <a:solidFill>
                  <a:srgbClr val="7030A0"/>
                </a:solidFill>
              </a:rPr>
              <a:t>20 Hz to 16 </a:t>
            </a:r>
            <a:r>
              <a:rPr lang="en-US" b="1" dirty="0" err="1">
                <a:solidFill>
                  <a:srgbClr val="7030A0"/>
                </a:solidFill>
              </a:rPr>
              <a:t>KHz</a:t>
            </a:r>
            <a:r>
              <a:rPr lang="en-US" b="1" dirty="0">
                <a:solidFill>
                  <a:srgbClr val="0070C0"/>
                </a:solidFill>
              </a:rPr>
              <a:t>, which are perceived by a hearing </a:t>
            </a:r>
            <a:r>
              <a:rPr lang="en-US" b="1" dirty="0" err="1">
                <a:solidFill>
                  <a:srgbClr val="0070C0"/>
                </a:solidFill>
              </a:rPr>
              <a:t>analyser</a:t>
            </a:r>
            <a:r>
              <a:rPr lang="en-US" b="1" dirty="0">
                <a:solidFill>
                  <a:srgbClr val="0070C0"/>
                </a:solidFill>
              </a:rPr>
              <a:t>.</a:t>
            </a:r>
            <a:endParaRPr lang="ru-UA" b="1" dirty="0">
              <a:solidFill>
                <a:srgbClr val="0070C0"/>
              </a:solidFill>
            </a:endParaRPr>
          </a:p>
        </p:txBody>
      </p:sp>
    </p:spTree>
    <p:extLst>
      <p:ext uri="{BB962C8B-B14F-4D97-AF65-F5344CB8AC3E}">
        <p14:creationId xmlns:p14="http://schemas.microsoft.com/office/powerpoint/2010/main" val="3803683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836712"/>
            <a:ext cx="6629400" cy="563562"/>
          </a:xfrm>
        </p:spPr>
        <p:txBody>
          <a:bodyPr>
            <a:noAutofit/>
          </a:bodyPr>
          <a:lstStyle/>
          <a:p>
            <a:r>
              <a:rPr lang="en-US" sz="3200" b="1" dirty="0">
                <a:solidFill>
                  <a:srgbClr val="002060"/>
                </a:solidFill>
              </a:rPr>
              <a:t>What is Noise Induced Hearing Loss?</a:t>
            </a:r>
          </a:p>
        </p:txBody>
      </p:sp>
      <p:sp>
        <p:nvSpPr>
          <p:cNvPr id="3" name="Content Placeholder 2"/>
          <p:cNvSpPr>
            <a:spLocks noGrp="1"/>
          </p:cNvSpPr>
          <p:nvPr>
            <p:ph idx="1"/>
          </p:nvPr>
        </p:nvSpPr>
        <p:spPr>
          <a:xfrm>
            <a:off x="755576" y="1844824"/>
            <a:ext cx="7391400" cy="4752528"/>
          </a:xfrm>
        </p:spPr>
        <p:txBody>
          <a:bodyPr>
            <a:noAutofit/>
          </a:bodyPr>
          <a:lstStyle/>
          <a:p>
            <a:pPr lvl="1">
              <a:buFont typeface="Arial" panose="020B0604020202020204" pitchFamily="34" charset="0"/>
              <a:buChar char="•"/>
            </a:pPr>
            <a:r>
              <a:rPr lang="en-US" sz="2400" b="1" dirty="0">
                <a:solidFill>
                  <a:srgbClr val="C00000"/>
                </a:solidFill>
              </a:rPr>
              <a:t>Noise induced hearing loss (NIHL) is a permanent impairment resulting from prolonged exposure to high levels of noise. </a:t>
            </a:r>
          </a:p>
          <a:p>
            <a:pPr marL="457200" lvl="1" indent="0">
              <a:buNone/>
            </a:pPr>
            <a:endParaRPr lang="en-US" sz="1600" b="1" dirty="0">
              <a:solidFill>
                <a:srgbClr val="C00000"/>
              </a:solidFill>
            </a:endParaRPr>
          </a:p>
          <a:p>
            <a:pPr lvl="1">
              <a:buFont typeface="Arial" panose="020B0604020202020204" pitchFamily="34" charset="0"/>
              <a:buChar char="•"/>
            </a:pPr>
            <a:r>
              <a:rPr lang="en-US" sz="2400" b="1" dirty="0">
                <a:solidFill>
                  <a:srgbClr val="C00000"/>
                </a:solidFill>
              </a:rPr>
              <a:t>NIHL can develop gradually from chronic or long term exposures to noise (there are  engine testers, riveters, cutters, copper-smiths, weaver and spinners)</a:t>
            </a:r>
          </a:p>
          <a:p>
            <a:pPr marL="457200" lvl="1" indent="0">
              <a:buNone/>
            </a:pPr>
            <a:endParaRPr lang="en-US" sz="1600" b="1" dirty="0">
              <a:solidFill>
                <a:srgbClr val="C00000"/>
              </a:solidFill>
            </a:endParaRPr>
          </a:p>
          <a:p>
            <a:pPr lvl="1">
              <a:buFont typeface="Arial" panose="020B0604020202020204" pitchFamily="34" charset="0"/>
              <a:buChar char="•"/>
            </a:pPr>
            <a:r>
              <a:rPr lang="en-US" sz="2400" b="1" dirty="0">
                <a:solidFill>
                  <a:srgbClr val="C00000"/>
                </a:solidFill>
              </a:rPr>
              <a:t>NIHL can develop suddenly as a result of a sudden extreme noise (i.e.: gunfire, explosions)</a:t>
            </a:r>
          </a:p>
          <a:p>
            <a:pPr marL="457200" lvl="1" indent="0">
              <a:buNone/>
            </a:pPr>
            <a:endParaRPr lang="en-US" sz="1600" dirty="0"/>
          </a:p>
        </p:txBody>
      </p:sp>
    </p:spTree>
    <p:extLst>
      <p:ext uri="{BB962C8B-B14F-4D97-AF65-F5344CB8AC3E}">
        <p14:creationId xmlns:p14="http://schemas.microsoft.com/office/powerpoint/2010/main" val="3259326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908720"/>
            <a:ext cx="6553200" cy="563562"/>
          </a:xfrm>
        </p:spPr>
        <p:txBody>
          <a:bodyPr>
            <a:noAutofit/>
          </a:bodyPr>
          <a:lstStyle/>
          <a:p>
            <a:r>
              <a:rPr lang="en-US" sz="3600" b="1" dirty="0">
                <a:solidFill>
                  <a:srgbClr val="C00000"/>
                </a:solidFill>
              </a:rPr>
              <a:t>Hearing : a Valuable Asset</a:t>
            </a:r>
          </a:p>
        </p:txBody>
      </p:sp>
      <p:sp>
        <p:nvSpPr>
          <p:cNvPr id="3" name="Content Placeholder 2"/>
          <p:cNvSpPr>
            <a:spLocks noGrp="1"/>
          </p:cNvSpPr>
          <p:nvPr>
            <p:ph idx="1"/>
          </p:nvPr>
        </p:nvSpPr>
        <p:spPr>
          <a:xfrm>
            <a:off x="899592" y="1628800"/>
            <a:ext cx="7776864" cy="4428803"/>
          </a:xfrm>
        </p:spPr>
        <p:txBody>
          <a:bodyPr>
            <a:normAutofit/>
          </a:bodyPr>
          <a:lstStyle/>
          <a:p>
            <a:r>
              <a:rPr lang="en-US" sz="2800" b="1" dirty="0">
                <a:solidFill>
                  <a:srgbClr val="002060"/>
                </a:solidFill>
              </a:rPr>
              <a:t>The ability to hear affects quality of life</a:t>
            </a:r>
          </a:p>
          <a:p>
            <a:r>
              <a:rPr lang="en-US" sz="2800" b="1" dirty="0">
                <a:solidFill>
                  <a:srgbClr val="002060"/>
                </a:solidFill>
              </a:rPr>
              <a:t>Low hearing levels can result in stressful and frustrating attempts at conversation</a:t>
            </a:r>
          </a:p>
          <a:p>
            <a:r>
              <a:rPr lang="en-US" sz="2800" b="1" dirty="0">
                <a:solidFill>
                  <a:srgbClr val="002060"/>
                </a:solidFill>
              </a:rPr>
              <a:t>Spoken words can be misinterpreted</a:t>
            </a:r>
          </a:p>
          <a:p>
            <a:r>
              <a:rPr lang="en-US" sz="2800" b="1" dirty="0">
                <a:solidFill>
                  <a:srgbClr val="002060"/>
                </a:solidFill>
              </a:rPr>
              <a:t>Driving, as well as equipment and machinery operation, will be affected</a:t>
            </a:r>
          </a:p>
          <a:p>
            <a:pPr marL="0" indent="0">
              <a:buNone/>
            </a:pPr>
            <a:endParaRPr lang="en-US" sz="2800" i="1" dirty="0"/>
          </a:p>
          <a:p>
            <a:r>
              <a:rPr lang="en-US" sz="2800" b="1" i="1" dirty="0">
                <a:solidFill>
                  <a:srgbClr val="C00000"/>
                </a:solidFill>
              </a:rPr>
              <a:t>Once it’s gone – it’s gone!</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2080502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70" name="Picture 6" descr="C:\Field Group Digital Image Collection\Already Reviewed\Construction\Concrete Work\construction_concrete_pumping_oper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3" y="393700"/>
            <a:ext cx="8872537" cy="5910263"/>
          </a:xfrm>
          <a:prstGeom prst="rect">
            <a:avLst/>
          </a:prstGeom>
          <a:noFill/>
          <a:extLst>
            <a:ext uri="{909E8E84-426E-40DD-AFC4-6F175D3DCCD1}">
              <a14:hiddenFill xmlns:a14="http://schemas.microsoft.com/office/drawing/2010/main">
                <a:solidFill>
                  <a:srgbClr val="FFFFFF"/>
                </a:solidFill>
              </a14:hiddenFill>
            </a:ext>
          </a:extLst>
        </p:spPr>
      </p:pic>
      <p:sp>
        <p:nvSpPr>
          <p:cNvPr id="241671" name="Rectangle 7"/>
          <p:cNvSpPr>
            <a:spLocks noChangeArrowheads="1"/>
          </p:cNvSpPr>
          <p:nvPr/>
        </p:nvSpPr>
        <p:spPr bwMode="auto">
          <a:xfrm>
            <a:off x="249238" y="358775"/>
            <a:ext cx="81438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chemeClr val="tx1"/>
                </a:solidFill>
                <a:effectLst/>
              </a:rPr>
              <a:t>Construction noise: </a:t>
            </a:r>
          </a:p>
          <a:p>
            <a:r>
              <a:rPr lang="en-US" b="1">
                <a:solidFill>
                  <a:schemeClr val="tx1"/>
                </a:solidFill>
                <a:effectLst/>
              </a:rPr>
              <a:t>many sources, hours, variable levels; dynamic</a:t>
            </a:r>
            <a:endParaRPr lang="en-US" sz="2400" b="1">
              <a:solidFill>
                <a:schemeClr val="bg2"/>
              </a:solidFill>
              <a:effectLst/>
            </a:endParaRPr>
          </a:p>
        </p:txBody>
      </p:sp>
      <p:sp>
        <p:nvSpPr>
          <p:cNvPr id="241672" name="Text Box 8"/>
          <p:cNvSpPr txBox="1">
            <a:spLocks noChangeArrowheads="1"/>
          </p:cNvSpPr>
          <p:nvPr/>
        </p:nvSpPr>
        <p:spPr bwMode="auto">
          <a:xfrm>
            <a:off x="8001000" y="6324600"/>
            <a:ext cx="857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a:effectLst>
                  <a:outerShdw blurRad="38100" dist="38100" dir="2700000" algn="tl">
                    <a:srgbClr val="000000"/>
                  </a:outerShdw>
                </a:effectLst>
              </a:rPr>
              <a:t>Neitzel</a:t>
            </a:r>
            <a:endParaRPr lang="en-US" b="1">
              <a:effectLst>
                <a:outerShdw blurRad="38100" dist="38100" dir="2700000" algn="tl">
                  <a:srgbClr val="000000"/>
                </a:outerShdw>
              </a:effectLst>
            </a:endParaRPr>
          </a:p>
        </p:txBody>
      </p:sp>
    </p:spTree>
    <p:extLst>
      <p:ext uri="{BB962C8B-B14F-4D97-AF65-F5344CB8AC3E}">
        <p14:creationId xmlns:p14="http://schemas.microsoft.com/office/powerpoint/2010/main" val="156795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899592" y="1196752"/>
            <a:ext cx="7313613" cy="1143000"/>
          </a:xfrm>
        </p:spPr>
        <p:txBody>
          <a:bodyPr/>
          <a:lstStyle/>
          <a:p>
            <a:pPr algn="r"/>
            <a:r>
              <a:rPr lang="en-US" altLang="ru-RU" b="1" dirty="0">
                <a:solidFill>
                  <a:srgbClr val="C00000"/>
                </a:solidFill>
              </a:rPr>
              <a:t>Intensity</a:t>
            </a:r>
            <a:r>
              <a:rPr lang="ru-RU" altLang="ru-RU" b="1" dirty="0">
                <a:solidFill>
                  <a:srgbClr val="C00000"/>
                </a:solidFill>
              </a:rPr>
              <a:t>↔</a:t>
            </a:r>
            <a:r>
              <a:rPr lang="en-US" altLang="ru-RU" b="1" dirty="0">
                <a:solidFill>
                  <a:srgbClr val="C00000"/>
                </a:solidFill>
              </a:rPr>
              <a:t>Pitch</a:t>
            </a:r>
            <a:endParaRPr lang="ru-RU" altLang="ru-RU" b="1" dirty="0">
              <a:solidFill>
                <a:srgbClr val="C00000"/>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4130992991"/>
              </p:ext>
            </p:extLst>
          </p:nvPr>
        </p:nvGraphicFramePr>
        <p:xfrm>
          <a:off x="539552" y="2204864"/>
          <a:ext cx="8216081"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Прямоугольник 1"/>
          <p:cNvSpPr/>
          <p:nvPr/>
        </p:nvSpPr>
        <p:spPr>
          <a:xfrm>
            <a:off x="683568" y="553035"/>
            <a:ext cx="7488832" cy="584775"/>
          </a:xfrm>
          <a:prstGeom prst="rect">
            <a:avLst/>
          </a:prstGeom>
        </p:spPr>
        <p:txBody>
          <a:bodyPr wrap="square">
            <a:spAutoFit/>
          </a:bodyPr>
          <a:lstStyle/>
          <a:p>
            <a:r>
              <a:rPr lang="en-US" sz="3200" b="1" dirty="0">
                <a:solidFill>
                  <a:srgbClr val="002060"/>
                </a:solidFill>
              </a:rPr>
              <a:t>Sound has two main characteristics:</a:t>
            </a:r>
            <a:endParaRPr lang="ru-RU" sz="3200" b="1" dirty="0">
              <a:solidFill>
                <a:srgbClr val="002060"/>
              </a:solidFill>
            </a:endParaRPr>
          </a:p>
        </p:txBody>
      </p:sp>
    </p:spTree>
    <p:extLst>
      <p:ext uri="{BB962C8B-B14F-4D97-AF65-F5344CB8AC3E}">
        <p14:creationId xmlns:p14="http://schemas.microsoft.com/office/powerpoint/2010/main" val="2648682720"/>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normAutofit/>
          </a:bodyPr>
          <a:lstStyle/>
          <a:p>
            <a:r>
              <a:rPr lang="en-US" sz="3600" b="1" dirty="0">
                <a:solidFill>
                  <a:srgbClr val="C00000"/>
                </a:solidFill>
              </a:rPr>
              <a:t>Decibels</a:t>
            </a:r>
          </a:p>
        </p:txBody>
      </p:sp>
      <p:sp>
        <p:nvSpPr>
          <p:cNvPr id="3" name="Content Placeholder 2"/>
          <p:cNvSpPr>
            <a:spLocks noGrp="1"/>
          </p:cNvSpPr>
          <p:nvPr>
            <p:ph idx="1"/>
          </p:nvPr>
        </p:nvSpPr>
        <p:spPr>
          <a:xfrm>
            <a:off x="395536" y="1556792"/>
            <a:ext cx="8748464" cy="4495800"/>
          </a:xfrm>
        </p:spPr>
        <p:txBody>
          <a:bodyPr>
            <a:normAutofit/>
          </a:bodyPr>
          <a:lstStyle/>
          <a:p>
            <a:r>
              <a:rPr lang="en-US" sz="2000" b="1" dirty="0"/>
              <a:t>Decibel – the degree of loudness of a sound; an expression of the relative loudness of sound as perceived by the human ear [named after A.G. Bell]</a:t>
            </a:r>
          </a:p>
          <a:p>
            <a:pPr marL="0" indent="0">
              <a:buNone/>
            </a:pPr>
            <a:endParaRPr lang="en-US" sz="2000" b="1" dirty="0">
              <a:solidFill>
                <a:schemeClr val="accent1">
                  <a:lumMod val="75000"/>
                </a:schemeClr>
              </a:solidFill>
            </a:endParaRPr>
          </a:p>
          <a:p>
            <a:r>
              <a:rPr lang="en-US" sz="2000" b="1" dirty="0">
                <a:solidFill>
                  <a:srgbClr val="002060"/>
                </a:solidFill>
              </a:rPr>
              <a:t>dB or dBA – An A-weighted sound closely matches the perception of sound by the human ear </a:t>
            </a:r>
          </a:p>
          <a:p>
            <a:pPr marL="0" indent="0">
              <a:buNone/>
            </a:pPr>
            <a:endParaRPr lang="en-US" sz="2000" b="1" dirty="0">
              <a:solidFill>
                <a:srgbClr val="002060"/>
              </a:solidFill>
            </a:endParaRPr>
          </a:p>
          <a:p>
            <a:r>
              <a:rPr lang="en-US" sz="2000" b="1" dirty="0">
                <a:solidFill>
                  <a:srgbClr val="FF0000"/>
                </a:solidFill>
              </a:rPr>
              <a:t>When screening children, guidelines recommend starting at 20 dB* </a:t>
            </a:r>
          </a:p>
          <a:p>
            <a:pPr marL="0" indent="0">
              <a:buNone/>
            </a:pPr>
            <a:endParaRPr lang="en-US" sz="2000" b="1" dirty="0">
              <a:solidFill>
                <a:schemeClr val="accent1">
                  <a:lumMod val="75000"/>
                </a:schemeClr>
              </a:solidFill>
            </a:endParaRPr>
          </a:p>
          <a:p>
            <a:r>
              <a:rPr lang="en-US" sz="2000" b="1" dirty="0"/>
              <a:t>When screening adults, 25 dB is a standard starting level **</a:t>
            </a:r>
          </a:p>
          <a:p>
            <a:pPr marL="1828800" lvl="4" indent="0">
              <a:buNone/>
            </a:pPr>
            <a:r>
              <a:rPr lang="en-US" b="1" dirty="0"/>
              <a:t>Source – American Speech &amp; Language Association</a:t>
            </a:r>
          </a:p>
        </p:txBody>
      </p:sp>
    </p:spTree>
    <p:extLst>
      <p:ext uri="{BB962C8B-B14F-4D97-AF65-F5344CB8AC3E}">
        <p14:creationId xmlns:p14="http://schemas.microsoft.com/office/powerpoint/2010/main" val="2075435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Овал 4"/>
          <p:cNvSpPr>
            <a:spLocks noChangeArrowheads="1"/>
          </p:cNvSpPr>
          <p:nvPr/>
        </p:nvSpPr>
        <p:spPr bwMode="auto">
          <a:xfrm>
            <a:off x="1790035" y="548680"/>
            <a:ext cx="5158230" cy="5183634"/>
          </a:xfrm>
          <a:prstGeom prst="ellipse">
            <a:avLst/>
          </a:prstGeom>
          <a:solidFill>
            <a:schemeClr val="bg1"/>
          </a:solidFill>
          <a:ln w="292100" algn="ctr">
            <a:solidFill>
              <a:srgbClr val="FF0000"/>
            </a:solidFill>
            <a:round/>
            <a:headEnd/>
            <a:tailEnd/>
          </a:ln>
        </p:spPr>
        <p:txBody>
          <a:bodyPr/>
          <a:lstStyle/>
          <a:p>
            <a:pPr algn="ctr"/>
            <a:endParaRPr lang="en-US" altLang="ru-RU" sz="10000"/>
          </a:p>
          <a:p>
            <a:pPr algn="ctr"/>
            <a:endParaRPr lang="ru-RU" altLang="ru-RU" sz="10000"/>
          </a:p>
        </p:txBody>
      </p:sp>
      <p:sp>
        <p:nvSpPr>
          <p:cNvPr id="10244" name="TextBox 5"/>
          <p:cNvSpPr txBox="1">
            <a:spLocks noChangeArrowheads="1"/>
          </p:cNvSpPr>
          <p:nvPr/>
        </p:nvSpPr>
        <p:spPr bwMode="auto">
          <a:xfrm>
            <a:off x="2278796" y="2348880"/>
            <a:ext cx="431958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a:r>
              <a:rPr lang="en-US" altLang="ru-RU" sz="11200" dirty="0"/>
              <a:t>80dB</a:t>
            </a:r>
            <a:endParaRPr lang="ru-RU" altLang="ru-RU" sz="11200" dirty="0"/>
          </a:p>
        </p:txBody>
      </p:sp>
      <p:sp>
        <p:nvSpPr>
          <p:cNvPr id="2" name="Прямоугольник 1"/>
          <p:cNvSpPr/>
          <p:nvPr/>
        </p:nvSpPr>
        <p:spPr>
          <a:xfrm>
            <a:off x="2278796" y="6082979"/>
            <a:ext cx="4286366" cy="523220"/>
          </a:xfrm>
          <a:prstGeom prst="rect">
            <a:avLst/>
          </a:prstGeom>
        </p:spPr>
        <p:txBody>
          <a:bodyPr wrap="none">
            <a:spAutoFit/>
          </a:bodyPr>
          <a:lstStyle/>
          <a:p>
            <a:r>
              <a:rPr lang="en-US" sz="2800" b="1" dirty="0">
                <a:solidFill>
                  <a:srgbClr val="002060"/>
                </a:solidFill>
              </a:rPr>
              <a:t>Maximum permissible level</a:t>
            </a:r>
            <a:endParaRPr lang="ru-RU" sz="2800" b="1" dirty="0">
              <a:solidFill>
                <a:srgbClr val="002060"/>
              </a:solidFill>
            </a:endParaRPr>
          </a:p>
        </p:txBody>
      </p:sp>
    </p:spTree>
    <p:extLst>
      <p:ext uri="{BB962C8B-B14F-4D97-AF65-F5344CB8AC3E}">
        <p14:creationId xmlns:p14="http://schemas.microsoft.com/office/powerpoint/2010/main" val="4074225825"/>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9324528" cy="6909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84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8" name="Group 2"/>
          <p:cNvGrpSpPr>
            <a:grpSpLocks/>
          </p:cNvGrpSpPr>
          <p:nvPr/>
        </p:nvGrpSpPr>
        <p:grpSpPr bwMode="auto">
          <a:xfrm>
            <a:off x="1273175" y="533400"/>
            <a:ext cx="5621338" cy="5692775"/>
            <a:chOff x="1216" y="651"/>
            <a:chExt cx="3541" cy="3586"/>
          </a:xfrm>
        </p:grpSpPr>
        <p:sp>
          <p:nvSpPr>
            <p:cNvPr id="101379" name="Line 3"/>
            <p:cNvSpPr>
              <a:spLocks noChangeShapeType="1"/>
            </p:cNvSpPr>
            <p:nvPr/>
          </p:nvSpPr>
          <p:spPr bwMode="auto">
            <a:xfrm rot="16200000" flipV="1">
              <a:off x="3937" y="3932"/>
              <a:ext cx="202"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0" name="Line 4"/>
            <p:cNvSpPr>
              <a:spLocks noChangeShapeType="1"/>
            </p:cNvSpPr>
            <p:nvPr/>
          </p:nvSpPr>
          <p:spPr bwMode="auto">
            <a:xfrm rot="16200000" flipV="1">
              <a:off x="4394" y="3988"/>
              <a:ext cx="82"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1" name="Line 5"/>
            <p:cNvSpPr>
              <a:spLocks noChangeShapeType="1"/>
            </p:cNvSpPr>
            <p:nvPr/>
          </p:nvSpPr>
          <p:spPr bwMode="auto">
            <a:xfrm rot="16200000" flipV="1">
              <a:off x="3432" y="3821"/>
              <a:ext cx="410"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2" name="Line 6"/>
            <p:cNvSpPr>
              <a:spLocks noChangeShapeType="1"/>
            </p:cNvSpPr>
            <p:nvPr/>
          </p:nvSpPr>
          <p:spPr bwMode="auto">
            <a:xfrm rot="16200000" flipV="1">
              <a:off x="2445" y="3248"/>
              <a:ext cx="1564"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3" name="Line 7"/>
            <p:cNvSpPr>
              <a:spLocks noChangeShapeType="1"/>
            </p:cNvSpPr>
            <p:nvPr/>
          </p:nvSpPr>
          <p:spPr bwMode="auto">
            <a:xfrm rot="16200000" flipV="1">
              <a:off x="1714" y="2913"/>
              <a:ext cx="2226"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4" name="Line 8"/>
            <p:cNvSpPr>
              <a:spLocks noChangeShapeType="1"/>
            </p:cNvSpPr>
            <p:nvPr/>
          </p:nvSpPr>
          <p:spPr bwMode="auto">
            <a:xfrm rot="16200000" flipV="1">
              <a:off x="751" y="2355"/>
              <a:ext cx="3351"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5" name="Line 9"/>
            <p:cNvSpPr>
              <a:spLocks noChangeShapeType="1"/>
            </p:cNvSpPr>
            <p:nvPr/>
          </p:nvSpPr>
          <p:spPr bwMode="auto">
            <a:xfrm rot="16200000" flipV="1">
              <a:off x="-55" y="2354"/>
              <a:ext cx="3356"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6" name="Line 10"/>
            <p:cNvSpPr>
              <a:spLocks noChangeShapeType="1"/>
            </p:cNvSpPr>
            <p:nvPr/>
          </p:nvSpPr>
          <p:spPr bwMode="auto">
            <a:xfrm rot="16200000" flipV="1">
              <a:off x="-462" y="2332"/>
              <a:ext cx="3359" cy="0"/>
            </a:xfrm>
            <a:prstGeom prst="line">
              <a:avLst/>
            </a:prstGeom>
            <a:noFill/>
            <a:ln w="12700">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7" name="Rectangle 11"/>
            <p:cNvSpPr>
              <a:spLocks noChangeArrowheads="1"/>
            </p:cNvSpPr>
            <p:nvPr/>
          </p:nvSpPr>
          <p:spPr bwMode="auto">
            <a:xfrm rot="16200000" flipV="1">
              <a:off x="2276" y="1319"/>
              <a:ext cx="173" cy="667"/>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nvGrpSpPr>
            <p:cNvPr id="101388" name="Group 12"/>
            <p:cNvGrpSpPr>
              <a:grpSpLocks/>
            </p:cNvGrpSpPr>
            <p:nvPr/>
          </p:nvGrpSpPr>
          <p:grpSpPr bwMode="auto">
            <a:xfrm>
              <a:off x="1229" y="651"/>
              <a:ext cx="3156" cy="3357"/>
              <a:chOff x="1229" y="651"/>
              <a:chExt cx="3156" cy="3357"/>
            </a:xfrm>
          </p:grpSpPr>
          <p:grpSp>
            <p:nvGrpSpPr>
              <p:cNvPr id="101389" name="Group 13"/>
              <p:cNvGrpSpPr>
                <a:grpSpLocks/>
              </p:cNvGrpSpPr>
              <p:nvPr/>
            </p:nvGrpSpPr>
            <p:grpSpPr bwMode="auto">
              <a:xfrm>
                <a:off x="1230" y="3818"/>
                <a:ext cx="3155" cy="177"/>
                <a:chOff x="1230" y="3818"/>
                <a:chExt cx="3155" cy="177"/>
              </a:xfrm>
            </p:grpSpPr>
            <p:grpSp>
              <p:nvGrpSpPr>
                <p:cNvPr id="101390" name="Group 14"/>
                <p:cNvGrpSpPr>
                  <a:grpSpLocks/>
                </p:cNvGrpSpPr>
                <p:nvPr/>
              </p:nvGrpSpPr>
              <p:grpSpPr bwMode="auto">
                <a:xfrm rot="16200000" flipV="1">
                  <a:off x="2721" y="2331"/>
                  <a:ext cx="173" cy="3155"/>
                  <a:chOff x="951" y="1190"/>
                  <a:chExt cx="143" cy="2157"/>
                </a:xfrm>
              </p:grpSpPr>
              <p:sp>
                <p:nvSpPr>
                  <p:cNvPr id="101391" name="Rectangle 15"/>
                  <p:cNvSpPr>
                    <a:spLocks noChangeArrowheads="1"/>
                  </p:cNvSpPr>
                  <p:nvPr/>
                </p:nvSpPr>
                <p:spPr bwMode="auto">
                  <a:xfrm>
                    <a:off x="952" y="1190"/>
                    <a:ext cx="142" cy="1610"/>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92" name="Rectangle 16"/>
                  <p:cNvSpPr>
                    <a:spLocks noChangeArrowheads="1"/>
                  </p:cNvSpPr>
                  <p:nvPr/>
                </p:nvSpPr>
                <p:spPr bwMode="auto">
                  <a:xfrm>
                    <a:off x="951"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393" name="Text Box 17"/>
                <p:cNvSpPr txBox="1">
                  <a:spLocks noChangeArrowheads="1"/>
                </p:cNvSpPr>
                <p:nvPr/>
              </p:nvSpPr>
              <p:spPr bwMode="auto">
                <a:xfrm rot="10800000" flipV="1">
                  <a:off x="3379" y="3818"/>
                  <a:ext cx="1006"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Hammer Drill</a:t>
                  </a:r>
                </a:p>
              </p:txBody>
            </p:sp>
          </p:grpSp>
          <p:grpSp>
            <p:nvGrpSpPr>
              <p:cNvPr id="101394" name="Group 18"/>
              <p:cNvGrpSpPr>
                <a:grpSpLocks/>
              </p:cNvGrpSpPr>
              <p:nvPr/>
            </p:nvGrpSpPr>
            <p:grpSpPr bwMode="auto">
              <a:xfrm>
                <a:off x="1230" y="3593"/>
                <a:ext cx="2761" cy="176"/>
                <a:chOff x="1230" y="3593"/>
                <a:chExt cx="2761" cy="176"/>
              </a:xfrm>
            </p:grpSpPr>
            <p:grpSp>
              <p:nvGrpSpPr>
                <p:cNvPr id="101395" name="Group 19"/>
                <p:cNvGrpSpPr>
                  <a:grpSpLocks/>
                </p:cNvGrpSpPr>
                <p:nvPr/>
              </p:nvGrpSpPr>
              <p:grpSpPr bwMode="auto">
                <a:xfrm rot="16200000" flipV="1">
                  <a:off x="2524" y="2302"/>
                  <a:ext cx="173" cy="2761"/>
                  <a:chOff x="1177" y="1459"/>
                  <a:chExt cx="144" cy="1888"/>
                </a:xfrm>
              </p:grpSpPr>
              <p:sp>
                <p:nvSpPr>
                  <p:cNvPr id="101396" name="Rectangle 20"/>
                  <p:cNvSpPr>
                    <a:spLocks noChangeArrowheads="1"/>
                  </p:cNvSpPr>
                  <p:nvPr/>
                </p:nvSpPr>
                <p:spPr bwMode="auto">
                  <a:xfrm>
                    <a:off x="1177" y="1459"/>
                    <a:ext cx="144" cy="134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97" name="Rectangle 21"/>
                  <p:cNvSpPr>
                    <a:spLocks noChangeArrowheads="1"/>
                  </p:cNvSpPr>
                  <p:nvPr/>
                </p:nvSpPr>
                <p:spPr bwMode="auto">
                  <a:xfrm>
                    <a:off x="1178"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398" name="Text Box 22"/>
                <p:cNvSpPr txBox="1">
                  <a:spLocks noChangeArrowheads="1"/>
                </p:cNvSpPr>
                <p:nvPr/>
              </p:nvSpPr>
              <p:spPr bwMode="auto">
                <a:xfrm rot="10800000" flipV="1">
                  <a:off x="3159" y="3593"/>
                  <a:ext cx="82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Chain Saw</a:t>
                  </a:r>
                </a:p>
              </p:txBody>
            </p:sp>
          </p:grpSp>
          <p:grpSp>
            <p:nvGrpSpPr>
              <p:cNvPr id="101399" name="Group 23"/>
              <p:cNvGrpSpPr>
                <a:grpSpLocks/>
              </p:cNvGrpSpPr>
              <p:nvPr/>
            </p:nvGrpSpPr>
            <p:grpSpPr bwMode="auto">
              <a:xfrm>
                <a:off x="1230" y="3365"/>
                <a:ext cx="2513" cy="173"/>
                <a:chOff x="1230" y="3365"/>
                <a:chExt cx="2513" cy="173"/>
              </a:xfrm>
            </p:grpSpPr>
            <p:grpSp>
              <p:nvGrpSpPr>
                <p:cNvPr id="101400" name="Group 24"/>
                <p:cNvGrpSpPr>
                  <a:grpSpLocks/>
                </p:cNvGrpSpPr>
                <p:nvPr/>
              </p:nvGrpSpPr>
              <p:grpSpPr bwMode="auto">
                <a:xfrm rot="16200000" flipV="1">
                  <a:off x="2400" y="2195"/>
                  <a:ext cx="173" cy="2513"/>
                  <a:chOff x="1408" y="1629"/>
                  <a:chExt cx="144" cy="1718"/>
                </a:xfrm>
              </p:grpSpPr>
              <p:sp>
                <p:nvSpPr>
                  <p:cNvPr id="101401" name="Rectangle 25"/>
                  <p:cNvSpPr>
                    <a:spLocks noChangeArrowheads="1"/>
                  </p:cNvSpPr>
                  <p:nvPr/>
                </p:nvSpPr>
                <p:spPr bwMode="auto">
                  <a:xfrm>
                    <a:off x="1408" y="1629"/>
                    <a:ext cx="144" cy="117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02" name="Rectangle 26"/>
                  <p:cNvSpPr>
                    <a:spLocks noChangeArrowheads="1"/>
                  </p:cNvSpPr>
                  <p:nvPr/>
                </p:nvSpPr>
                <p:spPr bwMode="auto">
                  <a:xfrm>
                    <a:off x="1409"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03" name="Text Box 27"/>
                <p:cNvSpPr txBox="1">
                  <a:spLocks noChangeArrowheads="1"/>
                </p:cNvSpPr>
                <p:nvPr/>
              </p:nvSpPr>
              <p:spPr bwMode="auto">
                <a:xfrm rot="10800000" flipV="1">
                  <a:off x="2942" y="3365"/>
                  <a:ext cx="79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Chop Saw</a:t>
                  </a:r>
                </a:p>
              </p:txBody>
            </p:sp>
          </p:grpSp>
          <p:grpSp>
            <p:nvGrpSpPr>
              <p:cNvPr id="101404" name="Group 28"/>
              <p:cNvGrpSpPr>
                <a:grpSpLocks/>
              </p:cNvGrpSpPr>
              <p:nvPr/>
            </p:nvGrpSpPr>
            <p:grpSpPr bwMode="auto">
              <a:xfrm>
                <a:off x="1230" y="3142"/>
                <a:ext cx="2191" cy="173"/>
                <a:chOff x="1230" y="3142"/>
                <a:chExt cx="2191" cy="173"/>
              </a:xfrm>
            </p:grpSpPr>
            <p:grpSp>
              <p:nvGrpSpPr>
                <p:cNvPr id="101405" name="Group 29"/>
                <p:cNvGrpSpPr>
                  <a:grpSpLocks/>
                </p:cNvGrpSpPr>
                <p:nvPr/>
              </p:nvGrpSpPr>
              <p:grpSpPr bwMode="auto">
                <a:xfrm rot="16200000" flipV="1">
                  <a:off x="2239" y="2133"/>
                  <a:ext cx="173" cy="2191"/>
                  <a:chOff x="1631" y="1849"/>
                  <a:chExt cx="144" cy="1498"/>
                </a:xfrm>
              </p:grpSpPr>
              <p:sp>
                <p:nvSpPr>
                  <p:cNvPr id="101406" name="Rectangle 30"/>
                  <p:cNvSpPr>
                    <a:spLocks noChangeArrowheads="1"/>
                  </p:cNvSpPr>
                  <p:nvPr/>
                </p:nvSpPr>
                <p:spPr bwMode="auto">
                  <a:xfrm>
                    <a:off x="1631" y="1849"/>
                    <a:ext cx="144" cy="95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07" name="Rectangle 31"/>
                  <p:cNvSpPr>
                    <a:spLocks noChangeArrowheads="1"/>
                  </p:cNvSpPr>
                  <p:nvPr/>
                </p:nvSpPr>
                <p:spPr bwMode="auto">
                  <a:xfrm>
                    <a:off x="1632"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08" name="Text Box 32"/>
                <p:cNvSpPr txBox="1">
                  <a:spLocks noChangeArrowheads="1"/>
                </p:cNvSpPr>
                <p:nvPr/>
              </p:nvSpPr>
              <p:spPr bwMode="auto">
                <a:xfrm rot="10800000" flipV="1">
                  <a:off x="2644" y="3142"/>
                  <a:ext cx="774"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Miter Saw</a:t>
                  </a:r>
                </a:p>
              </p:txBody>
            </p:sp>
          </p:grpSp>
          <p:grpSp>
            <p:nvGrpSpPr>
              <p:cNvPr id="101409" name="Group 33"/>
              <p:cNvGrpSpPr>
                <a:grpSpLocks/>
              </p:cNvGrpSpPr>
              <p:nvPr/>
            </p:nvGrpSpPr>
            <p:grpSpPr bwMode="auto">
              <a:xfrm>
                <a:off x="1230" y="2909"/>
                <a:ext cx="2191" cy="177"/>
                <a:chOff x="1230" y="2909"/>
                <a:chExt cx="2191" cy="177"/>
              </a:xfrm>
            </p:grpSpPr>
            <p:grpSp>
              <p:nvGrpSpPr>
                <p:cNvPr id="101410" name="Group 34"/>
                <p:cNvGrpSpPr>
                  <a:grpSpLocks/>
                </p:cNvGrpSpPr>
                <p:nvPr/>
              </p:nvGrpSpPr>
              <p:grpSpPr bwMode="auto">
                <a:xfrm rot="16200000" flipV="1">
                  <a:off x="2239" y="1904"/>
                  <a:ext cx="173" cy="2191"/>
                  <a:chOff x="1860" y="1849"/>
                  <a:chExt cx="144" cy="1498"/>
                </a:xfrm>
              </p:grpSpPr>
              <p:sp>
                <p:nvSpPr>
                  <p:cNvPr id="101411" name="Rectangle 35"/>
                  <p:cNvSpPr>
                    <a:spLocks noChangeArrowheads="1"/>
                  </p:cNvSpPr>
                  <p:nvPr/>
                </p:nvSpPr>
                <p:spPr bwMode="auto">
                  <a:xfrm>
                    <a:off x="1860" y="1849"/>
                    <a:ext cx="144" cy="95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12" name="Rectangle 36"/>
                  <p:cNvSpPr>
                    <a:spLocks noChangeArrowheads="1"/>
                  </p:cNvSpPr>
                  <p:nvPr/>
                </p:nvSpPr>
                <p:spPr bwMode="auto">
                  <a:xfrm>
                    <a:off x="1860"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13" name="Text Box 37"/>
                <p:cNvSpPr txBox="1">
                  <a:spLocks noChangeArrowheads="1"/>
                </p:cNvSpPr>
                <p:nvPr/>
              </p:nvSpPr>
              <p:spPr bwMode="auto">
                <a:xfrm rot="10800000" flipV="1">
                  <a:off x="2248" y="2909"/>
                  <a:ext cx="1170"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Impact Wrench</a:t>
                  </a:r>
                </a:p>
              </p:txBody>
            </p:sp>
          </p:grpSp>
          <p:grpSp>
            <p:nvGrpSpPr>
              <p:cNvPr id="101414" name="Group 38"/>
              <p:cNvGrpSpPr>
                <a:grpSpLocks/>
              </p:cNvGrpSpPr>
              <p:nvPr/>
            </p:nvGrpSpPr>
            <p:grpSpPr bwMode="auto">
              <a:xfrm>
                <a:off x="1230" y="2677"/>
                <a:ext cx="2111" cy="175"/>
                <a:chOff x="1230" y="2677"/>
                <a:chExt cx="2111" cy="175"/>
              </a:xfrm>
            </p:grpSpPr>
            <p:grpSp>
              <p:nvGrpSpPr>
                <p:cNvPr id="101415" name="Group 39"/>
                <p:cNvGrpSpPr>
                  <a:grpSpLocks/>
                </p:cNvGrpSpPr>
                <p:nvPr/>
              </p:nvGrpSpPr>
              <p:grpSpPr bwMode="auto">
                <a:xfrm rot="16200000" flipV="1">
                  <a:off x="2199" y="1710"/>
                  <a:ext cx="173" cy="2111"/>
                  <a:chOff x="2096" y="1904"/>
                  <a:chExt cx="142" cy="1443"/>
                </a:xfrm>
              </p:grpSpPr>
              <p:sp>
                <p:nvSpPr>
                  <p:cNvPr id="101416" name="Rectangle 40"/>
                  <p:cNvSpPr>
                    <a:spLocks noChangeArrowheads="1"/>
                  </p:cNvSpPr>
                  <p:nvPr/>
                </p:nvSpPr>
                <p:spPr bwMode="auto">
                  <a:xfrm>
                    <a:off x="2096" y="1904"/>
                    <a:ext cx="142" cy="89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17" name="Rectangle 41"/>
                  <p:cNvSpPr>
                    <a:spLocks noChangeArrowheads="1"/>
                  </p:cNvSpPr>
                  <p:nvPr/>
                </p:nvSpPr>
                <p:spPr bwMode="auto">
                  <a:xfrm>
                    <a:off x="2096"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18" name="Text Box 42"/>
                <p:cNvSpPr txBox="1">
                  <a:spLocks noChangeArrowheads="1"/>
                </p:cNvSpPr>
                <p:nvPr/>
              </p:nvSpPr>
              <p:spPr bwMode="auto">
                <a:xfrm rot="10800000" flipV="1">
                  <a:off x="2672" y="2677"/>
                  <a:ext cx="665"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Tile Saw</a:t>
                  </a:r>
                </a:p>
              </p:txBody>
            </p:sp>
          </p:grpSp>
          <p:grpSp>
            <p:nvGrpSpPr>
              <p:cNvPr id="101419" name="Group 43"/>
              <p:cNvGrpSpPr>
                <a:grpSpLocks/>
              </p:cNvGrpSpPr>
              <p:nvPr/>
            </p:nvGrpSpPr>
            <p:grpSpPr bwMode="auto">
              <a:xfrm>
                <a:off x="1230" y="2454"/>
                <a:ext cx="2029" cy="175"/>
                <a:chOff x="1230" y="2454"/>
                <a:chExt cx="2029" cy="175"/>
              </a:xfrm>
            </p:grpSpPr>
            <p:grpSp>
              <p:nvGrpSpPr>
                <p:cNvPr id="101420" name="Group 44"/>
                <p:cNvGrpSpPr>
                  <a:grpSpLocks/>
                </p:cNvGrpSpPr>
                <p:nvPr/>
              </p:nvGrpSpPr>
              <p:grpSpPr bwMode="auto">
                <a:xfrm rot="16200000" flipV="1">
                  <a:off x="2158" y="1528"/>
                  <a:ext cx="173" cy="2029"/>
                  <a:chOff x="2317" y="1960"/>
                  <a:chExt cx="144" cy="1387"/>
                </a:xfrm>
              </p:grpSpPr>
              <p:sp>
                <p:nvSpPr>
                  <p:cNvPr id="101421" name="Rectangle 45"/>
                  <p:cNvSpPr>
                    <a:spLocks noChangeArrowheads="1"/>
                  </p:cNvSpPr>
                  <p:nvPr/>
                </p:nvSpPr>
                <p:spPr bwMode="auto">
                  <a:xfrm>
                    <a:off x="2317" y="1960"/>
                    <a:ext cx="144" cy="840"/>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22" name="Rectangle 46"/>
                  <p:cNvSpPr>
                    <a:spLocks noChangeArrowheads="1"/>
                  </p:cNvSpPr>
                  <p:nvPr/>
                </p:nvSpPr>
                <p:spPr bwMode="auto">
                  <a:xfrm>
                    <a:off x="2318"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23" name="Text Box 47"/>
                <p:cNvSpPr txBox="1">
                  <a:spLocks noChangeArrowheads="1"/>
                </p:cNvSpPr>
                <p:nvPr/>
              </p:nvSpPr>
              <p:spPr bwMode="auto">
                <a:xfrm rot="10800000" flipV="1">
                  <a:off x="2262" y="2454"/>
                  <a:ext cx="995"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Circular Saw</a:t>
                  </a:r>
                </a:p>
              </p:txBody>
            </p:sp>
          </p:grpSp>
          <p:grpSp>
            <p:nvGrpSpPr>
              <p:cNvPr id="101424" name="Group 48"/>
              <p:cNvGrpSpPr>
                <a:grpSpLocks/>
              </p:cNvGrpSpPr>
              <p:nvPr/>
            </p:nvGrpSpPr>
            <p:grpSpPr bwMode="auto">
              <a:xfrm>
                <a:off x="1230" y="2214"/>
                <a:ext cx="1869" cy="176"/>
                <a:chOff x="1230" y="2214"/>
                <a:chExt cx="1869" cy="176"/>
              </a:xfrm>
            </p:grpSpPr>
            <p:grpSp>
              <p:nvGrpSpPr>
                <p:cNvPr id="101425" name="Group 49"/>
                <p:cNvGrpSpPr>
                  <a:grpSpLocks/>
                </p:cNvGrpSpPr>
                <p:nvPr/>
              </p:nvGrpSpPr>
              <p:grpSpPr bwMode="auto">
                <a:xfrm rot="16200000" flipV="1">
                  <a:off x="2078" y="1369"/>
                  <a:ext cx="173" cy="1869"/>
                  <a:chOff x="2556" y="2069"/>
                  <a:chExt cx="144" cy="1278"/>
                </a:xfrm>
              </p:grpSpPr>
              <p:sp>
                <p:nvSpPr>
                  <p:cNvPr id="101426" name="Rectangle 50"/>
                  <p:cNvSpPr>
                    <a:spLocks noChangeArrowheads="1"/>
                  </p:cNvSpPr>
                  <p:nvPr/>
                </p:nvSpPr>
                <p:spPr bwMode="auto">
                  <a:xfrm>
                    <a:off x="2556" y="2069"/>
                    <a:ext cx="144" cy="73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27" name="Rectangle 51"/>
                  <p:cNvSpPr>
                    <a:spLocks noChangeArrowheads="1"/>
                  </p:cNvSpPr>
                  <p:nvPr/>
                </p:nvSpPr>
                <p:spPr bwMode="auto">
                  <a:xfrm>
                    <a:off x="2556"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28" name="Text Box 52"/>
                <p:cNvSpPr txBox="1">
                  <a:spLocks noChangeArrowheads="1"/>
                </p:cNvSpPr>
                <p:nvPr/>
              </p:nvSpPr>
              <p:spPr bwMode="auto">
                <a:xfrm rot="10800000" flipV="1">
                  <a:off x="2317" y="2214"/>
                  <a:ext cx="779"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Hand Drill</a:t>
                  </a:r>
                </a:p>
              </p:txBody>
            </p:sp>
          </p:grpSp>
          <p:grpSp>
            <p:nvGrpSpPr>
              <p:cNvPr id="101429" name="Group 53"/>
              <p:cNvGrpSpPr>
                <a:grpSpLocks/>
              </p:cNvGrpSpPr>
              <p:nvPr/>
            </p:nvGrpSpPr>
            <p:grpSpPr bwMode="auto">
              <a:xfrm>
                <a:off x="1230" y="2008"/>
                <a:ext cx="1789" cy="174"/>
                <a:chOff x="1230" y="2008"/>
                <a:chExt cx="1789" cy="174"/>
              </a:xfrm>
            </p:grpSpPr>
            <p:grpSp>
              <p:nvGrpSpPr>
                <p:cNvPr id="101430" name="Group 54"/>
                <p:cNvGrpSpPr>
                  <a:grpSpLocks/>
                </p:cNvGrpSpPr>
                <p:nvPr/>
              </p:nvGrpSpPr>
              <p:grpSpPr bwMode="auto">
                <a:xfrm rot="16200000" flipV="1">
                  <a:off x="2038" y="1201"/>
                  <a:ext cx="173" cy="1789"/>
                  <a:chOff x="2764" y="2124"/>
                  <a:chExt cx="144" cy="1223"/>
                </a:xfrm>
              </p:grpSpPr>
              <p:sp>
                <p:nvSpPr>
                  <p:cNvPr id="101431" name="Rectangle 55"/>
                  <p:cNvSpPr>
                    <a:spLocks noChangeArrowheads="1"/>
                  </p:cNvSpPr>
                  <p:nvPr/>
                </p:nvSpPr>
                <p:spPr bwMode="auto">
                  <a:xfrm>
                    <a:off x="2764" y="2124"/>
                    <a:ext cx="144" cy="67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32" name="Rectangle 56"/>
                  <p:cNvSpPr>
                    <a:spLocks noChangeArrowheads="1"/>
                  </p:cNvSpPr>
                  <p:nvPr/>
                </p:nvSpPr>
                <p:spPr bwMode="auto">
                  <a:xfrm>
                    <a:off x="2765"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33" name="Text Box 57"/>
                <p:cNvSpPr txBox="1">
                  <a:spLocks noChangeArrowheads="1"/>
                </p:cNvSpPr>
                <p:nvPr/>
              </p:nvSpPr>
              <p:spPr bwMode="auto">
                <a:xfrm rot="10800000" flipV="1">
                  <a:off x="2092" y="2008"/>
                  <a:ext cx="924"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Metal Shear</a:t>
                  </a:r>
                </a:p>
              </p:txBody>
            </p:sp>
          </p:grpSp>
          <p:grpSp>
            <p:nvGrpSpPr>
              <p:cNvPr id="101434" name="Group 58"/>
              <p:cNvGrpSpPr>
                <a:grpSpLocks/>
              </p:cNvGrpSpPr>
              <p:nvPr/>
            </p:nvGrpSpPr>
            <p:grpSpPr bwMode="auto">
              <a:xfrm>
                <a:off x="1230" y="1787"/>
                <a:ext cx="1628" cy="178"/>
                <a:chOff x="1230" y="1787"/>
                <a:chExt cx="1628" cy="178"/>
              </a:xfrm>
            </p:grpSpPr>
            <p:grpSp>
              <p:nvGrpSpPr>
                <p:cNvPr id="101435" name="Group 59"/>
                <p:cNvGrpSpPr>
                  <a:grpSpLocks/>
                </p:cNvGrpSpPr>
                <p:nvPr/>
              </p:nvGrpSpPr>
              <p:grpSpPr bwMode="auto">
                <a:xfrm rot="16200000" flipV="1">
                  <a:off x="1957" y="1065"/>
                  <a:ext cx="173" cy="1628"/>
                  <a:chOff x="2979" y="2234"/>
                  <a:chExt cx="145" cy="1113"/>
                </a:xfrm>
              </p:grpSpPr>
              <p:sp>
                <p:nvSpPr>
                  <p:cNvPr id="101436" name="Rectangle 60"/>
                  <p:cNvSpPr>
                    <a:spLocks noChangeArrowheads="1"/>
                  </p:cNvSpPr>
                  <p:nvPr/>
                </p:nvSpPr>
                <p:spPr bwMode="auto">
                  <a:xfrm>
                    <a:off x="2979" y="2234"/>
                    <a:ext cx="145" cy="56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37" name="Rectangle 61"/>
                  <p:cNvSpPr>
                    <a:spLocks noChangeArrowheads="1"/>
                  </p:cNvSpPr>
                  <p:nvPr/>
                </p:nvSpPr>
                <p:spPr bwMode="auto">
                  <a:xfrm>
                    <a:off x="2980"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38" name="Text Box 62"/>
                <p:cNvSpPr txBox="1">
                  <a:spLocks noChangeArrowheads="1"/>
                </p:cNvSpPr>
                <p:nvPr/>
              </p:nvSpPr>
              <p:spPr bwMode="auto">
                <a:xfrm rot="10800000" flipV="1">
                  <a:off x="2308" y="1787"/>
                  <a:ext cx="547"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Router</a:t>
                  </a:r>
                </a:p>
              </p:txBody>
            </p:sp>
          </p:grpSp>
          <p:sp>
            <p:nvSpPr>
              <p:cNvPr id="101439" name="Rectangle 63"/>
              <p:cNvSpPr>
                <a:spLocks noChangeArrowheads="1"/>
              </p:cNvSpPr>
              <p:nvPr/>
            </p:nvSpPr>
            <p:spPr bwMode="auto">
              <a:xfrm rot="16200000" flipV="1">
                <a:off x="1543" y="1253"/>
                <a:ext cx="171" cy="800"/>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nvGrpSpPr>
              <p:cNvPr id="101440" name="Group 64"/>
              <p:cNvGrpSpPr>
                <a:grpSpLocks/>
              </p:cNvGrpSpPr>
              <p:nvPr/>
            </p:nvGrpSpPr>
            <p:grpSpPr bwMode="auto">
              <a:xfrm>
                <a:off x="1230" y="1324"/>
                <a:ext cx="1467" cy="176"/>
                <a:chOff x="1230" y="1324"/>
                <a:chExt cx="1467" cy="176"/>
              </a:xfrm>
            </p:grpSpPr>
            <p:grpSp>
              <p:nvGrpSpPr>
                <p:cNvPr id="101441" name="Group 65"/>
                <p:cNvGrpSpPr>
                  <a:grpSpLocks/>
                </p:cNvGrpSpPr>
                <p:nvPr/>
              </p:nvGrpSpPr>
              <p:grpSpPr bwMode="auto">
                <a:xfrm rot="16200000" flipV="1">
                  <a:off x="1877" y="680"/>
                  <a:ext cx="173" cy="1467"/>
                  <a:chOff x="3448" y="2344"/>
                  <a:chExt cx="142" cy="1003"/>
                </a:xfrm>
              </p:grpSpPr>
              <p:sp>
                <p:nvSpPr>
                  <p:cNvPr id="101442" name="Rectangle 66"/>
                  <p:cNvSpPr>
                    <a:spLocks noChangeArrowheads="1"/>
                  </p:cNvSpPr>
                  <p:nvPr/>
                </p:nvSpPr>
                <p:spPr bwMode="auto">
                  <a:xfrm>
                    <a:off x="3448" y="2344"/>
                    <a:ext cx="142" cy="45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43" name="Rectangle 67"/>
                  <p:cNvSpPr>
                    <a:spLocks noChangeArrowheads="1"/>
                  </p:cNvSpPr>
                  <p:nvPr/>
                </p:nvSpPr>
                <p:spPr bwMode="auto">
                  <a:xfrm>
                    <a:off x="3448"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44" name="Text Box 68"/>
                <p:cNvSpPr txBox="1">
                  <a:spLocks noChangeArrowheads="1"/>
                </p:cNvSpPr>
                <p:nvPr/>
              </p:nvSpPr>
              <p:spPr bwMode="auto">
                <a:xfrm rot="10800000" flipV="1">
                  <a:off x="2176" y="1324"/>
                  <a:ext cx="51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Planer</a:t>
                  </a:r>
                </a:p>
              </p:txBody>
            </p:sp>
          </p:grpSp>
          <p:grpSp>
            <p:nvGrpSpPr>
              <p:cNvPr id="101445" name="Group 69"/>
              <p:cNvGrpSpPr>
                <a:grpSpLocks/>
              </p:cNvGrpSpPr>
              <p:nvPr/>
            </p:nvGrpSpPr>
            <p:grpSpPr bwMode="auto">
              <a:xfrm rot="16200000" flipV="1">
                <a:off x="1836" y="495"/>
                <a:ext cx="173" cy="1385"/>
                <a:chOff x="3672" y="2400"/>
                <a:chExt cx="144" cy="947"/>
              </a:xfrm>
            </p:grpSpPr>
            <p:sp>
              <p:nvSpPr>
                <p:cNvPr id="101446" name="Rectangle 70"/>
                <p:cNvSpPr>
                  <a:spLocks noChangeArrowheads="1"/>
                </p:cNvSpPr>
                <p:nvPr/>
              </p:nvSpPr>
              <p:spPr bwMode="auto">
                <a:xfrm>
                  <a:off x="3672" y="2400"/>
                  <a:ext cx="144" cy="400"/>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47" name="Rectangle 71"/>
                <p:cNvSpPr>
                  <a:spLocks noChangeArrowheads="1"/>
                </p:cNvSpPr>
                <p:nvPr/>
              </p:nvSpPr>
              <p:spPr bwMode="auto">
                <a:xfrm>
                  <a:off x="3673"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grpSp>
            <p:nvGrpSpPr>
              <p:cNvPr id="101448" name="Group 72"/>
              <p:cNvGrpSpPr>
                <a:grpSpLocks/>
              </p:cNvGrpSpPr>
              <p:nvPr/>
            </p:nvGrpSpPr>
            <p:grpSpPr bwMode="auto">
              <a:xfrm rot="16200000" flipV="1">
                <a:off x="1756" y="349"/>
                <a:ext cx="173" cy="1226"/>
                <a:chOff x="3898" y="2509"/>
                <a:chExt cx="144" cy="838"/>
              </a:xfrm>
            </p:grpSpPr>
            <p:sp>
              <p:nvSpPr>
                <p:cNvPr id="101449" name="Rectangle 73"/>
                <p:cNvSpPr>
                  <a:spLocks noChangeArrowheads="1"/>
                </p:cNvSpPr>
                <p:nvPr/>
              </p:nvSpPr>
              <p:spPr bwMode="auto">
                <a:xfrm>
                  <a:off x="3898" y="2509"/>
                  <a:ext cx="144" cy="29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50" name="Rectangle 74"/>
                <p:cNvSpPr>
                  <a:spLocks noChangeArrowheads="1"/>
                </p:cNvSpPr>
                <p:nvPr/>
              </p:nvSpPr>
              <p:spPr bwMode="auto">
                <a:xfrm>
                  <a:off x="3899"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grpSp>
            <p:nvGrpSpPr>
              <p:cNvPr id="101451" name="Group 75"/>
              <p:cNvGrpSpPr>
                <a:grpSpLocks/>
              </p:cNvGrpSpPr>
              <p:nvPr/>
            </p:nvGrpSpPr>
            <p:grpSpPr bwMode="auto">
              <a:xfrm rot="16200000" flipV="1">
                <a:off x="1756" y="125"/>
                <a:ext cx="173" cy="1226"/>
                <a:chOff x="4122" y="2509"/>
                <a:chExt cx="144" cy="838"/>
              </a:xfrm>
            </p:grpSpPr>
            <p:sp>
              <p:nvSpPr>
                <p:cNvPr id="101452" name="Rectangle 76"/>
                <p:cNvSpPr>
                  <a:spLocks noChangeArrowheads="1"/>
                </p:cNvSpPr>
                <p:nvPr/>
              </p:nvSpPr>
              <p:spPr bwMode="auto">
                <a:xfrm>
                  <a:off x="4122" y="2509"/>
                  <a:ext cx="144" cy="29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53" name="Rectangle 77"/>
                <p:cNvSpPr>
                  <a:spLocks noChangeArrowheads="1"/>
                </p:cNvSpPr>
                <p:nvPr/>
              </p:nvSpPr>
              <p:spPr bwMode="auto">
                <a:xfrm>
                  <a:off x="4122" y="2800"/>
                  <a:ext cx="144"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54" name="Line 78"/>
              <p:cNvSpPr>
                <a:spLocks noChangeShapeType="1"/>
              </p:cNvSpPr>
              <p:nvPr/>
            </p:nvSpPr>
            <p:spPr bwMode="auto">
              <a:xfrm rot="16200000" flipV="1">
                <a:off x="348" y="2331"/>
                <a:ext cx="3354" cy="0"/>
              </a:xfrm>
              <a:prstGeom prst="line">
                <a:avLst/>
              </a:prstGeom>
              <a:noFill/>
              <a:ln w="2857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55" name="Text Box 79"/>
              <p:cNvSpPr txBox="1">
                <a:spLocks noChangeArrowheads="1"/>
              </p:cNvSpPr>
              <p:nvPr/>
            </p:nvSpPr>
            <p:spPr bwMode="auto">
              <a:xfrm rot="10800000" flipV="1">
                <a:off x="1776" y="1562"/>
                <a:ext cx="91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Belt Sander</a:t>
                </a:r>
              </a:p>
            </p:txBody>
          </p:sp>
          <p:sp>
            <p:nvSpPr>
              <p:cNvPr id="101456" name="Text Box 80"/>
              <p:cNvSpPr txBox="1">
                <a:spLocks noChangeArrowheads="1"/>
              </p:cNvSpPr>
              <p:nvPr/>
            </p:nvSpPr>
            <p:spPr bwMode="auto">
              <a:xfrm rot="10800000" flipV="1">
                <a:off x="1814" y="1098"/>
                <a:ext cx="801"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Table Saw</a:t>
                </a:r>
              </a:p>
            </p:txBody>
          </p:sp>
          <p:sp>
            <p:nvSpPr>
              <p:cNvPr id="101457" name="Text Box 81"/>
              <p:cNvSpPr txBox="1">
                <a:spLocks noChangeArrowheads="1"/>
              </p:cNvSpPr>
              <p:nvPr/>
            </p:nvSpPr>
            <p:spPr bwMode="auto">
              <a:xfrm rot="10800000" flipV="1">
                <a:off x="1629" y="874"/>
                <a:ext cx="825"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Orb. Sand.</a:t>
                </a:r>
              </a:p>
            </p:txBody>
          </p:sp>
          <p:sp>
            <p:nvSpPr>
              <p:cNvPr id="101458" name="Text Box 82"/>
              <p:cNvSpPr txBox="1">
                <a:spLocks noChangeArrowheads="1"/>
              </p:cNvSpPr>
              <p:nvPr/>
            </p:nvSpPr>
            <p:spPr bwMode="auto">
              <a:xfrm rot="10800000" flipV="1">
                <a:off x="1717" y="651"/>
                <a:ext cx="737"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Mortising</a:t>
                </a:r>
              </a:p>
            </p:txBody>
          </p:sp>
        </p:grpSp>
        <p:sp>
          <p:nvSpPr>
            <p:cNvPr id="101459" name="Text Box 83"/>
            <p:cNvSpPr txBox="1">
              <a:spLocks noChangeArrowheads="1"/>
            </p:cNvSpPr>
            <p:nvPr/>
          </p:nvSpPr>
          <p:spPr bwMode="auto">
            <a:xfrm>
              <a:off x="1216" y="4007"/>
              <a:ext cx="214"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75</a:t>
              </a:r>
              <a:endParaRPr lang="en-US" sz="2400">
                <a:solidFill>
                  <a:srgbClr val="FFFF00"/>
                </a:solidFill>
                <a:latin typeface="Arial" charset="0"/>
              </a:endParaRPr>
            </a:p>
          </p:txBody>
        </p:sp>
        <p:sp>
          <p:nvSpPr>
            <p:cNvPr id="101460" name="Text Box 84"/>
            <p:cNvSpPr txBox="1">
              <a:spLocks noChangeArrowheads="1"/>
            </p:cNvSpPr>
            <p:nvPr/>
          </p:nvSpPr>
          <p:spPr bwMode="auto">
            <a:xfrm>
              <a:off x="1619" y="4007"/>
              <a:ext cx="214"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80</a:t>
              </a:r>
            </a:p>
          </p:txBody>
        </p:sp>
        <p:sp>
          <p:nvSpPr>
            <p:cNvPr id="101461" name="Text Box 85"/>
            <p:cNvSpPr txBox="1">
              <a:spLocks noChangeArrowheads="1"/>
            </p:cNvSpPr>
            <p:nvPr/>
          </p:nvSpPr>
          <p:spPr bwMode="auto">
            <a:xfrm>
              <a:off x="2022" y="4007"/>
              <a:ext cx="214"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85</a:t>
              </a:r>
              <a:endParaRPr lang="en-US" sz="2400">
                <a:solidFill>
                  <a:srgbClr val="FFFF00"/>
                </a:solidFill>
                <a:latin typeface="Arial" charset="0"/>
              </a:endParaRPr>
            </a:p>
          </p:txBody>
        </p:sp>
        <p:sp>
          <p:nvSpPr>
            <p:cNvPr id="101462" name="Text Box 86"/>
            <p:cNvSpPr txBox="1">
              <a:spLocks noChangeArrowheads="1"/>
            </p:cNvSpPr>
            <p:nvPr/>
          </p:nvSpPr>
          <p:spPr bwMode="auto">
            <a:xfrm>
              <a:off x="2430" y="4007"/>
              <a:ext cx="214"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90</a:t>
              </a:r>
            </a:p>
          </p:txBody>
        </p:sp>
        <p:sp>
          <p:nvSpPr>
            <p:cNvPr id="101463" name="Text Box 87"/>
            <p:cNvSpPr txBox="1">
              <a:spLocks noChangeArrowheads="1"/>
            </p:cNvSpPr>
            <p:nvPr/>
          </p:nvSpPr>
          <p:spPr bwMode="auto">
            <a:xfrm>
              <a:off x="2828" y="4007"/>
              <a:ext cx="214"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95</a:t>
              </a:r>
            </a:p>
          </p:txBody>
        </p:sp>
        <p:sp>
          <p:nvSpPr>
            <p:cNvPr id="101464" name="Text Box 88"/>
            <p:cNvSpPr txBox="1">
              <a:spLocks noChangeArrowheads="1"/>
            </p:cNvSpPr>
            <p:nvPr/>
          </p:nvSpPr>
          <p:spPr bwMode="auto">
            <a:xfrm>
              <a:off x="3227" y="4007"/>
              <a:ext cx="32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100</a:t>
              </a:r>
              <a:endParaRPr lang="en-US" sz="2400">
                <a:solidFill>
                  <a:srgbClr val="FFFF00"/>
                </a:solidFill>
                <a:latin typeface="Arial" charset="0"/>
              </a:endParaRPr>
            </a:p>
          </p:txBody>
        </p:sp>
        <p:sp>
          <p:nvSpPr>
            <p:cNvPr id="101465" name="Text Box 89"/>
            <p:cNvSpPr txBox="1">
              <a:spLocks noChangeArrowheads="1"/>
            </p:cNvSpPr>
            <p:nvPr/>
          </p:nvSpPr>
          <p:spPr bwMode="auto">
            <a:xfrm>
              <a:off x="3635" y="4007"/>
              <a:ext cx="32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105</a:t>
              </a:r>
              <a:endParaRPr lang="en-US" sz="2400">
                <a:solidFill>
                  <a:srgbClr val="FFFF00"/>
                </a:solidFill>
                <a:latin typeface="Arial" charset="0"/>
              </a:endParaRPr>
            </a:p>
          </p:txBody>
        </p:sp>
        <p:sp>
          <p:nvSpPr>
            <p:cNvPr id="101466" name="Text Box 90"/>
            <p:cNvSpPr txBox="1">
              <a:spLocks noChangeArrowheads="1"/>
            </p:cNvSpPr>
            <p:nvPr/>
          </p:nvSpPr>
          <p:spPr bwMode="auto">
            <a:xfrm>
              <a:off x="4033" y="4007"/>
              <a:ext cx="32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110</a:t>
              </a:r>
            </a:p>
          </p:txBody>
        </p:sp>
        <p:sp>
          <p:nvSpPr>
            <p:cNvPr id="101467" name="Text Box 91"/>
            <p:cNvSpPr txBox="1">
              <a:spLocks noChangeArrowheads="1"/>
            </p:cNvSpPr>
            <p:nvPr/>
          </p:nvSpPr>
          <p:spPr bwMode="auto">
            <a:xfrm>
              <a:off x="4436" y="4007"/>
              <a:ext cx="32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115</a:t>
              </a:r>
            </a:p>
          </p:txBody>
        </p:sp>
        <p:sp>
          <p:nvSpPr>
            <p:cNvPr id="101468" name="Line 92"/>
            <p:cNvSpPr>
              <a:spLocks noChangeShapeType="1"/>
            </p:cNvSpPr>
            <p:nvPr/>
          </p:nvSpPr>
          <p:spPr bwMode="auto">
            <a:xfrm flipH="1">
              <a:off x="1219" y="4006"/>
              <a:ext cx="3216" cy="0"/>
            </a:xfrm>
            <a:prstGeom prst="line">
              <a:avLst/>
            </a:prstGeom>
            <a:noFill/>
            <a:ln w="12700">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69" name="Text Box 93"/>
          <p:cNvSpPr txBox="1">
            <a:spLocks noChangeArrowheads="1"/>
          </p:cNvSpPr>
          <p:nvPr/>
        </p:nvSpPr>
        <p:spPr bwMode="auto">
          <a:xfrm rot="-5400000">
            <a:off x="-246855" y="3117056"/>
            <a:ext cx="22717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fontAlgn="base" hangingPunct="0">
              <a:spcBef>
                <a:spcPct val="0"/>
              </a:spcBef>
              <a:spcAft>
                <a:spcPct val="0"/>
              </a:spcAft>
            </a:pPr>
            <a:r>
              <a:rPr lang="en-US" sz="4000">
                <a:solidFill>
                  <a:srgbClr val="FFFF00"/>
                </a:solidFill>
              </a:rPr>
              <a:t>Task/Tool</a:t>
            </a:r>
          </a:p>
        </p:txBody>
      </p:sp>
      <p:sp>
        <p:nvSpPr>
          <p:cNvPr id="101470" name="Rectangle 94"/>
          <p:cNvSpPr>
            <a:spLocks noChangeArrowheads="1"/>
          </p:cNvSpPr>
          <p:nvPr/>
        </p:nvSpPr>
        <p:spPr bwMode="auto">
          <a:xfrm>
            <a:off x="3509963" y="263525"/>
            <a:ext cx="4462462"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r" eaLnBrk="0" fontAlgn="base" hangingPunct="0">
              <a:spcBef>
                <a:spcPct val="0"/>
              </a:spcBef>
              <a:spcAft>
                <a:spcPct val="0"/>
              </a:spcAft>
            </a:pPr>
            <a:r>
              <a:rPr lang="en-US" sz="4000">
                <a:solidFill>
                  <a:srgbClr val="FFFFFF"/>
                </a:solidFill>
                <a:effectLst>
                  <a:outerShdw blurRad="38100" dist="38100" dir="2700000" algn="tl">
                    <a:srgbClr val="000000"/>
                  </a:outerShdw>
                </a:effectLst>
                <a:latin typeface="Comic Sans MS" pitchFamily="66" charset="0"/>
              </a:rPr>
              <a:t>Noise Levels for</a:t>
            </a:r>
            <a:br>
              <a:rPr lang="en-US" sz="4000">
                <a:solidFill>
                  <a:srgbClr val="FFFFFF"/>
                </a:solidFill>
                <a:effectLst>
                  <a:outerShdw blurRad="38100" dist="38100" dir="2700000" algn="tl">
                    <a:srgbClr val="000000"/>
                  </a:outerShdw>
                </a:effectLst>
                <a:latin typeface="Comic Sans MS" pitchFamily="66" charset="0"/>
              </a:rPr>
            </a:br>
            <a:r>
              <a:rPr lang="en-US" sz="4000">
                <a:solidFill>
                  <a:srgbClr val="FFFFFF"/>
                </a:solidFill>
                <a:effectLst>
                  <a:outerShdw blurRad="38100" dist="38100" dir="2700000" algn="tl">
                    <a:srgbClr val="000000"/>
                  </a:outerShdw>
                </a:effectLst>
                <a:latin typeface="Comic Sans MS" pitchFamily="66" charset="0"/>
              </a:rPr>
              <a:t>Common Tools</a:t>
            </a:r>
            <a:endParaRPr lang="en-US" sz="4400">
              <a:solidFill>
                <a:srgbClr val="000000"/>
              </a:solidFill>
              <a:effectLst>
                <a:outerShdw blurRad="38100" dist="38100" dir="2700000" algn="tl">
                  <a:srgbClr val="FFFFFF"/>
                </a:outerShdw>
              </a:effectLst>
              <a:latin typeface="Comic Sans MS" pitchFamily="66" charset="0"/>
            </a:endParaRPr>
          </a:p>
        </p:txBody>
      </p:sp>
      <p:pic>
        <p:nvPicPr>
          <p:cNvPr id="101471" name="Picture 95" descr="D:\wjm4\Images\Noise\CarpenterChopSaw.jpg"/>
          <p:cNvPicPr>
            <a:picLocks noChangeAspect="1" noChangeArrowheads="1"/>
          </p:cNvPicPr>
          <p:nvPr/>
        </p:nvPicPr>
        <p:blipFill>
          <a:blip r:embed="rId2" cstate="print">
            <a:extLst>
              <a:ext uri="{28A0092B-C50C-407E-A947-70E740481C1C}">
                <a14:useLocalDpi xmlns:a14="http://schemas.microsoft.com/office/drawing/2010/main" val="0"/>
              </a:ext>
            </a:extLst>
          </a:blip>
          <a:srcRect t="8124"/>
          <a:stretch>
            <a:fillRect/>
          </a:stretch>
        </p:blipFill>
        <p:spPr bwMode="auto">
          <a:xfrm>
            <a:off x="5530850" y="1912938"/>
            <a:ext cx="2441575"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223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944562"/>
          </a:xfrm>
        </p:spPr>
        <p:txBody>
          <a:bodyPr>
            <a:normAutofit/>
          </a:bodyPr>
          <a:lstStyle/>
          <a:p>
            <a:r>
              <a:rPr lang="en-US" sz="3600" b="1" dirty="0">
                <a:solidFill>
                  <a:srgbClr val="C00000"/>
                </a:solidFill>
              </a:rPr>
              <a:t>Hertz</a:t>
            </a:r>
            <a:r>
              <a:rPr lang="en-US" sz="3600" dirty="0"/>
              <a:t> </a:t>
            </a:r>
          </a:p>
        </p:txBody>
      </p:sp>
      <p:sp>
        <p:nvSpPr>
          <p:cNvPr id="3" name="Content Placeholder 2"/>
          <p:cNvSpPr>
            <a:spLocks noGrp="1"/>
          </p:cNvSpPr>
          <p:nvPr>
            <p:ph idx="1"/>
          </p:nvPr>
        </p:nvSpPr>
        <p:spPr>
          <a:xfrm>
            <a:off x="683568" y="1700808"/>
            <a:ext cx="7941568" cy="4525963"/>
          </a:xfrm>
        </p:spPr>
        <p:txBody>
          <a:bodyPr>
            <a:normAutofit/>
          </a:bodyPr>
          <a:lstStyle/>
          <a:p>
            <a:endParaRPr lang="en-US" dirty="0"/>
          </a:p>
          <a:p>
            <a:r>
              <a:rPr lang="en-US" sz="2400" b="1" dirty="0"/>
              <a:t>Hertz (Hz) is the term used for the frequency of sound  [named after a German physician]</a:t>
            </a:r>
          </a:p>
          <a:p>
            <a:pPr marL="0" indent="0">
              <a:buNone/>
            </a:pPr>
            <a:endParaRPr lang="en-US" sz="1200" b="1" dirty="0"/>
          </a:p>
          <a:p>
            <a:r>
              <a:rPr lang="en-US" sz="2400" b="1" dirty="0"/>
              <a:t>Frequency is determined by the number of sound vibrations per second</a:t>
            </a:r>
          </a:p>
          <a:p>
            <a:pPr marL="0" indent="0">
              <a:buNone/>
            </a:pPr>
            <a:endParaRPr lang="en-US" sz="1200" b="1" dirty="0"/>
          </a:p>
          <a:p>
            <a:r>
              <a:rPr lang="en-US" sz="2400" b="1" dirty="0"/>
              <a:t>The faster the cycles – the higher the frequency (the sound’s pitch)</a:t>
            </a:r>
          </a:p>
        </p:txBody>
      </p:sp>
    </p:spTree>
    <p:extLst>
      <p:ext uri="{BB962C8B-B14F-4D97-AF65-F5344CB8AC3E}">
        <p14:creationId xmlns:p14="http://schemas.microsoft.com/office/powerpoint/2010/main" val="1145774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Заголовок 1"/>
          <p:cNvSpPr txBox="1">
            <a:spLocks/>
          </p:cNvSpPr>
          <p:nvPr/>
        </p:nvSpPr>
        <p:spPr bwMode="auto">
          <a:xfrm>
            <a:off x="1522413" y="454025"/>
            <a:ext cx="7313612" cy="1143000"/>
          </a:xfrm>
          <a:prstGeom prst="rect">
            <a:avLst/>
          </a:prstGeom>
          <a:noFill/>
          <a:ln w="9525">
            <a:noFill/>
            <a:miter lim="800000"/>
            <a:headEnd/>
            <a:tailEnd/>
          </a:ln>
        </p:spPr>
        <p:txBody>
          <a:bodyPr anchor="b"/>
          <a:lstStyle/>
          <a:p>
            <a:pPr algn="ctr">
              <a:defRPr/>
            </a:pPr>
            <a:r>
              <a:rPr lang="en-US" sz="3600" b="1" i="1" dirty="0">
                <a:solidFill>
                  <a:schemeClr val="tx2"/>
                </a:solidFill>
                <a:latin typeface="+mj-lt"/>
                <a:ea typeface="+mj-ea"/>
                <a:cs typeface="+mj-cs"/>
              </a:rPr>
              <a:t>PITCH</a:t>
            </a:r>
            <a:endParaRPr lang="ru-RU" sz="3600" b="1" i="1" dirty="0">
              <a:solidFill>
                <a:schemeClr val="tx2"/>
              </a:solidFill>
              <a:latin typeface="+mj-lt"/>
              <a:ea typeface="+mj-ea"/>
              <a:cs typeface="+mj-cs"/>
            </a:endParaRPr>
          </a:p>
        </p:txBody>
      </p:sp>
      <p:sp>
        <p:nvSpPr>
          <p:cNvPr id="12292" name="TextBox 5"/>
          <p:cNvSpPr txBox="1">
            <a:spLocks noChangeArrowheads="1"/>
          </p:cNvSpPr>
          <p:nvPr/>
        </p:nvSpPr>
        <p:spPr bwMode="auto">
          <a:xfrm>
            <a:off x="4643438" y="1916113"/>
            <a:ext cx="38893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r>
              <a:rPr lang="en-US" altLang="ru-RU" sz="2400" b="1" i="1" dirty="0"/>
              <a:t>The lowest limit of hearing range</a:t>
            </a:r>
            <a:endParaRPr lang="ru-RU" altLang="ru-RU" sz="2400" b="1" i="1" dirty="0"/>
          </a:p>
        </p:txBody>
      </p:sp>
      <p:sp>
        <p:nvSpPr>
          <p:cNvPr id="12293" name="TextBox 6"/>
          <p:cNvSpPr txBox="1">
            <a:spLocks noChangeArrowheads="1"/>
          </p:cNvSpPr>
          <p:nvPr/>
        </p:nvSpPr>
        <p:spPr bwMode="auto">
          <a:xfrm>
            <a:off x="539750" y="5300663"/>
            <a:ext cx="38877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r>
              <a:rPr lang="en-US" altLang="ru-RU" sz="2400" b="1" i="1"/>
              <a:t>The upper limit of hearing range</a:t>
            </a:r>
            <a:endParaRPr lang="ru-RU" altLang="ru-RU" sz="2400" b="1" i="1"/>
          </a:p>
        </p:txBody>
      </p:sp>
      <p:sp>
        <p:nvSpPr>
          <p:cNvPr id="12294" name="TextBox 7"/>
          <p:cNvSpPr txBox="1">
            <a:spLocks noChangeArrowheads="1"/>
          </p:cNvSpPr>
          <p:nvPr/>
        </p:nvSpPr>
        <p:spPr bwMode="auto">
          <a:xfrm>
            <a:off x="1692275" y="3729038"/>
            <a:ext cx="3887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r>
              <a:rPr lang="en-US" altLang="ru-RU" sz="4000" b="1" i="1"/>
              <a:t>NIHL</a:t>
            </a:r>
            <a:endParaRPr lang="ru-RU" altLang="ru-RU" sz="4000" b="1" i="1"/>
          </a:p>
        </p:txBody>
      </p:sp>
    </p:spTree>
    <p:extLst>
      <p:ext uri="{BB962C8B-B14F-4D97-AF65-F5344CB8AC3E}">
        <p14:creationId xmlns:p14="http://schemas.microsoft.com/office/powerpoint/2010/main" val="2121318570"/>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CDC33C-14D2-4E42-8E7D-8731292E6FA8}"/>
              </a:ext>
            </a:extLst>
          </p:cNvPr>
          <p:cNvSpPr>
            <a:spLocks noGrp="1"/>
          </p:cNvSpPr>
          <p:nvPr>
            <p:ph type="ctrTitle"/>
          </p:nvPr>
        </p:nvSpPr>
        <p:spPr>
          <a:xfrm>
            <a:off x="685800" y="260648"/>
            <a:ext cx="7772400" cy="1470025"/>
          </a:xfrm>
        </p:spPr>
        <p:txBody>
          <a:bodyPr/>
          <a:lstStyle/>
          <a:p>
            <a:r>
              <a:rPr lang="en-US" dirty="0">
                <a:solidFill>
                  <a:srgbClr val="FF0000"/>
                </a:solidFill>
              </a:rPr>
              <a:t>Pathogenesis</a:t>
            </a:r>
            <a:endParaRPr lang="ru-UA" dirty="0">
              <a:solidFill>
                <a:srgbClr val="FF0000"/>
              </a:solidFill>
            </a:endParaRPr>
          </a:p>
        </p:txBody>
      </p:sp>
      <p:sp>
        <p:nvSpPr>
          <p:cNvPr id="3" name="Подзаголовок 2">
            <a:extLst>
              <a:ext uri="{FF2B5EF4-FFF2-40B4-BE49-F238E27FC236}">
                <a16:creationId xmlns:a16="http://schemas.microsoft.com/office/drawing/2014/main" id="{6A5ADE19-1213-42CA-80C2-5B71874CBCB8}"/>
              </a:ext>
            </a:extLst>
          </p:cNvPr>
          <p:cNvSpPr>
            <a:spLocks noGrp="1"/>
          </p:cNvSpPr>
          <p:nvPr>
            <p:ph type="subTitle" idx="1"/>
          </p:nvPr>
        </p:nvSpPr>
        <p:spPr>
          <a:xfrm>
            <a:off x="467544" y="1340768"/>
            <a:ext cx="8136904" cy="4298032"/>
          </a:xfrm>
        </p:spPr>
        <p:txBody>
          <a:bodyPr/>
          <a:lstStyle/>
          <a:p>
            <a:r>
              <a:rPr lang="en-US" b="1" dirty="0">
                <a:solidFill>
                  <a:srgbClr val="0070C0"/>
                </a:solidFill>
              </a:rPr>
              <a:t>The noise is proved a non-specific action on an organism, which manifested itself in the affection of the functional state onto organism, with disorders of the nervous and cardiovascular systems.</a:t>
            </a:r>
          </a:p>
          <a:p>
            <a:endParaRPr lang="ru-UA" dirty="0"/>
          </a:p>
        </p:txBody>
      </p:sp>
    </p:spTree>
    <p:extLst>
      <p:ext uri="{BB962C8B-B14F-4D97-AF65-F5344CB8AC3E}">
        <p14:creationId xmlns:p14="http://schemas.microsoft.com/office/powerpoint/2010/main" val="1765156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3691"/>
            <a:ext cx="8229600" cy="442981"/>
          </a:xfrm>
        </p:spPr>
        <p:txBody>
          <a:bodyPr rtlCol="0">
            <a:normAutofit fontScale="90000"/>
          </a:bodyPr>
          <a:lstStyle/>
          <a:p>
            <a:pPr eaLnBrk="1" fontAlgn="auto" hangingPunct="1">
              <a:spcAft>
                <a:spcPts val="0"/>
              </a:spcAft>
              <a:defRPr/>
            </a:pPr>
            <a:r>
              <a:rPr lang="en-US" sz="3600" b="1" dirty="0">
                <a:solidFill>
                  <a:srgbClr val="002060"/>
                </a:solidFill>
              </a:rPr>
              <a:t>Hearing Test </a:t>
            </a:r>
          </a:p>
        </p:txBody>
      </p:sp>
      <p:pic>
        <p:nvPicPr>
          <p:cNvPr id="3" name="Content Placeholder 2" title="Hearing Test"/>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67544" y="476672"/>
            <a:ext cx="7848872" cy="4648199"/>
          </a:xfrm>
        </p:spPr>
      </p:pic>
      <p:sp>
        <p:nvSpPr>
          <p:cNvPr id="4" name="Прямоугольник 3"/>
          <p:cNvSpPr/>
          <p:nvPr/>
        </p:nvSpPr>
        <p:spPr>
          <a:xfrm>
            <a:off x="251520" y="5085184"/>
            <a:ext cx="8712968" cy="1938992"/>
          </a:xfrm>
          <a:prstGeom prst="rect">
            <a:avLst/>
          </a:prstGeom>
        </p:spPr>
        <p:txBody>
          <a:bodyPr wrap="square">
            <a:spAutoFit/>
          </a:bodyPr>
          <a:lstStyle/>
          <a:p>
            <a:pPr algn="ctr"/>
            <a:r>
              <a:rPr lang="en-US" sz="2400" b="1" dirty="0"/>
              <a:t>Audiometry (from Latin: </a:t>
            </a:r>
            <a:r>
              <a:rPr lang="en-US" sz="2400" b="1" dirty="0" err="1"/>
              <a:t>audīre</a:t>
            </a:r>
            <a:r>
              <a:rPr lang="en-US" sz="2400" b="1" dirty="0"/>
              <a:t>, "to hear" and </a:t>
            </a:r>
            <a:r>
              <a:rPr lang="en-US" sz="2400" b="1" dirty="0" err="1"/>
              <a:t>metria</a:t>
            </a:r>
            <a:r>
              <a:rPr lang="en-US" sz="2400" b="1" dirty="0"/>
              <a:t>, “to measure") is a branch of audiology and the science of measuring hearing acuity for variations in sound intensity and pitch and for tonal purity, involving thresholds and differing frequencies</a:t>
            </a:r>
            <a:endParaRPr lang="ru-RU" sz="2400" b="1" dirty="0"/>
          </a:p>
        </p:txBody>
      </p:sp>
    </p:spTree>
    <p:extLst>
      <p:ext uri="{BB962C8B-B14F-4D97-AF65-F5344CB8AC3E}">
        <p14:creationId xmlns:p14="http://schemas.microsoft.com/office/powerpoint/2010/main" val="4208256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293397"/>
            <a:ext cx="8153400" cy="804864"/>
          </a:xfrm>
        </p:spPr>
        <p:txBody>
          <a:bodyPr>
            <a:normAutofit/>
          </a:bodyPr>
          <a:lstStyle/>
          <a:p>
            <a:r>
              <a:rPr lang="en-US" sz="3200" b="1" dirty="0"/>
              <a:t>Frequency (Hz)</a:t>
            </a:r>
          </a:p>
        </p:txBody>
      </p:sp>
      <p:grpSp>
        <p:nvGrpSpPr>
          <p:cNvPr id="62" name="Group 98" title="Frequency"/>
          <p:cNvGrpSpPr>
            <a:grpSpLocks/>
          </p:cNvGrpSpPr>
          <p:nvPr/>
        </p:nvGrpSpPr>
        <p:grpSpPr bwMode="auto">
          <a:xfrm>
            <a:off x="1015255" y="1098260"/>
            <a:ext cx="7757858" cy="4418972"/>
            <a:chOff x="432" y="816"/>
            <a:chExt cx="5806" cy="3072"/>
          </a:xfrm>
        </p:grpSpPr>
        <p:sp>
          <p:nvSpPr>
            <p:cNvPr id="63" name="AutoShape 10"/>
            <p:cNvSpPr>
              <a:spLocks noChangeAspect="1" noChangeArrowheads="1" noTextEdit="1"/>
            </p:cNvSpPr>
            <p:nvPr/>
          </p:nvSpPr>
          <p:spPr bwMode="auto">
            <a:xfrm>
              <a:off x="432" y="816"/>
              <a:ext cx="5806"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64" name="Rectangle 12"/>
            <p:cNvSpPr>
              <a:spLocks noChangeArrowheads="1"/>
            </p:cNvSpPr>
            <p:nvPr/>
          </p:nvSpPr>
          <p:spPr bwMode="auto">
            <a:xfrm>
              <a:off x="880" y="1300"/>
              <a:ext cx="4006" cy="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65" name="Line 13"/>
            <p:cNvSpPr>
              <a:spLocks noChangeShapeType="1"/>
            </p:cNvSpPr>
            <p:nvPr/>
          </p:nvSpPr>
          <p:spPr bwMode="auto">
            <a:xfrm>
              <a:off x="880" y="1563"/>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6" name="Line 14"/>
            <p:cNvSpPr>
              <a:spLocks noChangeShapeType="1"/>
            </p:cNvSpPr>
            <p:nvPr/>
          </p:nvSpPr>
          <p:spPr bwMode="auto">
            <a:xfrm>
              <a:off x="880" y="1819"/>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7" name="Line 15"/>
            <p:cNvSpPr>
              <a:spLocks noChangeShapeType="1"/>
            </p:cNvSpPr>
            <p:nvPr/>
          </p:nvSpPr>
          <p:spPr bwMode="auto">
            <a:xfrm>
              <a:off x="880" y="2082"/>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8" name="Line 16"/>
            <p:cNvSpPr>
              <a:spLocks noChangeShapeType="1"/>
            </p:cNvSpPr>
            <p:nvPr/>
          </p:nvSpPr>
          <p:spPr bwMode="auto">
            <a:xfrm>
              <a:off x="880" y="2338"/>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9" name="Line 17"/>
            <p:cNvSpPr>
              <a:spLocks noChangeShapeType="1"/>
            </p:cNvSpPr>
            <p:nvPr/>
          </p:nvSpPr>
          <p:spPr bwMode="auto">
            <a:xfrm>
              <a:off x="880" y="2601"/>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0" name="Line 18"/>
            <p:cNvSpPr>
              <a:spLocks noChangeShapeType="1"/>
            </p:cNvSpPr>
            <p:nvPr/>
          </p:nvSpPr>
          <p:spPr bwMode="auto">
            <a:xfrm>
              <a:off x="880" y="2857"/>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1" name="Line 19"/>
            <p:cNvSpPr>
              <a:spLocks noChangeShapeType="1"/>
            </p:cNvSpPr>
            <p:nvPr/>
          </p:nvSpPr>
          <p:spPr bwMode="auto">
            <a:xfrm>
              <a:off x="880" y="3120"/>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2" name="Line 20"/>
            <p:cNvSpPr>
              <a:spLocks noChangeShapeType="1"/>
            </p:cNvSpPr>
            <p:nvPr/>
          </p:nvSpPr>
          <p:spPr bwMode="auto">
            <a:xfrm>
              <a:off x="880" y="3376"/>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3" name="Line 21"/>
            <p:cNvSpPr>
              <a:spLocks noChangeShapeType="1"/>
            </p:cNvSpPr>
            <p:nvPr/>
          </p:nvSpPr>
          <p:spPr bwMode="auto">
            <a:xfrm>
              <a:off x="880" y="3639"/>
              <a:ext cx="4006"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4" name="Line 22"/>
            <p:cNvSpPr>
              <a:spLocks noChangeShapeType="1"/>
            </p:cNvSpPr>
            <p:nvPr/>
          </p:nvSpPr>
          <p:spPr bwMode="auto">
            <a:xfrm>
              <a:off x="1684" y="1300"/>
              <a:ext cx="0" cy="2339"/>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5" name="Line 23"/>
            <p:cNvSpPr>
              <a:spLocks noChangeShapeType="1"/>
            </p:cNvSpPr>
            <p:nvPr/>
          </p:nvSpPr>
          <p:spPr bwMode="auto">
            <a:xfrm>
              <a:off x="2481" y="1300"/>
              <a:ext cx="0" cy="2339"/>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6" name="Line 24"/>
            <p:cNvSpPr>
              <a:spLocks noChangeShapeType="1"/>
            </p:cNvSpPr>
            <p:nvPr/>
          </p:nvSpPr>
          <p:spPr bwMode="auto">
            <a:xfrm>
              <a:off x="3285" y="1300"/>
              <a:ext cx="0" cy="2339"/>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7" name="Line 25"/>
            <p:cNvSpPr>
              <a:spLocks noChangeShapeType="1"/>
            </p:cNvSpPr>
            <p:nvPr/>
          </p:nvSpPr>
          <p:spPr bwMode="auto">
            <a:xfrm>
              <a:off x="4082" y="1300"/>
              <a:ext cx="0" cy="2339"/>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8" name="Line 26"/>
            <p:cNvSpPr>
              <a:spLocks noChangeShapeType="1"/>
            </p:cNvSpPr>
            <p:nvPr/>
          </p:nvSpPr>
          <p:spPr bwMode="auto">
            <a:xfrm>
              <a:off x="4886" y="1300"/>
              <a:ext cx="0" cy="2339"/>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9" name="Rectangle 27"/>
            <p:cNvSpPr>
              <a:spLocks noChangeArrowheads="1"/>
            </p:cNvSpPr>
            <p:nvPr/>
          </p:nvSpPr>
          <p:spPr bwMode="auto">
            <a:xfrm>
              <a:off x="880" y="1300"/>
              <a:ext cx="4006" cy="2339"/>
            </a:xfrm>
            <a:prstGeom prst="rect">
              <a:avLst/>
            </a:prstGeom>
            <a:noFill/>
            <a:ln w="11113">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80" name="Line 29"/>
            <p:cNvSpPr>
              <a:spLocks noChangeShapeType="1"/>
            </p:cNvSpPr>
            <p:nvPr/>
          </p:nvSpPr>
          <p:spPr bwMode="auto">
            <a:xfrm>
              <a:off x="830" y="1300"/>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1" name="Line 30"/>
            <p:cNvSpPr>
              <a:spLocks noChangeShapeType="1"/>
            </p:cNvSpPr>
            <p:nvPr/>
          </p:nvSpPr>
          <p:spPr bwMode="auto">
            <a:xfrm>
              <a:off x="830" y="1563"/>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2" name="Line 31"/>
            <p:cNvSpPr>
              <a:spLocks noChangeShapeType="1"/>
            </p:cNvSpPr>
            <p:nvPr/>
          </p:nvSpPr>
          <p:spPr bwMode="auto">
            <a:xfrm>
              <a:off x="830" y="1819"/>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3" name="Line 32"/>
            <p:cNvSpPr>
              <a:spLocks noChangeShapeType="1"/>
            </p:cNvSpPr>
            <p:nvPr/>
          </p:nvSpPr>
          <p:spPr bwMode="auto">
            <a:xfrm>
              <a:off x="830" y="2082"/>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4" name="Line 33"/>
            <p:cNvSpPr>
              <a:spLocks noChangeShapeType="1"/>
            </p:cNvSpPr>
            <p:nvPr/>
          </p:nvSpPr>
          <p:spPr bwMode="auto">
            <a:xfrm>
              <a:off x="830" y="2338"/>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5" name="Line 34"/>
            <p:cNvSpPr>
              <a:spLocks noChangeShapeType="1"/>
            </p:cNvSpPr>
            <p:nvPr/>
          </p:nvSpPr>
          <p:spPr bwMode="auto">
            <a:xfrm>
              <a:off x="830" y="2601"/>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6" name="Line 35"/>
            <p:cNvSpPr>
              <a:spLocks noChangeShapeType="1"/>
            </p:cNvSpPr>
            <p:nvPr/>
          </p:nvSpPr>
          <p:spPr bwMode="auto">
            <a:xfrm>
              <a:off x="830" y="2857"/>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7" name="Line 36"/>
            <p:cNvSpPr>
              <a:spLocks noChangeShapeType="1"/>
            </p:cNvSpPr>
            <p:nvPr/>
          </p:nvSpPr>
          <p:spPr bwMode="auto">
            <a:xfrm>
              <a:off x="830" y="3120"/>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8" name="Line 37"/>
            <p:cNvSpPr>
              <a:spLocks noChangeShapeType="1"/>
            </p:cNvSpPr>
            <p:nvPr/>
          </p:nvSpPr>
          <p:spPr bwMode="auto">
            <a:xfrm>
              <a:off x="830" y="3376"/>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9" name="Line 38"/>
            <p:cNvSpPr>
              <a:spLocks noChangeShapeType="1"/>
            </p:cNvSpPr>
            <p:nvPr/>
          </p:nvSpPr>
          <p:spPr bwMode="auto">
            <a:xfrm>
              <a:off x="830" y="3639"/>
              <a:ext cx="50"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0" name="Line 39"/>
            <p:cNvSpPr>
              <a:spLocks noChangeShapeType="1"/>
            </p:cNvSpPr>
            <p:nvPr/>
          </p:nvSpPr>
          <p:spPr bwMode="auto">
            <a:xfrm>
              <a:off x="880" y="1300"/>
              <a:ext cx="4006" cy="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1" name="Line 40"/>
            <p:cNvSpPr>
              <a:spLocks noChangeShapeType="1"/>
            </p:cNvSpPr>
            <p:nvPr/>
          </p:nvSpPr>
          <p:spPr bwMode="auto">
            <a:xfrm flipV="1">
              <a:off x="880" y="1250"/>
              <a:ext cx="0" cy="5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2" name="Line 41"/>
            <p:cNvSpPr>
              <a:spLocks noChangeShapeType="1"/>
            </p:cNvSpPr>
            <p:nvPr/>
          </p:nvSpPr>
          <p:spPr bwMode="auto">
            <a:xfrm flipV="1">
              <a:off x="1684" y="1250"/>
              <a:ext cx="0" cy="5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3" name="Line 42"/>
            <p:cNvSpPr>
              <a:spLocks noChangeShapeType="1"/>
            </p:cNvSpPr>
            <p:nvPr/>
          </p:nvSpPr>
          <p:spPr bwMode="auto">
            <a:xfrm flipV="1">
              <a:off x="2481" y="1250"/>
              <a:ext cx="0" cy="5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4" name="Line 43"/>
            <p:cNvSpPr>
              <a:spLocks noChangeShapeType="1"/>
            </p:cNvSpPr>
            <p:nvPr/>
          </p:nvSpPr>
          <p:spPr bwMode="auto">
            <a:xfrm flipV="1">
              <a:off x="3285" y="1250"/>
              <a:ext cx="0" cy="5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5" name="Line 44"/>
            <p:cNvSpPr>
              <a:spLocks noChangeShapeType="1"/>
            </p:cNvSpPr>
            <p:nvPr/>
          </p:nvSpPr>
          <p:spPr bwMode="auto">
            <a:xfrm flipV="1">
              <a:off x="4082" y="1250"/>
              <a:ext cx="0" cy="5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6" name="Line 45"/>
            <p:cNvSpPr>
              <a:spLocks noChangeShapeType="1"/>
            </p:cNvSpPr>
            <p:nvPr/>
          </p:nvSpPr>
          <p:spPr bwMode="auto">
            <a:xfrm flipV="1">
              <a:off x="4886" y="1250"/>
              <a:ext cx="0" cy="50"/>
            </a:xfrm>
            <a:prstGeom prst="line">
              <a:avLst/>
            </a:prstGeom>
            <a:noFill/>
            <a:ln w="1111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7" name="Rectangle 71"/>
            <p:cNvSpPr>
              <a:spLocks noChangeArrowheads="1"/>
            </p:cNvSpPr>
            <p:nvPr/>
          </p:nvSpPr>
          <p:spPr bwMode="auto">
            <a:xfrm>
              <a:off x="714" y="1212"/>
              <a:ext cx="11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0</a:t>
              </a:r>
              <a:endParaRPr lang="en-US" altLang="en-US" sz="1800" dirty="0">
                <a:solidFill>
                  <a:srgbClr val="F79646">
                    <a:lumMod val="50000"/>
                  </a:srgbClr>
                </a:solidFill>
              </a:endParaRPr>
            </a:p>
          </p:txBody>
        </p:sp>
        <p:sp>
          <p:nvSpPr>
            <p:cNvPr id="98" name="Rectangle 72"/>
            <p:cNvSpPr>
              <a:spLocks noChangeArrowheads="1"/>
            </p:cNvSpPr>
            <p:nvPr/>
          </p:nvSpPr>
          <p:spPr bwMode="auto">
            <a:xfrm>
              <a:off x="632" y="1470"/>
              <a:ext cx="17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10</a:t>
              </a:r>
              <a:endParaRPr lang="en-US" altLang="en-US" sz="1800" dirty="0">
                <a:solidFill>
                  <a:srgbClr val="F79646">
                    <a:lumMod val="50000"/>
                  </a:srgbClr>
                </a:solidFill>
              </a:endParaRPr>
            </a:p>
          </p:txBody>
        </p:sp>
        <p:sp>
          <p:nvSpPr>
            <p:cNvPr id="99" name="Rectangle 73"/>
            <p:cNvSpPr>
              <a:spLocks noChangeArrowheads="1"/>
            </p:cNvSpPr>
            <p:nvPr/>
          </p:nvSpPr>
          <p:spPr bwMode="auto">
            <a:xfrm>
              <a:off x="624" y="1726"/>
              <a:ext cx="177"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20</a:t>
              </a:r>
              <a:endParaRPr lang="en-US" altLang="en-US" sz="1800" dirty="0">
                <a:solidFill>
                  <a:srgbClr val="F79646">
                    <a:lumMod val="50000"/>
                  </a:srgbClr>
                </a:solidFill>
              </a:endParaRPr>
            </a:p>
          </p:txBody>
        </p:sp>
        <p:sp>
          <p:nvSpPr>
            <p:cNvPr id="100" name="Rectangle 74"/>
            <p:cNvSpPr>
              <a:spLocks noChangeArrowheads="1"/>
            </p:cNvSpPr>
            <p:nvPr/>
          </p:nvSpPr>
          <p:spPr bwMode="auto">
            <a:xfrm>
              <a:off x="631" y="1989"/>
              <a:ext cx="173"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30</a:t>
              </a:r>
              <a:endParaRPr lang="en-US" altLang="en-US" sz="1800" dirty="0">
                <a:solidFill>
                  <a:srgbClr val="F79646">
                    <a:lumMod val="50000"/>
                  </a:srgbClr>
                </a:solidFill>
              </a:endParaRPr>
            </a:p>
          </p:txBody>
        </p:sp>
        <p:sp>
          <p:nvSpPr>
            <p:cNvPr id="101" name="Rectangle 75"/>
            <p:cNvSpPr>
              <a:spLocks noChangeArrowheads="1"/>
            </p:cNvSpPr>
            <p:nvPr/>
          </p:nvSpPr>
          <p:spPr bwMode="auto">
            <a:xfrm>
              <a:off x="632" y="2245"/>
              <a:ext cx="17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40</a:t>
              </a:r>
              <a:endParaRPr lang="en-US" altLang="en-US" sz="1800" dirty="0">
                <a:solidFill>
                  <a:srgbClr val="F79646">
                    <a:lumMod val="50000"/>
                  </a:srgbClr>
                </a:solidFill>
              </a:endParaRPr>
            </a:p>
          </p:txBody>
        </p:sp>
        <p:sp>
          <p:nvSpPr>
            <p:cNvPr id="102" name="Rectangle 76"/>
            <p:cNvSpPr>
              <a:spLocks noChangeArrowheads="1"/>
            </p:cNvSpPr>
            <p:nvPr/>
          </p:nvSpPr>
          <p:spPr bwMode="auto">
            <a:xfrm>
              <a:off x="631" y="2508"/>
              <a:ext cx="173"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50</a:t>
              </a:r>
              <a:endParaRPr lang="en-US" altLang="en-US" sz="1800" dirty="0">
                <a:solidFill>
                  <a:srgbClr val="F79646">
                    <a:lumMod val="50000"/>
                  </a:srgbClr>
                </a:solidFill>
              </a:endParaRPr>
            </a:p>
          </p:txBody>
        </p:sp>
        <p:sp>
          <p:nvSpPr>
            <p:cNvPr id="103" name="Rectangle 77"/>
            <p:cNvSpPr>
              <a:spLocks noChangeArrowheads="1"/>
            </p:cNvSpPr>
            <p:nvPr/>
          </p:nvSpPr>
          <p:spPr bwMode="auto">
            <a:xfrm>
              <a:off x="624" y="2764"/>
              <a:ext cx="177"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60</a:t>
              </a:r>
              <a:endParaRPr lang="en-US" altLang="en-US" sz="1800" dirty="0">
                <a:solidFill>
                  <a:srgbClr val="F79646">
                    <a:lumMod val="50000"/>
                  </a:srgbClr>
                </a:solidFill>
              </a:endParaRPr>
            </a:p>
          </p:txBody>
        </p:sp>
        <p:sp>
          <p:nvSpPr>
            <p:cNvPr id="104" name="Rectangle 78"/>
            <p:cNvSpPr>
              <a:spLocks noChangeArrowheads="1"/>
            </p:cNvSpPr>
            <p:nvPr/>
          </p:nvSpPr>
          <p:spPr bwMode="auto">
            <a:xfrm>
              <a:off x="631" y="3028"/>
              <a:ext cx="173"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70</a:t>
              </a:r>
              <a:endParaRPr lang="en-US" altLang="en-US" sz="1800" dirty="0">
                <a:solidFill>
                  <a:srgbClr val="F79646">
                    <a:lumMod val="50000"/>
                  </a:srgbClr>
                </a:solidFill>
              </a:endParaRPr>
            </a:p>
          </p:txBody>
        </p:sp>
        <p:sp>
          <p:nvSpPr>
            <p:cNvPr id="105" name="Rectangle 79"/>
            <p:cNvSpPr>
              <a:spLocks noChangeArrowheads="1"/>
            </p:cNvSpPr>
            <p:nvPr/>
          </p:nvSpPr>
          <p:spPr bwMode="auto">
            <a:xfrm>
              <a:off x="631" y="3284"/>
              <a:ext cx="173"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80</a:t>
              </a:r>
              <a:endParaRPr lang="en-US" altLang="en-US" sz="1800" dirty="0">
                <a:solidFill>
                  <a:srgbClr val="F79646">
                    <a:lumMod val="50000"/>
                  </a:srgbClr>
                </a:solidFill>
              </a:endParaRPr>
            </a:p>
          </p:txBody>
        </p:sp>
        <p:sp>
          <p:nvSpPr>
            <p:cNvPr id="106" name="Rectangle 80"/>
            <p:cNvSpPr>
              <a:spLocks noChangeArrowheads="1"/>
            </p:cNvSpPr>
            <p:nvPr/>
          </p:nvSpPr>
          <p:spPr bwMode="auto">
            <a:xfrm>
              <a:off x="632" y="3547"/>
              <a:ext cx="17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90</a:t>
              </a:r>
              <a:endParaRPr lang="en-US" altLang="en-US" sz="1800" dirty="0">
                <a:solidFill>
                  <a:srgbClr val="F79646">
                    <a:lumMod val="50000"/>
                  </a:srgbClr>
                </a:solidFill>
              </a:endParaRPr>
            </a:p>
          </p:txBody>
        </p:sp>
        <p:sp>
          <p:nvSpPr>
            <p:cNvPr id="107" name="Rectangle 81"/>
            <p:cNvSpPr>
              <a:spLocks noChangeArrowheads="1"/>
            </p:cNvSpPr>
            <p:nvPr/>
          </p:nvSpPr>
          <p:spPr bwMode="auto">
            <a:xfrm>
              <a:off x="796" y="972"/>
              <a:ext cx="259"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500</a:t>
              </a:r>
              <a:endParaRPr lang="en-US" altLang="en-US" sz="1800" dirty="0">
                <a:solidFill>
                  <a:prstClr val="black"/>
                </a:solidFill>
              </a:endParaRPr>
            </a:p>
          </p:txBody>
        </p:sp>
        <p:sp>
          <p:nvSpPr>
            <p:cNvPr id="108" name="Rectangle 82"/>
            <p:cNvSpPr>
              <a:spLocks noChangeArrowheads="1"/>
            </p:cNvSpPr>
            <p:nvPr/>
          </p:nvSpPr>
          <p:spPr bwMode="auto">
            <a:xfrm>
              <a:off x="1558" y="972"/>
              <a:ext cx="34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1000</a:t>
              </a:r>
              <a:endParaRPr lang="en-US" altLang="en-US" sz="1800" dirty="0">
                <a:solidFill>
                  <a:prstClr val="black"/>
                </a:solidFill>
              </a:endParaRPr>
            </a:p>
          </p:txBody>
        </p:sp>
        <p:sp>
          <p:nvSpPr>
            <p:cNvPr id="109" name="Rectangle 83"/>
            <p:cNvSpPr>
              <a:spLocks noChangeArrowheads="1"/>
            </p:cNvSpPr>
            <p:nvPr/>
          </p:nvSpPr>
          <p:spPr bwMode="auto">
            <a:xfrm>
              <a:off x="2352" y="972"/>
              <a:ext cx="47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2000</a:t>
              </a:r>
              <a:endParaRPr lang="en-US" altLang="en-US" sz="1800" dirty="0">
                <a:solidFill>
                  <a:prstClr val="black"/>
                </a:solidFill>
              </a:endParaRPr>
            </a:p>
          </p:txBody>
        </p:sp>
        <p:sp>
          <p:nvSpPr>
            <p:cNvPr id="110" name="Rectangle 84"/>
            <p:cNvSpPr>
              <a:spLocks noChangeArrowheads="1"/>
            </p:cNvSpPr>
            <p:nvPr/>
          </p:nvSpPr>
          <p:spPr bwMode="auto">
            <a:xfrm>
              <a:off x="3158" y="972"/>
              <a:ext cx="34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3000</a:t>
              </a:r>
              <a:endParaRPr lang="en-US" altLang="en-US" sz="1800" dirty="0">
                <a:solidFill>
                  <a:prstClr val="black"/>
                </a:solidFill>
              </a:endParaRPr>
            </a:p>
          </p:txBody>
        </p:sp>
        <p:sp>
          <p:nvSpPr>
            <p:cNvPr id="111" name="Rectangle 85"/>
            <p:cNvSpPr>
              <a:spLocks noChangeArrowheads="1"/>
            </p:cNvSpPr>
            <p:nvPr/>
          </p:nvSpPr>
          <p:spPr bwMode="auto">
            <a:xfrm>
              <a:off x="3955" y="972"/>
              <a:ext cx="34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4000</a:t>
              </a:r>
              <a:endParaRPr lang="en-US" altLang="en-US" sz="1800" dirty="0">
                <a:solidFill>
                  <a:prstClr val="black"/>
                </a:solidFill>
              </a:endParaRPr>
            </a:p>
          </p:txBody>
        </p:sp>
        <p:sp>
          <p:nvSpPr>
            <p:cNvPr id="112" name="Rectangle 86"/>
            <p:cNvSpPr>
              <a:spLocks noChangeArrowheads="1"/>
            </p:cNvSpPr>
            <p:nvPr/>
          </p:nvSpPr>
          <p:spPr bwMode="auto">
            <a:xfrm>
              <a:off x="4759" y="972"/>
              <a:ext cx="34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6000</a:t>
              </a:r>
              <a:endParaRPr lang="en-US" altLang="en-US" sz="1800" dirty="0">
                <a:solidFill>
                  <a:prstClr val="black"/>
                </a:solidFill>
              </a:endParaRPr>
            </a:p>
          </p:txBody>
        </p:sp>
        <p:sp>
          <p:nvSpPr>
            <p:cNvPr id="113" name="Rectangle 90"/>
            <p:cNvSpPr>
              <a:spLocks noChangeArrowheads="1"/>
            </p:cNvSpPr>
            <p:nvPr/>
          </p:nvSpPr>
          <p:spPr bwMode="auto">
            <a:xfrm>
              <a:off x="1170" y="186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114" name="Rectangle 93"/>
            <p:cNvSpPr>
              <a:spLocks noChangeArrowheads="1"/>
            </p:cNvSpPr>
            <p:nvPr/>
          </p:nvSpPr>
          <p:spPr bwMode="auto">
            <a:xfrm>
              <a:off x="1174" y="227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115" name="Rectangle 94"/>
            <p:cNvSpPr>
              <a:spLocks noChangeArrowheads="1"/>
            </p:cNvSpPr>
            <p:nvPr/>
          </p:nvSpPr>
          <p:spPr bwMode="auto">
            <a:xfrm>
              <a:off x="1174" y="245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116" name="Rectangle 97"/>
            <p:cNvSpPr>
              <a:spLocks noChangeArrowheads="1"/>
            </p:cNvSpPr>
            <p:nvPr/>
          </p:nvSpPr>
          <p:spPr bwMode="auto">
            <a:xfrm>
              <a:off x="1170" y="268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grpSp>
      <p:sp>
        <p:nvSpPr>
          <p:cNvPr id="117" name="Text Box 5"/>
          <p:cNvSpPr txBox="1">
            <a:spLocks noChangeArrowheads="1"/>
          </p:cNvSpPr>
          <p:nvPr/>
        </p:nvSpPr>
        <p:spPr bwMode="auto">
          <a:xfrm rot="-5400000">
            <a:off x="-1128511" y="2889082"/>
            <a:ext cx="3592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0" fontAlgn="base" hangingPunct="0">
              <a:spcBef>
                <a:spcPct val="0"/>
              </a:spcBef>
              <a:spcAft>
                <a:spcPct val="0"/>
              </a:spcAft>
              <a:buFontTx/>
              <a:buNone/>
            </a:pPr>
            <a:r>
              <a:rPr lang="en-US" altLang="en-US" sz="2000" b="1" dirty="0">
                <a:solidFill>
                  <a:prstClr val="black"/>
                </a:solidFill>
              </a:rPr>
              <a:t>Hearing Level (decibels)</a:t>
            </a:r>
          </a:p>
        </p:txBody>
      </p:sp>
      <p:pic>
        <p:nvPicPr>
          <p:cNvPr id="3" name="Picture 2" title="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4113" y="2401168"/>
            <a:ext cx="6334293" cy="12193"/>
          </a:xfrm>
          <a:prstGeom prst="rect">
            <a:avLst/>
          </a:prstGeom>
          <a:solidFill>
            <a:srgbClr val="FF0000"/>
          </a:solidFill>
          <a:ln w="15875" cmpd="sng">
            <a:solidFill>
              <a:srgbClr val="FF0000"/>
            </a:solidFill>
          </a:ln>
        </p:spPr>
      </p:pic>
      <p:sp>
        <p:nvSpPr>
          <p:cNvPr id="4" name="Прямоугольник 3"/>
          <p:cNvSpPr/>
          <p:nvPr/>
        </p:nvSpPr>
        <p:spPr>
          <a:xfrm>
            <a:off x="952254" y="5701509"/>
            <a:ext cx="7508177" cy="1015663"/>
          </a:xfrm>
          <a:prstGeom prst="rect">
            <a:avLst/>
          </a:prstGeom>
        </p:spPr>
        <p:txBody>
          <a:bodyPr wrap="square">
            <a:spAutoFit/>
          </a:bodyPr>
          <a:lstStyle/>
          <a:p>
            <a:pPr algn="ctr"/>
            <a:r>
              <a:rPr lang="en-US" sz="2000" b="1" dirty="0"/>
              <a:t>Audiograms are set out with frequency in hertz (Hz) on the horizontal axis  and a linear dB scale on the vertical axis.</a:t>
            </a:r>
            <a:endParaRPr lang="ru-RU" sz="2000" b="1" dirty="0"/>
          </a:p>
          <a:p>
            <a:pPr algn="ctr"/>
            <a:r>
              <a:rPr lang="en-US" sz="2000" b="1" dirty="0"/>
              <a:t>For humans, normal hearing is between 10 dB and 15 dB</a:t>
            </a:r>
            <a:endParaRPr lang="ru-RU" sz="2000" b="1" dirty="0"/>
          </a:p>
        </p:txBody>
      </p:sp>
    </p:spTree>
    <p:extLst>
      <p:ext uri="{BB962C8B-B14F-4D97-AF65-F5344CB8AC3E}">
        <p14:creationId xmlns:p14="http://schemas.microsoft.com/office/powerpoint/2010/main" val="583785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368152"/>
          </a:xfrm>
        </p:spPr>
        <p:txBody>
          <a:bodyPr>
            <a:noAutofit/>
          </a:bodyPr>
          <a:lstStyle/>
          <a:p>
            <a:r>
              <a:rPr lang="en-US" sz="2400" b="1" dirty="0">
                <a:solidFill>
                  <a:srgbClr val="FF0000"/>
                </a:solidFill>
              </a:rPr>
              <a:t>Assessment of the distance of perception of whispered and spoken speech</a:t>
            </a:r>
            <a:br>
              <a:rPr lang="en-US" sz="2400" b="1" dirty="0">
                <a:solidFill>
                  <a:srgbClr val="0070C0"/>
                </a:solidFill>
              </a:rPr>
            </a:br>
            <a:r>
              <a:rPr lang="en-US" sz="2400" b="1" dirty="0">
                <a:solidFill>
                  <a:srgbClr val="0070C0"/>
                </a:solidFill>
              </a:rPr>
              <a:t> is the determination of the distance from which the subject hears spoken and whispered speech</a:t>
            </a:r>
            <a:endParaRPr lang="ru-RU" sz="2400" b="1" dirty="0">
              <a:solidFill>
                <a:srgbClr val="0070C0"/>
              </a:solidFill>
            </a:endParaRPr>
          </a:p>
        </p:txBody>
      </p:sp>
      <p:sp>
        <p:nvSpPr>
          <p:cNvPr id="3" name="Объект 2"/>
          <p:cNvSpPr>
            <a:spLocks noGrp="1"/>
          </p:cNvSpPr>
          <p:nvPr>
            <p:ph idx="1"/>
          </p:nvPr>
        </p:nvSpPr>
        <p:spPr>
          <a:xfrm>
            <a:off x="251520" y="2564904"/>
            <a:ext cx="8229600" cy="4032448"/>
          </a:xfrm>
        </p:spPr>
        <p:txBody>
          <a:bodyPr>
            <a:normAutofit fontScale="85000" lnSpcReduction="20000"/>
          </a:bodyPr>
          <a:lstStyle/>
          <a:p>
            <a:pPr marL="0" indent="0" algn="just">
              <a:buNone/>
            </a:pPr>
            <a:r>
              <a:rPr lang="en-US" sz="2000" dirty="0"/>
              <a:t>	</a:t>
            </a:r>
            <a:r>
              <a:rPr lang="en-US" sz="2800" b="1" dirty="0">
                <a:solidFill>
                  <a:srgbClr val="002060"/>
                </a:solidFill>
              </a:rPr>
              <a:t>The study begins with determining the patient's ability to perceive whispering speech. The doctor, being at a distance of six meters from the patient, begins to whisper numbers or words. In this case, the patient stands facing the wall and with his back to the doctor, so that it is not possible to read the words on the lips.</a:t>
            </a:r>
            <a:endParaRPr lang="ru-RU" sz="2800" b="1" dirty="0">
              <a:solidFill>
                <a:srgbClr val="002060"/>
              </a:solidFill>
            </a:endParaRPr>
          </a:p>
          <a:p>
            <a:pPr marL="0" indent="0" algn="just">
              <a:buNone/>
            </a:pPr>
            <a:r>
              <a:rPr lang="en-US" sz="2800" b="1" dirty="0">
                <a:solidFill>
                  <a:srgbClr val="002060"/>
                </a:solidFill>
              </a:rPr>
              <a:t>What the patient has heard should be repeated loudly. If the whispered speech is not heard by the patient at a given distance, the ENT doctor comes closer and repeats the procedure again. This algorithm is repeated until the patient hears what the doctor is saying.</a:t>
            </a:r>
            <a:endParaRPr lang="ru-RU" sz="2800" b="1" dirty="0">
              <a:solidFill>
                <a:srgbClr val="002060"/>
              </a:solidFill>
            </a:endParaRPr>
          </a:p>
          <a:p>
            <a:endParaRPr lang="ru-RU" dirty="0"/>
          </a:p>
        </p:txBody>
      </p:sp>
    </p:spTree>
    <p:extLst>
      <p:ext uri="{BB962C8B-B14F-4D97-AF65-F5344CB8AC3E}">
        <p14:creationId xmlns:p14="http://schemas.microsoft.com/office/powerpoint/2010/main" val="2804293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layer.slideplayer.com/71/12172442/slides/slide_6.jpg"/>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9180214" cy="6858000"/>
          </a:xfrm>
          <a:prstGeom prst="rect">
            <a:avLst/>
          </a:prstGeom>
          <a:noFill/>
          <a:ln>
            <a:noFill/>
          </a:ln>
        </p:spPr>
      </p:pic>
    </p:spTree>
    <p:extLst>
      <p:ext uri="{BB962C8B-B14F-4D97-AF65-F5344CB8AC3E}">
        <p14:creationId xmlns:p14="http://schemas.microsoft.com/office/powerpoint/2010/main" val="614918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124744"/>
            <a:ext cx="8435280" cy="5505475"/>
          </a:xfrm>
        </p:spPr>
        <p:txBody>
          <a:bodyPr>
            <a:normAutofit fontScale="77500" lnSpcReduction="20000"/>
          </a:bodyPr>
          <a:lstStyle/>
          <a:p>
            <a:r>
              <a:rPr lang="en-US" b="1" dirty="0">
                <a:solidFill>
                  <a:srgbClr val="002060"/>
                </a:solidFill>
              </a:rPr>
              <a:t>Long-term exposures to noise levels &gt; 80 </a:t>
            </a:r>
            <a:r>
              <a:rPr lang="en-US" b="1" dirty="0" err="1">
                <a:solidFill>
                  <a:srgbClr val="002060"/>
                </a:solidFill>
              </a:rPr>
              <a:t>dBA</a:t>
            </a:r>
            <a:r>
              <a:rPr lang="en-US" b="1" dirty="0">
                <a:solidFill>
                  <a:srgbClr val="002060"/>
                </a:solidFill>
              </a:rPr>
              <a:t> can cause metabolic and destructive changes occur both in the hair cells of the cochlea, and in the spiral node and in the hairs of the cochlear nerves. This leads to their death and increased inability to perceive sound (for example, NIHL)</a:t>
            </a:r>
            <a:endParaRPr lang="ru-RU" b="1" dirty="0">
              <a:solidFill>
                <a:srgbClr val="002060"/>
              </a:solidFill>
            </a:endParaRPr>
          </a:p>
          <a:p>
            <a:r>
              <a:rPr lang="en-US" b="1" dirty="0">
                <a:solidFill>
                  <a:srgbClr val="002060"/>
                </a:solidFill>
              </a:rPr>
              <a:t>Extreme exposures can cause direct mechanical damage (acoustic trauma) to cochlear hair cells. Noise exposure is also associated with tinnitus (ringing in the ears) and </a:t>
            </a:r>
            <a:r>
              <a:rPr lang="en-US" b="1" dirty="0" err="1">
                <a:solidFill>
                  <a:srgbClr val="002060"/>
                </a:solidFill>
              </a:rPr>
              <a:t>hyperacusis</a:t>
            </a:r>
            <a:r>
              <a:rPr lang="en-US" b="1" dirty="0">
                <a:solidFill>
                  <a:srgbClr val="002060"/>
                </a:solidFill>
              </a:rPr>
              <a:t>. NIHL has traditionally been associated with occupational noise, but there is increasing evidence that music may play an important role as well </a:t>
            </a:r>
          </a:p>
          <a:p>
            <a:r>
              <a:rPr lang="en-US" b="1" dirty="0">
                <a:solidFill>
                  <a:srgbClr val="002060"/>
                </a:solidFill>
              </a:rPr>
              <a:t>The possibility of a nonspecific effect of noise on the body was also proved, which was manifested in a violation of the functional state of the nervous and cardiovascular systems.</a:t>
            </a:r>
          </a:p>
          <a:p>
            <a:endParaRPr lang="en-US" dirty="0"/>
          </a:p>
        </p:txBody>
      </p:sp>
    </p:spTree>
    <p:extLst>
      <p:ext uri="{BB962C8B-B14F-4D97-AF65-F5344CB8AC3E}">
        <p14:creationId xmlns:p14="http://schemas.microsoft.com/office/powerpoint/2010/main" val="255257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Title 1"/>
          <p:cNvSpPr>
            <a:spLocks noGrp="1"/>
          </p:cNvSpPr>
          <p:nvPr>
            <p:ph type="title"/>
          </p:nvPr>
        </p:nvSpPr>
        <p:spPr>
          <a:xfrm>
            <a:off x="1114941" y="188640"/>
            <a:ext cx="7467600" cy="1143000"/>
          </a:xfrm>
        </p:spPr>
        <p:txBody>
          <a:bodyPr/>
          <a:lstStyle/>
          <a:p>
            <a:pPr eaLnBrk="1" hangingPunct="1"/>
            <a:r>
              <a:rPr lang="en-US" altLang="en-US" sz="3600" b="1" dirty="0">
                <a:solidFill>
                  <a:srgbClr val="C00000"/>
                </a:solidFill>
                <a:ea typeface="ＭＳ Ｐゴシック" panose="020B0600070205080204" pitchFamily="34" charset="-128"/>
              </a:rPr>
              <a:t>Cochlear Damage</a:t>
            </a:r>
          </a:p>
        </p:txBody>
      </p:sp>
      <p:pic>
        <p:nvPicPr>
          <p:cNvPr id="503811" name="Content Placeholder 3" title="Healthy Cochlea"/>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96056" y="2362200"/>
            <a:ext cx="4375944" cy="3685190"/>
          </a:xfrm>
        </p:spPr>
      </p:pic>
      <p:grpSp>
        <p:nvGrpSpPr>
          <p:cNvPr id="2" name="Group 5" title="Damaged Cochlea"/>
          <p:cNvGrpSpPr>
            <a:grpSpLocks/>
          </p:cNvGrpSpPr>
          <p:nvPr/>
        </p:nvGrpSpPr>
        <p:grpSpPr bwMode="auto">
          <a:xfrm>
            <a:off x="4724400" y="2362200"/>
            <a:ext cx="4267200" cy="3657600"/>
            <a:chOff x="2688" y="2035"/>
            <a:chExt cx="2991" cy="2145"/>
          </a:xfrm>
        </p:grpSpPr>
        <p:pic>
          <p:nvPicPr>
            <p:cNvPr id="503815" name="Picture 6" title="Cochlear Da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88" y="2035"/>
              <a:ext cx="2991" cy="2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3816" name="Text Box 7"/>
            <p:cNvSpPr txBox="1">
              <a:spLocks noChangeArrowheads="1"/>
            </p:cNvSpPr>
            <p:nvPr/>
          </p:nvSpPr>
          <p:spPr bwMode="auto">
            <a:xfrm>
              <a:off x="4416" y="2160"/>
              <a:ext cx="12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50000"/>
                </a:spcBef>
                <a:spcAft>
                  <a:spcPct val="0"/>
                </a:spcAft>
                <a:buFontTx/>
                <a:buNone/>
              </a:pPr>
              <a:endParaRPr lang="en-US" altLang="en-US" sz="2400" b="1" i="1">
                <a:solidFill>
                  <a:srgbClr val="FF0000"/>
                </a:solidFill>
                <a:latin typeface="Verdana" panose="020B0604030504040204" pitchFamily="34" charset="0"/>
              </a:endParaRPr>
            </a:p>
          </p:txBody>
        </p:sp>
      </p:grpSp>
      <p:sp>
        <p:nvSpPr>
          <p:cNvPr id="503813" name="Rectangle 8"/>
          <p:cNvSpPr>
            <a:spLocks noChangeArrowheads="1"/>
          </p:cNvSpPr>
          <p:nvPr/>
        </p:nvSpPr>
        <p:spPr bwMode="auto">
          <a:xfrm>
            <a:off x="838204" y="1600200"/>
            <a:ext cx="2983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50000"/>
              </a:spcBef>
              <a:spcAft>
                <a:spcPct val="0"/>
              </a:spcAft>
              <a:buFontTx/>
              <a:buNone/>
            </a:pPr>
            <a:r>
              <a:rPr lang="en-US" altLang="en-US" sz="2800" b="1" dirty="0">
                <a:solidFill>
                  <a:srgbClr val="002060"/>
                </a:solidFill>
                <a:latin typeface="Arial" panose="020B0604020202020204" pitchFamily="34" charset="0"/>
              </a:rPr>
              <a:t>Healthy Cochlea</a:t>
            </a:r>
            <a:endParaRPr lang="en-US" altLang="en-US" sz="2800" dirty="0">
              <a:solidFill>
                <a:srgbClr val="002060"/>
              </a:solidFill>
              <a:latin typeface="Arial" panose="020B0604020202020204" pitchFamily="34" charset="0"/>
            </a:endParaRPr>
          </a:p>
        </p:txBody>
      </p:sp>
      <p:sp>
        <p:nvSpPr>
          <p:cNvPr id="503814" name="Rectangle 9"/>
          <p:cNvSpPr>
            <a:spLocks noChangeArrowheads="1"/>
          </p:cNvSpPr>
          <p:nvPr/>
        </p:nvSpPr>
        <p:spPr bwMode="auto">
          <a:xfrm>
            <a:off x="5257800" y="1600200"/>
            <a:ext cx="335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50000"/>
              </a:spcBef>
              <a:spcAft>
                <a:spcPct val="0"/>
              </a:spcAft>
              <a:buFontTx/>
              <a:buNone/>
            </a:pPr>
            <a:r>
              <a:rPr lang="en-US" altLang="en-US" sz="2800" b="1" dirty="0">
                <a:solidFill>
                  <a:srgbClr val="002060"/>
                </a:solidFill>
                <a:latin typeface="Arial" panose="020B0604020202020204" pitchFamily="34" charset="0"/>
              </a:rPr>
              <a:t>Damaged Cochlea</a:t>
            </a:r>
            <a:endParaRPr lang="en-US" altLang="en-US" sz="2800" dirty="0">
              <a:solidFill>
                <a:srgbClr val="002060"/>
              </a:solidFill>
              <a:latin typeface="Arial" panose="020B0604020202020204" pitchFamily="34" charset="0"/>
            </a:endParaRPr>
          </a:p>
        </p:txBody>
      </p:sp>
    </p:spTree>
    <p:extLst>
      <p:ext uri="{BB962C8B-B14F-4D97-AF65-F5344CB8AC3E}">
        <p14:creationId xmlns:p14="http://schemas.microsoft.com/office/powerpoint/2010/main" val="629761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274638"/>
            <a:ext cx="8229600" cy="634082"/>
          </a:xfrm>
        </p:spPr>
        <p:txBody>
          <a:bodyPr>
            <a:normAutofit fontScale="90000"/>
          </a:bodyPr>
          <a:lstStyle/>
          <a:p>
            <a:r>
              <a:rPr lang="en-US" dirty="0"/>
              <a:t> </a:t>
            </a:r>
            <a:r>
              <a:rPr lang="en-US" dirty="0">
                <a:solidFill>
                  <a:srgbClr val="C00000"/>
                </a:solidFill>
              </a:rPr>
              <a:t>Effects of noise</a:t>
            </a:r>
            <a:endParaRPr lang="en-CA" altLang="en-US" dirty="0">
              <a:solidFill>
                <a:srgbClr val="C00000"/>
              </a:solidFill>
            </a:endParaRPr>
          </a:p>
        </p:txBody>
      </p:sp>
      <p:pic>
        <p:nvPicPr>
          <p:cNvPr id="32771" name="Picture 3"/>
          <p:cNvPicPr>
            <a:picLocks noChangeAspect="1"/>
          </p:cNvPicPr>
          <p:nvPr/>
        </p:nvPicPr>
        <p:blipFill rotWithShape="1">
          <a:blip r:embed="rId2">
            <a:extLst>
              <a:ext uri="{28A0092B-C50C-407E-A947-70E740481C1C}">
                <a14:useLocalDpi xmlns:a14="http://schemas.microsoft.com/office/drawing/2010/main" val="0"/>
              </a:ext>
            </a:extLst>
          </a:blip>
          <a:srcRect r="414" b="5561"/>
          <a:stretch/>
        </p:blipFill>
        <p:spPr bwMode="auto">
          <a:xfrm>
            <a:off x="457200" y="980728"/>
            <a:ext cx="8821613" cy="549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a:spLocks noChangeArrowheads="1"/>
          </p:cNvSpPr>
          <p:nvPr/>
        </p:nvSpPr>
        <p:spPr bwMode="auto">
          <a:xfrm>
            <a:off x="2843808" y="6549715"/>
            <a:ext cx="49514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itchFamily="34" charset="0"/>
              </a:defRPr>
            </a:lvl1pPr>
            <a:lvl2pPr marL="742950" indent="-285750">
              <a:spcBef>
                <a:spcPct val="20000"/>
              </a:spcBef>
              <a:buChar char="–"/>
              <a:defRPr sz="2800">
                <a:solidFill>
                  <a:schemeClr val="tx1"/>
                </a:solidFill>
                <a:latin typeface="Tahoma" pitchFamily="34" charset="0"/>
              </a:defRPr>
            </a:lvl2pPr>
            <a:lvl3pPr marL="1143000" indent="-228600">
              <a:spcBef>
                <a:spcPct val="20000"/>
              </a:spcBef>
              <a:buChar char="•"/>
              <a:defRPr sz="2400">
                <a:solidFill>
                  <a:schemeClr val="tx1"/>
                </a:solidFill>
                <a:latin typeface="Tahoma" pitchFamily="34" charset="0"/>
              </a:defRPr>
            </a:lvl3pPr>
            <a:lvl4pPr marL="1600200" indent="-228600">
              <a:spcBef>
                <a:spcPct val="20000"/>
              </a:spcBef>
              <a:buChar char="–"/>
              <a:defRPr sz="2000">
                <a:solidFill>
                  <a:schemeClr val="tx1"/>
                </a:solidFill>
                <a:latin typeface="Tahoma" pitchFamily="34" charset="0"/>
              </a:defRPr>
            </a:lvl4pPr>
            <a:lvl5pPr marL="2057400" indent="-228600">
              <a:spcBef>
                <a:spcPct val="20000"/>
              </a:spcBef>
              <a:buChar char="»"/>
              <a:defRPr sz="2000">
                <a:solidFill>
                  <a:schemeClr val="tx1"/>
                </a:solidFill>
                <a:latin typeface="Tahoma" pitchFamily="34" charset="0"/>
              </a:defRPr>
            </a:lvl5pPr>
            <a:lvl6pPr marL="2514600" indent="-228600" eaLnBrk="0" fontAlgn="base" hangingPunct="0">
              <a:spcBef>
                <a:spcPct val="20000"/>
              </a:spcBef>
              <a:spcAft>
                <a:spcPct val="0"/>
              </a:spcAft>
              <a:buChar char="»"/>
              <a:defRPr sz="2000">
                <a:solidFill>
                  <a:schemeClr val="tx1"/>
                </a:solidFill>
                <a:latin typeface="Tahoma" pitchFamily="34" charset="0"/>
              </a:defRPr>
            </a:lvl6pPr>
            <a:lvl7pPr marL="2971800" indent="-228600" eaLnBrk="0" fontAlgn="base" hangingPunct="0">
              <a:spcBef>
                <a:spcPct val="20000"/>
              </a:spcBef>
              <a:spcAft>
                <a:spcPct val="0"/>
              </a:spcAft>
              <a:buChar char="»"/>
              <a:defRPr sz="2000">
                <a:solidFill>
                  <a:schemeClr val="tx1"/>
                </a:solidFill>
                <a:latin typeface="Tahoma" pitchFamily="34" charset="0"/>
              </a:defRPr>
            </a:lvl7pPr>
            <a:lvl8pPr marL="3429000" indent="-228600" eaLnBrk="0" fontAlgn="base" hangingPunct="0">
              <a:spcBef>
                <a:spcPct val="20000"/>
              </a:spcBef>
              <a:spcAft>
                <a:spcPct val="0"/>
              </a:spcAft>
              <a:buChar char="»"/>
              <a:defRPr sz="2000">
                <a:solidFill>
                  <a:schemeClr val="tx1"/>
                </a:solidFill>
                <a:latin typeface="Tahoma" pitchFamily="34" charset="0"/>
              </a:defRPr>
            </a:lvl8pPr>
            <a:lvl9pPr marL="3886200" indent="-228600" eaLnBrk="0" fontAlgn="base" hangingPunct="0">
              <a:spcBef>
                <a:spcPct val="20000"/>
              </a:spcBef>
              <a:spcAft>
                <a:spcPct val="0"/>
              </a:spcAft>
              <a:buChar char="»"/>
              <a:defRPr sz="2000">
                <a:solidFill>
                  <a:schemeClr val="tx1"/>
                </a:solidFill>
                <a:latin typeface="Tahoma" pitchFamily="34" charset="0"/>
              </a:defRPr>
            </a:lvl9pPr>
          </a:lstStyle>
          <a:p>
            <a:pPr eaLnBrk="1" hangingPunct="1">
              <a:spcBef>
                <a:spcPct val="0"/>
              </a:spcBef>
              <a:buFontTx/>
              <a:buNone/>
            </a:pPr>
            <a:r>
              <a:rPr lang="en-CA" altLang="en-US" sz="1200" dirty="0">
                <a:hlinkClick r:id="rId3"/>
              </a:rPr>
              <a:t>http://ehp.niehs.nih.gov/1307272/</a:t>
            </a:r>
            <a:r>
              <a:rPr lang="en-CA" altLang="en-US" sz="1200" dirty="0"/>
              <a:t> </a:t>
            </a:r>
          </a:p>
        </p:txBody>
      </p:sp>
    </p:spTree>
    <p:extLst>
      <p:ext uri="{BB962C8B-B14F-4D97-AF65-F5344CB8AC3E}">
        <p14:creationId xmlns:p14="http://schemas.microsoft.com/office/powerpoint/2010/main" val="711548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16832"/>
            <a:ext cx="8352928" cy="4708981"/>
          </a:xfrm>
          <a:prstGeom prst="rect">
            <a:avLst/>
          </a:prstGeom>
        </p:spPr>
        <p:txBody>
          <a:bodyPr wrap="square">
            <a:spAutoFit/>
          </a:bodyPr>
          <a:lstStyle/>
          <a:p>
            <a:r>
              <a:rPr lang="en-US" sz="2000" b="1" dirty="0"/>
              <a:t>The principal characteristics of occupational NIHL are as follows</a:t>
            </a:r>
            <a:r>
              <a:rPr lang="en-US" sz="2000" b="1" dirty="0">
                <a:solidFill>
                  <a:srgbClr val="002060"/>
                </a:solidFill>
              </a:rPr>
              <a:t>:</a:t>
            </a:r>
          </a:p>
          <a:p>
            <a:pPr marL="342900" indent="-342900">
              <a:buFont typeface="Arial" panose="020B0604020202020204" pitchFamily="34" charset="0"/>
              <a:buChar char="•"/>
            </a:pPr>
            <a:r>
              <a:rPr lang="en-US" sz="2000" b="1" dirty="0">
                <a:solidFill>
                  <a:srgbClr val="002060"/>
                </a:solidFill>
              </a:rPr>
              <a:t>It is always sensorineural, primarily affecting the cochlear hair cells in the inner ear.</a:t>
            </a:r>
          </a:p>
          <a:p>
            <a:pPr marL="342900" indent="-342900">
              <a:buFont typeface="Arial" panose="020B0604020202020204" pitchFamily="34" charset="0"/>
              <a:buChar char="•"/>
            </a:pPr>
            <a:r>
              <a:rPr lang="en-US" sz="2000" b="1" dirty="0">
                <a:solidFill>
                  <a:srgbClr val="002060"/>
                </a:solidFill>
              </a:rPr>
              <a:t> It is typically bilateral, since most noise exposures affect both ears symmetrically.</a:t>
            </a:r>
          </a:p>
          <a:p>
            <a:pPr marL="342900" indent="-342900">
              <a:buFont typeface="Arial" panose="020B0604020202020204" pitchFamily="34" charset="0"/>
              <a:buChar char="•"/>
            </a:pPr>
            <a:r>
              <a:rPr lang="en-US" sz="2000" b="1" dirty="0">
                <a:solidFill>
                  <a:srgbClr val="002060"/>
                </a:solidFill>
              </a:rPr>
              <a:t>NIHL develops according to the type of cochlear neuritis and can be characterized by gradual progress. </a:t>
            </a:r>
          </a:p>
          <a:p>
            <a:r>
              <a:rPr lang="en-US" sz="2000" b="1" dirty="0">
                <a:solidFill>
                  <a:srgbClr val="002060"/>
                </a:solidFill>
              </a:rPr>
              <a:t> At first, there is noise in ears, which becomes more intensive and </a:t>
            </a:r>
          </a:p>
          <a:p>
            <a:r>
              <a:rPr lang="en-US" sz="2000" b="1" dirty="0">
                <a:solidFill>
                  <a:srgbClr val="002060"/>
                </a:solidFill>
              </a:rPr>
              <a:t>stable gradually. </a:t>
            </a:r>
          </a:p>
          <a:p>
            <a:r>
              <a:rPr lang="en-US" sz="2000" b="1" dirty="0">
                <a:solidFill>
                  <a:srgbClr val="002060"/>
                </a:solidFill>
              </a:rPr>
              <a:t>Its first sign is a ‘‘notching’’ of the audiogram at the high frequencies of 3000, 4000, or 6000 Hz with recovery at 8000 Hz.</a:t>
            </a:r>
          </a:p>
          <a:p>
            <a:pPr marL="342900" indent="-342900">
              <a:buFont typeface="Arial" panose="020B0604020202020204" pitchFamily="34" charset="0"/>
              <a:buChar char="•"/>
            </a:pPr>
            <a:r>
              <a:rPr lang="en-US" sz="2000" b="1" dirty="0">
                <a:solidFill>
                  <a:srgbClr val="002060"/>
                </a:solidFill>
              </a:rPr>
              <a:t>Hearing gradually worsens and the level of perception of whispering decreases.</a:t>
            </a:r>
          </a:p>
          <a:p>
            <a:r>
              <a:rPr lang="en-US" sz="2000" b="1" dirty="0">
                <a:solidFill>
                  <a:srgbClr val="002060"/>
                </a:solidFill>
              </a:rPr>
              <a:t>There are four stages of hearing loss. </a:t>
            </a:r>
          </a:p>
          <a:p>
            <a:endParaRPr lang="ru-RU" sz="2000" b="1" dirty="0">
              <a:solidFill>
                <a:srgbClr val="002060"/>
              </a:solidFill>
            </a:endParaRPr>
          </a:p>
        </p:txBody>
      </p:sp>
      <p:sp>
        <p:nvSpPr>
          <p:cNvPr id="4" name="Прямоугольник 3"/>
          <p:cNvSpPr/>
          <p:nvPr/>
        </p:nvSpPr>
        <p:spPr>
          <a:xfrm>
            <a:off x="4572000" y="692696"/>
            <a:ext cx="2016224" cy="646331"/>
          </a:xfrm>
          <a:prstGeom prst="rect">
            <a:avLst/>
          </a:prstGeom>
        </p:spPr>
        <p:txBody>
          <a:bodyPr wrap="square">
            <a:spAutoFit/>
          </a:bodyPr>
          <a:lstStyle/>
          <a:p>
            <a:r>
              <a:rPr lang="en-US" sz="3600" b="1" dirty="0">
                <a:solidFill>
                  <a:srgbClr val="C00000"/>
                </a:solidFill>
              </a:rPr>
              <a:t>Clinics</a:t>
            </a:r>
            <a:endParaRPr lang="ru-RU" sz="3600" b="1" dirty="0">
              <a:solidFill>
                <a:srgbClr val="C00000"/>
              </a:solidFill>
            </a:endParaRPr>
          </a:p>
        </p:txBody>
      </p:sp>
    </p:spTree>
    <p:extLst>
      <p:ext uri="{BB962C8B-B14F-4D97-AF65-F5344CB8AC3E}">
        <p14:creationId xmlns:p14="http://schemas.microsoft.com/office/powerpoint/2010/main" val="1140717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400" b="1" dirty="0">
                <a:solidFill>
                  <a:srgbClr val="C00000"/>
                </a:solidFill>
              </a:rPr>
              <a:t>Criteria of Evaluation of Hearing Function for People, Who Work under Conditions of Impact of Noise and Vibration </a:t>
            </a:r>
            <a:endParaRPr lang="ru-RU" sz="2400" b="1" dirty="0">
              <a:solidFill>
                <a:srgbClr val="C00000"/>
              </a:solidFill>
            </a:endParaRPr>
          </a:p>
        </p:txBody>
      </p:sp>
      <p:sp>
        <p:nvSpPr>
          <p:cNvPr id="3" name="Объект 2"/>
          <p:cNvSpPr>
            <a:spLocks noGrp="1"/>
          </p:cNvSpPr>
          <p:nvPr>
            <p:ph idx="1"/>
          </p:nvPr>
        </p:nvSpPr>
        <p:spPr>
          <a:xfrm>
            <a:off x="179511" y="1600200"/>
            <a:ext cx="8683709" cy="5141168"/>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56792"/>
            <a:ext cx="8683709"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72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69" y="1700808"/>
            <a:ext cx="792088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791580" y="332656"/>
            <a:ext cx="7704855" cy="954107"/>
          </a:xfrm>
          <a:prstGeom prst="rect">
            <a:avLst/>
          </a:prstGeom>
        </p:spPr>
        <p:txBody>
          <a:bodyPr wrap="square">
            <a:spAutoFit/>
          </a:bodyPr>
          <a:lstStyle/>
          <a:p>
            <a:pPr algn="ctr"/>
            <a:r>
              <a:rPr lang="en-US" dirty="0"/>
              <a:t> </a:t>
            </a:r>
            <a:r>
              <a:rPr lang="en-US" sz="2800" b="1" dirty="0">
                <a:solidFill>
                  <a:srgbClr val="C00000"/>
                </a:solidFill>
              </a:rPr>
              <a:t>Audiogram at initial sings of the impact of noise onto hearing  organs </a:t>
            </a:r>
            <a:endParaRPr lang="ru-RU" sz="2800" b="1" dirty="0">
              <a:solidFill>
                <a:srgbClr val="C00000"/>
              </a:solidFill>
            </a:endParaRPr>
          </a:p>
        </p:txBody>
      </p:sp>
    </p:spTree>
    <p:extLst>
      <p:ext uri="{BB962C8B-B14F-4D97-AF65-F5344CB8AC3E}">
        <p14:creationId xmlns:p14="http://schemas.microsoft.com/office/powerpoint/2010/main" val="490820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88840"/>
            <a:ext cx="7992887" cy="474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67544" y="548680"/>
            <a:ext cx="7992888" cy="830997"/>
          </a:xfrm>
          <a:prstGeom prst="rect">
            <a:avLst/>
          </a:prstGeom>
        </p:spPr>
        <p:txBody>
          <a:bodyPr wrap="square">
            <a:spAutoFit/>
          </a:bodyPr>
          <a:lstStyle/>
          <a:p>
            <a:pPr algn="ctr"/>
            <a:r>
              <a:rPr lang="en-US" sz="2400" b="1" dirty="0">
                <a:solidFill>
                  <a:srgbClr val="C00000"/>
                </a:solidFill>
              </a:rPr>
              <a:t>Audiogram at cochlear neuritis with a severe degree of hearing worsening </a:t>
            </a:r>
            <a:endParaRPr lang="ru-RU" sz="2400" b="1" dirty="0">
              <a:solidFill>
                <a:srgbClr val="C00000"/>
              </a:solidFill>
            </a:endParaRPr>
          </a:p>
        </p:txBody>
      </p:sp>
    </p:spTree>
    <p:extLst>
      <p:ext uri="{BB962C8B-B14F-4D97-AF65-F5344CB8AC3E}">
        <p14:creationId xmlns:p14="http://schemas.microsoft.com/office/powerpoint/2010/main" val="2501468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628800"/>
            <a:ext cx="8352927" cy="4801314"/>
          </a:xfrm>
          <a:prstGeom prst="rect">
            <a:avLst/>
          </a:prstGeom>
        </p:spPr>
        <p:txBody>
          <a:bodyPr wrap="square">
            <a:spAutoFit/>
          </a:bodyPr>
          <a:lstStyle/>
          <a:p>
            <a:endParaRPr lang="en-US" dirty="0"/>
          </a:p>
          <a:p>
            <a:r>
              <a:rPr lang="en-US" sz="2400" b="1" dirty="0">
                <a:solidFill>
                  <a:srgbClr val="002060"/>
                </a:solidFill>
              </a:rPr>
              <a:t>Aside from damaging your hearing, research</a:t>
            </a:r>
            <a:r>
              <a:rPr lang="en-US" sz="2400" b="1" dirty="0">
                <a:solidFill>
                  <a:srgbClr val="FF0000"/>
                </a:solidFill>
              </a:rPr>
              <a:t> </a:t>
            </a:r>
            <a:r>
              <a:rPr lang="en-US" sz="2400" b="1" dirty="0">
                <a:solidFill>
                  <a:srgbClr val="002060"/>
                </a:solidFill>
              </a:rPr>
              <a:t>shows that noise pollution and NIHL can lead to:</a:t>
            </a:r>
          </a:p>
          <a:p>
            <a:r>
              <a:rPr lang="en-US" sz="2400" b="1" dirty="0">
                <a:solidFill>
                  <a:srgbClr val="002060"/>
                </a:solidFill>
              </a:rPr>
              <a:t>- Stress</a:t>
            </a:r>
          </a:p>
          <a:p>
            <a:r>
              <a:rPr lang="en-US" sz="2400" b="1" dirty="0">
                <a:solidFill>
                  <a:srgbClr val="002060"/>
                </a:solidFill>
              </a:rPr>
              <a:t>- Anxiety</a:t>
            </a:r>
          </a:p>
          <a:p>
            <a:r>
              <a:rPr lang="en-US" sz="2400" b="1" dirty="0">
                <a:solidFill>
                  <a:srgbClr val="002060"/>
                </a:solidFill>
              </a:rPr>
              <a:t>- Insomnia, even after the noise stops</a:t>
            </a:r>
          </a:p>
          <a:p>
            <a:r>
              <a:rPr lang="en-US" sz="2400" b="1" dirty="0">
                <a:solidFill>
                  <a:srgbClr val="002060"/>
                </a:solidFill>
              </a:rPr>
              <a:t>- High blood pressure</a:t>
            </a:r>
          </a:p>
          <a:p>
            <a:r>
              <a:rPr lang="en-US" sz="2400" b="1" dirty="0">
                <a:solidFill>
                  <a:srgbClr val="002060"/>
                </a:solidFill>
              </a:rPr>
              <a:t>- Increased heart rate</a:t>
            </a:r>
          </a:p>
          <a:p>
            <a:r>
              <a:rPr lang="en-US" sz="2400" b="1" dirty="0">
                <a:solidFill>
                  <a:srgbClr val="002060"/>
                </a:solidFill>
              </a:rPr>
              <a:t>- Isolation due to hearing loss</a:t>
            </a:r>
          </a:p>
          <a:p>
            <a:r>
              <a:rPr lang="en-US" sz="2400" b="1" dirty="0">
                <a:solidFill>
                  <a:srgbClr val="002060"/>
                </a:solidFill>
              </a:rPr>
              <a:t>- Depression due to hearing loss</a:t>
            </a:r>
          </a:p>
          <a:p>
            <a:pPr marL="342900" indent="-342900">
              <a:buFontTx/>
              <a:buChar char="-"/>
            </a:pPr>
            <a:endParaRPr lang="en-US" sz="2400" b="1" dirty="0">
              <a:solidFill>
                <a:srgbClr val="002060"/>
              </a:solidFill>
            </a:endParaRPr>
          </a:p>
          <a:p>
            <a:r>
              <a:rPr lang="en-US" sz="2400" b="1" dirty="0">
                <a:solidFill>
                  <a:srgbClr val="002060"/>
                </a:solidFill>
              </a:rPr>
              <a:t>Fortunately, research shows that hearing aids help  with many of these health problems.</a:t>
            </a:r>
          </a:p>
        </p:txBody>
      </p:sp>
      <p:sp>
        <p:nvSpPr>
          <p:cNvPr id="3" name="Прямоугольник 2"/>
          <p:cNvSpPr/>
          <p:nvPr/>
        </p:nvSpPr>
        <p:spPr>
          <a:xfrm>
            <a:off x="1358077" y="611396"/>
            <a:ext cx="6859891" cy="523220"/>
          </a:xfrm>
          <a:prstGeom prst="rect">
            <a:avLst/>
          </a:prstGeom>
        </p:spPr>
        <p:txBody>
          <a:bodyPr wrap="none">
            <a:spAutoFit/>
          </a:bodyPr>
          <a:lstStyle/>
          <a:p>
            <a:r>
              <a:rPr lang="en-US" sz="2800" b="1" dirty="0">
                <a:solidFill>
                  <a:srgbClr val="C00000"/>
                </a:solidFill>
              </a:rPr>
              <a:t>Other harmful effects of loud noise exposure</a:t>
            </a:r>
          </a:p>
        </p:txBody>
      </p:sp>
    </p:spTree>
    <p:extLst>
      <p:ext uri="{BB962C8B-B14F-4D97-AF65-F5344CB8AC3E}">
        <p14:creationId xmlns:p14="http://schemas.microsoft.com/office/powerpoint/2010/main" val="4020062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29600" cy="1143000"/>
          </a:xfrm>
        </p:spPr>
        <p:txBody>
          <a:bodyPr>
            <a:normAutofit/>
          </a:bodyPr>
          <a:lstStyle/>
          <a:p>
            <a:r>
              <a:rPr lang="en-US" sz="3200" b="1" dirty="0">
                <a:solidFill>
                  <a:srgbClr val="FF0000"/>
                </a:solidFill>
              </a:rPr>
              <a:t>For occupational NIHL, it is characteristic to have the following: </a:t>
            </a:r>
            <a:endParaRPr lang="ru-RU" sz="3200" b="1" dirty="0"/>
          </a:p>
        </p:txBody>
      </p:sp>
      <p:sp>
        <p:nvSpPr>
          <p:cNvPr id="3" name="Объект 2"/>
          <p:cNvSpPr>
            <a:spLocks noGrp="1"/>
          </p:cNvSpPr>
          <p:nvPr>
            <p:ph idx="1"/>
          </p:nvPr>
        </p:nvSpPr>
        <p:spPr/>
        <p:txBody>
          <a:bodyPr>
            <a:normAutofit fontScale="62500" lnSpcReduction="20000"/>
          </a:bodyPr>
          <a:lstStyle/>
          <a:p>
            <a:endParaRPr lang="ru-RU" dirty="0"/>
          </a:p>
          <a:p>
            <a:r>
              <a:rPr lang="en-US" sz="3800" b="1" dirty="0">
                <a:solidFill>
                  <a:srgbClr val="002060"/>
                </a:solidFill>
              </a:rPr>
              <a:t>gradual development of the process; </a:t>
            </a:r>
          </a:p>
          <a:p>
            <a:r>
              <a:rPr lang="en-US" sz="3800" b="1" dirty="0">
                <a:solidFill>
                  <a:srgbClr val="002060"/>
                </a:solidFill>
              </a:rPr>
              <a:t>presence of correlation between disorders of the function of the central nervous system and a number of other organs and systems  with  changes  of  hearing  sensitivity;  </a:t>
            </a:r>
          </a:p>
          <a:p>
            <a:r>
              <a:rPr lang="en-US" sz="3800" b="1" dirty="0">
                <a:solidFill>
                  <a:srgbClr val="002060"/>
                </a:solidFill>
              </a:rPr>
              <a:t>presence  of  similar  cases  of  the disease among workers of the professional group; </a:t>
            </a:r>
          </a:p>
          <a:p>
            <a:r>
              <a:rPr lang="en-US" sz="3800" b="1" dirty="0">
                <a:solidFill>
                  <a:srgbClr val="002060"/>
                </a:solidFill>
              </a:rPr>
              <a:t>absence of indications in the anamnesis as to the beginning of this disease during the period, which was prior the contact with occupational hazardous factors; </a:t>
            </a:r>
          </a:p>
          <a:p>
            <a:r>
              <a:rPr lang="en-US" sz="3800" b="1" dirty="0">
                <a:solidFill>
                  <a:srgbClr val="002060"/>
                </a:solidFill>
              </a:rPr>
              <a:t>deafness is stable and permanent even when the source of noise is eliminated.</a:t>
            </a:r>
            <a:endParaRPr lang="ru-RU" sz="3800" b="1" dirty="0">
              <a:solidFill>
                <a:srgbClr val="002060"/>
              </a:solidFill>
            </a:endParaRPr>
          </a:p>
        </p:txBody>
      </p:sp>
    </p:spTree>
    <p:extLst>
      <p:ext uri="{BB962C8B-B14F-4D97-AF65-F5344CB8AC3E}">
        <p14:creationId xmlns:p14="http://schemas.microsoft.com/office/powerpoint/2010/main" val="227140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r>
              <a:rPr lang="en-US" b="1" dirty="0">
                <a:solidFill>
                  <a:srgbClr val="C00000"/>
                </a:solidFill>
              </a:rPr>
              <a:t>Diagnostics</a:t>
            </a:r>
            <a:endParaRPr lang="ru-RU" b="1" dirty="0">
              <a:solidFill>
                <a:srgbClr val="C00000"/>
              </a:solidFill>
            </a:endParaRPr>
          </a:p>
        </p:txBody>
      </p:sp>
      <p:sp>
        <p:nvSpPr>
          <p:cNvPr id="3" name="Объект 2"/>
          <p:cNvSpPr>
            <a:spLocks noGrp="1"/>
          </p:cNvSpPr>
          <p:nvPr>
            <p:ph idx="1"/>
          </p:nvPr>
        </p:nvSpPr>
        <p:spPr>
          <a:xfrm>
            <a:off x="251520" y="1484784"/>
            <a:ext cx="8640960" cy="4525963"/>
          </a:xfrm>
        </p:spPr>
        <p:txBody>
          <a:bodyPr>
            <a:normAutofit fontScale="92500" lnSpcReduction="10000"/>
          </a:bodyPr>
          <a:lstStyle/>
          <a:p>
            <a:pPr marL="0" indent="0" algn="ctr">
              <a:buNone/>
            </a:pPr>
            <a:r>
              <a:rPr lang="en-US" b="1" dirty="0">
                <a:solidFill>
                  <a:srgbClr val="1B4606"/>
                </a:solidFill>
              </a:rPr>
              <a:t>The  diagnose  of  cochlear  neuritis  is  made  based  on:</a:t>
            </a:r>
            <a:r>
              <a:rPr lang="en-US" b="1" dirty="0">
                <a:solidFill>
                  <a:srgbClr val="71ED33"/>
                </a:solidFill>
              </a:rPr>
              <a:t> </a:t>
            </a:r>
          </a:p>
          <a:p>
            <a:pPr marL="0" indent="0">
              <a:buNone/>
            </a:pPr>
            <a:endParaRPr lang="en-US" b="1" dirty="0">
              <a:solidFill>
                <a:srgbClr val="00B050"/>
              </a:solidFill>
            </a:endParaRPr>
          </a:p>
          <a:p>
            <a:r>
              <a:rPr lang="en-US" sz="2600" b="1" dirty="0">
                <a:solidFill>
                  <a:srgbClr val="002060"/>
                </a:solidFill>
              </a:rPr>
              <a:t>occupational  guidelines,  sanitary  and  hygienic  characteristics  of  labor; </a:t>
            </a:r>
          </a:p>
          <a:p>
            <a:r>
              <a:rPr lang="en-US" sz="2600" b="1" dirty="0">
                <a:solidFill>
                  <a:srgbClr val="002060"/>
                </a:solidFill>
              </a:rPr>
              <a:t>anamnesis of the disease and life (known allergies, current or recent cold, sinus infections, medications (some can cause tinnitus/may be ototoxic), etc.</a:t>
            </a:r>
          </a:p>
          <a:p>
            <a:r>
              <a:rPr lang="en-US" sz="2600" b="1" dirty="0">
                <a:solidFill>
                  <a:srgbClr val="002060"/>
                </a:solidFill>
              </a:rPr>
              <a:t>conditions, study of complaints of a patient; </a:t>
            </a:r>
          </a:p>
          <a:p>
            <a:r>
              <a:rPr lang="en-US" sz="2600" b="1" dirty="0">
                <a:solidFill>
                  <a:srgbClr val="002060"/>
                </a:solidFill>
              </a:rPr>
              <a:t>instrumental examination of hearing and vestibular analyzers. </a:t>
            </a:r>
            <a:endParaRPr lang="ru-RU" sz="2600" b="1" dirty="0">
              <a:solidFill>
                <a:srgbClr val="002060"/>
              </a:solidFill>
            </a:endParaRPr>
          </a:p>
          <a:p>
            <a:endParaRPr lang="ru-RU" dirty="0"/>
          </a:p>
        </p:txBody>
      </p:sp>
    </p:spTree>
    <p:extLst>
      <p:ext uri="{BB962C8B-B14F-4D97-AF65-F5344CB8AC3E}">
        <p14:creationId xmlns:p14="http://schemas.microsoft.com/office/powerpoint/2010/main" val="882104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562074"/>
          </a:xfrm>
        </p:spPr>
        <p:txBody>
          <a:bodyPr>
            <a:normAutofit fontScale="90000"/>
          </a:bodyPr>
          <a:lstStyle/>
          <a:p>
            <a:r>
              <a:rPr lang="en-US" b="1" dirty="0">
                <a:solidFill>
                  <a:srgbClr val="C00000"/>
                </a:solidFill>
              </a:rPr>
              <a:t>Treatment</a:t>
            </a:r>
            <a:endParaRPr lang="ru-RU" b="1" dirty="0">
              <a:solidFill>
                <a:srgbClr val="C00000"/>
              </a:solidFill>
            </a:endParaRPr>
          </a:p>
        </p:txBody>
      </p:sp>
      <p:sp>
        <p:nvSpPr>
          <p:cNvPr id="3" name="Объект 2"/>
          <p:cNvSpPr>
            <a:spLocks noGrp="1"/>
          </p:cNvSpPr>
          <p:nvPr>
            <p:ph idx="1"/>
          </p:nvPr>
        </p:nvSpPr>
        <p:spPr>
          <a:xfrm>
            <a:off x="395536" y="1196752"/>
            <a:ext cx="8229600" cy="6192688"/>
          </a:xfrm>
        </p:spPr>
        <p:txBody>
          <a:bodyPr>
            <a:noAutofit/>
          </a:bodyPr>
          <a:lstStyle/>
          <a:p>
            <a:r>
              <a:rPr lang="en-US" sz="2000" b="1" dirty="0">
                <a:solidFill>
                  <a:srgbClr val="002060"/>
                </a:solidFill>
              </a:rPr>
              <a:t>Treatment is limited </a:t>
            </a:r>
          </a:p>
          <a:p>
            <a:r>
              <a:rPr lang="en-US" sz="2000" b="1" dirty="0">
                <a:solidFill>
                  <a:srgbClr val="002060"/>
                </a:solidFill>
              </a:rPr>
              <a:t>Once your hearing is damaged it will never come back. There is no surgery, medication, implant, transplant or healing over time. Hearing aids magnify the volume of the sounds you do hear but they cannot bring back the sounds you are missing. </a:t>
            </a:r>
          </a:p>
          <a:p>
            <a:endParaRPr lang="en-US" sz="2000" b="1" dirty="0">
              <a:solidFill>
                <a:srgbClr val="002060"/>
              </a:solidFill>
            </a:endParaRPr>
          </a:p>
          <a:p>
            <a:r>
              <a:rPr lang="en-US" sz="2000" b="1" dirty="0">
                <a:solidFill>
                  <a:srgbClr val="002060"/>
                </a:solidFill>
              </a:rPr>
              <a:t>To increase the stability of the body and to reduce the effect of noise on the nervous and cardiovascular system, general strengthening therapy is recommended, the organization of regular nutrition, sleep regimen, mandatory stay in the fresh air for 1-2 hours daily. Drug treatment may include the use of sedatives, vitamin C and vitamin B complex. In the presence of </a:t>
            </a:r>
            <a:r>
              <a:rPr lang="en-US" sz="2000" b="1" dirty="0" err="1">
                <a:solidFill>
                  <a:srgbClr val="002060"/>
                </a:solidFill>
              </a:rPr>
              <a:t>angiodistonic</a:t>
            </a:r>
            <a:r>
              <a:rPr lang="en-US" sz="2000" b="1" dirty="0">
                <a:solidFill>
                  <a:srgbClr val="002060"/>
                </a:solidFill>
              </a:rPr>
              <a:t>  syndrome,  it  is  recommended  to  use </a:t>
            </a:r>
            <a:r>
              <a:rPr lang="en-US" sz="2000" b="1" dirty="0" err="1">
                <a:solidFill>
                  <a:srgbClr val="002060"/>
                </a:solidFill>
              </a:rPr>
              <a:t>spasmolitic</a:t>
            </a:r>
            <a:r>
              <a:rPr lang="en-US" sz="2000" b="1" dirty="0">
                <a:solidFill>
                  <a:srgbClr val="002060"/>
                </a:solidFill>
              </a:rPr>
              <a:t>  means  and  ganglionic  blockers, neurotropic  drugs.</a:t>
            </a:r>
            <a:endParaRPr lang="ru-RU" sz="2000" b="1" dirty="0">
              <a:solidFill>
                <a:srgbClr val="002060"/>
              </a:solidFill>
            </a:endParaRPr>
          </a:p>
        </p:txBody>
      </p:sp>
    </p:spTree>
    <p:extLst>
      <p:ext uri="{BB962C8B-B14F-4D97-AF65-F5344CB8AC3E}">
        <p14:creationId xmlns:p14="http://schemas.microsoft.com/office/powerpoint/2010/main" val="3574292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06090"/>
          </a:xfrm>
        </p:spPr>
        <p:txBody>
          <a:bodyPr>
            <a:normAutofit fontScale="90000"/>
          </a:bodyPr>
          <a:lstStyle/>
          <a:p>
            <a:r>
              <a:rPr lang="en-US" b="1" dirty="0">
                <a:solidFill>
                  <a:srgbClr val="C00000"/>
                </a:solidFill>
              </a:rPr>
              <a:t>Verification of the ability to work</a:t>
            </a:r>
            <a:endParaRPr lang="ru-RU" b="1" dirty="0">
              <a:solidFill>
                <a:srgbClr val="C00000"/>
              </a:solidFill>
            </a:endParaRPr>
          </a:p>
        </p:txBody>
      </p:sp>
      <p:sp>
        <p:nvSpPr>
          <p:cNvPr id="3" name="Объект 2"/>
          <p:cNvSpPr>
            <a:spLocks noGrp="1"/>
          </p:cNvSpPr>
          <p:nvPr>
            <p:ph idx="1"/>
          </p:nvPr>
        </p:nvSpPr>
        <p:spPr>
          <a:xfrm>
            <a:off x="457200" y="1268760"/>
            <a:ext cx="8229600" cy="5358377"/>
          </a:xfrm>
        </p:spPr>
        <p:txBody>
          <a:bodyPr>
            <a:normAutofit fontScale="55000" lnSpcReduction="20000"/>
          </a:bodyPr>
          <a:lstStyle/>
          <a:p>
            <a:r>
              <a:rPr lang="en-US" b="1" dirty="0">
                <a:solidFill>
                  <a:srgbClr val="002060"/>
                </a:solidFill>
              </a:rPr>
              <a:t>At the neuritis with mild decrease of hearing, the work ability of a patient is saved as a rule. It is necessary to conduct dynamic doctor observation, and conduct of outpatient treatment with utilization of sanatorium. </a:t>
            </a:r>
          </a:p>
          <a:p>
            <a:endParaRPr lang="en-US" b="1" dirty="0">
              <a:solidFill>
                <a:srgbClr val="002060"/>
              </a:solidFill>
            </a:endParaRPr>
          </a:p>
          <a:p>
            <a:r>
              <a:rPr lang="en-US" b="1" dirty="0">
                <a:solidFill>
                  <a:srgbClr val="002060"/>
                </a:solidFill>
              </a:rPr>
              <a:t>For cochlear neuritis with a moderate degree of hearing loss, skilled workers with long-term professional experience can also continue their work with the observance of preventive measures and outpatient treatment. Young people with a short period of work, as well as unqualified workers and people who are subject to impulse noise, especially in case of fast progressing of the process, it is necessary to recommend rational employment beyond noise. </a:t>
            </a:r>
          </a:p>
          <a:p>
            <a:endParaRPr lang="en-US" b="1" dirty="0">
              <a:solidFill>
                <a:srgbClr val="002060"/>
              </a:solidFill>
            </a:endParaRPr>
          </a:p>
          <a:p>
            <a:r>
              <a:rPr lang="en-US" b="1" dirty="0">
                <a:solidFill>
                  <a:srgbClr val="002060"/>
                </a:solidFill>
              </a:rPr>
              <a:t>At  cochlear  neuritis  with  a  sever  degree  of  hearing  worsening,  it  is recommended  to  have  rational  employment,  which  is  not  connected  with  the impact of noise. </a:t>
            </a:r>
          </a:p>
          <a:p>
            <a:pPr marL="0" indent="0">
              <a:buNone/>
            </a:pPr>
            <a:endParaRPr lang="en-US" b="1" dirty="0">
              <a:solidFill>
                <a:srgbClr val="002060"/>
              </a:solidFill>
            </a:endParaRPr>
          </a:p>
          <a:p>
            <a:pPr marL="0" indent="0" algn="ctr">
              <a:buNone/>
            </a:pPr>
            <a:r>
              <a:rPr lang="en-US" b="1" dirty="0">
                <a:solidFill>
                  <a:srgbClr val="002060"/>
                </a:solidFill>
              </a:rPr>
              <a:t>In all these cases, if rational employment is impossible without the demotion of qualification, patients are to be sent to the expert commission to determine a group of disability of an occupational character. </a:t>
            </a:r>
            <a:endParaRPr lang="ru-RU" b="1" dirty="0">
              <a:solidFill>
                <a:srgbClr val="002060"/>
              </a:solidFill>
            </a:endParaRPr>
          </a:p>
        </p:txBody>
      </p:sp>
    </p:spTree>
    <p:extLst>
      <p:ext uri="{BB962C8B-B14F-4D97-AF65-F5344CB8AC3E}">
        <p14:creationId xmlns:p14="http://schemas.microsoft.com/office/powerpoint/2010/main" val="2605022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0" y="1700808"/>
            <a:ext cx="9036496" cy="5011757"/>
          </a:xfrm>
        </p:spPr>
        <p:txBody>
          <a:bodyPr>
            <a:noAutofit/>
          </a:bodyPr>
          <a:lstStyle/>
          <a:p>
            <a:pPr marL="0" indent="0" algn="ctr" eaLnBrk="1" hangingPunct="1">
              <a:lnSpc>
                <a:spcPct val="80000"/>
              </a:lnSpc>
              <a:buNone/>
            </a:pPr>
            <a:r>
              <a:rPr lang="en-US" altLang="en-US" b="1" dirty="0"/>
              <a:t>	</a:t>
            </a:r>
            <a:endParaRPr lang="en-US" altLang="en-US" b="1" dirty="0">
              <a:solidFill>
                <a:srgbClr val="C00000"/>
              </a:solidFill>
            </a:endParaRPr>
          </a:p>
          <a:p>
            <a:pPr marL="0" indent="0" algn="ctr" eaLnBrk="1" hangingPunct="1">
              <a:lnSpc>
                <a:spcPct val="80000"/>
              </a:lnSpc>
              <a:buNone/>
            </a:pPr>
            <a:r>
              <a:rPr lang="en-US" altLang="en-US" b="1" dirty="0">
                <a:solidFill>
                  <a:srgbClr val="002060"/>
                </a:solidFill>
              </a:rPr>
              <a:t>against noise exposure include engineering controls, work practices and personal protective equipment.  </a:t>
            </a:r>
          </a:p>
          <a:p>
            <a:pPr eaLnBrk="1" hangingPunct="1">
              <a:lnSpc>
                <a:spcPct val="80000"/>
              </a:lnSpc>
            </a:pPr>
            <a:endParaRPr lang="en-US" altLang="en-US" b="1" dirty="0">
              <a:solidFill>
                <a:srgbClr val="002060"/>
              </a:solidFill>
            </a:endParaRPr>
          </a:p>
          <a:p>
            <a:pPr marL="0" indent="0" algn="ctr" eaLnBrk="1" hangingPunct="1">
              <a:lnSpc>
                <a:spcPct val="80000"/>
              </a:lnSpc>
              <a:buNone/>
            </a:pPr>
            <a:endParaRPr lang="en-US" altLang="en-US" b="1" dirty="0">
              <a:solidFill>
                <a:srgbClr val="002060"/>
              </a:solidFill>
            </a:endParaRPr>
          </a:p>
          <a:p>
            <a:pPr marL="0" indent="0" algn="ctr" eaLnBrk="1" hangingPunct="1">
              <a:lnSpc>
                <a:spcPct val="80000"/>
              </a:lnSpc>
              <a:buNone/>
            </a:pPr>
            <a:r>
              <a:rPr lang="en-US" altLang="en-US" b="1" dirty="0">
                <a:solidFill>
                  <a:srgbClr val="002060"/>
                </a:solidFill>
              </a:rPr>
              <a:t>	</a:t>
            </a:r>
            <a:r>
              <a:rPr lang="en-US" altLang="en-US" b="1" dirty="0">
                <a:solidFill>
                  <a:srgbClr val="1B4606"/>
                </a:solidFill>
              </a:rPr>
              <a:t>Every employer shall ensure that no worker is exposed to a sound level greater than an equivalent sound exposure level of 80 </a:t>
            </a:r>
            <a:r>
              <a:rPr lang="en-US" altLang="en-US" b="1" dirty="0" err="1">
                <a:solidFill>
                  <a:srgbClr val="1B4606"/>
                </a:solidFill>
              </a:rPr>
              <a:t>dBA</a:t>
            </a:r>
            <a:endParaRPr lang="en-US" altLang="en-US" b="1" dirty="0">
              <a:solidFill>
                <a:srgbClr val="1B4606"/>
              </a:solidFill>
            </a:endParaRPr>
          </a:p>
        </p:txBody>
      </p:sp>
      <p:sp>
        <p:nvSpPr>
          <p:cNvPr id="2" name="Прямоугольник 1"/>
          <p:cNvSpPr/>
          <p:nvPr/>
        </p:nvSpPr>
        <p:spPr>
          <a:xfrm>
            <a:off x="2267744" y="908720"/>
            <a:ext cx="4137736" cy="646331"/>
          </a:xfrm>
          <a:prstGeom prst="rect">
            <a:avLst/>
          </a:prstGeom>
        </p:spPr>
        <p:txBody>
          <a:bodyPr wrap="none">
            <a:spAutoFit/>
          </a:bodyPr>
          <a:lstStyle/>
          <a:p>
            <a:r>
              <a:rPr lang="en-US" altLang="en-US" sz="3600" b="1" dirty="0">
                <a:solidFill>
                  <a:srgbClr val="C00000"/>
                </a:solidFill>
              </a:rPr>
              <a:t>Protective measures</a:t>
            </a:r>
            <a:r>
              <a:rPr lang="en-US" altLang="en-US" b="1" dirty="0">
                <a:solidFill>
                  <a:srgbClr val="C00000"/>
                </a:solidFill>
              </a:rPr>
              <a:t> </a:t>
            </a:r>
            <a:endParaRPr lang="ru-RU" dirty="0"/>
          </a:p>
        </p:txBody>
      </p:sp>
    </p:spTree>
    <p:extLst>
      <p:ext uri="{BB962C8B-B14F-4D97-AF65-F5344CB8AC3E}">
        <p14:creationId xmlns:p14="http://schemas.microsoft.com/office/powerpoint/2010/main" val="3518693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76672"/>
            <a:ext cx="6934200" cy="792162"/>
          </a:xfrm>
        </p:spPr>
        <p:txBody>
          <a:bodyPr>
            <a:normAutofit/>
          </a:bodyPr>
          <a:lstStyle/>
          <a:p>
            <a:r>
              <a:rPr lang="en-US" sz="3600" b="1" dirty="0">
                <a:solidFill>
                  <a:srgbClr val="C00000"/>
                </a:solidFill>
              </a:rPr>
              <a:t>Best Management Practices</a:t>
            </a:r>
          </a:p>
        </p:txBody>
      </p:sp>
      <p:sp>
        <p:nvSpPr>
          <p:cNvPr id="3" name="Content Placeholder 2"/>
          <p:cNvSpPr>
            <a:spLocks noGrp="1"/>
          </p:cNvSpPr>
          <p:nvPr>
            <p:ph idx="1"/>
          </p:nvPr>
        </p:nvSpPr>
        <p:spPr>
          <a:xfrm>
            <a:off x="1752600" y="1600200"/>
            <a:ext cx="6934200" cy="5181600"/>
          </a:xfrm>
        </p:spPr>
        <p:txBody>
          <a:bodyPr>
            <a:normAutofit fontScale="92500" lnSpcReduction="10000"/>
          </a:bodyPr>
          <a:lstStyle/>
          <a:p>
            <a:pPr marL="0" indent="0">
              <a:buNone/>
            </a:pPr>
            <a:r>
              <a:rPr lang="en-US" sz="2800" b="1" dirty="0">
                <a:solidFill>
                  <a:srgbClr val="002060"/>
                </a:solidFill>
              </a:rPr>
              <a:t>Engineering Controls</a:t>
            </a:r>
          </a:p>
          <a:p>
            <a:pPr lvl="2"/>
            <a:r>
              <a:rPr lang="en-US" sz="1900" b="1" dirty="0">
                <a:solidFill>
                  <a:srgbClr val="002060"/>
                </a:solidFill>
              </a:rPr>
              <a:t>Choose low noise tools and equipment when possible</a:t>
            </a:r>
          </a:p>
          <a:p>
            <a:pPr lvl="2"/>
            <a:r>
              <a:rPr lang="en-US" sz="1900" b="1" dirty="0">
                <a:solidFill>
                  <a:srgbClr val="002060"/>
                </a:solidFill>
              </a:rPr>
              <a:t>Place a barrier between machine and worker (i.e. tractor cab)</a:t>
            </a:r>
          </a:p>
          <a:p>
            <a:pPr lvl="2"/>
            <a:r>
              <a:rPr lang="en-US" sz="1900" b="1" dirty="0">
                <a:solidFill>
                  <a:srgbClr val="002060"/>
                </a:solidFill>
              </a:rPr>
              <a:t>Assess confined  areas for noise levels and controls</a:t>
            </a:r>
          </a:p>
          <a:p>
            <a:pPr lvl="2"/>
            <a:r>
              <a:rPr lang="en-US" sz="1900" b="1" dirty="0">
                <a:solidFill>
                  <a:srgbClr val="002060"/>
                </a:solidFill>
              </a:rPr>
              <a:t>Maintain &amp; lubricate equipment</a:t>
            </a:r>
          </a:p>
          <a:p>
            <a:pPr lvl="2"/>
            <a:r>
              <a:rPr lang="en-US" sz="1900" b="1" dirty="0">
                <a:solidFill>
                  <a:srgbClr val="002060"/>
                </a:solidFill>
              </a:rPr>
              <a:t>Dosimeters offer real time/TWA exposure data ( you don’t have to do all the math!)</a:t>
            </a:r>
          </a:p>
          <a:p>
            <a:pPr marL="914400" lvl="2" indent="0">
              <a:buNone/>
            </a:pPr>
            <a:endParaRPr lang="en-US" sz="1100" b="1" dirty="0">
              <a:solidFill>
                <a:srgbClr val="002060"/>
              </a:solidFill>
            </a:endParaRPr>
          </a:p>
          <a:p>
            <a:pPr marL="0" indent="0">
              <a:buNone/>
            </a:pPr>
            <a:r>
              <a:rPr lang="en-US" sz="2800" b="1" dirty="0">
                <a:solidFill>
                  <a:srgbClr val="002060"/>
                </a:solidFill>
              </a:rPr>
              <a:t>Administrative Controls </a:t>
            </a:r>
            <a:endParaRPr lang="en-US" sz="1600" b="1" dirty="0">
              <a:solidFill>
                <a:srgbClr val="002060"/>
              </a:solidFill>
            </a:endParaRPr>
          </a:p>
          <a:p>
            <a:pPr lvl="2"/>
            <a:r>
              <a:rPr lang="en-US" sz="1900" b="1" dirty="0">
                <a:solidFill>
                  <a:srgbClr val="002060"/>
                </a:solidFill>
              </a:rPr>
              <a:t>Limit amount of time employee spends at high noise source</a:t>
            </a:r>
          </a:p>
          <a:p>
            <a:pPr lvl="2"/>
            <a:r>
              <a:rPr lang="en-US" sz="1900" b="1" dirty="0">
                <a:solidFill>
                  <a:srgbClr val="002060"/>
                </a:solidFill>
              </a:rPr>
              <a:t>Provide quiet areas for relief from hazardous noise</a:t>
            </a:r>
          </a:p>
          <a:p>
            <a:pPr lvl="3"/>
            <a:r>
              <a:rPr lang="en-US" sz="1900" b="1" dirty="0">
                <a:solidFill>
                  <a:srgbClr val="002060"/>
                </a:solidFill>
              </a:rPr>
              <a:t>Alternate work duties</a:t>
            </a:r>
          </a:p>
          <a:p>
            <a:pPr lvl="3"/>
            <a:r>
              <a:rPr lang="en-US" sz="1900" b="1" dirty="0">
                <a:solidFill>
                  <a:srgbClr val="002060"/>
                </a:solidFill>
              </a:rPr>
              <a:t>Quiet or enclosed break area</a:t>
            </a:r>
          </a:p>
          <a:p>
            <a:pPr lvl="2"/>
            <a:endParaRPr lang="en-US" dirty="0"/>
          </a:p>
        </p:txBody>
      </p:sp>
    </p:spTree>
    <p:extLst>
      <p:ext uri="{BB962C8B-B14F-4D97-AF65-F5344CB8AC3E}">
        <p14:creationId xmlns:p14="http://schemas.microsoft.com/office/powerpoint/2010/main" val="3064389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lstStyle/>
          <a:p>
            <a:r>
              <a:rPr lang="en-US" altLang="ru-RU" b="1" dirty="0">
                <a:solidFill>
                  <a:srgbClr val="C00000"/>
                </a:solidFill>
              </a:rPr>
              <a:t>Means of Ear Protection</a:t>
            </a:r>
            <a:r>
              <a:rPr lang="en-US" altLang="ru-RU" dirty="0"/>
              <a:t>	</a:t>
            </a:r>
            <a:endParaRPr lang="ru-RU" altLang="ru-RU" dirty="0"/>
          </a:p>
        </p:txBody>
      </p:sp>
      <p:sp>
        <p:nvSpPr>
          <p:cNvPr id="4" name="TextBox 3"/>
          <p:cNvSpPr txBox="1"/>
          <p:nvPr/>
        </p:nvSpPr>
        <p:spPr>
          <a:xfrm>
            <a:off x="900113" y="6092825"/>
            <a:ext cx="1800225" cy="52387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defRPr/>
            </a:pPr>
            <a:r>
              <a:rPr lang="en-US" sz="2800" dirty="0"/>
              <a:t>Earmuffs</a:t>
            </a:r>
            <a:endParaRPr lang="ru-RU" sz="2800" dirty="0"/>
          </a:p>
        </p:txBody>
      </p:sp>
      <p:pic>
        <p:nvPicPr>
          <p:cNvPr id="45058" name="Picture 2" descr="http://greenstateservices.com/images/products/detail/SoundOutEarMuffs.jpg"/>
          <p:cNvPicPr>
            <a:picLocks noChangeAspect="1" noChangeArrowheads="1"/>
          </p:cNvPicPr>
          <p:nvPr/>
        </p:nvPicPr>
        <p:blipFill>
          <a:blip r:embed="rId3" cstate="print"/>
          <a:srcRect/>
          <a:stretch>
            <a:fillRect/>
          </a:stretch>
        </p:blipFill>
        <p:spPr bwMode="auto">
          <a:xfrm>
            <a:off x="539552" y="1706718"/>
            <a:ext cx="3744416" cy="4051765"/>
          </a:xfrm>
          <a:prstGeom prst="round2DiagRect">
            <a:avLst>
              <a:gd name="adj1" fmla="val 16667"/>
              <a:gd name="adj2" fmla="val 2496"/>
            </a:avLst>
          </a:prstGeom>
          <a:ln w="88900" cap="sq">
            <a:solidFill>
              <a:schemeClr val="bg2">
                <a:lumMod val="75000"/>
              </a:schemeClr>
            </a:solidFill>
            <a:miter lim="800000"/>
          </a:ln>
          <a:effectLst>
            <a:outerShdw blurRad="254000" algn="tl" rotWithShape="0">
              <a:srgbClr val="000000">
                <a:alpha val="43000"/>
              </a:srgbClr>
            </a:outerShdw>
          </a:effectLst>
        </p:spPr>
      </p:pic>
      <p:sp>
        <p:nvSpPr>
          <p:cNvPr id="6" name="TextBox 5"/>
          <p:cNvSpPr txBox="1"/>
          <p:nvPr/>
        </p:nvSpPr>
        <p:spPr>
          <a:xfrm>
            <a:off x="6804025" y="6092825"/>
            <a:ext cx="1744663" cy="52387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defRPr/>
            </a:pPr>
            <a:r>
              <a:rPr lang="en-US" sz="2800" dirty="0"/>
              <a:t>Earplugs</a:t>
            </a:r>
            <a:endParaRPr lang="ru-RU" sz="2800" dirty="0"/>
          </a:p>
        </p:txBody>
      </p:sp>
      <p:pic>
        <p:nvPicPr>
          <p:cNvPr id="45060" name="Picture 4" descr="http://image.made-in-china.com/2f0j00WZjaNLREnoby/Reusable-Waterproof-Noise-Cancelling-Silicone-Ear-Plugs-for-Army.jpg"/>
          <p:cNvPicPr>
            <a:picLocks noChangeAspect="1" noChangeArrowheads="1"/>
          </p:cNvPicPr>
          <p:nvPr/>
        </p:nvPicPr>
        <p:blipFill>
          <a:blip r:embed="rId4" cstate="print"/>
          <a:srcRect/>
          <a:stretch>
            <a:fillRect/>
          </a:stretch>
        </p:blipFill>
        <p:spPr bwMode="auto">
          <a:xfrm>
            <a:off x="4788024" y="1700808"/>
            <a:ext cx="4176464" cy="4176464"/>
          </a:xfrm>
          <a:prstGeom prst="snip2DiagRect">
            <a:avLst/>
          </a:prstGeom>
          <a:solidFill>
            <a:srgbClr val="FFFFFF">
              <a:shade val="85000"/>
            </a:srgbClr>
          </a:solidFill>
          <a:ln w="88900" cap="sq">
            <a:solidFill>
              <a:schemeClr val="bg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0651564"/>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Gary\AppData\Local\Microsoft\Windows\Temporary Internet Files\Content.Outlook\39FVFW4S\DSC04746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923122"/>
            <a:ext cx="5472609" cy="492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23528" y="231845"/>
            <a:ext cx="4968552" cy="461665"/>
          </a:xfrm>
          <a:prstGeom prst="rect">
            <a:avLst/>
          </a:prstGeom>
          <a:noFill/>
        </p:spPr>
        <p:txBody>
          <a:bodyPr wrap="square" rtlCol="0">
            <a:spAutoFit/>
          </a:bodyPr>
          <a:lstStyle/>
          <a:p>
            <a:r>
              <a:rPr lang="en-CA" sz="2400" b="1" dirty="0">
                <a:solidFill>
                  <a:srgbClr val="C00000"/>
                </a:solidFill>
              </a:rPr>
              <a:t>Truck Cabin </a:t>
            </a:r>
          </a:p>
        </p:txBody>
      </p:sp>
      <p:sp>
        <p:nvSpPr>
          <p:cNvPr id="6" name="TextBox 5"/>
          <p:cNvSpPr txBox="1"/>
          <p:nvPr/>
        </p:nvSpPr>
        <p:spPr>
          <a:xfrm>
            <a:off x="6012160" y="1009531"/>
            <a:ext cx="2736304" cy="2031325"/>
          </a:xfrm>
          <a:prstGeom prst="rect">
            <a:avLst/>
          </a:prstGeom>
          <a:noFill/>
        </p:spPr>
        <p:txBody>
          <a:bodyPr wrap="square" rtlCol="0">
            <a:spAutoFit/>
          </a:bodyPr>
          <a:lstStyle/>
          <a:p>
            <a:r>
              <a:rPr lang="en-CA" b="1" dirty="0">
                <a:solidFill>
                  <a:srgbClr val="002060"/>
                </a:solidFill>
              </a:rPr>
              <a:t>Noise through windows, noise through floor and sides, noise through connections, noise through door and window seals</a:t>
            </a:r>
          </a:p>
        </p:txBody>
      </p:sp>
    </p:spTree>
    <p:extLst>
      <p:ext uri="{BB962C8B-B14F-4D97-AF65-F5344CB8AC3E}">
        <p14:creationId xmlns:p14="http://schemas.microsoft.com/office/powerpoint/2010/main" val="1399022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descr="fire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95941"/>
            <a:ext cx="4038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BLANK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095942"/>
            <a:ext cx="4165938" cy="508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13756" y="231845"/>
            <a:ext cx="2046076" cy="461665"/>
          </a:xfrm>
          <a:prstGeom prst="rect">
            <a:avLst/>
          </a:prstGeom>
          <a:noFill/>
        </p:spPr>
        <p:txBody>
          <a:bodyPr wrap="square" rtlCol="0">
            <a:spAutoFit/>
          </a:bodyPr>
          <a:lstStyle/>
          <a:p>
            <a:r>
              <a:rPr lang="en-CA" sz="2400" b="1" dirty="0">
                <a:solidFill>
                  <a:srgbClr val="C00000"/>
                </a:solidFill>
              </a:rPr>
              <a:t>Absorption</a:t>
            </a:r>
          </a:p>
        </p:txBody>
      </p:sp>
    </p:spTree>
    <p:extLst>
      <p:ext uri="{BB962C8B-B14F-4D97-AF65-F5344CB8AC3E}">
        <p14:creationId xmlns:p14="http://schemas.microsoft.com/office/powerpoint/2010/main" val="56196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101-0111_IM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663893"/>
            <a:ext cx="4194175" cy="448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101-0116_IM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654278"/>
            <a:ext cx="4064000" cy="448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84984" y="5877272"/>
            <a:ext cx="8456488" cy="461665"/>
          </a:xfrm>
          <a:prstGeom prst="rect">
            <a:avLst/>
          </a:prstGeom>
        </p:spPr>
        <p:txBody>
          <a:bodyPr wrap="square">
            <a:spAutoFit/>
          </a:bodyPr>
          <a:lstStyle/>
          <a:p>
            <a:pPr>
              <a:spcBef>
                <a:spcPct val="0"/>
              </a:spcBef>
            </a:pPr>
            <a:r>
              <a:rPr lang="en-US" altLang="en-US" sz="2400" dirty="0">
                <a:solidFill>
                  <a:srgbClr val="002060"/>
                </a:solidFill>
              </a:rPr>
              <a:t>Damping material on floor covered with acoustical floor mat</a:t>
            </a:r>
          </a:p>
        </p:txBody>
      </p:sp>
    </p:spTree>
    <p:extLst>
      <p:ext uri="{BB962C8B-B14F-4D97-AF65-F5344CB8AC3E}">
        <p14:creationId xmlns:p14="http://schemas.microsoft.com/office/powerpoint/2010/main" val="2825389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r">
              <a:defRPr/>
            </a:pPr>
            <a:r>
              <a:rPr lang="en-US" sz="4000" b="1" i="1" u="sng" dirty="0">
                <a:solidFill>
                  <a:srgbClr val="C00000"/>
                </a:solidFill>
                <a:effectLst>
                  <a:outerShdw blurRad="38100" dist="38100" dir="2700000" algn="tl">
                    <a:srgbClr val="000000">
                      <a:alpha val="43137"/>
                    </a:srgbClr>
                  </a:outerShdw>
                </a:effectLst>
              </a:rPr>
              <a:t>Conclusion:</a:t>
            </a:r>
            <a:r>
              <a:rPr lang="en-US" sz="4000" b="1" i="1" dirty="0">
                <a:solidFill>
                  <a:srgbClr val="C00000"/>
                </a:solidFill>
                <a:effectLst>
                  <a:outerShdw blurRad="38100" dist="38100" dir="2700000" algn="tl">
                    <a:srgbClr val="000000">
                      <a:alpha val="43137"/>
                    </a:srgbClr>
                  </a:outerShdw>
                </a:effectLst>
              </a:rPr>
              <a:t> We should remember</a:t>
            </a:r>
            <a:endParaRPr lang="ru-RU" sz="4000" b="1" i="1" dirty="0">
              <a:solidFill>
                <a:srgbClr val="C00000"/>
              </a:solidFill>
              <a:effectLst>
                <a:outerShdw blurRad="38100" dist="38100" dir="2700000" algn="tl">
                  <a:srgbClr val="000000">
                    <a:alpha val="43137"/>
                  </a:srgbClr>
                </a:outerShdw>
              </a:effectLst>
            </a:endParaRPr>
          </a:p>
        </p:txBody>
      </p:sp>
      <p:sp>
        <p:nvSpPr>
          <p:cNvPr id="19459" name="Содержимое 2"/>
          <p:cNvSpPr>
            <a:spLocks noGrp="1"/>
          </p:cNvSpPr>
          <p:nvPr>
            <p:ph idx="1"/>
          </p:nvPr>
        </p:nvSpPr>
        <p:spPr>
          <a:xfrm>
            <a:off x="1331913" y="1773238"/>
            <a:ext cx="7313612" cy="4114800"/>
          </a:xfrm>
        </p:spPr>
        <p:txBody>
          <a:bodyPr/>
          <a:lstStyle/>
          <a:p>
            <a:pPr algn="r"/>
            <a:r>
              <a:rPr lang="en-US" altLang="ru-RU" i="1" dirty="0">
                <a:solidFill>
                  <a:srgbClr val="002060"/>
                </a:solidFill>
              </a:rPr>
              <a:t>NIHL is entirely preventable but once acquired it is irreversible.</a:t>
            </a:r>
          </a:p>
          <a:p>
            <a:pPr algn="r"/>
            <a:endParaRPr lang="en-US" altLang="ru-RU" dirty="0">
              <a:solidFill>
                <a:srgbClr val="002060"/>
              </a:solidFill>
            </a:endParaRPr>
          </a:p>
          <a:p>
            <a:pPr algn="r"/>
            <a:r>
              <a:rPr lang="en-US" altLang="ru-RU" i="1" dirty="0">
                <a:solidFill>
                  <a:srgbClr val="002060"/>
                </a:solidFill>
              </a:rPr>
              <a:t>The </a:t>
            </a:r>
            <a:r>
              <a:rPr lang="en-US" altLang="ru-RU" i="1" dirty="0" err="1">
                <a:solidFill>
                  <a:srgbClr val="002060"/>
                </a:solidFill>
              </a:rPr>
              <a:t>haircells</a:t>
            </a:r>
            <a:r>
              <a:rPr lang="en-US" altLang="ru-RU" i="1" dirty="0">
                <a:solidFill>
                  <a:srgbClr val="002060"/>
                </a:solidFill>
              </a:rPr>
              <a:t> never grow back, </a:t>
            </a:r>
          </a:p>
          <a:p>
            <a:pPr algn="r">
              <a:buFont typeface="Wingdings" pitchFamily="2" charset="2"/>
              <a:buNone/>
            </a:pPr>
            <a:r>
              <a:rPr lang="en-US" altLang="ru-RU" i="1" dirty="0">
                <a:solidFill>
                  <a:srgbClr val="002060"/>
                </a:solidFill>
              </a:rPr>
              <a:t>they are unrecoverable.</a:t>
            </a:r>
          </a:p>
          <a:p>
            <a:pPr algn="r"/>
            <a:endParaRPr lang="en-US" altLang="ru-RU" dirty="0">
              <a:solidFill>
                <a:srgbClr val="002060"/>
              </a:solidFill>
            </a:endParaRPr>
          </a:p>
          <a:p>
            <a:pPr algn="ctr">
              <a:buFont typeface="Wingdings" pitchFamily="2" charset="2"/>
              <a:buNone/>
            </a:pPr>
            <a:r>
              <a:rPr lang="en-US" altLang="ru-RU" b="1" dirty="0">
                <a:solidFill>
                  <a:srgbClr val="002060"/>
                </a:solidFill>
              </a:rPr>
              <a:t>That is why we should take care today.</a:t>
            </a:r>
            <a:endParaRPr lang="ru-RU" altLang="ru-RU" b="1" dirty="0">
              <a:solidFill>
                <a:srgbClr val="002060"/>
              </a:solidFill>
            </a:endParaRPr>
          </a:p>
        </p:txBody>
      </p:sp>
    </p:spTree>
    <p:extLst>
      <p:ext uri="{BB962C8B-B14F-4D97-AF65-F5344CB8AC3E}">
        <p14:creationId xmlns:p14="http://schemas.microsoft.com/office/powerpoint/2010/main" val="2265013154"/>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bg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bg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2336</TotalTime>
  <Words>2005</Words>
  <Application>Microsoft Office PowerPoint</Application>
  <PresentationFormat>Экран (4:3)</PresentationFormat>
  <Paragraphs>224</Paragraphs>
  <Slides>37</Slides>
  <Notes>16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3</vt:i4>
      </vt:variant>
      <vt:variant>
        <vt:lpstr>Заголовки слайдов</vt:lpstr>
      </vt:variant>
      <vt:variant>
        <vt:i4>37</vt:i4>
      </vt:variant>
    </vt:vector>
  </HeadingPairs>
  <TitlesOfParts>
    <vt:vector size="48" baseType="lpstr">
      <vt:lpstr>ＭＳ Ｐゴシック</vt:lpstr>
      <vt:lpstr>Arial</vt:lpstr>
      <vt:lpstr>Calibri</vt:lpstr>
      <vt:lpstr>Comic Sans MS</vt:lpstr>
      <vt:lpstr>Tahoma</vt:lpstr>
      <vt:lpstr>Times New Roman</vt:lpstr>
      <vt:lpstr>Verdana</vt:lpstr>
      <vt:lpstr>Wingdings</vt:lpstr>
      <vt:lpstr>1_Office Theme</vt:lpstr>
      <vt:lpstr>Default Design</vt:lpstr>
      <vt:lpstr>1_Default Design</vt:lpstr>
      <vt:lpstr>NOISE. OCCUPATIONAL HEARING LOSS Cochlear neuritis </vt:lpstr>
      <vt:lpstr>Презентация PowerPoint</vt:lpstr>
      <vt:lpstr>Etiology</vt:lpstr>
      <vt:lpstr>What is Noise Induced Hearing Loss?</vt:lpstr>
      <vt:lpstr>Hearing : a Valuable Asset</vt:lpstr>
      <vt:lpstr>Презентация PowerPoint</vt:lpstr>
      <vt:lpstr>Intensity↔Pitch</vt:lpstr>
      <vt:lpstr>Decibels</vt:lpstr>
      <vt:lpstr>Презентация PowerPoint</vt:lpstr>
      <vt:lpstr>Презентация PowerPoint</vt:lpstr>
      <vt:lpstr>Презентация PowerPoint</vt:lpstr>
      <vt:lpstr>Hertz </vt:lpstr>
      <vt:lpstr>Презентация PowerPoint</vt:lpstr>
      <vt:lpstr>Pathogenesis</vt:lpstr>
      <vt:lpstr>Hearing Test </vt:lpstr>
      <vt:lpstr>Frequency (Hz)</vt:lpstr>
      <vt:lpstr>Assessment of the distance of perception of whispered and spoken speech  is the determination of the distance from which the subject hears spoken and whispered speech</vt:lpstr>
      <vt:lpstr>Презентация PowerPoint</vt:lpstr>
      <vt:lpstr>Презентация PowerPoint</vt:lpstr>
      <vt:lpstr>Cochlear Damage</vt:lpstr>
      <vt:lpstr> Effects of noise</vt:lpstr>
      <vt:lpstr>Презентация PowerPoint</vt:lpstr>
      <vt:lpstr>Criteria of Evaluation of Hearing Function for People, Who Work under Conditions of Impact of Noise and Vibration </vt:lpstr>
      <vt:lpstr>Презентация PowerPoint</vt:lpstr>
      <vt:lpstr>Презентация PowerPoint</vt:lpstr>
      <vt:lpstr>Презентация PowerPoint</vt:lpstr>
      <vt:lpstr>For occupational NIHL, it is characteristic to have the following: </vt:lpstr>
      <vt:lpstr>Diagnostics</vt:lpstr>
      <vt:lpstr>Treatment</vt:lpstr>
      <vt:lpstr>Verification of the ability to work</vt:lpstr>
      <vt:lpstr>Презентация PowerPoint</vt:lpstr>
      <vt:lpstr>Best Management Practices</vt:lpstr>
      <vt:lpstr>Means of Ear Protection </vt:lpstr>
      <vt:lpstr>Презентация PowerPoint</vt:lpstr>
      <vt:lpstr>Презентация PowerPoint</vt:lpstr>
      <vt:lpstr>Презентация PowerPoint</vt:lpstr>
      <vt:lpstr>Conclusion: We should 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Тамара Павлівна Опаріна</cp:lastModifiedBy>
  <cp:revision>75</cp:revision>
  <dcterms:created xsi:type="dcterms:W3CDTF">2021-09-20T13:18:19Z</dcterms:created>
  <dcterms:modified xsi:type="dcterms:W3CDTF">2023-09-28T18:55:41Z</dcterms:modified>
</cp:coreProperties>
</file>