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92"/>
  </p:notesMasterIdLst>
  <p:sldIdLst>
    <p:sldId id="257" r:id="rId2"/>
    <p:sldId id="258" r:id="rId3"/>
    <p:sldId id="259" r:id="rId4"/>
    <p:sldId id="297" r:id="rId5"/>
    <p:sldId id="344" r:id="rId6"/>
    <p:sldId id="298" r:id="rId7"/>
    <p:sldId id="343" r:id="rId8"/>
    <p:sldId id="299" r:id="rId9"/>
    <p:sldId id="345" r:id="rId10"/>
    <p:sldId id="300" r:id="rId11"/>
    <p:sldId id="301" r:id="rId12"/>
    <p:sldId id="302" r:id="rId13"/>
    <p:sldId id="346" r:id="rId14"/>
    <p:sldId id="303" r:id="rId15"/>
    <p:sldId id="304" r:id="rId16"/>
    <p:sldId id="305" r:id="rId17"/>
    <p:sldId id="306" r:id="rId18"/>
    <p:sldId id="307" r:id="rId19"/>
    <p:sldId id="347" r:id="rId20"/>
    <p:sldId id="308" r:id="rId21"/>
    <p:sldId id="309" r:id="rId22"/>
    <p:sldId id="310" r:id="rId23"/>
    <p:sldId id="311" r:id="rId24"/>
    <p:sldId id="312" r:id="rId25"/>
    <p:sldId id="348" r:id="rId26"/>
    <p:sldId id="313" r:id="rId27"/>
    <p:sldId id="314" r:id="rId28"/>
    <p:sldId id="315" r:id="rId29"/>
    <p:sldId id="349" r:id="rId30"/>
    <p:sldId id="316" r:id="rId31"/>
    <p:sldId id="317" r:id="rId32"/>
    <p:sldId id="318" r:id="rId33"/>
    <p:sldId id="319" r:id="rId34"/>
    <p:sldId id="320" r:id="rId35"/>
    <p:sldId id="321" r:id="rId36"/>
    <p:sldId id="350" r:id="rId37"/>
    <p:sldId id="322" r:id="rId38"/>
    <p:sldId id="323" r:id="rId39"/>
    <p:sldId id="324" r:id="rId40"/>
    <p:sldId id="325" r:id="rId41"/>
    <p:sldId id="326" r:id="rId42"/>
    <p:sldId id="327" r:id="rId43"/>
    <p:sldId id="351" r:id="rId44"/>
    <p:sldId id="328" r:id="rId45"/>
    <p:sldId id="329" r:id="rId46"/>
    <p:sldId id="330" r:id="rId47"/>
    <p:sldId id="331" r:id="rId48"/>
    <p:sldId id="332" r:id="rId49"/>
    <p:sldId id="333" r:id="rId50"/>
    <p:sldId id="334" r:id="rId51"/>
    <p:sldId id="352" r:id="rId52"/>
    <p:sldId id="335" r:id="rId53"/>
    <p:sldId id="336" r:id="rId54"/>
    <p:sldId id="337" r:id="rId55"/>
    <p:sldId id="338" r:id="rId56"/>
    <p:sldId id="339" r:id="rId57"/>
    <p:sldId id="340" r:id="rId58"/>
    <p:sldId id="341" r:id="rId59"/>
    <p:sldId id="342" r:id="rId60"/>
    <p:sldId id="260" r:id="rId61"/>
    <p:sldId id="261" r:id="rId62"/>
    <p:sldId id="262" r:id="rId63"/>
    <p:sldId id="263" r:id="rId64"/>
    <p:sldId id="264" r:id="rId65"/>
    <p:sldId id="265" r:id="rId66"/>
    <p:sldId id="267" r:id="rId67"/>
    <p:sldId id="268" r:id="rId68"/>
    <p:sldId id="269" r:id="rId69"/>
    <p:sldId id="270" r:id="rId70"/>
    <p:sldId id="271" r:id="rId71"/>
    <p:sldId id="272" r:id="rId72"/>
    <p:sldId id="274" r:id="rId73"/>
    <p:sldId id="275" r:id="rId74"/>
    <p:sldId id="276" r:id="rId75"/>
    <p:sldId id="277" r:id="rId76"/>
    <p:sldId id="278" r:id="rId77"/>
    <p:sldId id="279" r:id="rId78"/>
    <p:sldId id="280" r:id="rId79"/>
    <p:sldId id="281" r:id="rId80"/>
    <p:sldId id="282" r:id="rId81"/>
    <p:sldId id="283" r:id="rId82"/>
    <p:sldId id="284" r:id="rId83"/>
    <p:sldId id="285" r:id="rId84"/>
    <p:sldId id="286" r:id="rId85"/>
    <p:sldId id="287" r:id="rId86"/>
    <p:sldId id="288" r:id="rId87"/>
    <p:sldId id="289" r:id="rId88"/>
    <p:sldId id="290" r:id="rId89"/>
    <p:sldId id="292" r:id="rId90"/>
    <p:sldId id="294" r:id="rId9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ru-RU"/>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ru-RU"/>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DF90A96-F8A9-4042-9308-677EBEB65605}" type="slidenum">
              <a:rPr lang="ru-RU"/>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26673-4F7F-4E05-8506-17472F21C584}" type="slidenum">
              <a:rPr lang="ru-RU"/>
              <a:pPr/>
              <a:t>1</a:t>
            </a:fld>
            <a:endParaRPr lang="ru-RU"/>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607F14-4E98-4E68-BD49-BA999F448E4C}" type="slidenum">
              <a:rPr lang="ru-RU"/>
              <a:pPr/>
              <a:t>2</a:t>
            </a:fld>
            <a:endParaRPr lang="ru-RU"/>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8D70C8-EF06-4159-BDF9-512400CCB32D}" type="slidenum">
              <a:rPr lang="ru-RU"/>
              <a:pPr/>
              <a:t>3</a:t>
            </a:fld>
            <a:endParaRPr lang="ru-RU"/>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499C0C-F531-486C-8036-05E4E7DF1607}" type="slidenum">
              <a:rPr lang="ru-RU"/>
              <a:pPr/>
              <a:t>60</a:t>
            </a:fld>
            <a:endParaRPr lang="ru-R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FD6DF7-C280-4E9A-99E8-D91E0FCD0673}" type="slidenum">
              <a:rPr lang="ru-RU"/>
              <a:pPr/>
              <a:t>61</a:t>
            </a:fld>
            <a:endParaRPr lang="ru-RU"/>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F525CE-A45F-49CE-9ED9-ABB0D3AE6485}" type="slidenum">
              <a:rPr lang="ru-RU"/>
              <a:pPr/>
              <a:t>62</a:t>
            </a:fld>
            <a:endParaRPr lang="ru-RU"/>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F5262E-AC5F-411C-8DFF-849D8B0C450D}" type="slidenum">
              <a:rPr lang="ru-RU"/>
              <a:pPr/>
              <a:t>63</a:t>
            </a:fld>
            <a:endParaRPr lang="ru-RU"/>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AA82CC-331A-427E-80C6-5F00BA156DB9}" type="slidenum">
              <a:rPr lang="ru-RU"/>
              <a:pPr/>
              <a:t>64</a:t>
            </a:fld>
            <a:endParaRPr lang="ru-RU"/>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35E025-D573-44C8-9142-69BA2E1E26D3}" type="slidenum">
              <a:rPr lang="ru-RU"/>
              <a:pPr/>
              <a:t>65</a:t>
            </a:fld>
            <a:endParaRPr lang="ru-RU"/>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A87FA5-355B-4CE5-8A42-58960BE79B1E}" type="slidenum">
              <a:rPr lang="ru-RU"/>
              <a:pPr/>
              <a:t>66</a:t>
            </a:fld>
            <a:endParaRPr lang="ru-RU"/>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F611C5-B8D1-4816-B0A3-97B2CA829FFE}" type="slidenum">
              <a:rPr lang="ru-RU"/>
              <a:pPr/>
              <a:t>67</a:t>
            </a:fld>
            <a:endParaRPr lang="ru-RU"/>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ED594D-7122-42FF-9C13-85671B08F13E}" type="slidenum">
              <a:rPr lang="ru-RU"/>
              <a:pPr/>
              <a:t>68</a:t>
            </a:fld>
            <a:endParaRPr lang="ru-RU"/>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ED9B79-82D4-4710-8B2D-944ACE1B928F}" type="slidenum">
              <a:rPr lang="ru-RU"/>
              <a:pPr/>
              <a:t>69</a:t>
            </a:fld>
            <a:endParaRPr lang="ru-RU"/>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C5995E-0E98-461C-A8C7-887D36318586}" type="slidenum">
              <a:rPr lang="ru-RU"/>
              <a:pPr/>
              <a:t>70</a:t>
            </a:fld>
            <a:endParaRPr lang="ru-RU"/>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241F96-0096-43F8-B18E-6D95105A8C06}" type="slidenum">
              <a:rPr lang="ru-RU"/>
              <a:pPr/>
              <a:t>71</a:t>
            </a:fld>
            <a:endParaRPr lang="ru-RU"/>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8C2C4-D64F-444B-A10C-CD15342C2DAF}" type="slidenum">
              <a:rPr lang="ru-RU"/>
              <a:pPr/>
              <a:t>72</a:t>
            </a:fld>
            <a:endParaRPr lang="ru-RU"/>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793553-46F2-4E67-B358-FD9896C27A05}" type="slidenum">
              <a:rPr lang="ru-RU"/>
              <a:pPr/>
              <a:t>73</a:t>
            </a:fld>
            <a:endParaRPr lang="ru-RU"/>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07E1B2-5E03-43EC-9977-603A7C360363}" type="slidenum">
              <a:rPr lang="ru-RU"/>
              <a:pPr/>
              <a:t>74</a:t>
            </a:fld>
            <a:endParaRPr lang="ru-RU"/>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D98A9C-B702-4DF5-85B5-92C1CD544A1B}" type="slidenum">
              <a:rPr lang="ru-RU"/>
              <a:pPr/>
              <a:t>75</a:t>
            </a:fld>
            <a:endParaRPr lang="ru-RU"/>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69D4C0-59A7-4680-9DB0-94F5D9E0EF2D}" type="slidenum">
              <a:rPr lang="ru-RU"/>
              <a:pPr/>
              <a:t>76</a:t>
            </a:fld>
            <a:endParaRPr lang="ru-RU"/>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1F0287-6430-4FBD-807D-8952B20AB851}" type="slidenum">
              <a:rPr lang="ru-RU"/>
              <a:pPr/>
              <a:t>77</a:t>
            </a:fld>
            <a:endParaRPr lang="ru-RU"/>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9B2756-DE29-4878-9D56-DF14643B9382}" type="slidenum">
              <a:rPr lang="ru-RU"/>
              <a:pPr/>
              <a:t>78</a:t>
            </a:fld>
            <a:endParaRPr lang="ru-RU"/>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4FE595-FE46-4945-8A7A-DB5CC4C843D9}" type="slidenum">
              <a:rPr lang="ru-RU"/>
              <a:pPr/>
              <a:t>79</a:t>
            </a:fld>
            <a:endParaRPr lang="ru-RU"/>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77D700-8966-4584-AE22-4318DED715EC}" type="slidenum">
              <a:rPr lang="ru-RU"/>
              <a:pPr/>
              <a:t>80</a:t>
            </a:fld>
            <a:endParaRPr lang="ru-RU"/>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A8CBA6-C402-4B3B-ACCB-266C060A959B}" type="slidenum">
              <a:rPr lang="ru-RU"/>
              <a:pPr/>
              <a:t>81</a:t>
            </a:fld>
            <a:endParaRPr lang="ru-RU"/>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1FF1B8-EB24-41F2-8C0A-A025991A1B16}" type="slidenum">
              <a:rPr lang="ru-RU"/>
              <a:pPr/>
              <a:t>82</a:t>
            </a:fld>
            <a:endParaRPr lang="ru-RU"/>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06F14F-D197-4178-AB4C-E7D2DFF3A974}" type="slidenum">
              <a:rPr lang="ru-RU"/>
              <a:pPr/>
              <a:t>83</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FED07A-5E79-4F97-892C-9C2D6F068FBA}" type="slidenum">
              <a:rPr lang="ru-RU"/>
              <a:pPr/>
              <a:t>84</a:t>
            </a:fld>
            <a:endParaRPr lang="ru-RU"/>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54680C-5276-488F-985D-18826E08796D}" type="slidenum">
              <a:rPr lang="ru-RU"/>
              <a:pPr/>
              <a:t>85</a:t>
            </a:fld>
            <a:endParaRPr lang="ru-RU"/>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7E7F2C-B25C-449B-993F-7BFB46E1D39E}" type="slidenum">
              <a:rPr lang="ru-RU"/>
              <a:pPr/>
              <a:t>86</a:t>
            </a:fld>
            <a:endParaRPr lang="ru-RU"/>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F98B6B-79E8-4D30-B493-0C63468A206B}" type="slidenum">
              <a:rPr lang="ru-RU"/>
              <a:pPr/>
              <a:t>87</a:t>
            </a:fld>
            <a:endParaRPr lang="ru-RU"/>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02B5A7-1012-4E1A-9EF6-AC7535BDCB9B}" type="slidenum">
              <a:rPr lang="ru-RU"/>
              <a:pPr/>
              <a:t>88</a:t>
            </a:fld>
            <a:endParaRPr lang="ru-RU"/>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73D55C-B5F7-4A99-B400-7C75D5810879}" type="slidenum">
              <a:rPr lang="ru-RU"/>
              <a:pPr/>
              <a:t>89</a:t>
            </a:fld>
            <a:endParaRPr lang="ru-RU"/>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0EBE48-96D5-45BD-A476-485FC564F96D}" type="slidenum">
              <a:rPr lang="ru-RU"/>
              <a:pPr/>
              <a:t>90</a:t>
            </a:fld>
            <a:endParaRPr lang="ru-RU"/>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9090" name="Rectangle 2"/>
          <p:cNvSpPr>
            <a:spLocks noGrp="1" noRot="1" noChangeArrowheads="1"/>
          </p:cNvSpPr>
          <p:nvPr>
            <p:ph type="ctrTitle"/>
          </p:nvPr>
        </p:nvSpPr>
        <p:spPr>
          <a:xfrm>
            <a:off x="685800" y="1981200"/>
            <a:ext cx="7772400" cy="1600200"/>
          </a:xfrm>
        </p:spPr>
        <p:txBody>
          <a:bodyPr/>
          <a:lstStyle>
            <a:lvl1pPr>
              <a:defRPr/>
            </a:lvl1pPr>
          </a:lstStyle>
          <a:p>
            <a:r>
              <a:rPr lang="ru-RU"/>
              <a:t>Образец заголовка</a:t>
            </a:r>
          </a:p>
        </p:txBody>
      </p:sp>
      <p:sp>
        <p:nvSpPr>
          <p:cNvPr id="89091"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89092" name="Rectangle 4"/>
          <p:cNvSpPr>
            <a:spLocks noGrp="1" noChangeArrowheads="1"/>
          </p:cNvSpPr>
          <p:nvPr>
            <p:ph type="dt" sz="quarter" idx="2"/>
          </p:nvPr>
        </p:nvSpPr>
        <p:spPr/>
        <p:txBody>
          <a:bodyPr/>
          <a:lstStyle>
            <a:lvl1pPr>
              <a:defRPr/>
            </a:lvl1pPr>
          </a:lstStyle>
          <a:p>
            <a:endParaRPr lang="ru-RU"/>
          </a:p>
        </p:txBody>
      </p:sp>
      <p:sp>
        <p:nvSpPr>
          <p:cNvPr id="89093" name="Rectangle 5"/>
          <p:cNvSpPr>
            <a:spLocks noGrp="1" noChangeArrowheads="1"/>
          </p:cNvSpPr>
          <p:nvPr>
            <p:ph type="ftr" sz="quarter" idx="3"/>
          </p:nvPr>
        </p:nvSpPr>
        <p:spPr/>
        <p:txBody>
          <a:bodyPr/>
          <a:lstStyle>
            <a:lvl1pPr>
              <a:defRPr/>
            </a:lvl1pPr>
          </a:lstStyle>
          <a:p>
            <a:endParaRPr lang="ru-RU"/>
          </a:p>
        </p:txBody>
      </p:sp>
      <p:sp>
        <p:nvSpPr>
          <p:cNvPr id="89094" name="Rectangle 6"/>
          <p:cNvSpPr>
            <a:spLocks noGrp="1" noChangeArrowheads="1"/>
          </p:cNvSpPr>
          <p:nvPr>
            <p:ph type="sldNum" sz="quarter" idx="4"/>
          </p:nvPr>
        </p:nvSpPr>
        <p:spPr/>
        <p:txBody>
          <a:bodyPr/>
          <a:lstStyle>
            <a:lvl1pPr>
              <a:defRPr/>
            </a:lvl1pPr>
          </a:lstStyle>
          <a:p>
            <a:fld id="{8EEADBFC-B2BA-45BF-B540-8B8987367894}"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AEA2898-C02A-467E-BB7B-9FA05B2AD8E9}"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C0929C38-BDE6-42DA-9571-BB5EE4018BCB}"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FD1183E5-3800-473A-9C25-79C639F11D22}"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2C5B8B7C-8A1F-4E0C-B842-CB1A737DC332}"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60D23611-30B1-4607-AB8D-AE7A2C0CF633}"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99243F59-433F-43FD-9A37-7B469206B2C3}"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C766BC5D-9793-4FCC-A9F5-24D1EBEF769C}"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0BD73B41-4A02-4A8F-BBAD-A76F52FACDC6}"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A67CB83-C3A9-4FEB-892B-C99E9A2F7877}"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7188" y="228600"/>
            <a:ext cx="2135187" cy="587057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301625" y="228600"/>
            <a:ext cx="6253163" cy="58705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D0A5E533-C688-46A6-92DB-1C1B658865C5}"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88066" name="Rectangle 2"/>
          <p:cNvSpPr>
            <a:spLocks noGrp="1" noRot="1" noChangeArrowheads="1"/>
          </p:cNvSpPr>
          <p:nvPr>
            <p:ph type="title"/>
          </p:nvPr>
        </p:nvSpPr>
        <p:spPr bwMode="auto">
          <a:xfrm>
            <a:off x="301625" y="228600"/>
            <a:ext cx="8510588" cy="1325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88067" name="Rectangle 3"/>
          <p:cNvSpPr>
            <a:spLocks noGrp="1" noRot="1" noChangeArrowheads="1"/>
          </p:cNvSpPr>
          <p:nvPr>
            <p:ph type="body" idx="1"/>
          </p:nvPr>
        </p:nvSpPr>
        <p:spPr bwMode="auto">
          <a:xfrm>
            <a:off x="301625" y="1676400"/>
            <a:ext cx="854075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88068" name="Rectangle 4"/>
          <p:cNvSpPr>
            <a:spLocks noGrp="1" noChangeArrowheads="1"/>
          </p:cNvSpPr>
          <p:nvPr>
            <p:ph type="dt" sz="half" idx="2"/>
          </p:nvPr>
        </p:nvSpPr>
        <p:spPr bwMode="auto">
          <a:xfrm>
            <a:off x="3048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defRPr>
            </a:lvl1pPr>
          </a:lstStyle>
          <a:p>
            <a:endParaRPr lang="ru-RU"/>
          </a:p>
        </p:txBody>
      </p:sp>
      <p:sp>
        <p:nvSpPr>
          <p:cNvPr id="8806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defRPr>
            </a:lvl1pPr>
          </a:lstStyle>
          <a:p>
            <a:endParaRPr lang="ru-RU"/>
          </a:p>
        </p:txBody>
      </p:sp>
      <p:sp>
        <p:nvSpPr>
          <p:cNvPr id="88070" name="Rectangle 6"/>
          <p:cNvSpPr>
            <a:spLocks noGrp="1" noChangeArrowheads="1"/>
          </p:cNvSpPr>
          <p:nvPr>
            <p:ph type="sldNum" sz="quarter" idx="4"/>
          </p:nvPr>
        </p:nvSpPr>
        <p:spPr bwMode="auto">
          <a:xfrm>
            <a:off x="65532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defRPr>
            </a:lvl1pPr>
          </a:lstStyle>
          <a:p>
            <a:fld id="{E63E1738-3FC2-4A34-8297-166009567785}" type="slidenum">
              <a:rPr lang="ru-RU"/>
              <a:pPr/>
              <a:t>‹#›</a:t>
            </a:fld>
            <a:endParaRPr lang="ru-RU"/>
          </a:p>
        </p:txBody>
      </p:sp>
    </p:spTree>
  </p:cSld>
  <p:clrMap bg1="dk2" tx1="lt1" bg2="dk1" tx2="lt2" accent1="accent1" accent2="accent2" accent3="accent3" accent4="accent4" accent5="accent5" accent6="accent6" hlink="hlink" folHlink="folHlink"/>
  <p:sldLayoutIdLst>
    <p:sldLayoutId id="214748365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ctrTitle"/>
          </p:nvPr>
        </p:nvSpPr>
        <p:spPr>
          <a:xfrm>
            <a:off x="250825" y="1736725"/>
            <a:ext cx="8569325" cy="1920875"/>
          </a:xfrm>
        </p:spPr>
        <p:txBody>
          <a:bodyPr/>
          <a:lstStyle/>
          <a:p>
            <a:r>
              <a:rPr lang="en-GB" sz="4000" b="1">
                <a:solidFill>
                  <a:schemeClr val="hlink"/>
                </a:solidFill>
              </a:rPr>
              <a:t>Occupational dyskinesia. Diseases of the peripheral nervous system. </a:t>
            </a:r>
            <a:r>
              <a:rPr lang="ru-RU" sz="4000" b="1">
                <a:solidFill>
                  <a:schemeClr val="hlink"/>
                </a:solidFill>
              </a:rPr>
              <a:t>Diseases of the musculoskeletal system and connective tissue</a:t>
            </a:r>
            <a:r>
              <a:rPr lang="ru-RU" sz="4000"/>
              <a:t> </a:t>
            </a:r>
            <a:endParaRPr lang="cs-CZ" sz="4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subTitle" idx="1"/>
          </p:nvPr>
        </p:nvSpPr>
        <p:spPr>
          <a:xfrm>
            <a:off x="827088" y="2133600"/>
            <a:ext cx="7632700" cy="1752600"/>
          </a:xfrm>
        </p:spPr>
        <p:txBody>
          <a:bodyPr/>
          <a:lstStyle/>
          <a:p>
            <a:pPr marL="533400" indent="-533400" algn="l">
              <a:buFont typeface="Wingdings" pitchFamily="2" charset="2"/>
              <a:buAutoNum type="arabicParenBoth"/>
            </a:pPr>
            <a:r>
              <a:rPr lang="en-US" sz="3600" b="1">
                <a:solidFill>
                  <a:schemeClr val="hlink"/>
                </a:solidFill>
              </a:rPr>
              <a:t>Long-term overload of extremities by physical work</a:t>
            </a:r>
          </a:p>
          <a:p>
            <a:pPr marL="533400" indent="-533400" algn="l">
              <a:buFont typeface="Wingdings" pitchFamily="2" charset="2"/>
              <a:buAutoNum type="arabicParenBoth"/>
            </a:pPr>
            <a:r>
              <a:rPr lang="en-US" sz="3600" b="1">
                <a:solidFill>
                  <a:schemeClr val="hlink"/>
                </a:solidFill>
              </a:rPr>
              <a:t>Working with vibrating tools</a:t>
            </a:r>
          </a:p>
          <a:p>
            <a:pPr marL="533400" indent="-533400" algn="l">
              <a:buFont typeface="Wingdings" pitchFamily="2" charset="2"/>
              <a:buAutoNum type="arabicParenBoth"/>
            </a:pPr>
            <a:endParaRPr lang="en-US" sz="3600" b="1">
              <a:solidFill>
                <a:schemeClr val="hlink"/>
              </a:solidFill>
            </a:endParaRPr>
          </a:p>
          <a:p>
            <a:pPr marL="533400" indent="-533400" algn="l">
              <a:buFont typeface="Wingdings" pitchFamily="2" charset="2"/>
              <a:buAutoNum type="arabicParenBoth"/>
            </a:pPr>
            <a:endParaRPr lang="cs-CZ" sz="3600" b="1">
              <a:solidFill>
                <a:schemeClr val="hlink"/>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subTitle" idx="1"/>
          </p:nvPr>
        </p:nvSpPr>
        <p:spPr>
          <a:xfrm>
            <a:off x="827088" y="2133600"/>
            <a:ext cx="7632700" cy="1752600"/>
          </a:xfrm>
        </p:spPr>
        <p:txBody>
          <a:bodyPr/>
          <a:lstStyle/>
          <a:p>
            <a:pPr marL="533400" indent="-533400" algn="l">
              <a:buFont typeface="Wingdings" pitchFamily="2" charset="2"/>
              <a:buAutoNum type="arabicParenBoth"/>
            </a:pPr>
            <a:r>
              <a:rPr lang="en-US" sz="3600" b="1">
                <a:solidFill>
                  <a:schemeClr val="hlink"/>
                </a:solidFill>
              </a:rPr>
              <a:t>Long-term overload of extremities by physical work</a:t>
            </a:r>
          </a:p>
          <a:p>
            <a:pPr marL="914400" lvl="1" indent="-457200">
              <a:buFont typeface="Wingdings" pitchFamily="2" charset="2"/>
              <a:buAutoNum type="arabicParenBoth"/>
            </a:pPr>
            <a:r>
              <a:rPr lang="en-US" sz="3200" b="1">
                <a:solidFill>
                  <a:schemeClr val="hlink"/>
                </a:solidFill>
              </a:rPr>
              <a:t>Heavy physical work</a:t>
            </a:r>
          </a:p>
          <a:p>
            <a:pPr marL="914400" lvl="1" indent="-457200">
              <a:buFont typeface="Wingdings" pitchFamily="2" charset="2"/>
              <a:buAutoNum type="arabicParenBoth"/>
            </a:pPr>
            <a:r>
              <a:rPr lang="en-US" sz="3200" b="1">
                <a:solidFill>
                  <a:schemeClr val="hlink"/>
                </a:solidFill>
              </a:rPr>
              <a:t>Highly repetitive movements</a:t>
            </a:r>
          </a:p>
          <a:p>
            <a:pPr marL="533400" indent="-533400" algn="l"/>
            <a:endParaRPr lang="en-US" sz="3600" b="1">
              <a:solidFill>
                <a:schemeClr val="hlink"/>
              </a:solidFill>
            </a:endParaRPr>
          </a:p>
          <a:p>
            <a:pPr marL="533400" indent="-533400" algn="l">
              <a:buFont typeface="Wingdings" pitchFamily="2" charset="2"/>
              <a:buAutoNum type="arabicParenBoth"/>
            </a:pPr>
            <a:endParaRPr lang="cs-CZ" sz="3600" b="1">
              <a:solidFill>
                <a:schemeClr val="hlink"/>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AF1FC72-B3B0-46DE-B39E-60DF1B8903AC}"/>
              </a:ext>
            </a:extLst>
          </p:cNvPr>
          <p:cNvSpPr/>
          <p:nvPr/>
        </p:nvSpPr>
        <p:spPr>
          <a:xfrm>
            <a:off x="395536" y="1340768"/>
            <a:ext cx="8496944" cy="5016758"/>
          </a:xfrm>
          <a:prstGeom prst="rect">
            <a:avLst/>
          </a:prstGeom>
        </p:spPr>
        <p:txBody>
          <a:bodyPr wrap="square">
            <a:spAutoFit/>
          </a:bodyPr>
          <a:lstStyle/>
          <a:p>
            <a:r>
              <a:rPr lang="en-US" sz="3200" b="1" dirty="0">
                <a:solidFill>
                  <a:srgbClr val="FFFF00"/>
                </a:solidFill>
              </a:rPr>
              <a:t>The pathology, which is referred to diseases of locomotor apparatus,</a:t>
            </a:r>
            <a:r>
              <a:rPr lang="uk-UA" sz="3200" b="1" dirty="0">
                <a:solidFill>
                  <a:srgbClr val="FFFF00"/>
                </a:solidFill>
              </a:rPr>
              <a:t> </a:t>
            </a:r>
            <a:r>
              <a:rPr lang="en-US" sz="3200" b="1" dirty="0">
                <a:solidFill>
                  <a:srgbClr val="FFFF00"/>
                </a:solidFill>
              </a:rPr>
              <a:t>takes a rather considerable place among occupational diseases. First of all these conditions are connected with functional overstrains and </a:t>
            </a:r>
            <a:r>
              <a:rPr lang="en-US" sz="3200" b="1" dirty="0" err="1">
                <a:solidFill>
                  <a:srgbClr val="FFFF00"/>
                </a:solidFill>
              </a:rPr>
              <a:t>microtraumatism</a:t>
            </a:r>
            <a:r>
              <a:rPr lang="en-US" sz="3200" b="1" dirty="0">
                <a:solidFill>
                  <a:srgbClr val="FFFF00"/>
                </a:solidFill>
              </a:rPr>
              <a:t>.</a:t>
            </a:r>
          </a:p>
          <a:p>
            <a:r>
              <a:rPr lang="en-US" sz="3200" b="1" dirty="0">
                <a:solidFill>
                  <a:srgbClr val="FFFF00"/>
                </a:solidFill>
              </a:rPr>
              <a:t>     They are met among blacksmiths, loaders, operatives of rolling patients, mine workers, typists, line-operators, pianists, insulation </a:t>
            </a:r>
            <a:r>
              <a:rPr lang="en-US" sz="3200" b="1" dirty="0" err="1">
                <a:solidFill>
                  <a:srgbClr val="FFFF00"/>
                </a:solidFill>
              </a:rPr>
              <a:t>workers,etc</a:t>
            </a:r>
            <a:r>
              <a:rPr lang="en-US" sz="3200" b="1" dirty="0">
                <a:solidFill>
                  <a:srgbClr val="FFFF00"/>
                </a:solidFill>
              </a:rPr>
              <a:t>. </a:t>
            </a:r>
          </a:p>
        </p:txBody>
      </p:sp>
    </p:spTree>
    <p:extLst>
      <p:ext uri="{BB962C8B-B14F-4D97-AF65-F5344CB8AC3E}">
        <p14:creationId xmlns:p14="http://schemas.microsoft.com/office/powerpoint/2010/main" val="3063979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6ED3897-56BF-4202-906E-152C1136874F}"/>
              </a:ext>
            </a:extLst>
          </p:cNvPr>
          <p:cNvSpPr/>
          <p:nvPr/>
        </p:nvSpPr>
        <p:spPr>
          <a:xfrm>
            <a:off x="971600" y="908720"/>
            <a:ext cx="7488832" cy="3539430"/>
          </a:xfrm>
          <a:prstGeom prst="rect">
            <a:avLst/>
          </a:prstGeom>
        </p:spPr>
        <p:txBody>
          <a:bodyPr wrap="square">
            <a:spAutoFit/>
          </a:bodyPr>
          <a:lstStyle/>
          <a:p>
            <a:pPr lvl="0"/>
            <a:r>
              <a:rPr lang="en-US" sz="3200" b="1" dirty="0">
                <a:solidFill>
                  <a:srgbClr val="FFFF00"/>
                </a:solidFill>
              </a:rPr>
              <a:t>Thus, the basic unfavorable factors in genesis of these diseases are both a high-gravity manual labor and a local loading and considerable static strain owing to motions of extremities that are multiply repeated, as well as</a:t>
            </a:r>
            <a:endParaRPr lang="uk-UA" sz="3200" b="1" dirty="0">
              <a:solidFill>
                <a:srgbClr val="FFFF00"/>
              </a:solidFill>
            </a:endParaRPr>
          </a:p>
          <a:p>
            <a:pPr lvl="0"/>
            <a:r>
              <a:rPr lang="en-US" sz="3200" b="1" dirty="0">
                <a:solidFill>
                  <a:srgbClr val="FFFF00"/>
                </a:solidFill>
              </a:rPr>
              <a:t>continuous stay in an enforced pose</a:t>
            </a:r>
            <a:endParaRPr lang="ru-UA" sz="3200" b="1" dirty="0">
              <a:solidFill>
                <a:srgbClr val="FFFF00"/>
              </a:solidFill>
            </a:endParaRPr>
          </a:p>
        </p:txBody>
      </p:sp>
    </p:spTree>
    <p:extLst>
      <p:ext uri="{BB962C8B-B14F-4D97-AF65-F5344CB8AC3E}">
        <p14:creationId xmlns:p14="http://schemas.microsoft.com/office/powerpoint/2010/main" val="277472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210C843-E47C-4549-A9D3-9A9873745BDC}"/>
              </a:ext>
            </a:extLst>
          </p:cNvPr>
          <p:cNvSpPr/>
          <p:nvPr/>
        </p:nvSpPr>
        <p:spPr>
          <a:xfrm>
            <a:off x="323528" y="188640"/>
            <a:ext cx="8280920" cy="6370975"/>
          </a:xfrm>
          <a:prstGeom prst="rect">
            <a:avLst/>
          </a:prstGeom>
        </p:spPr>
        <p:txBody>
          <a:bodyPr wrap="square">
            <a:spAutoFit/>
          </a:bodyPr>
          <a:lstStyle/>
          <a:p>
            <a:r>
              <a:rPr lang="uk-UA" sz="3200" b="1" dirty="0">
                <a:solidFill>
                  <a:srgbClr val="FFFF00"/>
                </a:solidFill>
              </a:rPr>
              <a:t>       </a:t>
            </a:r>
            <a:r>
              <a:rPr lang="en-US" sz="3200" b="1" dirty="0">
                <a:solidFill>
                  <a:srgbClr val="FFFF00"/>
                </a:solidFill>
              </a:rPr>
              <a:t>Majority of this pathology syndromes are localized in the upper extremities, what is explained with large local loadings, significant amount of small stereotyped motions of hands and fingers of arms (in some trades they reach several tens thousand motions).</a:t>
            </a:r>
          </a:p>
          <a:p>
            <a:r>
              <a:rPr lang="en-US" sz="3200" b="1" dirty="0">
                <a:solidFill>
                  <a:srgbClr val="FFFF00"/>
                </a:solidFill>
              </a:rPr>
              <a:t> So, gravers of crystal only during one shift do up to 40 thousand press efforts in various positions of hands with considerable pressure of hands and forearms muscles. </a:t>
            </a:r>
          </a:p>
          <a:p>
            <a:endParaRPr lang="ru-UA" sz="2400" dirty="0">
              <a:solidFill>
                <a:srgbClr val="FFFF00"/>
              </a:solidFill>
            </a:endParaRPr>
          </a:p>
        </p:txBody>
      </p:sp>
    </p:spTree>
    <p:extLst>
      <p:ext uri="{BB962C8B-B14F-4D97-AF65-F5344CB8AC3E}">
        <p14:creationId xmlns:p14="http://schemas.microsoft.com/office/powerpoint/2010/main" val="2478513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BD3E599-D26A-41BA-A074-1BCD1AF533CE}"/>
              </a:ext>
            </a:extLst>
          </p:cNvPr>
          <p:cNvSpPr/>
          <p:nvPr/>
        </p:nvSpPr>
        <p:spPr>
          <a:xfrm>
            <a:off x="683568" y="620687"/>
            <a:ext cx="7848872" cy="4512703"/>
          </a:xfrm>
          <a:prstGeom prst="rect">
            <a:avLst/>
          </a:prstGeom>
        </p:spPr>
        <p:txBody>
          <a:bodyPr wrap="square">
            <a:spAutoFit/>
          </a:bodyPr>
          <a:lstStyle/>
          <a:p>
            <a:pPr lvl="0"/>
            <a:r>
              <a:rPr lang="uk-UA" sz="3200" b="1" dirty="0">
                <a:solidFill>
                  <a:srgbClr val="FFFF00"/>
                </a:solidFill>
              </a:rPr>
              <a:t>      </a:t>
            </a:r>
            <a:r>
              <a:rPr lang="en-US" sz="3200" b="1" dirty="0">
                <a:solidFill>
                  <a:srgbClr val="FFFF00"/>
                </a:solidFill>
              </a:rPr>
              <a:t>Milkmaid </a:t>
            </a:r>
            <a:r>
              <a:rPr lang="en-US" sz="3200" b="1" dirty="0" err="1">
                <a:solidFill>
                  <a:srgbClr val="FFFF00"/>
                </a:solidFill>
              </a:rPr>
              <a:t>fulf</a:t>
            </a:r>
            <a:r>
              <a:rPr lang="en-US" sz="3200" b="1" dirty="0">
                <a:solidFill>
                  <a:srgbClr val="FFFF00"/>
                </a:solidFill>
              </a:rPr>
              <a:t> patients about 2500 compressions with fingers when milking only one cow during a day. Typist does above 60 thousand strokes on keys of type machine by fingers per one shift, and operators of accounting machines fulfill from 100 up to 200-250 thousand strokes with an effort at each stroke from 0.5 up </a:t>
            </a:r>
            <a:r>
              <a:rPr lang="en-US" sz="3200" dirty="0">
                <a:solidFill>
                  <a:srgbClr val="FFFF00"/>
                </a:solidFill>
              </a:rPr>
              <a:t>to 1</a:t>
            </a:r>
          </a:p>
        </p:txBody>
      </p:sp>
    </p:spTree>
    <p:extLst>
      <p:ext uri="{BB962C8B-B14F-4D97-AF65-F5344CB8AC3E}">
        <p14:creationId xmlns:p14="http://schemas.microsoft.com/office/powerpoint/2010/main" val="3507615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4E8A0E8-C260-43E9-8815-D976AC5EBC95}"/>
              </a:ext>
            </a:extLst>
          </p:cNvPr>
          <p:cNvSpPr/>
          <p:nvPr/>
        </p:nvSpPr>
        <p:spPr>
          <a:xfrm>
            <a:off x="971600" y="476672"/>
            <a:ext cx="7560840" cy="4401205"/>
          </a:xfrm>
          <a:prstGeom prst="rect">
            <a:avLst/>
          </a:prstGeom>
        </p:spPr>
        <p:txBody>
          <a:bodyPr wrap="square">
            <a:spAutoFit/>
          </a:bodyPr>
          <a:lstStyle/>
          <a:p>
            <a:r>
              <a:rPr lang="uk-UA" sz="2800" b="1" dirty="0">
                <a:solidFill>
                  <a:srgbClr val="FFFF00"/>
                </a:solidFill>
              </a:rPr>
              <a:t>      </a:t>
            </a:r>
            <a:r>
              <a:rPr lang="en-US" sz="2800" b="1" dirty="0">
                <a:solidFill>
                  <a:srgbClr val="FFFF00"/>
                </a:solidFill>
              </a:rPr>
              <a:t>These unfavorable factors are strengthened by enforced working</a:t>
            </a:r>
          </a:p>
          <a:p>
            <a:r>
              <a:rPr lang="en-US" sz="2800" b="1" dirty="0">
                <a:solidFill>
                  <a:srgbClr val="FFFF00"/>
                </a:solidFill>
              </a:rPr>
              <a:t>positions, continuous static strain of back and extremities muscles, nonobservance of operation and rest mode, irrational working methods (incorrect bearing of hands at musicians), </a:t>
            </a:r>
            <a:r>
              <a:rPr lang="en-US" sz="2800" b="1" dirty="0" err="1">
                <a:solidFill>
                  <a:srgbClr val="FFFF00"/>
                </a:solidFill>
              </a:rPr>
              <a:t>microtraumatism</a:t>
            </a:r>
            <a:r>
              <a:rPr lang="en-US" sz="2800" b="1" dirty="0">
                <a:solidFill>
                  <a:srgbClr val="FFFF00"/>
                </a:solidFill>
              </a:rPr>
              <a:t> of skin and its receptors, temperature drops, constant humidifying of hands by water, oils, emulsions and so on</a:t>
            </a:r>
            <a:endParaRPr lang="ru-UA" sz="2800" b="1" dirty="0">
              <a:solidFill>
                <a:srgbClr val="FFFF00"/>
              </a:solidFill>
            </a:endParaRPr>
          </a:p>
        </p:txBody>
      </p:sp>
    </p:spTree>
    <p:extLst>
      <p:ext uri="{BB962C8B-B14F-4D97-AF65-F5344CB8AC3E}">
        <p14:creationId xmlns:p14="http://schemas.microsoft.com/office/powerpoint/2010/main" val="2017403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637444F-0BD0-4EDE-B3DD-AD92459F0256}"/>
              </a:ext>
            </a:extLst>
          </p:cNvPr>
          <p:cNvSpPr/>
          <p:nvPr/>
        </p:nvSpPr>
        <p:spPr>
          <a:xfrm>
            <a:off x="827584" y="332656"/>
            <a:ext cx="7272808" cy="4031873"/>
          </a:xfrm>
          <a:prstGeom prst="rect">
            <a:avLst/>
          </a:prstGeom>
        </p:spPr>
        <p:txBody>
          <a:bodyPr wrap="square">
            <a:spAutoFit/>
          </a:bodyPr>
          <a:lstStyle/>
          <a:p>
            <a:r>
              <a:rPr lang="en-US" sz="3200" b="1" dirty="0">
                <a:solidFill>
                  <a:srgbClr val="FFFF00"/>
                </a:solidFill>
              </a:rPr>
              <a:t>Estimation of gravity and strain of labor process is carried out in accordance with «Labor hygienic classification». The І and II classes (they eliminate threat of development of occupational diseases) are considered as optimum and permissible.</a:t>
            </a:r>
            <a:endParaRPr lang="ru-UA" sz="3200" dirty="0"/>
          </a:p>
        </p:txBody>
      </p:sp>
    </p:spTree>
    <p:extLst>
      <p:ext uri="{BB962C8B-B14F-4D97-AF65-F5344CB8AC3E}">
        <p14:creationId xmlns:p14="http://schemas.microsoft.com/office/powerpoint/2010/main" val="4193056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017E2C9-BA32-4D52-B25C-1A85E941E530}"/>
              </a:ext>
            </a:extLst>
          </p:cNvPr>
          <p:cNvSpPr/>
          <p:nvPr/>
        </p:nvSpPr>
        <p:spPr>
          <a:xfrm>
            <a:off x="251520" y="0"/>
            <a:ext cx="8640960" cy="6494085"/>
          </a:xfrm>
          <a:prstGeom prst="rect">
            <a:avLst/>
          </a:prstGeom>
        </p:spPr>
        <p:txBody>
          <a:bodyPr wrap="square">
            <a:spAutoFit/>
          </a:bodyPr>
          <a:lstStyle/>
          <a:p>
            <a:r>
              <a:rPr lang="en-US" sz="3200" b="1" dirty="0">
                <a:solidFill>
                  <a:srgbClr val="FFFF00"/>
                </a:solidFill>
              </a:rPr>
              <a:t>Thus, such characteristics are standardized:</a:t>
            </a:r>
          </a:p>
          <a:p>
            <a:r>
              <a:rPr lang="en-US" sz="3200" b="1" dirty="0">
                <a:solidFill>
                  <a:srgbClr val="FFFF00"/>
                </a:solidFill>
              </a:rPr>
              <a:t>• </a:t>
            </a:r>
            <a:r>
              <a:rPr lang="en-US" sz="3200" b="1" dirty="0">
                <a:solidFill>
                  <a:srgbClr val="FF0000"/>
                </a:solidFill>
              </a:rPr>
              <a:t>power of dynamic work (W) at loading of muscles of the upper extremities should not exceed 45 W for men and 30.5 W for women, and at load of muscles of the lower extremities and trunk 90 and 63 W accordingly;</a:t>
            </a:r>
          </a:p>
          <a:p>
            <a:r>
              <a:rPr lang="en-US" sz="3200" b="1" dirty="0">
                <a:solidFill>
                  <a:srgbClr val="FFFF00"/>
                </a:solidFill>
              </a:rPr>
              <a:t>• weight of load that is lifted should not exceed 30 kg for men and 10 kg for women;</a:t>
            </a:r>
          </a:p>
          <a:p>
            <a:r>
              <a:rPr lang="en-US" sz="3200" b="1" dirty="0">
                <a:solidFill>
                  <a:srgbClr val="FFFF00"/>
                </a:solidFill>
              </a:rPr>
              <a:t>• </a:t>
            </a:r>
            <a:r>
              <a:rPr lang="en-US" sz="3200" b="1" dirty="0">
                <a:solidFill>
                  <a:schemeClr val="accent1">
                    <a:lumMod val="60000"/>
                    <a:lumOff val="40000"/>
                  </a:schemeClr>
                </a:solidFill>
              </a:rPr>
              <a:t>quantity of hand and finger motions per one shift should not exceed 40000 small stereotype motions;</a:t>
            </a:r>
          </a:p>
        </p:txBody>
      </p:sp>
    </p:spTree>
    <p:extLst>
      <p:ext uri="{BB962C8B-B14F-4D97-AF65-F5344CB8AC3E}">
        <p14:creationId xmlns:p14="http://schemas.microsoft.com/office/powerpoint/2010/main" val="208866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1C1668F-2DAB-47B8-A6CE-660297294D30}"/>
              </a:ext>
            </a:extLst>
          </p:cNvPr>
          <p:cNvSpPr/>
          <p:nvPr/>
        </p:nvSpPr>
        <p:spPr>
          <a:xfrm>
            <a:off x="467544" y="116633"/>
            <a:ext cx="8352928" cy="6370975"/>
          </a:xfrm>
          <a:prstGeom prst="rect">
            <a:avLst/>
          </a:prstGeom>
        </p:spPr>
        <p:txBody>
          <a:bodyPr wrap="square">
            <a:spAutoFit/>
          </a:bodyPr>
          <a:lstStyle/>
          <a:p>
            <a:pPr algn="ctr"/>
            <a:r>
              <a:rPr lang="en-US" sz="2800" b="1" dirty="0">
                <a:solidFill>
                  <a:srgbClr val="FFFF00"/>
                </a:solidFill>
              </a:rPr>
              <a:t>Classification.</a:t>
            </a:r>
          </a:p>
          <a:p>
            <a:r>
              <a:rPr lang="en-US" sz="2400" b="1" dirty="0">
                <a:solidFill>
                  <a:srgbClr val="FFFF00"/>
                </a:solidFill>
              </a:rPr>
              <a:t>      The following occupational diseases conditioned by a functional overstress are marked.</a:t>
            </a:r>
          </a:p>
          <a:p>
            <a:r>
              <a:rPr lang="en-US" sz="2400" b="1" dirty="0">
                <a:solidFill>
                  <a:srgbClr val="FFFF00"/>
                </a:solidFill>
              </a:rPr>
              <a:t>1. </a:t>
            </a:r>
            <a:r>
              <a:rPr lang="en-US" sz="2400" b="1" dirty="0">
                <a:solidFill>
                  <a:schemeClr val="accent1">
                    <a:lumMod val="60000"/>
                    <a:lumOff val="40000"/>
                  </a:schemeClr>
                </a:solidFill>
              </a:rPr>
              <a:t>Occupational dyskinesia (coordinator neurosis</a:t>
            </a:r>
            <a:r>
              <a:rPr lang="en-US" sz="2400" b="1" dirty="0">
                <a:solidFill>
                  <a:srgbClr val="FFFF00"/>
                </a:solidFill>
              </a:rPr>
              <a:t>).</a:t>
            </a:r>
          </a:p>
          <a:p>
            <a:r>
              <a:rPr lang="en-US" sz="2400" b="1" dirty="0">
                <a:solidFill>
                  <a:srgbClr val="FFFF00"/>
                </a:solidFill>
              </a:rPr>
              <a:t>2. Diseases of peripheral nervous system: neuropathy, cervical shoulder plexopathy, cervical and lumbar-sacral radiculopathy, and </a:t>
            </a:r>
            <a:r>
              <a:rPr lang="en-US" sz="2400" b="1" dirty="0" err="1">
                <a:solidFill>
                  <a:srgbClr val="FFFF00"/>
                </a:solidFill>
              </a:rPr>
              <a:t>lumbalgia</a:t>
            </a:r>
            <a:r>
              <a:rPr lang="en-US" sz="2400" b="1" dirty="0">
                <a:solidFill>
                  <a:srgbClr val="FFFF00"/>
                </a:solidFill>
              </a:rPr>
              <a:t>.</a:t>
            </a:r>
          </a:p>
          <a:p>
            <a:r>
              <a:rPr lang="en-US" sz="2400" b="1" dirty="0">
                <a:solidFill>
                  <a:srgbClr val="FFFF00"/>
                </a:solidFill>
              </a:rPr>
              <a:t>3. </a:t>
            </a:r>
            <a:r>
              <a:rPr lang="en-US" sz="2400" b="1" dirty="0">
                <a:solidFill>
                  <a:srgbClr val="FF0000"/>
                </a:solidFill>
              </a:rPr>
              <a:t>Diseases of apparatus of resistance and motion:</a:t>
            </a:r>
          </a:p>
          <a:p>
            <a:r>
              <a:rPr lang="en-US" sz="2400" b="1" dirty="0">
                <a:solidFill>
                  <a:srgbClr val="FFFF00"/>
                </a:solidFill>
              </a:rPr>
              <a:t> </a:t>
            </a:r>
            <a:r>
              <a:rPr lang="ru-RU" sz="2400" b="1" dirty="0">
                <a:solidFill>
                  <a:srgbClr val="FFFF00"/>
                </a:solidFill>
              </a:rPr>
              <a:t>а) </a:t>
            </a:r>
            <a:r>
              <a:rPr lang="en-US" sz="2400" b="1" dirty="0">
                <a:solidFill>
                  <a:srgbClr val="FFFF00"/>
                </a:solidFill>
              </a:rPr>
              <a:t>illnesses of muscles (myalgia, myositis, </a:t>
            </a:r>
            <a:r>
              <a:rPr lang="en-US" sz="2400" b="1" dirty="0" err="1">
                <a:solidFill>
                  <a:srgbClr val="FFFF00"/>
                </a:solidFill>
              </a:rPr>
              <a:t>myofascitis</a:t>
            </a:r>
            <a:r>
              <a:rPr lang="en-US" sz="2400" b="1" dirty="0">
                <a:solidFill>
                  <a:srgbClr val="FFFF00"/>
                </a:solidFill>
              </a:rPr>
              <a:t>);</a:t>
            </a:r>
          </a:p>
          <a:p>
            <a:r>
              <a:rPr lang="en-US" sz="2400" b="1" dirty="0">
                <a:solidFill>
                  <a:srgbClr val="FFFF00"/>
                </a:solidFill>
              </a:rPr>
              <a:t> b</a:t>
            </a:r>
            <a:r>
              <a:rPr lang="ru-RU" sz="2400" b="1" dirty="0">
                <a:solidFill>
                  <a:srgbClr val="FFFF00"/>
                </a:solidFill>
              </a:rPr>
              <a:t>) </a:t>
            </a:r>
            <a:r>
              <a:rPr lang="en-US" sz="2400" b="1" dirty="0">
                <a:solidFill>
                  <a:schemeClr val="tx1">
                    <a:lumMod val="95000"/>
                  </a:schemeClr>
                </a:solidFill>
              </a:rPr>
              <a:t>illnesses of fibrous-tissue and synovial formations (shoulder scapula </a:t>
            </a:r>
            <a:r>
              <a:rPr lang="en-US" sz="2400" b="1" dirty="0" err="1">
                <a:solidFill>
                  <a:schemeClr val="tx1">
                    <a:lumMod val="95000"/>
                  </a:schemeClr>
                </a:solidFill>
              </a:rPr>
              <a:t>periarthritis</a:t>
            </a:r>
            <a:r>
              <a:rPr lang="en-US" sz="2400" b="1" dirty="0">
                <a:solidFill>
                  <a:schemeClr val="tx1">
                    <a:lumMod val="95000"/>
                  </a:schemeClr>
                </a:solidFill>
              </a:rPr>
              <a:t>, </a:t>
            </a:r>
            <a:r>
              <a:rPr lang="en-US" sz="2400" b="1" dirty="0" err="1">
                <a:solidFill>
                  <a:schemeClr val="tx1">
                    <a:lumMod val="95000"/>
                  </a:schemeClr>
                </a:solidFill>
              </a:rPr>
              <a:t>epicondylitis,tendovaginitis</a:t>
            </a:r>
            <a:r>
              <a:rPr lang="en-US" sz="2400" b="1" dirty="0">
                <a:solidFill>
                  <a:schemeClr val="tx1">
                    <a:lumMod val="95000"/>
                  </a:schemeClr>
                </a:solidFill>
              </a:rPr>
              <a:t>, stenosing </a:t>
            </a:r>
            <a:r>
              <a:rPr lang="en-US" sz="2400" b="1" dirty="0" err="1">
                <a:solidFill>
                  <a:schemeClr val="tx1">
                    <a:lumMod val="95000"/>
                  </a:schemeClr>
                </a:solidFill>
              </a:rPr>
              <a:t>ligamentitis</a:t>
            </a:r>
            <a:r>
              <a:rPr lang="en-US" sz="2400" b="1" dirty="0">
                <a:solidFill>
                  <a:schemeClr val="tx1">
                    <a:lumMod val="95000"/>
                  </a:schemeClr>
                </a:solidFill>
              </a:rPr>
              <a:t>, contraction of palmar aponeurosis, and bursitis);</a:t>
            </a:r>
          </a:p>
          <a:p>
            <a:r>
              <a:rPr lang="en-US" sz="2400" b="1" dirty="0">
                <a:solidFill>
                  <a:srgbClr val="FFFF00"/>
                </a:solidFill>
              </a:rPr>
              <a:t> c</a:t>
            </a:r>
            <a:r>
              <a:rPr lang="ru-RU" sz="2400" b="1" dirty="0">
                <a:solidFill>
                  <a:srgbClr val="FFFF00"/>
                </a:solidFill>
              </a:rPr>
              <a:t>) </a:t>
            </a:r>
            <a:r>
              <a:rPr lang="en-US" sz="2400" b="1" dirty="0" err="1">
                <a:solidFill>
                  <a:schemeClr val="tx2">
                    <a:lumMod val="75000"/>
                  </a:schemeClr>
                </a:solidFill>
              </a:rPr>
              <a:t>osteochondropathy</a:t>
            </a:r>
            <a:r>
              <a:rPr lang="en-US" sz="2400" b="1" dirty="0">
                <a:solidFill>
                  <a:schemeClr val="tx2">
                    <a:lumMod val="75000"/>
                  </a:schemeClr>
                </a:solidFill>
              </a:rPr>
              <a:t> (deforming arthrosis, spondylarthrosis, and</a:t>
            </a:r>
            <a:r>
              <a:rPr lang="uk-UA" sz="2400" b="1" dirty="0">
                <a:solidFill>
                  <a:schemeClr val="tx2">
                    <a:lumMod val="75000"/>
                  </a:schemeClr>
                </a:solidFill>
              </a:rPr>
              <a:t> </a:t>
            </a:r>
            <a:r>
              <a:rPr lang="en-US" sz="2400" b="1" dirty="0">
                <a:solidFill>
                  <a:schemeClr val="tx2">
                    <a:lumMod val="75000"/>
                  </a:schemeClr>
                </a:solidFill>
              </a:rPr>
              <a:t>bone aseptic necrosis); </a:t>
            </a:r>
          </a:p>
          <a:p>
            <a:r>
              <a:rPr lang="en-US" sz="2400" b="1" dirty="0">
                <a:solidFill>
                  <a:srgbClr val="FFFF00"/>
                </a:solidFill>
              </a:rPr>
              <a:t>d</a:t>
            </a:r>
            <a:r>
              <a:rPr lang="ru-RU" sz="2400" b="1" dirty="0">
                <a:solidFill>
                  <a:srgbClr val="FFFF00"/>
                </a:solidFill>
              </a:rPr>
              <a:t>) </a:t>
            </a:r>
            <a:r>
              <a:rPr lang="en-US" sz="2400" b="1" dirty="0">
                <a:solidFill>
                  <a:srgbClr val="FFFF00"/>
                </a:solidFill>
              </a:rPr>
              <a:t>combined syndromes.</a:t>
            </a:r>
            <a:endParaRPr lang="ru-UA" sz="2400" b="1" dirty="0">
              <a:solidFill>
                <a:srgbClr val="FFFF00"/>
              </a:solidFill>
            </a:endParaRPr>
          </a:p>
        </p:txBody>
      </p:sp>
    </p:spTree>
    <p:extLst>
      <p:ext uri="{BB962C8B-B14F-4D97-AF65-F5344CB8AC3E}">
        <p14:creationId xmlns:p14="http://schemas.microsoft.com/office/powerpoint/2010/main" val="1164839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2C20989-5D12-4331-B0E5-35F413D83C9F}"/>
              </a:ext>
            </a:extLst>
          </p:cNvPr>
          <p:cNvSpPr/>
          <p:nvPr/>
        </p:nvSpPr>
        <p:spPr>
          <a:xfrm>
            <a:off x="179512" y="188640"/>
            <a:ext cx="8784976" cy="6494085"/>
          </a:xfrm>
          <a:prstGeom prst="rect">
            <a:avLst/>
          </a:prstGeom>
        </p:spPr>
        <p:txBody>
          <a:bodyPr wrap="square">
            <a:spAutoFit/>
          </a:bodyPr>
          <a:lstStyle/>
          <a:p>
            <a:pPr algn="ctr"/>
            <a:r>
              <a:rPr lang="en-US" sz="3200" b="1" dirty="0">
                <a:solidFill>
                  <a:srgbClr val="FF0000"/>
                </a:solidFill>
              </a:rPr>
              <a:t>Pathogenesis.</a:t>
            </a:r>
          </a:p>
          <a:p>
            <a:r>
              <a:rPr lang="en-US" sz="3200" b="1" dirty="0">
                <a:solidFill>
                  <a:srgbClr val="FFFF00"/>
                </a:solidFill>
              </a:rPr>
              <a:t> </a:t>
            </a:r>
            <a:r>
              <a:rPr lang="en-US" sz="3200" b="1" dirty="0">
                <a:solidFill>
                  <a:schemeClr val="tx2">
                    <a:lumMod val="75000"/>
                  </a:schemeClr>
                </a:solidFill>
              </a:rPr>
              <a:t>Mechanism of development of diseases conditioned by a functional overstrain is very complex and is not yet clarified to the end. </a:t>
            </a:r>
            <a:r>
              <a:rPr lang="en-US" sz="3200" b="1" dirty="0">
                <a:solidFill>
                  <a:srgbClr val="FFFF00"/>
                </a:solidFill>
              </a:rPr>
              <a:t>If a pathogenesis of occupational dyskinesia is evaluated, it is considered that a</a:t>
            </a:r>
            <a:r>
              <a:rPr lang="uk-UA" sz="3200" b="1" dirty="0">
                <a:solidFill>
                  <a:srgbClr val="FFFF00"/>
                </a:solidFill>
              </a:rPr>
              <a:t> </a:t>
            </a:r>
            <a:r>
              <a:rPr lang="en-US" sz="3200" b="1" dirty="0">
                <a:solidFill>
                  <a:srgbClr val="FFFF00"/>
                </a:solidFill>
              </a:rPr>
              <a:t>continuous work, which demands doing of considerable amount of small  motions of high coordination with a very fast speed, can cause an overstrain of nervous processes, lesion of cortex </a:t>
            </a:r>
            <a:r>
              <a:rPr lang="en-US" sz="3200" b="1" dirty="0" err="1">
                <a:solidFill>
                  <a:srgbClr val="FFFF00"/>
                </a:solidFill>
              </a:rPr>
              <a:t>neurodynamics</a:t>
            </a:r>
            <a:r>
              <a:rPr lang="en-US" sz="3200" b="1" dirty="0">
                <a:solidFill>
                  <a:srgbClr val="FFFF00"/>
                </a:solidFill>
              </a:rPr>
              <a:t> with formation of an</a:t>
            </a:r>
            <a:r>
              <a:rPr lang="uk-UA" sz="3200" b="1" dirty="0">
                <a:solidFill>
                  <a:srgbClr val="FFFF00"/>
                </a:solidFill>
              </a:rPr>
              <a:t> </a:t>
            </a:r>
            <a:r>
              <a:rPr lang="en-US" sz="3200" b="1" dirty="0">
                <a:solidFill>
                  <a:srgbClr val="FFFF00"/>
                </a:solidFill>
              </a:rPr>
              <a:t>isolated “ill nucleus” in certain department of motion analyzer</a:t>
            </a:r>
            <a:endParaRPr lang="ru-UA" sz="3200" b="1" dirty="0">
              <a:solidFill>
                <a:srgbClr val="FFFF00"/>
              </a:solidFill>
            </a:endParaRPr>
          </a:p>
        </p:txBody>
      </p:sp>
    </p:spTree>
    <p:extLst>
      <p:ext uri="{BB962C8B-B14F-4D97-AF65-F5344CB8AC3E}">
        <p14:creationId xmlns:p14="http://schemas.microsoft.com/office/powerpoint/2010/main" val="787097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5E750C3-B621-4E48-9330-192B4CD6681E}"/>
              </a:ext>
            </a:extLst>
          </p:cNvPr>
          <p:cNvSpPr/>
          <p:nvPr/>
        </p:nvSpPr>
        <p:spPr>
          <a:xfrm>
            <a:off x="539552" y="692696"/>
            <a:ext cx="7920880" cy="5016758"/>
          </a:xfrm>
          <a:prstGeom prst="rect">
            <a:avLst/>
          </a:prstGeom>
        </p:spPr>
        <p:txBody>
          <a:bodyPr wrap="square">
            <a:spAutoFit/>
          </a:bodyPr>
          <a:lstStyle/>
          <a:p>
            <a:r>
              <a:rPr lang="en-US" sz="2800" b="1" dirty="0">
                <a:solidFill>
                  <a:srgbClr val="FFFF00"/>
                </a:solidFill>
              </a:rPr>
              <a:t> </a:t>
            </a:r>
            <a:r>
              <a:rPr lang="en-US" sz="3200" b="1" dirty="0">
                <a:solidFill>
                  <a:srgbClr val="FFFF00"/>
                </a:solidFill>
              </a:rPr>
              <a:t>It results in lesion of complex motion stereotype, which is situated in foundation of strictly differentiated motions</a:t>
            </a:r>
            <a:r>
              <a:rPr lang="uk-UA" sz="3200" b="1" dirty="0">
                <a:solidFill>
                  <a:srgbClr val="FFFF00"/>
                </a:solidFill>
              </a:rPr>
              <a:t>.</a:t>
            </a:r>
          </a:p>
          <a:p>
            <a:pPr lvl="0"/>
            <a:r>
              <a:rPr lang="uk-UA" sz="3200" b="1" dirty="0">
                <a:solidFill>
                  <a:srgbClr val="FFFF00"/>
                </a:solidFill>
              </a:rPr>
              <a:t>      </a:t>
            </a:r>
            <a:r>
              <a:rPr lang="en-US" sz="3200" b="1" dirty="0">
                <a:solidFill>
                  <a:srgbClr val="FFFF00"/>
                </a:solidFill>
              </a:rPr>
              <a:t>Besides, such factors, as emotional overload, dissatisfaction with job, often conflict situations at work and in a household provoke the development</a:t>
            </a:r>
            <a:endParaRPr lang="uk-UA" sz="3200" b="1" dirty="0">
              <a:solidFill>
                <a:srgbClr val="FFFF00"/>
              </a:solidFill>
            </a:endParaRPr>
          </a:p>
          <a:p>
            <a:pPr lvl="0"/>
            <a:r>
              <a:rPr lang="en-US" sz="3200" b="1" dirty="0">
                <a:solidFill>
                  <a:srgbClr val="FFFF00"/>
                </a:solidFill>
              </a:rPr>
              <a:t>of occupational dyskinesia.</a:t>
            </a:r>
          </a:p>
          <a:p>
            <a:endParaRPr lang="ru-UA" sz="3200" dirty="0"/>
          </a:p>
        </p:txBody>
      </p:sp>
    </p:spTree>
    <p:extLst>
      <p:ext uri="{BB962C8B-B14F-4D97-AF65-F5344CB8AC3E}">
        <p14:creationId xmlns:p14="http://schemas.microsoft.com/office/powerpoint/2010/main" val="3330718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3B77127-A489-4355-B83C-BB9C074536DC}"/>
              </a:ext>
            </a:extLst>
          </p:cNvPr>
          <p:cNvSpPr/>
          <p:nvPr/>
        </p:nvSpPr>
        <p:spPr>
          <a:xfrm>
            <a:off x="107504" y="332656"/>
            <a:ext cx="9036496" cy="6494085"/>
          </a:xfrm>
          <a:prstGeom prst="rect">
            <a:avLst/>
          </a:prstGeom>
        </p:spPr>
        <p:txBody>
          <a:bodyPr wrap="square">
            <a:spAutoFit/>
          </a:bodyPr>
          <a:lstStyle/>
          <a:p>
            <a:r>
              <a:rPr lang="uk-UA" sz="3200" b="1" dirty="0">
                <a:solidFill>
                  <a:srgbClr val="FFFF00"/>
                </a:solidFill>
              </a:rPr>
              <a:t>      </a:t>
            </a:r>
            <a:r>
              <a:rPr lang="en-US" sz="3200" b="1" dirty="0">
                <a:solidFill>
                  <a:srgbClr val="FFFF00"/>
                </a:solidFill>
              </a:rPr>
              <a:t>High-gravity physical work, fulfillment of a great number of uniform motions is accompanied with </a:t>
            </a:r>
            <a:r>
              <a:rPr lang="en-US" sz="3200" b="1" dirty="0" err="1">
                <a:solidFill>
                  <a:srgbClr val="FFFF00"/>
                </a:solidFill>
              </a:rPr>
              <a:t>traumatisation</a:t>
            </a:r>
            <a:r>
              <a:rPr lang="en-US" sz="3200" b="1" dirty="0">
                <a:solidFill>
                  <a:srgbClr val="FFFF00"/>
                </a:solidFill>
              </a:rPr>
              <a:t> of peripheral receptors of a nervous pipe. Thus, lesions of blood circulation and metabolism, which lead to degenerative changes in peripheral nerves, arise.</a:t>
            </a:r>
            <a:endParaRPr lang="uk-UA" sz="3200" b="1" dirty="0">
              <a:solidFill>
                <a:srgbClr val="FFFF00"/>
              </a:solidFill>
            </a:endParaRPr>
          </a:p>
          <a:p>
            <a:r>
              <a:rPr lang="uk-UA" sz="3200" b="1" dirty="0">
                <a:solidFill>
                  <a:srgbClr val="FFFF00"/>
                </a:solidFill>
              </a:rPr>
              <a:t>    </a:t>
            </a:r>
            <a:r>
              <a:rPr lang="en-US" sz="3200" b="1" dirty="0">
                <a:solidFill>
                  <a:srgbClr val="FFFF00"/>
                </a:solidFill>
              </a:rPr>
              <a:t> Such factors as </a:t>
            </a:r>
            <a:r>
              <a:rPr lang="en-US" sz="3200" b="1" dirty="0" err="1">
                <a:solidFill>
                  <a:srgbClr val="FFFF00"/>
                </a:solidFill>
              </a:rPr>
              <a:t>strains,compressions</a:t>
            </a:r>
            <a:r>
              <a:rPr lang="en-US" sz="3200" b="1" dirty="0">
                <a:solidFill>
                  <a:srgbClr val="FFFF00"/>
                </a:solidFill>
              </a:rPr>
              <a:t>, infringement of nervous pipes in marrow or in muscle-binding</a:t>
            </a:r>
            <a:r>
              <a:rPr lang="uk-UA" sz="3200" b="1" dirty="0">
                <a:solidFill>
                  <a:srgbClr val="FFFF00"/>
                </a:solidFill>
              </a:rPr>
              <a:t> </a:t>
            </a:r>
            <a:r>
              <a:rPr lang="en-US" sz="3200" b="1" dirty="0">
                <a:solidFill>
                  <a:srgbClr val="FFFF00"/>
                </a:solidFill>
              </a:rPr>
              <a:t>channels, in particular in a working time that is carried out with permanently bent extremities also assist to development of these processes.</a:t>
            </a:r>
            <a:endParaRPr lang="ru-UA" sz="3200" b="1" dirty="0">
              <a:solidFill>
                <a:srgbClr val="FFFF00"/>
              </a:solidFill>
            </a:endParaRPr>
          </a:p>
        </p:txBody>
      </p:sp>
    </p:spTree>
    <p:extLst>
      <p:ext uri="{BB962C8B-B14F-4D97-AF65-F5344CB8AC3E}">
        <p14:creationId xmlns:p14="http://schemas.microsoft.com/office/powerpoint/2010/main" val="674967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3A49844-D0E3-40EF-BD03-C5CDB029A977}"/>
              </a:ext>
            </a:extLst>
          </p:cNvPr>
          <p:cNvSpPr/>
          <p:nvPr/>
        </p:nvSpPr>
        <p:spPr>
          <a:xfrm>
            <a:off x="179512" y="476672"/>
            <a:ext cx="8784976" cy="5693866"/>
          </a:xfrm>
          <a:prstGeom prst="rect">
            <a:avLst/>
          </a:prstGeom>
        </p:spPr>
        <p:txBody>
          <a:bodyPr wrap="square">
            <a:spAutoFit/>
          </a:bodyPr>
          <a:lstStyle/>
          <a:p>
            <a:r>
              <a:rPr lang="en-US" sz="2800" b="1" dirty="0">
                <a:solidFill>
                  <a:srgbClr val="FFFF00"/>
                </a:solidFill>
              </a:rPr>
              <a:t>    Lesion of blood circulation and metabolism develops also owing to accumulation in muscles of under oxidized products of exchange, changes of inflammatory nature in interstitial tissue and as a result of secondary degenerative lesions</a:t>
            </a:r>
          </a:p>
          <a:p>
            <a:r>
              <a:rPr lang="en-US" sz="2800" b="1" dirty="0">
                <a:solidFill>
                  <a:srgbClr val="FFFF00"/>
                </a:solidFill>
              </a:rPr>
              <a:t>of muscle fibers, which develops later. </a:t>
            </a:r>
          </a:p>
          <a:p>
            <a:r>
              <a:rPr lang="en-US" sz="2800" b="1" dirty="0">
                <a:solidFill>
                  <a:srgbClr val="FFFF00"/>
                </a:solidFill>
              </a:rPr>
              <a:t>    The indicated processes as well as aseptic inflammation, which accompany them, can be developed in tendons, serous bags, periosteum, and cartilages of joints.</a:t>
            </a:r>
          </a:p>
          <a:p>
            <a:r>
              <a:rPr lang="en-US" sz="2800" b="1" dirty="0">
                <a:solidFill>
                  <a:srgbClr val="FFFF00"/>
                </a:solidFill>
              </a:rPr>
              <a:t> It results in development of such pathologic conditions, as </a:t>
            </a:r>
            <a:r>
              <a:rPr lang="en-US" sz="2800" b="1" dirty="0" err="1">
                <a:solidFill>
                  <a:srgbClr val="FFFF00"/>
                </a:solidFill>
              </a:rPr>
              <a:t>periarthritis</a:t>
            </a:r>
            <a:r>
              <a:rPr lang="en-US" sz="2800" b="1" dirty="0">
                <a:solidFill>
                  <a:srgbClr val="FFFF00"/>
                </a:solidFill>
              </a:rPr>
              <a:t>, </a:t>
            </a:r>
            <a:r>
              <a:rPr lang="en-US" sz="2800" b="1" dirty="0" err="1">
                <a:solidFill>
                  <a:srgbClr val="FFFF00"/>
                </a:solidFill>
              </a:rPr>
              <a:t>tendovaginitis</a:t>
            </a:r>
            <a:r>
              <a:rPr lang="en-US" sz="2800" b="1" dirty="0">
                <a:solidFill>
                  <a:srgbClr val="FFFF00"/>
                </a:solidFill>
              </a:rPr>
              <a:t>, bursitis, arthrosis and so on.</a:t>
            </a:r>
            <a:endParaRPr lang="ru-UA" sz="2800" b="1" dirty="0">
              <a:solidFill>
                <a:srgbClr val="FFFF00"/>
              </a:solidFill>
            </a:endParaRPr>
          </a:p>
        </p:txBody>
      </p:sp>
    </p:spTree>
    <p:extLst>
      <p:ext uri="{BB962C8B-B14F-4D97-AF65-F5344CB8AC3E}">
        <p14:creationId xmlns:p14="http://schemas.microsoft.com/office/powerpoint/2010/main" val="3439852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F6A5658-42F1-42E1-9870-E6E2B2CDD053}"/>
              </a:ext>
            </a:extLst>
          </p:cNvPr>
          <p:cNvSpPr/>
          <p:nvPr/>
        </p:nvSpPr>
        <p:spPr>
          <a:xfrm>
            <a:off x="251520" y="188640"/>
            <a:ext cx="8712968" cy="6063198"/>
          </a:xfrm>
          <a:prstGeom prst="rect">
            <a:avLst/>
          </a:prstGeom>
        </p:spPr>
        <p:txBody>
          <a:bodyPr wrap="square">
            <a:spAutoFit/>
          </a:bodyPr>
          <a:lstStyle/>
          <a:p>
            <a:pPr algn="ctr"/>
            <a:r>
              <a:rPr lang="en-US" sz="2800" b="1" dirty="0">
                <a:solidFill>
                  <a:srgbClr val="FFFF00"/>
                </a:solidFill>
              </a:rPr>
              <a:t>OCCUPATIONAL DYSKINESIA</a:t>
            </a:r>
          </a:p>
          <a:p>
            <a:r>
              <a:rPr lang="en-US" sz="2400" b="1" dirty="0">
                <a:solidFill>
                  <a:srgbClr val="FFFF00"/>
                </a:solidFill>
              </a:rPr>
              <a:t>    Occupational dyskinesia takes a special place among all diseases conditioned by functional overstrain, as it is a functional disease of </a:t>
            </a:r>
            <a:r>
              <a:rPr lang="en-US" sz="2400" b="1" dirty="0" err="1">
                <a:solidFill>
                  <a:srgbClr val="FFFF00"/>
                </a:solidFill>
              </a:rPr>
              <a:t>thecentral</a:t>
            </a:r>
            <a:r>
              <a:rPr lang="en-US" sz="2400" b="1" dirty="0">
                <a:solidFill>
                  <a:srgbClr val="FFFF00"/>
                </a:solidFill>
              </a:rPr>
              <a:t> nervous system. For the first time, this disease was described as “writing spasm” in the middle of XIX century. The cause of its originating was connected with an intensive written work, as the disease was fixed at office employees and copyists. Later it turned out, that these phenomena of discoordination arise not only during writing, but also at many other kinds of job, which demand fulfillment of hard coordinated motions with fast speed.</a:t>
            </a:r>
          </a:p>
          <a:p>
            <a:r>
              <a:rPr lang="en-US" sz="2400" b="1" dirty="0">
                <a:solidFill>
                  <a:srgbClr val="FFFF00"/>
                </a:solidFill>
              </a:rPr>
              <a:t>    Today occupational dyskinesia is described for gravers, knitters, graphic artists, draftsmen, fitters, </a:t>
            </a:r>
            <a:r>
              <a:rPr lang="en-US" sz="2400" b="1" dirty="0" err="1">
                <a:solidFill>
                  <a:srgbClr val="FFFF00"/>
                </a:solidFill>
              </a:rPr>
              <a:t>milkers</a:t>
            </a:r>
            <a:r>
              <a:rPr lang="en-US" sz="2400" b="1" dirty="0">
                <a:solidFill>
                  <a:srgbClr val="FFFF00"/>
                </a:solidFill>
              </a:rPr>
              <a:t> and milkmaids, musicians playing keyboard and string instruments</a:t>
            </a:r>
            <a:endParaRPr lang="ru-UA" sz="2400" b="1" dirty="0">
              <a:solidFill>
                <a:srgbClr val="FFFF00"/>
              </a:solidFill>
            </a:endParaRPr>
          </a:p>
        </p:txBody>
      </p:sp>
    </p:spTree>
    <p:extLst>
      <p:ext uri="{BB962C8B-B14F-4D97-AF65-F5344CB8AC3E}">
        <p14:creationId xmlns:p14="http://schemas.microsoft.com/office/powerpoint/2010/main" val="1372165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F23865B-BB24-4889-8746-27293D707407}"/>
              </a:ext>
            </a:extLst>
          </p:cNvPr>
          <p:cNvSpPr/>
          <p:nvPr/>
        </p:nvSpPr>
        <p:spPr>
          <a:xfrm>
            <a:off x="323528" y="188641"/>
            <a:ext cx="8424936" cy="5755422"/>
          </a:xfrm>
          <a:prstGeom prst="rect">
            <a:avLst/>
          </a:prstGeom>
        </p:spPr>
        <p:txBody>
          <a:bodyPr wrap="square">
            <a:spAutoFit/>
          </a:bodyPr>
          <a:lstStyle/>
          <a:p>
            <a:pPr algn="ctr"/>
            <a:r>
              <a:rPr lang="en-US" sz="3200" b="1" dirty="0">
                <a:solidFill>
                  <a:schemeClr val="accent1">
                    <a:lumMod val="40000"/>
                    <a:lumOff val="60000"/>
                  </a:schemeClr>
                </a:solidFill>
              </a:rPr>
              <a:t>Clinic. </a:t>
            </a:r>
          </a:p>
          <a:p>
            <a:r>
              <a:rPr lang="en-US" sz="2400" b="1" dirty="0">
                <a:solidFill>
                  <a:srgbClr val="FFFF00"/>
                </a:solidFill>
              </a:rPr>
              <a:t>     </a:t>
            </a:r>
            <a:r>
              <a:rPr lang="en-US" sz="2800" b="1" dirty="0">
                <a:solidFill>
                  <a:srgbClr val="FFFF00"/>
                </a:solidFill>
              </a:rPr>
              <a:t>The disease arises gradually and develops slowly. Such clinical forms of this pathology are marked out: convulsive, paretic, atactic, shivering, neuralgic, and mixed. Increase of tone of hand small-sized muscles during occupational work is characteristic for the convulsive form.</a:t>
            </a:r>
          </a:p>
          <a:p>
            <a:r>
              <a:rPr lang="uk-UA" sz="2800" b="1" dirty="0">
                <a:solidFill>
                  <a:srgbClr val="FFFF00"/>
                </a:solidFill>
              </a:rPr>
              <a:t>     </a:t>
            </a:r>
            <a:r>
              <a:rPr lang="en-US" sz="2800" b="1" dirty="0">
                <a:solidFill>
                  <a:srgbClr val="FFFF00"/>
                </a:solidFill>
              </a:rPr>
              <a:t>So, persons, whose occupation involves writing, experience discomfort when writing of separate characters or digits, their handwriting becomes worse, and then cramps appear in one or several fingers during writing.</a:t>
            </a:r>
          </a:p>
        </p:txBody>
      </p:sp>
    </p:spTree>
    <p:extLst>
      <p:ext uri="{BB962C8B-B14F-4D97-AF65-F5344CB8AC3E}">
        <p14:creationId xmlns:p14="http://schemas.microsoft.com/office/powerpoint/2010/main" val="505351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1A6905B-6CFA-4D84-BF56-3C08D71E0B88}"/>
              </a:ext>
            </a:extLst>
          </p:cNvPr>
          <p:cNvSpPr/>
          <p:nvPr/>
        </p:nvSpPr>
        <p:spPr>
          <a:xfrm>
            <a:off x="251520" y="188640"/>
            <a:ext cx="8712968" cy="5262979"/>
          </a:xfrm>
          <a:prstGeom prst="rect">
            <a:avLst/>
          </a:prstGeom>
        </p:spPr>
        <p:txBody>
          <a:bodyPr wrap="square">
            <a:spAutoFit/>
          </a:bodyPr>
          <a:lstStyle/>
          <a:p>
            <a:pPr lvl="0"/>
            <a:r>
              <a:rPr lang="en-US" sz="2800" b="1" dirty="0">
                <a:solidFill>
                  <a:srgbClr val="FFFF00"/>
                </a:solidFill>
              </a:rPr>
              <a:t>Sudden weakness in hands comes up at patients with paretic form of dyskinesia in time of working; fingers are relaxed involuntarily owing to what a worker can not hold in hands a pen, a pencil or other tool</a:t>
            </a:r>
            <a:endParaRPr lang="ru-UA" sz="2800" b="1" dirty="0">
              <a:solidFill>
                <a:srgbClr val="FFFF00"/>
              </a:solidFill>
            </a:endParaRPr>
          </a:p>
          <a:p>
            <a:r>
              <a:rPr lang="en-US" sz="2800" b="1" dirty="0">
                <a:solidFill>
                  <a:srgbClr val="FFFF00"/>
                </a:solidFill>
              </a:rPr>
              <a:t>A version of the </a:t>
            </a:r>
            <a:r>
              <a:rPr lang="en-US" sz="2800" b="1" i="1" u="sng" dirty="0">
                <a:solidFill>
                  <a:schemeClr val="tx1">
                    <a:lumMod val="95000"/>
                  </a:schemeClr>
                </a:solidFill>
              </a:rPr>
              <a:t>paretic form is so-called atactic form </a:t>
            </a:r>
            <a:r>
              <a:rPr lang="en-US" sz="2800" b="1" dirty="0">
                <a:solidFill>
                  <a:srgbClr val="FFFF00"/>
                </a:solidFill>
              </a:rPr>
              <a:t>of dyskinesia, which develops predominantly during work on a keyboard (typists, </a:t>
            </a:r>
            <a:r>
              <a:rPr lang="en-US" sz="2800" b="1" dirty="0" err="1">
                <a:solidFill>
                  <a:srgbClr val="FFFF00"/>
                </a:solidFill>
              </a:rPr>
              <a:t>linooperators</a:t>
            </a:r>
            <a:r>
              <a:rPr lang="en-US" sz="2800" b="1" dirty="0">
                <a:solidFill>
                  <a:srgbClr val="FFFF00"/>
                </a:solidFill>
              </a:rPr>
              <a:t> and pianists). Characteristic symptom of such disease is that an ill</a:t>
            </a:r>
            <a:r>
              <a:rPr lang="uk-UA" sz="2800" b="1" dirty="0">
                <a:solidFill>
                  <a:srgbClr val="FFFF00"/>
                </a:solidFill>
              </a:rPr>
              <a:t> </a:t>
            </a:r>
            <a:r>
              <a:rPr lang="en-US" sz="2800" b="1" dirty="0">
                <a:solidFill>
                  <a:srgbClr val="FFFF00"/>
                </a:solidFill>
              </a:rPr>
              <a:t>cannot touch the key, which is necessary to him/her.</a:t>
            </a:r>
          </a:p>
        </p:txBody>
      </p:sp>
    </p:spTree>
    <p:extLst>
      <p:ext uri="{BB962C8B-B14F-4D97-AF65-F5344CB8AC3E}">
        <p14:creationId xmlns:p14="http://schemas.microsoft.com/office/powerpoint/2010/main" val="1232162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FB9225E-2D87-486E-94A7-686C56CFFB2A}"/>
              </a:ext>
            </a:extLst>
          </p:cNvPr>
          <p:cNvSpPr/>
          <p:nvPr/>
        </p:nvSpPr>
        <p:spPr>
          <a:xfrm>
            <a:off x="539552" y="620688"/>
            <a:ext cx="8280920" cy="6001643"/>
          </a:xfrm>
          <a:prstGeom prst="rect">
            <a:avLst/>
          </a:prstGeom>
        </p:spPr>
        <p:txBody>
          <a:bodyPr wrap="square">
            <a:spAutoFit/>
          </a:bodyPr>
          <a:lstStyle/>
          <a:p>
            <a:pPr lvl="0"/>
            <a:r>
              <a:rPr lang="uk-UA" sz="3200" b="1" dirty="0">
                <a:solidFill>
                  <a:srgbClr val="FFFF00"/>
                </a:solidFill>
              </a:rPr>
              <a:t>     </a:t>
            </a:r>
            <a:r>
              <a:rPr lang="en-US" sz="3200" b="1" dirty="0">
                <a:solidFill>
                  <a:srgbClr val="FFFF00"/>
                </a:solidFill>
              </a:rPr>
              <a:t>At the </a:t>
            </a:r>
            <a:r>
              <a:rPr lang="en-US" sz="3200" b="1" i="1" u="sng" dirty="0">
                <a:solidFill>
                  <a:srgbClr val="FF0000"/>
                </a:solidFill>
              </a:rPr>
              <a:t>shivering form of dyskinesia </a:t>
            </a:r>
            <a:r>
              <a:rPr lang="en-US" sz="3200" b="1" dirty="0">
                <a:solidFill>
                  <a:srgbClr val="FFFF00"/>
                </a:solidFill>
              </a:rPr>
              <a:t>a tremor comes up predominantly in that hand, which is more loaded during fulfillment of this or that activity.</a:t>
            </a:r>
          </a:p>
          <a:p>
            <a:pPr lvl="0"/>
            <a:r>
              <a:rPr lang="uk-UA" sz="3200" b="1" dirty="0">
                <a:solidFill>
                  <a:srgbClr val="FFFF00"/>
                </a:solidFill>
              </a:rPr>
              <a:t>    </a:t>
            </a:r>
            <a:r>
              <a:rPr lang="en-US" sz="3200" b="1" dirty="0">
                <a:solidFill>
                  <a:srgbClr val="FFFF00"/>
                </a:solidFill>
              </a:rPr>
              <a:t>For the </a:t>
            </a:r>
            <a:r>
              <a:rPr lang="en-US" sz="3200" b="1" i="1" u="sng" dirty="0">
                <a:solidFill>
                  <a:schemeClr val="tx2"/>
                </a:solidFill>
              </a:rPr>
              <a:t>neuralgic form </a:t>
            </a:r>
            <a:r>
              <a:rPr lang="en-US" sz="3200" b="1" dirty="0">
                <a:solidFill>
                  <a:srgbClr val="FFFF00"/>
                </a:solidFill>
              </a:rPr>
              <a:t>an occurrence of intensive pain is characteristic in muscles of hand, forearm or all arm during work-time.</a:t>
            </a:r>
            <a:endParaRPr lang="uk-UA" sz="3200" b="1" dirty="0">
              <a:solidFill>
                <a:srgbClr val="FFFF00"/>
              </a:solidFill>
            </a:endParaRPr>
          </a:p>
          <a:p>
            <a:pPr lvl="0"/>
            <a:r>
              <a:rPr lang="uk-UA" sz="3200" b="1" dirty="0">
                <a:solidFill>
                  <a:srgbClr val="FFFF00"/>
                </a:solidFill>
              </a:rPr>
              <a:t>   </a:t>
            </a:r>
            <a:r>
              <a:rPr lang="en-US" sz="3200" b="1" dirty="0">
                <a:solidFill>
                  <a:srgbClr val="FFFF00"/>
                </a:solidFill>
              </a:rPr>
              <a:t> Talk about the mixed form of occupational dyskinesia takes place in the event of presence of combination of several forms.</a:t>
            </a:r>
            <a:endParaRPr lang="ru-UA" sz="3200" b="1" dirty="0">
              <a:solidFill>
                <a:srgbClr val="FFFF00"/>
              </a:solidFill>
            </a:endParaRPr>
          </a:p>
        </p:txBody>
      </p:sp>
    </p:spTree>
    <p:extLst>
      <p:ext uri="{BB962C8B-B14F-4D97-AF65-F5344CB8AC3E}">
        <p14:creationId xmlns:p14="http://schemas.microsoft.com/office/powerpoint/2010/main" val="3890224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128DEA9-08C1-476D-BF3C-A6A89FA42EC1}"/>
              </a:ext>
            </a:extLst>
          </p:cNvPr>
          <p:cNvSpPr/>
          <p:nvPr/>
        </p:nvSpPr>
        <p:spPr>
          <a:xfrm>
            <a:off x="323528" y="260648"/>
            <a:ext cx="8136904" cy="6001643"/>
          </a:xfrm>
          <a:prstGeom prst="rect">
            <a:avLst/>
          </a:prstGeom>
        </p:spPr>
        <p:txBody>
          <a:bodyPr wrap="square">
            <a:spAutoFit/>
          </a:bodyPr>
          <a:lstStyle/>
          <a:p>
            <a:pPr algn="ctr"/>
            <a:r>
              <a:rPr lang="en-US" sz="3200" b="1" dirty="0">
                <a:solidFill>
                  <a:srgbClr val="FF0000"/>
                </a:solidFill>
              </a:rPr>
              <a:t>Diagnosis. </a:t>
            </a:r>
            <a:endParaRPr lang="uk-UA" sz="3200" b="1" dirty="0">
              <a:solidFill>
                <a:srgbClr val="FF0000"/>
              </a:solidFill>
            </a:endParaRPr>
          </a:p>
          <a:p>
            <a:pPr algn="ctr"/>
            <a:endParaRPr lang="en-US" sz="3200" b="1" dirty="0">
              <a:solidFill>
                <a:srgbClr val="FF0000"/>
              </a:solidFill>
            </a:endParaRPr>
          </a:p>
          <a:p>
            <a:r>
              <a:rPr lang="en-US" sz="3200" b="1" dirty="0">
                <a:solidFill>
                  <a:srgbClr val="FFFF00"/>
                </a:solidFill>
              </a:rPr>
              <a:t>   It is necessary to remember that the most typical symptoms of the occupational dyskinesia are selectivity with lesion only one function, which makes a basement of this or that occupational work: writing, typing on</a:t>
            </a:r>
          </a:p>
          <a:p>
            <a:r>
              <a:rPr lang="en-US" sz="3200" b="1" dirty="0">
                <a:solidFill>
                  <a:srgbClr val="FFFF00"/>
                </a:solidFill>
              </a:rPr>
              <a:t>a printing machine, playing on a musical instrument and so on. </a:t>
            </a:r>
          </a:p>
          <a:p>
            <a:r>
              <a:rPr lang="en-US" sz="3200" b="1" dirty="0">
                <a:solidFill>
                  <a:srgbClr val="FFFF00"/>
                </a:solidFill>
              </a:rPr>
              <a:t>Other motion functions of working hand can also suffer in the course of time.</a:t>
            </a:r>
            <a:endParaRPr lang="ru-UA" sz="3200" b="1" dirty="0">
              <a:solidFill>
                <a:srgbClr val="FFFF00"/>
              </a:solidFill>
            </a:endParaRPr>
          </a:p>
        </p:txBody>
      </p:sp>
    </p:spTree>
    <p:extLst>
      <p:ext uri="{BB962C8B-B14F-4D97-AF65-F5344CB8AC3E}">
        <p14:creationId xmlns:p14="http://schemas.microsoft.com/office/powerpoint/2010/main" val="2024475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5B32F0C-5FB0-46E3-8033-B6B6DCE7384F}"/>
              </a:ext>
            </a:extLst>
          </p:cNvPr>
          <p:cNvSpPr/>
          <p:nvPr/>
        </p:nvSpPr>
        <p:spPr>
          <a:xfrm>
            <a:off x="0" y="260648"/>
            <a:ext cx="8964488" cy="5816977"/>
          </a:xfrm>
          <a:prstGeom prst="rect">
            <a:avLst/>
          </a:prstGeom>
        </p:spPr>
        <p:txBody>
          <a:bodyPr wrap="square">
            <a:spAutoFit/>
          </a:bodyPr>
          <a:lstStyle/>
          <a:p>
            <a:pPr algn="ctr"/>
            <a:r>
              <a:rPr lang="en-US" sz="3200" b="1" dirty="0">
                <a:solidFill>
                  <a:srgbClr val="FF0000"/>
                </a:solidFill>
              </a:rPr>
              <a:t>Differential diagnostics.</a:t>
            </a:r>
            <a:endParaRPr lang="uk-UA" sz="3200" b="1" dirty="0">
              <a:solidFill>
                <a:srgbClr val="FF0000"/>
              </a:solidFill>
            </a:endParaRPr>
          </a:p>
          <a:p>
            <a:pPr algn="ctr"/>
            <a:endParaRPr lang="en-US" sz="3200" b="1" dirty="0">
              <a:solidFill>
                <a:srgbClr val="FF0000"/>
              </a:solidFill>
            </a:endParaRPr>
          </a:p>
          <a:p>
            <a:r>
              <a:rPr lang="en-US" sz="2800" b="1" dirty="0">
                <a:solidFill>
                  <a:srgbClr val="FFFF00"/>
                </a:solidFill>
              </a:rPr>
              <a:t> The differential diagnosis of occupational</a:t>
            </a:r>
          </a:p>
          <a:p>
            <a:r>
              <a:rPr lang="en-US" sz="2800" b="1" dirty="0">
                <a:solidFill>
                  <a:srgbClr val="FFFF00"/>
                </a:solidFill>
              </a:rPr>
              <a:t>dyskinesia is carried out with hysterical paresis of hand, organic diseases of central nervous system, in particular with those that are accompanied by extrapyramidal and cerebellar lesions. Paresis of hand at hysteria develops usually quickly and is spread to all its functions.</a:t>
            </a:r>
          </a:p>
          <a:p>
            <a:r>
              <a:rPr lang="en-US" sz="2800" b="1" dirty="0">
                <a:solidFill>
                  <a:srgbClr val="FFFF00"/>
                </a:solidFill>
              </a:rPr>
              <a:t>The organic diseases of central nervous system are accompanied with intermediate symptoms and never are limited only with lesions of occupational functions of arm.</a:t>
            </a:r>
            <a:endParaRPr lang="ru-UA" sz="2800" b="1" dirty="0">
              <a:solidFill>
                <a:srgbClr val="FFFF00"/>
              </a:solidFill>
            </a:endParaRPr>
          </a:p>
        </p:txBody>
      </p:sp>
    </p:spTree>
    <p:extLst>
      <p:ext uri="{BB962C8B-B14F-4D97-AF65-F5344CB8AC3E}">
        <p14:creationId xmlns:p14="http://schemas.microsoft.com/office/powerpoint/2010/main" val="1321115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0DD2E58-434E-418F-8DD4-108546F906C9}"/>
              </a:ext>
            </a:extLst>
          </p:cNvPr>
          <p:cNvSpPr/>
          <p:nvPr/>
        </p:nvSpPr>
        <p:spPr>
          <a:xfrm>
            <a:off x="395536" y="188641"/>
            <a:ext cx="8568952" cy="5693866"/>
          </a:xfrm>
          <a:prstGeom prst="rect">
            <a:avLst/>
          </a:prstGeom>
        </p:spPr>
        <p:txBody>
          <a:bodyPr wrap="square">
            <a:spAutoFit/>
          </a:bodyPr>
          <a:lstStyle/>
          <a:p>
            <a:pPr algn="ctr"/>
            <a:r>
              <a:rPr lang="en-US" sz="2800" b="1" dirty="0">
                <a:solidFill>
                  <a:srgbClr val="FF0000"/>
                </a:solidFill>
              </a:rPr>
              <a:t>DISEASES OF PERIPHERAL NERVOUS SYSTEM</a:t>
            </a:r>
          </a:p>
          <a:p>
            <a:r>
              <a:rPr lang="uk-UA" sz="2800" b="1" dirty="0">
                <a:solidFill>
                  <a:srgbClr val="FFFF00"/>
                </a:solidFill>
              </a:rPr>
              <a:t>    </a:t>
            </a:r>
            <a:r>
              <a:rPr lang="en-US" sz="2800" b="1" dirty="0">
                <a:solidFill>
                  <a:srgbClr val="FFFF00"/>
                </a:solidFill>
              </a:rPr>
              <a:t>The given group of diseases includes lesions of separate nerves of spinal cord (ulnar, middle, small shank), polyneuropathy of the upper extremities, cervical - shoulder (</a:t>
            </a:r>
            <a:r>
              <a:rPr lang="en-US" sz="2800" b="1" dirty="0" err="1">
                <a:solidFill>
                  <a:srgbClr val="FFFF00"/>
                </a:solidFill>
              </a:rPr>
              <a:t>plexalgy</a:t>
            </a:r>
            <a:r>
              <a:rPr lang="en-US" sz="2800" b="1" dirty="0">
                <a:solidFill>
                  <a:srgbClr val="FFFF00"/>
                </a:solidFill>
              </a:rPr>
              <a:t> and plexopathy, </a:t>
            </a:r>
            <a:r>
              <a:rPr lang="en-US" sz="2800" b="1" dirty="0" err="1">
                <a:solidFill>
                  <a:srgbClr val="FFFF00"/>
                </a:solidFill>
              </a:rPr>
              <a:t>lumbalgy</a:t>
            </a:r>
            <a:r>
              <a:rPr lang="en-US" sz="2800" b="1" dirty="0">
                <a:solidFill>
                  <a:srgbClr val="FFFF00"/>
                </a:solidFill>
              </a:rPr>
              <a:t>, neck</a:t>
            </a:r>
            <a:r>
              <a:rPr lang="uk-UA" sz="2800" b="1" dirty="0">
                <a:solidFill>
                  <a:srgbClr val="FFFF00"/>
                </a:solidFill>
              </a:rPr>
              <a:t> </a:t>
            </a:r>
            <a:r>
              <a:rPr lang="en-US" sz="2800" b="1" dirty="0">
                <a:solidFill>
                  <a:srgbClr val="FFFF00"/>
                </a:solidFill>
              </a:rPr>
              <a:t>also lumbosacral radiculopathy). </a:t>
            </a:r>
          </a:p>
          <a:p>
            <a:r>
              <a:rPr lang="en-US" sz="2800" b="1" dirty="0">
                <a:solidFill>
                  <a:srgbClr val="FFFF00"/>
                </a:solidFill>
              </a:rPr>
              <a:t>A special place is taken by the so-called</a:t>
            </a:r>
          </a:p>
          <a:p>
            <a:r>
              <a:rPr lang="en-US" sz="2800" b="1" dirty="0">
                <a:solidFill>
                  <a:srgbClr val="FF0000"/>
                </a:solidFill>
              </a:rPr>
              <a:t>tunnel syndromes </a:t>
            </a:r>
            <a:r>
              <a:rPr lang="en-US" sz="2800" b="1" dirty="0">
                <a:solidFill>
                  <a:srgbClr val="FFFF00"/>
                </a:solidFill>
              </a:rPr>
              <a:t>(compressive neuropathy), which are developed owing to squeezing of ulnar, radial and other nerves with tissues, which surround them, and which have changed pathologically.</a:t>
            </a:r>
            <a:endParaRPr lang="ru-UA" sz="2800" b="1" dirty="0">
              <a:solidFill>
                <a:srgbClr val="FFFF00"/>
              </a:solidFill>
            </a:endParaRPr>
          </a:p>
        </p:txBody>
      </p:sp>
    </p:spTree>
    <p:extLst>
      <p:ext uri="{BB962C8B-B14F-4D97-AF65-F5344CB8AC3E}">
        <p14:creationId xmlns:p14="http://schemas.microsoft.com/office/powerpoint/2010/main" val="120051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196DB93-811F-4C6D-879E-1D2797B10001}"/>
              </a:ext>
            </a:extLst>
          </p:cNvPr>
          <p:cNvSpPr/>
          <p:nvPr/>
        </p:nvSpPr>
        <p:spPr>
          <a:xfrm>
            <a:off x="395536" y="260648"/>
            <a:ext cx="8280920" cy="6986528"/>
          </a:xfrm>
          <a:prstGeom prst="rect">
            <a:avLst/>
          </a:prstGeom>
        </p:spPr>
        <p:txBody>
          <a:bodyPr wrap="square">
            <a:spAutoFit/>
          </a:bodyPr>
          <a:lstStyle/>
          <a:p>
            <a:r>
              <a:rPr lang="en-US" sz="2800" b="1" dirty="0">
                <a:solidFill>
                  <a:srgbClr val="FF0000"/>
                </a:solidFill>
              </a:rPr>
              <a:t>Neuropathy of an ulnar nerve </a:t>
            </a:r>
            <a:r>
              <a:rPr lang="en-US" sz="2800" b="1" dirty="0">
                <a:solidFill>
                  <a:srgbClr val="FFFF00"/>
                </a:solidFill>
              </a:rPr>
              <a:t>is met most often owing to traumatism of the nerve during fulfillment of work, which demands supporting of elbow with table (carver, graver, engraver, and glassblower). </a:t>
            </a:r>
          </a:p>
          <a:p>
            <a:r>
              <a:rPr lang="en-US" sz="2800" b="1" dirty="0">
                <a:solidFill>
                  <a:srgbClr val="FFFF00"/>
                </a:solidFill>
              </a:rPr>
              <a:t>    Patients complain of pain and paresthesia in a region of the fourth - fifth fingers. Strength and endurance of hand muscles are reduced owing to what they cannot hold in hands tool or detail that should be processed continuous time.</a:t>
            </a:r>
          </a:p>
          <a:p>
            <a:r>
              <a:rPr lang="en-US" sz="2800" b="1" dirty="0">
                <a:solidFill>
                  <a:srgbClr val="FFFF00"/>
                </a:solidFill>
              </a:rPr>
              <a:t> Hypesthesia is met on the fourth - fifth fingers and on ulnar edge of hand; hypotrophy of the fifth finger’s muscles arises. Patients cannot bring the fifth finger together with the fourth one.</a:t>
            </a:r>
            <a:endParaRPr lang="ru-UA" sz="2800" b="1" dirty="0">
              <a:solidFill>
                <a:srgbClr val="FFFF00"/>
              </a:solidFill>
            </a:endParaRPr>
          </a:p>
        </p:txBody>
      </p:sp>
    </p:spTree>
    <p:extLst>
      <p:ext uri="{BB962C8B-B14F-4D97-AF65-F5344CB8AC3E}">
        <p14:creationId xmlns:p14="http://schemas.microsoft.com/office/powerpoint/2010/main" val="3502690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E42F617-FFED-4F2F-AEAB-95A756D35963}"/>
              </a:ext>
            </a:extLst>
          </p:cNvPr>
          <p:cNvSpPr/>
          <p:nvPr/>
        </p:nvSpPr>
        <p:spPr>
          <a:xfrm>
            <a:off x="215516" y="188640"/>
            <a:ext cx="8712968" cy="6555641"/>
          </a:xfrm>
          <a:prstGeom prst="rect">
            <a:avLst/>
          </a:prstGeom>
        </p:spPr>
        <p:txBody>
          <a:bodyPr wrap="square">
            <a:spAutoFit/>
          </a:bodyPr>
          <a:lstStyle/>
          <a:p>
            <a:r>
              <a:rPr lang="en-US" sz="2800" b="1" dirty="0">
                <a:solidFill>
                  <a:srgbClr val="FF0000"/>
                </a:solidFill>
              </a:rPr>
              <a:t>Lesion of the middle nerve </a:t>
            </a:r>
            <a:r>
              <a:rPr lang="en-US" sz="2800" b="1" dirty="0">
                <a:solidFill>
                  <a:srgbClr val="FFFF00"/>
                </a:solidFill>
              </a:rPr>
              <a:t>is characterized by that at patients early occurs paresthesia and pain in the second - third or in all fingers, in hand and forearm. </a:t>
            </a:r>
          </a:p>
          <a:p>
            <a:r>
              <a:rPr lang="en-US" sz="2800" b="1" dirty="0">
                <a:solidFill>
                  <a:srgbClr val="FFFF00"/>
                </a:solidFill>
              </a:rPr>
              <a:t>    The pain is considerably strengthened at night, during cooling, at change of atmospheric pressure. Hands are cyanotic, wet. </a:t>
            </a:r>
          </a:p>
          <a:p>
            <a:r>
              <a:rPr lang="en-US" sz="2800" b="1" dirty="0">
                <a:solidFill>
                  <a:srgbClr val="FFFF00"/>
                </a:solidFill>
              </a:rPr>
              <a:t>    Hypostasis of fingers, </a:t>
            </a:r>
            <a:r>
              <a:rPr lang="en-US" sz="2800" b="1" dirty="0" err="1">
                <a:solidFill>
                  <a:srgbClr val="FFFF00"/>
                </a:solidFill>
              </a:rPr>
              <a:t>hyposthesia</a:t>
            </a:r>
            <a:r>
              <a:rPr lang="en-US" sz="2800" b="1" dirty="0">
                <a:solidFill>
                  <a:srgbClr val="FFFF00"/>
                </a:solidFill>
              </a:rPr>
              <a:t> on palms, in particular on the first - third fingers and on back side of distal and middle phalanxes of the second - fourth fingers can be observed. In the course of time atrophy of muscles of the first finger’s rise develops, strength of hand’s compression is reduced.</a:t>
            </a:r>
          </a:p>
          <a:p>
            <a:r>
              <a:rPr lang="en-US" sz="2800" b="1" dirty="0">
                <a:solidFill>
                  <a:srgbClr val="FFFF00"/>
                </a:solidFill>
              </a:rPr>
              <a:t>     </a:t>
            </a:r>
            <a:endParaRPr lang="ru-UA" sz="2800" b="1" dirty="0">
              <a:solidFill>
                <a:srgbClr val="FFFF00"/>
              </a:solidFill>
            </a:endParaRPr>
          </a:p>
        </p:txBody>
      </p:sp>
    </p:spTree>
    <p:extLst>
      <p:ext uri="{BB962C8B-B14F-4D97-AF65-F5344CB8AC3E}">
        <p14:creationId xmlns:p14="http://schemas.microsoft.com/office/powerpoint/2010/main" val="1321652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0FA792A-E371-4B4A-BA85-106309E158C5}"/>
              </a:ext>
            </a:extLst>
          </p:cNvPr>
          <p:cNvSpPr/>
          <p:nvPr/>
        </p:nvSpPr>
        <p:spPr>
          <a:xfrm>
            <a:off x="827584" y="1340767"/>
            <a:ext cx="7920880" cy="3416320"/>
          </a:xfrm>
          <a:prstGeom prst="rect">
            <a:avLst/>
          </a:prstGeom>
        </p:spPr>
        <p:txBody>
          <a:bodyPr wrap="square">
            <a:spAutoFit/>
          </a:bodyPr>
          <a:lstStyle/>
          <a:p>
            <a:pPr lvl="0"/>
            <a:r>
              <a:rPr lang="en-US" sz="3600" b="1" dirty="0">
                <a:solidFill>
                  <a:srgbClr val="FFFF00"/>
                </a:solidFill>
              </a:rPr>
              <a:t>The neuropathy of nerve of small shank develops at workers, which stand on knees or squat down during continuous time (parquet floor layers,</a:t>
            </a:r>
            <a:r>
              <a:rPr lang="uk-UA" sz="3600" b="1" dirty="0">
                <a:solidFill>
                  <a:srgbClr val="FFFF00"/>
                </a:solidFill>
              </a:rPr>
              <a:t> </a:t>
            </a:r>
            <a:r>
              <a:rPr lang="en-US" sz="3600" b="1" dirty="0">
                <a:solidFill>
                  <a:srgbClr val="FFFF00"/>
                </a:solidFill>
              </a:rPr>
              <a:t>roofers, workers of agriculture).</a:t>
            </a:r>
            <a:endParaRPr lang="ru-UA" sz="3600" b="1" dirty="0">
              <a:solidFill>
                <a:srgbClr val="FFFF00"/>
              </a:solidFill>
            </a:endParaRPr>
          </a:p>
        </p:txBody>
      </p:sp>
    </p:spTree>
    <p:extLst>
      <p:ext uri="{BB962C8B-B14F-4D97-AF65-F5344CB8AC3E}">
        <p14:creationId xmlns:p14="http://schemas.microsoft.com/office/powerpoint/2010/main" val="4141011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5984D54-A3AF-4BE6-90EB-667FD0F44969}"/>
              </a:ext>
            </a:extLst>
          </p:cNvPr>
          <p:cNvSpPr/>
          <p:nvPr/>
        </p:nvSpPr>
        <p:spPr>
          <a:xfrm>
            <a:off x="827584" y="404664"/>
            <a:ext cx="7848872" cy="6001643"/>
          </a:xfrm>
          <a:prstGeom prst="rect">
            <a:avLst/>
          </a:prstGeom>
        </p:spPr>
        <p:txBody>
          <a:bodyPr wrap="square">
            <a:spAutoFit/>
          </a:bodyPr>
          <a:lstStyle/>
          <a:p>
            <a:r>
              <a:rPr lang="en-US" sz="3200" b="1" dirty="0">
                <a:solidFill>
                  <a:srgbClr val="FF0000"/>
                </a:solidFill>
              </a:rPr>
              <a:t>Vegetative-sensory polyneuropathy.</a:t>
            </a:r>
            <a:r>
              <a:rPr lang="en-US" sz="3200" b="1" dirty="0">
                <a:solidFill>
                  <a:srgbClr val="FFFF00"/>
                </a:solidFill>
              </a:rPr>
              <a:t> Complains appear on an incipient stage of the disease: ache in bones and forearms, paresthesia in them (feeling of numbness, “crawling of insects”).</a:t>
            </a:r>
          </a:p>
          <a:p>
            <a:r>
              <a:rPr lang="en-US" sz="3200" b="1" dirty="0">
                <a:solidFill>
                  <a:srgbClr val="FFFF00"/>
                </a:solidFill>
              </a:rPr>
              <a:t>    These feelings are strengthened during a change of atmospheric pressure, at cooling.</a:t>
            </a:r>
            <a:endParaRPr lang="uk-UA" sz="3200" b="1" dirty="0">
              <a:solidFill>
                <a:srgbClr val="FFFF00"/>
              </a:solidFill>
            </a:endParaRPr>
          </a:p>
          <a:p>
            <a:r>
              <a:rPr lang="uk-UA" sz="3200" b="1" dirty="0">
                <a:solidFill>
                  <a:srgbClr val="FFFF00"/>
                </a:solidFill>
              </a:rPr>
              <a:t>   </a:t>
            </a:r>
            <a:r>
              <a:rPr lang="en-US" sz="3200" b="1" dirty="0">
                <a:solidFill>
                  <a:srgbClr val="FFFF00"/>
                </a:solidFill>
              </a:rPr>
              <a:t> In the course of time pain and </a:t>
            </a:r>
            <a:r>
              <a:rPr lang="en-US" sz="3200" b="1" dirty="0" err="1">
                <a:solidFill>
                  <a:srgbClr val="FFFF00"/>
                </a:solidFill>
              </a:rPr>
              <a:t>paresthesias</a:t>
            </a:r>
            <a:r>
              <a:rPr lang="en-US" sz="3200" b="1" dirty="0">
                <a:solidFill>
                  <a:srgbClr val="FFFF00"/>
                </a:solidFill>
              </a:rPr>
              <a:t> strengthen, become constants, disturb </a:t>
            </a:r>
            <a:r>
              <a:rPr lang="en-US" sz="3200" b="1" dirty="0" err="1">
                <a:solidFill>
                  <a:srgbClr val="FFFF00"/>
                </a:solidFill>
              </a:rPr>
              <a:t>patiend</a:t>
            </a:r>
            <a:r>
              <a:rPr lang="en-US" sz="3200" b="1" dirty="0">
                <a:solidFill>
                  <a:srgbClr val="FFFF00"/>
                </a:solidFill>
              </a:rPr>
              <a:t> after work, at night, upsetting sleep. </a:t>
            </a:r>
            <a:endParaRPr lang="ru-UA" sz="3200" b="1" dirty="0">
              <a:solidFill>
                <a:srgbClr val="FFFF00"/>
              </a:solidFill>
            </a:endParaRPr>
          </a:p>
        </p:txBody>
      </p:sp>
    </p:spTree>
    <p:extLst>
      <p:ext uri="{BB962C8B-B14F-4D97-AF65-F5344CB8AC3E}">
        <p14:creationId xmlns:p14="http://schemas.microsoft.com/office/powerpoint/2010/main" val="2825650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7692F30-0E00-4AD2-840E-54F8333043B3}"/>
              </a:ext>
            </a:extLst>
          </p:cNvPr>
          <p:cNvSpPr/>
          <p:nvPr/>
        </p:nvSpPr>
        <p:spPr>
          <a:xfrm>
            <a:off x="179512" y="116632"/>
            <a:ext cx="8712968" cy="6432530"/>
          </a:xfrm>
          <a:prstGeom prst="rect">
            <a:avLst/>
          </a:prstGeom>
        </p:spPr>
        <p:txBody>
          <a:bodyPr wrap="square">
            <a:spAutoFit/>
          </a:bodyPr>
          <a:lstStyle/>
          <a:p>
            <a:r>
              <a:rPr lang="en-US" sz="2800" b="1" dirty="0">
                <a:solidFill>
                  <a:srgbClr val="FF0000"/>
                </a:solidFill>
              </a:rPr>
              <a:t>Peripheral vegetative - vascular lesions</a:t>
            </a:r>
          </a:p>
          <a:p>
            <a:r>
              <a:rPr lang="en-US" sz="3200" b="1" dirty="0">
                <a:solidFill>
                  <a:srgbClr val="FFFF00"/>
                </a:solidFill>
              </a:rPr>
              <a:t>come up: hyperhidrosis, puffiness of distal phalanxes, change of skin coloration and hands temperature. Cyanotic color and invariable or heightened temperature, and paleness or marmoreal skin and hypothermia of hands at predominance of spastic phenomena are marked in case of paretic phenomena predominance in capillary tubes and vessels of small caliber.</a:t>
            </a:r>
          </a:p>
          <a:p>
            <a:r>
              <a:rPr lang="en-US" sz="3200" b="1" dirty="0">
                <a:solidFill>
                  <a:srgbClr val="FFFF00"/>
                </a:solidFill>
              </a:rPr>
              <a:t>Sensory lesions at vegetative</a:t>
            </a:r>
          </a:p>
          <a:p>
            <a:r>
              <a:rPr lang="en-US" sz="3200" b="1" dirty="0">
                <a:solidFill>
                  <a:srgbClr val="FFFF00"/>
                </a:solidFill>
              </a:rPr>
              <a:t>polyneuropathy decrease or hypesthesia takes place.</a:t>
            </a:r>
            <a:endParaRPr lang="ru-UA" sz="3200" b="1" dirty="0">
              <a:solidFill>
                <a:srgbClr val="FFFF00"/>
              </a:solidFill>
            </a:endParaRPr>
          </a:p>
        </p:txBody>
      </p:sp>
    </p:spTree>
    <p:extLst>
      <p:ext uri="{BB962C8B-B14F-4D97-AF65-F5344CB8AC3E}">
        <p14:creationId xmlns:p14="http://schemas.microsoft.com/office/powerpoint/2010/main" val="3368498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BCBFEE3-FFB5-48AD-959A-1E5BC766D047}"/>
              </a:ext>
            </a:extLst>
          </p:cNvPr>
          <p:cNvSpPr/>
          <p:nvPr/>
        </p:nvSpPr>
        <p:spPr>
          <a:xfrm>
            <a:off x="251520" y="404664"/>
            <a:ext cx="8784976" cy="4524315"/>
          </a:xfrm>
          <a:prstGeom prst="rect">
            <a:avLst/>
          </a:prstGeom>
        </p:spPr>
        <p:txBody>
          <a:bodyPr wrap="square">
            <a:spAutoFit/>
          </a:bodyPr>
          <a:lstStyle/>
          <a:p>
            <a:r>
              <a:rPr lang="en-US" sz="3200" b="1" dirty="0">
                <a:solidFill>
                  <a:srgbClr val="FFFF00"/>
                </a:solidFill>
              </a:rPr>
              <a:t>     Surface sensitivity in process of development of a vegetative – sensory polyneuropathy is reduced according to </a:t>
            </a:r>
            <a:r>
              <a:rPr lang="en-US" sz="3200" b="1" dirty="0" err="1">
                <a:solidFill>
                  <a:srgbClr val="FF0000"/>
                </a:solidFill>
              </a:rPr>
              <a:t>polyneuritic</a:t>
            </a:r>
            <a:r>
              <a:rPr lang="en-US" sz="3200" b="1" dirty="0">
                <a:solidFill>
                  <a:srgbClr val="FF0000"/>
                </a:solidFill>
              </a:rPr>
              <a:t> type.</a:t>
            </a:r>
          </a:p>
          <a:p>
            <a:r>
              <a:rPr lang="en-US" sz="3200" b="1" dirty="0">
                <a:solidFill>
                  <a:srgbClr val="FFFF00"/>
                </a:solidFill>
              </a:rPr>
              <a:t> Expressiveness of peripheral vegetative - vascular lesions increases: edemas and hard movable properties of fingers, which are over or considerably decrease after beginning of work come up in the mornings. </a:t>
            </a:r>
          </a:p>
        </p:txBody>
      </p:sp>
    </p:spTree>
    <p:extLst>
      <p:ext uri="{BB962C8B-B14F-4D97-AF65-F5344CB8AC3E}">
        <p14:creationId xmlns:p14="http://schemas.microsoft.com/office/powerpoint/2010/main" val="549898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6452C26-38FE-4A54-95F6-CB4C307CF623}"/>
              </a:ext>
            </a:extLst>
          </p:cNvPr>
          <p:cNvSpPr/>
          <p:nvPr/>
        </p:nvSpPr>
        <p:spPr>
          <a:xfrm>
            <a:off x="395536" y="188640"/>
            <a:ext cx="8280920" cy="6001643"/>
          </a:xfrm>
          <a:prstGeom prst="rect">
            <a:avLst/>
          </a:prstGeom>
        </p:spPr>
        <p:txBody>
          <a:bodyPr wrap="square">
            <a:spAutoFit/>
          </a:bodyPr>
          <a:lstStyle/>
          <a:p>
            <a:pPr lvl="0"/>
            <a:r>
              <a:rPr lang="en-US" sz="3200" b="1" dirty="0">
                <a:solidFill>
                  <a:srgbClr val="FFFF00"/>
                </a:solidFill>
              </a:rPr>
              <a:t>Trophic lesions are often observed: hyperkeratosis of palms, change of form and frailness of nails, deformation of </a:t>
            </a:r>
            <a:r>
              <a:rPr lang="en-US" sz="3200" b="1" dirty="0" err="1">
                <a:solidFill>
                  <a:srgbClr val="FFFF00"/>
                </a:solidFill>
              </a:rPr>
              <a:t>interphalanx</a:t>
            </a:r>
            <a:r>
              <a:rPr lang="en-US" sz="3200" b="1" dirty="0">
                <a:solidFill>
                  <a:srgbClr val="FFFF00"/>
                </a:solidFill>
              </a:rPr>
              <a:t> joints. </a:t>
            </a:r>
          </a:p>
          <a:p>
            <a:pPr lvl="0"/>
            <a:r>
              <a:rPr lang="en-US" sz="3200" b="1" dirty="0">
                <a:solidFill>
                  <a:srgbClr val="FFFF00"/>
                </a:solidFill>
              </a:rPr>
              <a:t>    Complain on weakness, fatigability, decrease of force in the upper extremities are joined in case of motive </a:t>
            </a:r>
            <a:r>
              <a:rPr lang="en-US" sz="3200" b="1" dirty="0" err="1">
                <a:solidFill>
                  <a:srgbClr val="FFFF00"/>
                </a:solidFill>
              </a:rPr>
              <a:t>fibres</a:t>
            </a:r>
            <a:r>
              <a:rPr lang="en-US" sz="3200" b="1" dirty="0">
                <a:solidFill>
                  <a:srgbClr val="FFFF00"/>
                </a:solidFill>
              </a:rPr>
              <a:t> retraction in pathological process.     </a:t>
            </a:r>
          </a:p>
          <a:p>
            <a:pPr lvl="0"/>
            <a:r>
              <a:rPr lang="en-US" sz="3200" b="1" dirty="0">
                <a:solidFill>
                  <a:srgbClr val="FFFF00"/>
                </a:solidFill>
              </a:rPr>
              <a:t>     Decrease of hands pressure force, hypotrophy of separate muscle groups of the upper extremities, decrease of tendon jerks are determined objectively</a:t>
            </a:r>
            <a:endParaRPr lang="ru-UA" sz="3200" b="1" dirty="0">
              <a:solidFill>
                <a:srgbClr val="FFFF00"/>
              </a:solidFill>
            </a:endParaRPr>
          </a:p>
        </p:txBody>
      </p:sp>
    </p:spTree>
    <p:extLst>
      <p:ext uri="{BB962C8B-B14F-4D97-AF65-F5344CB8AC3E}">
        <p14:creationId xmlns:p14="http://schemas.microsoft.com/office/powerpoint/2010/main" val="429081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99FC0CA-2678-41B6-9D3C-006E78AD6427}"/>
              </a:ext>
            </a:extLst>
          </p:cNvPr>
          <p:cNvSpPr/>
          <p:nvPr/>
        </p:nvSpPr>
        <p:spPr>
          <a:xfrm>
            <a:off x="467544" y="188640"/>
            <a:ext cx="8496944" cy="6186309"/>
          </a:xfrm>
          <a:prstGeom prst="rect">
            <a:avLst/>
          </a:prstGeom>
        </p:spPr>
        <p:txBody>
          <a:bodyPr wrap="square">
            <a:spAutoFit/>
          </a:bodyPr>
          <a:lstStyle/>
          <a:p>
            <a:r>
              <a:rPr lang="en-US" sz="2800" b="1" dirty="0">
                <a:solidFill>
                  <a:srgbClr val="FF0000"/>
                </a:solidFill>
              </a:rPr>
              <a:t>          </a:t>
            </a:r>
            <a:r>
              <a:rPr lang="en-US" sz="3200" b="1" dirty="0">
                <a:solidFill>
                  <a:srgbClr val="FF0000"/>
                </a:solidFill>
              </a:rPr>
              <a:t>Lumbosacral radiculopathy </a:t>
            </a:r>
            <a:r>
              <a:rPr lang="en-US" sz="2800" b="1" dirty="0">
                <a:solidFill>
                  <a:srgbClr val="FFFF00"/>
                </a:solidFill>
              </a:rPr>
              <a:t>is met at persons, whose work is connected which a considerable static-dynamic loading on lumbosacral area of vertebral column owing to frequent fulfillments, in particular to forced tilts</a:t>
            </a:r>
          </a:p>
          <a:p>
            <a:r>
              <a:rPr lang="en-US" sz="2800" b="1" dirty="0">
                <a:solidFill>
                  <a:srgbClr val="FFFF00"/>
                </a:solidFill>
              </a:rPr>
              <a:t>and trunk turns (operatives of rolling-mill, and </a:t>
            </a:r>
            <a:r>
              <a:rPr lang="en-US" sz="2800" b="1" dirty="0" err="1">
                <a:solidFill>
                  <a:srgbClr val="FFFF00"/>
                </a:solidFill>
              </a:rPr>
              <a:t>lumberers</a:t>
            </a:r>
            <a:r>
              <a:rPr lang="en-US" sz="2800" b="1" dirty="0">
                <a:solidFill>
                  <a:srgbClr val="FFFF00"/>
                </a:solidFill>
              </a:rPr>
              <a:t>), systematic lifting and transportation of hard loads (loaders, dockers, and carvers), continuous maintenance of forced pose (drifters, fettlers, miners), influence of general jerk similar vibrations (drivers of large trucks, tractor and combine operators). </a:t>
            </a:r>
            <a:r>
              <a:rPr lang="en-US" sz="2800" b="1" dirty="0" err="1">
                <a:solidFill>
                  <a:srgbClr val="FFFF00"/>
                </a:solidFill>
              </a:rPr>
              <a:t>Overfreezing</a:t>
            </a:r>
            <a:r>
              <a:rPr lang="en-US" sz="2800" b="1" dirty="0">
                <a:solidFill>
                  <a:srgbClr val="FFFF00"/>
                </a:solidFill>
              </a:rPr>
              <a:t> and temperature differences strengthen an effect of these factors</a:t>
            </a:r>
            <a:endParaRPr lang="ru-UA" sz="2800" b="1" dirty="0">
              <a:solidFill>
                <a:srgbClr val="FFFF00"/>
              </a:solidFill>
            </a:endParaRPr>
          </a:p>
        </p:txBody>
      </p:sp>
    </p:spTree>
    <p:extLst>
      <p:ext uri="{BB962C8B-B14F-4D97-AF65-F5344CB8AC3E}">
        <p14:creationId xmlns:p14="http://schemas.microsoft.com/office/powerpoint/2010/main" val="3481895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E5733A0-26E1-4BBB-B515-6CF03B433250}"/>
              </a:ext>
            </a:extLst>
          </p:cNvPr>
          <p:cNvSpPr/>
          <p:nvPr/>
        </p:nvSpPr>
        <p:spPr>
          <a:xfrm>
            <a:off x="467544" y="260648"/>
            <a:ext cx="8352928" cy="5509200"/>
          </a:xfrm>
          <a:prstGeom prst="rect">
            <a:avLst/>
          </a:prstGeom>
        </p:spPr>
        <p:txBody>
          <a:bodyPr wrap="square">
            <a:spAutoFit/>
          </a:bodyPr>
          <a:lstStyle/>
          <a:p>
            <a:r>
              <a:rPr lang="en-US" sz="3200" b="1" dirty="0">
                <a:solidFill>
                  <a:srgbClr val="FFFF00"/>
                </a:solidFill>
              </a:rPr>
              <a:t>Steady pain in transversal - sacral region, in particular during trunk tilts and turns is marked at patients. </a:t>
            </a:r>
          </a:p>
          <a:p>
            <a:r>
              <a:rPr lang="en-US" sz="3200" b="1" dirty="0">
                <a:solidFill>
                  <a:srgbClr val="FFFF00"/>
                </a:solidFill>
              </a:rPr>
              <a:t>Decreasing of reflex of Achilles' tendon develops.</a:t>
            </a:r>
          </a:p>
          <a:p>
            <a:r>
              <a:rPr lang="en-US" sz="3200" b="1" dirty="0">
                <a:solidFill>
                  <a:srgbClr val="FFFF00"/>
                </a:solidFill>
              </a:rPr>
              <a:t> Weakness and hypotrophy of muscles of the front regions of shank develops gradually, in particular in a long extensor of large finger. </a:t>
            </a:r>
          </a:p>
          <a:p>
            <a:r>
              <a:rPr lang="en-US" sz="3200" b="1" dirty="0">
                <a:solidFill>
                  <a:srgbClr val="FFFF00"/>
                </a:solidFill>
              </a:rPr>
              <a:t>Knee reflex is reduced or disappears quite often.</a:t>
            </a:r>
            <a:endParaRPr lang="ru-UA" sz="3200" b="1" dirty="0">
              <a:solidFill>
                <a:srgbClr val="FFFF00"/>
              </a:solidFill>
            </a:endParaRPr>
          </a:p>
        </p:txBody>
      </p:sp>
    </p:spTree>
    <p:extLst>
      <p:ext uri="{BB962C8B-B14F-4D97-AF65-F5344CB8AC3E}">
        <p14:creationId xmlns:p14="http://schemas.microsoft.com/office/powerpoint/2010/main" val="3391215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DB62618-A10A-4226-84FA-7ED37D41B3DE}"/>
              </a:ext>
            </a:extLst>
          </p:cNvPr>
          <p:cNvSpPr/>
          <p:nvPr/>
        </p:nvSpPr>
        <p:spPr>
          <a:xfrm>
            <a:off x="611560" y="0"/>
            <a:ext cx="7848872" cy="6617196"/>
          </a:xfrm>
          <a:prstGeom prst="rect">
            <a:avLst/>
          </a:prstGeom>
        </p:spPr>
        <p:txBody>
          <a:bodyPr wrap="square">
            <a:spAutoFit/>
          </a:bodyPr>
          <a:lstStyle/>
          <a:p>
            <a:pPr algn="ctr"/>
            <a:r>
              <a:rPr lang="en-US" sz="3200" b="1" dirty="0">
                <a:solidFill>
                  <a:srgbClr val="FF0000"/>
                </a:solidFill>
              </a:rPr>
              <a:t>DISEASES OF MUSCLES</a:t>
            </a:r>
          </a:p>
          <a:p>
            <a:r>
              <a:rPr lang="en-US" sz="2800" b="1" dirty="0">
                <a:solidFill>
                  <a:srgbClr val="FFFF00"/>
                </a:solidFill>
              </a:rPr>
              <a:t>These diseases are ones of the most widespread forms of occupational pathology conditioned with the functional overstrain. </a:t>
            </a:r>
          </a:p>
          <a:p>
            <a:r>
              <a:rPr lang="en-US" sz="2800" b="1" dirty="0">
                <a:solidFill>
                  <a:srgbClr val="FFFF00"/>
                </a:solidFill>
              </a:rPr>
              <a:t>They include two clinical syndromes: </a:t>
            </a:r>
            <a:r>
              <a:rPr lang="en-US" sz="2800" b="1" dirty="0">
                <a:solidFill>
                  <a:srgbClr val="FF0000"/>
                </a:solidFill>
              </a:rPr>
              <a:t>myalgia and myositis</a:t>
            </a:r>
            <a:r>
              <a:rPr lang="en-US" sz="2800" b="1" dirty="0">
                <a:solidFill>
                  <a:srgbClr val="FFFF00"/>
                </a:solidFill>
              </a:rPr>
              <a:t>. These conditions are met at workers of the most different trades, whose jobs are connected with considered static-dynamic loading. First of all, builders, workers of brickworks and bread-baking plants, milkmaids, typist, pianists are among them.</a:t>
            </a:r>
          </a:p>
          <a:p>
            <a:r>
              <a:rPr lang="en-US" sz="2800" b="1" dirty="0">
                <a:solidFill>
                  <a:srgbClr val="FFFF00"/>
                </a:solidFill>
              </a:rPr>
              <a:t> Muscles of forearms are subjected to the affliction most often, muscle of shoulder less often.</a:t>
            </a:r>
            <a:endParaRPr lang="ru-UA" sz="2800" b="1" dirty="0">
              <a:solidFill>
                <a:srgbClr val="FFFF00"/>
              </a:solidFill>
            </a:endParaRPr>
          </a:p>
        </p:txBody>
      </p:sp>
    </p:spTree>
    <p:extLst>
      <p:ext uri="{BB962C8B-B14F-4D97-AF65-F5344CB8AC3E}">
        <p14:creationId xmlns:p14="http://schemas.microsoft.com/office/powerpoint/2010/main" val="1732720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3B37D33-9EBE-4B12-8C8B-D37DA19B81B6}"/>
              </a:ext>
            </a:extLst>
          </p:cNvPr>
          <p:cNvSpPr/>
          <p:nvPr/>
        </p:nvSpPr>
        <p:spPr>
          <a:xfrm>
            <a:off x="251520" y="0"/>
            <a:ext cx="8496944" cy="6555641"/>
          </a:xfrm>
          <a:prstGeom prst="rect">
            <a:avLst/>
          </a:prstGeom>
        </p:spPr>
        <p:txBody>
          <a:bodyPr wrap="square">
            <a:spAutoFit/>
          </a:bodyPr>
          <a:lstStyle/>
          <a:p>
            <a:r>
              <a:rPr lang="en-US" sz="2800" b="1" dirty="0">
                <a:solidFill>
                  <a:srgbClr val="FF0000"/>
                </a:solidFill>
              </a:rPr>
              <a:t>Myalgia</a:t>
            </a:r>
            <a:r>
              <a:rPr lang="en-US" sz="2800" b="1" dirty="0">
                <a:solidFill>
                  <a:srgbClr val="FFFF00"/>
                </a:solidFill>
              </a:rPr>
              <a:t> starts from sensation of discomfort, gravity, and strain in the according muscles. Speed of work is reduced, mechanical excitement of muscles and their bioelectric activity is increased. Strength and, in</a:t>
            </a:r>
          </a:p>
          <a:p>
            <a:r>
              <a:rPr lang="en-US" sz="2800" b="1" dirty="0">
                <a:solidFill>
                  <a:srgbClr val="FFFF00"/>
                </a:solidFill>
              </a:rPr>
              <a:t>particular, their endurance to static loads is reduced.</a:t>
            </a:r>
          </a:p>
          <a:p>
            <a:r>
              <a:rPr lang="en-US" sz="2800" b="1" dirty="0">
                <a:solidFill>
                  <a:srgbClr val="FFFF00"/>
                </a:solidFill>
              </a:rPr>
              <a:t>Myalgia is a functional stage of the disease. Condition normalization is already marked in some days of rest. At the same time a relapse of the disease with tendency to further progress down to development of degenerative – dystrophic also of secondary inflammatory changes in muscles is observed rather often at resumption of work.</a:t>
            </a:r>
            <a:endParaRPr lang="ru-UA" sz="2800" b="1" dirty="0">
              <a:solidFill>
                <a:srgbClr val="FFFF00"/>
              </a:solidFill>
            </a:endParaRPr>
          </a:p>
        </p:txBody>
      </p:sp>
    </p:spTree>
    <p:extLst>
      <p:ext uri="{BB962C8B-B14F-4D97-AF65-F5344CB8AC3E}">
        <p14:creationId xmlns:p14="http://schemas.microsoft.com/office/powerpoint/2010/main" val="16457929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6C3668D-11FD-478C-81CD-C9371E5900FF}"/>
              </a:ext>
            </a:extLst>
          </p:cNvPr>
          <p:cNvSpPr/>
          <p:nvPr/>
        </p:nvSpPr>
        <p:spPr>
          <a:xfrm>
            <a:off x="467544" y="116632"/>
            <a:ext cx="8208912" cy="6001643"/>
          </a:xfrm>
          <a:prstGeom prst="rect">
            <a:avLst/>
          </a:prstGeom>
        </p:spPr>
        <p:txBody>
          <a:bodyPr wrap="square">
            <a:spAutoFit/>
          </a:bodyPr>
          <a:lstStyle/>
          <a:p>
            <a:r>
              <a:rPr lang="en-US" sz="3200" b="1" dirty="0">
                <a:solidFill>
                  <a:srgbClr val="FF0000"/>
                </a:solidFill>
              </a:rPr>
              <a:t>Myositis</a:t>
            </a:r>
            <a:r>
              <a:rPr lang="en-US" sz="3200" b="1" dirty="0">
                <a:solidFill>
                  <a:srgbClr val="FFFF00"/>
                </a:solidFill>
              </a:rPr>
              <a:t> is characterized with strengthening of pain and paresthesia in hands that cause patients to complain not only in working time, but also in periods of rest, especially at night.</a:t>
            </a:r>
          </a:p>
          <a:p>
            <a:r>
              <a:rPr lang="en-US" sz="3200" b="1" dirty="0">
                <a:solidFill>
                  <a:srgbClr val="FFFF00"/>
                </a:solidFill>
              </a:rPr>
              <a:t>   The pain strengthens sharply during active motions. Speed of motions, productivity of work is reduced. The affected muscles become hard elastic, flabby, and atrophic. Very painful dense knots from 3-4 mm up to 2-3 cm are palpated in thickness of a muscle tissue.</a:t>
            </a:r>
            <a:endParaRPr lang="ru-UA" sz="3200" b="1" dirty="0">
              <a:solidFill>
                <a:srgbClr val="FFFF00"/>
              </a:solidFill>
            </a:endParaRPr>
          </a:p>
        </p:txBody>
      </p:sp>
    </p:spTree>
    <p:extLst>
      <p:ext uri="{BB962C8B-B14F-4D97-AF65-F5344CB8AC3E}">
        <p14:creationId xmlns:p14="http://schemas.microsoft.com/office/powerpoint/2010/main" val="4201230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2871BD43-2E09-4E14-89C7-75DE701ACDDB}"/>
              </a:ext>
            </a:extLst>
          </p:cNvPr>
          <p:cNvSpPr/>
          <p:nvPr/>
        </p:nvSpPr>
        <p:spPr>
          <a:xfrm>
            <a:off x="0" y="0"/>
            <a:ext cx="9144000" cy="5816977"/>
          </a:xfrm>
          <a:prstGeom prst="rect">
            <a:avLst/>
          </a:prstGeom>
        </p:spPr>
        <p:txBody>
          <a:bodyPr wrap="square">
            <a:spAutoFit/>
          </a:bodyPr>
          <a:lstStyle/>
          <a:p>
            <a:pPr algn="ctr"/>
            <a:r>
              <a:rPr lang="en-US" sz="3200" dirty="0">
                <a:solidFill>
                  <a:srgbClr val="FF0000"/>
                </a:solidFill>
              </a:rPr>
              <a:t>DISEASES OF FIBROUS AND SYNOVIAL FORMATIONS</a:t>
            </a:r>
          </a:p>
          <a:p>
            <a:r>
              <a:rPr lang="en-US" sz="2800" b="1" dirty="0">
                <a:solidFill>
                  <a:srgbClr val="FFFF00"/>
                </a:solidFill>
              </a:rPr>
              <a:t>    Such diseases as </a:t>
            </a:r>
            <a:r>
              <a:rPr lang="en-US" sz="2800" b="1" dirty="0" err="1">
                <a:solidFill>
                  <a:srgbClr val="FFFF00"/>
                </a:solidFill>
              </a:rPr>
              <a:t>periarthritis</a:t>
            </a:r>
            <a:r>
              <a:rPr lang="en-US" sz="2800" b="1" dirty="0">
                <a:solidFill>
                  <a:srgbClr val="FFFF00"/>
                </a:solidFill>
              </a:rPr>
              <a:t>, </a:t>
            </a:r>
            <a:r>
              <a:rPr lang="en-US" sz="2800" b="1" dirty="0" err="1">
                <a:solidFill>
                  <a:srgbClr val="FFFF00"/>
                </a:solidFill>
              </a:rPr>
              <a:t>ligamentitis</a:t>
            </a:r>
            <a:r>
              <a:rPr lang="en-US" sz="2800" b="1" dirty="0">
                <a:solidFill>
                  <a:srgbClr val="FFFF00"/>
                </a:solidFill>
              </a:rPr>
              <a:t>, epicondylitis, </a:t>
            </a:r>
            <a:r>
              <a:rPr lang="en-US" sz="2800" b="1" dirty="0" err="1">
                <a:solidFill>
                  <a:srgbClr val="FFFF00"/>
                </a:solidFill>
              </a:rPr>
              <a:t>tendovaginitis</a:t>
            </a:r>
            <a:r>
              <a:rPr lang="en-US" sz="2800" b="1" dirty="0">
                <a:solidFill>
                  <a:srgbClr val="FFFF00"/>
                </a:solidFill>
              </a:rPr>
              <a:t>, bursitis belong to diseases of peripheral ligaments or muscle fastenings.</a:t>
            </a:r>
          </a:p>
          <a:p>
            <a:r>
              <a:rPr lang="en-US" sz="2800" b="1" dirty="0">
                <a:solidFill>
                  <a:srgbClr val="FFFF00"/>
                </a:solidFill>
              </a:rPr>
              <a:t>     Humeroscapular </a:t>
            </a:r>
            <a:r>
              <a:rPr lang="en-US" sz="2800" b="1" dirty="0" err="1">
                <a:solidFill>
                  <a:srgbClr val="FFFF00"/>
                </a:solidFill>
              </a:rPr>
              <a:t>periarthritis</a:t>
            </a:r>
            <a:r>
              <a:rPr lang="en-US" sz="2800" b="1" dirty="0">
                <a:solidFill>
                  <a:srgbClr val="FFFF00"/>
                </a:solidFill>
              </a:rPr>
              <a:t> as an occupational disease develops during fulfillment of work, which demands repetition of motions in a shoulder joint, in particular on a background of a considerable static-dynamic loading (bricklayers, plasterers, painters). The disease starts with pain in joints of shoulder at motion, raise, and rotation of shoulder. </a:t>
            </a:r>
            <a:endParaRPr lang="ru-UA" sz="2800" b="1" dirty="0">
              <a:solidFill>
                <a:srgbClr val="FFFF00"/>
              </a:solidFill>
            </a:endParaRPr>
          </a:p>
        </p:txBody>
      </p:sp>
    </p:spTree>
    <p:extLst>
      <p:ext uri="{BB962C8B-B14F-4D97-AF65-F5344CB8AC3E}">
        <p14:creationId xmlns:p14="http://schemas.microsoft.com/office/powerpoint/2010/main" val="20488357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FA55625-C096-4FB1-B50C-8CA4441D4BEC}"/>
              </a:ext>
            </a:extLst>
          </p:cNvPr>
          <p:cNvSpPr/>
          <p:nvPr/>
        </p:nvSpPr>
        <p:spPr>
          <a:xfrm>
            <a:off x="323528" y="188640"/>
            <a:ext cx="8352928" cy="5693866"/>
          </a:xfrm>
          <a:prstGeom prst="rect">
            <a:avLst/>
          </a:prstGeom>
        </p:spPr>
        <p:txBody>
          <a:bodyPr wrap="square">
            <a:spAutoFit/>
          </a:bodyPr>
          <a:lstStyle/>
          <a:p>
            <a:pPr lvl="0"/>
            <a:r>
              <a:rPr lang="en-US" sz="2800" b="1" dirty="0">
                <a:solidFill>
                  <a:srgbClr val="FFFF00"/>
                </a:solidFill>
              </a:rPr>
              <a:t>    With the course of time, the pain strengthens, becomes constant, crunching appears in joints at motion. </a:t>
            </a:r>
          </a:p>
          <a:p>
            <a:pPr lvl="0"/>
            <a:r>
              <a:rPr lang="en-US" sz="2800" b="1" dirty="0">
                <a:solidFill>
                  <a:srgbClr val="FFFF00"/>
                </a:solidFill>
              </a:rPr>
              <a:t>    Limitation of motion in the joint increases gradually, especially at rotation and taking the shoulder aside. Taking an arm behind own back is considerably limited, and often it is impossible. Development of small mobility in the shoulder joint is possible later on. Pain comes up at palpation of a large knob of a shoulder bone, deltoid muscle less often, in particular in a place of its fixation to the shoulder bone.</a:t>
            </a:r>
            <a:endParaRPr lang="ru-UA" dirty="0"/>
          </a:p>
        </p:txBody>
      </p:sp>
    </p:spTree>
    <p:extLst>
      <p:ext uri="{BB962C8B-B14F-4D97-AF65-F5344CB8AC3E}">
        <p14:creationId xmlns:p14="http://schemas.microsoft.com/office/powerpoint/2010/main" val="21632562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50FBD11-2B04-481F-9169-1BECCFB9A7B2}"/>
              </a:ext>
            </a:extLst>
          </p:cNvPr>
          <p:cNvSpPr/>
          <p:nvPr/>
        </p:nvSpPr>
        <p:spPr>
          <a:xfrm>
            <a:off x="323528" y="332656"/>
            <a:ext cx="8424936" cy="6001643"/>
          </a:xfrm>
          <a:prstGeom prst="rect">
            <a:avLst/>
          </a:prstGeom>
        </p:spPr>
        <p:txBody>
          <a:bodyPr wrap="square">
            <a:spAutoFit/>
          </a:bodyPr>
          <a:lstStyle/>
          <a:p>
            <a:r>
              <a:rPr lang="en-US" sz="3200" b="1" dirty="0">
                <a:solidFill>
                  <a:srgbClr val="FFFF00"/>
                </a:solidFill>
              </a:rPr>
              <a:t>X-ray research at </a:t>
            </a:r>
            <a:r>
              <a:rPr lang="en-US" sz="3200" b="1" dirty="0" err="1">
                <a:solidFill>
                  <a:srgbClr val="FFFF00"/>
                </a:solidFill>
              </a:rPr>
              <a:t>periarthritis</a:t>
            </a:r>
            <a:r>
              <a:rPr lang="en-US" sz="3200" b="1" dirty="0">
                <a:solidFill>
                  <a:srgbClr val="FFFF00"/>
                </a:solidFill>
              </a:rPr>
              <a:t> of shoulder joint demonstrates sclerotic change of a knob surface of a shoulder bone and availability of shades of calcareous deposits of different sizes, forms and density.</a:t>
            </a:r>
          </a:p>
          <a:p>
            <a:r>
              <a:rPr lang="en-US" sz="3200" b="1" dirty="0">
                <a:solidFill>
                  <a:srgbClr val="FFFF00"/>
                </a:solidFill>
              </a:rPr>
              <a:t>     Multiple edge resorptions, which are surrounded by sclerotic process, and destruction of a large knob of a shoulder bone, saline deposits in a synovial bag are observed on a roentgenogram at this pathology most often.</a:t>
            </a:r>
            <a:endParaRPr lang="ru-UA" sz="3200" b="1" dirty="0">
              <a:solidFill>
                <a:srgbClr val="FFFF00"/>
              </a:solidFill>
            </a:endParaRPr>
          </a:p>
        </p:txBody>
      </p:sp>
    </p:spTree>
    <p:extLst>
      <p:ext uri="{BB962C8B-B14F-4D97-AF65-F5344CB8AC3E}">
        <p14:creationId xmlns:p14="http://schemas.microsoft.com/office/powerpoint/2010/main" val="2679665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D56F1FF-88E0-4DCE-BE3F-AA29C231C868}"/>
              </a:ext>
            </a:extLst>
          </p:cNvPr>
          <p:cNvSpPr/>
          <p:nvPr/>
        </p:nvSpPr>
        <p:spPr>
          <a:xfrm>
            <a:off x="179512" y="116632"/>
            <a:ext cx="8640960" cy="6678751"/>
          </a:xfrm>
          <a:prstGeom prst="rect">
            <a:avLst/>
          </a:prstGeom>
        </p:spPr>
        <p:txBody>
          <a:bodyPr wrap="square">
            <a:spAutoFit/>
          </a:bodyPr>
          <a:lstStyle/>
          <a:p>
            <a:pPr algn="ctr"/>
            <a:r>
              <a:rPr lang="en-US" sz="3600" b="1" dirty="0">
                <a:solidFill>
                  <a:srgbClr val="FF0000"/>
                </a:solidFill>
              </a:rPr>
              <a:t>Epicondylitis</a:t>
            </a:r>
            <a:r>
              <a:rPr lang="en-US" sz="3600" b="1" dirty="0">
                <a:solidFill>
                  <a:srgbClr val="FFFF00"/>
                </a:solidFill>
              </a:rPr>
              <a:t>. </a:t>
            </a:r>
          </a:p>
          <a:p>
            <a:r>
              <a:rPr lang="en-US" sz="2800" b="1" dirty="0">
                <a:solidFill>
                  <a:srgbClr val="FFFF00"/>
                </a:solidFill>
              </a:rPr>
              <a:t>    This disease is diagnosed at localization of an aseptic chronic inflammation and degenerative-dystrophic changes in a region of place of a node fixation of tendon of protractor-arch supporter group of muscles of forearms (lateral epicondylitis) or in a region of a medial node of fixation place of tendon of flexors of hand and fingers (medial epicondylitis).</a:t>
            </a:r>
          </a:p>
          <a:p>
            <a:r>
              <a:rPr lang="en-US" sz="2800" b="1" dirty="0">
                <a:solidFill>
                  <a:srgbClr val="FFFF00"/>
                </a:solidFill>
              </a:rPr>
              <a:t>    The disease develops predominantly at persons occupied with high-gravity physical activity, and in case of fulfillment by them often protractor-bending and rotating motions in an ulnar joint (workers of agriculture, construction, blacksmiths)</a:t>
            </a:r>
            <a:endParaRPr lang="ru-UA" sz="2800" b="1" dirty="0">
              <a:solidFill>
                <a:srgbClr val="FFFF00"/>
              </a:solidFill>
            </a:endParaRPr>
          </a:p>
        </p:txBody>
      </p:sp>
    </p:spTree>
    <p:extLst>
      <p:ext uri="{BB962C8B-B14F-4D97-AF65-F5344CB8AC3E}">
        <p14:creationId xmlns:p14="http://schemas.microsoft.com/office/powerpoint/2010/main" val="535089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4A9C254-08D3-4A2C-A0EE-6E260B46CC9F}"/>
              </a:ext>
            </a:extLst>
          </p:cNvPr>
          <p:cNvSpPr/>
          <p:nvPr/>
        </p:nvSpPr>
        <p:spPr>
          <a:xfrm>
            <a:off x="467544" y="188640"/>
            <a:ext cx="8280920" cy="5262979"/>
          </a:xfrm>
          <a:prstGeom prst="rect">
            <a:avLst/>
          </a:prstGeom>
        </p:spPr>
        <p:txBody>
          <a:bodyPr wrap="square">
            <a:spAutoFit/>
          </a:bodyPr>
          <a:lstStyle/>
          <a:p>
            <a:r>
              <a:rPr lang="en-US" sz="2800" b="1" dirty="0">
                <a:solidFill>
                  <a:srgbClr val="FFFF00"/>
                </a:solidFill>
              </a:rPr>
              <a:t>     Literal epicondylitis is characterized by appearance of ache in the  region of a lateral node of shoulder bone during forced motions of a forearm and strained extension of a hand. In the course of time, the pain strengthens</a:t>
            </a:r>
          </a:p>
          <a:p>
            <a:r>
              <a:rPr lang="en-US" sz="2800" b="1" dirty="0">
                <a:solidFill>
                  <a:srgbClr val="FFFF00"/>
                </a:solidFill>
              </a:rPr>
              <a:t>and arises at any motions in an ulnar joint.</a:t>
            </a:r>
          </a:p>
          <a:p>
            <a:r>
              <a:rPr lang="en-US" sz="2800" b="1" dirty="0">
                <a:solidFill>
                  <a:srgbClr val="FFFF00"/>
                </a:solidFill>
              </a:rPr>
              <a:t>Soreness at palpation of the lateral node is a constant symptom. </a:t>
            </a:r>
          </a:p>
          <a:p>
            <a:r>
              <a:rPr lang="en-US" sz="2800" b="1" dirty="0">
                <a:solidFill>
                  <a:srgbClr val="FFFF00"/>
                </a:solidFill>
              </a:rPr>
              <a:t>A small swell occurs sometimes in this region. Unbending of forearm up to 160-170° for majority of patients is limited. Decrease of hand pressure strength is marked at all patients</a:t>
            </a:r>
            <a:endParaRPr lang="ru-UA" sz="2800" b="1" dirty="0">
              <a:solidFill>
                <a:srgbClr val="FFFF00"/>
              </a:solidFill>
            </a:endParaRPr>
          </a:p>
        </p:txBody>
      </p:sp>
    </p:spTree>
    <p:extLst>
      <p:ext uri="{BB962C8B-B14F-4D97-AF65-F5344CB8AC3E}">
        <p14:creationId xmlns:p14="http://schemas.microsoft.com/office/powerpoint/2010/main" val="2266914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B6D2F80-BC95-426A-A2E7-9FD1870D5B60}"/>
              </a:ext>
            </a:extLst>
          </p:cNvPr>
          <p:cNvSpPr/>
          <p:nvPr/>
        </p:nvSpPr>
        <p:spPr>
          <a:xfrm>
            <a:off x="323528" y="188641"/>
            <a:ext cx="8496944" cy="6186309"/>
          </a:xfrm>
          <a:prstGeom prst="rect">
            <a:avLst/>
          </a:prstGeom>
        </p:spPr>
        <p:txBody>
          <a:bodyPr wrap="square">
            <a:spAutoFit/>
          </a:bodyPr>
          <a:lstStyle/>
          <a:p>
            <a:pPr algn="ctr"/>
            <a:r>
              <a:rPr lang="en-US" sz="3200" b="1" dirty="0" err="1">
                <a:solidFill>
                  <a:srgbClr val="FF0000"/>
                </a:solidFill>
              </a:rPr>
              <a:t>Tendovaginitis</a:t>
            </a:r>
            <a:r>
              <a:rPr lang="en-US" sz="3200" b="1" dirty="0">
                <a:solidFill>
                  <a:srgbClr val="FF0000"/>
                </a:solidFill>
              </a:rPr>
              <a:t>.</a:t>
            </a:r>
            <a:r>
              <a:rPr lang="en-US" sz="2800" b="1" dirty="0">
                <a:solidFill>
                  <a:srgbClr val="FFFF00"/>
                </a:solidFill>
              </a:rPr>
              <a:t> </a:t>
            </a:r>
          </a:p>
          <a:p>
            <a:r>
              <a:rPr lang="en-US" sz="2800" b="1" dirty="0">
                <a:solidFill>
                  <a:srgbClr val="FFFF00"/>
                </a:solidFill>
              </a:rPr>
              <a:t>This disease is characterized by lesion of a synovial membrane of tendinous vaginas of concomitant an aseptic (</a:t>
            </a:r>
            <a:r>
              <a:rPr lang="en-US" sz="2800" b="1" dirty="0" err="1">
                <a:solidFill>
                  <a:srgbClr val="FFFF00"/>
                </a:solidFill>
              </a:rPr>
              <a:t>serose-haemorrhagic</a:t>
            </a:r>
            <a:r>
              <a:rPr lang="en-US" sz="2800" b="1" dirty="0">
                <a:solidFill>
                  <a:srgbClr val="FFFF00"/>
                </a:solidFill>
              </a:rPr>
              <a:t>) inflammation. </a:t>
            </a:r>
            <a:r>
              <a:rPr lang="en-US" sz="2800" b="1" dirty="0" err="1">
                <a:solidFill>
                  <a:srgbClr val="FFFF00"/>
                </a:solidFill>
              </a:rPr>
              <a:t>Tendovaginitis</a:t>
            </a:r>
            <a:r>
              <a:rPr lang="en-US" sz="2800" b="1" dirty="0">
                <a:solidFill>
                  <a:srgbClr val="FFFF00"/>
                </a:solidFill>
              </a:rPr>
              <a:t> as an occupational disease develops mainly on the upper extremities, in particular as a result of fulfillment of a great number of motions with </a:t>
            </a:r>
            <a:r>
              <a:rPr lang="en-US" sz="2800" b="1" dirty="0" err="1">
                <a:solidFill>
                  <a:srgbClr val="FFFF00"/>
                </a:solidFill>
              </a:rPr>
              <a:t>fingers,hands</a:t>
            </a:r>
            <a:r>
              <a:rPr lang="en-US" sz="2800" b="1" dirty="0">
                <a:solidFill>
                  <a:srgbClr val="FFFF00"/>
                </a:solidFill>
              </a:rPr>
              <a:t> (insulator workers, bricklayers, winders, typist, and tailors).</a:t>
            </a:r>
          </a:p>
          <a:p>
            <a:r>
              <a:rPr lang="en-US" sz="2800" b="1" dirty="0">
                <a:solidFill>
                  <a:srgbClr val="FFFF00"/>
                </a:solidFill>
              </a:rPr>
              <a:t> A tendon of flexors and extensors of hand fingers are usually struck, tendon of a long head of shoulder biceps muscle, heel tendon is struck much less often.</a:t>
            </a:r>
            <a:endParaRPr lang="ru-UA" sz="2800" b="1" dirty="0">
              <a:solidFill>
                <a:srgbClr val="FFFF00"/>
              </a:solidFill>
            </a:endParaRPr>
          </a:p>
        </p:txBody>
      </p:sp>
    </p:spTree>
    <p:extLst>
      <p:ext uri="{BB962C8B-B14F-4D97-AF65-F5344CB8AC3E}">
        <p14:creationId xmlns:p14="http://schemas.microsoft.com/office/powerpoint/2010/main" val="37317151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F902C65-15F0-489A-9E2A-78B2DEF3C10B}"/>
              </a:ext>
            </a:extLst>
          </p:cNvPr>
          <p:cNvSpPr/>
          <p:nvPr/>
        </p:nvSpPr>
        <p:spPr>
          <a:xfrm>
            <a:off x="395536" y="213869"/>
            <a:ext cx="8352928" cy="6555641"/>
          </a:xfrm>
          <a:prstGeom prst="rect">
            <a:avLst/>
          </a:prstGeom>
        </p:spPr>
        <p:txBody>
          <a:bodyPr wrap="square">
            <a:spAutoFit/>
          </a:bodyPr>
          <a:lstStyle/>
          <a:p>
            <a:r>
              <a:rPr lang="en-US" sz="2800" b="1" dirty="0">
                <a:solidFill>
                  <a:schemeClr val="accent6">
                    <a:lumMod val="20000"/>
                    <a:lumOff val="80000"/>
                  </a:schemeClr>
                </a:solidFill>
              </a:rPr>
              <a:t>     Acute </a:t>
            </a:r>
            <a:r>
              <a:rPr lang="en-US" sz="2800" b="1" dirty="0">
                <a:solidFill>
                  <a:srgbClr val="FFFF00"/>
                </a:solidFill>
              </a:rPr>
              <a:t>and </a:t>
            </a:r>
            <a:r>
              <a:rPr lang="en-US" sz="2800" b="1" dirty="0">
                <a:solidFill>
                  <a:schemeClr val="accent2">
                    <a:lumMod val="40000"/>
                    <a:lumOff val="60000"/>
                  </a:schemeClr>
                </a:solidFill>
              </a:rPr>
              <a:t>chronic</a:t>
            </a:r>
            <a:r>
              <a:rPr lang="en-US" sz="2800" b="1" dirty="0">
                <a:solidFill>
                  <a:srgbClr val="FFFF00"/>
                </a:solidFill>
              </a:rPr>
              <a:t> forms of the disease are marked according to their clinical developments. </a:t>
            </a:r>
          </a:p>
          <a:p>
            <a:r>
              <a:rPr lang="en-US" sz="2800" b="1" dirty="0">
                <a:solidFill>
                  <a:srgbClr val="FFFF00"/>
                </a:solidFill>
              </a:rPr>
              <a:t>     Aseptic inflammatory process at acute </a:t>
            </a:r>
            <a:r>
              <a:rPr lang="en-US" sz="2800" b="1" dirty="0" err="1">
                <a:solidFill>
                  <a:srgbClr val="FFFF00"/>
                </a:solidFill>
              </a:rPr>
              <a:t>tendovaginitis</a:t>
            </a:r>
            <a:r>
              <a:rPr lang="en-US" sz="2800" b="1" dirty="0">
                <a:solidFill>
                  <a:srgbClr val="FFFF00"/>
                </a:solidFill>
              </a:rPr>
              <a:t> is accompanied by a fibrin deposit on a tendon surface and can be spread on cellular tissues around the tendon. </a:t>
            </a:r>
          </a:p>
          <a:p>
            <a:r>
              <a:rPr lang="en-US" sz="2800" b="1" dirty="0">
                <a:solidFill>
                  <a:srgbClr val="FFFF00"/>
                </a:solidFill>
              </a:rPr>
              <a:t>    The process, which flows chronically, is</a:t>
            </a:r>
          </a:p>
          <a:p>
            <a:r>
              <a:rPr lang="en-US" sz="2800" b="1" dirty="0">
                <a:solidFill>
                  <a:srgbClr val="FFFF00"/>
                </a:solidFill>
              </a:rPr>
              <a:t>characterized by accumulation of exudation in synovial room. The exudation contains a lot of fibrin. At first from it the so-called rice corpuscles are formed, and then fibrinous adnations between parietal and visceral leaves of incrassate and loosened synovial membrane come in</a:t>
            </a:r>
            <a:endParaRPr lang="ru-UA" sz="2800" b="1" dirty="0">
              <a:solidFill>
                <a:srgbClr val="FFFF00"/>
              </a:solidFill>
            </a:endParaRPr>
          </a:p>
        </p:txBody>
      </p:sp>
    </p:spTree>
    <p:extLst>
      <p:ext uri="{BB962C8B-B14F-4D97-AF65-F5344CB8AC3E}">
        <p14:creationId xmlns:p14="http://schemas.microsoft.com/office/powerpoint/2010/main" val="3877211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C2A04CC-3DCE-4CD8-A517-C38B452DC1BB}"/>
              </a:ext>
            </a:extLst>
          </p:cNvPr>
          <p:cNvSpPr/>
          <p:nvPr/>
        </p:nvSpPr>
        <p:spPr>
          <a:xfrm>
            <a:off x="179512" y="188640"/>
            <a:ext cx="8712968" cy="5509200"/>
          </a:xfrm>
          <a:prstGeom prst="rect">
            <a:avLst/>
          </a:prstGeom>
        </p:spPr>
        <p:txBody>
          <a:bodyPr wrap="square">
            <a:spAutoFit/>
          </a:bodyPr>
          <a:lstStyle/>
          <a:p>
            <a:r>
              <a:rPr lang="en-US" sz="3200" b="1" dirty="0">
                <a:solidFill>
                  <a:srgbClr val="FFFF00"/>
                </a:solidFill>
              </a:rPr>
              <a:t>Pathological process in case of chronic flow of the disease is developed most often in region of fingers flexors synovial vagina, which is arranged in a wrist canal.</a:t>
            </a:r>
          </a:p>
          <a:p>
            <a:r>
              <a:rPr lang="en-US" sz="3200" b="1" dirty="0">
                <a:solidFill>
                  <a:srgbClr val="FFFF00"/>
                </a:solidFill>
              </a:rPr>
              <a:t>The corresponding tendons are painful during a palpation, incrassated.</a:t>
            </a:r>
          </a:p>
          <a:p>
            <a:r>
              <a:rPr lang="en-US" sz="3200" b="1" dirty="0">
                <a:solidFill>
                  <a:srgbClr val="FFFF00"/>
                </a:solidFill>
              </a:rPr>
              <a:t>Swelling can be determined on a palmar surface of a radial carpal joint and distal part of the forearm. Pain and fluctuation takes place during its palpation. Force of this hand soon decreases.</a:t>
            </a:r>
          </a:p>
        </p:txBody>
      </p:sp>
    </p:spTree>
    <p:extLst>
      <p:ext uri="{BB962C8B-B14F-4D97-AF65-F5344CB8AC3E}">
        <p14:creationId xmlns:p14="http://schemas.microsoft.com/office/powerpoint/2010/main" val="39841839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63633B7-9B99-4433-8198-E2EC40999E02}"/>
              </a:ext>
            </a:extLst>
          </p:cNvPr>
          <p:cNvSpPr/>
          <p:nvPr/>
        </p:nvSpPr>
        <p:spPr>
          <a:xfrm>
            <a:off x="539552" y="58847"/>
            <a:ext cx="8604448" cy="6001643"/>
          </a:xfrm>
          <a:prstGeom prst="rect">
            <a:avLst/>
          </a:prstGeom>
        </p:spPr>
        <p:txBody>
          <a:bodyPr wrap="square">
            <a:spAutoFit/>
          </a:bodyPr>
          <a:lstStyle/>
          <a:p>
            <a:pPr lvl="0"/>
            <a:r>
              <a:rPr lang="en-US" sz="3200" b="1" dirty="0">
                <a:solidFill>
                  <a:srgbClr val="FFFF00"/>
                </a:solidFill>
              </a:rPr>
              <a:t>Chronic </a:t>
            </a:r>
            <a:r>
              <a:rPr lang="en-US" sz="3200" b="1" dirty="0" err="1">
                <a:solidFill>
                  <a:srgbClr val="FFFF00"/>
                </a:solidFill>
              </a:rPr>
              <a:t>tendovaginitis</a:t>
            </a:r>
            <a:r>
              <a:rPr lang="en-US" sz="3200" b="1" dirty="0">
                <a:solidFill>
                  <a:srgbClr val="FFFF00"/>
                </a:solidFill>
              </a:rPr>
              <a:t> also develops gradually or is a consequent of a relapse of the crepitating </a:t>
            </a:r>
            <a:r>
              <a:rPr lang="en-US" sz="3200" b="1" dirty="0" err="1">
                <a:solidFill>
                  <a:srgbClr val="FFFF00"/>
                </a:solidFill>
              </a:rPr>
              <a:t>tendovaginitis</a:t>
            </a:r>
            <a:r>
              <a:rPr lang="en-US" sz="3200" b="1" dirty="0">
                <a:solidFill>
                  <a:srgbClr val="FFFF00"/>
                </a:solidFill>
              </a:rPr>
              <a:t>. Inflammatory reaction at this version of clinical flow of </a:t>
            </a:r>
            <a:r>
              <a:rPr lang="en-US" sz="3200" b="1" dirty="0" err="1">
                <a:solidFill>
                  <a:srgbClr val="FFFF00"/>
                </a:solidFill>
              </a:rPr>
              <a:t>tendovaginitis</a:t>
            </a:r>
            <a:r>
              <a:rPr lang="en-US" sz="3200" b="1" dirty="0">
                <a:solidFill>
                  <a:srgbClr val="FFFF00"/>
                </a:solidFill>
              </a:rPr>
              <a:t> is not expressed sharply, though it is</a:t>
            </a:r>
          </a:p>
          <a:p>
            <a:pPr lvl="0"/>
            <a:r>
              <a:rPr lang="en-US" sz="3200" b="1" dirty="0">
                <a:solidFill>
                  <a:srgbClr val="FFFF00"/>
                </a:solidFill>
              </a:rPr>
              <a:t>necessary to have in view that increasing phenomena of sclerotic process are resulted in a thickening of a synovial membrane, narrowing synovial room and lesion of tendons motions (so-called a stenosis form of </a:t>
            </a:r>
            <a:r>
              <a:rPr lang="en-US" sz="3200" b="1" dirty="0" err="1">
                <a:solidFill>
                  <a:srgbClr val="FFFF00"/>
                </a:solidFill>
              </a:rPr>
              <a:t>tendovaginitis</a:t>
            </a:r>
            <a:r>
              <a:rPr lang="en-US" sz="3200" b="1" dirty="0">
                <a:solidFill>
                  <a:srgbClr val="FFFF00"/>
                </a:solidFill>
              </a:rPr>
              <a:t>).</a:t>
            </a:r>
            <a:endParaRPr lang="ru-UA" sz="3200" b="1" dirty="0">
              <a:solidFill>
                <a:srgbClr val="FFFF00"/>
              </a:solidFill>
            </a:endParaRPr>
          </a:p>
        </p:txBody>
      </p:sp>
    </p:spTree>
    <p:extLst>
      <p:ext uri="{BB962C8B-B14F-4D97-AF65-F5344CB8AC3E}">
        <p14:creationId xmlns:p14="http://schemas.microsoft.com/office/powerpoint/2010/main" val="3492601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93657D8-FA63-4A73-9BB8-42A272C527E9}"/>
              </a:ext>
            </a:extLst>
          </p:cNvPr>
          <p:cNvSpPr/>
          <p:nvPr/>
        </p:nvSpPr>
        <p:spPr>
          <a:xfrm>
            <a:off x="251520" y="260648"/>
            <a:ext cx="8352928" cy="6555641"/>
          </a:xfrm>
          <a:prstGeom prst="rect">
            <a:avLst/>
          </a:prstGeom>
        </p:spPr>
        <p:txBody>
          <a:bodyPr wrap="square">
            <a:spAutoFit/>
          </a:bodyPr>
          <a:lstStyle/>
          <a:p>
            <a:r>
              <a:rPr lang="en-US" sz="3200" b="1" dirty="0">
                <a:solidFill>
                  <a:srgbClr val="FF0000"/>
                </a:solidFill>
              </a:rPr>
              <a:t>Occupational bursitis </a:t>
            </a:r>
            <a:r>
              <a:rPr lang="en-US" sz="2800" b="1" dirty="0">
                <a:solidFill>
                  <a:srgbClr val="FFFF00"/>
                </a:solidFill>
              </a:rPr>
              <a:t>is a chronic inflammation synovial vaginas, which develops as a result of systematic pressure, overstrain and traumatism at mine workers, roofers, bricklayers, pavers, parquet floor layers, </a:t>
            </a:r>
            <a:r>
              <a:rPr lang="en-US" sz="2800" b="1" dirty="0" err="1">
                <a:solidFill>
                  <a:srgbClr val="FFFF00"/>
                </a:solidFill>
              </a:rPr>
              <a:t>branchers</a:t>
            </a:r>
            <a:r>
              <a:rPr lang="en-US" sz="2800" b="1" dirty="0">
                <a:solidFill>
                  <a:srgbClr val="FFFF00"/>
                </a:solidFill>
              </a:rPr>
              <a:t>, who are representatives of those trades, where continuous leaning on an elbow or a knee takes place with development of vagina aseptic inflammation and formation of </a:t>
            </a:r>
            <a:r>
              <a:rPr lang="en-US" sz="2800" b="1" dirty="0" err="1">
                <a:solidFill>
                  <a:srgbClr val="FFFF00"/>
                </a:solidFill>
              </a:rPr>
              <a:t>serose-haemorrhagic</a:t>
            </a:r>
            <a:r>
              <a:rPr lang="en-US" sz="2800" b="1" dirty="0">
                <a:solidFill>
                  <a:srgbClr val="FFFF00"/>
                </a:solidFill>
              </a:rPr>
              <a:t> exudation in it.</a:t>
            </a:r>
          </a:p>
          <a:p>
            <a:r>
              <a:rPr lang="en-US" sz="2800" b="1" dirty="0">
                <a:solidFill>
                  <a:srgbClr val="FFFF00"/>
                </a:solidFill>
              </a:rPr>
              <a:t>   An inconvenient position, roughness of ground, imperfection of protective clothing, continuous cooling, abrupt change of ambient temperature, and vibrations assist the development of the disease</a:t>
            </a:r>
            <a:r>
              <a:rPr lang="en-US" sz="2400" b="1" dirty="0">
                <a:solidFill>
                  <a:srgbClr val="FFFF00"/>
                </a:solidFill>
              </a:rPr>
              <a:t>.</a:t>
            </a:r>
            <a:endParaRPr lang="ru-UA" sz="2400" b="1" dirty="0">
              <a:solidFill>
                <a:srgbClr val="FFFF00"/>
              </a:solidFill>
            </a:endParaRPr>
          </a:p>
        </p:txBody>
      </p:sp>
    </p:spTree>
    <p:extLst>
      <p:ext uri="{BB962C8B-B14F-4D97-AF65-F5344CB8AC3E}">
        <p14:creationId xmlns:p14="http://schemas.microsoft.com/office/powerpoint/2010/main" val="36626706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EA6EC80-28D4-409E-860C-C8552024D742}"/>
              </a:ext>
            </a:extLst>
          </p:cNvPr>
          <p:cNvSpPr/>
          <p:nvPr/>
        </p:nvSpPr>
        <p:spPr>
          <a:xfrm>
            <a:off x="467544" y="260647"/>
            <a:ext cx="7920880" cy="5693866"/>
          </a:xfrm>
          <a:prstGeom prst="rect">
            <a:avLst/>
          </a:prstGeom>
        </p:spPr>
        <p:txBody>
          <a:bodyPr wrap="square">
            <a:spAutoFit/>
          </a:bodyPr>
          <a:lstStyle/>
          <a:p>
            <a:r>
              <a:rPr lang="en-US" sz="2800" b="1" dirty="0">
                <a:solidFill>
                  <a:srgbClr val="FF0000"/>
                </a:solidFill>
              </a:rPr>
              <a:t>Pathogenesis</a:t>
            </a:r>
            <a:r>
              <a:rPr lang="en-US" sz="2800" b="1" dirty="0">
                <a:solidFill>
                  <a:srgbClr val="FFFF00"/>
                </a:solidFill>
              </a:rPr>
              <a:t>. Dystrophic changes in hollow of affected synovial bags with formation of numerous free bodies, which have chondroid density, arise under influence of prolonged pressure and rubbing near working surfaces of joints. </a:t>
            </a:r>
          </a:p>
          <a:p>
            <a:r>
              <a:rPr lang="en-US" sz="2800" b="1" dirty="0">
                <a:solidFill>
                  <a:srgbClr val="FFFF00"/>
                </a:solidFill>
              </a:rPr>
              <a:t>    Sites affected with a sclerotic process, as well as liquid contents of the bags also experience a calcification. Loss of elasticity and thickening of the bags, fibrosis in the hypodermic basis, hyperplasia of walls of the synovial bags is an outcome of these processes.</a:t>
            </a:r>
            <a:endParaRPr lang="ru-UA" sz="2800" b="1" dirty="0">
              <a:solidFill>
                <a:srgbClr val="FFFF00"/>
              </a:solidFill>
            </a:endParaRPr>
          </a:p>
        </p:txBody>
      </p:sp>
    </p:spTree>
    <p:extLst>
      <p:ext uri="{BB962C8B-B14F-4D97-AF65-F5344CB8AC3E}">
        <p14:creationId xmlns:p14="http://schemas.microsoft.com/office/powerpoint/2010/main" val="17810835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707F2A3-044D-4321-8F84-3AA006ED279E}"/>
              </a:ext>
            </a:extLst>
          </p:cNvPr>
          <p:cNvSpPr/>
          <p:nvPr/>
        </p:nvSpPr>
        <p:spPr>
          <a:xfrm>
            <a:off x="251520" y="260648"/>
            <a:ext cx="8424936" cy="6617196"/>
          </a:xfrm>
          <a:prstGeom prst="rect">
            <a:avLst/>
          </a:prstGeom>
        </p:spPr>
        <p:txBody>
          <a:bodyPr wrap="square">
            <a:spAutoFit/>
          </a:bodyPr>
          <a:lstStyle/>
          <a:p>
            <a:r>
              <a:rPr lang="en-US" sz="3200" b="1" dirty="0">
                <a:solidFill>
                  <a:srgbClr val="FF0000"/>
                </a:solidFill>
              </a:rPr>
              <a:t>Clinic.</a:t>
            </a:r>
            <a:r>
              <a:rPr lang="en-US" sz="2400" b="1" dirty="0">
                <a:solidFill>
                  <a:srgbClr val="FFFF00"/>
                </a:solidFill>
              </a:rPr>
              <a:t> </a:t>
            </a:r>
            <a:r>
              <a:rPr lang="en-US" sz="2800" b="1" dirty="0">
                <a:solidFill>
                  <a:srgbClr val="FFFF00"/>
                </a:solidFill>
              </a:rPr>
              <a:t>Bursitis acute (serous and purulent) and chronic (serous and proliferative) is distinguished. The acute bursitis is diagnosis less often, </a:t>
            </a:r>
            <a:r>
              <a:rPr lang="en-US" sz="2800" b="1" dirty="0" err="1">
                <a:solidFill>
                  <a:srgbClr val="FFFF00"/>
                </a:solidFill>
              </a:rPr>
              <a:t>thanchronic</a:t>
            </a:r>
            <a:r>
              <a:rPr lang="en-US" sz="2800" b="1" dirty="0">
                <a:solidFill>
                  <a:srgbClr val="FFFF00"/>
                </a:solidFill>
              </a:rPr>
              <a:t>.</a:t>
            </a:r>
          </a:p>
          <a:p>
            <a:r>
              <a:rPr lang="en-US" sz="2800" b="1" dirty="0">
                <a:solidFill>
                  <a:srgbClr val="FFFF00"/>
                </a:solidFill>
              </a:rPr>
              <a:t>    At acute serous bursitis patients complain of morbidity in a joint, availability of intumescences of soft consistence and spherical shape. The skin has signs of hyperemia, local rise of skin temperature in this area is determined at contact, and limitation of mobility in the joint takes place. Content of the bag has serous nature. Body temperature at the purulent bursitis increases up to 39-40 °С.</a:t>
            </a:r>
          </a:p>
          <a:p>
            <a:r>
              <a:rPr lang="en-US" sz="2800" b="1" dirty="0" err="1">
                <a:solidFill>
                  <a:srgbClr val="FFFF00"/>
                </a:solidFill>
              </a:rPr>
              <a:t>Punctata</a:t>
            </a:r>
            <a:r>
              <a:rPr lang="en-US" sz="2800" b="1" dirty="0">
                <a:solidFill>
                  <a:srgbClr val="FFFF00"/>
                </a:solidFill>
              </a:rPr>
              <a:t> of the bursa is purulent with large contents of leucocytes.</a:t>
            </a:r>
            <a:endParaRPr lang="ru-UA" sz="2800" b="1" dirty="0">
              <a:solidFill>
                <a:srgbClr val="FFFF00"/>
              </a:solidFill>
            </a:endParaRPr>
          </a:p>
        </p:txBody>
      </p:sp>
    </p:spTree>
    <p:extLst>
      <p:ext uri="{BB962C8B-B14F-4D97-AF65-F5344CB8AC3E}">
        <p14:creationId xmlns:p14="http://schemas.microsoft.com/office/powerpoint/2010/main" val="35621059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DF06742-DE46-4696-9020-72D2A506A17C}"/>
              </a:ext>
            </a:extLst>
          </p:cNvPr>
          <p:cNvSpPr/>
          <p:nvPr/>
        </p:nvSpPr>
        <p:spPr>
          <a:xfrm>
            <a:off x="179512" y="404664"/>
            <a:ext cx="8964488" cy="6986528"/>
          </a:xfrm>
          <a:prstGeom prst="rect">
            <a:avLst/>
          </a:prstGeom>
        </p:spPr>
        <p:txBody>
          <a:bodyPr wrap="square">
            <a:spAutoFit/>
          </a:bodyPr>
          <a:lstStyle/>
          <a:p>
            <a:r>
              <a:rPr lang="en-US" sz="2800" b="1" dirty="0">
                <a:solidFill>
                  <a:srgbClr val="FFFF00"/>
                </a:solidFill>
              </a:rPr>
              <a:t>Chronic serous bursitis is met seldom. It is characterized by duration of flow, moderately expressed morbidity. Proliferate form is a widespread form of the chronic bursitis. Flow of the chronic bursitis of such form is lingering with periods of remissions and exacerbations; an infection contamination can be affixed often.</a:t>
            </a:r>
          </a:p>
          <a:p>
            <a:r>
              <a:rPr lang="en-US" sz="2800" b="1" dirty="0">
                <a:solidFill>
                  <a:srgbClr val="FFFF00"/>
                </a:solidFill>
              </a:rPr>
              <a:t> A fluctuation is determined locally, walls of the bags are incrassate, and an articular slot is reduced.</a:t>
            </a:r>
          </a:p>
          <a:p>
            <a:r>
              <a:rPr lang="en-US" sz="2800" b="1" dirty="0">
                <a:solidFill>
                  <a:srgbClr val="FFFF00"/>
                </a:solidFill>
              </a:rPr>
              <a:t>The </a:t>
            </a:r>
            <a:r>
              <a:rPr lang="en-US" sz="2800" b="1" dirty="0" err="1">
                <a:solidFill>
                  <a:srgbClr val="FFFF00"/>
                </a:solidFill>
              </a:rPr>
              <a:t>Dupuitren’s</a:t>
            </a:r>
            <a:r>
              <a:rPr lang="en-US" sz="2800" b="1" dirty="0">
                <a:solidFill>
                  <a:srgbClr val="FFFF00"/>
                </a:solidFill>
              </a:rPr>
              <a:t> syndrome is a fibrosis-degeneration of </a:t>
            </a:r>
            <a:r>
              <a:rPr lang="en-US" sz="2800" b="1" dirty="0" err="1">
                <a:solidFill>
                  <a:srgbClr val="FFFF00"/>
                </a:solidFill>
              </a:rPr>
              <a:t>aponevrosis</a:t>
            </a:r>
            <a:r>
              <a:rPr lang="en-US" sz="2800" b="1" dirty="0">
                <a:solidFill>
                  <a:srgbClr val="FFFF00"/>
                </a:solidFill>
              </a:rPr>
              <a:t> with formation of </a:t>
            </a:r>
            <a:r>
              <a:rPr lang="en-US" sz="2800" b="1" dirty="0" err="1">
                <a:solidFill>
                  <a:srgbClr val="FFFF00"/>
                </a:solidFill>
              </a:rPr>
              <a:t>tendogenous</a:t>
            </a:r>
            <a:r>
              <a:rPr lang="en-US" sz="2800" b="1" dirty="0">
                <a:solidFill>
                  <a:srgbClr val="FFFF00"/>
                </a:solidFill>
              </a:rPr>
              <a:t> contraction of the third - fifth</a:t>
            </a:r>
          </a:p>
          <a:p>
            <a:r>
              <a:rPr lang="en-US" sz="2800" b="1" dirty="0">
                <a:solidFill>
                  <a:srgbClr val="FFFF00"/>
                </a:solidFill>
              </a:rPr>
              <a:t>fingers in a site of the finger – phalange and proximal interphalangeal joints.</a:t>
            </a:r>
          </a:p>
          <a:p>
            <a:endParaRPr lang="ru-UA" sz="2800" b="1" dirty="0">
              <a:solidFill>
                <a:srgbClr val="FFFF00"/>
              </a:solidFill>
            </a:endParaRPr>
          </a:p>
        </p:txBody>
      </p:sp>
    </p:spTree>
    <p:extLst>
      <p:ext uri="{BB962C8B-B14F-4D97-AF65-F5344CB8AC3E}">
        <p14:creationId xmlns:p14="http://schemas.microsoft.com/office/powerpoint/2010/main" val="40817187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4FBB39C-7DD6-4425-A971-95603E9C610C}"/>
              </a:ext>
            </a:extLst>
          </p:cNvPr>
          <p:cNvSpPr/>
          <p:nvPr/>
        </p:nvSpPr>
        <p:spPr>
          <a:xfrm>
            <a:off x="251520" y="188641"/>
            <a:ext cx="8712968" cy="6555641"/>
          </a:xfrm>
          <a:prstGeom prst="rect">
            <a:avLst/>
          </a:prstGeom>
        </p:spPr>
        <p:txBody>
          <a:bodyPr wrap="square">
            <a:spAutoFit/>
          </a:bodyPr>
          <a:lstStyle/>
          <a:p>
            <a:pPr algn="ctr"/>
            <a:r>
              <a:rPr lang="en-US" sz="2800" b="1" dirty="0">
                <a:solidFill>
                  <a:srgbClr val="FF0000"/>
                </a:solidFill>
              </a:rPr>
              <a:t>OSTEOCHONDROPATHIES</a:t>
            </a:r>
          </a:p>
          <a:p>
            <a:r>
              <a:rPr lang="en-US" sz="2800" b="1" dirty="0">
                <a:solidFill>
                  <a:srgbClr val="FFFF00"/>
                </a:solidFill>
              </a:rPr>
              <a:t>The types of </a:t>
            </a:r>
            <a:r>
              <a:rPr lang="en-US" sz="2800" b="1" dirty="0" err="1">
                <a:solidFill>
                  <a:srgbClr val="FFFF00"/>
                </a:solidFill>
              </a:rPr>
              <a:t>osteochondropathies</a:t>
            </a:r>
            <a:r>
              <a:rPr lang="en-US" sz="2800" b="1" dirty="0">
                <a:solidFill>
                  <a:srgbClr val="FFFF00"/>
                </a:solidFill>
              </a:rPr>
              <a:t> are arthrosis, spondylosis arthrosis, as well as aseptic neurosis of a bone.</a:t>
            </a:r>
          </a:p>
          <a:p>
            <a:r>
              <a:rPr lang="en-US" sz="2800" b="1" i="1" dirty="0">
                <a:solidFill>
                  <a:srgbClr val="FF0000"/>
                </a:solidFill>
              </a:rPr>
              <a:t>Arthrosis</a:t>
            </a:r>
            <a:r>
              <a:rPr lang="en-US" sz="2800" b="1" dirty="0">
                <a:solidFill>
                  <a:srgbClr val="FFFF00"/>
                </a:solidFill>
              </a:rPr>
              <a:t>. The occupational deforming arthrosis is developed at considerable dynamic and static loading on a joint. Concomitant vibration,</a:t>
            </a:r>
          </a:p>
          <a:p>
            <a:r>
              <a:rPr lang="en-US" sz="2800" b="1" dirty="0">
                <a:solidFill>
                  <a:srgbClr val="FFFF00"/>
                </a:solidFill>
              </a:rPr>
              <a:t>and also a plenty of motions, jerks make assistance to this pathology development. Representatives of such trades as bricklayers, loaders, blacksmiths, plasterers, painters, typists, pavers, parquet floor layers and so on are affected more often.</a:t>
            </a:r>
          </a:p>
          <a:p>
            <a:r>
              <a:rPr lang="en-US" sz="2800" b="1" dirty="0">
                <a:solidFill>
                  <a:srgbClr val="FFFF00"/>
                </a:solidFill>
              </a:rPr>
              <a:t>An elbow joint on the upper extremities is struck more often, a knee-joint on the lower extremities.</a:t>
            </a:r>
            <a:endParaRPr lang="ru-UA" sz="2800" b="1" dirty="0">
              <a:solidFill>
                <a:srgbClr val="FFFF00"/>
              </a:solidFill>
            </a:endParaRPr>
          </a:p>
        </p:txBody>
      </p:sp>
    </p:spTree>
    <p:extLst>
      <p:ext uri="{BB962C8B-B14F-4D97-AF65-F5344CB8AC3E}">
        <p14:creationId xmlns:p14="http://schemas.microsoft.com/office/powerpoint/2010/main" val="32971397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2CCDA42-164A-4088-A5E9-C7CFF1C8D9F5}"/>
              </a:ext>
            </a:extLst>
          </p:cNvPr>
          <p:cNvSpPr/>
          <p:nvPr/>
        </p:nvSpPr>
        <p:spPr>
          <a:xfrm>
            <a:off x="251520" y="260648"/>
            <a:ext cx="8352928" cy="6555641"/>
          </a:xfrm>
          <a:prstGeom prst="rect">
            <a:avLst/>
          </a:prstGeom>
        </p:spPr>
        <p:txBody>
          <a:bodyPr wrap="square">
            <a:spAutoFit/>
          </a:bodyPr>
          <a:lstStyle/>
          <a:p>
            <a:r>
              <a:rPr lang="en-US" sz="2800" b="1" dirty="0">
                <a:solidFill>
                  <a:srgbClr val="FF0000"/>
                </a:solidFill>
              </a:rPr>
              <a:t>Aseptic necrosis of a bone</a:t>
            </a:r>
            <a:r>
              <a:rPr lang="en-US" sz="2400" b="1" dirty="0">
                <a:solidFill>
                  <a:srgbClr val="FFFF00"/>
                </a:solidFill>
              </a:rPr>
              <a:t>.</a:t>
            </a:r>
          </a:p>
          <a:p>
            <a:r>
              <a:rPr lang="en-US" sz="2400" b="1" dirty="0">
                <a:solidFill>
                  <a:srgbClr val="FFFF00"/>
                </a:solidFill>
              </a:rPr>
              <a:t> </a:t>
            </a:r>
            <a:r>
              <a:rPr lang="en-US" sz="2800" b="1" dirty="0">
                <a:solidFill>
                  <a:srgbClr val="FFFF00"/>
                </a:solidFill>
              </a:rPr>
              <a:t>It is an occupational disease, which is characterized by development of degenerative–dystrophic changes in supporting bones of a hand and foot, and also in bones of large joints of extremities, of the elbow one first of all. </a:t>
            </a:r>
          </a:p>
          <a:p>
            <a:r>
              <a:rPr lang="en-US" sz="2800" b="1" dirty="0">
                <a:solidFill>
                  <a:srgbClr val="FFFF00"/>
                </a:solidFill>
              </a:rPr>
              <a:t>A cause of their originating is an occupational chronic overload and micro traumatism of </a:t>
            </a:r>
            <a:r>
              <a:rPr lang="en-US" sz="2800" b="1" dirty="0" err="1">
                <a:solidFill>
                  <a:srgbClr val="FFFF00"/>
                </a:solidFill>
              </a:rPr>
              <a:t>osteal</a:t>
            </a:r>
            <a:r>
              <a:rPr lang="en-US" sz="2800" b="1" dirty="0">
                <a:solidFill>
                  <a:srgbClr val="FFFF00"/>
                </a:solidFill>
              </a:rPr>
              <a:t> structures during hard physical work, and influence of intensive local vibrations, in which spectrum a low- and mid-frequency vibration prevails. The pathological process develops more often in a fortnightly bone, which experiences the greatest loading from all bones of a radiocarpal joint</a:t>
            </a:r>
            <a:endParaRPr lang="ru-UA" sz="2800" b="1" dirty="0">
              <a:solidFill>
                <a:srgbClr val="FFFF00"/>
              </a:solidFill>
            </a:endParaRPr>
          </a:p>
        </p:txBody>
      </p:sp>
    </p:spTree>
    <p:extLst>
      <p:ext uri="{BB962C8B-B14F-4D97-AF65-F5344CB8AC3E}">
        <p14:creationId xmlns:p14="http://schemas.microsoft.com/office/powerpoint/2010/main" val="22383124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C903CE2-DEE2-4B2F-A946-F706E582E71B}"/>
              </a:ext>
            </a:extLst>
          </p:cNvPr>
          <p:cNvSpPr/>
          <p:nvPr/>
        </p:nvSpPr>
        <p:spPr>
          <a:xfrm>
            <a:off x="251520" y="188640"/>
            <a:ext cx="8640960" cy="6124754"/>
          </a:xfrm>
          <a:prstGeom prst="rect">
            <a:avLst/>
          </a:prstGeom>
        </p:spPr>
        <p:txBody>
          <a:bodyPr wrap="square">
            <a:spAutoFit/>
          </a:bodyPr>
          <a:lstStyle/>
          <a:p>
            <a:r>
              <a:rPr lang="en-US" sz="2800" b="1" dirty="0">
                <a:solidFill>
                  <a:srgbClr val="FF0000"/>
                </a:solidFill>
              </a:rPr>
              <a:t>Treatment</a:t>
            </a:r>
            <a:r>
              <a:rPr lang="en-US" sz="2800" dirty="0"/>
              <a:t>. </a:t>
            </a:r>
          </a:p>
          <a:p>
            <a:r>
              <a:rPr lang="en-US" sz="2800" b="1" dirty="0">
                <a:solidFill>
                  <a:srgbClr val="FFFF00"/>
                </a:solidFill>
              </a:rPr>
              <a:t>Main medical practice at the diseases caused by functional overstrains should include medicine drugs, physical and reflex methods.</a:t>
            </a:r>
          </a:p>
          <a:p>
            <a:r>
              <a:rPr lang="en-US" sz="2800" b="1" dirty="0">
                <a:solidFill>
                  <a:srgbClr val="FFFF00"/>
                </a:solidFill>
              </a:rPr>
              <a:t>Sedative drugs, tranquilizers, method of autogenic training, psychotherapy, </a:t>
            </a:r>
            <a:r>
              <a:rPr lang="en-US" sz="2800" b="1" dirty="0" err="1">
                <a:solidFill>
                  <a:srgbClr val="FFFF00"/>
                </a:solidFill>
              </a:rPr>
              <a:t>electrosleep</a:t>
            </a:r>
            <a:r>
              <a:rPr lang="en-US" sz="2800" b="1" dirty="0">
                <a:solidFill>
                  <a:srgbClr val="FFFF00"/>
                </a:solidFill>
              </a:rPr>
              <a:t> and balneotherapy are applied in the treatment.  Drugs of antispasmodic effect and those influencing on condition of microcirculation. Vitamins B group (bromine thiamine, hydrochloride </a:t>
            </a:r>
            <a:r>
              <a:rPr lang="en-US" sz="2800" b="1" dirty="0" err="1">
                <a:solidFill>
                  <a:srgbClr val="FFFF00"/>
                </a:solidFill>
              </a:rPr>
              <a:t>pyrodoxine</a:t>
            </a:r>
            <a:r>
              <a:rPr lang="en-US" sz="2800" b="1" dirty="0">
                <a:solidFill>
                  <a:srgbClr val="FFFF00"/>
                </a:solidFill>
              </a:rPr>
              <a:t>, cobalamin cyanide), </a:t>
            </a:r>
            <a:r>
              <a:rPr lang="en-US" sz="2800" b="1" dirty="0" err="1">
                <a:solidFill>
                  <a:srgbClr val="FFFF00"/>
                </a:solidFill>
              </a:rPr>
              <a:t>cocarboxylase</a:t>
            </a:r>
            <a:r>
              <a:rPr lang="en-US" sz="2800" b="1" dirty="0">
                <a:solidFill>
                  <a:srgbClr val="FFFF00"/>
                </a:solidFill>
              </a:rPr>
              <a:t>, adenosine triphosphate, and </a:t>
            </a:r>
            <a:r>
              <a:rPr lang="en-US" sz="2800" b="1" dirty="0" err="1">
                <a:solidFill>
                  <a:srgbClr val="FFFF00"/>
                </a:solidFill>
              </a:rPr>
              <a:t>biostimulants</a:t>
            </a:r>
            <a:r>
              <a:rPr lang="en-US" sz="2800" b="1" dirty="0">
                <a:solidFill>
                  <a:srgbClr val="FFFF00"/>
                </a:solidFill>
              </a:rPr>
              <a:t> (aloe) are prescribed with the purpose of metabolic process normalization.</a:t>
            </a:r>
            <a:endParaRPr lang="ru-UA" sz="2800" b="1" dirty="0">
              <a:solidFill>
                <a:srgbClr val="FFFF00"/>
              </a:solidFill>
            </a:endParaRPr>
          </a:p>
        </p:txBody>
      </p:sp>
    </p:spTree>
    <p:extLst>
      <p:ext uri="{BB962C8B-B14F-4D97-AF65-F5344CB8AC3E}">
        <p14:creationId xmlns:p14="http://schemas.microsoft.com/office/powerpoint/2010/main" val="19411780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35969CD-1089-43F2-B4BD-18F351237615}"/>
              </a:ext>
            </a:extLst>
          </p:cNvPr>
          <p:cNvSpPr/>
          <p:nvPr/>
        </p:nvSpPr>
        <p:spPr>
          <a:xfrm>
            <a:off x="971600" y="797511"/>
            <a:ext cx="7776864" cy="3539430"/>
          </a:xfrm>
          <a:prstGeom prst="rect">
            <a:avLst/>
          </a:prstGeom>
        </p:spPr>
        <p:txBody>
          <a:bodyPr wrap="square">
            <a:spAutoFit/>
          </a:bodyPr>
          <a:lstStyle/>
          <a:p>
            <a:pPr lvl="0"/>
            <a:r>
              <a:rPr lang="en-US" sz="3200" b="1" dirty="0">
                <a:solidFill>
                  <a:srgbClr val="FFFF00"/>
                </a:solidFill>
              </a:rPr>
              <a:t>Ganglionic blockers: </a:t>
            </a:r>
            <a:r>
              <a:rPr lang="en-US" sz="3200" b="1" dirty="0" err="1">
                <a:solidFill>
                  <a:srgbClr val="FFFF00"/>
                </a:solidFill>
              </a:rPr>
              <a:t>benzohexonium</a:t>
            </a:r>
            <a:r>
              <a:rPr lang="en-US" sz="3200" b="1" dirty="0">
                <a:solidFill>
                  <a:srgbClr val="FFFF00"/>
                </a:solidFill>
              </a:rPr>
              <a:t>, </a:t>
            </a:r>
            <a:r>
              <a:rPr lang="en-US" sz="3200" b="1" dirty="0" err="1">
                <a:solidFill>
                  <a:srgbClr val="FFFF00"/>
                </a:solidFill>
              </a:rPr>
              <a:t>Pachykarpin</a:t>
            </a:r>
            <a:r>
              <a:rPr lang="en-US" sz="3200" b="1" dirty="0">
                <a:solidFill>
                  <a:srgbClr val="FFFF00"/>
                </a:solidFill>
              </a:rPr>
              <a:t>, </a:t>
            </a:r>
            <a:r>
              <a:rPr lang="en-US" sz="3200" b="1" dirty="0" err="1">
                <a:solidFill>
                  <a:srgbClr val="FFFF00"/>
                </a:solidFill>
              </a:rPr>
              <a:t>spasmolytin</a:t>
            </a:r>
            <a:r>
              <a:rPr lang="en-US" sz="3200" b="1" dirty="0">
                <a:solidFill>
                  <a:srgbClr val="FFFF00"/>
                </a:solidFill>
              </a:rPr>
              <a:t> (0.05-0.1 g three times a day), intravenous injections of 5 ml of 0.5 % Novocain solutions (10 injections per a course) are applied at presence of more expressed and steady changes.</a:t>
            </a:r>
            <a:endParaRPr lang="ru-UA" sz="3200" dirty="0"/>
          </a:p>
        </p:txBody>
      </p:sp>
    </p:spTree>
    <p:extLst>
      <p:ext uri="{BB962C8B-B14F-4D97-AF65-F5344CB8AC3E}">
        <p14:creationId xmlns:p14="http://schemas.microsoft.com/office/powerpoint/2010/main" val="12318336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CD7AB20-3DAC-4437-85F4-5240FAFAA4EB}"/>
              </a:ext>
            </a:extLst>
          </p:cNvPr>
          <p:cNvSpPr/>
          <p:nvPr/>
        </p:nvSpPr>
        <p:spPr>
          <a:xfrm>
            <a:off x="251520" y="260648"/>
            <a:ext cx="8712968" cy="6555641"/>
          </a:xfrm>
          <a:prstGeom prst="rect">
            <a:avLst/>
          </a:prstGeom>
        </p:spPr>
        <p:txBody>
          <a:bodyPr wrap="square">
            <a:spAutoFit/>
          </a:bodyPr>
          <a:lstStyle/>
          <a:p>
            <a:r>
              <a:rPr lang="en-US" sz="2800" b="1" dirty="0">
                <a:solidFill>
                  <a:srgbClr val="FFFF00"/>
                </a:solidFill>
              </a:rPr>
              <a:t>Method of </a:t>
            </a:r>
            <a:r>
              <a:rPr lang="en-US" sz="2800" b="1" dirty="0" err="1">
                <a:solidFill>
                  <a:srgbClr val="FFFF00"/>
                </a:solidFill>
              </a:rPr>
              <a:t>reflexotherapy</a:t>
            </a:r>
            <a:r>
              <a:rPr lang="en-US" sz="2800" b="1" dirty="0">
                <a:solidFill>
                  <a:srgbClr val="FFFF00"/>
                </a:solidFill>
              </a:rPr>
              <a:t> and physiotherapy - electrophoresis 5 % of Novocain solution on hands, and ultrasound provides positive results.</a:t>
            </a:r>
          </a:p>
          <a:p>
            <a:r>
              <a:rPr lang="en-US" sz="2800" b="1" dirty="0">
                <a:solidFill>
                  <a:srgbClr val="FFFF00"/>
                </a:solidFill>
              </a:rPr>
              <a:t>Massage of a cervical - collar region, balneotherapy-radon and </a:t>
            </a:r>
            <a:r>
              <a:rPr lang="en-US" sz="2800" b="1" dirty="0" err="1">
                <a:solidFill>
                  <a:srgbClr val="FFFF00"/>
                </a:solidFill>
              </a:rPr>
              <a:t>hydrosulphuric</a:t>
            </a:r>
            <a:r>
              <a:rPr lang="en-US" sz="2800" b="1" dirty="0">
                <a:solidFill>
                  <a:srgbClr val="FFFF00"/>
                </a:solidFill>
              </a:rPr>
              <a:t> baths are recommended.</a:t>
            </a:r>
          </a:p>
          <a:p>
            <a:r>
              <a:rPr lang="en-US" sz="2800" b="1" dirty="0">
                <a:solidFill>
                  <a:srgbClr val="FFFF00"/>
                </a:solidFill>
              </a:rPr>
              <a:t>Treatment of the occupational radiculopathy is carried out with analgesics, non-steroid antiphlogistic drugs (</a:t>
            </a:r>
            <a:r>
              <a:rPr lang="en-US" sz="2800" b="1" dirty="0" err="1">
                <a:solidFill>
                  <a:srgbClr val="FFFF00"/>
                </a:solidFill>
              </a:rPr>
              <a:t>Analginum</a:t>
            </a:r>
            <a:r>
              <a:rPr lang="en-US" sz="2800" b="1" dirty="0">
                <a:solidFill>
                  <a:srgbClr val="FFFF00"/>
                </a:solidFill>
              </a:rPr>
              <a:t> 0.5 g, </a:t>
            </a:r>
            <a:r>
              <a:rPr lang="en-US" sz="2800" b="1" dirty="0" err="1">
                <a:solidFill>
                  <a:srgbClr val="FFFF00"/>
                </a:solidFill>
              </a:rPr>
              <a:t>Butadion</a:t>
            </a:r>
            <a:r>
              <a:rPr lang="en-US" sz="2800" b="1" dirty="0">
                <a:solidFill>
                  <a:srgbClr val="FFFF00"/>
                </a:solidFill>
              </a:rPr>
              <a:t> 0.25 g, </a:t>
            </a:r>
            <a:r>
              <a:rPr lang="en-US" sz="2800" b="1" dirty="0" err="1">
                <a:solidFill>
                  <a:srgbClr val="FFFF00"/>
                </a:solidFill>
              </a:rPr>
              <a:t>Indomethacine</a:t>
            </a:r>
            <a:r>
              <a:rPr lang="en-US" sz="2800" b="1" dirty="0">
                <a:solidFill>
                  <a:srgbClr val="FFFF00"/>
                </a:solidFill>
              </a:rPr>
              <a:t> 0.25 mg), neuroleptic drugs (</a:t>
            </a:r>
            <a:r>
              <a:rPr lang="en-US" sz="2800" b="1" dirty="0" err="1">
                <a:solidFill>
                  <a:srgbClr val="FFFF00"/>
                </a:solidFill>
              </a:rPr>
              <a:t>Haloperidolum</a:t>
            </a:r>
            <a:r>
              <a:rPr lang="en-US" sz="2800" b="1" dirty="0">
                <a:solidFill>
                  <a:srgbClr val="FFFF00"/>
                </a:solidFill>
              </a:rPr>
              <a:t> 1.5 mg triply per day), myorelaxants (</a:t>
            </a:r>
            <a:r>
              <a:rPr lang="en-US" sz="2800" b="1" dirty="0" err="1">
                <a:solidFill>
                  <a:srgbClr val="FFFF00"/>
                </a:solidFill>
              </a:rPr>
              <a:t>Mydocalm</a:t>
            </a:r>
            <a:r>
              <a:rPr lang="en-US" sz="2800" b="1" dirty="0">
                <a:solidFill>
                  <a:srgbClr val="FFFF00"/>
                </a:solidFill>
              </a:rPr>
              <a:t> 0.05 g, and </a:t>
            </a:r>
            <a:r>
              <a:rPr lang="en-US" sz="2800" b="1" dirty="0" err="1">
                <a:solidFill>
                  <a:srgbClr val="FFFF00"/>
                </a:solidFill>
              </a:rPr>
              <a:t>Sibazone</a:t>
            </a:r>
            <a:r>
              <a:rPr lang="en-US" sz="2800" b="1" dirty="0">
                <a:solidFill>
                  <a:srgbClr val="FFFF00"/>
                </a:solidFill>
              </a:rPr>
              <a:t> 0.5 mg during a day), injections of vitamins B group, </a:t>
            </a:r>
            <a:r>
              <a:rPr lang="en-US" sz="2800" b="1" dirty="0" err="1">
                <a:solidFill>
                  <a:srgbClr val="FFFF00"/>
                </a:solidFill>
              </a:rPr>
              <a:t>biostimulants</a:t>
            </a:r>
            <a:r>
              <a:rPr lang="en-US" sz="2800" b="1" dirty="0">
                <a:solidFill>
                  <a:srgbClr val="FFFF00"/>
                </a:solidFill>
              </a:rPr>
              <a:t>. Ultra-</a:t>
            </a:r>
            <a:r>
              <a:rPr lang="en-US" sz="2800" b="1" dirty="0" err="1">
                <a:solidFill>
                  <a:srgbClr val="FFFF00"/>
                </a:solidFill>
              </a:rPr>
              <a:t>violete</a:t>
            </a:r>
            <a:r>
              <a:rPr lang="en-US" sz="2800" b="1" dirty="0">
                <a:solidFill>
                  <a:srgbClr val="FFFF00"/>
                </a:solidFill>
              </a:rPr>
              <a:t> </a:t>
            </a:r>
            <a:r>
              <a:rPr lang="en-US" sz="2800" b="1" dirty="0" err="1">
                <a:solidFill>
                  <a:srgbClr val="FFFF00"/>
                </a:solidFill>
              </a:rPr>
              <a:t>xposure</a:t>
            </a:r>
            <a:r>
              <a:rPr lang="en-US" sz="2800" b="1" dirty="0">
                <a:solidFill>
                  <a:srgbClr val="FFFF00"/>
                </a:solidFill>
              </a:rPr>
              <a:t>, diathermy, radon and </a:t>
            </a:r>
            <a:r>
              <a:rPr lang="en-US" sz="2800" b="1" dirty="0" err="1">
                <a:solidFill>
                  <a:srgbClr val="FFFF00"/>
                </a:solidFill>
              </a:rPr>
              <a:t>hydrosulphuric</a:t>
            </a:r>
            <a:r>
              <a:rPr lang="en-US" sz="2800" b="1" dirty="0">
                <a:solidFill>
                  <a:srgbClr val="FFFF00"/>
                </a:solidFill>
              </a:rPr>
              <a:t> baths, massage used.</a:t>
            </a:r>
          </a:p>
        </p:txBody>
      </p:sp>
    </p:spTree>
    <p:extLst>
      <p:ext uri="{BB962C8B-B14F-4D97-AF65-F5344CB8AC3E}">
        <p14:creationId xmlns:p14="http://schemas.microsoft.com/office/powerpoint/2010/main" val="41985913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1EE341B-1C71-402C-B2E3-39579630435D}"/>
              </a:ext>
            </a:extLst>
          </p:cNvPr>
          <p:cNvSpPr/>
          <p:nvPr/>
        </p:nvSpPr>
        <p:spPr>
          <a:xfrm>
            <a:off x="395536" y="260648"/>
            <a:ext cx="8352928" cy="6124754"/>
          </a:xfrm>
          <a:prstGeom prst="rect">
            <a:avLst/>
          </a:prstGeom>
        </p:spPr>
        <p:txBody>
          <a:bodyPr wrap="square">
            <a:spAutoFit/>
          </a:bodyPr>
          <a:lstStyle/>
          <a:p>
            <a:r>
              <a:rPr lang="en-US" sz="2800" b="1" dirty="0">
                <a:solidFill>
                  <a:srgbClr val="FFFF00"/>
                </a:solidFill>
              </a:rPr>
              <a:t>The treatment of diseases of muscles is the most effective in the incipient stage.</a:t>
            </a:r>
          </a:p>
          <a:p>
            <a:r>
              <a:rPr lang="en-US" sz="2800" b="1" dirty="0">
                <a:solidFill>
                  <a:srgbClr val="FFFF00"/>
                </a:solidFill>
              </a:rPr>
              <a:t>     Application of ultrasonic sound, short-wave diathermy  gives a positive result.</a:t>
            </a:r>
          </a:p>
          <a:p>
            <a:r>
              <a:rPr lang="en-US" sz="2800" b="1" dirty="0">
                <a:solidFill>
                  <a:srgbClr val="FFFF00"/>
                </a:solidFill>
              </a:rPr>
              <a:t>Medical gymnastics and massage have large value in treatment of </a:t>
            </a:r>
            <a:r>
              <a:rPr lang="en-US" sz="2800" b="1" dirty="0" err="1">
                <a:solidFill>
                  <a:srgbClr val="FFFF00"/>
                </a:solidFill>
              </a:rPr>
              <a:t>myofascites</a:t>
            </a:r>
            <a:r>
              <a:rPr lang="en-US" sz="2800" b="1" dirty="0">
                <a:solidFill>
                  <a:srgbClr val="FFFF00"/>
                </a:solidFill>
              </a:rPr>
              <a:t>. Intramuscular introducing of 5ml of 2 % Novocain solution per day during 10 days, vitamin В1 (30 mg per day during 15 days intramuscular) is recommended at presence of muscles sharp morbidity. </a:t>
            </a:r>
          </a:p>
          <a:p>
            <a:r>
              <a:rPr lang="en-US" sz="2800" b="1" dirty="0">
                <a:solidFill>
                  <a:srgbClr val="FFFF00"/>
                </a:solidFill>
              </a:rPr>
              <a:t>   Warm baths with a subsequent massage of arms and shoulder girdle muscles are prescribed also.</a:t>
            </a:r>
            <a:endParaRPr lang="ru-UA" sz="2800" b="1" dirty="0">
              <a:solidFill>
                <a:srgbClr val="FFFF00"/>
              </a:solidFill>
            </a:endParaRPr>
          </a:p>
        </p:txBody>
      </p:sp>
    </p:spTree>
    <p:extLst>
      <p:ext uri="{BB962C8B-B14F-4D97-AF65-F5344CB8AC3E}">
        <p14:creationId xmlns:p14="http://schemas.microsoft.com/office/powerpoint/2010/main" val="31513568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B37CAA2-24B0-4B59-9B82-B52A28942364}"/>
              </a:ext>
            </a:extLst>
          </p:cNvPr>
          <p:cNvSpPr/>
          <p:nvPr/>
        </p:nvSpPr>
        <p:spPr>
          <a:xfrm>
            <a:off x="827584" y="188640"/>
            <a:ext cx="7560840" cy="5262979"/>
          </a:xfrm>
          <a:prstGeom prst="rect">
            <a:avLst/>
          </a:prstGeom>
        </p:spPr>
        <p:txBody>
          <a:bodyPr wrap="square">
            <a:spAutoFit/>
          </a:bodyPr>
          <a:lstStyle/>
          <a:p>
            <a:r>
              <a:rPr lang="en-US" sz="2800" b="1" dirty="0">
                <a:solidFill>
                  <a:srgbClr val="FFFF00"/>
                </a:solidFill>
              </a:rPr>
              <a:t>Therapeutic measures at a </a:t>
            </a:r>
            <a:r>
              <a:rPr lang="en-US" sz="2800" b="1" dirty="0" err="1">
                <a:solidFill>
                  <a:srgbClr val="FFFF00"/>
                </a:solidFill>
              </a:rPr>
              <a:t>periarthritis</a:t>
            </a:r>
            <a:r>
              <a:rPr lang="en-US" sz="2800" b="1" dirty="0">
                <a:solidFill>
                  <a:srgbClr val="FFFF00"/>
                </a:solidFill>
              </a:rPr>
              <a:t> of the shoulder joint consist of mobilization, </a:t>
            </a:r>
            <a:r>
              <a:rPr lang="en-US" sz="2800" b="1" dirty="0" err="1">
                <a:solidFill>
                  <a:srgbClr val="FFFF00"/>
                </a:solidFill>
              </a:rPr>
              <a:t>novocainic</a:t>
            </a:r>
            <a:r>
              <a:rPr lang="en-US" sz="2800" b="1" dirty="0">
                <a:solidFill>
                  <a:srgbClr val="FFFF00"/>
                </a:solidFill>
              </a:rPr>
              <a:t> anesthesia, physiotherapy, including roentgenotherapy and treatment by ultrasound, punctures and washing of a</a:t>
            </a:r>
          </a:p>
          <a:p>
            <a:r>
              <a:rPr lang="en-US" sz="2800" b="1" dirty="0">
                <a:solidFill>
                  <a:srgbClr val="FFFF00"/>
                </a:solidFill>
              </a:rPr>
              <a:t>subacromial bag.</a:t>
            </a:r>
          </a:p>
          <a:p>
            <a:r>
              <a:rPr lang="en-US" sz="2800" b="1" dirty="0">
                <a:solidFill>
                  <a:srgbClr val="FFFF00"/>
                </a:solidFill>
              </a:rPr>
              <a:t> </a:t>
            </a:r>
            <a:r>
              <a:rPr lang="en-US" sz="2800" b="1" dirty="0" err="1">
                <a:solidFill>
                  <a:srgbClr val="FFFF00"/>
                </a:solidFill>
              </a:rPr>
              <a:t>Analgin</a:t>
            </a:r>
            <a:r>
              <a:rPr lang="en-US" sz="2800" b="1" dirty="0">
                <a:solidFill>
                  <a:srgbClr val="FFFF00"/>
                </a:solidFill>
              </a:rPr>
              <a:t> with </a:t>
            </a:r>
            <a:r>
              <a:rPr lang="en-US" sz="2800" b="1" dirty="0" err="1">
                <a:solidFill>
                  <a:srgbClr val="FFFF00"/>
                </a:solidFill>
              </a:rPr>
              <a:t>Amidopyrin</a:t>
            </a:r>
            <a:r>
              <a:rPr lang="en-US" sz="2800" b="1" dirty="0">
                <a:solidFill>
                  <a:srgbClr val="FFFF00"/>
                </a:solidFill>
              </a:rPr>
              <a:t>, electrophoresis</a:t>
            </a:r>
          </a:p>
          <a:p>
            <a:r>
              <a:rPr lang="en-US" sz="2800" b="1" dirty="0">
                <a:solidFill>
                  <a:srgbClr val="FFFF00"/>
                </a:solidFill>
              </a:rPr>
              <a:t>with Novocain are applied in the period of worsening. </a:t>
            </a:r>
          </a:p>
          <a:p>
            <a:r>
              <a:rPr lang="en-US" sz="2800" b="1" dirty="0">
                <a:solidFill>
                  <a:srgbClr val="FFFF00"/>
                </a:solidFill>
              </a:rPr>
              <a:t>Continuous immobilization of the shoulder joint is not recommended, as it can result </a:t>
            </a:r>
            <a:r>
              <a:rPr lang="en-US" sz="2800" b="1" dirty="0" err="1">
                <a:solidFill>
                  <a:srgbClr val="FFFF00"/>
                </a:solidFill>
              </a:rPr>
              <a:t>indevelopment</a:t>
            </a:r>
            <a:r>
              <a:rPr lang="en-US" sz="2800" b="1" dirty="0">
                <a:solidFill>
                  <a:srgbClr val="FFFF00"/>
                </a:solidFill>
              </a:rPr>
              <a:t> of hard mobility of the joint</a:t>
            </a:r>
            <a:r>
              <a:rPr lang="en-US" dirty="0"/>
              <a:t>.</a:t>
            </a:r>
            <a:endParaRPr lang="ru-UA" dirty="0"/>
          </a:p>
        </p:txBody>
      </p:sp>
    </p:spTree>
    <p:extLst>
      <p:ext uri="{BB962C8B-B14F-4D97-AF65-F5344CB8AC3E}">
        <p14:creationId xmlns:p14="http://schemas.microsoft.com/office/powerpoint/2010/main" val="42021486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1459B42-D06D-41D2-9B10-25BB064DD79C}"/>
              </a:ext>
            </a:extLst>
          </p:cNvPr>
          <p:cNvSpPr/>
          <p:nvPr/>
        </p:nvSpPr>
        <p:spPr>
          <a:xfrm>
            <a:off x="251520" y="0"/>
            <a:ext cx="8352928" cy="6124754"/>
          </a:xfrm>
          <a:prstGeom prst="rect">
            <a:avLst/>
          </a:prstGeom>
        </p:spPr>
        <p:txBody>
          <a:bodyPr wrap="square">
            <a:spAutoFit/>
          </a:bodyPr>
          <a:lstStyle/>
          <a:p>
            <a:r>
              <a:rPr lang="en-US" sz="2800" b="1" i="1" dirty="0">
                <a:solidFill>
                  <a:srgbClr val="FF0000"/>
                </a:solidFill>
              </a:rPr>
              <a:t>Treatment of epicondylitis </a:t>
            </a:r>
            <a:r>
              <a:rPr lang="en-US" sz="2800" b="1" dirty="0">
                <a:solidFill>
                  <a:srgbClr val="FFFF00"/>
                </a:solidFill>
              </a:rPr>
              <a:t>of a shoulder in an incipient stage starts from immobilization of hand and forearm with a plaster bandage.</a:t>
            </a:r>
          </a:p>
          <a:p>
            <a:r>
              <a:rPr lang="en-US" sz="2800" b="1" dirty="0" err="1">
                <a:solidFill>
                  <a:srgbClr val="FFFF00"/>
                </a:solidFill>
              </a:rPr>
              <a:t>Hidrocortizon</a:t>
            </a:r>
            <a:r>
              <a:rPr lang="en-US" sz="2800" b="1" dirty="0">
                <a:solidFill>
                  <a:srgbClr val="FFFF00"/>
                </a:solidFill>
              </a:rPr>
              <a:t> (from 5 up to 25 mg) every other day during 6 - 8 days inject in a region of the node. The </a:t>
            </a:r>
            <a:r>
              <a:rPr lang="en-US" sz="2800" b="1" dirty="0" err="1">
                <a:solidFill>
                  <a:srgbClr val="FFFF00"/>
                </a:solidFill>
              </a:rPr>
              <a:t>novocainic</a:t>
            </a:r>
            <a:r>
              <a:rPr lang="en-US" sz="2800" b="1" dirty="0">
                <a:solidFill>
                  <a:srgbClr val="FFFF00"/>
                </a:solidFill>
              </a:rPr>
              <a:t> blockade of the region of the node gives positive results. The course of the treatment consists of 3 to 4 blockades with</a:t>
            </a:r>
          </a:p>
          <a:p>
            <a:r>
              <a:rPr lang="en-US" sz="2800" b="1" dirty="0">
                <a:solidFill>
                  <a:srgbClr val="FFFF00"/>
                </a:solidFill>
              </a:rPr>
              <a:t>an interval of 5 days with a simultaneous immobilization of an extremity.</a:t>
            </a:r>
          </a:p>
          <a:p>
            <a:r>
              <a:rPr lang="en-US" sz="2800" b="1" dirty="0" err="1">
                <a:solidFill>
                  <a:srgbClr val="FFFF00"/>
                </a:solidFill>
              </a:rPr>
              <a:t>Dyadynamic</a:t>
            </a:r>
            <a:r>
              <a:rPr lang="en-US" sz="2800" b="1" dirty="0">
                <a:solidFill>
                  <a:srgbClr val="FFFF00"/>
                </a:solidFill>
              </a:rPr>
              <a:t> therapy and paraffin applications on the region of the elbow joint (in 3-4 weeks after the immobilization) are effective physiotherapeutic procedures.</a:t>
            </a:r>
            <a:endParaRPr lang="ru-UA" sz="2800" b="1" dirty="0">
              <a:solidFill>
                <a:srgbClr val="FFFF00"/>
              </a:solidFill>
            </a:endParaRPr>
          </a:p>
        </p:txBody>
      </p:sp>
    </p:spTree>
    <p:extLst>
      <p:ext uri="{BB962C8B-B14F-4D97-AF65-F5344CB8AC3E}">
        <p14:creationId xmlns:p14="http://schemas.microsoft.com/office/powerpoint/2010/main" val="37564005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5A0E7C7-8729-4AA7-AA1A-2E7C4FC3247A}"/>
              </a:ext>
            </a:extLst>
          </p:cNvPr>
          <p:cNvSpPr/>
          <p:nvPr/>
        </p:nvSpPr>
        <p:spPr>
          <a:xfrm>
            <a:off x="467544" y="188640"/>
            <a:ext cx="8280920" cy="4832092"/>
          </a:xfrm>
          <a:prstGeom prst="rect">
            <a:avLst/>
          </a:prstGeom>
        </p:spPr>
        <p:txBody>
          <a:bodyPr wrap="square">
            <a:spAutoFit/>
          </a:bodyPr>
          <a:lstStyle/>
          <a:p>
            <a:r>
              <a:rPr lang="en-US" sz="2800" b="1" dirty="0">
                <a:solidFill>
                  <a:srgbClr val="FF0000"/>
                </a:solidFill>
              </a:rPr>
              <a:t>Treatment of </a:t>
            </a:r>
            <a:r>
              <a:rPr lang="en-US" sz="2800" b="1" dirty="0" err="1">
                <a:solidFill>
                  <a:srgbClr val="FF0000"/>
                </a:solidFill>
              </a:rPr>
              <a:t>tendovaginiti</a:t>
            </a:r>
            <a:r>
              <a:rPr lang="en-US" sz="2800" b="1" dirty="0" err="1">
                <a:solidFill>
                  <a:srgbClr val="FFFF00"/>
                </a:solidFill>
              </a:rPr>
              <a:t>s</a:t>
            </a:r>
            <a:r>
              <a:rPr lang="en-US" sz="2800" b="1" dirty="0">
                <a:solidFill>
                  <a:srgbClr val="FFFF00"/>
                </a:solidFill>
              </a:rPr>
              <a:t> foresees a dismissal of the ill from work, a prescription of Novocain blockades in the forearm region (8-10 ml of 0.5 % solution) and imposing of a plaster bandage.</a:t>
            </a:r>
          </a:p>
          <a:p>
            <a:r>
              <a:rPr lang="en-US" sz="2800" b="1" dirty="0">
                <a:solidFill>
                  <a:srgbClr val="FFFF00"/>
                </a:solidFill>
              </a:rPr>
              <a:t> Warm, UHF therapy, paraffinic applications (4-6 performances) are prescribed from the 3 - 4-th day.</a:t>
            </a:r>
          </a:p>
          <a:p>
            <a:r>
              <a:rPr lang="en-US" sz="2800" b="1" dirty="0">
                <a:solidFill>
                  <a:srgbClr val="FFFF00"/>
                </a:solidFill>
              </a:rPr>
              <a:t> The plaster bandage is removed on the 7 - 8-th day, the volume of motions with the hand and fingers is increased.</a:t>
            </a:r>
            <a:endParaRPr lang="ru-UA" sz="2800" b="1" dirty="0">
              <a:solidFill>
                <a:srgbClr val="FFFF00"/>
              </a:solidFill>
            </a:endParaRPr>
          </a:p>
        </p:txBody>
      </p:sp>
    </p:spTree>
    <p:extLst>
      <p:ext uri="{BB962C8B-B14F-4D97-AF65-F5344CB8AC3E}">
        <p14:creationId xmlns:p14="http://schemas.microsoft.com/office/powerpoint/2010/main" val="33177004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5323556-1C77-48AB-B0F5-87F89F1B9A5A}"/>
              </a:ext>
            </a:extLst>
          </p:cNvPr>
          <p:cNvSpPr/>
          <p:nvPr/>
        </p:nvSpPr>
        <p:spPr>
          <a:xfrm>
            <a:off x="467544" y="188641"/>
            <a:ext cx="8208912" cy="6617196"/>
          </a:xfrm>
          <a:prstGeom prst="rect">
            <a:avLst/>
          </a:prstGeom>
        </p:spPr>
        <p:txBody>
          <a:bodyPr wrap="square">
            <a:spAutoFit/>
          </a:bodyPr>
          <a:lstStyle/>
          <a:p>
            <a:r>
              <a:rPr lang="en-US" sz="3200" b="1" dirty="0">
                <a:solidFill>
                  <a:srgbClr val="FF0000"/>
                </a:solidFill>
              </a:rPr>
              <a:t>Verification of the ability to work</a:t>
            </a:r>
            <a:r>
              <a:rPr lang="en-US" sz="2400" b="1" dirty="0">
                <a:solidFill>
                  <a:srgbClr val="FFFF00"/>
                </a:solidFill>
              </a:rPr>
              <a:t>.</a:t>
            </a:r>
          </a:p>
          <a:p>
            <a:r>
              <a:rPr lang="en-US" sz="2400" b="1" dirty="0">
                <a:solidFill>
                  <a:srgbClr val="FFFF00"/>
                </a:solidFill>
              </a:rPr>
              <a:t> </a:t>
            </a:r>
            <a:r>
              <a:rPr lang="en-US" sz="2800" b="1" dirty="0">
                <a:solidFill>
                  <a:srgbClr val="FFFF00"/>
                </a:solidFill>
              </a:rPr>
              <a:t>It is possible to conduct the treatment of the ill with presence of a myalgia, vegetative </a:t>
            </a:r>
            <a:r>
              <a:rPr lang="en-US" sz="2800" b="1" dirty="0" err="1">
                <a:solidFill>
                  <a:srgbClr val="FFFF00"/>
                </a:solidFill>
              </a:rPr>
              <a:t>polyneuropathy,serous</a:t>
            </a:r>
            <a:r>
              <a:rPr lang="en-US" sz="2800" b="1" dirty="0">
                <a:solidFill>
                  <a:srgbClr val="FFFF00"/>
                </a:solidFill>
              </a:rPr>
              <a:t> bursitis </a:t>
            </a:r>
            <a:r>
              <a:rPr lang="en-US" sz="2800" b="1" dirty="0" err="1">
                <a:solidFill>
                  <a:srgbClr val="FFFF00"/>
                </a:solidFill>
              </a:rPr>
              <a:t>ambulantly</a:t>
            </a:r>
            <a:r>
              <a:rPr lang="en-US" sz="2800" b="1" dirty="0">
                <a:solidFill>
                  <a:srgbClr val="FFFF00"/>
                </a:solidFill>
              </a:rPr>
              <a:t> with a shift of the patient on an easier work for the period of two weeks according to a medical board recommendation. </a:t>
            </a:r>
          </a:p>
          <a:p>
            <a:r>
              <a:rPr lang="en-US" sz="2800" b="1" dirty="0">
                <a:solidFill>
                  <a:srgbClr val="FFFF00"/>
                </a:solidFill>
              </a:rPr>
              <a:t>It is necessary to dismiss the patient from work at other forms of the pathology:</a:t>
            </a:r>
          </a:p>
          <a:p>
            <a:r>
              <a:rPr lang="en-US" sz="2800" b="1" dirty="0">
                <a:solidFill>
                  <a:srgbClr val="FFFF00"/>
                </a:solidFill>
              </a:rPr>
              <a:t>for 5-6 days at myalgia with a pain syndrome and </a:t>
            </a:r>
            <a:r>
              <a:rPr lang="en-US" sz="2800" b="1" dirty="0" err="1">
                <a:solidFill>
                  <a:srgbClr val="FFFF00"/>
                </a:solidFill>
              </a:rPr>
              <a:t>lumbalgia</a:t>
            </a:r>
            <a:r>
              <a:rPr lang="en-US" sz="2800" b="1" dirty="0">
                <a:solidFill>
                  <a:srgbClr val="FFFF00"/>
                </a:solidFill>
              </a:rPr>
              <a:t>, for 2-3 weeks if there is polyneuropathy, myositis, </a:t>
            </a:r>
            <a:r>
              <a:rPr lang="en-US" sz="2800" b="1" dirty="0" err="1">
                <a:solidFill>
                  <a:srgbClr val="FFFF00"/>
                </a:solidFill>
              </a:rPr>
              <a:t>tendovaginitis</a:t>
            </a:r>
            <a:r>
              <a:rPr lang="en-US" sz="2800" b="1" dirty="0">
                <a:solidFill>
                  <a:srgbClr val="FFFF00"/>
                </a:solidFill>
              </a:rPr>
              <a:t> with </a:t>
            </a:r>
            <a:r>
              <a:rPr lang="en-US" sz="2800" b="1" dirty="0" err="1">
                <a:solidFill>
                  <a:srgbClr val="FFFF00"/>
                </a:solidFill>
              </a:rPr>
              <a:t>crepitation,epicondylitis</a:t>
            </a:r>
            <a:r>
              <a:rPr lang="en-US" sz="2800" b="1" dirty="0">
                <a:solidFill>
                  <a:srgbClr val="FFFF00"/>
                </a:solidFill>
              </a:rPr>
              <a:t>, for 3-4 weeks at a humeroscapular </a:t>
            </a:r>
            <a:r>
              <a:rPr lang="en-US" sz="2800" b="1" dirty="0" err="1">
                <a:solidFill>
                  <a:srgbClr val="FFFF00"/>
                </a:solidFill>
              </a:rPr>
              <a:t>periarthritis</a:t>
            </a:r>
            <a:r>
              <a:rPr lang="en-US" sz="2800" b="1" dirty="0">
                <a:solidFill>
                  <a:srgbClr val="FFFF00"/>
                </a:solidFill>
              </a:rPr>
              <a:t>, arthrosis, aseptic necrosis of a bone</a:t>
            </a:r>
            <a:endParaRPr lang="ru-UA" sz="2800" b="1" dirty="0">
              <a:solidFill>
                <a:srgbClr val="FFFF00"/>
              </a:solidFill>
            </a:endParaRPr>
          </a:p>
        </p:txBody>
      </p:sp>
    </p:spTree>
    <p:extLst>
      <p:ext uri="{BB962C8B-B14F-4D97-AF65-F5344CB8AC3E}">
        <p14:creationId xmlns:p14="http://schemas.microsoft.com/office/powerpoint/2010/main" val="17318846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4DB0208-EE85-46D6-826F-2A4E86ED3299}"/>
              </a:ext>
            </a:extLst>
          </p:cNvPr>
          <p:cNvSpPr/>
          <p:nvPr/>
        </p:nvSpPr>
        <p:spPr>
          <a:xfrm>
            <a:off x="251520" y="260648"/>
            <a:ext cx="8424936" cy="6740307"/>
          </a:xfrm>
          <a:prstGeom prst="rect">
            <a:avLst/>
          </a:prstGeom>
        </p:spPr>
        <p:txBody>
          <a:bodyPr wrap="square">
            <a:spAutoFit/>
          </a:bodyPr>
          <a:lstStyle/>
          <a:p>
            <a:r>
              <a:rPr lang="en-US" sz="2400" b="1" dirty="0">
                <a:solidFill>
                  <a:srgbClr val="FFFF00"/>
                </a:solidFill>
              </a:rPr>
              <a:t>Patients are transferred to easy work under conditions, which eliminate traumatic effect, for the term from 10 till 14 days at </a:t>
            </a:r>
            <a:r>
              <a:rPr lang="en-US" sz="2400" b="1" dirty="0" err="1">
                <a:solidFill>
                  <a:srgbClr val="FFFF00"/>
                </a:solidFill>
              </a:rPr>
              <a:t>myalgia,tendovaginitis</a:t>
            </a:r>
            <a:r>
              <a:rPr lang="en-US" sz="2400" b="1" dirty="0">
                <a:solidFill>
                  <a:srgbClr val="FFFF00"/>
                </a:solidFill>
              </a:rPr>
              <a:t>, and from 4 till 6 weeks at other conditions of this pathology for strengthening of the treatment results. After that a sanatorium treatment is recommended.</a:t>
            </a:r>
          </a:p>
          <a:p>
            <a:r>
              <a:rPr lang="en-US" sz="2400" b="1" dirty="0">
                <a:solidFill>
                  <a:srgbClr val="FFFF00"/>
                </a:solidFill>
              </a:rPr>
              <a:t>Development of dystrophic changes, often relapses, development of a course of pathological process, presence of the steady pain syndrome, steady</a:t>
            </a:r>
          </a:p>
          <a:p>
            <a:r>
              <a:rPr lang="en-US" sz="2400" b="1" dirty="0">
                <a:solidFill>
                  <a:srgbClr val="FFFF00"/>
                </a:solidFill>
              </a:rPr>
              <a:t>lesion of the function are a basis for a training for a new profession of ill and its rational job placement that is not connected with effect of the functional overstrain. Patients are sent to medical board for a solution of the problem of  the degree of disablement (1-2 years) in case of proficiency lowering due to change of the working place. And the group of physical inability can be</a:t>
            </a:r>
          </a:p>
          <a:p>
            <a:r>
              <a:rPr lang="en-US" sz="2400" b="1" dirty="0">
                <a:solidFill>
                  <a:srgbClr val="FFFF00"/>
                </a:solidFill>
              </a:rPr>
              <a:t>established at a steady decrease of functional capacities of ill (aseptic necrosis of wrist bones).</a:t>
            </a:r>
          </a:p>
        </p:txBody>
      </p:sp>
    </p:spTree>
    <p:extLst>
      <p:ext uri="{BB962C8B-B14F-4D97-AF65-F5344CB8AC3E}">
        <p14:creationId xmlns:p14="http://schemas.microsoft.com/office/powerpoint/2010/main" val="22394008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641F758-E31B-4662-B48C-C2659A85FB69}"/>
              </a:ext>
            </a:extLst>
          </p:cNvPr>
          <p:cNvSpPr/>
          <p:nvPr/>
        </p:nvSpPr>
        <p:spPr>
          <a:xfrm>
            <a:off x="179512" y="188640"/>
            <a:ext cx="8352928" cy="6370975"/>
          </a:xfrm>
          <a:prstGeom prst="rect">
            <a:avLst/>
          </a:prstGeom>
        </p:spPr>
        <p:txBody>
          <a:bodyPr wrap="square">
            <a:spAutoFit/>
          </a:bodyPr>
          <a:lstStyle/>
          <a:p>
            <a:r>
              <a:rPr lang="en-US" sz="2400" b="1" dirty="0">
                <a:solidFill>
                  <a:srgbClr val="FF0000"/>
                </a:solidFill>
              </a:rPr>
              <a:t>Preventive measures</a:t>
            </a:r>
            <a:r>
              <a:rPr lang="en-US" sz="2400" b="1" dirty="0">
                <a:solidFill>
                  <a:srgbClr val="FFFF00"/>
                </a:solidFill>
              </a:rPr>
              <a:t>. Complex mechanization of the most hard works and those operations, which demand fulfillment of a huge number of stereotyped motions with hands and fingers, is the most effective mean</a:t>
            </a:r>
          </a:p>
          <a:p>
            <a:r>
              <a:rPr lang="en-US" sz="2400" b="1" dirty="0">
                <a:solidFill>
                  <a:srgbClr val="FFFF00"/>
                </a:solidFill>
              </a:rPr>
              <a:t>among preventive measures for warning of unfavorable effect of functional overstrain. Correctly organized operating mode and rest, gymnastics on a</a:t>
            </a:r>
          </a:p>
          <a:p>
            <a:r>
              <a:rPr lang="en-US" sz="2400" b="1" dirty="0">
                <a:solidFill>
                  <a:srgbClr val="FFFF00"/>
                </a:solidFill>
              </a:rPr>
              <a:t>working place, massage and warm baths for hands, prophylactic </a:t>
            </a:r>
            <a:r>
              <a:rPr lang="en-US" sz="2400" b="1" dirty="0" err="1">
                <a:solidFill>
                  <a:srgbClr val="FFFF00"/>
                </a:solidFill>
              </a:rPr>
              <a:t>vitaminization</a:t>
            </a:r>
            <a:r>
              <a:rPr lang="en-US" sz="2400" b="1" dirty="0">
                <a:solidFill>
                  <a:srgbClr val="FFFF00"/>
                </a:solidFill>
              </a:rPr>
              <a:t> and general ultra-violet lighting, which are carried out in autumn and spring, have also important value.</a:t>
            </a:r>
          </a:p>
          <a:p>
            <a:r>
              <a:rPr lang="en-US" sz="2400" b="1" dirty="0">
                <a:solidFill>
                  <a:srgbClr val="FFFF00"/>
                </a:solidFill>
              </a:rPr>
              <a:t>Particular value in preventive measures of these diseases alongside with occupational selection is given to periodic medical examinations, which are</a:t>
            </a:r>
          </a:p>
          <a:p>
            <a:r>
              <a:rPr lang="en-US" sz="2400" b="1" dirty="0">
                <a:solidFill>
                  <a:srgbClr val="FFFF00"/>
                </a:solidFill>
              </a:rPr>
              <a:t>carried out once every two years with participation of a </a:t>
            </a:r>
            <a:r>
              <a:rPr lang="en-US" sz="2400" b="1" dirty="0" err="1">
                <a:solidFill>
                  <a:srgbClr val="FFFF00"/>
                </a:solidFill>
              </a:rPr>
              <a:t>doctorneuropathologist</a:t>
            </a:r>
            <a:r>
              <a:rPr lang="en-US" sz="2400" b="1" dirty="0">
                <a:solidFill>
                  <a:srgbClr val="FFFF00"/>
                </a:solidFill>
              </a:rPr>
              <a:t>, surgeon, gynecologist, and </a:t>
            </a:r>
            <a:r>
              <a:rPr lang="en-US" sz="2400" b="1" dirty="0" err="1">
                <a:solidFill>
                  <a:srgbClr val="FFFF00"/>
                </a:solidFill>
              </a:rPr>
              <a:t>therapeutist</a:t>
            </a:r>
            <a:r>
              <a:rPr lang="en-US" sz="2400" b="1" dirty="0">
                <a:solidFill>
                  <a:srgbClr val="FFFF00"/>
                </a:solidFill>
              </a:rPr>
              <a:t>.</a:t>
            </a:r>
            <a:endParaRPr lang="ru-UA" sz="2400" b="1" dirty="0">
              <a:solidFill>
                <a:srgbClr val="FFFF00"/>
              </a:solidFill>
            </a:endParaRPr>
          </a:p>
        </p:txBody>
      </p:sp>
    </p:spTree>
    <p:extLst>
      <p:ext uri="{BB962C8B-B14F-4D97-AF65-F5344CB8AC3E}">
        <p14:creationId xmlns:p14="http://schemas.microsoft.com/office/powerpoint/2010/main" val="31685736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ctrTitle"/>
          </p:nvPr>
        </p:nvSpPr>
        <p:spPr>
          <a:xfrm>
            <a:off x="685800" y="2151063"/>
            <a:ext cx="7772400" cy="1243012"/>
          </a:xfrm>
        </p:spPr>
        <p:txBody>
          <a:bodyPr/>
          <a:lstStyle/>
          <a:p>
            <a:r>
              <a:rPr lang="en-US" sz="3200">
                <a:solidFill>
                  <a:schemeClr val="hlink"/>
                </a:solidFill>
              </a:rPr>
              <a:t>Occupation-Related </a:t>
            </a:r>
            <a:br>
              <a:rPr lang="en-US" sz="3200">
                <a:solidFill>
                  <a:schemeClr val="hlink"/>
                </a:solidFill>
              </a:rPr>
            </a:br>
            <a:r>
              <a:rPr lang="en-US" sz="3200">
                <a:solidFill>
                  <a:schemeClr val="hlink"/>
                </a:solidFill>
              </a:rPr>
              <a:t>Compressive Neuropathies</a:t>
            </a:r>
            <a:endParaRPr lang="cs-CZ" sz="3200">
              <a:solidFill>
                <a:schemeClr val="hlink"/>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body" idx="1"/>
          </p:nvPr>
        </p:nvSpPr>
        <p:spPr>
          <a:xfrm>
            <a:off x="685800" y="685800"/>
            <a:ext cx="7772400" cy="5410200"/>
          </a:xfrm>
        </p:spPr>
        <p:txBody>
          <a:bodyPr/>
          <a:lstStyle/>
          <a:p>
            <a:r>
              <a:rPr lang="en-US" b="1">
                <a:solidFill>
                  <a:schemeClr val="accent2"/>
                </a:solidFill>
              </a:rPr>
              <a:t>Upper extremities</a:t>
            </a:r>
          </a:p>
          <a:p>
            <a:pPr lvl="1"/>
            <a:r>
              <a:rPr lang="en-US" b="1">
                <a:solidFill>
                  <a:schemeClr val="hlink"/>
                </a:solidFill>
              </a:rPr>
              <a:t>Median nerve</a:t>
            </a:r>
          </a:p>
          <a:p>
            <a:pPr lvl="2"/>
            <a:r>
              <a:rPr lang="en-US" b="1"/>
              <a:t>Pronator teres syndrome</a:t>
            </a:r>
          </a:p>
          <a:p>
            <a:pPr lvl="2"/>
            <a:r>
              <a:rPr lang="en-US" b="1"/>
              <a:t>Carpal tunnel syndrome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NOD7"/>
          <p:cNvPicPr>
            <a:picLocks noChangeAspect="1" noChangeArrowheads="1"/>
          </p:cNvPicPr>
          <p:nvPr/>
        </p:nvPicPr>
        <p:blipFill>
          <a:blip r:embed="rId3" cstate="print"/>
          <a:srcRect t="43132" r="57954" b="20660"/>
          <a:stretch>
            <a:fillRect/>
          </a:stretch>
        </p:blipFill>
        <p:spPr bwMode="auto">
          <a:xfrm>
            <a:off x="2770188" y="260350"/>
            <a:ext cx="3640137" cy="6408738"/>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NOD7"/>
          <p:cNvPicPr>
            <a:picLocks noChangeAspect="1" noChangeArrowheads="1"/>
          </p:cNvPicPr>
          <p:nvPr/>
        </p:nvPicPr>
        <p:blipFill>
          <a:blip r:embed="rId3" cstate="print"/>
          <a:srcRect l="50021" t="43132" b="21652"/>
          <a:stretch>
            <a:fillRect/>
          </a:stretch>
        </p:blipFill>
        <p:spPr bwMode="auto">
          <a:xfrm>
            <a:off x="2424113" y="333375"/>
            <a:ext cx="4249737" cy="6119813"/>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body" idx="1"/>
          </p:nvPr>
        </p:nvSpPr>
        <p:spPr>
          <a:xfrm>
            <a:off x="685800" y="685800"/>
            <a:ext cx="7772400" cy="5410200"/>
          </a:xfrm>
        </p:spPr>
        <p:txBody>
          <a:bodyPr/>
          <a:lstStyle/>
          <a:p>
            <a:r>
              <a:rPr lang="en-US" b="1">
                <a:solidFill>
                  <a:schemeClr val="accent2"/>
                </a:solidFill>
              </a:rPr>
              <a:t>Upper extremities</a:t>
            </a:r>
          </a:p>
          <a:p>
            <a:pPr lvl="1"/>
            <a:r>
              <a:rPr lang="en-US" b="1"/>
              <a:t>Median nerve</a:t>
            </a:r>
          </a:p>
          <a:p>
            <a:pPr lvl="2"/>
            <a:r>
              <a:rPr lang="en-US" b="1"/>
              <a:t>Pronator teres syndrome</a:t>
            </a:r>
          </a:p>
          <a:p>
            <a:pPr lvl="2"/>
            <a:r>
              <a:rPr lang="en-US" b="1"/>
              <a:t>Carpal tunnel syndrome</a:t>
            </a:r>
          </a:p>
          <a:p>
            <a:pPr lvl="1"/>
            <a:r>
              <a:rPr lang="en-US" b="1">
                <a:solidFill>
                  <a:schemeClr val="hlink"/>
                </a:solidFill>
              </a:rPr>
              <a:t>Ulnar nerve</a:t>
            </a:r>
          </a:p>
          <a:p>
            <a:pPr lvl="2"/>
            <a:r>
              <a:rPr lang="en-US" b="1"/>
              <a:t>Cubital tunnel syndrome</a:t>
            </a:r>
          </a:p>
          <a:p>
            <a:pPr lvl="2"/>
            <a:r>
              <a:rPr lang="en-US" b="1"/>
              <a:t>Canalis Guyoni syndrome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NOD4"/>
          <p:cNvPicPr>
            <a:picLocks noChangeAspect="1" noChangeArrowheads="1"/>
          </p:cNvPicPr>
          <p:nvPr/>
        </p:nvPicPr>
        <p:blipFill>
          <a:blip r:embed="rId3" cstate="print"/>
          <a:srcRect r="52951" b="44287"/>
          <a:stretch>
            <a:fillRect/>
          </a:stretch>
        </p:blipFill>
        <p:spPr bwMode="auto">
          <a:xfrm>
            <a:off x="827088" y="334963"/>
            <a:ext cx="7632700" cy="6213475"/>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NOD4"/>
          <p:cNvPicPr>
            <a:picLocks noChangeAspect="1" noChangeArrowheads="1"/>
          </p:cNvPicPr>
          <p:nvPr/>
        </p:nvPicPr>
        <p:blipFill>
          <a:blip r:embed="rId3" cstate="print"/>
          <a:srcRect l="75586" b="55713"/>
          <a:stretch>
            <a:fillRect/>
          </a:stretch>
        </p:blipFill>
        <p:spPr bwMode="auto">
          <a:xfrm>
            <a:off x="2235200" y="476250"/>
            <a:ext cx="4792663" cy="5976938"/>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body" idx="1"/>
          </p:nvPr>
        </p:nvSpPr>
        <p:spPr>
          <a:xfrm>
            <a:off x="685800" y="685800"/>
            <a:ext cx="7772400" cy="5410200"/>
          </a:xfrm>
        </p:spPr>
        <p:txBody>
          <a:bodyPr/>
          <a:lstStyle/>
          <a:p>
            <a:r>
              <a:rPr lang="en-US" b="1">
                <a:solidFill>
                  <a:schemeClr val="accent2"/>
                </a:solidFill>
              </a:rPr>
              <a:t>Upper extremities</a:t>
            </a:r>
          </a:p>
          <a:p>
            <a:pPr lvl="1"/>
            <a:r>
              <a:rPr lang="en-US" b="1"/>
              <a:t>Median nerve</a:t>
            </a:r>
          </a:p>
          <a:p>
            <a:pPr lvl="2"/>
            <a:r>
              <a:rPr lang="en-US" b="1"/>
              <a:t>Pronator teres syndrome</a:t>
            </a:r>
          </a:p>
          <a:p>
            <a:pPr lvl="2"/>
            <a:r>
              <a:rPr lang="en-US" b="1"/>
              <a:t>Carpal tunnel syndrome</a:t>
            </a:r>
          </a:p>
          <a:p>
            <a:pPr lvl="1"/>
            <a:r>
              <a:rPr lang="en-US" b="1"/>
              <a:t>Ulnar nerve</a:t>
            </a:r>
          </a:p>
          <a:p>
            <a:pPr lvl="2"/>
            <a:r>
              <a:rPr lang="en-US" b="1"/>
              <a:t>Cubital tunnel syndrome</a:t>
            </a:r>
          </a:p>
          <a:p>
            <a:pPr lvl="2"/>
            <a:r>
              <a:rPr lang="en-US" b="1"/>
              <a:t>Canalis Guyoni syndrome</a:t>
            </a:r>
          </a:p>
          <a:p>
            <a:pPr lvl="1"/>
            <a:r>
              <a:rPr lang="en-US" b="1">
                <a:solidFill>
                  <a:schemeClr val="hlink"/>
                </a:solidFill>
              </a:rPr>
              <a:t>Radial nerve</a:t>
            </a:r>
          </a:p>
          <a:p>
            <a:pPr lvl="2"/>
            <a:r>
              <a:rPr lang="en-US" b="1"/>
              <a:t>Supinator syndrome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NOD7"/>
          <p:cNvPicPr>
            <a:picLocks noChangeAspect="1" noChangeArrowheads="1"/>
          </p:cNvPicPr>
          <p:nvPr/>
        </p:nvPicPr>
        <p:blipFill>
          <a:blip r:embed="rId3" cstate="print"/>
          <a:srcRect r="49979" b="57838"/>
          <a:stretch>
            <a:fillRect/>
          </a:stretch>
        </p:blipFill>
        <p:spPr bwMode="auto">
          <a:xfrm>
            <a:off x="2755900" y="333375"/>
            <a:ext cx="3594100" cy="6191250"/>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body" idx="1"/>
          </p:nvPr>
        </p:nvSpPr>
        <p:spPr>
          <a:xfrm>
            <a:off x="685800" y="685800"/>
            <a:ext cx="7772400" cy="5410200"/>
          </a:xfrm>
        </p:spPr>
        <p:txBody>
          <a:bodyPr/>
          <a:lstStyle/>
          <a:p>
            <a:r>
              <a:rPr lang="en-US" b="1">
                <a:solidFill>
                  <a:schemeClr val="accent2"/>
                </a:solidFill>
              </a:rPr>
              <a:t>Upper extremities</a:t>
            </a:r>
          </a:p>
          <a:p>
            <a:pPr lvl="1"/>
            <a:r>
              <a:rPr lang="en-US" b="1"/>
              <a:t>Median nerve</a:t>
            </a:r>
          </a:p>
          <a:p>
            <a:pPr lvl="2"/>
            <a:r>
              <a:rPr lang="en-US" b="1"/>
              <a:t>Pronator teres syndrome</a:t>
            </a:r>
          </a:p>
          <a:p>
            <a:pPr lvl="2"/>
            <a:r>
              <a:rPr lang="en-US" b="1"/>
              <a:t>Carpal tunnel syndrome</a:t>
            </a:r>
          </a:p>
          <a:p>
            <a:pPr lvl="1"/>
            <a:r>
              <a:rPr lang="en-US" b="1"/>
              <a:t>Ulnar nerve</a:t>
            </a:r>
          </a:p>
          <a:p>
            <a:pPr lvl="2"/>
            <a:r>
              <a:rPr lang="en-US" b="1"/>
              <a:t>Cubital tunnel syndrome</a:t>
            </a:r>
          </a:p>
          <a:p>
            <a:pPr lvl="2"/>
            <a:r>
              <a:rPr lang="en-US" b="1"/>
              <a:t>Canalis Guyoni syndrome</a:t>
            </a:r>
          </a:p>
          <a:p>
            <a:pPr lvl="1"/>
            <a:r>
              <a:rPr lang="en-US" b="1"/>
              <a:t>Radial nerve</a:t>
            </a:r>
          </a:p>
          <a:p>
            <a:pPr lvl="2"/>
            <a:r>
              <a:rPr lang="en-US" b="1"/>
              <a:t>Supinator syndrome</a:t>
            </a:r>
          </a:p>
          <a:p>
            <a:r>
              <a:rPr lang="en-US" b="1">
                <a:solidFill>
                  <a:schemeClr val="accent2"/>
                </a:solidFill>
              </a:rPr>
              <a:t>Lower extremities</a:t>
            </a:r>
          </a:p>
          <a:p>
            <a:pPr lvl="1"/>
            <a:r>
              <a:rPr lang="en-US" b="1">
                <a:solidFill>
                  <a:schemeClr val="hlink"/>
                </a:solidFill>
              </a:rPr>
              <a:t>Fibular nerve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NOD3"/>
          <p:cNvPicPr>
            <a:picLocks noChangeAspect="1" noChangeArrowheads="1"/>
          </p:cNvPicPr>
          <p:nvPr/>
        </p:nvPicPr>
        <p:blipFill>
          <a:blip r:embed="rId3" cstate="print"/>
          <a:srcRect r="66199" b="24664"/>
          <a:stretch>
            <a:fillRect/>
          </a:stretch>
        </p:blipFill>
        <p:spPr bwMode="auto">
          <a:xfrm>
            <a:off x="2511425" y="188913"/>
            <a:ext cx="4149725" cy="6335712"/>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body" idx="1"/>
          </p:nvPr>
        </p:nvSpPr>
        <p:spPr>
          <a:xfrm>
            <a:off x="685800" y="685800"/>
            <a:ext cx="7772400" cy="5410200"/>
          </a:xfrm>
        </p:spPr>
        <p:txBody>
          <a:bodyPr/>
          <a:lstStyle/>
          <a:p>
            <a:pPr>
              <a:lnSpc>
                <a:spcPct val="90000"/>
              </a:lnSpc>
            </a:pPr>
            <a:r>
              <a:rPr lang="en-US" sz="2800" b="1">
                <a:solidFill>
                  <a:schemeClr val="accent2"/>
                </a:solidFill>
              </a:rPr>
              <a:t>Upper extremities</a:t>
            </a:r>
          </a:p>
          <a:p>
            <a:pPr lvl="1">
              <a:lnSpc>
                <a:spcPct val="90000"/>
              </a:lnSpc>
            </a:pPr>
            <a:r>
              <a:rPr lang="en-US" sz="2400" b="1"/>
              <a:t>Median nerve</a:t>
            </a:r>
          </a:p>
          <a:p>
            <a:pPr lvl="2">
              <a:lnSpc>
                <a:spcPct val="90000"/>
              </a:lnSpc>
            </a:pPr>
            <a:r>
              <a:rPr lang="en-US" sz="2000" b="1"/>
              <a:t>Pronator teres syndrome</a:t>
            </a:r>
          </a:p>
          <a:p>
            <a:pPr lvl="2">
              <a:lnSpc>
                <a:spcPct val="90000"/>
              </a:lnSpc>
            </a:pPr>
            <a:r>
              <a:rPr lang="en-US" sz="2000" b="1"/>
              <a:t>Carpal tunnel syndrome</a:t>
            </a:r>
          </a:p>
          <a:p>
            <a:pPr lvl="1">
              <a:lnSpc>
                <a:spcPct val="90000"/>
              </a:lnSpc>
            </a:pPr>
            <a:r>
              <a:rPr lang="en-US" sz="2400" b="1"/>
              <a:t>Ulnar nerve</a:t>
            </a:r>
          </a:p>
          <a:p>
            <a:pPr lvl="2">
              <a:lnSpc>
                <a:spcPct val="90000"/>
              </a:lnSpc>
            </a:pPr>
            <a:r>
              <a:rPr lang="en-US" sz="2000" b="1"/>
              <a:t>Cubital tunnel syndrome</a:t>
            </a:r>
          </a:p>
          <a:p>
            <a:pPr lvl="2">
              <a:lnSpc>
                <a:spcPct val="90000"/>
              </a:lnSpc>
            </a:pPr>
            <a:r>
              <a:rPr lang="en-US" sz="2000" b="1"/>
              <a:t>Canalis Guyoni syndrome</a:t>
            </a:r>
          </a:p>
          <a:p>
            <a:pPr lvl="1">
              <a:lnSpc>
                <a:spcPct val="90000"/>
              </a:lnSpc>
            </a:pPr>
            <a:r>
              <a:rPr lang="en-US" sz="2400" b="1"/>
              <a:t>Radial nerve</a:t>
            </a:r>
          </a:p>
          <a:p>
            <a:pPr lvl="2">
              <a:lnSpc>
                <a:spcPct val="90000"/>
              </a:lnSpc>
            </a:pPr>
            <a:r>
              <a:rPr lang="en-US" sz="2000" b="1"/>
              <a:t>Supinator syndrome</a:t>
            </a:r>
          </a:p>
          <a:p>
            <a:pPr>
              <a:lnSpc>
                <a:spcPct val="90000"/>
              </a:lnSpc>
            </a:pPr>
            <a:r>
              <a:rPr lang="en-US" sz="2800" b="1">
                <a:solidFill>
                  <a:schemeClr val="accent2"/>
                </a:solidFill>
              </a:rPr>
              <a:t>Lower extremities</a:t>
            </a:r>
          </a:p>
          <a:p>
            <a:pPr lvl="1">
              <a:lnSpc>
                <a:spcPct val="90000"/>
              </a:lnSpc>
            </a:pPr>
            <a:r>
              <a:rPr lang="en-US" sz="2400" b="1"/>
              <a:t>Fibular nerve</a:t>
            </a:r>
          </a:p>
          <a:p>
            <a:pPr lvl="1">
              <a:lnSpc>
                <a:spcPct val="90000"/>
              </a:lnSpc>
            </a:pPr>
            <a:r>
              <a:rPr lang="en-US" sz="2400" b="1">
                <a:solidFill>
                  <a:schemeClr val="hlink"/>
                </a:solidFill>
              </a:rPr>
              <a:t>Tibial nerve</a:t>
            </a:r>
          </a:p>
          <a:p>
            <a:pPr lvl="2">
              <a:lnSpc>
                <a:spcPct val="90000"/>
              </a:lnSpc>
            </a:pPr>
            <a:r>
              <a:rPr lang="en-US" sz="2000" b="1"/>
              <a:t>Tarsal tunnel syndrome</a:t>
            </a:r>
            <a:endParaRPr lang="cs-CZ" sz="2000" b="1"/>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ctrTitle"/>
          </p:nvPr>
        </p:nvSpPr>
        <p:spPr>
          <a:xfrm>
            <a:off x="685800" y="2151063"/>
            <a:ext cx="7772400" cy="1243012"/>
          </a:xfrm>
        </p:spPr>
        <p:txBody>
          <a:bodyPr/>
          <a:lstStyle/>
          <a:p>
            <a:r>
              <a:rPr lang="en-US" sz="3200">
                <a:solidFill>
                  <a:schemeClr val="hlink"/>
                </a:solidFill>
              </a:rPr>
              <a:t>Carpal Tunnel Syndrome</a:t>
            </a:r>
            <a:endParaRPr lang="cs-CZ" sz="3200">
              <a:solidFill>
                <a:schemeClr val="hlink"/>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NOD2"/>
          <p:cNvPicPr>
            <a:picLocks noChangeAspect="1" noChangeArrowheads="1"/>
          </p:cNvPicPr>
          <p:nvPr/>
        </p:nvPicPr>
        <p:blipFill>
          <a:blip r:embed="rId3" cstate="print"/>
          <a:srcRect/>
          <a:stretch>
            <a:fillRect/>
          </a:stretch>
        </p:blipFill>
        <p:spPr bwMode="auto">
          <a:xfrm>
            <a:off x="323850" y="577850"/>
            <a:ext cx="8351838" cy="5605463"/>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a:xfrm>
            <a:off x="538163" y="263525"/>
            <a:ext cx="8037512" cy="706438"/>
          </a:xfrm>
        </p:spPr>
        <p:txBody>
          <a:bodyPr/>
          <a:lstStyle/>
          <a:p>
            <a:r>
              <a:rPr lang="en-US" sz="3600">
                <a:solidFill>
                  <a:schemeClr val="hlink"/>
                </a:solidFill>
              </a:rPr>
              <a:t>Etiology of C</a:t>
            </a:r>
            <a:r>
              <a:rPr lang="cs-CZ" sz="3600">
                <a:solidFill>
                  <a:schemeClr val="hlink"/>
                </a:solidFill>
              </a:rPr>
              <a:t>arpal </a:t>
            </a:r>
            <a:r>
              <a:rPr lang="en-US" sz="3600">
                <a:solidFill>
                  <a:schemeClr val="hlink"/>
                </a:solidFill>
              </a:rPr>
              <a:t>T</a:t>
            </a:r>
            <a:r>
              <a:rPr lang="cs-CZ" sz="3600">
                <a:solidFill>
                  <a:schemeClr val="hlink"/>
                </a:solidFill>
              </a:rPr>
              <a:t>unel </a:t>
            </a:r>
            <a:r>
              <a:rPr lang="en-US" sz="3600">
                <a:solidFill>
                  <a:schemeClr val="hlink"/>
                </a:solidFill>
              </a:rPr>
              <a:t>S</a:t>
            </a:r>
            <a:r>
              <a:rPr lang="cs-CZ" sz="3600">
                <a:solidFill>
                  <a:schemeClr val="hlink"/>
                </a:solidFill>
              </a:rPr>
              <a:t>yndrome</a:t>
            </a:r>
          </a:p>
        </p:txBody>
      </p:sp>
      <p:sp>
        <p:nvSpPr>
          <p:cNvPr id="44035" name="Rectangle 3"/>
          <p:cNvSpPr>
            <a:spLocks noGrp="1" noRot="1" noChangeArrowheads="1"/>
          </p:cNvSpPr>
          <p:nvPr>
            <p:ph type="body" idx="1"/>
          </p:nvPr>
        </p:nvSpPr>
        <p:spPr>
          <a:xfrm>
            <a:off x="685800" y="927100"/>
            <a:ext cx="7772400" cy="4648200"/>
          </a:xfrm>
        </p:spPr>
        <p:txBody>
          <a:bodyPr/>
          <a:lstStyle/>
          <a:p>
            <a:pPr>
              <a:lnSpc>
                <a:spcPct val="90000"/>
              </a:lnSpc>
            </a:pPr>
            <a:r>
              <a:rPr lang="en-US" sz="2800" b="1">
                <a:solidFill>
                  <a:schemeClr val="accent1"/>
                </a:solidFill>
              </a:rPr>
              <a:t>Endogenous factors</a:t>
            </a:r>
          </a:p>
          <a:p>
            <a:pPr lvl="1">
              <a:lnSpc>
                <a:spcPct val="90000"/>
              </a:lnSpc>
            </a:pPr>
            <a:r>
              <a:rPr lang="en-US" sz="2400" b="1"/>
              <a:t>Inflammation</a:t>
            </a:r>
          </a:p>
          <a:p>
            <a:pPr lvl="2">
              <a:lnSpc>
                <a:spcPct val="90000"/>
              </a:lnSpc>
            </a:pPr>
            <a:r>
              <a:rPr lang="en-US" sz="2000" b="1"/>
              <a:t>Tendinitis</a:t>
            </a:r>
          </a:p>
          <a:p>
            <a:pPr lvl="2">
              <a:lnSpc>
                <a:spcPct val="90000"/>
              </a:lnSpc>
            </a:pPr>
            <a:r>
              <a:rPr lang="en-US" sz="2000" b="1"/>
              <a:t>Dermatomyositis</a:t>
            </a:r>
          </a:p>
          <a:p>
            <a:pPr lvl="1">
              <a:lnSpc>
                <a:spcPct val="90000"/>
              </a:lnSpc>
            </a:pPr>
            <a:r>
              <a:rPr lang="en-US" sz="2400" b="1"/>
              <a:t>Endocrinological changes</a:t>
            </a:r>
          </a:p>
          <a:p>
            <a:pPr lvl="2">
              <a:lnSpc>
                <a:spcPct val="90000"/>
              </a:lnSpc>
            </a:pPr>
            <a:r>
              <a:rPr lang="en-US" sz="2000" b="1"/>
              <a:t>Pregnancy</a:t>
            </a:r>
          </a:p>
          <a:p>
            <a:pPr lvl="2">
              <a:lnSpc>
                <a:spcPct val="90000"/>
              </a:lnSpc>
            </a:pPr>
            <a:r>
              <a:rPr lang="en-US" sz="2000" b="1"/>
              <a:t>Birth control pills</a:t>
            </a:r>
          </a:p>
          <a:p>
            <a:pPr lvl="2">
              <a:lnSpc>
                <a:spcPct val="90000"/>
              </a:lnSpc>
            </a:pPr>
            <a:r>
              <a:rPr lang="en-US" sz="2000" b="1"/>
              <a:t>Ovarial hypofunction</a:t>
            </a:r>
          </a:p>
          <a:p>
            <a:pPr lvl="2">
              <a:lnSpc>
                <a:spcPct val="90000"/>
              </a:lnSpc>
            </a:pPr>
            <a:r>
              <a:rPr lang="en-US" sz="2000" b="1"/>
              <a:t>Hypothyroidism</a:t>
            </a:r>
          </a:p>
          <a:p>
            <a:pPr lvl="1">
              <a:lnSpc>
                <a:spcPct val="90000"/>
              </a:lnSpc>
            </a:pPr>
            <a:r>
              <a:rPr lang="en-US" sz="2400" b="1"/>
              <a:t>Metabolic changes</a:t>
            </a:r>
          </a:p>
          <a:p>
            <a:pPr lvl="2">
              <a:lnSpc>
                <a:spcPct val="90000"/>
              </a:lnSpc>
            </a:pPr>
            <a:r>
              <a:rPr lang="en-US" sz="2000" b="1"/>
              <a:t>Diabetes mellitus</a:t>
            </a:r>
          </a:p>
          <a:p>
            <a:pPr lvl="2">
              <a:lnSpc>
                <a:spcPct val="90000"/>
              </a:lnSpc>
            </a:pPr>
            <a:r>
              <a:rPr lang="en-US" sz="2000" b="1"/>
              <a:t>Gout</a:t>
            </a:r>
          </a:p>
          <a:p>
            <a:pPr>
              <a:lnSpc>
                <a:spcPct val="90000"/>
              </a:lnSpc>
            </a:pPr>
            <a:r>
              <a:rPr lang="en-US" sz="2800" b="1">
                <a:solidFill>
                  <a:schemeClr val="accent1"/>
                </a:solidFill>
              </a:rPr>
              <a:t>Exogenous factors</a:t>
            </a:r>
          </a:p>
          <a:p>
            <a:pPr lvl="1">
              <a:lnSpc>
                <a:spcPct val="90000"/>
              </a:lnSpc>
            </a:pPr>
            <a:r>
              <a:rPr lang="en-US" sz="2400" b="1"/>
              <a:t>Post</a:t>
            </a:r>
            <a:r>
              <a:rPr lang="cs-CZ" sz="2400" b="1"/>
              <a:t>-</a:t>
            </a:r>
            <a:r>
              <a:rPr lang="en-US" sz="2400" b="1"/>
              <a:t>traumatic changes</a:t>
            </a:r>
          </a:p>
          <a:p>
            <a:pPr lvl="1">
              <a:lnSpc>
                <a:spcPct val="90000"/>
              </a:lnSpc>
            </a:pPr>
            <a:r>
              <a:rPr lang="en-US" sz="2400" b="1">
                <a:solidFill>
                  <a:srgbClr val="FF3300"/>
                </a:solidFill>
              </a:rPr>
              <a:t>Manual work</a:t>
            </a:r>
            <a:endParaRPr lang="cs-CZ" sz="2400" b="1">
              <a:solidFill>
                <a:srgbClr val="FF3300"/>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a:xfrm>
            <a:off x="328613" y="411163"/>
            <a:ext cx="8431212" cy="706437"/>
          </a:xfrm>
        </p:spPr>
        <p:txBody>
          <a:bodyPr/>
          <a:lstStyle/>
          <a:p>
            <a:r>
              <a:rPr lang="en-US" sz="2800" dirty="0">
                <a:solidFill>
                  <a:schemeClr val="hlink"/>
                </a:solidFill>
              </a:rPr>
              <a:t>Types of </a:t>
            </a:r>
            <a:r>
              <a:rPr lang="cs-CZ" sz="2800" dirty="0">
                <a:solidFill>
                  <a:schemeClr val="hlink"/>
                </a:solidFill>
              </a:rPr>
              <a:t>O</a:t>
            </a:r>
            <a:r>
              <a:rPr lang="en-US" sz="2800" dirty="0" err="1">
                <a:solidFill>
                  <a:schemeClr val="hlink"/>
                </a:solidFill>
              </a:rPr>
              <a:t>ccupational</a:t>
            </a:r>
            <a:r>
              <a:rPr lang="en-US" sz="2800" dirty="0">
                <a:solidFill>
                  <a:schemeClr val="hlink"/>
                </a:solidFill>
              </a:rPr>
              <a:t> </a:t>
            </a:r>
            <a:r>
              <a:rPr lang="cs-CZ" sz="2800" dirty="0">
                <a:solidFill>
                  <a:schemeClr val="hlink"/>
                </a:solidFill>
              </a:rPr>
              <a:t>A</a:t>
            </a:r>
            <a:r>
              <a:rPr lang="en-US" sz="2800" dirty="0" err="1">
                <a:solidFill>
                  <a:schemeClr val="hlink"/>
                </a:solidFill>
              </a:rPr>
              <a:t>ctivities</a:t>
            </a:r>
            <a:r>
              <a:rPr lang="en-US" sz="2800" dirty="0">
                <a:solidFill>
                  <a:schemeClr val="hlink"/>
                </a:solidFill>
              </a:rPr>
              <a:t> </a:t>
            </a:r>
            <a:br>
              <a:rPr lang="en-US" sz="2800" dirty="0">
                <a:solidFill>
                  <a:schemeClr val="hlink"/>
                </a:solidFill>
              </a:rPr>
            </a:br>
            <a:r>
              <a:rPr lang="cs-CZ" sz="2800" dirty="0">
                <a:solidFill>
                  <a:schemeClr val="hlink"/>
                </a:solidFill>
              </a:rPr>
              <a:t>R</a:t>
            </a:r>
            <a:r>
              <a:rPr lang="en-US" sz="2800" dirty="0">
                <a:solidFill>
                  <a:schemeClr val="hlink"/>
                </a:solidFill>
              </a:rPr>
              <a:t>elated to CTS</a:t>
            </a:r>
            <a:endParaRPr lang="cs-CZ" sz="2800" dirty="0">
              <a:solidFill>
                <a:schemeClr val="hlink"/>
              </a:solidFill>
            </a:endParaRPr>
          </a:p>
        </p:txBody>
      </p:sp>
      <p:sp>
        <p:nvSpPr>
          <p:cNvPr id="46083" name="Rectangle 3"/>
          <p:cNvSpPr>
            <a:spLocks noGrp="1" noRot="1" noChangeArrowheads="1"/>
          </p:cNvSpPr>
          <p:nvPr>
            <p:ph type="body" idx="1"/>
          </p:nvPr>
        </p:nvSpPr>
        <p:spPr>
          <a:xfrm>
            <a:off x="685800" y="1492250"/>
            <a:ext cx="7772400" cy="4114800"/>
          </a:xfrm>
        </p:spPr>
        <p:txBody>
          <a:bodyPr/>
          <a:lstStyle/>
          <a:p>
            <a:pPr>
              <a:lnSpc>
                <a:spcPct val="90000"/>
              </a:lnSpc>
            </a:pPr>
            <a:r>
              <a:rPr lang="en-US" sz="2800" b="1" dirty="0">
                <a:solidFill>
                  <a:schemeClr val="hlink"/>
                </a:solidFill>
              </a:rPr>
              <a:t>Static overload due to forceful and repetitive contraction of flexor muscles in the for</a:t>
            </a:r>
            <a:r>
              <a:rPr lang="cs-CZ" sz="2800" b="1" dirty="0">
                <a:solidFill>
                  <a:schemeClr val="hlink"/>
                </a:solidFill>
              </a:rPr>
              <a:t>e</a:t>
            </a:r>
            <a:r>
              <a:rPr lang="en-US" sz="2800" b="1" dirty="0">
                <a:solidFill>
                  <a:schemeClr val="hlink"/>
                </a:solidFill>
              </a:rPr>
              <a:t>arm</a:t>
            </a:r>
          </a:p>
          <a:p>
            <a:pPr lvl="1">
              <a:lnSpc>
                <a:spcPct val="90000"/>
              </a:lnSpc>
            </a:pPr>
            <a:r>
              <a:rPr lang="en-US" sz="2000" b="1" dirty="0"/>
              <a:t>Examples: working with a hammer</a:t>
            </a:r>
            <a:r>
              <a:rPr lang="cs-CZ" sz="2000" b="1" dirty="0"/>
              <a:t> or</a:t>
            </a:r>
            <a:r>
              <a:rPr lang="en-US" sz="2000" b="1" dirty="0"/>
              <a:t> grinder, manipulating heavy loads</a:t>
            </a:r>
          </a:p>
          <a:p>
            <a:pPr>
              <a:lnSpc>
                <a:spcPct val="90000"/>
              </a:lnSpc>
            </a:pPr>
            <a:r>
              <a:rPr lang="en-US" sz="2800" b="1" dirty="0">
                <a:solidFill>
                  <a:schemeClr val="hlink"/>
                </a:solidFill>
              </a:rPr>
              <a:t>Stereotyped repetitive flexion-extension of fingers</a:t>
            </a:r>
          </a:p>
          <a:p>
            <a:pPr lvl="1">
              <a:lnSpc>
                <a:spcPct val="90000"/>
              </a:lnSpc>
            </a:pPr>
            <a:r>
              <a:rPr lang="en-US" sz="2000" b="1" dirty="0"/>
              <a:t>Examples: manual cow-milking, typing, playing musical instruments</a:t>
            </a:r>
          </a:p>
          <a:p>
            <a:pPr>
              <a:lnSpc>
                <a:spcPct val="90000"/>
              </a:lnSpc>
            </a:pPr>
            <a:r>
              <a:rPr lang="en-US" sz="2800" b="1" dirty="0">
                <a:solidFill>
                  <a:schemeClr val="hlink"/>
                </a:solidFill>
              </a:rPr>
              <a:t>Activities involving pinching, screwing etc.</a:t>
            </a:r>
          </a:p>
          <a:p>
            <a:pPr lvl="1">
              <a:lnSpc>
                <a:spcPct val="90000"/>
              </a:lnSpc>
            </a:pPr>
            <a:r>
              <a:rPr lang="en-US" sz="2000" b="1" dirty="0"/>
              <a:t>Examples: clockmakers, minute work</a:t>
            </a:r>
          </a:p>
          <a:p>
            <a:pPr>
              <a:lnSpc>
                <a:spcPct val="90000"/>
              </a:lnSpc>
            </a:pPr>
            <a:r>
              <a:rPr lang="en-US" sz="2800" b="1" dirty="0">
                <a:solidFill>
                  <a:schemeClr val="hlink"/>
                </a:solidFill>
              </a:rPr>
              <a:t>Direct pressure </a:t>
            </a:r>
            <a:r>
              <a:rPr lang="cs-CZ" sz="2800" b="1" dirty="0">
                <a:solidFill>
                  <a:schemeClr val="hlink"/>
                </a:solidFill>
              </a:rPr>
              <a:t>on</a:t>
            </a:r>
            <a:r>
              <a:rPr lang="en-US" sz="2800" b="1" dirty="0">
                <a:solidFill>
                  <a:schemeClr val="hlink"/>
                </a:solidFill>
              </a:rPr>
              <a:t> the wrist</a:t>
            </a:r>
          </a:p>
          <a:p>
            <a:pPr lvl="1">
              <a:lnSpc>
                <a:spcPct val="90000"/>
              </a:lnSpc>
            </a:pPr>
            <a:r>
              <a:rPr lang="en-US" sz="2000" b="1" dirty="0"/>
              <a:t>Examples: dentists, bikers, working with scissors</a:t>
            </a:r>
            <a:endParaRPr lang="cs-CZ"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0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08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608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0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p:txBody>
          <a:bodyPr/>
          <a:lstStyle/>
          <a:p>
            <a:r>
              <a:rPr lang="en-US" sz="3600">
                <a:solidFill>
                  <a:schemeClr val="hlink"/>
                </a:solidFill>
              </a:rPr>
              <a:t>Subjective </a:t>
            </a:r>
            <a:r>
              <a:rPr lang="cs-CZ" sz="3600">
                <a:solidFill>
                  <a:schemeClr val="hlink"/>
                </a:solidFill>
              </a:rPr>
              <a:t>S</a:t>
            </a:r>
            <a:r>
              <a:rPr lang="en-US" sz="3600">
                <a:solidFill>
                  <a:schemeClr val="hlink"/>
                </a:solidFill>
              </a:rPr>
              <a:t>ymptoms </a:t>
            </a:r>
            <a:r>
              <a:rPr lang="cs-CZ" sz="3600">
                <a:solidFill>
                  <a:schemeClr val="hlink"/>
                </a:solidFill>
              </a:rPr>
              <a:t>of</a:t>
            </a:r>
            <a:r>
              <a:rPr lang="en-US" sz="3600">
                <a:solidFill>
                  <a:schemeClr val="hlink"/>
                </a:solidFill>
              </a:rPr>
              <a:t> CTS</a:t>
            </a:r>
            <a:endParaRPr lang="cs-CZ" sz="3600">
              <a:solidFill>
                <a:schemeClr val="hlink"/>
              </a:solidFill>
            </a:endParaRPr>
          </a:p>
        </p:txBody>
      </p:sp>
      <p:sp>
        <p:nvSpPr>
          <p:cNvPr id="48131" name="Rectangle 3"/>
          <p:cNvSpPr>
            <a:spLocks noGrp="1" noRot="1" noChangeArrowheads="1"/>
          </p:cNvSpPr>
          <p:nvPr>
            <p:ph type="body" idx="1"/>
          </p:nvPr>
        </p:nvSpPr>
        <p:spPr/>
        <p:txBody>
          <a:bodyPr/>
          <a:lstStyle/>
          <a:p>
            <a:r>
              <a:rPr lang="en-US" sz="2800" b="1"/>
              <a:t>Numbness upon awaking</a:t>
            </a:r>
          </a:p>
          <a:p>
            <a:r>
              <a:rPr lang="en-US" sz="2800" b="1"/>
              <a:t>Nocturnal paresthesiae (“</a:t>
            </a:r>
            <a:r>
              <a:rPr lang="cs-CZ" sz="2800" b="1"/>
              <a:t>Brachialgia</a:t>
            </a:r>
            <a:r>
              <a:rPr lang="en-US" sz="2800" b="1"/>
              <a:t> paresthetica nocturna”)</a:t>
            </a:r>
          </a:p>
          <a:p>
            <a:r>
              <a:rPr lang="en-US" sz="2800" b="1"/>
              <a:t>Daily paresthesiae</a:t>
            </a:r>
          </a:p>
          <a:p>
            <a:r>
              <a:rPr lang="en-US" sz="2800" b="1"/>
              <a:t>Clumsy hand movements</a:t>
            </a:r>
            <a:endParaRPr lang="cs-CZ" sz="2800" b="1"/>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a:xfrm>
            <a:off x="538163" y="307975"/>
            <a:ext cx="8037512" cy="884238"/>
          </a:xfrm>
        </p:spPr>
        <p:txBody>
          <a:bodyPr/>
          <a:lstStyle/>
          <a:p>
            <a:r>
              <a:rPr lang="en-US" sz="3600">
                <a:solidFill>
                  <a:schemeClr val="hlink"/>
                </a:solidFill>
              </a:rPr>
              <a:t>Objective </a:t>
            </a:r>
            <a:r>
              <a:rPr lang="cs-CZ" sz="3600">
                <a:solidFill>
                  <a:schemeClr val="hlink"/>
                </a:solidFill>
              </a:rPr>
              <a:t>S</a:t>
            </a:r>
            <a:r>
              <a:rPr lang="en-US" sz="3600">
                <a:solidFill>
                  <a:schemeClr val="hlink"/>
                </a:solidFill>
              </a:rPr>
              <a:t>igns </a:t>
            </a:r>
            <a:r>
              <a:rPr lang="cs-CZ" sz="3600">
                <a:solidFill>
                  <a:schemeClr val="hlink"/>
                </a:solidFill>
              </a:rPr>
              <a:t>of</a:t>
            </a:r>
            <a:r>
              <a:rPr lang="en-US" sz="3600">
                <a:solidFill>
                  <a:schemeClr val="hlink"/>
                </a:solidFill>
              </a:rPr>
              <a:t> CTS</a:t>
            </a:r>
            <a:endParaRPr lang="cs-CZ" sz="3600">
              <a:solidFill>
                <a:schemeClr val="hlink"/>
              </a:solidFill>
            </a:endParaRPr>
          </a:p>
        </p:txBody>
      </p:sp>
      <p:sp>
        <p:nvSpPr>
          <p:cNvPr id="50179" name="Rectangle 3"/>
          <p:cNvSpPr>
            <a:spLocks noGrp="1" noRot="1" noChangeArrowheads="1"/>
          </p:cNvSpPr>
          <p:nvPr>
            <p:ph type="body" idx="1"/>
          </p:nvPr>
        </p:nvSpPr>
        <p:spPr>
          <a:xfrm>
            <a:off x="685800" y="1320800"/>
            <a:ext cx="7772400" cy="4419600"/>
          </a:xfrm>
        </p:spPr>
        <p:txBody>
          <a:bodyPr/>
          <a:lstStyle/>
          <a:p>
            <a:pPr>
              <a:lnSpc>
                <a:spcPct val="90000"/>
              </a:lnSpc>
            </a:pPr>
            <a:r>
              <a:rPr lang="en-US" sz="2800" b="1"/>
              <a:t>Hypesthesia in the distal median area</a:t>
            </a:r>
          </a:p>
          <a:p>
            <a:pPr lvl="1">
              <a:lnSpc>
                <a:spcPct val="90000"/>
              </a:lnSpc>
              <a:buFontTx/>
              <a:buNone/>
            </a:pPr>
            <a:endParaRPr lang="en-US" sz="2400" b="1"/>
          </a:p>
          <a:p>
            <a:pPr lvl="1">
              <a:lnSpc>
                <a:spcPct val="90000"/>
              </a:lnSpc>
            </a:pPr>
            <a:endParaRPr lang="en-US" sz="2400"/>
          </a:p>
          <a:p>
            <a:pPr lvl="1">
              <a:lnSpc>
                <a:spcPct val="90000"/>
              </a:lnSpc>
            </a:pPr>
            <a:endParaRPr lang="en-US" sz="2400"/>
          </a:p>
          <a:p>
            <a:pPr lvl="1">
              <a:lnSpc>
                <a:spcPct val="90000"/>
              </a:lnSpc>
            </a:pPr>
            <a:endParaRPr lang="en-US" sz="2400"/>
          </a:p>
          <a:p>
            <a:pPr lvl="1">
              <a:lnSpc>
                <a:spcPct val="90000"/>
              </a:lnSpc>
            </a:pPr>
            <a:endParaRPr lang="cs-CZ" sz="240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NOD5"/>
          <p:cNvPicPr>
            <a:picLocks noChangeAspect="1" noChangeArrowheads="1"/>
          </p:cNvPicPr>
          <p:nvPr/>
        </p:nvPicPr>
        <p:blipFill>
          <a:blip r:embed="rId3" cstate="print"/>
          <a:srcRect/>
          <a:stretch>
            <a:fillRect/>
          </a:stretch>
        </p:blipFill>
        <p:spPr bwMode="auto">
          <a:xfrm>
            <a:off x="2362200" y="476250"/>
            <a:ext cx="4471988" cy="5976938"/>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a:xfrm>
            <a:off x="538163" y="307975"/>
            <a:ext cx="8037512" cy="884238"/>
          </a:xfrm>
        </p:spPr>
        <p:txBody>
          <a:bodyPr/>
          <a:lstStyle/>
          <a:p>
            <a:r>
              <a:rPr lang="en-US" sz="3600">
                <a:solidFill>
                  <a:schemeClr val="hlink"/>
                </a:solidFill>
              </a:rPr>
              <a:t>Objective </a:t>
            </a:r>
            <a:r>
              <a:rPr lang="cs-CZ" sz="3600">
                <a:solidFill>
                  <a:schemeClr val="hlink"/>
                </a:solidFill>
              </a:rPr>
              <a:t>S</a:t>
            </a:r>
            <a:r>
              <a:rPr lang="en-US" sz="3600">
                <a:solidFill>
                  <a:schemeClr val="hlink"/>
                </a:solidFill>
              </a:rPr>
              <a:t>igns </a:t>
            </a:r>
            <a:r>
              <a:rPr lang="cs-CZ" sz="3600">
                <a:solidFill>
                  <a:schemeClr val="hlink"/>
                </a:solidFill>
              </a:rPr>
              <a:t>of</a:t>
            </a:r>
            <a:r>
              <a:rPr lang="en-US" sz="3600">
                <a:solidFill>
                  <a:schemeClr val="hlink"/>
                </a:solidFill>
              </a:rPr>
              <a:t> CTS</a:t>
            </a:r>
            <a:endParaRPr lang="cs-CZ" sz="3600">
              <a:solidFill>
                <a:schemeClr val="hlink"/>
              </a:solidFill>
            </a:endParaRPr>
          </a:p>
        </p:txBody>
      </p:sp>
      <p:sp>
        <p:nvSpPr>
          <p:cNvPr id="54275" name="Rectangle 3"/>
          <p:cNvSpPr>
            <a:spLocks noGrp="1" noRot="1" noChangeArrowheads="1"/>
          </p:cNvSpPr>
          <p:nvPr>
            <p:ph type="body" idx="1"/>
          </p:nvPr>
        </p:nvSpPr>
        <p:spPr>
          <a:xfrm>
            <a:off x="685800" y="1320800"/>
            <a:ext cx="7772400" cy="4419600"/>
          </a:xfrm>
        </p:spPr>
        <p:txBody>
          <a:bodyPr/>
          <a:lstStyle/>
          <a:p>
            <a:pPr>
              <a:lnSpc>
                <a:spcPct val="90000"/>
              </a:lnSpc>
            </a:pPr>
            <a:r>
              <a:rPr lang="en-US" sz="2800" b="1"/>
              <a:t>Hypesthesia in the distal median area</a:t>
            </a:r>
          </a:p>
          <a:p>
            <a:pPr>
              <a:lnSpc>
                <a:spcPct val="90000"/>
              </a:lnSpc>
            </a:pPr>
            <a:r>
              <a:rPr lang="en-US" sz="2800" b="1"/>
              <a:t>Weakness of the abductor pollicis brevis muscle</a:t>
            </a:r>
          </a:p>
          <a:p>
            <a:pPr>
              <a:lnSpc>
                <a:spcPct val="90000"/>
              </a:lnSpc>
            </a:pPr>
            <a:r>
              <a:rPr lang="en-US" sz="2800" b="1"/>
              <a:t>Muscle and skin trophic changes</a:t>
            </a:r>
          </a:p>
          <a:p>
            <a:pPr>
              <a:lnSpc>
                <a:spcPct val="90000"/>
              </a:lnSpc>
            </a:pPr>
            <a:r>
              <a:rPr lang="en-US" sz="2800" b="1"/>
              <a:t>Local findings</a:t>
            </a:r>
          </a:p>
          <a:p>
            <a:pPr lvl="1">
              <a:lnSpc>
                <a:spcPct val="90000"/>
              </a:lnSpc>
            </a:pPr>
            <a:r>
              <a:rPr lang="en-US" sz="2400" b="1"/>
              <a:t>Punctum dolorosum</a:t>
            </a:r>
          </a:p>
          <a:p>
            <a:pPr lvl="1">
              <a:lnSpc>
                <a:spcPct val="90000"/>
              </a:lnSpc>
            </a:pPr>
            <a:r>
              <a:rPr lang="en-US" sz="2400" b="1"/>
              <a:t>Pseudoneuroma</a:t>
            </a:r>
          </a:p>
          <a:p>
            <a:pPr lvl="1">
              <a:lnSpc>
                <a:spcPct val="90000"/>
              </a:lnSpc>
              <a:buFontTx/>
              <a:buNone/>
            </a:pPr>
            <a:endParaRPr lang="en-US" sz="2400"/>
          </a:p>
          <a:p>
            <a:pPr lvl="1">
              <a:lnSpc>
                <a:spcPct val="90000"/>
              </a:lnSpc>
            </a:pPr>
            <a:endParaRPr lang="en-US" sz="2400"/>
          </a:p>
          <a:p>
            <a:pPr lvl="1">
              <a:lnSpc>
                <a:spcPct val="90000"/>
              </a:lnSpc>
            </a:pPr>
            <a:endParaRPr lang="en-US" sz="2400"/>
          </a:p>
          <a:p>
            <a:pPr lvl="1">
              <a:lnSpc>
                <a:spcPct val="90000"/>
              </a:lnSpc>
            </a:pPr>
            <a:endParaRPr lang="en-US" sz="2400"/>
          </a:p>
          <a:p>
            <a:pPr lvl="1">
              <a:lnSpc>
                <a:spcPct val="90000"/>
              </a:lnSpc>
            </a:pPr>
            <a:endParaRPr lang="cs-CZ" sz="240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NOD8"/>
          <p:cNvPicPr>
            <a:picLocks noChangeAspect="1" noChangeArrowheads="1"/>
          </p:cNvPicPr>
          <p:nvPr/>
        </p:nvPicPr>
        <p:blipFill>
          <a:blip r:embed="rId3" cstate="print"/>
          <a:srcRect/>
          <a:stretch>
            <a:fillRect/>
          </a:stretch>
        </p:blipFill>
        <p:spPr bwMode="auto">
          <a:xfrm>
            <a:off x="2328863" y="123825"/>
            <a:ext cx="4484687" cy="6610350"/>
          </a:xfrm>
          <a:prstGeom prst="rect">
            <a:avLst/>
          </a:prstGeom>
          <a:noFill/>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rrowheads="1"/>
          </p:cNvSpPr>
          <p:nvPr>
            <p:ph type="title"/>
          </p:nvPr>
        </p:nvSpPr>
        <p:spPr>
          <a:xfrm>
            <a:off x="538163" y="307975"/>
            <a:ext cx="8037512" cy="884238"/>
          </a:xfrm>
        </p:spPr>
        <p:txBody>
          <a:bodyPr/>
          <a:lstStyle/>
          <a:p>
            <a:r>
              <a:rPr lang="en-US" sz="3600">
                <a:solidFill>
                  <a:schemeClr val="hlink"/>
                </a:solidFill>
              </a:rPr>
              <a:t>Objective </a:t>
            </a:r>
            <a:r>
              <a:rPr lang="cs-CZ" sz="3600">
                <a:solidFill>
                  <a:schemeClr val="hlink"/>
                </a:solidFill>
              </a:rPr>
              <a:t>S</a:t>
            </a:r>
            <a:r>
              <a:rPr lang="en-US" sz="3600">
                <a:solidFill>
                  <a:schemeClr val="hlink"/>
                </a:solidFill>
              </a:rPr>
              <a:t>igns </a:t>
            </a:r>
            <a:r>
              <a:rPr lang="cs-CZ" sz="3600">
                <a:solidFill>
                  <a:schemeClr val="hlink"/>
                </a:solidFill>
              </a:rPr>
              <a:t>of</a:t>
            </a:r>
            <a:r>
              <a:rPr lang="en-US" sz="3600">
                <a:solidFill>
                  <a:schemeClr val="hlink"/>
                </a:solidFill>
              </a:rPr>
              <a:t> CTS</a:t>
            </a:r>
            <a:endParaRPr lang="cs-CZ" sz="3600">
              <a:solidFill>
                <a:schemeClr val="hlink"/>
              </a:solidFill>
            </a:endParaRPr>
          </a:p>
        </p:txBody>
      </p:sp>
      <p:sp>
        <p:nvSpPr>
          <p:cNvPr id="58371" name="Rectangle 3"/>
          <p:cNvSpPr>
            <a:spLocks noGrp="1" noRot="1" noChangeArrowheads="1"/>
          </p:cNvSpPr>
          <p:nvPr>
            <p:ph type="body" idx="1"/>
          </p:nvPr>
        </p:nvSpPr>
        <p:spPr>
          <a:xfrm>
            <a:off x="685800" y="1320800"/>
            <a:ext cx="7772400" cy="4419600"/>
          </a:xfrm>
        </p:spPr>
        <p:txBody>
          <a:bodyPr/>
          <a:lstStyle/>
          <a:p>
            <a:pPr>
              <a:lnSpc>
                <a:spcPct val="90000"/>
              </a:lnSpc>
            </a:pPr>
            <a:r>
              <a:rPr lang="en-US" sz="2800" b="1"/>
              <a:t>Hypesthesia in the distal median area</a:t>
            </a:r>
          </a:p>
          <a:p>
            <a:pPr>
              <a:lnSpc>
                <a:spcPct val="90000"/>
              </a:lnSpc>
            </a:pPr>
            <a:r>
              <a:rPr lang="en-US" sz="2800" b="1"/>
              <a:t>Weakness of the abductor pollicis brevis muscle</a:t>
            </a:r>
          </a:p>
          <a:p>
            <a:pPr>
              <a:lnSpc>
                <a:spcPct val="90000"/>
              </a:lnSpc>
            </a:pPr>
            <a:r>
              <a:rPr lang="en-US" sz="2800" b="1"/>
              <a:t>Muscle and skin trophic changes</a:t>
            </a:r>
          </a:p>
          <a:p>
            <a:pPr>
              <a:lnSpc>
                <a:spcPct val="90000"/>
              </a:lnSpc>
            </a:pPr>
            <a:r>
              <a:rPr lang="en-US" sz="2800" b="1"/>
              <a:t>Local findings</a:t>
            </a:r>
          </a:p>
          <a:p>
            <a:pPr lvl="1">
              <a:lnSpc>
                <a:spcPct val="90000"/>
              </a:lnSpc>
            </a:pPr>
            <a:r>
              <a:rPr lang="en-US" sz="2400" b="1"/>
              <a:t>Punctum dolorosum</a:t>
            </a:r>
          </a:p>
          <a:p>
            <a:pPr lvl="1">
              <a:lnSpc>
                <a:spcPct val="90000"/>
              </a:lnSpc>
            </a:pPr>
            <a:r>
              <a:rPr lang="en-US" sz="2400" b="1"/>
              <a:t>Pseudoneuroma</a:t>
            </a:r>
          </a:p>
          <a:p>
            <a:pPr>
              <a:lnSpc>
                <a:spcPct val="90000"/>
              </a:lnSpc>
            </a:pPr>
            <a:r>
              <a:rPr lang="en-US" sz="2800" b="1"/>
              <a:t>Provocative tests</a:t>
            </a:r>
          </a:p>
          <a:p>
            <a:pPr lvl="1">
              <a:lnSpc>
                <a:spcPct val="90000"/>
              </a:lnSpc>
            </a:pPr>
            <a:r>
              <a:rPr lang="en-US" sz="2400" b="1"/>
              <a:t>Tinel’s sign</a:t>
            </a:r>
          </a:p>
          <a:p>
            <a:pPr lvl="1">
              <a:lnSpc>
                <a:spcPct val="90000"/>
              </a:lnSpc>
            </a:pPr>
            <a:r>
              <a:rPr lang="en-US" sz="2400" b="1"/>
              <a:t>Phalen’s sign (Flexion test)</a:t>
            </a:r>
          </a:p>
          <a:p>
            <a:pPr lvl="1">
              <a:lnSpc>
                <a:spcPct val="90000"/>
              </a:lnSpc>
            </a:pPr>
            <a:r>
              <a:rPr lang="en-US" sz="2400" b="1"/>
              <a:t>Extension test</a:t>
            </a:r>
          </a:p>
          <a:p>
            <a:pPr lvl="1">
              <a:lnSpc>
                <a:spcPct val="90000"/>
              </a:lnSpc>
            </a:pPr>
            <a:r>
              <a:rPr lang="en-US" sz="2400" b="1"/>
              <a:t>Elevation test</a:t>
            </a:r>
          </a:p>
          <a:p>
            <a:pPr lvl="1">
              <a:lnSpc>
                <a:spcPct val="90000"/>
              </a:lnSpc>
            </a:pPr>
            <a:r>
              <a:rPr lang="en-US" sz="2400" b="1"/>
              <a:t>Digital compression test</a:t>
            </a:r>
          </a:p>
          <a:p>
            <a:pPr lvl="1">
              <a:lnSpc>
                <a:spcPct val="90000"/>
              </a:lnSpc>
            </a:pPr>
            <a:endParaRPr lang="en-US" sz="2400" b="1"/>
          </a:p>
          <a:p>
            <a:pPr lvl="1">
              <a:lnSpc>
                <a:spcPct val="90000"/>
              </a:lnSpc>
            </a:pPr>
            <a:endParaRPr lang="en-US" sz="2400" b="1"/>
          </a:p>
          <a:p>
            <a:pPr lvl="1">
              <a:lnSpc>
                <a:spcPct val="90000"/>
              </a:lnSpc>
            </a:pPr>
            <a:endParaRPr lang="en-US" sz="2400"/>
          </a:p>
          <a:p>
            <a:pPr lvl="1">
              <a:lnSpc>
                <a:spcPct val="90000"/>
              </a:lnSpc>
            </a:pPr>
            <a:endParaRPr lang="en-US" sz="2400"/>
          </a:p>
          <a:p>
            <a:pPr lvl="1">
              <a:lnSpc>
                <a:spcPct val="90000"/>
              </a:lnSpc>
            </a:pPr>
            <a:endParaRPr lang="cs-CZ" sz="24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NOD1"/>
          <p:cNvPicPr>
            <a:picLocks noChangeAspect="1" noChangeArrowheads="1"/>
          </p:cNvPicPr>
          <p:nvPr/>
        </p:nvPicPr>
        <p:blipFill>
          <a:blip r:embed="rId3" cstate="print"/>
          <a:srcRect/>
          <a:stretch>
            <a:fillRect/>
          </a:stretch>
        </p:blipFill>
        <p:spPr bwMode="auto">
          <a:xfrm>
            <a:off x="2425700" y="333375"/>
            <a:ext cx="4241800" cy="6119813"/>
          </a:xfrm>
          <a:prstGeom prst="rect">
            <a:avLst/>
          </a:prstGeo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p:txBody>
          <a:bodyPr/>
          <a:lstStyle/>
          <a:p>
            <a:r>
              <a:rPr lang="en-US" sz="3600">
                <a:solidFill>
                  <a:schemeClr val="hlink"/>
                </a:solidFill>
              </a:rPr>
              <a:t>Laboratory </a:t>
            </a:r>
            <a:r>
              <a:rPr lang="cs-CZ" sz="3600">
                <a:solidFill>
                  <a:schemeClr val="hlink"/>
                </a:solidFill>
              </a:rPr>
              <a:t>D</a:t>
            </a:r>
            <a:r>
              <a:rPr lang="en-US" sz="3600">
                <a:solidFill>
                  <a:schemeClr val="hlink"/>
                </a:solidFill>
              </a:rPr>
              <a:t>iagnostic </a:t>
            </a:r>
            <a:r>
              <a:rPr lang="cs-CZ" sz="3600">
                <a:solidFill>
                  <a:schemeClr val="hlink"/>
                </a:solidFill>
              </a:rPr>
              <a:t>T</a:t>
            </a:r>
            <a:r>
              <a:rPr lang="en-US" sz="3600">
                <a:solidFill>
                  <a:schemeClr val="hlink"/>
                </a:solidFill>
              </a:rPr>
              <a:t>ests </a:t>
            </a:r>
            <a:r>
              <a:rPr lang="cs-CZ" sz="3600">
                <a:solidFill>
                  <a:schemeClr val="hlink"/>
                </a:solidFill>
              </a:rPr>
              <a:t>for</a:t>
            </a:r>
            <a:r>
              <a:rPr lang="en-US" sz="3600">
                <a:solidFill>
                  <a:schemeClr val="hlink"/>
                </a:solidFill>
              </a:rPr>
              <a:t> CTS</a:t>
            </a:r>
            <a:endParaRPr lang="cs-CZ" sz="3600">
              <a:solidFill>
                <a:schemeClr val="hlink"/>
              </a:solidFill>
            </a:endParaRPr>
          </a:p>
        </p:txBody>
      </p:sp>
      <p:sp>
        <p:nvSpPr>
          <p:cNvPr id="62467" name="Rectangle 3"/>
          <p:cNvSpPr>
            <a:spLocks noGrp="1" noRot="1" noChangeArrowheads="1"/>
          </p:cNvSpPr>
          <p:nvPr>
            <p:ph type="body" idx="1"/>
          </p:nvPr>
        </p:nvSpPr>
        <p:spPr/>
        <p:txBody>
          <a:bodyPr/>
          <a:lstStyle/>
          <a:p>
            <a:r>
              <a:rPr lang="en-US" b="1"/>
              <a:t>X-ray examination</a:t>
            </a:r>
          </a:p>
          <a:p>
            <a:r>
              <a:rPr lang="en-US" b="1"/>
              <a:t>CT, NMR</a:t>
            </a:r>
          </a:p>
          <a:p>
            <a:r>
              <a:rPr lang="en-US" b="1"/>
              <a:t>Quantitative sensory testing</a:t>
            </a:r>
          </a:p>
          <a:p>
            <a:r>
              <a:rPr lang="en-US" b="1"/>
              <a:t>Nerve conduction studies</a:t>
            </a:r>
          </a:p>
          <a:p>
            <a:r>
              <a:rPr lang="en-US" b="1"/>
              <a:t>Needle electromyography</a:t>
            </a:r>
            <a:endParaRPr lang="cs-CZ" b="1"/>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p:txBody>
          <a:bodyPr/>
          <a:lstStyle/>
          <a:p>
            <a:r>
              <a:rPr lang="en-US" sz="3600">
                <a:solidFill>
                  <a:schemeClr val="hlink"/>
                </a:solidFill>
              </a:rPr>
              <a:t>Electrophysiological </a:t>
            </a:r>
            <a:r>
              <a:rPr lang="cs-CZ" sz="3600">
                <a:solidFill>
                  <a:schemeClr val="hlink"/>
                </a:solidFill>
              </a:rPr>
              <a:t>C</a:t>
            </a:r>
            <a:r>
              <a:rPr lang="en-US" sz="3600">
                <a:solidFill>
                  <a:schemeClr val="hlink"/>
                </a:solidFill>
              </a:rPr>
              <a:t>riteria </a:t>
            </a:r>
            <a:br>
              <a:rPr lang="en-US" sz="3600">
                <a:solidFill>
                  <a:schemeClr val="hlink"/>
                </a:solidFill>
              </a:rPr>
            </a:br>
            <a:r>
              <a:rPr lang="cs-CZ" sz="3600">
                <a:solidFill>
                  <a:schemeClr val="hlink"/>
                </a:solidFill>
              </a:rPr>
              <a:t>for</a:t>
            </a:r>
            <a:r>
              <a:rPr lang="en-US" sz="3600">
                <a:solidFill>
                  <a:schemeClr val="hlink"/>
                </a:solidFill>
              </a:rPr>
              <a:t> “</a:t>
            </a:r>
            <a:r>
              <a:rPr lang="cs-CZ" sz="3600">
                <a:solidFill>
                  <a:schemeClr val="hlink"/>
                </a:solidFill>
              </a:rPr>
              <a:t>M</a:t>
            </a:r>
            <a:r>
              <a:rPr lang="en-US" sz="3600">
                <a:solidFill>
                  <a:schemeClr val="hlink"/>
                </a:solidFill>
              </a:rPr>
              <a:t>edium </a:t>
            </a:r>
            <a:r>
              <a:rPr lang="cs-CZ" sz="3600">
                <a:solidFill>
                  <a:schemeClr val="hlink"/>
                </a:solidFill>
              </a:rPr>
              <a:t>S</a:t>
            </a:r>
            <a:r>
              <a:rPr lang="en-US" sz="3600">
                <a:solidFill>
                  <a:schemeClr val="hlink"/>
                </a:solidFill>
              </a:rPr>
              <a:t>evere” CTS</a:t>
            </a:r>
            <a:endParaRPr lang="cs-CZ" sz="3600">
              <a:solidFill>
                <a:schemeClr val="hlink"/>
              </a:solidFill>
            </a:endParaRPr>
          </a:p>
        </p:txBody>
      </p:sp>
      <p:sp>
        <p:nvSpPr>
          <p:cNvPr id="64515" name="Rectangle 3"/>
          <p:cNvSpPr>
            <a:spLocks noGrp="1" noRot="1" noChangeArrowheads="1"/>
          </p:cNvSpPr>
          <p:nvPr>
            <p:ph type="body" idx="1"/>
          </p:nvPr>
        </p:nvSpPr>
        <p:spPr>
          <a:xfrm>
            <a:off x="301625" y="1412776"/>
            <a:ext cx="8156575" cy="4683224"/>
          </a:xfrm>
        </p:spPr>
        <p:txBody>
          <a:bodyPr/>
          <a:lstStyle/>
          <a:p>
            <a:pPr>
              <a:lnSpc>
                <a:spcPct val="90000"/>
              </a:lnSpc>
            </a:pPr>
            <a:r>
              <a:rPr lang="en-US" sz="2800" b="1" dirty="0"/>
              <a:t>(</a:t>
            </a:r>
            <a:r>
              <a:rPr lang="cs-CZ" sz="2800" b="1" dirty="0"/>
              <a:t>1) </a:t>
            </a:r>
            <a:r>
              <a:rPr lang="en-US" sz="2800" b="1" dirty="0"/>
              <a:t>Median sensory nerve conduction</a:t>
            </a:r>
            <a:r>
              <a:rPr lang="cs-CZ" sz="2800" b="1" dirty="0"/>
              <a:t> </a:t>
            </a:r>
            <a:r>
              <a:rPr lang="en-US" sz="2800" b="1" dirty="0"/>
              <a:t>from the wrist to digit</a:t>
            </a:r>
            <a:r>
              <a:rPr lang="cs-CZ" sz="2800" b="1" dirty="0"/>
              <a:t> II </a:t>
            </a:r>
            <a:r>
              <a:rPr lang="en-US" sz="2800" b="1" dirty="0"/>
              <a:t>or</a:t>
            </a:r>
            <a:r>
              <a:rPr lang="cs-CZ" sz="2800" b="1" dirty="0"/>
              <a:t> III </a:t>
            </a:r>
            <a:r>
              <a:rPr lang="cs-CZ" sz="2800" b="1" dirty="0">
                <a:sym typeface="Symbol" pitchFamily="18" charset="2"/>
              </a:rPr>
              <a:t> </a:t>
            </a:r>
            <a:r>
              <a:rPr lang="cs-CZ" sz="2800" b="1" dirty="0"/>
              <a:t>38 m/s </a:t>
            </a:r>
            <a:r>
              <a:rPr lang="en-US" sz="2800" b="1" dirty="0"/>
              <a:t>or</a:t>
            </a:r>
            <a:r>
              <a:rPr lang="cs-CZ" sz="2800" b="1" dirty="0"/>
              <a:t> </a:t>
            </a:r>
            <a:r>
              <a:rPr lang="en-US" sz="2800" b="1" dirty="0"/>
              <a:t>absent SNAP.</a:t>
            </a:r>
            <a:endParaRPr lang="cs-CZ" sz="2800" b="1" dirty="0"/>
          </a:p>
          <a:p>
            <a:pPr>
              <a:lnSpc>
                <a:spcPct val="90000"/>
              </a:lnSpc>
            </a:pPr>
            <a:r>
              <a:rPr lang="en-US" sz="2800" b="1" dirty="0"/>
              <a:t>(</a:t>
            </a:r>
            <a:r>
              <a:rPr lang="cs-CZ" sz="2800" b="1" dirty="0"/>
              <a:t>2) Norm</a:t>
            </a:r>
            <a:r>
              <a:rPr lang="en-US" sz="2800" b="1" dirty="0"/>
              <a:t>a</a:t>
            </a:r>
            <a:r>
              <a:rPr lang="cs-CZ" sz="2800" b="1" dirty="0"/>
              <a:t>l </a:t>
            </a:r>
            <a:r>
              <a:rPr lang="en-US" sz="2800" b="1" dirty="0"/>
              <a:t>ulnar distal motor latency</a:t>
            </a:r>
            <a:r>
              <a:rPr lang="cs-CZ" sz="2800" b="1" dirty="0"/>
              <a:t> a</a:t>
            </a:r>
            <a:r>
              <a:rPr lang="en-US" sz="2800" b="1" dirty="0" err="1"/>
              <a:t>nd</a:t>
            </a:r>
            <a:r>
              <a:rPr lang="en-US" sz="2800" b="1" dirty="0"/>
              <a:t> sensory conduction velocity to digit </a:t>
            </a:r>
            <a:r>
              <a:rPr lang="cs-CZ" sz="2800" b="1" dirty="0"/>
              <a:t>V.</a:t>
            </a:r>
          </a:p>
          <a:p>
            <a:pPr>
              <a:lnSpc>
                <a:spcPct val="90000"/>
              </a:lnSpc>
            </a:pPr>
            <a:r>
              <a:rPr lang="en-US" sz="2800" b="1" dirty="0"/>
              <a:t>(</a:t>
            </a:r>
            <a:r>
              <a:rPr lang="cs-CZ" sz="2800" b="1" dirty="0"/>
              <a:t>3) </a:t>
            </a:r>
            <a:r>
              <a:rPr lang="en-US" sz="2800" b="1" dirty="0"/>
              <a:t>Median distal motor latency</a:t>
            </a:r>
            <a:r>
              <a:rPr lang="cs-CZ" sz="2800" b="1" dirty="0"/>
              <a:t> </a:t>
            </a:r>
            <a:r>
              <a:rPr lang="cs-CZ" sz="2800" b="1" dirty="0">
                <a:sym typeface="Symbol" pitchFamily="18" charset="2"/>
              </a:rPr>
              <a:t> 5.3 ms o</a:t>
            </a:r>
            <a:r>
              <a:rPr lang="en-US" sz="2800" b="1" dirty="0">
                <a:sym typeface="Symbol" pitchFamily="18" charset="2"/>
              </a:rPr>
              <a:t>r absent CMAP.</a:t>
            </a:r>
            <a:endParaRPr lang="cs-CZ" sz="2800" b="1" dirty="0">
              <a:sym typeface="Symbol" pitchFamily="18" charset="2"/>
            </a:endParaRPr>
          </a:p>
          <a:p>
            <a:pPr>
              <a:lnSpc>
                <a:spcPct val="90000"/>
              </a:lnSpc>
            </a:pPr>
            <a:r>
              <a:rPr lang="en-US" sz="2800" b="1" dirty="0">
                <a:sym typeface="Symbol" pitchFamily="18" charset="2"/>
              </a:rPr>
              <a:t>(</a:t>
            </a:r>
            <a:r>
              <a:rPr lang="cs-CZ" sz="2800" b="1" dirty="0">
                <a:sym typeface="Symbol" pitchFamily="18" charset="2"/>
              </a:rPr>
              <a:t>4) </a:t>
            </a:r>
            <a:r>
              <a:rPr lang="en-US" sz="2800" b="1" dirty="0">
                <a:sym typeface="Symbol" pitchFamily="18" charset="2"/>
              </a:rPr>
              <a:t>Persistently ab</a:t>
            </a:r>
            <a:r>
              <a:rPr lang="cs-CZ" sz="2800" b="1" dirty="0">
                <a:sym typeface="Symbol" pitchFamily="18" charset="2"/>
              </a:rPr>
              <a:t>norm</a:t>
            </a:r>
            <a:r>
              <a:rPr lang="en-US" sz="2800" b="1" dirty="0">
                <a:sym typeface="Symbol" pitchFamily="18" charset="2"/>
              </a:rPr>
              <a:t>a</a:t>
            </a:r>
            <a:r>
              <a:rPr lang="cs-CZ" sz="2800" b="1" dirty="0">
                <a:sym typeface="Symbol" pitchFamily="18" charset="2"/>
              </a:rPr>
              <a:t>l spont</a:t>
            </a:r>
            <a:r>
              <a:rPr lang="en-US" sz="2800" b="1" dirty="0">
                <a:sym typeface="Symbol" pitchFamily="18" charset="2"/>
              </a:rPr>
              <a:t>a</a:t>
            </a:r>
            <a:r>
              <a:rPr lang="cs-CZ" sz="2800" b="1" dirty="0">
                <a:sym typeface="Symbol" pitchFamily="18" charset="2"/>
              </a:rPr>
              <a:t>n</a:t>
            </a:r>
            <a:r>
              <a:rPr lang="en-US" sz="2800" b="1" dirty="0" err="1">
                <a:sym typeface="Symbol" pitchFamily="18" charset="2"/>
              </a:rPr>
              <a:t>eous</a:t>
            </a:r>
            <a:r>
              <a:rPr lang="cs-CZ" sz="2800" b="1" dirty="0">
                <a:sym typeface="Symbol" pitchFamily="18" charset="2"/>
              </a:rPr>
              <a:t> a</a:t>
            </a:r>
            <a:r>
              <a:rPr lang="en-US" sz="2800" b="1" dirty="0">
                <a:sym typeface="Symbol" pitchFamily="18" charset="2"/>
              </a:rPr>
              <a:t>c</a:t>
            </a:r>
            <a:r>
              <a:rPr lang="cs-CZ" sz="2800" b="1" dirty="0">
                <a:sym typeface="Symbol" pitchFamily="18" charset="2"/>
              </a:rPr>
              <a:t>tivit</a:t>
            </a:r>
            <a:r>
              <a:rPr lang="en-US" sz="2800" b="1" dirty="0">
                <a:sym typeface="Symbol" pitchFamily="18" charset="2"/>
              </a:rPr>
              <a:t>y</a:t>
            </a:r>
            <a:r>
              <a:rPr lang="cs-CZ" sz="2800" b="1" dirty="0">
                <a:sym typeface="Symbol" pitchFamily="18" charset="2"/>
              </a:rPr>
              <a:t> </a:t>
            </a:r>
            <a:r>
              <a:rPr lang="en-US" sz="2800" b="1" dirty="0">
                <a:sym typeface="Symbol" pitchFamily="18" charset="2"/>
              </a:rPr>
              <a:t>on the needle </a:t>
            </a:r>
            <a:r>
              <a:rPr lang="cs-CZ" sz="2800" b="1" dirty="0">
                <a:sym typeface="Symbol" pitchFamily="18" charset="2"/>
              </a:rPr>
              <a:t>EMG </a:t>
            </a:r>
            <a:r>
              <a:rPr lang="en-US" sz="2800" b="1" dirty="0">
                <a:sym typeface="Symbol" pitchFamily="18" charset="2"/>
              </a:rPr>
              <a:t>of the abductor pollicis muscle.</a:t>
            </a:r>
          </a:p>
          <a:p>
            <a:pPr>
              <a:lnSpc>
                <a:spcPct val="90000"/>
              </a:lnSpc>
              <a:buFont typeface="Wingdings" pitchFamily="2" charset="2"/>
              <a:buNone/>
            </a:pPr>
            <a:endParaRPr lang="cs-CZ" sz="900" b="1" dirty="0">
              <a:sym typeface="Symbol" pitchFamily="18" charset="2"/>
            </a:endParaRPr>
          </a:p>
          <a:p>
            <a:pPr>
              <a:lnSpc>
                <a:spcPct val="90000"/>
              </a:lnSpc>
            </a:pPr>
            <a:r>
              <a:rPr lang="cs-CZ" sz="2800" b="1" dirty="0"/>
              <a:t>Conditions </a:t>
            </a:r>
            <a:r>
              <a:rPr lang="en-US" sz="2800" b="1" dirty="0"/>
              <a:t>(</a:t>
            </a:r>
            <a:r>
              <a:rPr lang="cs-CZ" sz="2800" b="1" dirty="0"/>
              <a:t>1) </a:t>
            </a:r>
            <a:r>
              <a:rPr lang="en-US" sz="2800" b="1" dirty="0"/>
              <a:t>and</a:t>
            </a:r>
            <a:r>
              <a:rPr lang="cs-CZ" sz="2800" b="1" dirty="0"/>
              <a:t> </a:t>
            </a:r>
            <a:r>
              <a:rPr lang="en-US" sz="2800" b="1" dirty="0"/>
              <a:t>(</a:t>
            </a:r>
            <a:r>
              <a:rPr lang="cs-CZ" sz="2800" b="1" dirty="0"/>
              <a:t>2)</a:t>
            </a:r>
            <a:r>
              <a:rPr lang="en-US" sz="2800" b="1" dirty="0"/>
              <a:t>,</a:t>
            </a:r>
            <a:r>
              <a:rPr lang="cs-CZ" sz="2800" b="1" dirty="0"/>
              <a:t> a</a:t>
            </a:r>
            <a:r>
              <a:rPr lang="en-US" sz="2800" b="1" dirty="0" err="1"/>
              <a:t>nd</a:t>
            </a:r>
            <a:r>
              <a:rPr lang="en-US" sz="2800" b="1" dirty="0"/>
              <a:t> (</a:t>
            </a:r>
            <a:r>
              <a:rPr lang="cs-CZ" sz="2800" b="1" dirty="0"/>
              <a:t>3) </a:t>
            </a:r>
            <a:r>
              <a:rPr lang="en-US" sz="2800" b="1" dirty="0"/>
              <a:t>or</a:t>
            </a:r>
            <a:r>
              <a:rPr lang="cs-CZ" sz="2800" b="1" dirty="0"/>
              <a:t> </a:t>
            </a:r>
            <a:r>
              <a:rPr lang="en-US" sz="2800" b="1" dirty="0"/>
              <a:t>(</a:t>
            </a:r>
            <a:r>
              <a:rPr lang="cs-CZ" sz="2800" b="1" dirty="0"/>
              <a:t>4)</a:t>
            </a:r>
            <a:r>
              <a:rPr lang="en-US" sz="2800" b="1" dirty="0"/>
              <a:t> must be </a:t>
            </a:r>
            <a:r>
              <a:rPr lang="cs-CZ" sz="2800" b="1" dirty="0"/>
              <a:t>met</a:t>
            </a:r>
            <a:r>
              <a:rPr lang="en-US" sz="2800" b="1" dirty="0"/>
              <a:t>. (1 &amp; 2) &amp; (3 or 4)</a:t>
            </a:r>
            <a:endParaRPr lang="cs-CZ" sz="2800" b="1"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rrowheads="1"/>
          </p:cNvSpPr>
          <p:nvPr>
            <p:ph type="title"/>
          </p:nvPr>
        </p:nvSpPr>
        <p:spPr/>
        <p:txBody>
          <a:bodyPr/>
          <a:lstStyle/>
          <a:p>
            <a:r>
              <a:rPr lang="en-US" sz="3600">
                <a:solidFill>
                  <a:schemeClr val="hlink"/>
                </a:solidFill>
              </a:rPr>
              <a:t>Differential </a:t>
            </a:r>
            <a:r>
              <a:rPr lang="cs-CZ" sz="3600">
                <a:solidFill>
                  <a:schemeClr val="hlink"/>
                </a:solidFill>
              </a:rPr>
              <a:t>D</a:t>
            </a:r>
            <a:r>
              <a:rPr lang="en-US" sz="3600">
                <a:solidFill>
                  <a:schemeClr val="hlink"/>
                </a:solidFill>
              </a:rPr>
              <a:t>iagnosis of CTS</a:t>
            </a:r>
            <a:endParaRPr lang="cs-CZ" sz="3600">
              <a:solidFill>
                <a:schemeClr val="hlink"/>
              </a:solidFill>
            </a:endParaRPr>
          </a:p>
        </p:txBody>
      </p:sp>
      <p:sp>
        <p:nvSpPr>
          <p:cNvPr id="66563" name="Rectangle 3"/>
          <p:cNvSpPr>
            <a:spLocks noGrp="1" noRot="1" noChangeArrowheads="1"/>
          </p:cNvSpPr>
          <p:nvPr>
            <p:ph type="body" idx="1"/>
          </p:nvPr>
        </p:nvSpPr>
        <p:spPr/>
        <p:txBody>
          <a:bodyPr/>
          <a:lstStyle/>
          <a:p>
            <a:r>
              <a:rPr lang="cs-CZ" sz="2800" b="1"/>
              <a:t>Proximal median neuropathy (pronator teres syndrome)</a:t>
            </a:r>
          </a:p>
          <a:p>
            <a:r>
              <a:rPr lang="cs-CZ" sz="2800" b="1"/>
              <a:t>Brachial plexopathy (upper trunk) </a:t>
            </a:r>
            <a:endParaRPr lang="en-US" sz="2800" b="1"/>
          </a:p>
          <a:p>
            <a:r>
              <a:rPr lang="cs-CZ" sz="2800" b="1"/>
              <a:t>Thoracic outlet syndrome </a:t>
            </a:r>
            <a:endParaRPr lang="en-US" sz="2800" b="1"/>
          </a:p>
          <a:p>
            <a:r>
              <a:rPr lang="cs-CZ" sz="2800" b="1"/>
              <a:t>Cervical radiculopathy (especially C6)</a:t>
            </a:r>
            <a:endParaRPr lang="en-US" sz="2800" b="1"/>
          </a:p>
          <a:p>
            <a:r>
              <a:rPr lang="cs-CZ" sz="2800" b="1"/>
              <a:t>Polyneuropathy</a:t>
            </a:r>
          </a:p>
          <a:p>
            <a:endParaRPr lang="cs-CZ" sz="2800" b="1"/>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p:txBody>
          <a:bodyPr/>
          <a:lstStyle/>
          <a:p>
            <a:r>
              <a:rPr lang="en-US" sz="3600">
                <a:solidFill>
                  <a:schemeClr val="hlink"/>
                </a:solidFill>
              </a:rPr>
              <a:t>Treatment </a:t>
            </a:r>
            <a:r>
              <a:rPr lang="cs-CZ" sz="3600">
                <a:solidFill>
                  <a:schemeClr val="hlink"/>
                </a:solidFill>
              </a:rPr>
              <a:t>of</a:t>
            </a:r>
            <a:r>
              <a:rPr lang="en-US" sz="3600">
                <a:solidFill>
                  <a:schemeClr val="hlink"/>
                </a:solidFill>
              </a:rPr>
              <a:t> CTS</a:t>
            </a:r>
            <a:endParaRPr lang="cs-CZ" sz="3600">
              <a:solidFill>
                <a:schemeClr val="hlink"/>
              </a:solidFill>
            </a:endParaRPr>
          </a:p>
        </p:txBody>
      </p:sp>
      <p:sp>
        <p:nvSpPr>
          <p:cNvPr id="68611" name="Rectangle 3"/>
          <p:cNvSpPr>
            <a:spLocks noGrp="1" noRot="1" noChangeArrowheads="1"/>
          </p:cNvSpPr>
          <p:nvPr>
            <p:ph type="body" idx="1"/>
          </p:nvPr>
        </p:nvSpPr>
        <p:spPr/>
        <p:txBody>
          <a:bodyPr/>
          <a:lstStyle/>
          <a:p>
            <a:r>
              <a:rPr lang="en-US" sz="2800" b="1"/>
              <a:t>Removal from exposure</a:t>
            </a:r>
          </a:p>
          <a:p>
            <a:r>
              <a:rPr lang="en-US" sz="2800" b="1"/>
              <a:t>Splinting</a:t>
            </a:r>
            <a:r>
              <a:rPr lang="cs-CZ" sz="2800" b="1"/>
              <a:t> of the wrist</a:t>
            </a:r>
            <a:endParaRPr lang="en-US" sz="2800" b="1"/>
          </a:p>
          <a:p>
            <a:r>
              <a:rPr lang="en-US" sz="2800" b="1"/>
              <a:t>Vasoactive drugs</a:t>
            </a:r>
          </a:p>
          <a:p>
            <a:r>
              <a:rPr lang="en-US" sz="2800" b="1"/>
              <a:t>Nonsteroidal anti-inflammatory drugs</a:t>
            </a:r>
          </a:p>
          <a:p>
            <a:r>
              <a:rPr lang="en-US" sz="2800" b="1"/>
              <a:t>Local application of corticosteroids</a:t>
            </a:r>
          </a:p>
          <a:p>
            <a:r>
              <a:rPr lang="en-US" sz="2800" b="1"/>
              <a:t>Surgery</a:t>
            </a:r>
            <a:endParaRPr lang="cs-CZ" sz="2800" b="1"/>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NOD6"/>
          <p:cNvPicPr>
            <a:picLocks noChangeAspect="1" noChangeArrowheads="1"/>
          </p:cNvPicPr>
          <p:nvPr/>
        </p:nvPicPr>
        <p:blipFill>
          <a:blip r:embed="rId3" cstate="print"/>
          <a:srcRect/>
          <a:stretch>
            <a:fillRect/>
          </a:stretch>
        </p:blipFill>
        <p:spPr bwMode="auto">
          <a:xfrm>
            <a:off x="2187575" y="476250"/>
            <a:ext cx="4691063" cy="6048375"/>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a:xfrm>
            <a:off x="457200" y="557213"/>
            <a:ext cx="8229600" cy="1143000"/>
          </a:xfrm>
        </p:spPr>
        <p:txBody>
          <a:bodyPr/>
          <a:lstStyle/>
          <a:p>
            <a:r>
              <a:rPr lang="en-US" sz="3600">
                <a:solidFill>
                  <a:schemeClr val="hlink"/>
                </a:solidFill>
              </a:rPr>
              <a:t>Occupational </a:t>
            </a:r>
            <a:r>
              <a:rPr lang="cs-CZ" sz="3600">
                <a:solidFill>
                  <a:schemeClr val="hlink"/>
                </a:solidFill>
              </a:rPr>
              <a:t>C</a:t>
            </a:r>
            <a:r>
              <a:rPr lang="en-US" sz="3600">
                <a:solidFill>
                  <a:schemeClr val="hlink"/>
                </a:solidFill>
              </a:rPr>
              <a:t>ompressive </a:t>
            </a:r>
            <a:r>
              <a:rPr lang="cs-CZ" sz="3600">
                <a:solidFill>
                  <a:schemeClr val="hlink"/>
                </a:solidFill>
              </a:rPr>
              <a:t>N</a:t>
            </a:r>
            <a:r>
              <a:rPr lang="en-US" sz="3600">
                <a:solidFill>
                  <a:schemeClr val="hlink"/>
                </a:solidFill>
              </a:rPr>
              <a:t>europathies </a:t>
            </a:r>
            <a:r>
              <a:rPr lang="cs-CZ" sz="3600">
                <a:solidFill>
                  <a:schemeClr val="hlink"/>
                </a:solidFill>
              </a:rPr>
              <a:t>in</a:t>
            </a:r>
            <a:r>
              <a:rPr lang="en-US" sz="3600">
                <a:solidFill>
                  <a:schemeClr val="hlink"/>
                </a:solidFill>
              </a:rPr>
              <a:t> the </a:t>
            </a:r>
            <a:r>
              <a:rPr lang="cs-CZ" sz="3600">
                <a:solidFill>
                  <a:schemeClr val="hlink"/>
                </a:solidFill>
              </a:rPr>
              <a:t>L</a:t>
            </a:r>
            <a:r>
              <a:rPr lang="en-US" sz="3600">
                <a:solidFill>
                  <a:schemeClr val="hlink"/>
                </a:solidFill>
              </a:rPr>
              <a:t>ower </a:t>
            </a:r>
            <a:r>
              <a:rPr lang="cs-CZ" sz="3600">
                <a:solidFill>
                  <a:schemeClr val="hlink"/>
                </a:solidFill>
              </a:rPr>
              <a:t>E</a:t>
            </a:r>
            <a:r>
              <a:rPr lang="en-US" sz="3600">
                <a:solidFill>
                  <a:schemeClr val="hlink"/>
                </a:solidFill>
              </a:rPr>
              <a:t>xtremities</a:t>
            </a:r>
            <a:endParaRPr lang="cs-CZ" sz="3600">
              <a:solidFill>
                <a:schemeClr val="hlink"/>
              </a:solidFill>
            </a:endParaRPr>
          </a:p>
        </p:txBody>
      </p:sp>
      <p:sp>
        <p:nvSpPr>
          <p:cNvPr id="72707" name="Rectangle 3"/>
          <p:cNvSpPr>
            <a:spLocks noGrp="1" noRot="1" noChangeArrowheads="1"/>
          </p:cNvSpPr>
          <p:nvPr>
            <p:ph type="body" idx="1"/>
          </p:nvPr>
        </p:nvSpPr>
        <p:spPr>
          <a:xfrm>
            <a:off x="301625" y="2228850"/>
            <a:ext cx="8540750" cy="3135313"/>
          </a:xfrm>
        </p:spPr>
        <p:txBody>
          <a:bodyPr/>
          <a:lstStyle/>
          <a:p>
            <a:r>
              <a:rPr lang="en-US" b="1"/>
              <a:t>Compression of the Fibular nerve</a:t>
            </a:r>
          </a:p>
          <a:p>
            <a:pPr lvl="1"/>
            <a:r>
              <a:rPr lang="en-US" b="1"/>
              <a:t>Examples: potato-lifters, miners, pavers, carpetlayers</a:t>
            </a:r>
          </a:p>
          <a:p>
            <a:r>
              <a:rPr lang="en-US" b="1"/>
              <a:t>Tarsal tunnel syndrome (Tibial nerve)</a:t>
            </a:r>
          </a:p>
          <a:p>
            <a:pPr lvl="1"/>
            <a:r>
              <a:rPr lang="en-US" b="1"/>
              <a:t>Examples: ballet dancers, jockeys, long-distance runners</a:t>
            </a:r>
            <a:endParaRPr lang="cs-CZ"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70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27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27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Rot="1" noChangeArrowheads="1"/>
          </p:cNvSpPr>
          <p:nvPr>
            <p:ph type="title"/>
          </p:nvPr>
        </p:nvSpPr>
        <p:spPr>
          <a:xfrm>
            <a:off x="228600" y="609600"/>
            <a:ext cx="8915400" cy="1143000"/>
          </a:xfrm>
        </p:spPr>
        <p:txBody>
          <a:bodyPr/>
          <a:lstStyle/>
          <a:p>
            <a:r>
              <a:rPr lang="en-US" sz="3600">
                <a:solidFill>
                  <a:schemeClr val="hlink"/>
                </a:solidFill>
              </a:rPr>
              <a:t>PNS </a:t>
            </a:r>
            <a:r>
              <a:rPr lang="cs-CZ" sz="3600">
                <a:solidFill>
                  <a:schemeClr val="hlink"/>
                </a:solidFill>
              </a:rPr>
              <a:t>D</a:t>
            </a:r>
            <a:r>
              <a:rPr lang="en-US" sz="3600">
                <a:solidFill>
                  <a:schemeClr val="hlink"/>
                </a:solidFill>
              </a:rPr>
              <a:t>amage Caused by </a:t>
            </a:r>
            <a:br>
              <a:rPr lang="en-US" sz="3600">
                <a:solidFill>
                  <a:schemeClr val="hlink"/>
                </a:solidFill>
              </a:rPr>
            </a:br>
            <a:r>
              <a:rPr lang="cs-CZ" sz="3600">
                <a:solidFill>
                  <a:schemeClr val="hlink"/>
                </a:solidFill>
              </a:rPr>
              <a:t>W</a:t>
            </a:r>
            <a:r>
              <a:rPr lang="en-US" sz="3600">
                <a:solidFill>
                  <a:schemeClr val="hlink"/>
                </a:solidFill>
              </a:rPr>
              <a:t>orking with </a:t>
            </a:r>
            <a:r>
              <a:rPr lang="cs-CZ" sz="3600">
                <a:solidFill>
                  <a:schemeClr val="hlink"/>
                </a:solidFill>
              </a:rPr>
              <a:t>V</a:t>
            </a:r>
            <a:r>
              <a:rPr lang="en-US" sz="3600">
                <a:solidFill>
                  <a:schemeClr val="hlink"/>
                </a:solidFill>
              </a:rPr>
              <a:t>ibrating </a:t>
            </a:r>
            <a:r>
              <a:rPr lang="cs-CZ" sz="3600">
                <a:solidFill>
                  <a:schemeClr val="hlink"/>
                </a:solidFill>
              </a:rPr>
              <a:t>T</a:t>
            </a:r>
            <a:r>
              <a:rPr lang="en-US" sz="3600">
                <a:solidFill>
                  <a:schemeClr val="hlink"/>
                </a:solidFill>
              </a:rPr>
              <a:t>ools</a:t>
            </a:r>
            <a:br>
              <a:rPr lang="cs-CZ" sz="3600">
                <a:solidFill>
                  <a:schemeClr val="hlink"/>
                </a:solidFill>
              </a:rPr>
            </a:br>
            <a:endParaRPr lang="cs-CZ" sz="3600">
              <a:solidFill>
                <a:schemeClr val="hlink"/>
              </a:solidFill>
            </a:endParaRPr>
          </a:p>
        </p:txBody>
      </p:sp>
      <p:sp>
        <p:nvSpPr>
          <p:cNvPr id="76803" name="Rectangle 3"/>
          <p:cNvSpPr>
            <a:spLocks noGrp="1" noRot="1" noChangeArrowheads="1"/>
          </p:cNvSpPr>
          <p:nvPr>
            <p:ph type="body" idx="1"/>
          </p:nvPr>
        </p:nvSpPr>
        <p:spPr>
          <a:xfrm>
            <a:off x="538163" y="2055813"/>
            <a:ext cx="8293100" cy="4021137"/>
          </a:xfrm>
        </p:spPr>
        <p:txBody>
          <a:bodyPr/>
          <a:lstStyle/>
          <a:p>
            <a:r>
              <a:rPr lang="en-US" sz="2800" b="1">
                <a:solidFill>
                  <a:schemeClr val="accent1"/>
                </a:solidFill>
              </a:rPr>
              <a:t>Mononeural lesion</a:t>
            </a:r>
            <a:r>
              <a:rPr lang="en-US" sz="2800" b="1"/>
              <a:t> </a:t>
            </a:r>
          </a:p>
          <a:p>
            <a:pPr lvl="1"/>
            <a:r>
              <a:rPr lang="en-US" sz="2400" b="1"/>
              <a:t>Pathophysiological mechanism: </a:t>
            </a:r>
            <a:r>
              <a:rPr lang="cs-CZ" sz="2400" b="1"/>
              <a:t>c</a:t>
            </a:r>
            <a:r>
              <a:rPr lang="en-US" sz="2400" b="1"/>
              <a:t>ompressive neuropathy</a:t>
            </a:r>
          </a:p>
          <a:p>
            <a:pPr lvl="1"/>
            <a:r>
              <a:rPr lang="en-US" sz="2400" b="1"/>
              <a:t>Most frequently - </a:t>
            </a:r>
            <a:r>
              <a:rPr lang="cs-CZ" sz="2400" b="1"/>
              <a:t>CTS</a:t>
            </a:r>
            <a:endParaRPr lang="en-US" sz="2400" b="1"/>
          </a:p>
          <a:p>
            <a:r>
              <a:rPr lang="en-US" sz="2800" b="1">
                <a:solidFill>
                  <a:schemeClr val="accent1"/>
                </a:solidFill>
              </a:rPr>
              <a:t>Bineural lesion</a:t>
            </a:r>
            <a:r>
              <a:rPr lang="en-US" sz="2800" b="1"/>
              <a:t> </a:t>
            </a:r>
            <a:endParaRPr lang="en-US" sz="2400" b="1"/>
          </a:p>
          <a:p>
            <a:pPr lvl="1"/>
            <a:r>
              <a:rPr lang="en-US" sz="2400" b="1"/>
              <a:t>Pathophysiological mechanism: </a:t>
            </a:r>
            <a:r>
              <a:rPr lang="cs-CZ" sz="2400" b="1"/>
              <a:t>i</a:t>
            </a:r>
            <a:r>
              <a:rPr lang="en-US" sz="2400" b="1"/>
              <a:t>schemic neuropathy </a:t>
            </a:r>
          </a:p>
          <a:p>
            <a:pPr lvl="1"/>
            <a:r>
              <a:rPr lang="en-US" sz="2400" b="1"/>
              <a:t>Both the median and ulnar nerves damaged</a:t>
            </a:r>
            <a:endParaRPr lang="en-US" sz="1800" b="1"/>
          </a:p>
          <a:p>
            <a:pPr lvl="1"/>
            <a:r>
              <a:rPr lang="en-US" sz="2400" b="1"/>
              <a:t>Frequent association with vibration white fingers </a:t>
            </a:r>
            <a:endParaRPr lang="cs-CZ" sz="2400" b="1"/>
          </a:p>
          <a:p>
            <a:pPr>
              <a:buFont typeface="Wingdings" pitchFamily="2" charset="2"/>
              <a:buNone/>
            </a:pPr>
            <a:endParaRPr lang="cs-CZ" sz="2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80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68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80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680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680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p:txBody>
          <a:bodyPr/>
          <a:lstStyle/>
          <a:p>
            <a:r>
              <a:rPr lang="en-US">
                <a:solidFill>
                  <a:schemeClr val="hlink"/>
                </a:solidFill>
              </a:rPr>
              <a:t>Occupational </a:t>
            </a:r>
            <a:r>
              <a:rPr lang="cs-CZ">
                <a:solidFill>
                  <a:schemeClr val="hlink"/>
                </a:solidFill>
              </a:rPr>
              <a:t>C</a:t>
            </a:r>
            <a:r>
              <a:rPr lang="en-US">
                <a:solidFill>
                  <a:schemeClr val="hlink"/>
                </a:solidFill>
              </a:rPr>
              <a:t>ramps</a:t>
            </a:r>
            <a:endParaRPr lang="cs-CZ">
              <a:solidFill>
                <a:schemeClr val="hlink"/>
              </a:solidFill>
            </a:endParaRPr>
          </a:p>
        </p:txBody>
      </p:sp>
      <p:sp>
        <p:nvSpPr>
          <p:cNvPr id="80899" name="Rectangle 3"/>
          <p:cNvSpPr>
            <a:spLocks noGrp="1" noRot="1" noChangeArrowheads="1"/>
          </p:cNvSpPr>
          <p:nvPr>
            <p:ph type="body" idx="1"/>
          </p:nvPr>
        </p:nvSpPr>
        <p:spPr>
          <a:xfrm>
            <a:off x="457200" y="1600200"/>
            <a:ext cx="8229600" cy="4852988"/>
          </a:xfrm>
        </p:spPr>
        <p:txBody>
          <a:bodyPr/>
          <a:lstStyle/>
          <a:p>
            <a:pPr>
              <a:lnSpc>
                <a:spcPct val="80000"/>
              </a:lnSpc>
            </a:pPr>
            <a:r>
              <a:rPr lang="en-US" sz="2400" b="1"/>
              <a:t>Synonyms</a:t>
            </a:r>
          </a:p>
          <a:p>
            <a:pPr lvl="1">
              <a:lnSpc>
                <a:spcPct val="80000"/>
              </a:lnSpc>
            </a:pPr>
            <a:r>
              <a:rPr lang="en-US" sz="2000" b="1"/>
              <a:t>Occupational spasms</a:t>
            </a:r>
          </a:p>
          <a:p>
            <a:pPr lvl="1">
              <a:lnSpc>
                <a:spcPct val="80000"/>
              </a:lnSpc>
            </a:pPr>
            <a:r>
              <a:rPr lang="en-US" sz="2000" b="1"/>
              <a:t> Occupational neuroses</a:t>
            </a:r>
          </a:p>
          <a:p>
            <a:pPr>
              <a:lnSpc>
                <a:spcPct val="80000"/>
              </a:lnSpc>
            </a:pPr>
            <a:r>
              <a:rPr lang="en-US" sz="2400" b="1"/>
              <a:t>Examples</a:t>
            </a:r>
          </a:p>
          <a:p>
            <a:pPr lvl="1">
              <a:lnSpc>
                <a:spcPct val="80000"/>
              </a:lnSpc>
            </a:pPr>
            <a:r>
              <a:rPr lang="en-US" sz="2000" b="1"/>
              <a:t>Graphospasm </a:t>
            </a:r>
          </a:p>
          <a:p>
            <a:pPr lvl="1">
              <a:lnSpc>
                <a:spcPct val="80000"/>
              </a:lnSpc>
            </a:pPr>
            <a:r>
              <a:rPr lang="en-US" sz="2000" b="1"/>
              <a:t>Telegraphist’s cramp </a:t>
            </a:r>
          </a:p>
          <a:p>
            <a:pPr lvl="1">
              <a:lnSpc>
                <a:spcPct val="80000"/>
              </a:lnSpc>
            </a:pPr>
            <a:r>
              <a:rPr lang="en-US" sz="2000" b="1"/>
              <a:t>T</a:t>
            </a:r>
            <a:r>
              <a:rPr lang="cs-CZ" sz="2000" b="1"/>
              <a:t>rumpeter’s mouth </a:t>
            </a:r>
            <a:endParaRPr lang="en-US" sz="2000" b="1"/>
          </a:p>
          <a:p>
            <a:pPr lvl="1">
              <a:lnSpc>
                <a:spcPct val="80000"/>
              </a:lnSpc>
            </a:pPr>
            <a:r>
              <a:rPr lang="en-US" sz="2000" b="1"/>
              <a:t>H</a:t>
            </a:r>
            <a:r>
              <a:rPr lang="cs-CZ" sz="2000" b="1"/>
              <a:t>orn player’s torticollis</a:t>
            </a:r>
            <a:r>
              <a:rPr lang="cs-CZ" sz="2000"/>
              <a:t> </a:t>
            </a:r>
            <a:endParaRPr lang="en-US" sz="2000"/>
          </a:p>
          <a:p>
            <a:pPr>
              <a:lnSpc>
                <a:spcPct val="80000"/>
              </a:lnSpc>
            </a:pPr>
            <a:r>
              <a:rPr lang="en-US" sz="2400" b="1"/>
              <a:t>Pathopysiology</a:t>
            </a:r>
          </a:p>
          <a:p>
            <a:pPr lvl="1">
              <a:lnSpc>
                <a:spcPct val="80000"/>
              </a:lnSpc>
            </a:pPr>
            <a:r>
              <a:rPr lang="en-US" sz="2000" b="1"/>
              <a:t>Focal dystonia?</a:t>
            </a:r>
          </a:p>
          <a:p>
            <a:pPr lvl="1">
              <a:lnSpc>
                <a:spcPct val="80000"/>
              </a:lnSpc>
            </a:pPr>
            <a:r>
              <a:rPr lang="en-US" sz="2000" b="1"/>
              <a:t>Psychogenic origin?</a:t>
            </a:r>
          </a:p>
          <a:p>
            <a:pPr>
              <a:lnSpc>
                <a:spcPct val="80000"/>
              </a:lnSpc>
            </a:pPr>
            <a:r>
              <a:rPr lang="en-US" sz="2400" b="1"/>
              <a:t>Treatment</a:t>
            </a:r>
          </a:p>
          <a:p>
            <a:pPr lvl="1">
              <a:lnSpc>
                <a:spcPct val="80000"/>
              </a:lnSpc>
            </a:pPr>
            <a:r>
              <a:rPr lang="en-US" sz="2000" b="1"/>
              <a:t>Behavioral techniques</a:t>
            </a:r>
          </a:p>
          <a:p>
            <a:pPr lvl="1">
              <a:lnSpc>
                <a:spcPct val="80000"/>
              </a:lnSpc>
            </a:pPr>
            <a:r>
              <a:rPr lang="en-US" sz="2000" b="1"/>
              <a:t>Botulinum toxin injections</a:t>
            </a:r>
          </a:p>
          <a:p>
            <a:pPr>
              <a:lnSpc>
                <a:spcPct val="80000"/>
              </a:lnSpc>
            </a:pPr>
            <a:endParaRPr lang="cs-CZ"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8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08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89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089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89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089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089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0899">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0899">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0899">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0899">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0899">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089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build="p"/>
    </p:bldLst>
  </p:timing>
</p:sld>
</file>

<file path=ppt/theme/theme1.xml><?xml version="1.0" encoding="utf-8"?>
<a:theme xmlns:a="http://schemas.openxmlformats.org/drawingml/2006/main" name="Облака">
  <a:themeElements>
    <a:clrScheme name="Облака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Облака">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блака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Облака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Облака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Облака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Облака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Облака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Облака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Облака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Облака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TotalTime>
  <Words>5633</Words>
  <Application>Microsoft Office PowerPoint</Application>
  <PresentationFormat>Экран (4:3)</PresentationFormat>
  <Paragraphs>376</Paragraphs>
  <Slides>90</Slides>
  <Notes>34</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90</vt:i4>
      </vt:variant>
    </vt:vector>
  </HeadingPairs>
  <TitlesOfParts>
    <vt:vector size="94" baseType="lpstr">
      <vt:lpstr>Arial</vt:lpstr>
      <vt:lpstr>Symbol</vt:lpstr>
      <vt:lpstr>Wingdings</vt:lpstr>
      <vt:lpstr>Облака</vt:lpstr>
      <vt:lpstr>Occupational dyskinesia. Diseases of the peripheral nervous system. Diseases of the musculoskeletal system and connective tissue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Occupation-Related  Compressive Neuropathies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Carpal Tunnel Syndrome</vt:lpstr>
      <vt:lpstr>Презентация PowerPoint</vt:lpstr>
      <vt:lpstr>Etiology of Carpal Tunel Syndrome</vt:lpstr>
      <vt:lpstr>Types of Occupational Activities  Related to CTS</vt:lpstr>
      <vt:lpstr>Subjective Symptoms of CTS</vt:lpstr>
      <vt:lpstr>Objective Signs of CTS</vt:lpstr>
      <vt:lpstr>Презентация PowerPoint</vt:lpstr>
      <vt:lpstr>Objective Signs of CTS</vt:lpstr>
      <vt:lpstr>Презентация PowerPoint</vt:lpstr>
      <vt:lpstr>Objective Signs of CTS</vt:lpstr>
      <vt:lpstr>Презентация PowerPoint</vt:lpstr>
      <vt:lpstr>Laboratory Diagnostic Tests for CTS</vt:lpstr>
      <vt:lpstr>Electrophysiological Criteria  for “Medium Severe” CTS</vt:lpstr>
      <vt:lpstr>Differential Diagnosis of CTS</vt:lpstr>
      <vt:lpstr>Treatment of CTS</vt:lpstr>
      <vt:lpstr>Презентация PowerPoint</vt:lpstr>
      <vt:lpstr>Occupational Compressive Neuropathies in the Lower Extremities</vt:lpstr>
      <vt:lpstr>PNS Damage Caused by  Working with Vibrating Tools </vt:lpstr>
      <vt:lpstr>Occupational Cramps</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Occupational dyskinesia. Diseases of the peripheral nervous system. Diseases of the musculoskeletal system and connective tissue</dc:title>
  <dc:creator>Aleko</dc:creator>
  <cp:lastModifiedBy>Тамара Павлівна Опаріна</cp:lastModifiedBy>
  <cp:revision>25</cp:revision>
  <dcterms:created xsi:type="dcterms:W3CDTF">2010-06-21T09:10:49Z</dcterms:created>
  <dcterms:modified xsi:type="dcterms:W3CDTF">2023-10-05T16:53:58Z</dcterms:modified>
</cp:coreProperties>
</file>